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5"/>
  </p:notesMasterIdLst>
  <p:sldIdLst>
    <p:sldId id="256" r:id="rId2"/>
    <p:sldId id="258" r:id="rId3"/>
    <p:sldId id="257" r:id="rId4"/>
    <p:sldId id="264" r:id="rId5"/>
    <p:sldId id="259" r:id="rId6"/>
    <p:sldId id="260" r:id="rId7"/>
    <p:sldId id="262" r:id="rId8"/>
    <p:sldId id="331" r:id="rId9"/>
    <p:sldId id="265" r:id="rId10"/>
    <p:sldId id="266" r:id="rId11"/>
    <p:sldId id="267" r:id="rId12"/>
    <p:sldId id="268" r:id="rId13"/>
    <p:sldId id="269" r:id="rId14"/>
    <p:sldId id="270" r:id="rId15"/>
    <p:sldId id="271" r:id="rId16"/>
    <p:sldId id="532" r:id="rId17"/>
    <p:sldId id="272" r:id="rId18"/>
    <p:sldId id="273" r:id="rId19"/>
    <p:sldId id="275" r:id="rId20"/>
    <p:sldId id="274" r:id="rId21"/>
    <p:sldId id="276" r:id="rId22"/>
    <p:sldId id="533" r:id="rId23"/>
    <p:sldId id="278" r:id="rId24"/>
    <p:sldId id="279" r:id="rId25"/>
    <p:sldId id="280" r:id="rId26"/>
    <p:sldId id="281" r:id="rId27"/>
    <p:sldId id="283" r:id="rId28"/>
    <p:sldId id="282" r:id="rId29"/>
    <p:sldId id="288" r:id="rId30"/>
    <p:sldId id="284" r:id="rId31"/>
    <p:sldId id="285" r:id="rId32"/>
    <p:sldId id="286" r:id="rId33"/>
    <p:sldId id="534" r:id="rId34"/>
    <p:sldId id="287" r:id="rId35"/>
    <p:sldId id="294" r:id="rId36"/>
    <p:sldId id="289" r:id="rId37"/>
    <p:sldId id="292" r:id="rId38"/>
    <p:sldId id="293" r:id="rId39"/>
    <p:sldId id="295" r:id="rId40"/>
    <p:sldId id="296" r:id="rId41"/>
    <p:sldId id="298" r:id="rId42"/>
    <p:sldId id="297" r:id="rId43"/>
    <p:sldId id="299" r:id="rId44"/>
    <p:sldId id="535" r:id="rId45"/>
    <p:sldId id="300" r:id="rId46"/>
    <p:sldId id="301" r:id="rId47"/>
    <p:sldId id="302" r:id="rId48"/>
    <p:sldId id="303" r:id="rId49"/>
    <p:sldId id="304" r:id="rId50"/>
    <p:sldId id="305" r:id="rId51"/>
    <p:sldId id="306" r:id="rId52"/>
    <p:sldId id="536" r:id="rId53"/>
    <p:sldId id="307" r:id="rId54"/>
    <p:sldId id="311" r:id="rId55"/>
    <p:sldId id="308" r:id="rId56"/>
    <p:sldId id="309" r:id="rId57"/>
    <p:sldId id="310" r:id="rId58"/>
    <p:sldId id="312" r:id="rId59"/>
    <p:sldId id="314" r:id="rId60"/>
    <p:sldId id="313" r:id="rId61"/>
    <p:sldId id="537" r:id="rId62"/>
    <p:sldId id="315" r:id="rId63"/>
    <p:sldId id="316" r:id="rId64"/>
    <p:sldId id="317" r:id="rId65"/>
    <p:sldId id="318" r:id="rId66"/>
    <p:sldId id="321" r:id="rId67"/>
    <p:sldId id="319" r:id="rId68"/>
    <p:sldId id="320" r:id="rId69"/>
    <p:sldId id="322" r:id="rId70"/>
    <p:sldId id="323" r:id="rId71"/>
    <p:sldId id="324" r:id="rId72"/>
    <p:sldId id="325" r:id="rId73"/>
    <p:sldId id="326" r:id="rId74"/>
    <p:sldId id="327" r:id="rId75"/>
    <p:sldId id="328" r:id="rId76"/>
    <p:sldId id="538" r:id="rId77"/>
    <p:sldId id="329" r:id="rId78"/>
    <p:sldId id="330" r:id="rId79"/>
    <p:sldId id="347" r:id="rId80"/>
    <p:sldId id="332" r:id="rId81"/>
    <p:sldId id="338" r:id="rId82"/>
    <p:sldId id="337" r:id="rId83"/>
    <p:sldId id="339" r:id="rId84"/>
    <p:sldId id="340" r:id="rId85"/>
    <p:sldId id="341" r:id="rId86"/>
    <p:sldId id="343" r:id="rId87"/>
    <p:sldId id="342" r:id="rId88"/>
    <p:sldId id="344" r:id="rId89"/>
    <p:sldId id="345" r:id="rId90"/>
    <p:sldId id="346" r:id="rId91"/>
    <p:sldId id="348" r:id="rId92"/>
    <p:sldId id="349" r:id="rId93"/>
    <p:sldId id="539" r:id="rId94"/>
    <p:sldId id="350" r:id="rId95"/>
    <p:sldId id="351" r:id="rId96"/>
    <p:sldId id="352" r:id="rId97"/>
    <p:sldId id="353" r:id="rId98"/>
    <p:sldId id="356" r:id="rId99"/>
    <p:sldId id="355" r:id="rId100"/>
    <p:sldId id="357" r:id="rId101"/>
    <p:sldId id="358" r:id="rId102"/>
    <p:sldId id="364" r:id="rId103"/>
    <p:sldId id="540" r:id="rId104"/>
    <p:sldId id="359" r:id="rId105"/>
    <p:sldId id="360" r:id="rId106"/>
    <p:sldId id="362" r:id="rId107"/>
    <p:sldId id="363" r:id="rId108"/>
    <p:sldId id="361" r:id="rId109"/>
    <p:sldId id="365" r:id="rId110"/>
    <p:sldId id="366" r:id="rId111"/>
    <p:sldId id="367" r:id="rId112"/>
    <p:sldId id="368" r:id="rId113"/>
    <p:sldId id="369" r:id="rId114"/>
    <p:sldId id="370" r:id="rId115"/>
    <p:sldId id="372" r:id="rId116"/>
    <p:sldId id="541" r:id="rId117"/>
    <p:sldId id="374" r:id="rId118"/>
    <p:sldId id="373" r:id="rId119"/>
    <p:sldId id="375" r:id="rId120"/>
    <p:sldId id="376" r:id="rId121"/>
    <p:sldId id="379" r:id="rId122"/>
    <p:sldId id="380" r:id="rId123"/>
    <p:sldId id="381" r:id="rId124"/>
    <p:sldId id="383" r:id="rId125"/>
    <p:sldId id="382" r:id="rId126"/>
    <p:sldId id="542" r:id="rId127"/>
    <p:sldId id="384" r:id="rId128"/>
    <p:sldId id="385" r:id="rId129"/>
    <p:sldId id="386" r:id="rId130"/>
    <p:sldId id="426" r:id="rId131"/>
    <p:sldId id="387" r:id="rId132"/>
    <p:sldId id="428" r:id="rId133"/>
    <p:sldId id="427" r:id="rId134"/>
    <p:sldId id="429" r:id="rId135"/>
    <p:sldId id="488" r:id="rId136"/>
    <p:sldId id="430" r:id="rId137"/>
    <p:sldId id="431" r:id="rId138"/>
    <p:sldId id="388" r:id="rId139"/>
    <p:sldId id="389" r:id="rId140"/>
    <p:sldId id="432" r:id="rId141"/>
    <p:sldId id="433" r:id="rId142"/>
    <p:sldId id="434" r:id="rId143"/>
    <p:sldId id="543" r:id="rId144"/>
    <p:sldId id="435" r:id="rId145"/>
    <p:sldId id="390" r:id="rId146"/>
    <p:sldId id="436" r:id="rId147"/>
    <p:sldId id="437" r:id="rId148"/>
    <p:sldId id="391" r:id="rId149"/>
    <p:sldId id="392" r:id="rId150"/>
    <p:sldId id="438" r:id="rId151"/>
    <p:sldId id="439" r:id="rId152"/>
    <p:sldId id="440" r:id="rId153"/>
    <p:sldId id="441" r:id="rId154"/>
    <p:sldId id="544" r:id="rId155"/>
    <p:sldId id="442" r:id="rId156"/>
    <p:sldId id="444" r:id="rId157"/>
    <p:sldId id="443" r:id="rId158"/>
    <p:sldId id="445" r:id="rId159"/>
    <p:sldId id="446" r:id="rId160"/>
    <p:sldId id="447" r:id="rId161"/>
    <p:sldId id="448" r:id="rId162"/>
    <p:sldId id="449" r:id="rId163"/>
    <p:sldId id="450" r:id="rId164"/>
    <p:sldId id="451" r:id="rId165"/>
    <p:sldId id="452" r:id="rId166"/>
    <p:sldId id="396" r:id="rId167"/>
    <p:sldId id="397" r:id="rId168"/>
    <p:sldId id="453" r:id="rId169"/>
    <p:sldId id="454" r:id="rId170"/>
    <p:sldId id="498" r:id="rId171"/>
    <p:sldId id="497" r:id="rId172"/>
    <p:sldId id="398" r:id="rId173"/>
    <p:sldId id="455" r:id="rId174"/>
    <p:sldId id="456" r:id="rId175"/>
    <p:sldId id="457" r:id="rId176"/>
    <p:sldId id="458" r:id="rId177"/>
    <p:sldId id="459" r:id="rId178"/>
    <p:sldId id="460" r:id="rId179"/>
    <p:sldId id="545" r:id="rId180"/>
    <p:sldId id="399" r:id="rId181"/>
    <p:sldId id="462" r:id="rId182"/>
    <p:sldId id="461" r:id="rId183"/>
    <p:sldId id="464" r:id="rId184"/>
    <p:sldId id="465" r:id="rId185"/>
    <p:sldId id="466" r:id="rId186"/>
    <p:sldId id="467" r:id="rId187"/>
    <p:sldId id="468" r:id="rId188"/>
    <p:sldId id="474" r:id="rId189"/>
    <p:sldId id="469" r:id="rId190"/>
    <p:sldId id="400" r:id="rId191"/>
    <p:sldId id="470" r:id="rId192"/>
    <p:sldId id="471" r:id="rId193"/>
    <p:sldId id="472" r:id="rId194"/>
    <p:sldId id="473" r:id="rId195"/>
    <p:sldId id="546" r:id="rId196"/>
    <p:sldId id="475" r:id="rId197"/>
    <p:sldId id="476" r:id="rId198"/>
    <p:sldId id="477" r:id="rId199"/>
    <p:sldId id="478" r:id="rId200"/>
    <p:sldId id="479" r:id="rId201"/>
    <p:sldId id="481" r:id="rId202"/>
    <p:sldId id="482" r:id="rId203"/>
    <p:sldId id="483" r:id="rId204"/>
    <p:sldId id="480" r:id="rId205"/>
    <p:sldId id="485" r:id="rId206"/>
    <p:sldId id="486" r:id="rId207"/>
    <p:sldId id="490" r:id="rId208"/>
    <p:sldId id="547" r:id="rId209"/>
    <p:sldId id="489" r:id="rId210"/>
    <p:sldId id="491" r:id="rId211"/>
    <p:sldId id="403" r:id="rId212"/>
    <p:sldId id="492" r:id="rId213"/>
    <p:sldId id="499" r:id="rId214"/>
    <p:sldId id="500" r:id="rId215"/>
    <p:sldId id="501" r:id="rId216"/>
    <p:sldId id="502" r:id="rId217"/>
    <p:sldId id="504" r:id="rId218"/>
    <p:sldId id="496" r:id="rId219"/>
    <p:sldId id="503" r:id="rId220"/>
    <p:sldId id="505" r:id="rId221"/>
    <p:sldId id="506" r:id="rId222"/>
    <p:sldId id="507" r:id="rId223"/>
    <p:sldId id="508" r:id="rId224"/>
    <p:sldId id="509" r:id="rId225"/>
    <p:sldId id="405" r:id="rId226"/>
    <p:sldId id="510" r:id="rId227"/>
    <p:sldId id="406" r:id="rId228"/>
    <p:sldId id="511" r:id="rId229"/>
    <p:sldId id="512" r:id="rId230"/>
    <p:sldId id="513" r:id="rId231"/>
    <p:sldId id="408" r:id="rId232"/>
    <p:sldId id="409" r:id="rId233"/>
    <p:sldId id="514" r:id="rId234"/>
    <p:sldId id="548" r:id="rId235"/>
    <p:sldId id="410" r:id="rId236"/>
    <p:sldId id="515" r:id="rId237"/>
    <p:sldId id="516" r:id="rId238"/>
    <p:sldId id="517" r:id="rId239"/>
    <p:sldId id="519" r:id="rId240"/>
    <p:sldId id="520" r:id="rId241"/>
    <p:sldId id="521" r:id="rId242"/>
    <p:sldId id="522" r:id="rId243"/>
    <p:sldId id="549" r:id="rId244"/>
    <p:sldId id="523" r:id="rId245"/>
    <p:sldId id="524" r:id="rId246"/>
    <p:sldId id="525" r:id="rId247"/>
    <p:sldId id="526" r:id="rId248"/>
    <p:sldId id="550" r:id="rId249"/>
    <p:sldId id="528" r:id="rId250"/>
    <p:sldId id="414" r:id="rId251"/>
    <p:sldId id="415" r:id="rId252"/>
    <p:sldId id="416" r:id="rId253"/>
    <p:sldId id="529" r:id="rId254"/>
    <p:sldId id="417" r:id="rId255"/>
    <p:sldId id="418" r:id="rId256"/>
    <p:sldId id="419" r:id="rId257"/>
    <p:sldId id="420" r:id="rId258"/>
    <p:sldId id="530" r:id="rId259"/>
    <p:sldId id="421" r:id="rId260"/>
    <p:sldId id="531" r:id="rId261"/>
    <p:sldId id="423" r:id="rId262"/>
    <p:sldId id="424" r:id="rId263"/>
    <p:sldId id="425" r:id="rId26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660033"/>
    <a:srgbClr val="993366"/>
    <a:srgbClr val="00FFFF"/>
    <a:srgbClr val="46576E"/>
    <a:srgbClr val="323D4C"/>
    <a:srgbClr val="29323F"/>
    <a:srgbClr val="3B485B"/>
    <a:srgbClr val="5D7391"/>
    <a:srgbClr val="1E25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4" autoAdjust="0"/>
    <p:restoredTop sz="81455" autoAdjust="0"/>
  </p:normalViewPr>
  <p:slideViewPr>
    <p:cSldViewPr snapToGrid="0">
      <p:cViewPr varScale="1">
        <p:scale>
          <a:sx n="57" d="100"/>
          <a:sy n="57" d="100"/>
        </p:scale>
        <p:origin x="78" y="87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notesMaster" Target="notesMasters/notesMaster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presProps" Target="pres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viewProps" Target="viewProps.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FB2CB-ABCF-47B6-A291-3E5B88A2C125}" type="datetimeFigureOut">
              <a:rPr lang="en-US" smtClean="0"/>
              <a:t>5/25/2023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88020F-0EEA-470C-A112-0513CC0D486F}" type="slidenum">
              <a:rPr lang="en-US" smtClean="0"/>
              <a:t>‹#›</a:t>
            </a:fld>
            <a:endParaRPr lang="en-US"/>
          </a:p>
        </p:txBody>
      </p:sp>
    </p:spTree>
    <p:extLst>
      <p:ext uri="{BB962C8B-B14F-4D97-AF65-F5344CB8AC3E}">
        <p14:creationId xmlns:p14="http://schemas.microsoft.com/office/powerpoint/2010/main" val="2113795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a:t>
            </a:fld>
            <a:endParaRPr lang="en-US"/>
          </a:p>
        </p:txBody>
      </p:sp>
    </p:spTree>
    <p:extLst>
      <p:ext uri="{BB962C8B-B14F-4D97-AF65-F5344CB8AC3E}">
        <p14:creationId xmlns:p14="http://schemas.microsoft.com/office/powerpoint/2010/main" val="3583016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59</a:t>
            </a:fld>
            <a:endParaRPr lang="en-US"/>
          </a:p>
        </p:txBody>
      </p:sp>
    </p:spTree>
    <p:extLst>
      <p:ext uri="{BB962C8B-B14F-4D97-AF65-F5344CB8AC3E}">
        <p14:creationId xmlns:p14="http://schemas.microsoft.com/office/powerpoint/2010/main" val="1194784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79</a:t>
            </a:fld>
            <a:endParaRPr lang="en-US"/>
          </a:p>
        </p:txBody>
      </p:sp>
    </p:spTree>
    <p:extLst>
      <p:ext uri="{BB962C8B-B14F-4D97-AF65-F5344CB8AC3E}">
        <p14:creationId xmlns:p14="http://schemas.microsoft.com/office/powerpoint/2010/main" val="2617261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80</a:t>
            </a:fld>
            <a:endParaRPr lang="en-US"/>
          </a:p>
        </p:txBody>
      </p:sp>
    </p:spTree>
    <p:extLst>
      <p:ext uri="{BB962C8B-B14F-4D97-AF65-F5344CB8AC3E}">
        <p14:creationId xmlns:p14="http://schemas.microsoft.com/office/powerpoint/2010/main" val="1182765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87</a:t>
            </a:fld>
            <a:endParaRPr lang="en-US"/>
          </a:p>
        </p:txBody>
      </p:sp>
    </p:spTree>
    <p:extLst>
      <p:ext uri="{BB962C8B-B14F-4D97-AF65-F5344CB8AC3E}">
        <p14:creationId xmlns:p14="http://schemas.microsoft.com/office/powerpoint/2010/main" val="1949395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89</a:t>
            </a:fld>
            <a:endParaRPr lang="en-US"/>
          </a:p>
        </p:txBody>
      </p:sp>
    </p:spTree>
    <p:extLst>
      <p:ext uri="{BB962C8B-B14F-4D97-AF65-F5344CB8AC3E}">
        <p14:creationId xmlns:p14="http://schemas.microsoft.com/office/powerpoint/2010/main" val="1227451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92</a:t>
            </a:fld>
            <a:endParaRPr lang="en-US"/>
          </a:p>
        </p:txBody>
      </p:sp>
    </p:spTree>
    <p:extLst>
      <p:ext uri="{BB962C8B-B14F-4D97-AF65-F5344CB8AC3E}">
        <p14:creationId xmlns:p14="http://schemas.microsoft.com/office/powerpoint/2010/main" val="2350730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95</a:t>
            </a:fld>
            <a:endParaRPr lang="en-US"/>
          </a:p>
        </p:txBody>
      </p:sp>
    </p:spTree>
    <p:extLst>
      <p:ext uri="{BB962C8B-B14F-4D97-AF65-F5344CB8AC3E}">
        <p14:creationId xmlns:p14="http://schemas.microsoft.com/office/powerpoint/2010/main" val="1827918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98</a:t>
            </a:fld>
            <a:endParaRPr lang="en-US"/>
          </a:p>
        </p:txBody>
      </p:sp>
    </p:spTree>
    <p:extLst>
      <p:ext uri="{BB962C8B-B14F-4D97-AF65-F5344CB8AC3E}">
        <p14:creationId xmlns:p14="http://schemas.microsoft.com/office/powerpoint/2010/main" val="3317328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114</a:t>
            </a:fld>
            <a:endParaRPr lang="en-US"/>
          </a:p>
        </p:txBody>
      </p:sp>
    </p:spTree>
    <p:extLst>
      <p:ext uri="{BB962C8B-B14F-4D97-AF65-F5344CB8AC3E}">
        <p14:creationId xmlns:p14="http://schemas.microsoft.com/office/powerpoint/2010/main" val="491724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121</a:t>
            </a:fld>
            <a:endParaRPr lang="en-US"/>
          </a:p>
        </p:txBody>
      </p:sp>
    </p:spTree>
    <p:extLst>
      <p:ext uri="{BB962C8B-B14F-4D97-AF65-F5344CB8AC3E}">
        <p14:creationId xmlns:p14="http://schemas.microsoft.com/office/powerpoint/2010/main" val="3498612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11</a:t>
            </a:fld>
            <a:endParaRPr lang="en-US"/>
          </a:p>
        </p:txBody>
      </p:sp>
    </p:spTree>
    <p:extLst>
      <p:ext uri="{BB962C8B-B14F-4D97-AF65-F5344CB8AC3E}">
        <p14:creationId xmlns:p14="http://schemas.microsoft.com/office/powerpoint/2010/main" val="1897759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124</a:t>
            </a:fld>
            <a:endParaRPr lang="en-US"/>
          </a:p>
        </p:txBody>
      </p:sp>
    </p:spTree>
    <p:extLst>
      <p:ext uri="{BB962C8B-B14F-4D97-AF65-F5344CB8AC3E}">
        <p14:creationId xmlns:p14="http://schemas.microsoft.com/office/powerpoint/2010/main" val="324000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128</a:t>
            </a:fld>
            <a:endParaRPr lang="en-US"/>
          </a:p>
        </p:txBody>
      </p:sp>
    </p:spTree>
    <p:extLst>
      <p:ext uri="{BB962C8B-B14F-4D97-AF65-F5344CB8AC3E}">
        <p14:creationId xmlns:p14="http://schemas.microsoft.com/office/powerpoint/2010/main" val="2721126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131</a:t>
            </a:fld>
            <a:endParaRPr lang="en-US"/>
          </a:p>
        </p:txBody>
      </p:sp>
    </p:spTree>
    <p:extLst>
      <p:ext uri="{BB962C8B-B14F-4D97-AF65-F5344CB8AC3E}">
        <p14:creationId xmlns:p14="http://schemas.microsoft.com/office/powerpoint/2010/main" val="792922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134</a:t>
            </a:fld>
            <a:endParaRPr lang="en-US"/>
          </a:p>
        </p:txBody>
      </p:sp>
    </p:spTree>
    <p:extLst>
      <p:ext uri="{BB962C8B-B14F-4D97-AF65-F5344CB8AC3E}">
        <p14:creationId xmlns:p14="http://schemas.microsoft.com/office/powerpoint/2010/main" val="3981339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138</a:t>
            </a:fld>
            <a:endParaRPr lang="en-US"/>
          </a:p>
        </p:txBody>
      </p:sp>
    </p:spTree>
    <p:extLst>
      <p:ext uri="{BB962C8B-B14F-4D97-AF65-F5344CB8AC3E}">
        <p14:creationId xmlns:p14="http://schemas.microsoft.com/office/powerpoint/2010/main" val="10987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140</a:t>
            </a:fld>
            <a:endParaRPr lang="en-US"/>
          </a:p>
        </p:txBody>
      </p:sp>
    </p:spTree>
    <p:extLst>
      <p:ext uri="{BB962C8B-B14F-4D97-AF65-F5344CB8AC3E}">
        <p14:creationId xmlns:p14="http://schemas.microsoft.com/office/powerpoint/2010/main" val="2048475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151</a:t>
            </a:fld>
            <a:endParaRPr lang="en-US"/>
          </a:p>
        </p:txBody>
      </p:sp>
    </p:spTree>
    <p:extLst>
      <p:ext uri="{BB962C8B-B14F-4D97-AF65-F5344CB8AC3E}">
        <p14:creationId xmlns:p14="http://schemas.microsoft.com/office/powerpoint/2010/main" val="353650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157</a:t>
            </a:fld>
            <a:endParaRPr lang="en-US"/>
          </a:p>
        </p:txBody>
      </p:sp>
    </p:spTree>
    <p:extLst>
      <p:ext uri="{BB962C8B-B14F-4D97-AF65-F5344CB8AC3E}">
        <p14:creationId xmlns:p14="http://schemas.microsoft.com/office/powerpoint/2010/main" val="2809865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165</a:t>
            </a:fld>
            <a:endParaRPr lang="en-US"/>
          </a:p>
        </p:txBody>
      </p:sp>
    </p:spTree>
    <p:extLst>
      <p:ext uri="{BB962C8B-B14F-4D97-AF65-F5344CB8AC3E}">
        <p14:creationId xmlns:p14="http://schemas.microsoft.com/office/powerpoint/2010/main" val="265217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173</a:t>
            </a:fld>
            <a:endParaRPr lang="en-US"/>
          </a:p>
        </p:txBody>
      </p:sp>
    </p:spTree>
    <p:extLst>
      <p:ext uri="{BB962C8B-B14F-4D97-AF65-F5344CB8AC3E}">
        <p14:creationId xmlns:p14="http://schemas.microsoft.com/office/powerpoint/2010/main" val="3048173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29</a:t>
            </a:fld>
            <a:endParaRPr lang="en-US"/>
          </a:p>
        </p:txBody>
      </p:sp>
    </p:spTree>
    <p:extLst>
      <p:ext uri="{BB962C8B-B14F-4D97-AF65-F5344CB8AC3E}">
        <p14:creationId xmlns:p14="http://schemas.microsoft.com/office/powerpoint/2010/main" val="4227825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183</a:t>
            </a:fld>
            <a:endParaRPr lang="en-US"/>
          </a:p>
        </p:txBody>
      </p:sp>
    </p:spTree>
    <p:extLst>
      <p:ext uri="{BB962C8B-B14F-4D97-AF65-F5344CB8AC3E}">
        <p14:creationId xmlns:p14="http://schemas.microsoft.com/office/powerpoint/2010/main" val="828641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188</a:t>
            </a:fld>
            <a:endParaRPr lang="en-US"/>
          </a:p>
        </p:txBody>
      </p:sp>
    </p:spTree>
    <p:extLst>
      <p:ext uri="{BB962C8B-B14F-4D97-AF65-F5344CB8AC3E}">
        <p14:creationId xmlns:p14="http://schemas.microsoft.com/office/powerpoint/2010/main" val="1112575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189</a:t>
            </a:fld>
            <a:endParaRPr lang="en-US"/>
          </a:p>
        </p:txBody>
      </p:sp>
    </p:spTree>
    <p:extLst>
      <p:ext uri="{BB962C8B-B14F-4D97-AF65-F5344CB8AC3E}">
        <p14:creationId xmlns:p14="http://schemas.microsoft.com/office/powerpoint/2010/main" val="3793348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190</a:t>
            </a:fld>
            <a:endParaRPr lang="en-US"/>
          </a:p>
        </p:txBody>
      </p:sp>
    </p:spTree>
    <p:extLst>
      <p:ext uri="{BB962C8B-B14F-4D97-AF65-F5344CB8AC3E}">
        <p14:creationId xmlns:p14="http://schemas.microsoft.com/office/powerpoint/2010/main" val="1635344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199</a:t>
            </a:fld>
            <a:endParaRPr lang="en-US"/>
          </a:p>
        </p:txBody>
      </p:sp>
    </p:spTree>
    <p:extLst>
      <p:ext uri="{BB962C8B-B14F-4D97-AF65-F5344CB8AC3E}">
        <p14:creationId xmlns:p14="http://schemas.microsoft.com/office/powerpoint/2010/main" val="3562830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202</a:t>
            </a:fld>
            <a:endParaRPr lang="en-US"/>
          </a:p>
        </p:txBody>
      </p:sp>
    </p:spTree>
    <p:extLst>
      <p:ext uri="{BB962C8B-B14F-4D97-AF65-F5344CB8AC3E}">
        <p14:creationId xmlns:p14="http://schemas.microsoft.com/office/powerpoint/2010/main" val="943650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212</a:t>
            </a:fld>
            <a:endParaRPr lang="en-US"/>
          </a:p>
        </p:txBody>
      </p:sp>
    </p:spTree>
    <p:extLst>
      <p:ext uri="{BB962C8B-B14F-4D97-AF65-F5344CB8AC3E}">
        <p14:creationId xmlns:p14="http://schemas.microsoft.com/office/powerpoint/2010/main" val="1973198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a:t>
            </a:r>
          </a:p>
        </p:txBody>
      </p:sp>
      <p:sp>
        <p:nvSpPr>
          <p:cNvPr id="4" name="Slide Number Placeholder 3"/>
          <p:cNvSpPr>
            <a:spLocks noGrp="1"/>
          </p:cNvSpPr>
          <p:nvPr>
            <p:ph type="sldNum" sz="quarter" idx="10"/>
          </p:nvPr>
        </p:nvSpPr>
        <p:spPr/>
        <p:txBody>
          <a:bodyPr/>
          <a:lstStyle/>
          <a:p>
            <a:fld id="{7B88020F-0EEA-470C-A112-0513CC0D486F}" type="slidenum">
              <a:rPr lang="en-US" smtClean="0"/>
              <a:t>213</a:t>
            </a:fld>
            <a:endParaRPr lang="en-US"/>
          </a:p>
        </p:txBody>
      </p:sp>
    </p:spTree>
    <p:extLst>
      <p:ext uri="{BB962C8B-B14F-4D97-AF65-F5344CB8AC3E}">
        <p14:creationId xmlns:p14="http://schemas.microsoft.com/office/powerpoint/2010/main" val="3169545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216</a:t>
            </a:fld>
            <a:endParaRPr lang="en-US"/>
          </a:p>
        </p:txBody>
      </p:sp>
    </p:spTree>
    <p:extLst>
      <p:ext uri="{BB962C8B-B14F-4D97-AF65-F5344CB8AC3E}">
        <p14:creationId xmlns:p14="http://schemas.microsoft.com/office/powerpoint/2010/main" val="2233953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219</a:t>
            </a:fld>
            <a:endParaRPr lang="en-US"/>
          </a:p>
        </p:txBody>
      </p:sp>
    </p:spTree>
    <p:extLst>
      <p:ext uri="{BB962C8B-B14F-4D97-AF65-F5344CB8AC3E}">
        <p14:creationId xmlns:p14="http://schemas.microsoft.com/office/powerpoint/2010/main" val="3871698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32</a:t>
            </a:fld>
            <a:endParaRPr lang="en-US"/>
          </a:p>
        </p:txBody>
      </p:sp>
    </p:spTree>
    <p:extLst>
      <p:ext uri="{BB962C8B-B14F-4D97-AF65-F5344CB8AC3E}">
        <p14:creationId xmlns:p14="http://schemas.microsoft.com/office/powerpoint/2010/main" val="9049853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231</a:t>
            </a:fld>
            <a:endParaRPr lang="en-US"/>
          </a:p>
        </p:txBody>
      </p:sp>
    </p:spTree>
    <p:extLst>
      <p:ext uri="{BB962C8B-B14F-4D97-AF65-F5344CB8AC3E}">
        <p14:creationId xmlns:p14="http://schemas.microsoft.com/office/powerpoint/2010/main" val="39332465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235</a:t>
            </a:fld>
            <a:endParaRPr lang="en-US"/>
          </a:p>
        </p:txBody>
      </p:sp>
    </p:spTree>
    <p:extLst>
      <p:ext uri="{BB962C8B-B14F-4D97-AF65-F5344CB8AC3E}">
        <p14:creationId xmlns:p14="http://schemas.microsoft.com/office/powerpoint/2010/main" val="2007129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251</a:t>
            </a:fld>
            <a:endParaRPr lang="en-US"/>
          </a:p>
        </p:txBody>
      </p:sp>
    </p:spTree>
    <p:extLst>
      <p:ext uri="{BB962C8B-B14F-4D97-AF65-F5344CB8AC3E}">
        <p14:creationId xmlns:p14="http://schemas.microsoft.com/office/powerpoint/2010/main" val="3496488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255</a:t>
            </a:fld>
            <a:endParaRPr lang="en-US"/>
          </a:p>
        </p:txBody>
      </p:sp>
    </p:spTree>
    <p:extLst>
      <p:ext uri="{BB962C8B-B14F-4D97-AF65-F5344CB8AC3E}">
        <p14:creationId xmlns:p14="http://schemas.microsoft.com/office/powerpoint/2010/main" val="358802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262</a:t>
            </a:fld>
            <a:endParaRPr lang="en-US"/>
          </a:p>
        </p:txBody>
      </p:sp>
    </p:spTree>
    <p:extLst>
      <p:ext uri="{BB962C8B-B14F-4D97-AF65-F5344CB8AC3E}">
        <p14:creationId xmlns:p14="http://schemas.microsoft.com/office/powerpoint/2010/main" val="15616862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263</a:t>
            </a:fld>
            <a:endParaRPr lang="en-US"/>
          </a:p>
        </p:txBody>
      </p:sp>
    </p:spTree>
    <p:extLst>
      <p:ext uri="{BB962C8B-B14F-4D97-AF65-F5344CB8AC3E}">
        <p14:creationId xmlns:p14="http://schemas.microsoft.com/office/powerpoint/2010/main" val="2802872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39</a:t>
            </a:fld>
            <a:endParaRPr lang="en-US"/>
          </a:p>
        </p:txBody>
      </p:sp>
    </p:spTree>
    <p:extLst>
      <p:ext uri="{BB962C8B-B14F-4D97-AF65-F5344CB8AC3E}">
        <p14:creationId xmlns:p14="http://schemas.microsoft.com/office/powerpoint/2010/main" val="3436292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41</a:t>
            </a:fld>
            <a:endParaRPr lang="en-US"/>
          </a:p>
        </p:txBody>
      </p:sp>
    </p:spTree>
    <p:extLst>
      <p:ext uri="{BB962C8B-B14F-4D97-AF65-F5344CB8AC3E}">
        <p14:creationId xmlns:p14="http://schemas.microsoft.com/office/powerpoint/2010/main" val="3153561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48</a:t>
            </a:fld>
            <a:endParaRPr lang="en-US"/>
          </a:p>
        </p:txBody>
      </p:sp>
    </p:spTree>
    <p:extLst>
      <p:ext uri="{BB962C8B-B14F-4D97-AF65-F5344CB8AC3E}">
        <p14:creationId xmlns:p14="http://schemas.microsoft.com/office/powerpoint/2010/main" val="3674378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50</a:t>
            </a:fld>
            <a:endParaRPr lang="en-US"/>
          </a:p>
        </p:txBody>
      </p:sp>
    </p:spTree>
    <p:extLst>
      <p:ext uri="{BB962C8B-B14F-4D97-AF65-F5344CB8AC3E}">
        <p14:creationId xmlns:p14="http://schemas.microsoft.com/office/powerpoint/2010/main" val="2197041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51</a:t>
            </a:fld>
            <a:endParaRPr lang="en-US"/>
          </a:p>
        </p:txBody>
      </p:sp>
    </p:spTree>
    <p:extLst>
      <p:ext uri="{BB962C8B-B14F-4D97-AF65-F5344CB8AC3E}">
        <p14:creationId xmlns:p14="http://schemas.microsoft.com/office/powerpoint/2010/main" val="405615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0BD4651-370C-411F-8B53-6ADF783C3C7B}" type="datetime1">
              <a:rPr lang="en-US" smtClean="0"/>
              <a:t>5/25/2023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5EFE3F-2E77-43F9-836C-DD898D45BA05}" type="slidenum">
              <a:rPr lang="en-US"/>
              <a:pPr>
                <a:defRPr/>
              </a:pPr>
              <a:t>‹#›</a:t>
            </a:fld>
            <a:endParaRPr lang="en-US"/>
          </a:p>
        </p:txBody>
      </p:sp>
    </p:spTree>
    <p:extLst>
      <p:ext uri="{BB962C8B-B14F-4D97-AF65-F5344CB8AC3E}">
        <p14:creationId xmlns:p14="http://schemas.microsoft.com/office/powerpoint/2010/main" val="3589543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ED80B3-7CFC-41B2-B785-56255C308EF1}" type="datetime1">
              <a:rPr lang="en-US" smtClean="0"/>
              <a:t>5/25/2023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1176A1-B6B7-4A2C-8743-CD583A4DB117}" type="slidenum">
              <a:rPr lang="en-US"/>
              <a:pPr>
                <a:defRPr/>
              </a:pPr>
              <a:t>‹#›</a:t>
            </a:fld>
            <a:endParaRPr lang="en-US"/>
          </a:p>
        </p:txBody>
      </p:sp>
    </p:spTree>
    <p:extLst>
      <p:ext uri="{BB962C8B-B14F-4D97-AF65-F5344CB8AC3E}">
        <p14:creationId xmlns:p14="http://schemas.microsoft.com/office/powerpoint/2010/main" val="10907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4C1B6C-B347-4E8C-8675-5E012C62DC00}" type="datetime1">
              <a:rPr lang="en-US" smtClean="0"/>
              <a:t>5/25/2023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61451B-8875-443B-AA65-FAF6ABB0304E}" type="slidenum">
              <a:rPr lang="en-US"/>
              <a:pPr>
                <a:defRPr/>
              </a:pPr>
              <a:t>‹#›</a:t>
            </a:fld>
            <a:endParaRPr lang="en-US"/>
          </a:p>
        </p:txBody>
      </p:sp>
    </p:spTree>
    <p:extLst>
      <p:ext uri="{BB962C8B-B14F-4D97-AF65-F5344CB8AC3E}">
        <p14:creationId xmlns:p14="http://schemas.microsoft.com/office/powerpoint/2010/main" val="1014517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D5177613-05D1-42E5-B324-425EC32D6576}" type="slidenum">
              <a:rPr lang="en-US" altLang="en-US"/>
              <a:pPr/>
              <a:t>‹#›</a:t>
            </a:fld>
            <a:endParaRPr lang="en-US" altLang="en-US"/>
          </a:p>
        </p:txBody>
      </p:sp>
    </p:spTree>
    <p:extLst>
      <p:ext uri="{BB962C8B-B14F-4D97-AF65-F5344CB8AC3E}">
        <p14:creationId xmlns:p14="http://schemas.microsoft.com/office/powerpoint/2010/main" val="3423069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36B578F9-A6FE-4E83-9F6E-DD4E0EF0467F}" type="slidenum">
              <a:rPr lang="en-US" altLang="en-US"/>
              <a:pPr/>
              <a:t>‹#›</a:t>
            </a:fld>
            <a:endParaRPr lang="en-US" altLang="en-US"/>
          </a:p>
        </p:txBody>
      </p:sp>
    </p:spTree>
    <p:extLst>
      <p:ext uri="{BB962C8B-B14F-4D97-AF65-F5344CB8AC3E}">
        <p14:creationId xmlns:p14="http://schemas.microsoft.com/office/powerpoint/2010/main" val="234357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3638"/>
            <a:ext cx="2844800" cy="457200"/>
          </a:xfrm>
        </p:spPr>
        <p:txBody>
          <a:bodyPr/>
          <a:lstStyle>
            <a:lvl1pPr>
              <a:defRPr/>
            </a:lvl1pPr>
          </a:lstStyle>
          <a:p>
            <a:fld id="{4DB13EC9-A5AF-4F2C-AD8D-55F12CA10917}" type="slidenum">
              <a:rPr lang="en-US" altLang="en-US"/>
              <a:pPr/>
              <a:t>‹#›</a:t>
            </a:fld>
            <a:endParaRPr lang="en-US" altLang="en-US"/>
          </a:p>
        </p:txBody>
      </p:sp>
    </p:spTree>
    <p:extLst>
      <p:ext uri="{BB962C8B-B14F-4D97-AF65-F5344CB8AC3E}">
        <p14:creationId xmlns:p14="http://schemas.microsoft.com/office/powerpoint/2010/main" val="1737644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Content Placeholder 2"/>
          <p:cNvSpPr>
            <a:spLocks noGrp="1"/>
          </p:cNvSpPr>
          <p:nvPr>
            <p:ph sz="half" idx="1"/>
          </p:nvPr>
        </p:nvSpPr>
        <p:spPr>
          <a:xfrm>
            <a:off x="1117601"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7434" y="1905000"/>
            <a:ext cx="5236633" cy="4191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1" y="6245225"/>
            <a:ext cx="253576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20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9834" y="6245225"/>
            <a:ext cx="2535767" cy="476250"/>
          </a:xfrm>
        </p:spPr>
        <p:txBody>
          <a:bodyPr/>
          <a:lstStyle>
            <a:lvl1pPr>
              <a:defRPr/>
            </a:lvl1pPr>
          </a:lstStyle>
          <a:p>
            <a:fld id="{8A879407-FE0C-4BD7-B634-191B184AF1A1}" type="slidenum">
              <a:rPr lang="en-US" altLang="en-US"/>
              <a:pPr/>
              <a:t>‹#›</a:t>
            </a:fld>
            <a:endParaRPr lang="en-US" altLang="en-US"/>
          </a:p>
        </p:txBody>
      </p:sp>
    </p:spTree>
    <p:extLst>
      <p:ext uri="{BB962C8B-B14F-4D97-AF65-F5344CB8AC3E}">
        <p14:creationId xmlns:p14="http://schemas.microsoft.com/office/powerpoint/2010/main" val="1732597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B6877B-6F2E-4C7D-8C5F-E800BB189EC6}" type="datetime1">
              <a:rPr lang="en-US" smtClean="0"/>
              <a:t>5/25/2023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4DD280-9EF3-47CE-9735-16719FC5628C}" type="slidenum">
              <a:rPr lang="en-US"/>
              <a:pPr>
                <a:defRPr/>
              </a:pPr>
              <a:t>‹#›</a:t>
            </a:fld>
            <a:endParaRPr lang="en-US"/>
          </a:p>
        </p:txBody>
      </p:sp>
    </p:spTree>
    <p:extLst>
      <p:ext uri="{BB962C8B-B14F-4D97-AF65-F5344CB8AC3E}">
        <p14:creationId xmlns:p14="http://schemas.microsoft.com/office/powerpoint/2010/main" val="2688272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495A1F8-2A1B-40C5-873E-93A845D9D147}" type="datetime1">
              <a:rPr lang="en-US" smtClean="0"/>
              <a:t>5/25/2023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D24900-D797-4F25-92C5-C056E06881B0}" type="slidenum">
              <a:rPr lang="en-US"/>
              <a:pPr>
                <a:defRPr/>
              </a:pPr>
              <a:t>‹#›</a:t>
            </a:fld>
            <a:endParaRPr lang="en-US"/>
          </a:p>
        </p:txBody>
      </p:sp>
    </p:spTree>
    <p:extLst>
      <p:ext uri="{BB962C8B-B14F-4D97-AF65-F5344CB8AC3E}">
        <p14:creationId xmlns:p14="http://schemas.microsoft.com/office/powerpoint/2010/main" val="32975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6EB330F-EE42-4842-9680-B067B78BC66D}" type="datetime1">
              <a:rPr lang="en-US" smtClean="0"/>
              <a:t>5/25/2023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CB0931-3903-48AB-93B9-33503B6FB55A}" type="slidenum">
              <a:rPr lang="en-US"/>
              <a:pPr>
                <a:defRPr/>
              </a:pPr>
              <a:t>‹#›</a:t>
            </a:fld>
            <a:endParaRPr lang="en-US"/>
          </a:p>
        </p:txBody>
      </p:sp>
    </p:spTree>
    <p:extLst>
      <p:ext uri="{BB962C8B-B14F-4D97-AF65-F5344CB8AC3E}">
        <p14:creationId xmlns:p14="http://schemas.microsoft.com/office/powerpoint/2010/main" val="3066075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FC2C53A-E45E-438B-9188-E0971A806F08}" type="datetime1">
              <a:rPr lang="en-US" smtClean="0"/>
              <a:t>5/25/2023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4BB60B-181A-4445-8C93-DB6CF415D568}" type="slidenum">
              <a:rPr lang="en-US"/>
              <a:pPr>
                <a:defRPr/>
              </a:pPr>
              <a:t>‹#›</a:t>
            </a:fld>
            <a:endParaRPr lang="en-US"/>
          </a:p>
        </p:txBody>
      </p:sp>
    </p:spTree>
    <p:extLst>
      <p:ext uri="{BB962C8B-B14F-4D97-AF65-F5344CB8AC3E}">
        <p14:creationId xmlns:p14="http://schemas.microsoft.com/office/powerpoint/2010/main" val="925156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F09E4C3-01F8-49CA-9140-C7E738D5D373}" type="datetime1">
              <a:rPr lang="en-US" smtClean="0"/>
              <a:t>5/25/2023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067253E-A32B-47EE-9B95-5035CE4B514E}" type="slidenum">
              <a:rPr lang="en-US"/>
              <a:pPr>
                <a:defRPr/>
              </a:pPr>
              <a:t>‹#›</a:t>
            </a:fld>
            <a:endParaRPr lang="en-US"/>
          </a:p>
        </p:txBody>
      </p:sp>
    </p:spTree>
    <p:extLst>
      <p:ext uri="{BB962C8B-B14F-4D97-AF65-F5344CB8AC3E}">
        <p14:creationId xmlns:p14="http://schemas.microsoft.com/office/powerpoint/2010/main" val="570635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9FEB53-8B06-4DA4-AA64-459F75493B81}" type="datetime1">
              <a:rPr lang="en-US" smtClean="0"/>
              <a:t>5/25/2023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53A035F-05B4-44C5-98AB-4125B5A98A03}" type="slidenum">
              <a:rPr lang="en-US"/>
              <a:pPr>
                <a:defRPr/>
              </a:pPr>
              <a:t>‹#›</a:t>
            </a:fld>
            <a:endParaRPr lang="en-US"/>
          </a:p>
        </p:txBody>
      </p:sp>
    </p:spTree>
    <p:extLst>
      <p:ext uri="{BB962C8B-B14F-4D97-AF65-F5344CB8AC3E}">
        <p14:creationId xmlns:p14="http://schemas.microsoft.com/office/powerpoint/2010/main" val="4020369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1300B3F-9E74-45D1-86EB-B641990440D7}" type="datetime1">
              <a:rPr lang="en-US" smtClean="0"/>
              <a:t>5/25/2023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E3CDA9-2C10-4F24-809A-8EB9DC1E2C1D}" type="slidenum">
              <a:rPr lang="en-US"/>
              <a:pPr>
                <a:defRPr/>
              </a:pPr>
              <a:t>‹#›</a:t>
            </a:fld>
            <a:endParaRPr lang="en-US"/>
          </a:p>
        </p:txBody>
      </p:sp>
    </p:spTree>
    <p:extLst>
      <p:ext uri="{BB962C8B-B14F-4D97-AF65-F5344CB8AC3E}">
        <p14:creationId xmlns:p14="http://schemas.microsoft.com/office/powerpoint/2010/main" val="2346660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60C03A-CEED-47AA-9807-5E3A91DF183A}" type="datetime1">
              <a:rPr lang="en-US" smtClean="0"/>
              <a:t>5/25/2023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8C65CC-30D8-4749-A3CF-29A20096CF7F}" type="slidenum">
              <a:rPr lang="en-US"/>
              <a:pPr>
                <a:defRPr/>
              </a:pPr>
              <a:t>‹#›</a:t>
            </a:fld>
            <a:endParaRPr lang="en-US"/>
          </a:p>
        </p:txBody>
      </p:sp>
    </p:spTree>
    <p:extLst>
      <p:ext uri="{BB962C8B-B14F-4D97-AF65-F5344CB8AC3E}">
        <p14:creationId xmlns:p14="http://schemas.microsoft.com/office/powerpoint/2010/main" val="1183520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22A35"/>
            </a:gs>
            <a:gs pos="100000">
              <a:srgbClr val="B5D2EC"/>
            </a:gs>
            <a:gs pos="100000">
              <a:srgbClr val="B5D2EC"/>
            </a:gs>
            <a:gs pos="100000">
              <a:srgbClr val="5B9BD5"/>
            </a:gs>
          </a:gsLst>
          <a:path path="rect">
            <a:fillToRect r="100000" b="10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1382AA3-CB9E-4E34-A55E-C7BA73103E0F}" type="datetime1">
              <a:rPr lang="en-US" smtClean="0"/>
              <a:t>5/25/2023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68A4089-86E4-4F4F-9DD0-757CBDCD55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3.wdp"/></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21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5.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44546A"/>
            </a:gs>
            <a:gs pos="100000">
              <a:srgbClr val="B5D2EC"/>
            </a:gs>
            <a:gs pos="100000">
              <a:srgbClr val="B5D2EC"/>
            </a:gs>
            <a:gs pos="100000">
              <a:srgbClr val="5B9BD5"/>
            </a:gs>
          </a:gsLst>
          <a:path path="rect">
            <a:fillToRect r="100000" b="100000"/>
          </a:path>
        </a:gradFill>
        <a:effectLst/>
      </p:bgPr>
    </p:bg>
    <p:spTree>
      <p:nvGrpSpPr>
        <p:cNvPr id="1" name=""/>
        <p:cNvGrpSpPr/>
        <p:nvPr/>
      </p:nvGrpSpPr>
      <p:grpSpPr>
        <a:xfrm>
          <a:off x="0" y="0"/>
          <a:ext cx="0" cy="0"/>
          <a:chOff x="0" y="0"/>
          <a:chExt cx="0" cy="0"/>
        </a:xfrm>
      </p:grpSpPr>
      <p:sp>
        <p:nvSpPr>
          <p:cNvPr id="2050" name="Subtitle 2"/>
          <p:cNvSpPr>
            <a:spLocks noGrp="1"/>
          </p:cNvSpPr>
          <p:nvPr>
            <p:ph type="subTitle" idx="1"/>
          </p:nvPr>
        </p:nvSpPr>
        <p:spPr>
          <a:xfrm>
            <a:off x="1222375" y="4572000"/>
            <a:ext cx="4873625" cy="1041400"/>
          </a:xfrm>
        </p:spPr>
        <p:txBody>
          <a:bodyPr/>
          <a:lstStyle/>
          <a:p>
            <a:pPr algn="r" eaLnBrk="1" hangingPunct="1"/>
            <a:r>
              <a:rPr lang="en-US" altLang="en-US" sz="3200">
                <a:latin typeface="Impact" panose="020B0806030902050204" pitchFamily="34" charset="0"/>
              </a:rPr>
              <a:t>History of the Earliest Christians</a:t>
            </a:r>
          </a:p>
        </p:txBody>
      </p:sp>
      <p:sp>
        <p:nvSpPr>
          <p:cNvPr id="2051" name="WordArt 4"/>
          <p:cNvSpPr>
            <a:spLocks noChangeArrowheads="1" noChangeShapeType="1" noTextEdit="1"/>
          </p:cNvSpPr>
          <p:nvPr/>
        </p:nvSpPr>
        <p:spPr bwMode="auto">
          <a:xfrm>
            <a:off x="2805113" y="1538288"/>
            <a:ext cx="8550275" cy="3894137"/>
          </a:xfrm>
          <a:prstGeom prst="rect">
            <a:avLst/>
          </a:prstGeom>
        </p:spPr>
        <p:txBody>
          <a:bodyPr wrap="none" fromWordArt="1">
            <a:prstTxWarp prst="textDeflateBottom">
              <a:avLst>
                <a:gd name="adj" fmla="val 76472"/>
              </a:avLst>
            </a:prstTxWarp>
            <a:scene3d>
              <a:camera prst="legacyPerspectiveFront">
                <a:rot lat="19799998" lon="19439996" rev="0"/>
              </a:camera>
              <a:lightRig rig="legacyNormal2" dir="t"/>
            </a:scene3d>
            <a:sp3d extrusionH="354000" prstMaterial="legacyMatte">
              <a:extrusionClr>
                <a:srgbClr val="939676"/>
              </a:extrusionClr>
              <a:contourClr>
                <a:srgbClr val="707070"/>
              </a:contourClr>
            </a:sp3d>
          </a:bodyPr>
          <a:lstStyle/>
          <a:p>
            <a:pPr algn="ctr"/>
            <a:r>
              <a:rPr lang="en-US" sz="3600" kern="10" dirty="0">
                <a:ln w="9525">
                  <a:round/>
                  <a:headEnd/>
                  <a:tailEnd/>
                </a:ln>
                <a:gradFill rotWithShape="1">
                  <a:gsLst>
                    <a:gs pos="0">
                      <a:srgbClr val="707070"/>
                    </a:gs>
                    <a:gs pos="50000">
                      <a:srgbClr val="FFFFFF"/>
                    </a:gs>
                    <a:gs pos="100000">
                      <a:srgbClr val="707070"/>
                    </a:gs>
                  </a:gsLst>
                  <a:lin ang="2700000" scaled="1"/>
                </a:gradFill>
                <a:latin typeface="Impact" panose="020B0806030902050204" pitchFamily="34" charset="0"/>
              </a:rPr>
              <a:t>THE BOOK OF ACTS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25"/>
            <a:ext cx="10515600" cy="1325563"/>
          </a:xfrm>
        </p:spPr>
        <p:txBody>
          <a:bodyPr/>
          <a:lstStyle/>
          <a:p>
            <a:r>
              <a:rPr lang="en-US" b="1" dirty="0">
                <a:solidFill>
                  <a:srgbClr val="FFCC00"/>
                </a:solidFill>
                <a:effectLst>
                  <a:outerShdw blurRad="38100" dist="38100" dir="2700000" algn="tl">
                    <a:srgbClr val="000000">
                      <a:alpha val="43137"/>
                    </a:srgbClr>
                  </a:outerShdw>
                </a:effectLst>
              </a:rPr>
              <a:t>THE PROBLEM</a:t>
            </a:r>
          </a:p>
        </p:txBody>
      </p:sp>
      <p:sp>
        <p:nvSpPr>
          <p:cNvPr id="3" name="Content Placeholder 2"/>
          <p:cNvSpPr>
            <a:spLocks noGrp="1"/>
          </p:cNvSpPr>
          <p:nvPr>
            <p:ph idx="1"/>
          </p:nvPr>
        </p:nvSpPr>
        <p:spPr>
          <a:xfrm>
            <a:off x="734291" y="1482443"/>
            <a:ext cx="10903527" cy="5239032"/>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Luke addresses a profound problem, the problem of how God, who chose Israel to be his special people and gave them profound promises, had fulfilled those promises not only to Jews but to those who were not from the Jewish community.</a:t>
            </a:r>
          </a:p>
          <a:p>
            <a:r>
              <a:rPr lang="en-US" i="1" dirty="0"/>
              <a:t>Luke shows that a complex of fulfillments had happened:</a:t>
            </a:r>
          </a:p>
          <a:p>
            <a:pPr lvl="1"/>
            <a:r>
              <a:rPr lang="en-US" b="1" dirty="0">
                <a:solidFill>
                  <a:schemeClr val="tx1">
                    <a:lumMod val="75000"/>
                    <a:lumOff val="25000"/>
                  </a:schemeClr>
                </a:solidFill>
              </a:rPr>
              <a:t>The opposition to Christ Jesus (4:27-29)</a:t>
            </a:r>
          </a:p>
          <a:p>
            <a:pPr lvl="1"/>
            <a:r>
              <a:rPr lang="en-US" b="1" dirty="0">
                <a:solidFill>
                  <a:schemeClr val="tx1">
                    <a:lumMod val="75000"/>
                    <a:lumOff val="25000"/>
                  </a:schemeClr>
                </a:solidFill>
              </a:rPr>
              <a:t>The outpouring of the Spirit (2:16-17</a:t>
            </a:r>
          </a:p>
          <a:p>
            <a:pPr lvl="1"/>
            <a:r>
              <a:rPr lang="en-US" b="1" dirty="0">
                <a:solidFill>
                  <a:schemeClr val="tx1">
                    <a:lumMod val="75000"/>
                    <a:lumOff val="25000"/>
                  </a:schemeClr>
                </a:solidFill>
              </a:rPr>
              <a:t>The mission to the Gentiles (13:47)</a:t>
            </a:r>
          </a:p>
          <a:p>
            <a:pPr lvl="1"/>
            <a:r>
              <a:rPr lang="en-US" b="1" dirty="0">
                <a:solidFill>
                  <a:schemeClr val="tx1">
                    <a:lumMod val="75000"/>
                    <a:lumOff val="25000"/>
                  </a:schemeClr>
                </a:solidFill>
              </a:rPr>
              <a:t>The inclusion of non-Jews in God’s people (15:13-19)</a:t>
            </a:r>
          </a:p>
          <a:p>
            <a:pPr lvl="1"/>
            <a:r>
              <a:rPr lang="en-US" b="1" dirty="0">
                <a:solidFill>
                  <a:schemeClr val="tx1">
                    <a:lumMod val="75000"/>
                    <a:lumOff val="25000"/>
                  </a:schemeClr>
                </a:solidFill>
              </a:rPr>
              <a:t>The general refusal of the Jewish community to accept the message (28:25-28)</a:t>
            </a:r>
          </a:p>
          <a:p>
            <a:r>
              <a:rPr lang="en-US" i="1" dirty="0"/>
              <a:t>Luke follows the same trajectory as Paul, “to the Jew first, then the Greek” (Ro. 1:16:b; Ac. 3:25-26; 28:25-29).</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10</a:t>
            </a:fld>
            <a:endParaRPr lang="en-US"/>
          </a:p>
        </p:txBody>
      </p:sp>
    </p:spTree>
    <p:extLst>
      <p:ext uri="{BB962C8B-B14F-4D97-AF65-F5344CB8AC3E}">
        <p14:creationId xmlns:p14="http://schemas.microsoft.com/office/powerpoint/2010/main" val="139789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additive="base">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50180" name="Rectangle 4"/>
          <p:cNvSpPr>
            <a:spLocks noGrp="1" noRot="1" noChangeArrowheads="1"/>
          </p:cNvSpPr>
          <p:nvPr>
            <p:ph type="title"/>
          </p:nvPr>
        </p:nvSpPr>
        <p:spPr>
          <a:xfrm>
            <a:off x="6641431" y="244642"/>
            <a:ext cx="5101389" cy="6368716"/>
          </a:xfrm>
          <a:solidFill>
            <a:srgbClr val="660033"/>
          </a:solidFill>
        </p:spPr>
        <p:txBody>
          <a:bodyPr/>
          <a:lstStyle/>
          <a:p>
            <a:r>
              <a:rPr lang="en-US" altLang="en-US" sz="4000" dirty="0">
                <a:solidFill>
                  <a:srgbClr val="FFC000"/>
                </a:solidFill>
                <a:latin typeface="Impact" panose="020B0806030902050204" pitchFamily="34" charset="0"/>
              </a:rPr>
              <a:t>Wall Crown</a:t>
            </a:r>
            <a:br>
              <a:rPr lang="en-US" altLang="en-US" sz="3600" dirty="0">
                <a:solidFill>
                  <a:srgbClr val="FFFF99"/>
                </a:solidFill>
              </a:rPr>
            </a:br>
            <a:r>
              <a:rPr lang="en-US" altLang="en-US" sz="3200" dirty="0">
                <a:solidFill>
                  <a:srgbClr val="FFFF99"/>
                </a:solidFill>
                <a:latin typeface="Arial Narrow" panose="020B0606020202030204" pitchFamily="34" charset="0"/>
              </a:rPr>
              <a:t>The</a:t>
            </a:r>
            <a:r>
              <a:rPr lang="en-US" altLang="en-US" sz="3200" i="1" dirty="0">
                <a:solidFill>
                  <a:srgbClr val="FFFF99"/>
                </a:solidFill>
                <a:latin typeface="Arial Narrow" panose="020B0606020202030204" pitchFamily="34" charset="0"/>
              </a:rPr>
              <a:t> corona </a:t>
            </a:r>
            <a:r>
              <a:rPr lang="en-US" altLang="en-US" sz="3200" i="1" dirty="0" err="1">
                <a:solidFill>
                  <a:srgbClr val="FFFF99"/>
                </a:solidFill>
                <a:latin typeface="Arial Narrow" panose="020B0606020202030204" pitchFamily="34" charset="0"/>
              </a:rPr>
              <a:t>muralis</a:t>
            </a:r>
            <a:r>
              <a:rPr lang="en-US" altLang="en-US" sz="3200" i="1" dirty="0">
                <a:solidFill>
                  <a:srgbClr val="FFFF99"/>
                </a:solidFill>
                <a:latin typeface="Arial Narrow" panose="020B0606020202030204" pitchFamily="34" charset="0"/>
              </a:rPr>
              <a:t> </a:t>
            </a:r>
            <a:r>
              <a:rPr lang="en-US" altLang="en-US" sz="3200" dirty="0">
                <a:solidFill>
                  <a:srgbClr val="FFFF99"/>
                </a:solidFill>
                <a:latin typeface="Arial Narrow" panose="020B0606020202030204" pitchFamily="34" charset="0"/>
              </a:rPr>
              <a:t>was a standard adornment of Fortuna, goddess of cities.</a:t>
            </a:r>
            <a:br>
              <a:rPr lang="en-US" altLang="en-US" sz="2400" dirty="0">
                <a:solidFill>
                  <a:srgbClr val="FFFF99"/>
                </a:solidFill>
                <a:latin typeface="Arial Narrow" panose="020B0606020202030204" pitchFamily="34" charset="0"/>
              </a:rPr>
            </a:br>
            <a:br>
              <a:rPr lang="en-US" altLang="en-US" sz="2000" i="1" dirty="0">
                <a:solidFill>
                  <a:srgbClr val="FFFF99"/>
                </a:solidFill>
                <a:latin typeface="Arial Narrow" panose="020B0606020202030204" pitchFamily="34" charset="0"/>
              </a:rPr>
            </a:br>
            <a:r>
              <a:rPr lang="en-US" altLang="en-US" sz="2800" i="1" dirty="0">
                <a:solidFill>
                  <a:srgbClr val="FFFF99"/>
                </a:solidFill>
                <a:latin typeface="Arial Narrow" panose="020B0606020202030204" pitchFamily="34" charset="0"/>
              </a:rPr>
              <a:t>Such a crown was bestowed by the emperor on the first soldier who was able to make it safely over the wall into an enemy city.</a:t>
            </a:r>
            <a:br>
              <a:rPr lang="en-US" altLang="en-US" sz="2800" i="1" dirty="0">
                <a:solidFill>
                  <a:srgbClr val="FFFF99"/>
                </a:solidFill>
                <a:latin typeface="Arial Narrow" panose="020B0606020202030204" pitchFamily="34" charset="0"/>
              </a:rPr>
            </a:br>
            <a:br>
              <a:rPr lang="en-US" altLang="en-US" sz="2800" i="1" dirty="0">
                <a:solidFill>
                  <a:srgbClr val="FFFF99"/>
                </a:solidFill>
                <a:latin typeface="Arial Narrow" panose="020B0606020202030204" pitchFamily="34" charset="0"/>
              </a:rPr>
            </a:br>
            <a:r>
              <a:rPr lang="en-US" altLang="en-US" sz="2800" i="1" dirty="0">
                <a:solidFill>
                  <a:srgbClr val="FFFF99"/>
                </a:solidFill>
                <a:latin typeface="Arial Narrow" panose="020B0606020202030204" pitchFamily="34" charset="0"/>
              </a:rPr>
              <a:t>Paul possibly alludes to this in an irony, when he claimed that he, also, once went “over the wall”—in a basket to escape the clutches of </a:t>
            </a:r>
            <a:r>
              <a:rPr lang="en-US" altLang="en-US" sz="2800" i="1" dirty="0" err="1">
                <a:solidFill>
                  <a:srgbClr val="FFFF99"/>
                </a:solidFill>
                <a:latin typeface="Arial Narrow" panose="020B0606020202030204" pitchFamily="34" charset="0"/>
              </a:rPr>
              <a:t>Aretas</a:t>
            </a:r>
            <a:r>
              <a:rPr lang="en-US" altLang="en-US" sz="2800" i="1" dirty="0">
                <a:solidFill>
                  <a:srgbClr val="FFFF99"/>
                </a:solidFill>
                <a:latin typeface="Arial Narrow" panose="020B0606020202030204" pitchFamily="34" charset="0"/>
              </a:rPr>
              <a:t> of Damascus (2 Co. 11:32-33).</a:t>
            </a:r>
          </a:p>
        </p:txBody>
      </p:sp>
      <p:pic>
        <p:nvPicPr>
          <p:cNvPr id="50182" name="Picture 6" descr="bar088c0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307" b="5455"/>
          <a:stretch>
            <a:fillRect/>
          </a:stretch>
        </p:blipFill>
        <p:spPr>
          <a:xfrm>
            <a:off x="887831" y="0"/>
            <a:ext cx="540067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20800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285"/>
            <a:ext cx="10515600" cy="1325563"/>
          </a:xfrm>
        </p:spPr>
        <p:txBody>
          <a:bodyPr/>
          <a:lstStyle/>
          <a:p>
            <a:r>
              <a:rPr lang="en-US" b="1" dirty="0">
                <a:solidFill>
                  <a:srgbClr val="FFC000"/>
                </a:solidFill>
                <a:effectLst>
                  <a:outerShdw blurRad="38100" dist="38100" dir="2700000" algn="tl">
                    <a:srgbClr val="000000">
                      <a:alpha val="43137"/>
                    </a:srgbClr>
                  </a:outerShdw>
                </a:effectLst>
              </a:rPr>
              <a:t>Saul in Arabia and Jerusalem</a:t>
            </a:r>
          </a:p>
        </p:txBody>
      </p:sp>
      <p:sp>
        <p:nvSpPr>
          <p:cNvPr id="3" name="Content Placeholder 2"/>
          <p:cNvSpPr>
            <a:spLocks noGrp="1"/>
          </p:cNvSpPr>
          <p:nvPr>
            <p:ph idx="1"/>
          </p:nvPr>
        </p:nvSpPr>
        <p:spPr>
          <a:xfrm>
            <a:off x="838200" y="1312280"/>
            <a:ext cx="10515600" cy="554572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In his Galatian letter, Saul (Paul) adds details that Luke omits.</a:t>
            </a:r>
          </a:p>
          <a:p>
            <a:r>
              <a:rPr lang="en-US" i="1" dirty="0"/>
              <a:t>After his conversion, he immediately went into Arabia, the </a:t>
            </a:r>
            <a:r>
              <a:rPr lang="en-US" i="1" dirty="0" err="1"/>
              <a:t>Nabataen</a:t>
            </a:r>
            <a:r>
              <a:rPr lang="en-US" i="1" dirty="0"/>
              <a:t> kingdom ruled by </a:t>
            </a:r>
            <a:r>
              <a:rPr lang="en-US" i="1" dirty="0" err="1"/>
              <a:t>Aretas</a:t>
            </a:r>
            <a:r>
              <a:rPr lang="en-US" i="1" dirty="0"/>
              <a:t> IV (9 BC – AD 40). Presumably this interlude took about three years (Ga. 1:18a).</a:t>
            </a:r>
          </a:p>
          <a:p>
            <a:r>
              <a:rPr lang="en-US" i="1" dirty="0"/>
              <a:t>The trip to Jerusalem that Luke describes in Acts 9 would have been after the time in Arabia. In Jerusalem, Barnabas introduced him to Peter and James (Ga. 1:18b-19).</a:t>
            </a:r>
          </a:p>
          <a:p>
            <a:r>
              <a:rPr lang="en-US" i="1" dirty="0"/>
              <a:t>While in Jerusalem, he saw none of the other apostles (Ga. 1:19). The other Christians were understandably reluctant to accept him at first.</a:t>
            </a:r>
          </a:p>
          <a:p>
            <a:r>
              <a:rPr lang="en-US" i="1" dirty="0"/>
              <a:t>During this short stay, Saul debated with the Hellenistic Jews who now were so angered they attempted to kill him, but once more the Christians secreted him out of the city and sent him home to Tarsus.</a:t>
            </a:r>
          </a:p>
        </p:txBody>
      </p:sp>
      <p:sp>
        <p:nvSpPr>
          <p:cNvPr id="4" name="Slide Number Placeholder 3"/>
          <p:cNvSpPr>
            <a:spLocks noGrp="1"/>
          </p:cNvSpPr>
          <p:nvPr>
            <p:ph type="sldNum" sz="quarter" idx="12"/>
          </p:nvPr>
        </p:nvSpPr>
        <p:spPr/>
        <p:txBody>
          <a:bodyPr/>
          <a:lstStyle/>
          <a:p>
            <a:pPr>
              <a:defRPr/>
            </a:pPr>
            <a:r>
              <a:rPr lang="en-US" dirty="0"/>
              <a:t> </a:t>
            </a:r>
            <a:fld id="{254DD280-9EF3-47CE-9735-16719FC5628C}" type="slidenum">
              <a:rPr lang="en-US" smtClean="0"/>
              <a:pPr>
                <a:defRPr/>
              </a:pPr>
              <a:t>101</a:t>
            </a:fld>
            <a:endParaRPr lang="en-US" dirty="0"/>
          </a:p>
        </p:txBody>
      </p:sp>
    </p:spTree>
    <p:extLst>
      <p:ext uri="{BB962C8B-B14F-4D97-AF65-F5344CB8AC3E}">
        <p14:creationId xmlns:p14="http://schemas.microsoft.com/office/powerpoint/2010/main" val="70953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1752601" y="244476"/>
            <a:ext cx="8385175" cy="974725"/>
          </a:xfrm>
          <a:noFill/>
          <a:ln w="3175">
            <a:noFill/>
            <a:miter lim="800000"/>
            <a:headEnd/>
            <a:tailEnd/>
          </a:ln>
        </p:spPr>
        <p:txBody>
          <a:bodyPr/>
          <a:lstStyle/>
          <a:p>
            <a:pPr algn="ctr"/>
            <a:r>
              <a:rPr lang="en-US" altLang="en-US" dirty="0">
                <a:solidFill>
                  <a:srgbClr val="FFC000"/>
                </a:solidFill>
                <a:latin typeface="MARKETPRO" pitchFamily="2" charset="2"/>
              </a:rPr>
              <a:t>Paul, the Man</a:t>
            </a:r>
          </a:p>
        </p:txBody>
      </p:sp>
      <p:sp>
        <p:nvSpPr>
          <p:cNvPr id="366595" name="Rectangle 3"/>
          <p:cNvSpPr>
            <a:spLocks noGrp="1" noChangeArrowheads="1"/>
          </p:cNvSpPr>
          <p:nvPr>
            <p:ph type="body" sz="half" idx="1"/>
          </p:nvPr>
        </p:nvSpPr>
        <p:spPr>
          <a:xfrm>
            <a:off x="1695284" y="1600200"/>
            <a:ext cx="4308475" cy="5181600"/>
          </a:xfrm>
        </p:spPr>
        <p:txBody>
          <a:bodyPr/>
          <a:lstStyle/>
          <a:p>
            <a:pPr>
              <a:buFont typeface="Wingdings" panose="05000000000000000000" pitchFamily="2" charset="2"/>
              <a:buNone/>
            </a:pPr>
            <a:r>
              <a:rPr lang="en-US" altLang="en-US" dirty="0" err="1">
                <a:solidFill>
                  <a:srgbClr val="FFFF99"/>
                </a:solidFill>
                <a:latin typeface="Eras Demi ITC" pitchFamily="34" charset="0"/>
              </a:rPr>
              <a:t>Saoul</a:t>
            </a:r>
            <a:endParaRPr lang="en-US" altLang="en-US" dirty="0">
              <a:solidFill>
                <a:srgbClr val="FFFF99"/>
              </a:solidFill>
              <a:latin typeface="Eras Demi ITC" pitchFamily="34" charset="0"/>
            </a:endParaRPr>
          </a:p>
          <a:p>
            <a:pPr>
              <a:buFont typeface="Wingdings" panose="05000000000000000000" pitchFamily="2" charset="2"/>
              <a:buNone/>
            </a:pPr>
            <a:r>
              <a:rPr lang="en-US" altLang="en-US" sz="2400" dirty="0">
                <a:solidFill>
                  <a:schemeClr val="bg1"/>
                </a:solidFill>
                <a:latin typeface="Arial Narrow" panose="020B0606020202030204" pitchFamily="34" charset="0"/>
              </a:rPr>
              <a:t>	</a:t>
            </a:r>
            <a:r>
              <a:rPr lang="en-US" altLang="en-US" sz="2400" i="1" dirty="0">
                <a:solidFill>
                  <a:schemeClr val="bg1"/>
                </a:solidFill>
                <a:latin typeface="Arial Narrow" panose="020B0606020202030204" pitchFamily="34" charset="0"/>
              </a:rPr>
              <a:t>Jewish name</a:t>
            </a:r>
            <a:endParaRPr lang="en-US" altLang="en-US" sz="2400" dirty="0">
              <a:solidFill>
                <a:schemeClr val="bg1"/>
              </a:solidFill>
              <a:latin typeface="Arial Narrow" panose="020B0606020202030204" pitchFamily="34" charset="0"/>
            </a:endParaRPr>
          </a:p>
          <a:p>
            <a:pPr>
              <a:buFont typeface="Wingdings" panose="05000000000000000000" pitchFamily="2" charset="2"/>
              <a:buNone/>
            </a:pPr>
            <a:r>
              <a:rPr lang="en-US" altLang="en-US" dirty="0" err="1">
                <a:solidFill>
                  <a:srgbClr val="FFFF99"/>
                </a:solidFill>
                <a:latin typeface="Eras Demi ITC" pitchFamily="34" charset="0"/>
              </a:rPr>
              <a:t>Paullus</a:t>
            </a:r>
            <a:endParaRPr lang="en-US" altLang="en-US" dirty="0">
              <a:solidFill>
                <a:srgbClr val="FFFF99"/>
              </a:solidFill>
              <a:latin typeface="Eras Demi ITC" pitchFamily="34" charset="0"/>
            </a:endParaRPr>
          </a:p>
          <a:p>
            <a:pPr>
              <a:buFont typeface="Wingdings" panose="05000000000000000000" pitchFamily="2" charset="2"/>
              <a:buNone/>
            </a:pPr>
            <a:r>
              <a:rPr lang="en-US" altLang="en-US" sz="2400" i="1" dirty="0">
                <a:solidFill>
                  <a:schemeClr val="bg1"/>
                </a:solidFill>
                <a:latin typeface="Arial Narrow" panose="020B0606020202030204" pitchFamily="34" charset="0"/>
              </a:rPr>
              <a:t>	Roman name (cognomen)</a:t>
            </a:r>
          </a:p>
          <a:p>
            <a:pPr>
              <a:buFont typeface="Wingdings" panose="05000000000000000000" pitchFamily="2" charset="2"/>
              <a:buNone/>
            </a:pPr>
            <a:r>
              <a:rPr lang="en-US" altLang="en-US" dirty="0">
                <a:solidFill>
                  <a:srgbClr val="FFFF99"/>
                </a:solidFill>
                <a:latin typeface="Eras Demi ITC" pitchFamily="34" charset="0"/>
              </a:rPr>
              <a:t>Roman Citizen from Tarsus </a:t>
            </a:r>
          </a:p>
          <a:p>
            <a:pPr>
              <a:buFont typeface="Wingdings" panose="05000000000000000000" pitchFamily="2" charset="2"/>
              <a:buNone/>
            </a:pPr>
            <a:r>
              <a:rPr lang="en-US" altLang="en-US" sz="2400" i="1" dirty="0">
                <a:solidFill>
                  <a:schemeClr val="bg1"/>
                </a:solidFill>
                <a:latin typeface="Arial Narrow" panose="020B0606020202030204" pitchFamily="34" charset="0"/>
              </a:rPr>
              <a:t>	Acts 16:37; 21:39; 22:26-28</a:t>
            </a:r>
          </a:p>
          <a:p>
            <a:pPr>
              <a:buFont typeface="Wingdings" panose="05000000000000000000" pitchFamily="2" charset="2"/>
              <a:buNone/>
            </a:pPr>
            <a:r>
              <a:rPr lang="en-US" altLang="en-US" dirty="0" err="1">
                <a:solidFill>
                  <a:srgbClr val="FFFF99"/>
                </a:solidFill>
                <a:latin typeface="Eras Demi ITC" pitchFamily="34" charset="0"/>
              </a:rPr>
              <a:t>Hebraistic</a:t>
            </a:r>
            <a:r>
              <a:rPr lang="en-US" altLang="en-US" dirty="0">
                <a:solidFill>
                  <a:srgbClr val="FFFF99"/>
                </a:solidFill>
                <a:latin typeface="Eras Demi ITC" pitchFamily="34" charset="0"/>
              </a:rPr>
              <a:t> Jew</a:t>
            </a:r>
          </a:p>
          <a:p>
            <a:pPr>
              <a:buFont typeface="Wingdings" panose="05000000000000000000" pitchFamily="2" charset="2"/>
              <a:buNone/>
            </a:pPr>
            <a:r>
              <a:rPr lang="en-US" altLang="en-US" sz="2400" i="1" dirty="0">
                <a:solidFill>
                  <a:schemeClr val="bg1"/>
                </a:solidFill>
                <a:latin typeface="Arial Narrow" panose="020B0606020202030204" pitchFamily="34" charset="0"/>
              </a:rPr>
              <a:t>	Philippians 3:6 (Hebrew speaking)</a:t>
            </a:r>
          </a:p>
          <a:p>
            <a:pPr>
              <a:buFont typeface="Wingdings" panose="05000000000000000000" pitchFamily="2" charset="2"/>
              <a:buNone/>
            </a:pPr>
            <a:endParaRPr lang="en-US" altLang="en-US" sz="2400" i="1" dirty="0">
              <a:solidFill>
                <a:schemeClr val="bg1"/>
              </a:solidFill>
              <a:latin typeface="Arial Narrow" panose="020B0606020202030204" pitchFamily="34" charset="0"/>
            </a:endParaRPr>
          </a:p>
        </p:txBody>
      </p:sp>
      <p:sp>
        <p:nvSpPr>
          <p:cNvPr id="366596" name="Rectangle 4"/>
          <p:cNvSpPr>
            <a:spLocks noGrp="1" noChangeArrowheads="1"/>
          </p:cNvSpPr>
          <p:nvPr>
            <p:ph type="body" sz="half" idx="2"/>
          </p:nvPr>
        </p:nvSpPr>
        <p:spPr>
          <a:xfrm>
            <a:off x="7023600" y="1600200"/>
            <a:ext cx="4225925" cy="4800600"/>
          </a:xfrm>
        </p:spPr>
        <p:txBody>
          <a:bodyPr/>
          <a:lstStyle/>
          <a:p>
            <a:pPr>
              <a:buFont typeface="Wingdings" panose="05000000000000000000" pitchFamily="2" charset="2"/>
              <a:buNone/>
            </a:pPr>
            <a:r>
              <a:rPr lang="en-US" altLang="en-US" dirty="0">
                <a:solidFill>
                  <a:srgbClr val="FFFF99"/>
                </a:solidFill>
                <a:latin typeface="Eras Demi ITC" pitchFamily="34" charset="0"/>
              </a:rPr>
              <a:t>Tribe of Benjamin</a:t>
            </a:r>
          </a:p>
          <a:p>
            <a:pPr>
              <a:buFont typeface="Wingdings" panose="05000000000000000000" pitchFamily="2" charset="2"/>
              <a:buNone/>
            </a:pPr>
            <a:r>
              <a:rPr lang="en-US" altLang="en-US" sz="2400" i="1" dirty="0">
                <a:solidFill>
                  <a:schemeClr val="bg1"/>
                </a:solidFill>
                <a:latin typeface="Arial Narrow" panose="020B0606020202030204" pitchFamily="34" charset="0"/>
              </a:rPr>
              <a:t>	Romans 11:1</a:t>
            </a:r>
            <a:endParaRPr lang="en-US" altLang="en-US" dirty="0">
              <a:solidFill>
                <a:schemeClr val="bg1"/>
              </a:solidFill>
              <a:latin typeface="Eras Demi ITC" pitchFamily="34" charset="0"/>
            </a:endParaRPr>
          </a:p>
          <a:p>
            <a:pPr>
              <a:buFont typeface="Wingdings" panose="05000000000000000000" pitchFamily="2" charset="2"/>
              <a:buNone/>
            </a:pPr>
            <a:r>
              <a:rPr lang="en-US" altLang="en-US" dirty="0">
                <a:solidFill>
                  <a:srgbClr val="FFFF99"/>
                </a:solidFill>
                <a:latin typeface="Eras Demi ITC" pitchFamily="34" charset="0"/>
              </a:rPr>
              <a:t>Pharisee</a:t>
            </a:r>
          </a:p>
          <a:p>
            <a:pPr>
              <a:buFont typeface="Wingdings" panose="05000000000000000000" pitchFamily="2" charset="2"/>
              <a:buNone/>
            </a:pPr>
            <a:r>
              <a:rPr lang="en-US" altLang="en-US" sz="2400" i="1" dirty="0">
                <a:solidFill>
                  <a:schemeClr val="bg1"/>
                </a:solidFill>
                <a:latin typeface="Arial Narrow" panose="020B0606020202030204" pitchFamily="34" charset="0"/>
              </a:rPr>
              <a:t>	Acts 23:6; 26:5</a:t>
            </a:r>
          </a:p>
          <a:p>
            <a:pPr>
              <a:buFont typeface="Wingdings" panose="05000000000000000000" pitchFamily="2" charset="2"/>
              <a:buNone/>
            </a:pPr>
            <a:r>
              <a:rPr lang="en-US" altLang="en-US" dirty="0">
                <a:solidFill>
                  <a:srgbClr val="FFFF99"/>
                </a:solidFill>
                <a:latin typeface="Eras Demi ITC" pitchFamily="34" charset="0"/>
              </a:rPr>
              <a:t>Disciple of </a:t>
            </a:r>
            <a:r>
              <a:rPr lang="en-US" altLang="en-US" dirty="0" err="1">
                <a:solidFill>
                  <a:srgbClr val="FFFF99"/>
                </a:solidFill>
                <a:latin typeface="Eras Demi ITC" pitchFamily="34" charset="0"/>
              </a:rPr>
              <a:t>Rab</a:t>
            </a:r>
            <a:r>
              <a:rPr lang="en-US" altLang="en-US" dirty="0">
                <a:solidFill>
                  <a:srgbClr val="FFFF99"/>
                </a:solidFill>
                <a:latin typeface="Eras Demi ITC" pitchFamily="34" charset="0"/>
              </a:rPr>
              <a:t> Gamaliel</a:t>
            </a:r>
          </a:p>
          <a:p>
            <a:pPr>
              <a:buFont typeface="Wingdings" panose="05000000000000000000" pitchFamily="2" charset="2"/>
              <a:buNone/>
            </a:pPr>
            <a:r>
              <a:rPr lang="en-US" altLang="en-US" sz="2400" i="1" dirty="0">
                <a:solidFill>
                  <a:schemeClr val="bg1"/>
                </a:solidFill>
                <a:latin typeface="Arial Narrow" panose="020B0606020202030204" pitchFamily="34" charset="0"/>
              </a:rPr>
              <a:t>	Acts 22:3</a:t>
            </a:r>
          </a:p>
          <a:p>
            <a:pPr>
              <a:buFont typeface="Wingdings" panose="05000000000000000000" pitchFamily="2" charset="2"/>
              <a:buNone/>
            </a:pPr>
            <a:r>
              <a:rPr lang="en-US" altLang="en-US" dirty="0">
                <a:solidFill>
                  <a:srgbClr val="FFFF99"/>
                </a:solidFill>
                <a:latin typeface="Eras Demi ITC" pitchFamily="34" charset="0"/>
              </a:rPr>
              <a:t>Tentmaker Trade</a:t>
            </a:r>
          </a:p>
          <a:p>
            <a:pPr>
              <a:buFont typeface="Wingdings" panose="05000000000000000000" pitchFamily="2" charset="2"/>
              <a:buNone/>
            </a:pPr>
            <a:r>
              <a:rPr lang="en-US" altLang="en-US" sz="2400" i="1" dirty="0">
                <a:solidFill>
                  <a:schemeClr val="bg1"/>
                </a:solidFill>
                <a:latin typeface="Arial Narrow" panose="020B0606020202030204" pitchFamily="34" charset="0"/>
              </a:rPr>
              <a:t>	Acts 18:3</a:t>
            </a:r>
          </a:p>
          <a:p>
            <a:pPr>
              <a:buFont typeface="Wingdings" panose="05000000000000000000" pitchFamily="2" charset="2"/>
              <a:buNone/>
            </a:pPr>
            <a:r>
              <a:rPr lang="en-US" altLang="en-US" dirty="0">
                <a:solidFill>
                  <a:srgbClr val="FFFF99"/>
                </a:solidFill>
                <a:latin typeface="Eras Demi ITC" pitchFamily="34" charset="0"/>
              </a:rPr>
              <a:t>Unmarried</a:t>
            </a:r>
          </a:p>
          <a:p>
            <a:pPr>
              <a:buFont typeface="Wingdings" panose="05000000000000000000" pitchFamily="2" charset="2"/>
              <a:buNone/>
            </a:pPr>
            <a:r>
              <a:rPr lang="en-US" altLang="en-US" sz="2400" i="1" dirty="0">
                <a:solidFill>
                  <a:schemeClr val="bg1"/>
                </a:solidFill>
                <a:latin typeface="Arial Narrow" panose="020B0606020202030204" pitchFamily="34" charset="0"/>
              </a:rPr>
              <a:t>	1 Corinthians 7:7a; 9:5</a:t>
            </a:r>
          </a:p>
        </p:txBody>
      </p:sp>
    </p:spTree>
    <p:extLst>
      <p:ext uri="{BB962C8B-B14F-4D97-AF65-F5344CB8AC3E}">
        <p14:creationId xmlns:p14="http://schemas.microsoft.com/office/powerpoint/2010/main" val="2072982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366594"/>
                                        </p:tgtEl>
                                      </p:cBhvr>
                                    </p:animEffect>
                                    <p:animScale>
                                      <p:cBhvr>
                                        <p:cTn id="7" dur="250" autoRev="1" fill="hold"/>
                                        <p:tgtEl>
                                          <p:spTgt spid="36659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4" grpId="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000" dirty="0">
                <a:solidFill>
                  <a:srgbClr val="FF0000"/>
                </a:solidFill>
                <a:latin typeface="Mistral" panose="03090702030407020403" pitchFamily="66" charset="0"/>
              </a:rPr>
              <a:t>Discussion Questions</a:t>
            </a:r>
            <a:endParaRPr lang="en-US" sz="6000" dirty="0">
              <a:solidFill>
                <a:srgbClr val="FF0000"/>
              </a:solidFill>
            </a:endParaRPr>
          </a:p>
        </p:txBody>
      </p:sp>
      <p:sp>
        <p:nvSpPr>
          <p:cNvPr id="3" name="Content Placeholder 2"/>
          <p:cNvSpPr>
            <a:spLocks noGrp="1"/>
          </p:cNvSpPr>
          <p:nvPr>
            <p:ph idx="1"/>
          </p:nvPr>
        </p:nvSpPr>
        <p:spPr/>
        <p:txBody>
          <a:bodyPr/>
          <a:lstStyle/>
          <a:p>
            <a:pPr marL="609600" indent="-609600">
              <a:buFont typeface="Wingdings" panose="05000000000000000000" pitchFamily="2" charset="2"/>
              <a:buAutoNum type="arabicPeriod"/>
            </a:pPr>
            <a:r>
              <a:rPr lang="en-US" altLang="en-US" dirty="0">
                <a:solidFill>
                  <a:srgbClr val="FFFF99"/>
                </a:solidFill>
              </a:rPr>
              <a:t>Why do you think the leaders of the Jerusalem church did not do more to facilitate a wider acceptance of Saul (Paul) in the Jerusalem community? </a:t>
            </a:r>
          </a:p>
          <a:p>
            <a:pPr marL="609600" indent="-609600">
              <a:buFont typeface="Wingdings" panose="05000000000000000000" pitchFamily="2" charset="2"/>
              <a:buAutoNum type="arabicPeriod"/>
            </a:pPr>
            <a:r>
              <a:rPr lang="en-US" dirty="0">
                <a:solidFill>
                  <a:srgbClr val="FFFF99"/>
                </a:solidFill>
              </a:rPr>
              <a:t>In these early accounts of Saul’s life, both before and after he became a believer, what do we discover about his personality?</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103</a:t>
            </a:fld>
            <a:endParaRPr lang="en-US"/>
          </a:p>
        </p:txBody>
      </p:sp>
    </p:spTree>
    <p:extLst>
      <p:ext uri="{BB962C8B-B14F-4D97-AF65-F5344CB8AC3E}">
        <p14:creationId xmlns:p14="http://schemas.microsoft.com/office/powerpoint/2010/main" val="105122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8663"/>
            <a:ext cx="10515600" cy="1325563"/>
          </a:xfrm>
        </p:spPr>
        <p:txBody>
          <a:bodyPr/>
          <a:lstStyle/>
          <a:p>
            <a:r>
              <a:rPr lang="en-US" b="1" dirty="0">
                <a:solidFill>
                  <a:srgbClr val="FFC000"/>
                </a:solidFill>
                <a:effectLst>
                  <a:outerShdw blurRad="38100" dist="38100" dir="2700000" algn="tl">
                    <a:srgbClr val="000000">
                      <a:alpha val="43137"/>
                    </a:srgbClr>
                  </a:outerShdw>
                </a:effectLst>
              </a:rPr>
              <a:t>Peter Travels Up the Palestinian Coast</a:t>
            </a:r>
          </a:p>
        </p:txBody>
      </p:sp>
      <p:sp>
        <p:nvSpPr>
          <p:cNvPr id="3" name="Content Placeholder 2"/>
          <p:cNvSpPr>
            <a:spLocks noGrp="1"/>
          </p:cNvSpPr>
          <p:nvPr>
            <p:ph idx="1"/>
          </p:nvPr>
        </p:nvSpPr>
        <p:spPr>
          <a:xfrm>
            <a:off x="838200" y="1504784"/>
            <a:ext cx="10515600" cy="5168733"/>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After Saul was hustled off to Cilicia, Peter now left Jerusalem, traveling northward along the Mediterranean coast where Philip had preached earlier (cf. 8:40).</a:t>
            </a:r>
          </a:p>
          <a:p>
            <a:r>
              <a:rPr lang="en-US" i="1" dirty="0"/>
              <a:t>Two notable miracles occurred on this trip, the healing of a paralyzed man in </a:t>
            </a:r>
            <a:r>
              <a:rPr lang="en-US" i="1" dirty="0" err="1"/>
              <a:t>Lydda</a:t>
            </a:r>
            <a:r>
              <a:rPr lang="en-US" i="1" dirty="0"/>
              <a:t> and the raising from the dead of a woman in Joppa.</a:t>
            </a:r>
          </a:p>
          <a:p>
            <a:r>
              <a:rPr lang="en-US" i="1" dirty="0"/>
              <a:t>What is particularly surprising is that Peter lodged with a tanner, a Jew of a despised trade dealing in corpses and blood—which would have made him perpetually unclean! </a:t>
            </a:r>
          </a:p>
          <a:p>
            <a:r>
              <a:rPr lang="en-US" i="1" dirty="0"/>
              <a:t>For Peter to stay there meant that already he had come a fair distance in his understanding that God’s acceptance trumped all other considerations! If Simon was a believer, then God had accepted him! At this tanner’s house, Peter soon would understand this even better!</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104</a:t>
            </a:fld>
            <a:endParaRPr lang="en-US" dirty="0"/>
          </a:p>
        </p:txBody>
      </p:sp>
    </p:spTree>
    <p:extLst>
      <p:ext uri="{BB962C8B-B14F-4D97-AF65-F5344CB8AC3E}">
        <p14:creationId xmlns:p14="http://schemas.microsoft.com/office/powerpoint/2010/main" val="315903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CONVERSION OF A GENTILE GOD-FEARER (10:1-48)</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Peter’s residence with the tanner, a Jew of a despised trade, became the scene for crossing the next great ethnic barrier.</a:t>
            </a:r>
          </a:p>
          <a:p>
            <a:r>
              <a:rPr lang="en-US" i="1" dirty="0"/>
              <a:t>The story begins with a God-fearer, a Roman centurion in the administrative city of Caesarea about 30 miles north of Joppa, who was instructed by an angel to send for Peter.</a:t>
            </a:r>
          </a:p>
          <a:p>
            <a:r>
              <a:rPr lang="en-US" i="1" dirty="0"/>
              <a:t>The next day while Peter was on the rooftop of Simon’s house (possibly to escape some of the foul odors), he had a vision of non-kosher animals (Lv. 11) and a heavenly voice that told him to eat one, with the follow-up that he should not regard anything as unclean that God had cleansed. This scenario was repeated twice more.</a:t>
            </a:r>
          </a:p>
          <a:p>
            <a:r>
              <a:rPr lang="en-US" i="1" dirty="0"/>
              <a:t>At the same time, the ambassadors from Caesarea arrived.</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105</a:t>
            </a:fld>
            <a:endParaRPr lang="en-US"/>
          </a:p>
        </p:txBody>
      </p:sp>
    </p:spTree>
    <p:extLst>
      <p:ext uri="{BB962C8B-B14F-4D97-AF65-F5344CB8AC3E}">
        <p14:creationId xmlns:p14="http://schemas.microsoft.com/office/powerpoint/2010/main" val="15958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4800600" y="533400"/>
            <a:ext cx="6749716" cy="5931568"/>
          </a:xfrm>
          <a:solidFill>
            <a:srgbClr val="660033"/>
          </a:solidFill>
        </p:spPr>
        <p:txBody>
          <a:bodyPr/>
          <a:lstStyle/>
          <a:p>
            <a:r>
              <a:rPr lang="en-US" altLang="en-US" sz="4000" dirty="0">
                <a:solidFill>
                  <a:srgbClr val="FFFF99"/>
                </a:solidFill>
                <a:latin typeface="Impact" panose="020B0806030902050204" pitchFamily="34" charset="0"/>
              </a:rPr>
              <a:t> “God-fearers” </a:t>
            </a:r>
            <a:r>
              <a:rPr lang="en-US" altLang="en-US" sz="2400" dirty="0">
                <a:solidFill>
                  <a:srgbClr val="FFFF99"/>
                </a:solidFill>
                <a:latin typeface="Arial" panose="020B0604020202020204" pitchFamily="34" charset="0"/>
              </a:rPr>
              <a:t>(Ac. 10:2, 22)</a:t>
            </a:r>
            <a:br>
              <a:rPr lang="en-US" altLang="en-US" sz="2400" dirty="0">
                <a:solidFill>
                  <a:srgbClr val="FFFF99"/>
                </a:solidFill>
                <a:latin typeface="Arial" panose="020B0604020202020204" pitchFamily="34" charset="0"/>
              </a:rPr>
            </a:br>
            <a:br>
              <a:rPr lang="en-US" altLang="en-US" sz="2400" dirty="0">
                <a:solidFill>
                  <a:srgbClr val="FFFF99"/>
                </a:solidFill>
                <a:latin typeface="Arial" panose="020B0604020202020204" pitchFamily="34" charset="0"/>
              </a:rPr>
            </a:br>
            <a:r>
              <a:rPr lang="en-US" altLang="en-US" sz="2400" i="1" dirty="0">
                <a:solidFill>
                  <a:srgbClr val="FFFF99"/>
                </a:solidFill>
                <a:latin typeface="Arial" panose="020B0604020202020204" pitchFamily="34" charset="0"/>
              </a:rPr>
              <a:t>This “roster” of God-fearers from </a:t>
            </a:r>
            <a:r>
              <a:rPr lang="en-US" altLang="en-US" sz="2400" i="1" dirty="0" err="1">
                <a:solidFill>
                  <a:srgbClr val="FFFF99"/>
                </a:solidFill>
                <a:latin typeface="Arial" panose="020B0604020202020204" pitchFamily="34" charset="0"/>
              </a:rPr>
              <a:t>Aphrodisias</a:t>
            </a:r>
            <a:r>
              <a:rPr lang="en-US" altLang="en-US" sz="2400" i="1" dirty="0">
                <a:solidFill>
                  <a:srgbClr val="FFFF99"/>
                </a:solidFill>
                <a:latin typeface="Arial" panose="020B0604020202020204" pitchFamily="34" charset="0"/>
              </a:rPr>
              <a:t> (southwestern Turkey) is one of various references in inscriptions and texts to pious Gentiles who were sympathetic to Jewish religion, even though they had not themselves become proselyte Jews. Hence, they stood somewhere between full Jewishness and paganism.</a:t>
            </a:r>
            <a:br>
              <a:rPr lang="en-US" altLang="en-US" sz="2400" i="1" dirty="0">
                <a:solidFill>
                  <a:srgbClr val="FFFF99"/>
                </a:solidFill>
                <a:latin typeface="Arial" panose="020B0604020202020204" pitchFamily="34" charset="0"/>
              </a:rPr>
            </a:br>
            <a:br>
              <a:rPr lang="en-US" altLang="en-US" sz="2400" i="1" dirty="0">
                <a:solidFill>
                  <a:srgbClr val="FFFF99"/>
                </a:solidFill>
                <a:latin typeface="Arial" panose="020B0604020202020204" pitchFamily="34" charset="0"/>
              </a:rPr>
            </a:br>
            <a:r>
              <a:rPr lang="en-US" altLang="en-US" sz="2400" i="1" dirty="0">
                <a:solidFill>
                  <a:srgbClr val="FFFF99"/>
                </a:solidFill>
                <a:latin typeface="Arial" panose="020B0604020202020204" pitchFamily="34" charset="0"/>
              </a:rPr>
              <a:t>This list names 54 Gentiles who, alongside Jews from the local synagogue, contributed to relief efforts as well as construction of a place for worship. The Gentile part of the register is headed by the words “those who are God-fearers”.</a:t>
            </a:r>
            <a:endParaRPr lang="en-US" altLang="en-US" sz="2400" dirty="0">
              <a:solidFill>
                <a:srgbClr val="FFFF99"/>
              </a:solidFill>
              <a:latin typeface="Arial" panose="020B0604020202020204" pitchFamily="34" charset="0"/>
            </a:endParaRPr>
          </a:p>
        </p:txBody>
      </p:sp>
      <p:pic>
        <p:nvPicPr>
          <p:cNvPr id="350215" name="Picture 7" descr="AIS2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333" t="-230" r="33334" b="958"/>
          <a:stretch>
            <a:fillRect/>
          </a:stretch>
        </p:blipFill>
        <p:spPr>
          <a:xfrm>
            <a:off x="1524000" y="0"/>
            <a:ext cx="3048000" cy="6858000"/>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6767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348164" name="Rectangle 4"/>
          <p:cNvSpPr>
            <a:spLocks noGrp="1" noChangeArrowheads="1"/>
          </p:cNvSpPr>
          <p:nvPr>
            <p:ph type="title"/>
          </p:nvPr>
        </p:nvSpPr>
        <p:spPr>
          <a:xfrm>
            <a:off x="593558" y="3549650"/>
            <a:ext cx="5273842" cy="3003550"/>
          </a:xfrm>
        </p:spPr>
        <p:txBody>
          <a:bodyPr/>
          <a:lstStyle/>
          <a:p>
            <a:pPr algn="r"/>
            <a:r>
              <a:rPr lang="en-US" altLang="en-US" sz="2800" b="1" dirty="0">
                <a:solidFill>
                  <a:srgbClr val="FFFF99"/>
                </a:solidFill>
              </a:rPr>
              <a:t>Caesarea </a:t>
            </a:r>
            <a:r>
              <a:rPr lang="en-US" altLang="en-US" sz="2800" b="1" dirty="0" err="1">
                <a:solidFill>
                  <a:srgbClr val="FFFF99"/>
                </a:solidFill>
              </a:rPr>
              <a:t>Maritima</a:t>
            </a:r>
            <a:r>
              <a:rPr lang="en-US" altLang="en-US" sz="2800" b="1" dirty="0">
                <a:solidFill>
                  <a:srgbClr val="FFFF99"/>
                </a:solidFill>
              </a:rPr>
              <a:t> was the government seat for the Roman jurisdiction of Palestine.</a:t>
            </a:r>
            <a:br>
              <a:rPr lang="en-US" altLang="en-US" sz="2800" b="1" dirty="0">
                <a:solidFill>
                  <a:srgbClr val="FFFF99"/>
                </a:solidFill>
              </a:rPr>
            </a:br>
            <a:r>
              <a:rPr lang="en-US" altLang="en-US" sz="2800" b="1" dirty="0">
                <a:solidFill>
                  <a:srgbClr val="FFFF99"/>
                </a:solidFill>
              </a:rPr>
              <a:t>Cornelius was a Roman officer stationed there, but he also was a “God-fearer”, i.e., one sympathetic to the Jewish faith</a:t>
            </a:r>
            <a:r>
              <a:rPr lang="en-US" altLang="en-US" sz="2000" b="1" dirty="0"/>
              <a:t>.</a:t>
            </a:r>
          </a:p>
        </p:txBody>
      </p:sp>
      <p:pic>
        <p:nvPicPr>
          <p:cNvPr id="348166" name="Picture 6" descr="nt006"/>
          <p:cNvPicPr>
            <a:picLocks noGrp="1" noChangeAspect="1" noChangeArrowheads="1"/>
          </p:cNvPicPr>
          <p:nvPr>
            <p:ph idx="1"/>
          </p:nvPr>
        </p:nvPicPr>
        <p:blipFill>
          <a:blip r:embed="rId2">
            <a:lum contrast="18000"/>
            <a:extLst>
              <a:ext uri="{28A0092B-C50C-407E-A947-70E740481C1C}">
                <a14:useLocalDpi xmlns:a14="http://schemas.microsoft.com/office/drawing/2010/main" val="0"/>
              </a:ext>
            </a:extLst>
          </a:blip>
          <a:srcRect/>
          <a:stretch>
            <a:fillRect/>
          </a:stretch>
        </p:blipFill>
        <p:spPr>
          <a:xfrm>
            <a:off x="6064250" y="0"/>
            <a:ext cx="460375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167" name="Picture 7" descr="nt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4946650" cy="33210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7850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At Cornelius’ Home</a:t>
            </a:r>
          </a:p>
        </p:txBody>
      </p:sp>
      <p:sp>
        <p:nvSpPr>
          <p:cNvPr id="3" name="Content Placeholder 2"/>
          <p:cNvSpPr>
            <a:spLocks noGrp="1"/>
          </p:cNvSpPr>
          <p:nvPr>
            <p:ph idx="1"/>
          </p:nvPr>
        </p:nvSpPr>
        <p:spPr>
          <a:xfrm>
            <a:off x="838200" y="1697288"/>
            <a:ext cx="10515600" cy="503237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Peter took with him half a dozen Christian brothers when he departed for Caesarea (cf. 11:12).</a:t>
            </a:r>
          </a:p>
          <a:p>
            <a:r>
              <a:rPr lang="en-US" i="1" dirty="0"/>
              <a:t>This may have been the first time in his life that Peter had entered a Gentile home—an entry that would immediately have defiled him, a fact that Peter frankly asserted to the whole group when he arrived.</a:t>
            </a:r>
          </a:p>
          <a:p>
            <a:r>
              <a:rPr lang="en-US" i="1" dirty="0"/>
              <a:t>But Peter was quick to acknowledge that God had changed the rules!</a:t>
            </a:r>
          </a:p>
          <a:p>
            <a:r>
              <a:rPr lang="en-US" i="1" dirty="0"/>
              <a:t>Peter’s sermon immediately showed how far he had come: he began by asserting that God does not show favoritism!</a:t>
            </a:r>
          </a:p>
          <a:p>
            <a:r>
              <a:rPr lang="en-US" i="1" dirty="0"/>
              <a:t>As a God-fearer, Cornelius must have had considerable knowledge of the Hebrew Scriptures, but Peter also assumes he knew something of the story of Jesus.</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108</a:t>
            </a:fld>
            <a:endParaRPr lang="en-US"/>
          </a:p>
        </p:txBody>
      </p:sp>
    </p:spTree>
    <p:extLst>
      <p:ext uri="{BB962C8B-B14F-4D97-AF65-F5344CB8AC3E}">
        <p14:creationId xmlns:p14="http://schemas.microsoft.com/office/powerpoint/2010/main" val="219847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Gentile Pentecost</a:t>
            </a:r>
          </a:p>
        </p:txBody>
      </p:sp>
      <p:sp>
        <p:nvSpPr>
          <p:cNvPr id="3" name="Content Placeholder 2"/>
          <p:cNvSpPr>
            <a:spLocks noGrp="1"/>
          </p:cNvSpPr>
          <p:nvPr>
            <p:ph idx="1"/>
          </p:nvPr>
        </p:nvSpPr>
        <p:spPr>
          <a:xfrm>
            <a:off x="838200" y="1825624"/>
            <a:ext cx="10696074" cy="5032376"/>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Peter rehearsed the story of Jesus, climaxing with his death and resurrection.</a:t>
            </a:r>
          </a:p>
          <a:p>
            <a:r>
              <a:rPr lang="en-US" i="1" dirty="0"/>
              <a:t>Before Peter had finished speaking, the Holy Spirit fell on Cornelius, his family and his gathered friends.</a:t>
            </a:r>
          </a:p>
          <a:p>
            <a:r>
              <a:rPr lang="en-US" i="1" dirty="0"/>
              <a:t>What happened at Pentecost now happened to these Gentiles: they all spoke in other languages and praised God, a clear confirmation that God had fully accepted them.</a:t>
            </a:r>
          </a:p>
          <a:p>
            <a:r>
              <a:rPr lang="en-US" i="1" dirty="0"/>
              <a:t>This was the first description of the phenomenon of other languages since the Day of Pentecost, and it amazed the six Jewish Christians just as Peter had been shocked on the tanner’s rooftop.</a:t>
            </a:r>
          </a:p>
          <a:p>
            <a:r>
              <a:rPr lang="en-US" i="1" dirty="0"/>
              <a:t>Baptism was then enjoined, for no one could deny what had happened.</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109</a:t>
            </a:fld>
            <a:endParaRPr lang="en-US"/>
          </a:p>
        </p:txBody>
      </p:sp>
    </p:spTree>
    <p:extLst>
      <p:ext uri="{BB962C8B-B14F-4D97-AF65-F5344CB8AC3E}">
        <p14:creationId xmlns:p14="http://schemas.microsoft.com/office/powerpoint/2010/main" val="169083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5735"/>
            <a:ext cx="10515600" cy="1325563"/>
          </a:xfrm>
        </p:spPr>
        <p:txBody>
          <a:bodyPr/>
          <a:lstStyle/>
          <a:p>
            <a:r>
              <a:rPr lang="en-US" dirty="0">
                <a:solidFill>
                  <a:srgbClr val="FFCC00"/>
                </a:solidFill>
                <a:effectLst>
                  <a:outerShdw blurRad="38100" dist="38100" dir="2700000" algn="tl">
                    <a:srgbClr val="000000">
                      <a:alpha val="43137"/>
                    </a:srgbClr>
                  </a:outerShdw>
                </a:effectLst>
              </a:rPr>
              <a:t>THE PROGRAMMATIC PATTERN</a:t>
            </a:r>
          </a:p>
        </p:txBody>
      </p:sp>
      <p:sp>
        <p:nvSpPr>
          <p:cNvPr id="3" name="Content Placeholder 2"/>
          <p:cNvSpPr>
            <a:spLocks noGrp="1"/>
          </p:cNvSpPr>
          <p:nvPr>
            <p:ph idx="1"/>
          </p:nvPr>
        </p:nvSpPr>
        <p:spPr>
          <a:xfrm>
            <a:off x="838200" y="1354567"/>
            <a:ext cx="10515600" cy="929347"/>
          </a:xfrm>
        </p:spPr>
        <p:txBody>
          <a:bodyPr/>
          <a:lstStyle/>
          <a:p>
            <a:pPr marL="0" indent="0">
              <a:buNone/>
            </a:pPr>
            <a:r>
              <a:rPr lang="en-US" sz="3200" b="1" dirty="0">
                <a:solidFill>
                  <a:srgbClr val="FFFF99"/>
                </a:solidFill>
                <a:effectLst>
                  <a:outerShdw blurRad="38100" dist="38100" dir="2700000" algn="tl">
                    <a:srgbClr val="000000">
                      <a:alpha val="43137"/>
                    </a:srgbClr>
                  </a:outerShdw>
                </a:effectLst>
              </a:rPr>
              <a:t>At the beginning, Luke offers a pattern for how the message of Jesus would spill over beyond the Jewish circle.</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11</a:t>
            </a:fld>
            <a:endParaRPr lang="en-US" dirty="0"/>
          </a:p>
        </p:txBody>
      </p:sp>
      <p:sp>
        <p:nvSpPr>
          <p:cNvPr id="5" name="TextBox 4"/>
          <p:cNvSpPr txBox="1"/>
          <p:nvPr/>
        </p:nvSpPr>
        <p:spPr>
          <a:xfrm>
            <a:off x="512618" y="2396816"/>
            <a:ext cx="11166764" cy="1569660"/>
          </a:xfrm>
          <a:prstGeom prst="rect">
            <a:avLst/>
          </a:prstGeom>
          <a:solidFill>
            <a:schemeClr val="accent5">
              <a:lumMod val="75000"/>
            </a:schemeClr>
          </a:solidFill>
          <a:ln>
            <a:solidFill>
              <a:schemeClr val="tx1"/>
            </a:solidFill>
          </a:ln>
        </p:spPr>
        <p:txBody>
          <a:bodyPr wrap="square" rtlCol="0">
            <a:spAutoFit/>
          </a:bodyPr>
          <a:lstStyle/>
          <a:p>
            <a:r>
              <a:rPr lang="en-US" sz="3200" b="1" dirty="0">
                <a:solidFill>
                  <a:srgbClr val="FFFF00"/>
                </a:solidFill>
                <a:latin typeface="Bradley Hand ITC" panose="03070402050302030203" pitchFamily="66" charset="0"/>
              </a:rPr>
              <a:t>“But you will receive power when the Holy Spirit comes on you; and you will be my witnesses in Jerusalem, and in all Judea and Samaria, and to the ends of the earth.” </a:t>
            </a:r>
            <a:r>
              <a:rPr lang="en-US" dirty="0">
                <a:solidFill>
                  <a:srgbClr val="FFFF00"/>
                </a:solidFill>
              </a:rPr>
              <a:t>(1:8)</a:t>
            </a:r>
          </a:p>
        </p:txBody>
      </p:sp>
      <p:sp>
        <p:nvSpPr>
          <p:cNvPr id="6" name="TextBox 5"/>
          <p:cNvSpPr txBox="1"/>
          <p:nvPr/>
        </p:nvSpPr>
        <p:spPr>
          <a:xfrm>
            <a:off x="969817" y="3987643"/>
            <a:ext cx="10183091" cy="1077218"/>
          </a:xfrm>
          <a:prstGeom prst="rect">
            <a:avLst/>
          </a:prstGeom>
          <a:noFill/>
        </p:spPr>
        <p:txBody>
          <a:bodyPr wrap="square" rtlCol="0">
            <a:spAutoFit/>
          </a:bodyPr>
          <a:lstStyle/>
          <a:p>
            <a:r>
              <a:rPr lang="en-US" sz="3200" b="1" dirty="0">
                <a:solidFill>
                  <a:srgbClr val="FFFF99"/>
                </a:solidFill>
                <a:effectLst>
                  <a:outerShdw blurRad="38100" dist="38100" dir="2700000" algn="tl">
                    <a:srgbClr val="000000">
                      <a:alpha val="43137"/>
                    </a:srgbClr>
                  </a:outerShdw>
                </a:effectLst>
              </a:rPr>
              <a:t>At the end, he shows how from Rome itself this goal was attained in the missionary work of Paul.</a:t>
            </a:r>
          </a:p>
        </p:txBody>
      </p:sp>
      <p:sp>
        <p:nvSpPr>
          <p:cNvPr id="7" name="TextBox 6"/>
          <p:cNvSpPr txBox="1"/>
          <p:nvPr/>
        </p:nvSpPr>
        <p:spPr>
          <a:xfrm>
            <a:off x="527608" y="5126186"/>
            <a:ext cx="11069782" cy="1569660"/>
          </a:xfrm>
          <a:prstGeom prst="rect">
            <a:avLst/>
          </a:prstGeom>
          <a:solidFill>
            <a:schemeClr val="accent5">
              <a:lumMod val="75000"/>
            </a:schemeClr>
          </a:solidFill>
          <a:ln>
            <a:solidFill>
              <a:schemeClr val="tx1"/>
            </a:solidFill>
          </a:ln>
        </p:spPr>
        <p:txBody>
          <a:bodyPr wrap="square" rtlCol="0">
            <a:spAutoFit/>
          </a:bodyPr>
          <a:lstStyle/>
          <a:p>
            <a:r>
              <a:rPr lang="en-US" sz="3200" b="1" dirty="0">
                <a:solidFill>
                  <a:srgbClr val="FFFF00"/>
                </a:solidFill>
                <a:latin typeface="Bradley Hand ITC" panose="03070402050302030203" pitchFamily="66" charset="0"/>
              </a:rPr>
              <a:t>“…God’s salvation has been sent to the Gentiles, and they will listen!  …boldly and without hindrance, he preached the kingdom of God and taught about the Lord Jesus Christ.” </a:t>
            </a:r>
            <a:r>
              <a:rPr lang="en-US" dirty="0">
                <a:solidFill>
                  <a:srgbClr val="FFFF00"/>
                </a:solidFill>
              </a:rPr>
              <a:t>(28:30-31)</a:t>
            </a:r>
          </a:p>
        </p:txBody>
      </p:sp>
    </p:spTree>
    <p:extLst>
      <p:ext uri="{BB962C8B-B14F-4D97-AF65-F5344CB8AC3E}">
        <p14:creationId xmlns:p14="http://schemas.microsoft.com/office/powerpoint/2010/main" val="376460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5"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A Related Theological Issue</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FFFF99"/>
                </a:solidFill>
                <a:effectLst>
                  <a:outerShdw blurRad="38100" dist="38100" dir="2700000" algn="tl">
                    <a:srgbClr val="000000">
                      <a:alpha val="43137"/>
                    </a:srgbClr>
                  </a:outerShdw>
                </a:effectLst>
              </a:rPr>
              <a:t>The separation of water baptism from the gift of the Spirit on this occasion has led some to argue for a two-step theology, but such a conclusion is unnecessary.</a:t>
            </a:r>
          </a:p>
          <a:p>
            <a:r>
              <a:rPr lang="en-US" i="1" dirty="0">
                <a:solidFill>
                  <a:schemeClr val="bg1"/>
                </a:solidFill>
              </a:rPr>
              <a:t>This occasion reflects the unusual, not the usual.</a:t>
            </a:r>
          </a:p>
          <a:p>
            <a:r>
              <a:rPr lang="en-US" i="1" dirty="0">
                <a:solidFill>
                  <a:schemeClr val="bg1"/>
                </a:solidFill>
              </a:rPr>
              <a:t>The fundamental point was that God “showed he accepted them by giving the Holy Spirit to them just as he did to us” (15:8), and he did so just as he did for the others “at the beginning”, i.e., the Day of Pentecost (11:15).</a:t>
            </a:r>
          </a:p>
          <a:p>
            <a:r>
              <a:rPr lang="en-US" i="1" dirty="0">
                <a:solidFill>
                  <a:schemeClr val="bg1"/>
                </a:solidFill>
              </a:rPr>
              <a:t>Had it not happened in this way, it is unlikely that the Jews accompanying Peter would have accepted them as full believers.</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110</a:t>
            </a:fld>
            <a:endParaRPr lang="en-US"/>
          </a:p>
        </p:txBody>
      </p:sp>
    </p:spTree>
    <p:extLst>
      <p:ext uri="{BB962C8B-B14F-4D97-AF65-F5344CB8AC3E}">
        <p14:creationId xmlns:p14="http://schemas.microsoft.com/office/powerpoint/2010/main" val="1851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Another Related Theological Question</a:t>
            </a:r>
          </a:p>
        </p:txBody>
      </p:sp>
      <p:sp>
        <p:nvSpPr>
          <p:cNvPr id="3" name="Content Placeholder 2"/>
          <p:cNvSpPr>
            <a:spLocks noGrp="1"/>
          </p:cNvSpPr>
          <p:nvPr>
            <p:ph idx="1"/>
          </p:nvPr>
        </p:nvSpPr>
        <p:spPr>
          <a:xfrm>
            <a:off x="838199" y="1732547"/>
            <a:ext cx="10856495" cy="4876633"/>
          </a:xfrm>
          <a:noFill/>
        </p:spPr>
        <p:txBody>
          <a:bodyPr/>
          <a:lstStyle/>
          <a:p>
            <a:pPr marL="0" indent="0">
              <a:buNone/>
            </a:pPr>
            <a:r>
              <a:rPr lang="en-US" sz="3200" b="1" dirty="0">
                <a:solidFill>
                  <a:srgbClr val="FFFF99"/>
                </a:solidFill>
                <a:effectLst>
                  <a:outerShdw blurRad="38100" dist="38100" dir="2700000" algn="tl">
                    <a:srgbClr val="000000">
                      <a:alpha val="43137"/>
                    </a:srgbClr>
                  </a:outerShdw>
                </a:effectLst>
              </a:rPr>
              <a:t>Who was included in the company of those baptized? The household of Cornelius is one of several household baptisms described in the New Testament (cf.  16:15, 33; 18:8; 1 Co. 1:16).</a:t>
            </a:r>
          </a:p>
          <a:p>
            <a:r>
              <a:rPr lang="en-US" i="1" dirty="0">
                <a:solidFill>
                  <a:schemeClr val="bg1"/>
                </a:solidFill>
              </a:rPr>
              <a:t>Based on the fact that a 1</a:t>
            </a:r>
            <a:r>
              <a:rPr lang="en-US" i="1" baseline="30000" dirty="0">
                <a:solidFill>
                  <a:schemeClr val="bg1"/>
                </a:solidFill>
              </a:rPr>
              <a:t>st</a:t>
            </a:r>
            <a:r>
              <a:rPr lang="en-US" i="1" dirty="0">
                <a:solidFill>
                  <a:schemeClr val="bg1"/>
                </a:solidFill>
              </a:rPr>
              <a:t> century </a:t>
            </a:r>
            <a:r>
              <a:rPr lang="en-US" dirty="0">
                <a:solidFill>
                  <a:schemeClr val="bg1"/>
                </a:solidFill>
                <a:latin typeface="Greekth" panose="02020803070505020304" pitchFamily="18" charset="0"/>
              </a:rPr>
              <a:t>oi]</a:t>
            </a:r>
            <a:r>
              <a:rPr lang="en-US" dirty="0" err="1">
                <a:solidFill>
                  <a:schemeClr val="bg1"/>
                </a:solidFill>
                <a:latin typeface="Greekth" panose="02020803070505020304" pitchFamily="18" charset="0"/>
              </a:rPr>
              <a:t>konomi</a:t>
            </a:r>
            <a:r>
              <a:rPr lang="en-US" dirty="0">
                <a:solidFill>
                  <a:schemeClr val="bg1"/>
                </a:solidFill>
                <a:latin typeface="Greekth" panose="02020803070505020304" pitchFamily="18" charset="0"/>
              </a:rPr>
              <a:t>&lt;a</a:t>
            </a:r>
            <a:r>
              <a:rPr lang="en-US" i="1" dirty="0">
                <a:solidFill>
                  <a:schemeClr val="bg1"/>
                </a:solidFill>
              </a:rPr>
              <a:t> (= household) presumes a large, inclusive body of several families along with friends and clients, the probability of there being small children present, even infants, is high. In some of the occasions the word “all” is used, implying that every person in the group was baptized.</a:t>
            </a:r>
          </a:p>
          <a:p>
            <a:r>
              <a:rPr lang="en-US" i="1" dirty="0">
                <a:solidFill>
                  <a:schemeClr val="bg1"/>
                </a:solidFill>
              </a:rPr>
              <a:t>This becomes the biblical case for the baptism of infants., though it must be conceded that Peter also required faith (10:43; cf. 16:31; 18:8).</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111</a:t>
            </a:fld>
            <a:endParaRPr lang="en-US"/>
          </a:p>
        </p:txBody>
      </p:sp>
    </p:spTree>
    <p:extLst>
      <p:ext uri="{BB962C8B-B14F-4D97-AF65-F5344CB8AC3E}">
        <p14:creationId xmlns:p14="http://schemas.microsoft.com/office/powerpoint/2010/main" val="99819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145253" cy="1460500"/>
          </a:xfrm>
        </p:spPr>
        <p:txBody>
          <a:bodyPr/>
          <a:lstStyle/>
          <a:p>
            <a:r>
              <a:rPr lang="en-US" b="1" dirty="0">
                <a:solidFill>
                  <a:srgbClr val="FFC000"/>
                </a:solidFill>
                <a:effectLst>
                  <a:outerShdw blurRad="38100" dist="38100" dir="2700000" algn="tl">
                    <a:srgbClr val="000000">
                      <a:alpha val="43137"/>
                    </a:srgbClr>
                  </a:outerShdw>
                </a:effectLst>
              </a:rPr>
              <a:t>THE JERUSALEM CHURCH AFFIRMATION (11:1-18)</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Earlier, the Jerusalem church sent investigative representatives to Samaria to investigate Philip’s crossing an ethnic barrier. Now, they thoroughly examined Peter!</a:t>
            </a:r>
          </a:p>
          <a:p>
            <a:r>
              <a:rPr lang="en-US" i="1" dirty="0"/>
              <a:t>In the first place, Peter’s entrance into a Gentile residence sent shock waves through the Jewish Christian community, and the fact that he even ate there suggested he had violated the Torah’s kosher laws.</a:t>
            </a:r>
          </a:p>
          <a:p>
            <a:r>
              <a:rPr lang="en-US" i="1" dirty="0"/>
              <a:t>The Jewish believers were scandalized, and the entire incident threated to divide the community.</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112</a:t>
            </a:fld>
            <a:endParaRPr lang="en-US"/>
          </a:p>
        </p:txBody>
      </p:sp>
    </p:spTree>
    <p:extLst>
      <p:ext uri="{BB962C8B-B14F-4D97-AF65-F5344CB8AC3E}">
        <p14:creationId xmlns:p14="http://schemas.microsoft.com/office/powerpoint/2010/main" val="92385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Peter’s Explanation</a:t>
            </a:r>
          </a:p>
        </p:txBody>
      </p:sp>
      <p:sp>
        <p:nvSpPr>
          <p:cNvPr id="3" name="Content Placeholder 2"/>
          <p:cNvSpPr>
            <a:spLocks noGrp="1"/>
          </p:cNvSpPr>
          <p:nvPr>
            <p:ph idx="1"/>
          </p:nvPr>
        </p:nvSpPr>
        <p:spPr>
          <a:xfrm>
            <a:off x="838200" y="1825625"/>
            <a:ext cx="10515600" cy="3307849"/>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Peter rehearsed his story beginning with the rooftop vision, the angelic message to Cornelius and the outpouring of the Spirit as had happened at Pentecost.</a:t>
            </a:r>
          </a:p>
          <a:p>
            <a:r>
              <a:rPr lang="en-US" i="1" dirty="0"/>
              <a:t>The six Jews who had accompanied him now were critical for corroborating Peter’s account.</a:t>
            </a:r>
          </a:p>
          <a:p>
            <a:r>
              <a:rPr lang="en-US" i="1" dirty="0"/>
              <a:t>Peter then recalled the words of John the Baptist, suggesting that what had happened at Pentecost had now happened to Gentiles.</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113</a:t>
            </a:fld>
            <a:endParaRPr lang="en-US"/>
          </a:p>
        </p:txBody>
      </p:sp>
      <p:sp>
        <p:nvSpPr>
          <p:cNvPr id="5" name="TextBox 4"/>
          <p:cNvSpPr txBox="1"/>
          <p:nvPr/>
        </p:nvSpPr>
        <p:spPr>
          <a:xfrm>
            <a:off x="304800" y="5309938"/>
            <a:ext cx="11630526" cy="1323439"/>
          </a:xfrm>
          <a:prstGeom prst="rect">
            <a:avLst/>
          </a:prstGeom>
          <a:solidFill>
            <a:srgbClr val="C00000"/>
          </a:solidFill>
          <a:ln>
            <a:solidFill>
              <a:schemeClr val="tx1"/>
            </a:solidFill>
          </a:ln>
        </p:spPr>
        <p:txBody>
          <a:bodyPr wrap="square" rtlCol="0">
            <a:spAutoFit/>
          </a:bodyPr>
          <a:lstStyle/>
          <a:p>
            <a:pPr algn="ctr"/>
            <a:r>
              <a:rPr lang="en-US" sz="4000" dirty="0">
                <a:solidFill>
                  <a:srgbClr val="FFFF99"/>
                </a:solidFill>
                <a:effectLst>
                  <a:outerShdw blurRad="38100" dist="38100" dir="2700000" algn="tl">
                    <a:srgbClr val="000000">
                      <a:alpha val="43137"/>
                    </a:srgbClr>
                  </a:outerShdw>
                </a:effectLst>
                <a:latin typeface="Impact" panose="020B0806030902050204" pitchFamily="34" charset="0"/>
              </a:rPr>
              <a:t>The bold conclusion: “So then, God has even granted the Gentiles repentance unto life!”</a:t>
            </a:r>
          </a:p>
        </p:txBody>
      </p:sp>
    </p:spTree>
    <p:extLst>
      <p:ext uri="{BB962C8B-B14F-4D97-AF65-F5344CB8AC3E}">
        <p14:creationId xmlns:p14="http://schemas.microsoft.com/office/powerpoint/2010/main" val="161035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GREEK CHURCH IN ANTIOCH (11:19-30)</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If Peter’s trip to Caesarea opened the door to Gentiles, what happened in Antioch only solidified their bold conclusion.</a:t>
            </a:r>
          </a:p>
          <a:p>
            <a:r>
              <a:rPr lang="en-US" i="1" dirty="0"/>
              <a:t>Antioch, Syria, the third largest city in the Roman Empire, was the home of Nicolas, one of the Seven.</a:t>
            </a:r>
          </a:p>
          <a:p>
            <a:r>
              <a:rPr lang="en-US" i="1" dirty="0"/>
              <a:t>Some of the Jewish Christians who now were fleeing persecution in Jerusalem went there, and some of the Cypriot and African Jewish Christians began to tell the story of Jesus to Greeks.</a:t>
            </a:r>
          </a:p>
          <a:p>
            <a:r>
              <a:rPr lang="en-US" i="1" dirty="0"/>
              <a:t>Many Greeks now became believers, and when the Jerusalem church heard about it, they did what they had done in Samaria—they sent an investigative representative, Barnabas of Cyprus, who confirmed that all as well!</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114</a:t>
            </a:fld>
            <a:endParaRPr lang="en-US"/>
          </a:p>
        </p:txBody>
      </p:sp>
    </p:spTree>
    <p:extLst>
      <p:ext uri="{BB962C8B-B14F-4D97-AF65-F5344CB8AC3E}">
        <p14:creationId xmlns:p14="http://schemas.microsoft.com/office/powerpoint/2010/main" val="240606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a:xfrm>
            <a:off x="304799" y="176462"/>
            <a:ext cx="11502189" cy="1236412"/>
          </a:xfrm>
        </p:spPr>
        <p:txBody>
          <a:bodyPr/>
          <a:lstStyle/>
          <a:p>
            <a:r>
              <a:rPr lang="en-US" altLang="en-US" sz="3200" dirty="0">
                <a:solidFill>
                  <a:srgbClr val="FFFF99"/>
                </a:solidFill>
                <a:latin typeface="Impact" panose="020B0806030902050204" pitchFamily="34" charset="0"/>
              </a:rPr>
              <a:t>Ancient Church at Antioch, Syria in a mountain cave (modern Antakya, Turkey)</a:t>
            </a:r>
          </a:p>
        </p:txBody>
      </p:sp>
      <p:sp>
        <p:nvSpPr>
          <p:cNvPr id="360451" name="Rectangle 3"/>
          <p:cNvSpPr>
            <a:spLocks noGrp="1" noChangeArrowheads="1"/>
          </p:cNvSpPr>
          <p:nvPr>
            <p:ph type="body" sz="half" idx="1"/>
          </p:nvPr>
        </p:nvSpPr>
        <p:spPr>
          <a:xfrm>
            <a:off x="1138989" y="1657755"/>
            <a:ext cx="2213811" cy="4776537"/>
          </a:xfrm>
        </p:spPr>
        <p:txBody>
          <a:bodyPr/>
          <a:lstStyle/>
          <a:p>
            <a:pPr algn="r">
              <a:buFont typeface="Wingdings" panose="05000000000000000000" pitchFamily="2" charset="2"/>
              <a:buNone/>
            </a:pPr>
            <a:r>
              <a:rPr lang="en-US" altLang="en-US" sz="2400" b="1" dirty="0">
                <a:solidFill>
                  <a:srgbClr val="FFFF99"/>
                </a:solidFill>
              </a:rPr>
              <a:t>The Antioch church came to be called “the center and eye of Christianity” in the early centuries of the church. Here, Christians were first called “Christians”.</a:t>
            </a:r>
          </a:p>
        </p:txBody>
      </p:sp>
      <p:pic>
        <p:nvPicPr>
          <p:cNvPr id="360453" name="Picture 5" descr="NTA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9577" y="1234133"/>
            <a:ext cx="8526380" cy="5623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587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000" dirty="0">
                <a:solidFill>
                  <a:srgbClr val="FF0000"/>
                </a:solidFill>
                <a:latin typeface="Mistral" panose="03090702030407020403" pitchFamily="66" charset="0"/>
              </a:rPr>
              <a:t>Discussion Questions</a:t>
            </a:r>
            <a:endParaRPr lang="en-US" sz="6000" dirty="0">
              <a:solidFill>
                <a:srgbClr val="FF0000"/>
              </a:solidFill>
            </a:endParaRPr>
          </a:p>
        </p:txBody>
      </p:sp>
      <p:sp>
        <p:nvSpPr>
          <p:cNvPr id="3" name="Content Placeholder 2"/>
          <p:cNvSpPr>
            <a:spLocks noGrp="1"/>
          </p:cNvSpPr>
          <p:nvPr>
            <p:ph idx="1"/>
          </p:nvPr>
        </p:nvSpPr>
        <p:spPr/>
        <p:txBody>
          <a:bodyPr/>
          <a:lstStyle/>
          <a:p>
            <a:pPr marL="609600" indent="-609600">
              <a:buFont typeface="Wingdings" panose="05000000000000000000" pitchFamily="2" charset="2"/>
              <a:buAutoNum type="arabicPeriod"/>
            </a:pPr>
            <a:r>
              <a:rPr lang="en-US" altLang="en-US" dirty="0">
                <a:solidFill>
                  <a:srgbClr val="FFFF99"/>
                </a:solidFill>
              </a:rPr>
              <a:t>What might be gleaned from the fact that in these various investigative missions and reports back to the Jerusalem church, the conclusions they reached seem to have been group decisions by the apostles and elders rather than ones handed down unilaterally by a single individual? </a:t>
            </a:r>
          </a:p>
          <a:p>
            <a:pPr marL="609600" indent="-609600">
              <a:buFont typeface="Wingdings" panose="05000000000000000000" pitchFamily="2" charset="2"/>
              <a:buAutoNum type="arabicPeriod"/>
            </a:pPr>
            <a:r>
              <a:rPr lang="en-US" dirty="0">
                <a:solidFill>
                  <a:srgbClr val="FFFF99"/>
                </a:solidFill>
              </a:rPr>
              <a:t>What role did the Holy Spirit play in all these stories where outsiders continually were coming to faith?</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116</a:t>
            </a:fld>
            <a:endParaRPr lang="en-US"/>
          </a:p>
        </p:txBody>
      </p:sp>
    </p:spTree>
    <p:extLst>
      <p:ext uri="{BB962C8B-B14F-4D97-AF65-F5344CB8AC3E}">
        <p14:creationId xmlns:p14="http://schemas.microsoft.com/office/powerpoint/2010/main" val="227572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Barnabas Brings Saul to Antioch</a:t>
            </a:r>
          </a:p>
        </p:txBody>
      </p:sp>
      <p:sp>
        <p:nvSpPr>
          <p:cNvPr id="7" name="Content Placeholder 6"/>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Barnabas, knowing of Paul’s skill in debating Hellenistic Jews, considered him to be a prime candidate for reaching out to Greeks.</a:t>
            </a:r>
          </a:p>
          <a:p>
            <a:r>
              <a:rPr lang="en-US" i="1" dirty="0"/>
              <a:t>Traveling to Tarsus, Cilicia, he found Paul and brought him to Antioch.</a:t>
            </a:r>
          </a:p>
          <a:p>
            <a:r>
              <a:rPr lang="en-US" i="1" dirty="0"/>
              <a:t>Here, the believers were first dubbed with the Latin coinage “Christians”, though earlier they were simply known as “followers of the Way” (9:2; cf. 19:9, 23; 22:4; 24:14, 22).</a:t>
            </a:r>
          </a:p>
        </p:txBody>
      </p:sp>
      <p:sp>
        <p:nvSpPr>
          <p:cNvPr id="5" name="Slide Number Placeholder 4"/>
          <p:cNvSpPr>
            <a:spLocks noGrp="1"/>
          </p:cNvSpPr>
          <p:nvPr>
            <p:ph type="sldNum" sz="quarter" idx="12"/>
          </p:nvPr>
        </p:nvSpPr>
        <p:spPr/>
        <p:txBody>
          <a:bodyPr/>
          <a:lstStyle/>
          <a:p>
            <a:fld id="{36B578F9-A6FE-4E83-9F6E-DD4E0EF0467F}" type="slidenum">
              <a:rPr lang="en-US" altLang="en-US" smtClean="0"/>
              <a:pPr/>
              <a:t>117</a:t>
            </a:fld>
            <a:endParaRPr lang="en-US" altLang="en-US"/>
          </a:p>
        </p:txBody>
      </p:sp>
    </p:spTree>
    <p:extLst>
      <p:ext uri="{BB962C8B-B14F-4D97-AF65-F5344CB8AC3E}">
        <p14:creationId xmlns:p14="http://schemas.microsoft.com/office/powerpoint/2010/main" val="131592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357380" name="Rectangle 4"/>
          <p:cNvSpPr>
            <a:spLocks noGrp="1" noChangeArrowheads="1"/>
          </p:cNvSpPr>
          <p:nvPr>
            <p:ph type="title"/>
          </p:nvPr>
        </p:nvSpPr>
        <p:spPr>
          <a:xfrm>
            <a:off x="497305" y="5935579"/>
            <a:ext cx="11197390" cy="922423"/>
          </a:xfrm>
          <a:noFill/>
        </p:spPr>
        <p:txBody>
          <a:bodyPr/>
          <a:lstStyle/>
          <a:p>
            <a:pPr algn="ctr"/>
            <a:r>
              <a:rPr lang="en-US" altLang="en-US" sz="2400" dirty="0">
                <a:solidFill>
                  <a:srgbClr val="FFFF99"/>
                </a:solidFill>
              </a:rPr>
              <a:t>Cleopatra’s gate in Tarsus is the only one of three Roman gates that have survived the centuries in Saul’s home city.</a:t>
            </a:r>
          </a:p>
        </p:txBody>
      </p:sp>
      <p:pic>
        <p:nvPicPr>
          <p:cNvPr id="357382" name="Picture 6" descr="NTA10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83369" y="24373"/>
            <a:ext cx="9604668" cy="5911206"/>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0652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2294022" y="214314"/>
            <a:ext cx="7972927" cy="1085097"/>
          </a:xfrm>
        </p:spPr>
        <p:txBody>
          <a:bodyPr/>
          <a:lstStyle/>
          <a:p>
            <a:r>
              <a:rPr lang="en-US" altLang="en-US" sz="4000" dirty="0">
                <a:solidFill>
                  <a:srgbClr val="FFC000"/>
                </a:solidFill>
                <a:latin typeface="Impact" panose="020B0806030902050204" pitchFamily="34" charset="0"/>
              </a:rPr>
              <a:t>STAGES BETWEEN JEW &amp; GENTILE</a:t>
            </a:r>
          </a:p>
        </p:txBody>
      </p:sp>
      <p:sp>
        <p:nvSpPr>
          <p:cNvPr id="365571" name="Rectangle 3"/>
          <p:cNvSpPr>
            <a:spLocks noGrp="1" noChangeArrowheads="1"/>
          </p:cNvSpPr>
          <p:nvPr>
            <p:ph type="body" idx="1"/>
          </p:nvPr>
        </p:nvSpPr>
        <p:spPr>
          <a:xfrm>
            <a:off x="2294022" y="1299411"/>
            <a:ext cx="7784014" cy="5558589"/>
          </a:xfrm>
        </p:spPr>
        <p:txBody>
          <a:bodyPr/>
          <a:lstStyle/>
          <a:p>
            <a:pPr>
              <a:lnSpc>
                <a:spcPct val="90000"/>
              </a:lnSpc>
            </a:pPr>
            <a:r>
              <a:rPr lang="en-US" altLang="en-US" b="1" dirty="0" err="1">
                <a:solidFill>
                  <a:srgbClr val="FFFF99"/>
                </a:solidFill>
              </a:rPr>
              <a:t>Hebraistic</a:t>
            </a:r>
            <a:r>
              <a:rPr lang="en-US" altLang="en-US" b="1" dirty="0">
                <a:solidFill>
                  <a:srgbClr val="FFFF99"/>
                </a:solidFill>
              </a:rPr>
              <a:t> Jew </a:t>
            </a:r>
            <a:r>
              <a:rPr lang="en-US" altLang="en-US" b="1" dirty="0">
                <a:solidFill>
                  <a:srgbClr val="FFFF99"/>
                </a:solidFill>
                <a:latin typeface="Symbol" panose="05050102010706020507" pitchFamily="18" charset="2"/>
              </a:rPr>
              <a:t>(</a:t>
            </a:r>
            <a:r>
              <a:rPr lang="en-US" altLang="en-US" b="1" dirty="0">
                <a:solidFill>
                  <a:srgbClr val="FFFF99"/>
                </a:solidFill>
                <a:latin typeface="Greekth" panose="02020803070505020304" pitchFamily="18" charset="0"/>
              </a:rPr>
              <a:t>e[</a:t>
            </a:r>
            <a:r>
              <a:rPr lang="en-US" altLang="en-US" b="1" dirty="0" err="1">
                <a:solidFill>
                  <a:srgbClr val="FFFF99"/>
                </a:solidFill>
                <a:latin typeface="Greekth" panose="02020803070505020304" pitchFamily="18" charset="0"/>
              </a:rPr>
              <a:t>brai?oj</a:t>
            </a:r>
            <a:r>
              <a:rPr lang="en-US" altLang="en-US" b="1" dirty="0">
                <a:solidFill>
                  <a:srgbClr val="FFFF99"/>
                </a:solidFill>
                <a:latin typeface="Symbol" panose="05050102010706020507" pitchFamily="18" charset="2"/>
              </a:rPr>
              <a:t>)</a:t>
            </a:r>
          </a:p>
          <a:p>
            <a:pPr>
              <a:lnSpc>
                <a:spcPct val="90000"/>
              </a:lnSpc>
              <a:buFont typeface="Wingdings" panose="05000000000000000000" pitchFamily="2" charset="2"/>
              <a:buNone/>
            </a:pPr>
            <a:r>
              <a:rPr lang="en-US" altLang="en-US" dirty="0">
                <a:solidFill>
                  <a:srgbClr val="FFFF99"/>
                </a:solidFill>
                <a:latin typeface="Symbol" panose="05050102010706020507" pitchFamily="18" charset="2"/>
              </a:rPr>
              <a:t>		</a:t>
            </a:r>
            <a:r>
              <a:rPr lang="en-US" altLang="en-US" dirty="0">
                <a:solidFill>
                  <a:srgbClr val="FFFF99"/>
                </a:solidFill>
                <a:latin typeface="Monotype Corsiva" panose="03010101010201010101" pitchFamily="66" charset="0"/>
              </a:rPr>
              <a:t>Jew attending a Hebrew-speaking synagogue</a:t>
            </a:r>
            <a:endParaRPr lang="en-US" altLang="en-US" dirty="0">
              <a:solidFill>
                <a:srgbClr val="FFFF99"/>
              </a:solidFill>
              <a:latin typeface="Symbol" panose="05050102010706020507" pitchFamily="18" charset="2"/>
            </a:endParaRPr>
          </a:p>
          <a:p>
            <a:pPr>
              <a:lnSpc>
                <a:spcPct val="90000"/>
              </a:lnSpc>
            </a:pPr>
            <a:r>
              <a:rPr lang="en-US" altLang="en-US" b="1" dirty="0">
                <a:solidFill>
                  <a:srgbClr val="FFFF99"/>
                </a:solidFill>
              </a:rPr>
              <a:t>Hellenistic Jew </a:t>
            </a:r>
            <a:r>
              <a:rPr lang="en-US" altLang="en-US" b="1" dirty="0">
                <a:solidFill>
                  <a:srgbClr val="FFFF99"/>
                </a:solidFill>
                <a:latin typeface="Symbol" panose="05050102010706020507" pitchFamily="18" charset="2"/>
              </a:rPr>
              <a:t>(</a:t>
            </a:r>
            <a:r>
              <a:rPr lang="en-US" altLang="en-US" b="1" dirty="0">
                <a:solidFill>
                  <a:srgbClr val="FFFF99"/>
                </a:solidFill>
                <a:latin typeface="Greekth" panose="02020803070505020304" pitchFamily="18" charset="0"/>
              </a:rPr>
              <a:t>e[</a:t>
            </a:r>
            <a:r>
              <a:rPr lang="en-US" altLang="en-US" b="1" dirty="0" err="1">
                <a:solidFill>
                  <a:srgbClr val="FFFF99"/>
                </a:solidFill>
                <a:latin typeface="Greekth" panose="02020803070505020304" pitchFamily="18" charset="0"/>
              </a:rPr>
              <a:t>llhnisth</a:t>
            </a:r>
            <a:r>
              <a:rPr lang="en-US" altLang="en-US" b="1" dirty="0">
                <a:solidFill>
                  <a:srgbClr val="FFFF99"/>
                </a:solidFill>
                <a:latin typeface="Greekth" panose="02020803070505020304" pitchFamily="18" charset="0"/>
              </a:rPr>
              <a:t>&lt;j</a:t>
            </a:r>
            <a:r>
              <a:rPr lang="en-US" altLang="en-US" b="1" dirty="0">
                <a:solidFill>
                  <a:srgbClr val="FFFF99"/>
                </a:solidFill>
                <a:latin typeface="Symbol" panose="05050102010706020507" pitchFamily="18" charset="2"/>
              </a:rPr>
              <a:t>)</a:t>
            </a:r>
          </a:p>
          <a:p>
            <a:pPr>
              <a:lnSpc>
                <a:spcPct val="90000"/>
              </a:lnSpc>
              <a:buFont typeface="Wingdings" panose="05000000000000000000" pitchFamily="2" charset="2"/>
              <a:buNone/>
            </a:pPr>
            <a:r>
              <a:rPr lang="en-US" altLang="en-US" dirty="0">
                <a:solidFill>
                  <a:srgbClr val="FFFF99"/>
                </a:solidFill>
                <a:latin typeface="Symbol" panose="05050102010706020507" pitchFamily="18" charset="2"/>
              </a:rPr>
              <a:t>		</a:t>
            </a:r>
            <a:r>
              <a:rPr lang="en-US" altLang="en-US" dirty="0">
                <a:solidFill>
                  <a:srgbClr val="FFFF99"/>
                </a:solidFill>
                <a:latin typeface="Monotype Corsiva" panose="03010101010201010101" pitchFamily="66" charset="0"/>
              </a:rPr>
              <a:t>Jew attending a Greek-speaking synagogue</a:t>
            </a:r>
            <a:endParaRPr lang="en-US" altLang="en-US" dirty="0">
              <a:solidFill>
                <a:srgbClr val="FFFF99"/>
              </a:solidFill>
              <a:latin typeface="Symbol" panose="05050102010706020507" pitchFamily="18" charset="2"/>
            </a:endParaRPr>
          </a:p>
          <a:p>
            <a:pPr>
              <a:lnSpc>
                <a:spcPct val="90000"/>
              </a:lnSpc>
            </a:pPr>
            <a:r>
              <a:rPr lang="en-US" altLang="en-US" b="1" dirty="0">
                <a:solidFill>
                  <a:srgbClr val="FFFF99"/>
                </a:solidFill>
              </a:rPr>
              <a:t>Proselyte </a:t>
            </a:r>
            <a:r>
              <a:rPr lang="en-US" altLang="en-US" b="1" dirty="0">
                <a:solidFill>
                  <a:srgbClr val="FFFF99"/>
                </a:solidFill>
                <a:latin typeface="Symbol" panose="05050102010706020507" pitchFamily="18" charset="2"/>
              </a:rPr>
              <a:t>(</a:t>
            </a:r>
            <a:r>
              <a:rPr lang="en-US" altLang="en-US" b="1" dirty="0" err="1">
                <a:solidFill>
                  <a:srgbClr val="FFFF99"/>
                </a:solidFill>
                <a:latin typeface="Greekth" panose="02020803070505020304" pitchFamily="18" charset="0"/>
              </a:rPr>
              <a:t>prosh</a:t>
            </a:r>
            <a:r>
              <a:rPr lang="en-US" altLang="en-US" b="1" dirty="0">
                <a:solidFill>
                  <a:srgbClr val="FFFF99"/>
                </a:solidFill>
                <a:latin typeface="Greekth" panose="02020803070505020304" pitchFamily="18" charset="0"/>
              </a:rPr>
              <a:t>&lt;</a:t>
            </a:r>
            <a:r>
              <a:rPr lang="en-US" altLang="en-US" b="1" dirty="0" err="1">
                <a:solidFill>
                  <a:srgbClr val="FFFF99"/>
                </a:solidFill>
                <a:latin typeface="Greekth" panose="02020803070505020304" pitchFamily="18" charset="0"/>
              </a:rPr>
              <a:t>lutoj</a:t>
            </a:r>
            <a:r>
              <a:rPr lang="en-US" altLang="en-US" b="1" dirty="0">
                <a:solidFill>
                  <a:srgbClr val="FFFF99"/>
                </a:solidFill>
                <a:latin typeface="Symbol" panose="05050102010706020507" pitchFamily="18" charset="2"/>
              </a:rPr>
              <a:t>)</a:t>
            </a:r>
          </a:p>
          <a:p>
            <a:pPr>
              <a:lnSpc>
                <a:spcPct val="90000"/>
              </a:lnSpc>
              <a:buFont typeface="Wingdings" panose="05000000000000000000" pitchFamily="2" charset="2"/>
              <a:buNone/>
            </a:pPr>
            <a:r>
              <a:rPr lang="en-US" altLang="en-US" dirty="0">
                <a:solidFill>
                  <a:srgbClr val="FFFF99"/>
                </a:solidFill>
                <a:latin typeface="Symbol" panose="05050102010706020507" pitchFamily="18" charset="2"/>
              </a:rPr>
              <a:t>		</a:t>
            </a:r>
            <a:r>
              <a:rPr lang="en-US" altLang="en-US" dirty="0">
                <a:solidFill>
                  <a:srgbClr val="FFFF99"/>
                </a:solidFill>
                <a:latin typeface="Monotype Corsiva" panose="03010101010201010101" pitchFamily="66" charset="0"/>
              </a:rPr>
              <a:t>Gentile who has accepted circumcision</a:t>
            </a:r>
            <a:endParaRPr lang="en-US" altLang="en-US" dirty="0">
              <a:solidFill>
                <a:srgbClr val="FFFF99"/>
              </a:solidFill>
              <a:latin typeface="Symbol" panose="05050102010706020507" pitchFamily="18" charset="2"/>
            </a:endParaRPr>
          </a:p>
          <a:p>
            <a:pPr>
              <a:lnSpc>
                <a:spcPct val="90000"/>
              </a:lnSpc>
            </a:pPr>
            <a:r>
              <a:rPr lang="en-US" altLang="en-US" b="1" dirty="0">
                <a:solidFill>
                  <a:srgbClr val="FFFF99"/>
                </a:solidFill>
              </a:rPr>
              <a:t>God-fearer </a:t>
            </a:r>
            <a:r>
              <a:rPr lang="en-US" altLang="en-US" b="1" dirty="0">
                <a:solidFill>
                  <a:srgbClr val="FFFF99"/>
                </a:solidFill>
                <a:latin typeface="Symbol" panose="05050102010706020507" pitchFamily="18" charset="2"/>
              </a:rPr>
              <a:t>(</a:t>
            </a:r>
            <a:r>
              <a:rPr lang="en-US" altLang="en-US" b="1" dirty="0" err="1">
                <a:solidFill>
                  <a:srgbClr val="FFFF99"/>
                </a:solidFill>
                <a:latin typeface="Greekth" panose="02020803070505020304" pitchFamily="18" charset="0"/>
              </a:rPr>
              <a:t>fobou?menoj</a:t>
            </a:r>
            <a:r>
              <a:rPr lang="en-US" altLang="en-US" b="1" dirty="0">
                <a:solidFill>
                  <a:srgbClr val="FFFF99"/>
                </a:solidFill>
                <a:latin typeface="Symbol" panose="05050102010706020507" pitchFamily="18" charset="2"/>
              </a:rPr>
              <a:t>)</a:t>
            </a:r>
          </a:p>
          <a:p>
            <a:pPr>
              <a:lnSpc>
                <a:spcPct val="90000"/>
              </a:lnSpc>
              <a:buFont typeface="Wingdings" panose="05000000000000000000" pitchFamily="2" charset="2"/>
              <a:buNone/>
            </a:pPr>
            <a:r>
              <a:rPr lang="en-US" altLang="en-US" dirty="0">
                <a:solidFill>
                  <a:srgbClr val="FFFF99"/>
                </a:solidFill>
                <a:latin typeface="Monotype Corsiva" panose="03010101010201010101" pitchFamily="66" charset="0"/>
              </a:rPr>
              <a:t>		Gentile attracted to the Jewish view of God (but 	remaining uncircumcised)</a:t>
            </a:r>
            <a:endParaRPr lang="en-US" altLang="en-US" dirty="0">
              <a:solidFill>
                <a:srgbClr val="FFFF99"/>
              </a:solidFill>
              <a:latin typeface="Symbol" panose="05050102010706020507" pitchFamily="18" charset="2"/>
            </a:endParaRPr>
          </a:p>
          <a:p>
            <a:pPr>
              <a:lnSpc>
                <a:spcPct val="90000"/>
              </a:lnSpc>
            </a:pPr>
            <a:r>
              <a:rPr lang="en-US" altLang="en-US" b="1" dirty="0">
                <a:solidFill>
                  <a:srgbClr val="FFFF99"/>
                </a:solidFill>
              </a:rPr>
              <a:t>Pagan </a:t>
            </a:r>
            <a:r>
              <a:rPr lang="en-US" altLang="en-US" b="1" dirty="0">
                <a:solidFill>
                  <a:srgbClr val="FFFF99"/>
                </a:solidFill>
                <a:latin typeface="Symbol" panose="05050102010706020507" pitchFamily="18" charset="2"/>
              </a:rPr>
              <a:t>(</a:t>
            </a:r>
            <a:r>
              <a:rPr lang="en-US" altLang="en-US" b="1" dirty="0" err="1">
                <a:solidFill>
                  <a:srgbClr val="FFFF99"/>
                </a:solidFill>
                <a:latin typeface="Greekth" panose="02020803070505020304" pitchFamily="18" charset="0"/>
              </a:rPr>
              <a:t>e@qnoj</a:t>
            </a:r>
            <a:r>
              <a:rPr lang="en-US" altLang="en-US" b="1" dirty="0">
                <a:solidFill>
                  <a:srgbClr val="FFFF99"/>
                </a:solidFill>
                <a:latin typeface="Symbol" panose="05050102010706020507" pitchFamily="18" charset="2"/>
              </a:rPr>
              <a:t>)</a:t>
            </a:r>
          </a:p>
          <a:p>
            <a:pPr>
              <a:lnSpc>
                <a:spcPct val="90000"/>
              </a:lnSpc>
              <a:buFont typeface="Wingdings" panose="05000000000000000000" pitchFamily="2" charset="2"/>
              <a:buNone/>
            </a:pPr>
            <a:r>
              <a:rPr lang="en-US" altLang="en-US" dirty="0">
                <a:solidFill>
                  <a:srgbClr val="FFFF99"/>
                </a:solidFill>
                <a:latin typeface="Symbol" panose="05050102010706020507" pitchFamily="18" charset="2"/>
              </a:rPr>
              <a:t>		</a:t>
            </a:r>
            <a:r>
              <a:rPr lang="en-US" altLang="en-US" dirty="0">
                <a:solidFill>
                  <a:srgbClr val="FFFF99"/>
                </a:solidFill>
                <a:latin typeface="Monotype Corsiva" panose="03010101010201010101" pitchFamily="66" charset="0"/>
              </a:rPr>
              <a:t>Worshiper of the Greco-Roman pantheon</a:t>
            </a:r>
            <a:endParaRPr lang="en-US" altLang="en-US" dirty="0">
              <a:solidFill>
                <a:srgbClr val="FFFF99"/>
              </a:solidFill>
              <a:latin typeface="Symbol" panose="05050102010706020507" pitchFamily="18" charset="2"/>
            </a:endParaRPr>
          </a:p>
        </p:txBody>
      </p:sp>
    </p:spTree>
    <p:extLst>
      <p:ext uri="{BB962C8B-B14F-4D97-AF65-F5344CB8AC3E}">
        <p14:creationId xmlns:p14="http://schemas.microsoft.com/office/powerpoint/2010/main" val="114437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5571">
                                            <p:txEl>
                                              <p:pRg st="0" end="0"/>
                                            </p:txEl>
                                          </p:spTgt>
                                        </p:tgtEl>
                                        <p:attrNameLst>
                                          <p:attrName>style.visibility</p:attrName>
                                        </p:attrNameLst>
                                      </p:cBhvr>
                                      <p:to>
                                        <p:strVal val="visible"/>
                                      </p:to>
                                    </p:set>
                                    <p:anim calcmode="lin" valueType="num">
                                      <p:cBhvr additive="base">
                                        <p:cTn id="7" dur="500" fill="hold"/>
                                        <p:tgtEl>
                                          <p:spTgt spid="3655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557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5571">
                                            <p:txEl>
                                              <p:pRg st="1" end="1"/>
                                            </p:txEl>
                                          </p:spTgt>
                                        </p:tgtEl>
                                        <p:attrNameLst>
                                          <p:attrName>style.visibility</p:attrName>
                                        </p:attrNameLst>
                                      </p:cBhvr>
                                      <p:to>
                                        <p:strVal val="visible"/>
                                      </p:to>
                                    </p:set>
                                    <p:anim calcmode="lin" valueType="num">
                                      <p:cBhvr additive="base">
                                        <p:cTn id="11" dur="500" fill="hold"/>
                                        <p:tgtEl>
                                          <p:spTgt spid="36557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655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65571">
                                            <p:txEl>
                                              <p:pRg st="2" end="2"/>
                                            </p:txEl>
                                          </p:spTgt>
                                        </p:tgtEl>
                                        <p:attrNameLst>
                                          <p:attrName>style.visibility</p:attrName>
                                        </p:attrNameLst>
                                      </p:cBhvr>
                                      <p:to>
                                        <p:strVal val="visible"/>
                                      </p:to>
                                    </p:set>
                                    <p:anim calcmode="lin" valueType="num">
                                      <p:cBhvr additive="base">
                                        <p:cTn id="17" dur="500" fill="hold"/>
                                        <p:tgtEl>
                                          <p:spTgt spid="36557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6557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65571">
                                            <p:txEl>
                                              <p:pRg st="3" end="3"/>
                                            </p:txEl>
                                          </p:spTgt>
                                        </p:tgtEl>
                                        <p:attrNameLst>
                                          <p:attrName>style.visibility</p:attrName>
                                        </p:attrNameLst>
                                      </p:cBhvr>
                                      <p:to>
                                        <p:strVal val="visible"/>
                                      </p:to>
                                    </p:set>
                                    <p:anim calcmode="lin" valueType="num">
                                      <p:cBhvr additive="base">
                                        <p:cTn id="21" dur="500" fill="hold"/>
                                        <p:tgtEl>
                                          <p:spTgt spid="36557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655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65571">
                                            <p:txEl>
                                              <p:pRg st="4" end="4"/>
                                            </p:txEl>
                                          </p:spTgt>
                                        </p:tgtEl>
                                        <p:attrNameLst>
                                          <p:attrName>style.visibility</p:attrName>
                                        </p:attrNameLst>
                                      </p:cBhvr>
                                      <p:to>
                                        <p:strVal val="visible"/>
                                      </p:to>
                                    </p:set>
                                    <p:anim calcmode="lin" valueType="num">
                                      <p:cBhvr additive="base">
                                        <p:cTn id="27" dur="500" fill="hold"/>
                                        <p:tgtEl>
                                          <p:spTgt spid="36557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65571">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5571">
                                            <p:txEl>
                                              <p:pRg st="5" end="5"/>
                                            </p:txEl>
                                          </p:spTgt>
                                        </p:tgtEl>
                                        <p:attrNameLst>
                                          <p:attrName>style.visibility</p:attrName>
                                        </p:attrNameLst>
                                      </p:cBhvr>
                                      <p:to>
                                        <p:strVal val="visible"/>
                                      </p:to>
                                    </p:set>
                                    <p:anim calcmode="lin" valueType="num">
                                      <p:cBhvr additive="base">
                                        <p:cTn id="31" dur="500" fill="hold"/>
                                        <p:tgtEl>
                                          <p:spTgt spid="36557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55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65571">
                                            <p:txEl>
                                              <p:pRg st="6" end="6"/>
                                            </p:txEl>
                                          </p:spTgt>
                                        </p:tgtEl>
                                        <p:attrNameLst>
                                          <p:attrName>style.visibility</p:attrName>
                                        </p:attrNameLst>
                                      </p:cBhvr>
                                      <p:to>
                                        <p:strVal val="visible"/>
                                      </p:to>
                                    </p:set>
                                    <p:anim calcmode="lin" valueType="num">
                                      <p:cBhvr additive="base">
                                        <p:cTn id="37" dur="500" fill="hold"/>
                                        <p:tgtEl>
                                          <p:spTgt spid="36557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5571">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5571">
                                            <p:txEl>
                                              <p:pRg st="7" end="7"/>
                                            </p:txEl>
                                          </p:spTgt>
                                        </p:tgtEl>
                                        <p:attrNameLst>
                                          <p:attrName>style.visibility</p:attrName>
                                        </p:attrNameLst>
                                      </p:cBhvr>
                                      <p:to>
                                        <p:strVal val="visible"/>
                                      </p:to>
                                    </p:set>
                                    <p:anim calcmode="lin" valueType="num">
                                      <p:cBhvr additive="base">
                                        <p:cTn id="41" dur="500" fill="hold"/>
                                        <p:tgtEl>
                                          <p:spTgt spid="365571">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655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65571">
                                            <p:txEl>
                                              <p:pRg st="8" end="8"/>
                                            </p:txEl>
                                          </p:spTgt>
                                        </p:tgtEl>
                                        <p:attrNameLst>
                                          <p:attrName>style.visibility</p:attrName>
                                        </p:attrNameLst>
                                      </p:cBhvr>
                                      <p:to>
                                        <p:strVal val="visible"/>
                                      </p:to>
                                    </p:set>
                                    <p:anim calcmode="lin" valueType="num">
                                      <p:cBhvr additive="base">
                                        <p:cTn id="47" dur="500" fill="hold"/>
                                        <p:tgtEl>
                                          <p:spTgt spid="365571">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65571">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65571">
                                            <p:txEl>
                                              <p:pRg st="9" end="9"/>
                                            </p:txEl>
                                          </p:spTgt>
                                        </p:tgtEl>
                                        <p:attrNameLst>
                                          <p:attrName>style.visibility</p:attrName>
                                        </p:attrNameLst>
                                      </p:cBhvr>
                                      <p:to>
                                        <p:strVal val="visible"/>
                                      </p:to>
                                    </p:set>
                                    <p:anim calcmode="lin" valueType="num">
                                      <p:cBhvr additive="base">
                                        <p:cTn id="51" dur="500" fill="hold"/>
                                        <p:tgtEl>
                                          <p:spTgt spid="365571">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6557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8750"/>
            <a:ext cx="10515600" cy="1325563"/>
          </a:xfrm>
        </p:spPr>
        <p:txBody>
          <a:bodyPr/>
          <a:lstStyle/>
          <a:p>
            <a:pPr algn="ctr"/>
            <a:r>
              <a:rPr lang="en-US" dirty="0">
                <a:solidFill>
                  <a:srgbClr val="FFC000"/>
                </a:solidFill>
                <a:effectLst>
                  <a:outerShdw blurRad="38100" dist="38100" dir="2700000" algn="tl">
                    <a:srgbClr val="000000">
                      <a:alpha val="43137"/>
                    </a:srgbClr>
                  </a:outerShdw>
                </a:effectLst>
              </a:rPr>
              <a:t>GEOGRAPHICAL CHIASMUS</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12</a:t>
            </a:fld>
            <a:endParaRPr lang="en-US"/>
          </a:p>
        </p:txBody>
      </p:sp>
      <p:sp>
        <p:nvSpPr>
          <p:cNvPr id="9" name="Block Arc 8"/>
          <p:cNvSpPr/>
          <p:nvPr/>
        </p:nvSpPr>
        <p:spPr>
          <a:xfrm rot="10800000">
            <a:off x="4572002" y="2330375"/>
            <a:ext cx="3041069" cy="3042298"/>
          </a:xfrm>
          <a:prstGeom prst="blockArc">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4572002" y="2132406"/>
            <a:ext cx="764497" cy="17179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44153" y="2133595"/>
            <a:ext cx="768918" cy="171793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364182" y="5430980"/>
            <a:ext cx="3422073" cy="954107"/>
          </a:xfrm>
          <a:prstGeom prst="rect">
            <a:avLst/>
          </a:prstGeom>
          <a:noFill/>
        </p:spPr>
        <p:txBody>
          <a:bodyPr wrap="square" rtlCol="0">
            <a:spAutoFit/>
          </a:bodyPr>
          <a:lstStyle/>
          <a:p>
            <a:pPr algn="ctr"/>
            <a:r>
              <a:rPr lang="en-US" sz="2800" b="1" dirty="0">
                <a:solidFill>
                  <a:srgbClr val="FFFF99"/>
                </a:solidFill>
              </a:rPr>
              <a:t>D</a:t>
            </a:r>
          </a:p>
          <a:p>
            <a:pPr algn="ctr"/>
            <a:r>
              <a:rPr lang="en-US" sz="2800" b="1" dirty="0">
                <a:solidFill>
                  <a:srgbClr val="FFFF99"/>
                </a:solidFill>
              </a:rPr>
              <a:t>ASCENSION</a:t>
            </a:r>
          </a:p>
        </p:txBody>
      </p:sp>
      <p:sp>
        <p:nvSpPr>
          <p:cNvPr id="14" name="TextBox 13"/>
          <p:cNvSpPr txBox="1"/>
          <p:nvPr/>
        </p:nvSpPr>
        <p:spPr>
          <a:xfrm>
            <a:off x="1122218" y="2330376"/>
            <a:ext cx="3241964" cy="2246769"/>
          </a:xfrm>
          <a:prstGeom prst="rect">
            <a:avLst/>
          </a:prstGeom>
          <a:noFill/>
        </p:spPr>
        <p:txBody>
          <a:bodyPr wrap="square" rtlCol="0">
            <a:spAutoFit/>
          </a:bodyPr>
          <a:lstStyle/>
          <a:p>
            <a:pPr algn="r"/>
            <a:r>
              <a:rPr lang="en-US" sz="2800" b="1" dirty="0">
                <a:solidFill>
                  <a:srgbClr val="FFFF99"/>
                </a:solidFill>
              </a:rPr>
              <a:t>GALILEE  A</a:t>
            </a:r>
          </a:p>
          <a:p>
            <a:pPr algn="r"/>
            <a:endParaRPr lang="en-US" sz="2800" b="1" dirty="0">
              <a:solidFill>
                <a:srgbClr val="FFFF99"/>
              </a:solidFill>
            </a:endParaRPr>
          </a:p>
          <a:p>
            <a:pPr algn="r"/>
            <a:r>
              <a:rPr lang="en-US" sz="2800" b="1" dirty="0">
                <a:solidFill>
                  <a:srgbClr val="FFFF99"/>
                </a:solidFill>
              </a:rPr>
              <a:t>SAMARIA/JUDEA  B</a:t>
            </a:r>
          </a:p>
          <a:p>
            <a:pPr algn="r"/>
            <a:endParaRPr lang="en-US" sz="2800" b="1" dirty="0">
              <a:solidFill>
                <a:srgbClr val="FFFF99"/>
              </a:solidFill>
            </a:endParaRPr>
          </a:p>
          <a:p>
            <a:pPr algn="r"/>
            <a:r>
              <a:rPr lang="en-US" sz="2800" b="1" dirty="0">
                <a:solidFill>
                  <a:srgbClr val="FFFF99"/>
                </a:solidFill>
              </a:rPr>
              <a:t>JERUSALEM  C</a:t>
            </a:r>
          </a:p>
        </p:txBody>
      </p:sp>
      <p:sp>
        <p:nvSpPr>
          <p:cNvPr id="15" name="TextBox 14"/>
          <p:cNvSpPr txBox="1"/>
          <p:nvPr/>
        </p:nvSpPr>
        <p:spPr>
          <a:xfrm>
            <a:off x="7758550" y="2385791"/>
            <a:ext cx="3241964" cy="2246769"/>
          </a:xfrm>
          <a:prstGeom prst="rect">
            <a:avLst/>
          </a:prstGeom>
          <a:noFill/>
        </p:spPr>
        <p:txBody>
          <a:bodyPr wrap="square" rtlCol="0">
            <a:spAutoFit/>
          </a:bodyPr>
          <a:lstStyle/>
          <a:p>
            <a:r>
              <a:rPr lang="en-US" sz="2800" b="1" dirty="0">
                <a:solidFill>
                  <a:srgbClr val="FFFF99"/>
                </a:solidFill>
              </a:rPr>
              <a:t>A’  NATIONS</a:t>
            </a:r>
          </a:p>
          <a:p>
            <a:endParaRPr lang="en-US" sz="2800" b="1" dirty="0">
              <a:solidFill>
                <a:srgbClr val="FFFF99"/>
              </a:solidFill>
            </a:endParaRPr>
          </a:p>
          <a:p>
            <a:r>
              <a:rPr lang="en-US" sz="2800" b="1" dirty="0">
                <a:solidFill>
                  <a:srgbClr val="FFFF99"/>
                </a:solidFill>
              </a:rPr>
              <a:t>B’  JUDEA/SAMARIA</a:t>
            </a:r>
          </a:p>
          <a:p>
            <a:endParaRPr lang="en-US" sz="2800" b="1" dirty="0">
              <a:solidFill>
                <a:srgbClr val="FFFF99"/>
              </a:solidFill>
            </a:endParaRPr>
          </a:p>
          <a:p>
            <a:r>
              <a:rPr lang="en-US" sz="2800" b="1" dirty="0">
                <a:solidFill>
                  <a:srgbClr val="FFFF99"/>
                </a:solidFill>
              </a:rPr>
              <a:t>C’  JERUSALEM</a:t>
            </a:r>
          </a:p>
        </p:txBody>
      </p:sp>
      <p:sp>
        <p:nvSpPr>
          <p:cNvPr id="16" name="TextBox 15"/>
          <p:cNvSpPr txBox="1"/>
          <p:nvPr/>
        </p:nvSpPr>
        <p:spPr>
          <a:xfrm>
            <a:off x="4433459" y="1399309"/>
            <a:ext cx="1136073" cy="646331"/>
          </a:xfrm>
          <a:prstGeom prst="rect">
            <a:avLst/>
          </a:prstGeom>
          <a:noFill/>
        </p:spPr>
        <p:txBody>
          <a:bodyPr wrap="square" rtlCol="0">
            <a:spAutoFit/>
          </a:bodyPr>
          <a:lstStyle/>
          <a:p>
            <a:r>
              <a:rPr lang="en-US" sz="3600" dirty="0">
                <a:solidFill>
                  <a:srgbClr val="00FFFF"/>
                </a:solidFill>
                <a:effectLst>
                  <a:outerShdw blurRad="38100" dist="38100" dir="2700000" algn="tl">
                    <a:srgbClr val="000000">
                      <a:alpha val="43137"/>
                    </a:srgbClr>
                  </a:outerShdw>
                </a:effectLst>
                <a:latin typeface="Impact" panose="020B0806030902050204" pitchFamily="34" charset="0"/>
              </a:rPr>
              <a:t>LUKE</a:t>
            </a:r>
          </a:p>
        </p:txBody>
      </p:sp>
      <p:sp>
        <p:nvSpPr>
          <p:cNvPr id="17" name="TextBox 16"/>
          <p:cNvSpPr txBox="1"/>
          <p:nvPr/>
        </p:nvSpPr>
        <p:spPr>
          <a:xfrm>
            <a:off x="6677904" y="1399304"/>
            <a:ext cx="1136073" cy="646331"/>
          </a:xfrm>
          <a:prstGeom prst="rect">
            <a:avLst/>
          </a:prstGeom>
          <a:noFill/>
        </p:spPr>
        <p:txBody>
          <a:bodyPr wrap="square" rtlCol="0">
            <a:spAutoFit/>
          </a:bodyPr>
          <a:lstStyle/>
          <a:p>
            <a:r>
              <a:rPr lang="en-US" sz="3600" dirty="0">
                <a:solidFill>
                  <a:srgbClr val="00FFFF"/>
                </a:solidFill>
                <a:effectLst>
                  <a:outerShdw blurRad="38100" dist="38100" dir="2700000" algn="tl">
                    <a:srgbClr val="000000">
                      <a:alpha val="43137"/>
                    </a:srgbClr>
                  </a:outerShdw>
                </a:effectLst>
                <a:latin typeface="Impact" panose="020B0806030902050204" pitchFamily="34" charset="0"/>
              </a:rPr>
              <a:t>ACTS</a:t>
            </a:r>
          </a:p>
        </p:txBody>
      </p:sp>
      <p:sp>
        <p:nvSpPr>
          <p:cNvPr id="3" name="TextBox 2"/>
          <p:cNvSpPr txBox="1"/>
          <p:nvPr/>
        </p:nvSpPr>
        <p:spPr>
          <a:xfrm>
            <a:off x="4600236" y="3539306"/>
            <a:ext cx="736264" cy="369332"/>
          </a:xfrm>
          <a:prstGeom prst="rect">
            <a:avLst/>
          </a:prstGeom>
          <a:solidFill>
            <a:schemeClr val="accent1">
              <a:lumMod val="20000"/>
              <a:lumOff val="80000"/>
            </a:schemeClr>
          </a:solidFill>
        </p:spPr>
        <p:txBody>
          <a:bodyPr wrap="square" rtlCol="0">
            <a:spAutoFit/>
          </a:bodyPr>
          <a:lstStyle/>
          <a:p>
            <a:endParaRPr lang="en-US" dirty="0"/>
          </a:p>
        </p:txBody>
      </p:sp>
      <p:sp>
        <p:nvSpPr>
          <p:cNvPr id="18" name="TextBox 17"/>
          <p:cNvSpPr txBox="1"/>
          <p:nvPr/>
        </p:nvSpPr>
        <p:spPr>
          <a:xfrm>
            <a:off x="6876807" y="3529087"/>
            <a:ext cx="736264" cy="369332"/>
          </a:xfrm>
          <a:prstGeom prst="rect">
            <a:avLst/>
          </a:prstGeom>
          <a:solidFill>
            <a:schemeClr val="accent1">
              <a:lumMod val="20000"/>
              <a:lumOff val="80000"/>
            </a:schemeClr>
          </a:solidFill>
        </p:spPr>
        <p:txBody>
          <a:bodyPr wrap="square" rtlCol="0">
            <a:spAutoFit/>
          </a:bodyPr>
          <a:lstStyle/>
          <a:p>
            <a:endParaRPr lang="en-US" dirty="0"/>
          </a:p>
        </p:txBody>
      </p:sp>
      <p:cxnSp>
        <p:nvCxnSpPr>
          <p:cNvPr id="6" name="Straight Connector 5"/>
          <p:cNvCxnSpPr/>
          <p:nvPr/>
        </p:nvCxnSpPr>
        <p:spPr>
          <a:xfrm>
            <a:off x="6092536" y="4632560"/>
            <a:ext cx="0" cy="74011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97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243"/>
            <a:ext cx="10515600" cy="1325563"/>
          </a:xfrm>
        </p:spPr>
        <p:txBody>
          <a:bodyPr/>
          <a:lstStyle/>
          <a:p>
            <a:r>
              <a:rPr lang="en-US" b="1" dirty="0">
                <a:solidFill>
                  <a:srgbClr val="FFC000"/>
                </a:solidFill>
                <a:effectLst>
                  <a:outerShdw blurRad="38100" dist="38100" dir="2700000" algn="tl">
                    <a:srgbClr val="000000">
                      <a:alpha val="43137"/>
                    </a:srgbClr>
                  </a:outerShdw>
                </a:effectLst>
              </a:rPr>
              <a:t>The Prophets from Jerusalem</a:t>
            </a:r>
          </a:p>
        </p:txBody>
      </p:sp>
      <p:sp>
        <p:nvSpPr>
          <p:cNvPr id="3" name="Content Placeholder 2"/>
          <p:cNvSpPr>
            <a:spLocks noGrp="1"/>
          </p:cNvSpPr>
          <p:nvPr>
            <p:ph idx="1"/>
          </p:nvPr>
        </p:nvSpPr>
        <p:spPr>
          <a:xfrm>
            <a:off x="838200" y="1407069"/>
            <a:ext cx="10515600" cy="5232901"/>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An important incident occurred when some prophets from Jerusalem came north to Antioch.</a:t>
            </a:r>
          </a:p>
          <a:p>
            <a:r>
              <a:rPr lang="en-US" i="1" dirty="0"/>
              <a:t>This is Luke’s first mention of such a Christian ministry, though he would use the same language later (13:1; 15:32; 21:9, 10).</a:t>
            </a:r>
          </a:p>
          <a:p>
            <a:r>
              <a:rPr lang="en-US" i="1" dirty="0"/>
              <a:t>One of them, </a:t>
            </a:r>
            <a:r>
              <a:rPr lang="en-US" i="1" dirty="0" err="1"/>
              <a:t>Agabus</a:t>
            </a:r>
            <a:r>
              <a:rPr lang="en-US" i="1" dirty="0"/>
              <a:t>, predicted the coming of a severe famine over the entire Roman world, a famine that actually happened during the reign of Claudius Caesar (ruled AD 41-54). Josephus records a severe famine in Judea in about AD 46 in which many people died (Antiquities 3:15.3; 20.2.5).</a:t>
            </a:r>
          </a:p>
          <a:p>
            <a:r>
              <a:rPr lang="en-US" i="1" dirty="0"/>
              <a:t>In anticipation of this hardship, the new Greek Christians began collecting funds to send to their Jewish brothers and sisters in Judea, sending Barnabas and Saul to Jerusalem with the gift.</a:t>
            </a:r>
          </a:p>
          <a:p>
            <a:endParaRPr lang="en-US" i="1" dirty="0"/>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120</a:t>
            </a:fld>
            <a:endParaRPr lang="en-US"/>
          </a:p>
        </p:txBody>
      </p:sp>
    </p:spTree>
    <p:extLst>
      <p:ext uri="{BB962C8B-B14F-4D97-AF65-F5344CB8AC3E}">
        <p14:creationId xmlns:p14="http://schemas.microsoft.com/office/powerpoint/2010/main" val="218414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111622" name="Rectangle 6"/>
          <p:cNvSpPr>
            <a:spLocks noGrp="1" noRot="1" noChangeArrowheads="1"/>
          </p:cNvSpPr>
          <p:nvPr>
            <p:ph type="body" sz="half" idx="2"/>
          </p:nvPr>
        </p:nvSpPr>
        <p:spPr>
          <a:xfrm>
            <a:off x="8486274" y="176463"/>
            <a:ext cx="3384884" cy="6529137"/>
          </a:xfrm>
        </p:spPr>
        <p:txBody>
          <a:bodyPr/>
          <a:lstStyle/>
          <a:p>
            <a:pPr>
              <a:buNone/>
            </a:pPr>
            <a:r>
              <a:rPr lang="en-US" altLang="en-US" i="1" dirty="0">
                <a:solidFill>
                  <a:srgbClr val="FFFF99"/>
                </a:solidFill>
                <a:latin typeface="Arial Narrow" panose="020B0606020202030204" pitchFamily="34" charset="0"/>
              </a:rPr>
              <a:t>	Famine primarily denotes a grain shortage for the many communities that were in areas where the surrounding agriculture could not support them. Grain ships plied the Mediterranean regularly from Egypt to Greece and Italy. Such a grain shortage would produce immediate, if temporary, stress for all believers in all circumstances.</a:t>
            </a:r>
          </a:p>
        </p:txBody>
      </p:sp>
      <p:sp>
        <p:nvSpPr>
          <p:cNvPr id="111624" name="Text Box 8"/>
          <p:cNvSpPr txBox="1">
            <a:spLocks noChangeArrowheads="1"/>
          </p:cNvSpPr>
          <p:nvPr/>
        </p:nvSpPr>
        <p:spPr bwMode="auto">
          <a:xfrm>
            <a:off x="85004" y="5841751"/>
            <a:ext cx="198442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b="1" dirty="0">
                <a:solidFill>
                  <a:schemeClr val="bg1"/>
                </a:solidFill>
              </a:rPr>
              <a:t>American School of Archaeology in Corinth</a:t>
            </a:r>
          </a:p>
        </p:txBody>
      </p:sp>
      <p:pic>
        <p:nvPicPr>
          <p:cNvPr id="111627" name="Picture 11" descr="_DSC0002"/>
          <p:cNvPicPr>
            <a:picLocks noChangeAspect="1" noChangeArrowheads="1"/>
          </p:cNvPicPr>
          <p:nvPr/>
        </p:nvPicPr>
        <p:blipFill>
          <a:blip r:embed="rId3">
            <a:lum bright="18000" contrast="48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28633" y="0"/>
            <a:ext cx="6257641" cy="686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40632" y="288758"/>
            <a:ext cx="1828800" cy="5262979"/>
          </a:xfrm>
          <a:prstGeom prst="rect">
            <a:avLst/>
          </a:prstGeom>
        </p:spPr>
        <p:txBody>
          <a:bodyPr wrap="square">
            <a:spAutoFit/>
          </a:bodyPr>
          <a:lstStyle/>
          <a:p>
            <a:pPr algn="r">
              <a:buFont typeface="Wingdings" panose="05000000000000000000" pitchFamily="2" charset="2"/>
              <a:buNone/>
            </a:pPr>
            <a:r>
              <a:rPr lang="en-US" altLang="en-US" sz="2400" b="1" dirty="0">
                <a:solidFill>
                  <a:srgbClr val="FFFF99"/>
                </a:solidFill>
              </a:rPr>
              <a:t>Inscription of Tiberius Claudius </a:t>
            </a:r>
            <a:r>
              <a:rPr lang="en-US" altLang="en-US" sz="2400" b="1" dirty="0" err="1">
                <a:solidFill>
                  <a:srgbClr val="FFFF99"/>
                </a:solidFill>
              </a:rPr>
              <a:t>Dinippus</a:t>
            </a:r>
            <a:r>
              <a:rPr lang="en-US" altLang="en-US" sz="2400" b="1" dirty="0">
                <a:solidFill>
                  <a:srgbClr val="FFFF99"/>
                </a:solidFill>
              </a:rPr>
              <a:t>, the </a:t>
            </a:r>
            <a:r>
              <a:rPr lang="en-US" altLang="en-US" sz="2400" b="1" i="1" dirty="0">
                <a:solidFill>
                  <a:srgbClr val="FFFF99"/>
                </a:solidFill>
              </a:rPr>
              <a:t>curator annonae</a:t>
            </a:r>
            <a:r>
              <a:rPr lang="en-US" altLang="en-US" sz="2400" b="1" dirty="0">
                <a:solidFill>
                  <a:srgbClr val="FFFF99"/>
                </a:solidFill>
              </a:rPr>
              <a:t> in charge of the grain supply at Corinth for famine relief on three separate occasions.</a:t>
            </a:r>
          </a:p>
        </p:txBody>
      </p:sp>
    </p:spTree>
    <p:extLst>
      <p:ext uri="{BB962C8B-B14F-4D97-AF65-F5344CB8AC3E}">
        <p14:creationId xmlns:p14="http://schemas.microsoft.com/office/powerpoint/2010/main" val="27421203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CHURCH AND HEROD (12:1-25)</a:t>
            </a:r>
          </a:p>
        </p:txBody>
      </p:sp>
      <p:sp>
        <p:nvSpPr>
          <p:cNvPr id="6" name="Content Placeholder 5"/>
          <p:cNvSpPr>
            <a:spLocks noGrp="1"/>
          </p:cNvSpPr>
          <p:nvPr>
            <p:ph idx="1"/>
          </p:nvPr>
        </p:nvSpPr>
        <p:spPr>
          <a:xfrm>
            <a:off x="838200" y="1825624"/>
            <a:ext cx="10515600" cy="503237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Sandwiched between the relief mission of Barnabas and Saul to Jerusalem (11:30) and their return to Antioch (12:25), Luke inserts a parenthetical account of how Herod Agrippa I tried to silence the church.</a:t>
            </a:r>
          </a:p>
          <a:p>
            <a:r>
              <a:rPr lang="en-US" i="1" dirty="0"/>
              <a:t>While there had been a brief respite in persecution from the Sanhedrin (9:31a), now it reemerged from Herod Agrippa I, the grandson of Herod the Great, who had assisted Claudius in his rise to power and was awarded jurisdiction over Judea.</a:t>
            </a:r>
          </a:p>
          <a:p>
            <a:r>
              <a:rPr lang="en-US" i="1" dirty="0"/>
              <a:t>Herod’s opposition to the Christians was likely politically expedient, an effort to curry favor with the temple authorities.</a:t>
            </a:r>
          </a:p>
          <a:p>
            <a:r>
              <a:rPr lang="en-US" i="1" dirty="0"/>
              <a:t>He arrested some and had James bar Zebedee summarily executed.</a:t>
            </a:r>
          </a:p>
        </p:txBody>
      </p:sp>
      <p:sp>
        <p:nvSpPr>
          <p:cNvPr id="5" name="Slide Number Placeholder 4"/>
          <p:cNvSpPr>
            <a:spLocks noGrp="1"/>
          </p:cNvSpPr>
          <p:nvPr>
            <p:ph type="sldNum" sz="quarter" idx="12"/>
          </p:nvPr>
        </p:nvSpPr>
        <p:spPr/>
        <p:txBody>
          <a:bodyPr/>
          <a:lstStyle/>
          <a:p>
            <a:fld id="{8A879407-FE0C-4BD7-B634-191B184AF1A1}" type="slidenum">
              <a:rPr lang="en-US" altLang="en-US" smtClean="0"/>
              <a:pPr/>
              <a:t>122</a:t>
            </a:fld>
            <a:endParaRPr lang="en-US" altLang="en-US"/>
          </a:p>
        </p:txBody>
      </p:sp>
    </p:spTree>
    <p:extLst>
      <p:ext uri="{BB962C8B-B14F-4D97-AF65-F5344CB8AC3E}">
        <p14:creationId xmlns:p14="http://schemas.microsoft.com/office/powerpoint/2010/main" val="273525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789"/>
            <a:ext cx="10515600" cy="1325563"/>
          </a:xfrm>
        </p:spPr>
        <p:txBody>
          <a:bodyPr/>
          <a:lstStyle/>
          <a:p>
            <a:r>
              <a:rPr lang="en-US" b="1" dirty="0">
                <a:solidFill>
                  <a:srgbClr val="FFC000"/>
                </a:solidFill>
                <a:effectLst>
                  <a:outerShdw blurRad="38100" dist="38100" dir="2700000" algn="tl">
                    <a:srgbClr val="000000">
                      <a:alpha val="43137"/>
                    </a:srgbClr>
                  </a:outerShdw>
                </a:effectLst>
              </a:rPr>
              <a:t>Peter’s Imprisonment</a:t>
            </a:r>
          </a:p>
        </p:txBody>
      </p:sp>
      <p:sp>
        <p:nvSpPr>
          <p:cNvPr id="3" name="Content Placeholder 2"/>
          <p:cNvSpPr>
            <a:spLocks noGrp="1"/>
          </p:cNvSpPr>
          <p:nvPr>
            <p:ph idx="1"/>
          </p:nvPr>
        </p:nvSpPr>
        <p:spPr>
          <a:xfrm>
            <a:off x="838200" y="1713330"/>
            <a:ext cx="10515600" cy="4895851"/>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Since the Jewish opponents of Christianity seemed pleased by the execution of James, Herod now arrested Peter during Passover.</a:t>
            </a:r>
          </a:p>
          <a:p>
            <a:r>
              <a:rPr lang="en-US" i="1" dirty="0"/>
              <a:t>Before he could be executed, however, an angel released him from the prison.</a:t>
            </a:r>
          </a:p>
          <a:p>
            <a:r>
              <a:rPr lang="en-US" i="1" dirty="0"/>
              <a:t>When joining the believers at the home of Mary, John Mark’s mother, the group at first found it hard to believe that it was really Peter, thinking perhaps it was his “angel”.</a:t>
            </a:r>
          </a:p>
          <a:p>
            <a:r>
              <a:rPr lang="en-US" i="1" dirty="0"/>
              <a:t>Peter quickly left Jerusalem, and we hear of him no more in Luke’s account. (Roman Catholics are convinced he went to Rome almost immediately, though this is unclear.) </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123</a:t>
            </a:fld>
            <a:endParaRPr lang="en-US"/>
          </a:p>
        </p:txBody>
      </p:sp>
    </p:spTree>
    <p:extLst>
      <p:ext uri="{BB962C8B-B14F-4D97-AF65-F5344CB8AC3E}">
        <p14:creationId xmlns:p14="http://schemas.microsoft.com/office/powerpoint/2010/main" val="172125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Peter’s “Angel” (</a:t>
            </a:r>
            <a:r>
              <a:rPr lang="en-US" b="1" dirty="0" err="1">
                <a:solidFill>
                  <a:srgbClr val="FFC000"/>
                </a:solidFill>
                <a:effectLst>
                  <a:outerShdw blurRad="38100" dist="38100" dir="2700000" algn="tl">
                    <a:srgbClr val="000000">
                      <a:alpha val="43137"/>
                    </a:srgbClr>
                  </a:outerShdw>
                </a:effectLst>
                <a:latin typeface="Greekth" panose="02020803070505020304" pitchFamily="18" charset="0"/>
              </a:rPr>
              <a:t>a@ggeloj</a:t>
            </a:r>
            <a:r>
              <a:rPr lang="en-US" b="1" dirty="0">
                <a:solidFill>
                  <a:srgbClr val="FFC000"/>
                </a:solidFill>
                <a:effectLst>
                  <a:outerShdw blurRad="38100" dist="38100" dir="2700000" algn="tl">
                    <a:srgbClr val="000000">
                      <a:alpha val="43137"/>
                    </a:srgbClr>
                  </a:outerShdw>
                </a:effectLst>
              </a:rPr>
              <a:t>)</a:t>
            </a:r>
          </a:p>
        </p:txBody>
      </p:sp>
      <p:sp>
        <p:nvSpPr>
          <p:cNvPr id="3" name="Content Placeholder 2"/>
          <p:cNvSpPr>
            <a:spLocks noGrp="1"/>
          </p:cNvSpPr>
          <p:nvPr>
            <p:ph idx="1"/>
          </p:nvPr>
        </p:nvSpPr>
        <p:spPr>
          <a:xfrm>
            <a:off x="838200" y="1825625"/>
            <a:ext cx="10515600" cy="4735596"/>
          </a:xfrm>
        </p:spPr>
        <p:txBody>
          <a:bodyPr/>
          <a:lstStyle/>
          <a:p>
            <a:pPr marL="0" indent="0">
              <a:buNone/>
            </a:pPr>
            <a:r>
              <a:rPr lang="en-US" sz="3200" b="1" dirty="0">
                <a:solidFill>
                  <a:srgbClr val="FFFF99"/>
                </a:solidFill>
                <a:effectLst>
                  <a:outerShdw blurRad="38100" dist="38100" dir="2700000" algn="tl">
                    <a:srgbClr val="000000">
                      <a:alpha val="43137"/>
                    </a:srgbClr>
                  </a:outerShdw>
                </a:effectLst>
              </a:rPr>
              <a:t>The oblique reference to Peter’s “angel” has occasioned several interpretive options:</a:t>
            </a:r>
          </a:p>
          <a:p>
            <a:r>
              <a:rPr lang="en-US" i="1" dirty="0">
                <a:solidFill>
                  <a:schemeClr val="bg1"/>
                </a:solidFill>
              </a:rPr>
              <a:t>The Christians may have thought it was Peter’s “guardian angel”.</a:t>
            </a:r>
          </a:p>
          <a:p>
            <a:r>
              <a:rPr lang="en-US" i="1" dirty="0">
                <a:solidFill>
                  <a:schemeClr val="bg1"/>
                </a:solidFill>
              </a:rPr>
              <a:t>They may have thought it was Peter’s ghost, assuming he had been executed.</a:t>
            </a:r>
          </a:p>
          <a:p>
            <a:r>
              <a:rPr lang="en-US" i="1" dirty="0">
                <a:solidFill>
                  <a:schemeClr val="bg1"/>
                </a:solidFill>
              </a:rPr>
              <a:t>Some Jews had adopted a Persian notion that all good persons had pre-existent souls that could assume the bodily appearance of the person they protected.</a:t>
            </a:r>
          </a:p>
          <a:p>
            <a:r>
              <a:rPr lang="en-US" i="1" dirty="0">
                <a:solidFill>
                  <a:schemeClr val="bg1"/>
                </a:solidFill>
              </a:rPr>
              <a:t>The least sensational interpretation is that they thought Peter had sent a messenger from the prison to speak to them.</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124</a:t>
            </a:fld>
            <a:endParaRPr lang="en-US"/>
          </a:p>
        </p:txBody>
      </p:sp>
    </p:spTree>
    <p:extLst>
      <p:ext uri="{BB962C8B-B14F-4D97-AF65-F5344CB8AC3E}">
        <p14:creationId xmlns:p14="http://schemas.microsoft.com/office/powerpoint/2010/main" val="116515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Herod Agrippa I’s Death</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Luke now offers a description of Herod’s death because he would not honor God.</a:t>
            </a:r>
          </a:p>
          <a:p>
            <a:r>
              <a:rPr lang="en-US" i="1" dirty="0"/>
              <a:t>His account is corroborated by Josephus, who also recounts that the “flatterers” cried out that he was a god. Immediately, accordingly to Josephus, he was seized by a severe pain in the belly, carried out and succumbed five days later at the age of 54 (Antiquities 19.8.2).</a:t>
            </a:r>
          </a:p>
          <a:p>
            <a:r>
              <a:rPr lang="en-US" i="1" dirty="0"/>
              <a:t>Luke’s final comment, that Barnabas and Saul returned to Antioch after their relief mission taking with them John Mark, prepares the way for their first great missionary tour.</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125</a:t>
            </a:fld>
            <a:endParaRPr lang="en-US"/>
          </a:p>
        </p:txBody>
      </p:sp>
    </p:spTree>
    <p:extLst>
      <p:ext uri="{BB962C8B-B14F-4D97-AF65-F5344CB8AC3E}">
        <p14:creationId xmlns:p14="http://schemas.microsoft.com/office/powerpoint/2010/main" val="292525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000" dirty="0">
                <a:solidFill>
                  <a:srgbClr val="FF0000"/>
                </a:solidFill>
                <a:latin typeface="Mistral" panose="03090702030407020403" pitchFamily="66" charset="0"/>
              </a:rPr>
              <a:t>Discussion Questions</a:t>
            </a:r>
            <a:endParaRPr lang="en-US" sz="6000" dirty="0">
              <a:solidFill>
                <a:srgbClr val="FF0000"/>
              </a:solidFill>
            </a:endParaRPr>
          </a:p>
        </p:txBody>
      </p:sp>
      <p:sp>
        <p:nvSpPr>
          <p:cNvPr id="3" name="Content Placeholder 2"/>
          <p:cNvSpPr>
            <a:spLocks noGrp="1"/>
          </p:cNvSpPr>
          <p:nvPr>
            <p:ph idx="1"/>
          </p:nvPr>
        </p:nvSpPr>
        <p:spPr/>
        <p:txBody>
          <a:bodyPr/>
          <a:lstStyle/>
          <a:p>
            <a:pPr marL="609600" indent="-609600">
              <a:buFont typeface="Wingdings" panose="05000000000000000000" pitchFamily="2" charset="2"/>
              <a:buAutoNum type="arabicPeriod"/>
            </a:pPr>
            <a:r>
              <a:rPr lang="en-US" altLang="en-US" dirty="0">
                <a:solidFill>
                  <a:srgbClr val="FFFF99"/>
                </a:solidFill>
              </a:rPr>
              <a:t>Sometimes it has been urged that Peter’s release from prison was the result of heroic faith on the part of the church praying for him. Is this the best way to understand this story? </a:t>
            </a:r>
          </a:p>
          <a:p>
            <a:pPr marL="609600" indent="-609600">
              <a:buFont typeface="Wingdings" panose="05000000000000000000" pitchFamily="2" charset="2"/>
              <a:buAutoNum type="arabicPeriod"/>
            </a:pPr>
            <a:r>
              <a:rPr lang="en-US" dirty="0">
                <a:solidFill>
                  <a:srgbClr val="FFFF99"/>
                </a:solidFill>
              </a:rPr>
              <a:t>Do you think angels still execute people who do not give glory to God? How do you think the early church knew that Herod Agrippa I’s death was a judgment from God?</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126</a:t>
            </a:fld>
            <a:endParaRPr lang="en-US"/>
          </a:p>
        </p:txBody>
      </p:sp>
    </p:spTree>
    <p:extLst>
      <p:ext uri="{BB962C8B-B14F-4D97-AF65-F5344CB8AC3E}">
        <p14:creationId xmlns:p14="http://schemas.microsoft.com/office/powerpoint/2010/main" val="269524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7"/>
          <p:cNvSpPr>
            <a:spLocks noChangeArrowheads="1" noChangeShapeType="1" noTextEdit="1"/>
          </p:cNvSpPr>
          <p:nvPr/>
        </p:nvSpPr>
        <p:spPr bwMode="auto">
          <a:xfrm>
            <a:off x="6015789" y="3866147"/>
            <a:ext cx="5250698" cy="1010652"/>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A04020102020204" pitchFamily="34" charset="0"/>
              </a:rPr>
              <a:t>The First Great Tour</a:t>
            </a:r>
          </a:p>
        </p:txBody>
      </p:sp>
      <p:sp>
        <p:nvSpPr>
          <p:cNvPr id="2" name="Slide Number Placeholder 1"/>
          <p:cNvSpPr>
            <a:spLocks noGrp="1"/>
          </p:cNvSpPr>
          <p:nvPr>
            <p:ph type="sldNum" sz="quarter" idx="12"/>
          </p:nvPr>
        </p:nvSpPr>
        <p:spPr/>
        <p:txBody>
          <a:bodyPr/>
          <a:lstStyle/>
          <a:p>
            <a:pPr>
              <a:defRPr/>
            </a:pPr>
            <a:fld id="{254DD280-9EF3-47CE-9735-16719FC5628C}" type="slidenum">
              <a:rPr lang="en-US" smtClean="0"/>
              <a:pPr>
                <a:defRPr/>
              </a:pPr>
              <a:t>127</a:t>
            </a:fld>
            <a:endParaRPr lang="en-US"/>
          </a:p>
        </p:txBody>
      </p:sp>
      <p:sp>
        <p:nvSpPr>
          <p:cNvPr id="3" name="TextBox 2"/>
          <p:cNvSpPr txBox="1"/>
          <p:nvPr/>
        </p:nvSpPr>
        <p:spPr>
          <a:xfrm>
            <a:off x="9838742" y="4989095"/>
            <a:ext cx="1427746" cy="76944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Impact" panose="020B0806030902050204" pitchFamily="34" charset="0"/>
              </a:rPr>
              <a:t>13-14</a:t>
            </a:r>
          </a:p>
        </p:txBody>
      </p:sp>
    </p:spTree>
    <p:extLst>
      <p:ext uri="{BB962C8B-B14F-4D97-AF65-F5344CB8AC3E}">
        <p14:creationId xmlns:p14="http://schemas.microsoft.com/office/powerpoint/2010/main" val="29979436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192506" y="1828800"/>
            <a:ext cx="1395657" cy="3208422"/>
          </a:xfrm>
        </p:spPr>
        <p:txBody>
          <a:bodyPr/>
          <a:lstStyle/>
          <a:p>
            <a:pPr algn="r"/>
            <a:r>
              <a:rPr lang="en-US" altLang="en-US" sz="2800" dirty="0">
                <a:solidFill>
                  <a:srgbClr val="FFFF99"/>
                </a:solidFill>
                <a:latin typeface="Impact" panose="020B0806030902050204" pitchFamily="34" charset="0"/>
              </a:rPr>
              <a:t>The Roman World and the Gospel</a:t>
            </a:r>
          </a:p>
        </p:txBody>
      </p:sp>
      <p:pic>
        <p:nvPicPr>
          <p:cNvPr id="375812" name="Picture 4" descr="NTA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373" y="33586"/>
            <a:ext cx="9703330" cy="6792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8437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753979" y="786063"/>
            <a:ext cx="7768390" cy="1082843"/>
          </a:xfrm>
        </p:spPr>
        <p:txBody>
          <a:bodyPr/>
          <a:lstStyle/>
          <a:p>
            <a:r>
              <a:rPr lang="en-US" altLang="en-US" b="1" dirty="0">
                <a:solidFill>
                  <a:srgbClr val="FFC000"/>
                </a:solidFill>
                <a:effectLst>
                  <a:outerShdw blurRad="38100" dist="38100" dir="2700000" algn="tl">
                    <a:srgbClr val="000000">
                      <a:alpha val="43137"/>
                    </a:srgbClr>
                  </a:outerShdw>
                </a:effectLst>
              </a:rPr>
              <a:t> Christians in the Gentile World</a:t>
            </a:r>
            <a:endParaRPr lang="en-US" altLang="en-US" b="1"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364547" name="Rectangle 3"/>
          <p:cNvSpPr>
            <a:spLocks noGrp="1" noChangeArrowheads="1"/>
          </p:cNvSpPr>
          <p:nvPr>
            <p:ph type="body" idx="1"/>
          </p:nvPr>
        </p:nvSpPr>
        <p:spPr>
          <a:xfrm>
            <a:off x="753979" y="2101515"/>
            <a:ext cx="10844463" cy="4527885"/>
          </a:xfrm>
        </p:spPr>
        <p:txBody>
          <a:bodyPr/>
          <a:lstStyle/>
          <a:p>
            <a:pPr>
              <a:lnSpc>
                <a:spcPct val="80000"/>
              </a:lnSpc>
              <a:buFont typeface="Wingdings" panose="05000000000000000000" pitchFamily="2" charset="2"/>
              <a:buNone/>
            </a:pPr>
            <a:r>
              <a:rPr lang="en-US" altLang="en-US" sz="3200" b="1" dirty="0">
                <a:solidFill>
                  <a:srgbClr val="00FFFF"/>
                </a:solidFill>
                <a:effectLst>
                  <a:outerShdw blurRad="38100" dist="38100" dir="2700000" algn="tl">
                    <a:srgbClr val="000000"/>
                  </a:outerShdw>
                </a:effectLst>
              </a:rPr>
              <a:t>There may have been a few scattered Christians in the larger Roman world, presumably Jews, though no formal outreach had been conducted.</a:t>
            </a:r>
          </a:p>
          <a:p>
            <a:pPr>
              <a:lnSpc>
                <a:spcPct val="80000"/>
              </a:lnSpc>
            </a:pPr>
            <a:r>
              <a:rPr lang="en-US" altLang="en-US" i="1" dirty="0"/>
              <a:t>That there were Christians in Rome during the reign of Claudius (AD 41-54) is apparent, since the emperor expelled the Jews from the city over rioting connected with the “instigation of </a:t>
            </a:r>
            <a:r>
              <a:rPr lang="en-US" altLang="en-US" i="1" dirty="0" err="1"/>
              <a:t>Chrestus</a:t>
            </a:r>
            <a:r>
              <a:rPr lang="en-US" altLang="en-US" i="1" dirty="0"/>
              <a:t>”. Scholars generally agree that “</a:t>
            </a:r>
            <a:r>
              <a:rPr lang="en-US" altLang="en-US" i="1" dirty="0" err="1"/>
              <a:t>Chrestus</a:t>
            </a:r>
            <a:r>
              <a:rPr lang="en-US" altLang="en-US" i="1" dirty="0"/>
              <a:t>” is a misspelling of “</a:t>
            </a:r>
            <a:r>
              <a:rPr lang="en-US" altLang="en-US" i="1" dirty="0" err="1"/>
              <a:t>Christus</a:t>
            </a:r>
            <a:r>
              <a:rPr lang="en-US" altLang="en-US" i="1" dirty="0"/>
              <a:t>”, the Latin word for Christ, and the demonstrations probably were protests from the Jews against the Christian message.</a:t>
            </a:r>
          </a:p>
          <a:p>
            <a:pPr>
              <a:lnSpc>
                <a:spcPct val="80000"/>
              </a:lnSpc>
            </a:pPr>
            <a:r>
              <a:rPr lang="en-US" altLang="en-US" i="1" dirty="0"/>
              <a:t>It would now be Saul and Barnabas who would deliberately reach out into this larger Gentile world with the gospel.</a:t>
            </a:r>
          </a:p>
        </p:txBody>
      </p:sp>
    </p:spTree>
    <p:extLst>
      <p:ext uri="{BB962C8B-B14F-4D97-AF65-F5344CB8AC3E}">
        <p14:creationId xmlns:p14="http://schemas.microsoft.com/office/powerpoint/2010/main" val="619035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4547">
                                            <p:txEl>
                                              <p:pRg st="0" end="0"/>
                                            </p:txEl>
                                          </p:spTgt>
                                        </p:tgtEl>
                                        <p:attrNameLst>
                                          <p:attrName>style.visibility</p:attrName>
                                        </p:attrNameLst>
                                      </p:cBhvr>
                                      <p:to>
                                        <p:strVal val="visible"/>
                                      </p:to>
                                    </p:set>
                                    <p:anim calcmode="lin" valueType="num">
                                      <p:cBhvr>
                                        <p:cTn id="7" dur="500" fill="hold"/>
                                        <p:tgtEl>
                                          <p:spTgt spid="364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45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64547">
                                            <p:txEl>
                                              <p:pRg st="1" end="1"/>
                                            </p:txEl>
                                          </p:spTgt>
                                        </p:tgtEl>
                                        <p:attrNameLst>
                                          <p:attrName>style.visibility</p:attrName>
                                        </p:attrNameLst>
                                      </p:cBhvr>
                                      <p:to>
                                        <p:strVal val="visible"/>
                                      </p:to>
                                    </p:set>
                                    <p:anim calcmode="lin" valueType="num">
                                      <p:cBhvr>
                                        <p:cTn id="13" dur="500" fill="hold"/>
                                        <p:tgtEl>
                                          <p:spTgt spid="36454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645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64547">
                                            <p:txEl>
                                              <p:pRg st="2" end="2"/>
                                            </p:txEl>
                                          </p:spTgt>
                                        </p:tgtEl>
                                        <p:attrNameLst>
                                          <p:attrName>style.visibility</p:attrName>
                                        </p:attrNameLst>
                                      </p:cBhvr>
                                      <p:to>
                                        <p:strVal val="visible"/>
                                      </p:to>
                                    </p:set>
                                    <p:anim calcmode="lin" valueType="num">
                                      <p:cBhvr>
                                        <p:cTn id="19" dur="500" fill="hold"/>
                                        <p:tgtEl>
                                          <p:spTgt spid="36454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6454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CONTINUITY</a:t>
            </a:r>
          </a:p>
        </p:txBody>
      </p:sp>
      <p:sp>
        <p:nvSpPr>
          <p:cNvPr id="3" name="Content Placeholder 2"/>
          <p:cNvSpPr>
            <a:spLocks noGrp="1"/>
          </p:cNvSpPr>
          <p:nvPr>
            <p:ph idx="1"/>
          </p:nvPr>
        </p:nvSpPr>
        <p:spPr>
          <a:xfrm>
            <a:off x="838200" y="1675724"/>
            <a:ext cx="10515600" cy="503237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The transition between Judaism and Christianity was neither immediate nor sharp.</a:t>
            </a:r>
          </a:p>
          <a:p>
            <a:r>
              <a:rPr lang="en-US" i="1" dirty="0"/>
              <a:t>Christians continued </a:t>
            </a:r>
            <a:r>
              <a:rPr lang="en-US" i="1"/>
              <a:t>to use </a:t>
            </a:r>
            <a:r>
              <a:rPr lang="en-US" i="1" dirty="0"/>
              <a:t>the same basic biblical texts (whether in Hebrew or Greek).</a:t>
            </a:r>
          </a:p>
          <a:p>
            <a:r>
              <a:rPr lang="en-US" i="1" dirty="0"/>
              <a:t>Basic structures seemed to retain their value for the earliest Christians, especially covenant, ethnicity and temple.</a:t>
            </a:r>
          </a:p>
          <a:p>
            <a:pPr lvl="1"/>
            <a:r>
              <a:rPr lang="en-US" b="1" dirty="0">
                <a:solidFill>
                  <a:schemeClr val="tx1">
                    <a:lumMod val="75000"/>
                    <a:lumOff val="25000"/>
                  </a:schemeClr>
                </a:solidFill>
              </a:rPr>
              <a:t>Israel was the heir to the covenants made with the ancestors (3:24-25).</a:t>
            </a:r>
          </a:p>
          <a:p>
            <a:pPr lvl="1"/>
            <a:r>
              <a:rPr lang="en-US" b="1" dirty="0">
                <a:solidFill>
                  <a:schemeClr val="tx1">
                    <a:lumMod val="75000"/>
                    <a:lumOff val="25000"/>
                  </a:schemeClr>
                </a:solidFill>
              </a:rPr>
              <a:t>The earliest Christian community was thoroughly Jewish (6:7; 11:19).</a:t>
            </a:r>
          </a:p>
          <a:p>
            <a:pPr lvl="1"/>
            <a:r>
              <a:rPr lang="en-US" b="1" dirty="0">
                <a:solidFill>
                  <a:schemeClr val="tx1">
                    <a:lumMod val="75000"/>
                    <a:lumOff val="25000"/>
                  </a:schemeClr>
                </a:solidFill>
              </a:rPr>
              <a:t>They continued to use the temple as sacred space, meeting there (2:46; 3:1; 5:12, 20-21, 42a; 21:20-26</a:t>
            </a:r>
            <a:r>
              <a:rPr lang="en-US" dirty="0">
                <a:solidFill>
                  <a:schemeClr val="tx1">
                    <a:lumMod val="75000"/>
                    <a:lumOff val="25000"/>
                  </a:schemeClr>
                </a:solidFill>
              </a:rPr>
              <a:t>).</a:t>
            </a:r>
          </a:p>
          <a:p>
            <a:pPr lvl="1"/>
            <a:r>
              <a:rPr lang="en-US" b="1" dirty="0">
                <a:solidFill>
                  <a:schemeClr val="tx1">
                    <a:lumMod val="75000"/>
                    <a:lumOff val="25000"/>
                  </a:schemeClr>
                </a:solidFill>
              </a:rPr>
              <a:t>They continued to attend synagogue worship (6:9ff.; 9:20; 13:14; 14:1; 17:2; 18:4, 19, 26; 19:8).</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13</a:t>
            </a:fld>
            <a:endParaRPr lang="en-US"/>
          </a:p>
        </p:txBody>
      </p:sp>
    </p:spTree>
    <p:extLst>
      <p:ext uri="{BB962C8B-B14F-4D97-AF65-F5344CB8AC3E}">
        <p14:creationId xmlns:p14="http://schemas.microsoft.com/office/powerpoint/2010/main" val="54883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753978" y="753979"/>
            <a:ext cx="8373980" cy="1138989"/>
          </a:xfrm>
        </p:spPr>
        <p:txBody>
          <a:bodyPr/>
          <a:lstStyle/>
          <a:p>
            <a:r>
              <a:rPr lang="en-US" altLang="en-US" dirty="0"/>
              <a:t> </a:t>
            </a:r>
            <a:r>
              <a:rPr lang="en-US" altLang="en-US" b="1" dirty="0">
                <a:solidFill>
                  <a:srgbClr val="FFC000"/>
                </a:solidFill>
                <a:effectLst>
                  <a:outerShdw blurRad="38100" dist="38100" dir="2700000" algn="tl">
                    <a:srgbClr val="000000">
                      <a:alpha val="43137"/>
                    </a:srgbClr>
                  </a:outerShdw>
                </a:effectLst>
              </a:rPr>
              <a:t>Antioch, the First Missionary Church</a:t>
            </a:r>
            <a:endParaRPr lang="en-US" altLang="en-US" b="1"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364547" name="Rectangle 3"/>
          <p:cNvSpPr>
            <a:spLocks noGrp="1" noChangeArrowheads="1"/>
          </p:cNvSpPr>
          <p:nvPr>
            <p:ph type="body" idx="1"/>
          </p:nvPr>
        </p:nvSpPr>
        <p:spPr>
          <a:xfrm>
            <a:off x="753979" y="2101515"/>
            <a:ext cx="10844463" cy="4527885"/>
          </a:xfrm>
        </p:spPr>
        <p:txBody>
          <a:bodyPr/>
          <a:lstStyle/>
          <a:p>
            <a:pPr>
              <a:lnSpc>
                <a:spcPct val="80000"/>
              </a:lnSpc>
              <a:buFont typeface="Wingdings" panose="05000000000000000000" pitchFamily="2" charset="2"/>
              <a:buNone/>
            </a:pPr>
            <a:r>
              <a:rPr lang="en-US" altLang="en-US" sz="3200" b="1" dirty="0">
                <a:solidFill>
                  <a:srgbClr val="00FFFF"/>
                </a:solidFill>
                <a:effectLst>
                  <a:outerShdw blurRad="38100" dist="38100" dir="2700000" algn="tl">
                    <a:srgbClr val="000000"/>
                  </a:outerShdw>
                </a:effectLst>
              </a:rPr>
              <a:t>Antioch, Syria became the first “sending” church for Christian missions.</a:t>
            </a:r>
            <a:endParaRPr lang="en-US" altLang="en-US" i="1" dirty="0"/>
          </a:p>
          <a:p>
            <a:pPr>
              <a:lnSpc>
                <a:spcPct val="80000"/>
              </a:lnSpc>
            </a:pPr>
            <a:r>
              <a:rPr lang="en-US" altLang="en-US" i="1" dirty="0"/>
              <a:t>The leadership of the Antioch church was multi-ethnic and multi-national:</a:t>
            </a:r>
          </a:p>
          <a:p>
            <a:pPr lvl="1">
              <a:lnSpc>
                <a:spcPct val="80000"/>
              </a:lnSpc>
            </a:pPr>
            <a:r>
              <a:rPr lang="en-US" altLang="en-US" b="1" dirty="0">
                <a:solidFill>
                  <a:schemeClr val="bg2">
                    <a:lumMod val="25000"/>
                  </a:schemeClr>
                </a:solidFill>
              </a:rPr>
              <a:t>Barnabas, a Diaspora Levite from Cyprus</a:t>
            </a:r>
          </a:p>
          <a:p>
            <a:pPr lvl="1">
              <a:lnSpc>
                <a:spcPct val="80000"/>
              </a:lnSpc>
            </a:pPr>
            <a:r>
              <a:rPr lang="en-US" altLang="en-US" b="1" dirty="0">
                <a:solidFill>
                  <a:schemeClr val="bg2">
                    <a:lumMod val="25000"/>
                  </a:schemeClr>
                </a:solidFill>
              </a:rPr>
              <a:t>Simeon “the Black”, probably an African</a:t>
            </a:r>
          </a:p>
          <a:p>
            <a:pPr lvl="1">
              <a:lnSpc>
                <a:spcPct val="80000"/>
              </a:lnSpc>
            </a:pPr>
            <a:r>
              <a:rPr lang="en-US" altLang="en-US" b="1" dirty="0">
                <a:solidFill>
                  <a:schemeClr val="bg2">
                    <a:lumMod val="25000"/>
                  </a:schemeClr>
                </a:solidFill>
              </a:rPr>
              <a:t>Lucius of Cyrene, probably either a Hellenistic Jew or an African proselyte</a:t>
            </a:r>
          </a:p>
          <a:p>
            <a:pPr lvl="1">
              <a:lnSpc>
                <a:spcPct val="80000"/>
              </a:lnSpc>
            </a:pPr>
            <a:r>
              <a:rPr lang="en-US" altLang="en-US" b="1" dirty="0">
                <a:solidFill>
                  <a:schemeClr val="bg2">
                    <a:lumMod val="25000"/>
                  </a:schemeClr>
                </a:solidFill>
              </a:rPr>
              <a:t>Manaen, a Palestinian aristocrat</a:t>
            </a:r>
          </a:p>
          <a:p>
            <a:pPr lvl="1">
              <a:lnSpc>
                <a:spcPct val="80000"/>
              </a:lnSpc>
            </a:pPr>
            <a:r>
              <a:rPr lang="en-US" altLang="en-US" b="1" dirty="0">
                <a:solidFill>
                  <a:schemeClr val="bg2">
                    <a:lumMod val="25000"/>
                  </a:schemeClr>
                </a:solidFill>
              </a:rPr>
              <a:t>Saul, a Christian Pharisee</a:t>
            </a:r>
          </a:p>
          <a:p>
            <a:pPr>
              <a:lnSpc>
                <a:spcPct val="80000"/>
              </a:lnSpc>
            </a:pPr>
            <a:r>
              <a:rPr lang="en-US" altLang="en-US" i="1" dirty="0"/>
              <a:t>At the direction of the Holy Spirit, the church commissioned its first missionary team of Barnabas, Saul and John Mark.</a:t>
            </a:r>
          </a:p>
        </p:txBody>
      </p:sp>
    </p:spTree>
    <p:extLst>
      <p:ext uri="{BB962C8B-B14F-4D97-AF65-F5344CB8AC3E}">
        <p14:creationId xmlns:p14="http://schemas.microsoft.com/office/powerpoint/2010/main" val="482991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4547">
                                            <p:txEl>
                                              <p:pRg st="0" end="0"/>
                                            </p:txEl>
                                          </p:spTgt>
                                        </p:tgtEl>
                                        <p:attrNameLst>
                                          <p:attrName>style.visibility</p:attrName>
                                        </p:attrNameLst>
                                      </p:cBhvr>
                                      <p:to>
                                        <p:strVal val="visible"/>
                                      </p:to>
                                    </p:set>
                                    <p:anim calcmode="lin" valueType="num">
                                      <p:cBhvr>
                                        <p:cTn id="7" dur="500" fill="hold"/>
                                        <p:tgtEl>
                                          <p:spTgt spid="364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45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64547">
                                            <p:txEl>
                                              <p:pRg st="1" end="1"/>
                                            </p:txEl>
                                          </p:spTgt>
                                        </p:tgtEl>
                                        <p:attrNameLst>
                                          <p:attrName>style.visibility</p:attrName>
                                        </p:attrNameLst>
                                      </p:cBhvr>
                                      <p:to>
                                        <p:strVal val="visible"/>
                                      </p:to>
                                    </p:set>
                                    <p:anim calcmode="lin" valueType="num">
                                      <p:cBhvr additive="base">
                                        <p:cTn id="13" dur="500" fill="hold"/>
                                        <p:tgtEl>
                                          <p:spTgt spid="3645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45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4547">
                                            <p:txEl>
                                              <p:pRg st="2" end="2"/>
                                            </p:txEl>
                                          </p:spTgt>
                                        </p:tgtEl>
                                        <p:attrNameLst>
                                          <p:attrName>style.visibility</p:attrName>
                                        </p:attrNameLst>
                                      </p:cBhvr>
                                      <p:to>
                                        <p:strVal val="visible"/>
                                      </p:to>
                                    </p:set>
                                    <p:anim calcmode="lin" valueType="num">
                                      <p:cBhvr additive="base">
                                        <p:cTn id="19" dur="500" fill="hold"/>
                                        <p:tgtEl>
                                          <p:spTgt spid="3645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45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4547">
                                            <p:txEl>
                                              <p:pRg st="3" end="3"/>
                                            </p:txEl>
                                          </p:spTgt>
                                        </p:tgtEl>
                                        <p:attrNameLst>
                                          <p:attrName>style.visibility</p:attrName>
                                        </p:attrNameLst>
                                      </p:cBhvr>
                                      <p:to>
                                        <p:strVal val="visible"/>
                                      </p:to>
                                    </p:set>
                                    <p:anim calcmode="lin" valueType="num">
                                      <p:cBhvr additive="base">
                                        <p:cTn id="25" dur="500" fill="hold"/>
                                        <p:tgtEl>
                                          <p:spTgt spid="3645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45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64547">
                                            <p:txEl>
                                              <p:pRg st="4" end="4"/>
                                            </p:txEl>
                                          </p:spTgt>
                                        </p:tgtEl>
                                        <p:attrNameLst>
                                          <p:attrName>style.visibility</p:attrName>
                                        </p:attrNameLst>
                                      </p:cBhvr>
                                      <p:to>
                                        <p:strVal val="visible"/>
                                      </p:to>
                                    </p:set>
                                    <p:anim calcmode="lin" valueType="num">
                                      <p:cBhvr additive="base">
                                        <p:cTn id="31" dur="500" fill="hold"/>
                                        <p:tgtEl>
                                          <p:spTgt spid="3645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45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64547">
                                            <p:txEl>
                                              <p:pRg st="5" end="5"/>
                                            </p:txEl>
                                          </p:spTgt>
                                        </p:tgtEl>
                                        <p:attrNameLst>
                                          <p:attrName>style.visibility</p:attrName>
                                        </p:attrNameLst>
                                      </p:cBhvr>
                                      <p:to>
                                        <p:strVal val="visible"/>
                                      </p:to>
                                    </p:set>
                                    <p:anim calcmode="lin" valueType="num">
                                      <p:cBhvr additive="base">
                                        <p:cTn id="37" dur="500" fill="hold"/>
                                        <p:tgtEl>
                                          <p:spTgt spid="3645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45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64547">
                                            <p:txEl>
                                              <p:pRg st="6" end="6"/>
                                            </p:txEl>
                                          </p:spTgt>
                                        </p:tgtEl>
                                        <p:attrNameLst>
                                          <p:attrName>style.visibility</p:attrName>
                                        </p:attrNameLst>
                                      </p:cBhvr>
                                      <p:to>
                                        <p:strVal val="visible"/>
                                      </p:to>
                                    </p:set>
                                    <p:anim calcmode="lin" valueType="num">
                                      <p:cBhvr additive="base">
                                        <p:cTn id="43" dur="500" fill="hold"/>
                                        <p:tgtEl>
                                          <p:spTgt spid="36454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645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64547">
                                            <p:txEl>
                                              <p:pRg st="7" end="7"/>
                                            </p:txEl>
                                          </p:spTgt>
                                        </p:tgtEl>
                                        <p:attrNameLst>
                                          <p:attrName>style.visibility</p:attrName>
                                        </p:attrNameLst>
                                      </p:cBhvr>
                                      <p:to>
                                        <p:strVal val="visible"/>
                                      </p:to>
                                    </p:set>
                                    <p:anim calcmode="lin" valueType="num">
                                      <p:cBhvr additive="base">
                                        <p:cTn id="49" dur="500" fill="hold"/>
                                        <p:tgtEl>
                                          <p:spTgt spid="36454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6454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367620" name="Picture 4" descr="bible-map-apostle-paul-first-missionary-journe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622" y="0"/>
            <a:ext cx="762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7621" name="Text Box 5"/>
          <p:cNvSpPr txBox="1">
            <a:spLocks noChangeArrowheads="1"/>
          </p:cNvSpPr>
          <p:nvPr/>
        </p:nvSpPr>
        <p:spPr bwMode="auto">
          <a:xfrm>
            <a:off x="9143999" y="208547"/>
            <a:ext cx="2646947"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solidFill>
                  <a:srgbClr val="FFFF99"/>
                </a:solidFill>
                <a:latin typeface="Impact" panose="020B0806030902050204" pitchFamily="34" charset="0"/>
              </a:rPr>
              <a:t>Four Important Churches</a:t>
            </a:r>
          </a:p>
          <a:p>
            <a:pPr>
              <a:spcBef>
                <a:spcPct val="50000"/>
              </a:spcBef>
            </a:pPr>
            <a:endParaRPr lang="en-US" altLang="en-US" sz="2800" dirty="0">
              <a:solidFill>
                <a:srgbClr val="FFFF99"/>
              </a:solidFill>
              <a:latin typeface="Impact" panose="020B0806030902050204" pitchFamily="34" charset="0"/>
            </a:endParaRPr>
          </a:p>
          <a:p>
            <a:pPr>
              <a:spcBef>
                <a:spcPct val="50000"/>
              </a:spcBef>
            </a:pPr>
            <a:r>
              <a:rPr lang="en-US" altLang="en-US" sz="2800" dirty="0">
                <a:solidFill>
                  <a:srgbClr val="FFFF99"/>
                </a:solidFill>
              </a:rPr>
              <a:t>Antioch (Pisidia)</a:t>
            </a:r>
          </a:p>
          <a:p>
            <a:pPr>
              <a:spcBef>
                <a:spcPct val="50000"/>
              </a:spcBef>
            </a:pPr>
            <a:r>
              <a:rPr lang="en-US" altLang="en-US" sz="2800" dirty="0" err="1">
                <a:solidFill>
                  <a:srgbClr val="FFFF99"/>
                </a:solidFill>
              </a:rPr>
              <a:t>Iconium</a:t>
            </a:r>
            <a:endParaRPr lang="en-US" altLang="en-US" sz="2800" dirty="0">
              <a:solidFill>
                <a:srgbClr val="FFFF99"/>
              </a:solidFill>
            </a:endParaRPr>
          </a:p>
          <a:p>
            <a:pPr>
              <a:spcBef>
                <a:spcPct val="50000"/>
              </a:spcBef>
            </a:pPr>
            <a:r>
              <a:rPr lang="en-US" altLang="en-US" sz="2800" dirty="0" err="1">
                <a:solidFill>
                  <a:srgbClr val="FFFF99"/>
                </a:solidFill>
              </a:rPr>
              <a:t>Lystra</a:t>
            </a:r>
            <a:endParaRPr lang="en-US" altLang="en-US" sz="2800" dirty="0">
              <a:solidFill>
                <a:srgbClr val="FFFF99"/>
              </a:solidFill>
            </a:endParaRPr>
          </a:p>
          <a:p>
            <a:pPr>
              <a:spcBef>
                <a:spcPct val="50000"/>
              </a:spcBef>
            </a:pPr>
            <a:r>
              <a:rPr lang="en-US" altLang="en-US" sz="2800" dirty="0" err="1">
                <a:solidFill>
                  <a:srgbClr val="FFFF99"/>
                </a:solidFill>
              </a:rPr>
              <a:t>Derbe</a:t>
            </a:r>
            <a:endParaRPr lang="en-US" altLang="en-US" sz="2800" dirty="0">
              <a:solidFill>
                <a:srgbClr val="FFFF99"/>
              </a:solidFill>
            </a:endParaRPr>
          </a:p>
          <a:p>
            <a:pPr>
              <a:spcBef>
                <a:spcPct val="50000"/>
              </a:spcBef>
            </a:pPr>
            <a:endParaRPr lang="en-US" altLang="en-US" sz="2800" dirty="0">
              <a:solidFill>
                <a:srgbClr val="FFFF99"/>
              </a:solidFill>
              <a:latin typeface="Impact" panose="020B0806030902050204" pitchFamily="34" charset="0"/>
            </a:endParaRPr>
          </a:p>
          <a:p>
            <a:pPr>
              <a:spcBef>
                <a:spcPct val="50000"/>
              </a:spcBef>
            </a:pPr>
            <a:r>
              <a:rPr lang="en-US" altLang="en-US" sz="2800" dirty="0">
                <a:solidFill>
                  <a:srgbClr val="FFFF99"/>
                </a:solidFill>
                <a:latin typeface="Impact" panose="020B0806030902050204" pitchFamily="34" charset="0"/>
              </a:rPr>
              <a:t>Probable recipients of the Galatian Letter</a:t>
            </a:r>
          </a:p>
        </p:txBody>
      </p:sp>
    </p:spTree>
    <p:extLst>
      <p:ext uri="{BB962C8B-B14F-4D97-AF65-F5344CB8AC3E}">
        <p14:creationId xmlns:p14="http://schemas.microsoft.com/office/powerpoint/2010/main" val="15503101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Luke’s Ordering of Names</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Luke’s use of names is significant.</a:t>
            </a:r>
          </a:p>
          <a:p>
            <a:r>
              <a:rPr lang="en-US" i="1" dirty="0"/>
              <a:t>In the first place, he lists Barnabas first in the early missions narratives (13:2, 7; 14:14), suggesting that Barnabas was the more prominent figure initially.</a:t>
            </a:r>
          </a:p>
          <a:p>
            <a:r>
              <a:rPr lang="en-US" i="1" dirty="0"/>
              <a:t>This distinction will be apparent later, when in 14:12 Barnabas will be confused with Zeus (the main deity) and Paul with Hermes (the messenger of Zeus).</a:t>
            </a:r>
          </a:p>
          <a:p>
            <a:r>
              <a:rPr lang="en-US" i="1" dirty="0"/>
              <a:t>The order would change shortly, with Paul listed first, denoting that he had now become the more prominent leader.</a:t>
            </a:r>
          </a:p>
          <a:p>
            <a:r>
              <a:rPr lang="en-US" i="1" dirty="0"/>
              <a:t>Also, as the team moved into Gentile areas, Saul (his Hebrew name) will be called Paul (his Greek name), beginning in 13:9.</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132</a:t>
            </a:fld>
            <a:endParaRPr lang="en-US"/>
          </a:p>
        </p:txBody>
      </p:sp>
    </p:spTree>
    <p:extLst>
      <p:ext uri="{BB962C8B-B14F-4D97-AF65-F5344CB8AC3E}">
        <p14:creationId xmlns:p14="http://schemas.microsoft.com/office/powerpoint/2010/main" val="386970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AT CYPRUS (13:4-12)</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The first leg of their trip brought them from Seleucia near Antioch to Salamis, a Greek settlement on the island of Cyprus but with a sizeable Jewish community.</a:t>
            </a:r>
          </a:p>
          <a:p>
            <a:r>
              <a:rPr lang="en-US" i="1" dirty="0"/>
              <a:t>Here, they began preaching in the synagogues, though Luke does not record any immediate response.</a:t>
            </a:r>
          </a:p>
          <a:p>
            <a:r>
              <a:rPr lang="en-US" i="1" dirty="0"/>
              <a:t>From Salamis they traveled overland to </a:t>
            </a:r>
            <a:r>
              <a:rPr lang="en-US" i="1" dirty="0" err="1"/>
              <a:t>Paphos</a:t>
            </a:r>
            <a:r>
              <a:rPr lang="en-US" i="1" dirty="0"/>
              <a:t> on the western coast, where they encountered a sorcerer named </a:t>
            </a:r>
            <a:r>
              <a:rPr lang="en-US" i="1" dirty="0" err="1"/>
              <a:t>Elymas</a:t>
            </a:r>
            <a:r>
              <a:rPr lang="en-US" i="1" dirty="0"/>
              <a:t> who had attached himself to the proconsul.</a:t>
            </a:r>
          </a:p>
          <a:p>
            <a:r>
              <a:rPr lang="en-US" i="1" dirty="0"/>
              <a:t>Vexed with the opposition of </a:t>
            </a:r>
            <a:r>
              <a:rPr lang="en-US" i="1" dirty="0" err="1"/>
              <a:t>Elymas</a:t>
            </a:r>
            <a:r>
              <a:rPr lang="en-US" i="1" dirty="0"/>
              <a:t>, Paul rebuked him resulting in a judgment of temporary blindness, which in turn caused the Roman proconsul to become a believer.</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133</a:t>
            </a:fld>
            <a:endParaRPr lang="en-US"/>
          </a:p>
        </p:txBody>
      </p:sp>
    </p:spTree>
    <p:extLst>
      <p:ext uri="{BB962C8B-B14F-4D97-AF65-F5344CB8AC3E}">
        <p14:creationId xmlns:p14="http://schemas.microsoft.com/office/powerpoint/2010/main" val="261619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3"/>
          <a:stretch>
            <a:fillRect/>
          </a:stretch>
        </p:blipFill>
        <p:spPr>
          <a:xfrm>
            <a:off x="39713" y="401055"/>
            <a:ext cx="8141761" cy="6084528"/>
          </a:xfrm>
          <a:prstGeom prst="rect">
            <a:avLst/>
          </a:prstGeom>
        </p:spPr>
      </p:pic>
      <p:sp>
        <p:nvSpPr>
          <p:cNvPr id="6" name="Content Placeholder 5"/>
          <p:cNvSpPr>
            <a:spLocks noGrp="1"/>
          </p:cNvSpPr>
          <p:nvPr>
            <p:ph sz="half" idx="2"/>
          </p:nvPr>
        </p:nvSpPr>
        <p:spPr>
          <a:xfrm>
            <a:off x="8418096" y="513349"/>
            <a:ext cx="3544352" cy="5904244"/>
          </a:xfrm>
        </p:spPr>
        <p:txBody>
          <a:bodyPr/>
          <a:lstStyle/>
          <a:p>
            <a:pPr marL="0" indent="0">
              <a:buNone/>
            </a:pPr>
            <a:r>
              <a:rPr lang="en-US" dirty="0">
                <a:solidFill>
                  <a:srgbClr val="FFFF99"/>
                </a:solidFill>
                <a:effectLst>
                  <a:outerShdw blurRad="38100" dist="38100" dir="2700000" algn="tl">
                    <a:srgbClr val="000000">
                      <a:alpha val="43137"/>
                    </a:srgbClr>
                  </a:outerShdw>
                </a:effectLst>
              </a:rPr>
              <a:t>According to Greek legend, Aphrodite was born from the waves off the coast of Cyprus. The soft breezes of the </a:t>
            </a:r>
            <a:r>
              <a:rPr lang="en-US" dirty="0" err="1">
                <a:solidFill>
                  <a:srgbClr val="FFFF99"/>
                </a:solidFill>
                <a:effectLst>
                  <a:outerShdw blurRad="38100" dist="38100" dir="2700000" algn="tl">
                    <a:srgbClr val="000000">
                      <a:alpha val="43137"/>
                    </a:srgbClr>
                  </a:outerShdw>
                </a:effectLst>
              </a:rPr>
              <a:t>Zephers</a:t>
            </a:r>
            <a:r>
              <a:rPr lang="en-US" dirty="0">
                <a:solidFill>
                  <a:srgbClr val="FFFF99"/>
                </a:solidFill>
                <a:effectLst>
                  <a:outerShdw blurRad="38100" dist="38100" dir="2700000" algn="tl">
                    <a:srgbClr val="000000">
                      <a:alpha val="43137"/>
                    </a:srgbClr>
                  </a:outerShdw>
                </a:effectLst>
              </a:rPr>
              <a:t> then carried her ashore on a shell. She emerged from the sea foam at Aphrodite's Rock (left), spawning a wave of cult worship from neighboring countries that lasted several centuries</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134</a:t>
            </a:fld>
            <a:endParaRPr lang="en-US"/>
          </a:p>
        </p:txBody>
      </p:sp>
    </p:spTree>
    <p:extLst>
      <p:ext uri="{BB962C8B-B14F-4D97-AF65-F5344CB8AC3E}">
        <p14:creationId xmlns:p14="http://schemas.microsoft.com/office/powerpoint/2010/main" val="34572006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sz="4000" dirty="0">
                <a:solidFill>
                  <a:srgbClr val="FFC000"/>
                </a:solidFill>
                <a:latin typeface="Impact" panose="020B0806030902050204" pitchFamily="34" charset="0"/>
              </a:rPr>
              <a:t>The Ancient Synagogue Service</a:t>
            </a:r>
            <a:br>
              <a:rPr lang="en-US" altLang="en-US" sz="4000" dirty="0">
                <a:solidFill>
                  <a:srgbClr val="FFC000"/>
                </a:solidFill>
              </a:rPr>
            </a:br>
            <a:r>
              <a:rPr lang="en-US" altLang="en-US" sz="2800" dirty="0">
                <a:solidFill>
                  <a:srgbClr val="FFC000"/>
                </a:solidFill>
              </a:rPr>
              <a:t>(according to the Mishnah)</a:t>
            </a:r>
            <a:endParaRPr lang="en-US" altLang="en-US" sz="4000" dirty="0">
              <a:solidFill>
                <a:srgbClr val="FFC000"/>
              </a:solidFill>
            </a:endParaRPr>
          </a:p>
        </p:txBody>
      </p:sp>
      <p:sp>
        <p:nvSpPr>
          <p:cNvPr id="98307" name="Rectangle 3"/>
          <p:cNvSpPr>
            <a:spLocks noGrp="1" noChangeArrowheads="1"/>
          </p:cNvSpPr>
          <p:nvPr>
            <p:ph type="body" idx="1"/>
          </p:nvPr>
        </p:nvSpPr>
        <p:spPr>
          <a:xfrm>
            <a:off x="1981200" y="1600200"/>
            <a:ext cx="8534400" cy="5105400"/>
          </a:xfrm>
        </p:spPr>
        <p:txBody>
          <a:bodyPr/>
          <a:lstStyle/>
          <a:p>
            <a:pPr>
              <a:lnSpc>
                <a:spcPct val="80000"/>
              </a:lnSpc>
              <a:buFont typeface="Wingdings" panose="05000000000000000000" pitchFamily="2" charset="2"/>
              <a:buNone/>
            </a:pPr>
            <a:r>
              <a:rPr lang="en-US" altLang="en-US" dirty="0">
                <a:solidFill>
                  <a:srgbClr val="FFFF99"/>
                </a:solidFill>
                <a:latin typeface="Eras Demi ITC" pitchFamily="34" charset="0"/>
              </a:rPr>
              <a:t>The ancient synagogue service consisted of two primary activities, prayer and the study of Scripture:</a:t>
            </a:r>
          </a:p>
          <a:p>
            <a:pPr>
              <a:lnSpc>
                <a:spcPct val="80000"/>
              </a:lnSpc>
            </a:pPr>
            <a:r>
              <a:rPr lang="en-US" altLang="en-US" sz="2400" i="1" dirty="0">
                <a:solidFill>
                  <a:schemeClr val="bg1"/>
                </a:solidFill>
              </a:rPr>
              <a:t>Opening benedictions (call to “bless” the Lord)</a:t>
            </a:r>
          </a:p>
          <a:p>
            <a:pPr>
              <a:lnSpc>
                <a:spcPct val="80000"/>
              </a:lnSpc>
            </a:pPr>
            <a:r>
              <a:rPr lang="en-US" altLang="en-US" sz="2400" i="1" dirty="0">
                <a:solidFill>
                  <a:schemeClr val="bg1"/>
                </a:solidFill>
              </a:rPr>
              <a:t>Recitation of the Shema (Deut. 6:4-9; 11:13-21; Num. 15:37-41)</a:t>
            </a:r>
          </a:p>
          <a:p>
            <a:pPr>
              <a:lnSpc>
                <a:spcPct val="80000"/>
              </a:lnSpc>
            </a:pPr>
            <a:r>
              <a:rPr lang="en-US" altLang="en-US" sz="2400" i="1" dirty="0">
                <a:solidFill>
                  <a:schemeClr val="bg1"/>
                </a:solidFill>
              </a:rPr>
              <a:t>Prayer (from the lectern)</a:t>
            </a:r>
          </a:p>
          <a:p>
            <a:pPr>
              <a:lnSpc>
                <a:spcPct val="80000"/>
              </a:lnSpc>
            </a:pPr>
            <a:r>
              <a:rPr lang="en-US" altLang="en-US" sz="2400" i="1" dirty="0">
                <a:solidFill>
                  <a:schemeClr val="bg1"/>
                </a:solidFill>
              </a:rPr>
              <a:t>The Eighteen Benedictions (from before the Torah ark) to which the congregation responded, “Amen.”</a:t>
            </a:r>
          </a:p>
          <a:p>
            <a:pPr>
              <a:lnSpc>
                <a:spcPct val="80000"/>
              </a:lnSpc>
            </a:pPr>
            <a:r>
              <a:rPr lang="en-US" altLang="en-US" sz="2400" i="1" dirty="0">
                <a:solidFill>
                  <a:schemeClr val="bg1"/>
                </a:solidFill>
              </a:rPr>
              <a:t>Public reading of the Torah</a:t>
            </a:r>
          </a:p>
          <a:p>
            <a:pPr>
              <a:lnSpc>
                <a:spcPct val="80000"/>
              </a:lnSpc>
            </a:pPr>
            <a:r>
              <a:rPr lang="en-US" altLang="en-US" sz="2400" i="1" dirty="0">
                <a:solidFill>
                  <a:schemeClr val="bg1"/>
                </a:solidFill>
              </a:rPr>
              <a:t>Public reading of the Prophets</a:t>
            </a:r>
          </a:p>
          <a:p>
            <a:pPr>
              <a:lnSpc>
                <a:spcPct val="80000"/>
              </a:lnSpc>
            </a:pPr>
            <a:r>
              <a:rPr lang="en-US" altLang="en-US" sz="2400" i="1" dirty="0">
                <a:solidFill>
                  <a:schemeClr val="bg1"/>
                </a:solidFill>
              </a:rPr>
              <a:t>Sermon (exposition of Scripture)</a:t>
            </a:r>
          </a:p>
          <a:p>
            <a:pPr>
              <a:lnSpc>
                <a:spcPct val="80000"/>
              </a:lnSpc>
            </a:pPr>
            <a:r>
              <a:rPr lang="en-US" altLang="en-US" sz="2400" i="1" dirty="0">
                <a:solidFill>
                  <a:schemeClr val="bg1"/>
                </a:solidFill>
              </a:rPr>
              <a:t>Concluding benediction</a:t>
            </a:r>
          </a:p>
        </p:txBody>
      </p:sp>
    </p:spTree>
    <p:extLst>
      <p:ext uri="{BB962C8B-B14F-4D97-AF65-F5344CB8AC3E}">
        <p14:creationId xmlns:p14="http://schemas.microsoft.com/office/powerpoint/2010/main" val="181962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p:cTn id="7" dur="500" fill="hold"/>
                                        <p:tgtEl>
                                          <p:spTgt spid="983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83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8307">
                                            <p:txEl>
                                              <p:pRg st="1" end="1"/>
                                            </p:txEl>
                                          </p:spTgt>
                                        </p:tgtEl>
                                        <p:attrNameLst>
                                          <p:attrName>style.visibility</p:attrName>
                                        </p:attrNameLst>
                                      </p:cBhvr>
                                      <p:to>
                                        <p:strVal val="visible"/>
                                      </p:to>
                                    </p:set>
                                    <p:anim calcmode="lin" valueType="num">
                                      <p:cBhvr additive="base">
                                        <p:cTn id="13" dur="500" fill="hold"/>
                                        <p:tgtEl>
                                          <p:spTgt spid="983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83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8307">
                                            <p:txEl>
                                              <p:pRg st="2" end="2"/>
                                            </p:txEl>
                                          </p:spTgt>
                                        </p:tgtEl>
                                        <p:attrNameLst>
                                          <p:attrName>style.visibility</p:attrName>
                                        </p:attrNameLst>
                                      </p:cBhvr>
                                      <p:to>
                                        <p:strVal val="visible"/>
                                      </p:to>
                                    </p:set>
                                    <p:anim calcmode="lin" valueType="num">
                                      <p:cBhvr additive="base">
                                        <p:cTn id="19" dur="500" fill="hold"/>
                                        <p:tgtEl>
                                          <p:spTgt spid="983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83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8307">
                                            <p:txEl>
                                              <p:pRg st="3" end="3"/>
                                            </p:txEl>
                                          </p:spTgt>
                                        </p:tgtEl>
                                        <p:attrNameLst>
                                          <p:attrName>style.visibility</p:attrName>
                                        </p:attrNameLst>
                                      </p:cBhvr>
                                      <p:to>
                                        <p:strVal val="visible"/>
                                      </p:to>
                                    </p:set>
                                    <p:anim calcmode="lin" valueType="num">
                                      <p:cBhvr additive="base">
                                        <p:cTn id="25" dur="500" fill="hold"/>
                                        <p:tgtEl>
                                          <p:spTgt spid="983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83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8307">
                                            <p:txEl>
                                              <p:pRg st="4" end="4"/>
                                            </p:txEl>
                                          </p:spTgt>
                                        </p:tgtEl>
                                        <p:attrNameLst>
                                          <p:attrName>style.visibility</p:attrName>
                                        </p:attrNameLst>
                                      </p:cBhvr>
                                      <p:to>
                                        <p:strVal val="visible"/>
                                      </p:to>
                                    </p:set>
                                    <p:anim calcmode="lin" valueType="num">
                                      <p:cBhvr additive="base">
                                        <p:cTn id="31" dur="500" fill="hold"/>
                                        <p:tgtEl>
                                          <p:spTgt spid="983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83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8307">
                                            <p:txEl>
                                              <p:pRg st="5" end="5"/>
                                            </p:txEl>
                                          </p:spTgt>
                                        </p:tgtEl>
                                        <p:attrNameLst>
                                          <p:attrName>style.visibility</p:attrName>
                                        </p:attrNameLst>
                                      </p:cBhvr>
                                      <p:to>
                                        <p:strVal val="visible"/>
                                      </p:to>
                                    </p:set>
                                    <p:anim calcmode="lin" valueType="num">
                                      <p:cBhvr additive="base">
                                        <p:cTn id="37" dur="500" fill="hold"/>
                                        <p:tgtEl>
                                          <p:spTgt spid="9830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83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8307">
                                            <p:txEl>
                                              <p:pRg st="6" end="6"/>
                                            </p:txEl>
                                          </p:spTgt>
                                        </p:tgtEl>
                                        <p:attrNameLst>
                                          <p:attrName>style.visibility</p:attrName>
                                        </p:attrNameLst>
                                      </p:cBhvr>
                                      <p:to>
                                        <p:strVal val="visible"/>
                                      </p:to>
                                    </p:set>
                                    <p:anim calcmode="lin" valueType="num">
                                      <p:cBhvr additive="base">
                                        <p:cTn id="43" dur="500" fill="hold"/>
                                        <p:tgtEl>
                                          <p:spTgt spid="9830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830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98307">
                                            <p:txEl>
                                              <p:pRg st="7" end="7"/>
                                            </p:txEl>
                                          </p:spTgt>
                                        </p:tgtEl>
                                        <p:attrNameLst>
                                          <p:attrName>style.visibility</p:attrName>
                                        </p:attrNameLst>
                                      </p:cBhvr>
                                      <p:to>
                                        <p:strVal val="visible"/>
                                      </p:to>
                                    </p:set>
                                    <p:anim calcmode="lin" valueType="num">
                                      <p:cBhvr additive="base">
                                        <p:cTn id="49" dur="500" fill="hold"/>
                                        <p:tgtEl>
                                          <p:spTgt spid="9830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830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98307">
                                            <p:txEl>
                                              <p:pRg st="8" end="8"/>
                                            </p:txEl>
                                          </p:spTgt>
                                        </p:tgtEl>
                                        <p:attrNameLst>
                                          <p:attrName>style.visibility</p:attrName>
                                        </p:attrNameLst>
                                      </p:cBhvr>
                                      <p:to>
                                        <p:strVal val="visible"/>
                                      </p:to>
                                    </p:set>
                                    <p:anim calcmode="lin" valueType="num">
                                      <p:cBhvr additive="base">
                                        <p:cTn id="55" dur="500" fill="hold"/>
                                        <p:tgtEl>
                                          <p:spTgt spid="9830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830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201"/>
            <a:ext cx="10515600" cy="1325563"/>
          </a:xfrm>
        </p:spPr>
        <p:txBody>
          <a:bodyPr/>
          <a:lstStyle/>
          <a:p>
            <a:r>
              <a:rPr lang="en-US" b="1" dirty="0">
                <a:solidFill>
                  <a:srgbClr val="FFC000"/>
                </a:solidFill>
                <a:effectLst>
                  <a:outerShdw blurRad="38100" dist="38100" dir="2700000" algn="tl">
                    <a:srgbClr val="000000">
                      <a:alpha val="43137"/>
                    </a:srgbClr>
                  </a:outerShdw>
                </a:effectLst>
              </a:rPr>
              <a:t>“He believed…”</a:t>
            </a:r>
          </a:p>
        </p:txBody>
      </p:sp>
      <p:sp>
        <p:nvSpPr>
          <p:cNvPr id="3" name="Content Placeholder 2"/>
          <p:cNvSpPr>
            <a:spLocks noGrp="1"/>
          </p:cNvSpPr>
          <p:nvPr>
            <p:ph sz="half" idx="1"/>
          </p:nvPr>
        </p:nvSpPr>
        <p:spPr>
          <a:xfrm>
            <a:off x="497305" y="1138989"/>
            <a:ext cx="5522495" cy="4116449"/>
          </a:xfrm>
        </p:spPr>
        <p:txBody>
          <a:bodyPr/>
          <a:lstStyle/>
          <a:p>
            <a:pPr marL="0" indent="0">
              <a:buNone/>
            </a:pPr>
            <a:r>
              <a:rPr lang="en-US" sz="3200" b="1" dirty="0">
                <a:solidFill>
                  <a:srgbClr val="FFFF99"/>
                </a:solidFill>
                <a:effectLst>
                  <a:outerShdw blurRad="38100" dist="38100" dir="2700000" algn="tl">
                    <a:srgbClr val="000000">
                      <a:alpha val="43137"/>
                    </a:srgbClr>
                  </a:outerShdw>
                </a:effectLst>
              </a:rPr>
              <a:t>Luke’s description of the proconsul in 13:12, “…he believed…” is his standard verbal expression describing the acceptance of the Christian faith (4:4; 5:14; 8:12; 9:42; 10:43; 11:21; 13:39, 48; 14:1; 15:7; 16:15, 31, 34; 17:12, 34; 18:27; 19:18; 21:20).</a:t>
            </a:r>
          </a:p>
        </p:txBody>
      </p:sp>
      <p:sp>
        <p:nvSpPr>
          <p:cNvPr id="5" name="Content Placeholder 4"/>
          <p:cNvSpPr>
            <a:spLocks noGrp="1"/>
          </p:cNvSpPr>
          <p:nvPr>
            <p:ph sz="half" idx="2"/>
          </p:nvPr>
        </p:nvSpPr>
        <p:spPr>
          <a:xfrm>
            <a:off x="6144127" y="1296238"/>
            <a:ext cx="5550568" cy="3740987"/>
          </a:xfrm>
          <a:solidFill>
            <a:srgbClr val="46576E"/>
          </a:solidFill>
        </p:spPr>
        <p:txBody>
          <a:bodyPr/>
          <a:lstStyle/>
          <a:p>
            <a:pPr marL="0" indent="0">
              <a:buNone/>
            </a:pPr>
            <a:r>
              <a:rPr lang="en-US" sz="3200" b="1" dirty="0">
                <a:solidFill>
                  <a:srgbClr val="FFC000"/>
                </a:solidFill>
                <a:effectLst>
                  <a:outerShdw blurRad="38100" dist="38100" dir="2700000" algn="tl">
                    <a:srgbClr val="000000">
                      <a:alpha val="43137"/>
                    </a:srgbClr>
                  </a:outerShdw>
                </a:effectLst>
              </a:rPr>
              <a:t>OTHER SIMILAR EXPRESSIONS</a:t>
            </a:r>
          </a:p>
          <a:p>
            <a:r>
              <a:rPr lang="en-US" sz="2400" b="1" i="1" dirty="0">
                <a:solidFill>
                  <a:schemeClr val="bg1"/>
                </a:solidFill>
                <a:effectLst>
                  <a:outerShdw blurRad="38100" dist="38100" dir="2700000" algn="tl">
                    <a:srgbClr val="000000">
                      <a:alpha val="43137"/>
                    </a:srgbClr>
                  </a:outerShdw>
                </a:effectLst>
              </a:rPr>
              <a:t>“…became obedient to the faith” (6:7)</a:t>
            </a:r>
          </a:p>
          <a:p>
            <a:r>
              <a:rPr lang="en-US" sz="2400" b="1" i="1" dirty="0">
                <a:solidFill>
                  <a:schemeClr val="bg1"/>
                </a:solidFill>
                <a:effectLst>
                  <a:outerShdw blurRad="38100" dist="38100" dir="2700000" algn="tl">
                    <a:srgbClr val="000000">
                      <a:alpha val="43137"/>
                    </a:srgbClr>
                  </a:outerShdw>
                </a:effectLst>
              </a:rPr>
              <a:t>“…turned to the Lord” (19:35; 11:21)</a:t>
            </a:r>
          </a:p>
          <a:p>
            <a:r>
              <a:rPr lang="en-US" sz="2400" b="1" i="1" dirty="0">
                <a:solidFill>
                  <a:schemeClr val="bg1"/>
                </a:solidFill>
                <a:effectLst>
                  <a:outerShdw blurRad="38100" dist="38100" dir="2700000" algn="tl">
                    <a:srgbClr val="000000">
                      <a:alpha val="43137"/>
                    </a:srgbClr>
                  </a:outerShdw>
                </a:effectLst>
              </a:rPr>
              <a:t>“…honored the Word of the Lord” (13:48)</a:t>
            </a:r>
          </a:p>
          <a:p>
            <a:r>
              <a:rPr lang="en-US" sz="2400" b="1" i="1" dirty="0">
                <a:solidFill>
                  <a:schemeClr val="bg1"/>
                </a:solidFill>
                <a:effectLst>
                  <a:outerShdw blurRad="38100" dist="38100" dir="2700000" algn="tl">
                    <a:srgbClr val="000000">
                      <a:alpha val="43137"/>
                    </a:srgbClr>
                  </a:outerShdw>
                </a:effectLst>
              </a:rPr>
              <a:t>“…put their trust in the Lord” (14:23)</a:t>
            </a:r>
          </a:p>
          <a:p>
            <a:r>
              <a:rPr lang="en-US" sz="2400" b="1" i="1" dirty="0">
                <a:solidFill>
                  <a:schemeClr val="bg1"/>
                </a:solidFill>
                <a:effectLst>
                  <a:outerShdw blurRad="38100" dist="38100" dir="2700000" algn="tl">
                    <a:srgbClr val="000000">
                      <a:alpha val="43137"/>
                    </a:srgbClr>
                  </a:outerShdw>
                </a:effectLst>
              </a:rPr>
              <a:t>“…were persuaded” (17:4)</a:t>
            </a:r>
          </a:p>
          <a:p>
            <a:r>
              <a:rPr lang="en-US" sz="2400" b="1" i="1" dirty="0">
                <a:solidFill>
                  <a:schemeClr val="bg1"/>
                </a:solidFill>
                <a:effectLst>
                  <a:outerShdw blurRad="38100" dist="38100" dir="2700000" algn="tl">
                    <a:srgbClr val="000000">
                      <a:alpha val="43137"/>
                    </a:srgbClr>
                  </a:outerShdw>
                </a:effectLst>
              </a:rPr>
              <a:t>“…were convinced” (28:24)</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136</a:t>
            </a:fld>
            <a:endParaRPr lang="en-US"/>
          </a:p>
        </p:txBody>
      </p:sp>
      <p:sp>
        <p:nvSpPr>
          <p:cNvPr id="6" name="TextBox 5"/>
          <p:cNvSpPr txBox="1"/>
          <p:nvPr/>
        </p:nvSpPr>
        <p:spPr>
          <a:xfrm>
            <a:off x="433137" y="5278611"/>
            <a:ext cx="11261558" cy="1323439"/>
          </a:xfrm>
          <a:prstGeom prst="rect">
            <a:avLst/>
          </a:prstGeom>
          <a:noFill/>
        </p:spPr>
        <p:txBody>
          <a:bodyPr wrap="square" rtlCol="0">
            <a:spAutoFit/>
          </a:bodyPr>
          <a:lstStyle/>
          <a:p>
            <a:pPr algn="ctr"/>
            <a:r>
              <a:rPr lang="en-US" sz="4000" dirty="0">
                <a:solidFill>
                  <a:srgbClr val="FFC000"/>
                </a:solidFill>
                <a:latin typeface="Impact" panose="020B0806030902050204" pitchFamily="34" charset="0"/>
              </a:rPr>
              <a:t>The critical element in all these descriptions is faith in Christ.</a:t>
            </a:r>
            <a:endParaRPr lang="en-US" dirty="0">
              <a:solidFill>
                <a:srgbClr val="FFC000"/>
              </a:solidFill>
            </a:endParaRPr>
          </a:p>
        </p:txBody>
      </p:sp>
    </p:spTree>
    <p:extLst>
      <p:ext uri="{BB962C8B-B14F-4D97-AF65-F5344CB8AC3E}">
        <p14:creationId xmlns:p14="http://schemas.microsoft.com/office/powerpoint/2010/main" val="187140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bg/>
                                          </p:spTgt>
                                        </p:tgtEl>
                                        <p:attrNameLst>
                                          <p:attrName>style.visibility</p:attrName>
                                        </p:attrNameLst>
                                      </p:cBhvr>
                                      <p:to>
                                        <p:strVal val="visible"/>
                                      </p:to>
                                    </p:set>
                                    <p:animEffect transition="in" filter="randombar(horizontal)">
                                      <p:cBhvr>
                                        <p:cTn id="14" dur="500"/>
                                        <p:tgtEl>
                                          <p:spTgt spid="5">
                                            <p:bg/>
                                          </p:spTgt>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additive="base">
                                        <p:cTn id="2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additive="base">
                                        <p:cTn id="2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 calcmode="lin" valueType="num">
                                      <p:cBhvr additive="base">
                                        <p:cTn id="34"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 calcmode="lin" valueType="num">
                                      <p:cBhvr additive="base">
                                        <p:cTn id="40"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 calcmode="lin" valueType="num">
                                      <p:cBhvr additive="base">
                                        <p:cTn id="46"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 calcmode="lin" valueType="num">
                                      <p:cBhvr additive="base">
                                        <p:cTn id="52"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6">
                                            <p:txEl>
                                              <p:pRg st="0" end="0"/>
                                            </p:txEl>
                                          </p:spTgt>
                                        </p:tgtEl>
                                        <p:attrNameLst>
                                          <p:attrName>style.visibility</p:attrName>
                                        </p:attrNameLst>
                                      </p:cBhvr>
                                      <p:to>
                                        <p:strVal val="visible"/>
                                      </p:to>
                                    </p:set>
                                    <p:anim calcmode="lin" valueType="num">
                                      <p:cBhvr>
                                        <p:cTn id="58"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243"/>
            <a:ext cx="10515600" cy="1325563"/>
          </a:xfrm>
        </p:spPr>
        <p:txBody>
          <a:bodyPr/>
          <a:lstStyle/>
          <a:p>
            <a:r>
              <a:rPr lang="en-US" b="1" dirty="0">
                <a:solidFill>
                  <a:srgbClr val="FFC000"/>
                </a:solidFill>
                <a:effectLst>
                  <a:outerShdw blurRad="38100" dist="38100" dir="2700000" algn="tl">
                    <a:srgbClr val="000000">
                      <a:alpha val="43137"/>
                    </a:srgbClr>
                  </a:outerShdw>
                </a:effectLst>
              </a:rPr>
              <a:t>ON TO PISIDIAN ANTIOCH (4:13-52)</a:t>
            </a:r>
          </a:p>
        </p:txBody>
      </p:sp>
      <p:sp>
        <p:nvSpPr>
          <p:cNvPr id="6" name="Content Placeholder 5"/>
          <p:cNvSpPr>
            <a:spLocks noGrp="1"/>
          </p:cNvSpPr>
          <p:nvPr>
            <p:ph idx="1"/>
          </p:nvPr>
        </p:nvSpPr>
        <p:spPr>
          <a:xfrm>
            <a:off x="838200" y="1232070"/>
            <a:ext cx="10515600" cy="564999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From </a:t>
            </a:r>
            <a:r>
              <a:rPr lang="en-US" sz="3200" b="1" dirty="0" err="1">
                <a:solidFill>
                  <a:srgbClr val="00FFFF"/>
                </a:solidFill>
                <a:effectLst>
                  <a:outerShdw blurRad="38100" dist="38100" dir="2700000" algn="tl">
                    <a:srgbClr val="000000">
                      <a:alpha val="43137"/>
                    </a:srgbClr>
                  </a:outerShdw>
                </a:effectLst>
              </a:rPr>
              <a:t>Paphos</a:t>
            </a:r>
            <a:r>
              <a:rPr lang="en-US" sz="3200" b="1" dirty="0">
                <a:solidFill>
                  <a:srgbClr val="00FFFF"/>
                </a:solidFill>
                <a:effectLst>
                  <a:outerShdw blurRad="38100" dist="38100" dir="2700000" algn="tl">
                    <a:srgbClr val="000000">
                      <a:alpha val="43137"/>
                    </a:srgbClr>
                  </a:outerShdw>
                </a:effectLst>
              </a:rPr>
              <a:t>, the group sailed to the port of </a:t>
            </a:r>
            <a:r>
              <a:rPr lang="en-US" sz="3200" b="1" dirty="0" err="1">
                <a:solidFill>
                  <a:srgbClr val="00FFFF"/>
                </a:solidFill>
                <a:effectLst>
                  <a:outerShdw blurRad="38100" dist="38100" dir="2700000" algn="tl">
                    <a:srgbClr val="000000">
                      <a:alpha val="43137"/>
                    </a:srgbClr>
                  </a:outerShdw>
                </a:effectLst>
              </a:rPr>
              <a:t>Perga</a:t>
            </a:r>
            <a:r>
              <a:rPr lang="en-US" sz="3200" b="1" dirty="0">
                <a:solidFill>
                  <a:srgbClr val="00FFFF"/>
                </a:solidFill>
                <a:effectLst>
                  <a:outerShdw blurRad="38100" dist="38100" dir="2700000" algn="tl">
                    <a:srgbClr val="000000">
                      <a:alpha val="43137"/>
                    </a:srgbClr>
                  </a:outerShdw>
                </a:effectLst>
              </a:rPr>
              <a:t>, Pamphylia, where John Mark left them to return to Jerusalem.</a:t>
            </a:r>
          </a:p>
          <a:p>
            <a:r>
              <a:rPr lang="en-US" i="1" dirty="0"/>
              <a:t>Paul is now clearly the leader, for Luke’s verbiage is “the ones around Paul” (13:13) rather than “Barnabas and Saul”.</a:t>
            </a:r>
          </a:p>
          <a:p>
            <a:r>
              <a:rPr lang="en-US" i="1" dirty="0"/>
              <a:t>John Mark’s decision to go home seems sudden and the reason unclear, especially since the trip from Cyprus to Pamphylia was in the opposite direction of Jerusalem. What is clear is that Paul was deeply vexed by it, as would become apparent later (cf. 15:37-39).</a:t>
            </a:r>
          </a:p>
          <a:p>
            <a:r>
              <a:rPr lang="en-US" i="1" dirty="0"/>
              <a:t>Why they bypassed </a:t>
            </a:r>
            <a:r>
              <a:rPr lang="en-US" i="1" dirty="0" err="1"/>
              <a:t>Perga</a:t>
            </a:r>
            <a:r>
              <a:rPr lang="en-US" i="1" dirty="0"/>
              <a:t> and pressed inland to </a:t>
            </a:r>
            <a:r>
              <a:rPr lang="en-US" i="1" dirty="0" err="1"/>
              <a:t>Pisidian</a:t>
            </a:r>
            <a:r>
              <a:rPr lang="en-US" i="1" dirty="0"/>
              <a:t> Antioch is also unclear (they would preach there later, cf. 14:25), though Paul’s statement that he first preached in Galatia due to an illness may bear upon the question (cf. Ga. 4:13).</a:t>
            </a:r>
          </a:p>
        </p:txBody>
      </p:sp>
      <p:sp>
        <p:nvSpPr>
          <p:cNvPr id="5" name="Slide Number Placeholder 4"/>
          <p:cNvSpPr>
            <a:spLocks noGrp="1"/>
          </p:cNvSpPr>
          <p:nvPr>
            <p:ph type="sldNum" sz="quarter" idx="12"/>
          </p:nvPr>
        </p:nvSpPr>
        <p:spPr/>
        <p:txBody>
          <a:bodyPr/>
          <a:lstStyle/>
          <a:p>
            <a:pPr>
              <a:defRPr/>
            </a:pPr>
            <a:fld id="{62CB0931-3903-48AB-93B9-33503B6FB55A}" type="slidenum">
              <a:rPr lang="en-US" smtClean="0"/>
              <a:pPr>
                <a:defRPr/>
              </a:pPr>
              <a:t>137</a:t>
            </a:fld>
            <a:endParaRPr lang="en-US" dirty="0"/>
          </a:p>
        </p:txBody>
      </p:sp>
    </p:spTree>
    <p:extLst>
      <p:ext uri="{BB962C8B-B14F-4D97-AF65-F5344CB8AC3E}">
        <p14:creationId xmlns:p14="http://schemas.microsoft.com/office/powerpoint/2010/main" val="74977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370692" name="Picture 4" descr="Pisidian_Antioch_arched_aqueduct2_tb_n010200[1]"/>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0693" name="Text Box 5"/>
          <p:cNvSpPr txBox="1">
            <a:spLocks noChangeArrowheads="1"/>
          </p:cNvSpPr>
          <p:nvPr/>
        </p:nvSpPr>
        <p:spPr bwMode="auto">
          <a:xfrm>
            <a:off x="9256294" y="208547"/>
            <a:ext cx="2811379" cy="6370975"/>
          </a:xfrm>
          <a:prstGeom prst="rect">
            <a:avLst/>
          </a:prstGeom>
          <a:noFill/>
          <a:ln>
            <a:noFill/>
          </a:ln>
          <a:effectLst/>
        </p:spPr>
        <p:txBody>
          <a:bodyPr wrap="square">
            <a:spAutoFit/>
          </a:bodyPr>
          <a:lstStyle/>
          <a:p>
            <a:pPr>
              <a:spcBef>
                <a:spcPct val="50000"/>
              </a:spcBef>
            </a:pPr>
            <a:r>
              <a:rPr lang="en-US" altLang="en-US" sz="2400" b="1" dirty="0" err="1">
                <a:solidFill>
                  <a:srgbClr val="FFFF99"/>
                </a:solidFill>
                <a:latin typeface="Arial" panose="020B0604020202020204" pitchFamily="34" charset="0"/>
              </a:rPr>
              <a:t>Pisidian</a:t>
            </a:r>
            <a:r>
              <a:rPr lang="en-US" altLang="en-US" sz="2400" b="1" dirty="0">
                <a:solidFill>
                  <a:srgbClr val="FFFF99"/>
                </a:solidFill>
                <a:latin typeface="Arial" panose="020B0604020202020204" pitchFamily="34" charset="0"/>
              </a:rPr>
              <a:t> Antioch, not to be confused with Syrian Antioch, was founded in the 3</a:t>
            </a:r>
            <a:r>
              <a:rPr lang="en-US" altLang="en-US" sz="2400" b="1" baseline="30000" dirty="0">
                <a:solidFill>
                  <a:srgbClr val="FFFF99"/>
                </a:solidFill>
                <a:latin typeface="Arial" panose="020B0604020202020204" pitchFamily="34" charset="0"/>
              </a:rPr>
              <a:t>rd</a:t>
            </a:r>
            <a:r>
              <a:rPr lang="en-US" altLang="en-US" sz="2400" b="1" dirty="0">
                <a:solidFill>
                  <a:srgbClr val="FFFF99"/>
                </a:solidFill>
                <a:latin typeface="Arial" panose="020B0604020202020204" pitchFamily="34" charset="0"/>
              </a:rPr>
              <a:t> century BC by Antiochus I or II but gained prominence after its </a:t>
            </a:r>
            <a:r>
              <a:rPr lang="en-US" altLang="en-US" sz="2400" b="1" dirty="0" err="1">
                <a:solidFill>
                  <a:srgbClr val="FFFF99"/>
                </a:solidFill>
                <a:latin typeface="Arial" panose="020B0604020202020204" pitchFamily="34" charset="0"/>
              </a:rPr>
              <a:t>refounding</a:t>
            </a:r>
            <a:r>
              <a:rPr lang="en-US" altLang="en-US" sz="2400" b="1" dirty="0">
                <a:solidFill>
                  <a:srgbClr val="FFFF99"/>
                </a:solidFill>
                <a:latin typeface="Arial" panose="020B0604020202020204" pitchFamily="34" charset="0"/>
              </a:rPr>
              <a:t> as a Roman colony in 25 BC. Members of the imperial family served as honorary magistrates.</a:t>
            </a:r>
          </a:p>
        </p:txBody>
      </p:sp>
    </p:spTree>
    <p:extLst>
      <p:ext uri="{BB962C8B-B14F-4D97-AF65-F5344CB8AC3E}">
        <p14:creationId xmlns:p14="http://schemas.microsoft.com/office/powerpoint/2010/main" val="26497173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371714" name="Picture 2" descr="NTA116"/>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1715" name="Text Box 3"/>
          <p:cNvSpPr txBox="1">
            <a:spLocks noChangeArrowheads="1"/>
          </p:cNvSpPr>
          <p:nvPr/>
        </p:nvSpPr>
        <p:spPr bwMode="auto">
          <a:xfrm>
            <a:off x="192506" y="368967"/>
            <a:ext cx="2646948"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2400" b="1" dirty="0">
                <a:solidFill>
                  <a:srgbClr val="FFFF99"/>
                </a:solidFill>
                <a:latin typeface="Arial" panose="020B0604020202020204" pitchFamily="34" charset="0"/>
              </a:rPr>
              <a:t>By the time of Paul, Antioch, Pisidia had become the governing and military seat for the southern half of a large area known as Galatia.</a:t>
            </a:r>
          </a:p>
          <a:p>
            <a:pPr algn="r">
              <a:spcBef>
                <a:spcPct val="50000"/>
              </a:spcBef>
            </a:pPr>
            <a:endParaRPr lang="en-US" altLang="en-US" sz="800" b="1" dirty="0">
              <a:solidFill>
                <a:srgbClr val="FFFF99"/>
              </a:solidFill>
              <a:latin typeface="Arial" panose="020B0604020202020204" pitchFamily="34" charset="0"/>
            </a:endParaRPr>
          </a:p>
          <a:p>
            <a:pPr algn="r">
              <a:spcBef>
                <a:spcPct val="50000"/>
              </a:spcBef>
            </a:pPr>
            <a:r>
              <a:rPr lang="en-US" altLang="en-US" sz="2400" b="1" dirty="0">
                <a:solidFill>
                  <a:srgbClr val="FFFF99"/>
                </a:solidFill>
                <a:latin typeface="Arial" panose="020B0604020202020204" pitchFamily="34" charset="0"/>
              </a:rPr>
              <a:t>Here are remains (right) of the Roman aqueduct serving </a:t>
            </a:r>
            <a:r>
              <a:rPr lang="en-US" altLang="en-US" sz="2400" b="1" dirty="0" err="1">
                <a:solidFill>
                  <a:srgbClr val="FFFF99"/>
                </a:solidFill>
                <a:latin typeface="Arial" panose="020B0604020202020204" pitchFamily="34" charset="0"/>
              </a:rPr>
              <a:t>Pisidian</a:t>
            </a:r>
            <a:r>
              <a:rPr lang="en-US" altLang="en-US" sz="2400" b="1" dirty="0">
                <a:solidFill>
                  <a:srgbClr val="FFFF99"/>
                </a:solidFill>
                <a:latin typeface="Arial" panose="020B0604020202020204" pitchFamily="34" charset="0"/>
              </a:rPr>
              <a:t> Antioch.</a:t>
            </a:r>
          </a:p>
        </p:txBody>
      </p:sp>
    </p:spTree>
    <p:extLst>
      <p:ext uri="{BB962C8B-B14F-4D97-AF65-F5344CB8AC3E}">
        <p14:creationId xmlns:p14="http://schemas.microsoft.com/office/powerpoint/2010/main" val="3238902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C00"/>
                </a:solidFill>
                <a:effectLst>
                  <a:outerShdw blurRad="38100" dist="38100" dir="2700000" algn="tl">
                    <a:srgbClr val="000000">
                      <a:alpha val="43137"/>
                    </a:srgbClr>
                  </a:outerShdw>
                </a:effectLst>
              </a:rPr>
              <a:t>DISCONTINUITY</a:t>
            </a:r>
          </a:p>
        </p:txBody>
      </p:sp>
      <p:sp>
        <p:nvSpPr>
          <p:cNvPr id="3" name="Content Placeholder 2"/>
          <p:cNvSpPr>
            <a:spLocks noGrp="1"/>
          </p:cNvSpPr>
          <p:nvPr>
            <p:ph idx="1"/>
          </p:nvPr>
        </p:nvSpPr>
        <p:spPr>
          <a:xfrm>
            <a:off x="838200" y="1825625"/>
            <a:ext cx="10515600" cy="2836316"/>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Initial continuity notwithstanding, there was discontinuity as well.</a:t>
            </a:r>
          </a:p>
          <a:p>
            <a:r>
              <a:rPr lang="en-US" i="1" dirty="0"/>
              <a:t>Jews who remained opposed to Jesus were regarded as rejecting God’s messiah (3:22-23; 4:8-12; 13:46; 18:6; 28:25-28).</a:t>
            </a:r>
          </a:p>
          <a:p>
            <a:r>
              <a:rPr lang="en-US" i="1" dirty="0"/>
              <a:t>The message to Israel was to repent and be baptized in the name of Jesus Christ, for only in him was there true forgiveness (2:38; 5:30-31).</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14</a:t>
            </a:fld>
            <a:endParaRPr lang="en-US"/>
          </a:p>
        </p:txBody>
      </p:sp>
      <p:sp>
        <p:nvSpPr>
          <p:cNvPr id="5" name="TextBox 4"/>
          <p:cNvSpPr txBox="1"/>
          <p:nvPr/>
        </p:nvSpPr>
        <p:spPr>
          <a:xfrm>
            <a:off x="419725" y="4781862"/>
            <a:ext cx="11362544" cy="1815882"/>
          </a:xfrm>
          <a:prstGeom prst="rect">
            <a:avLst/>
          </a:prstGeom>
          <a:solidFill>
            <a:srgbClr val="C00000"/>
          </a:solidFill>
        </p:spPr>
        <p:txBody>
          <a:bodyPr wrap="square" rtlCol="0">
            <a:spAutoFit/>
          </a:bodyPr>
          <a:lstStyle/>
          <a:p>
            <a:r>
              <a:rPr lang="en-US" sz="2800" dirty="0">
                <a:solidFill>
                  <a:srgbClr val="FFFF99"/>
                </a:solidFill>
                <a:effectLst>
                  <a:outerShdw blurRad="38100" dist="38100" dir="2700000" algn="tl">
                    <a:srgbClr val="000000">
                      <a:alpha val="43137"/>
                    </a:srgbClr>
                  </a:outerShdw>
                </a:effectLst>
                <a:latin typeface="Impact" panose="020B0806030902050204" pitchFamily="34" charset="0"/>
              </a:rPr>
              <a:t>Such teaching was bound to bring these earliest Christians into sharp conflict with the Sanhedrin and the Temple, who easily cast the followers of Jesus as anti-Torah and anti-temple—and this is precisely what happened (6:11-14; 7:48-53).</a:t>
            </a:r>
          </a:p>
        </p:txBody>
      </p:sp>
    </p:spTree>
    <p:extLst>
      <p:ext uri="{BB962C8B-B14F-4D97-AF65-F5344CB8AC3E}">
        <p14:creationId xmlns:p14="http://schemas.microsoft.com/office/powerpoint/2010/main" val="243398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In the Antioch Synagogue</a:t>
            </a:r>
          </a:p>
        </p:txBody>
      </p:sp>
      <p:sp>
        <p:nvSpPr>
          <p:cNvPr id="3" name="Content Placeholder 2"/>
          <p:cNvSpPr>
            <a:spLocks noGrp="1"/>
          </p:cNvSpPr>
          <p:nvPr>
            <p:ph idx="1"/>
          </p:nvPr>
        </p:nvSpPr>
        <p:spPr>
          <a:xfrm>
            <a:off x="838200" y="1825625"/>
            <a:ext cx="10515600" cy="3580564"/>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As was their custom, they began teaching in the local synagogue. The synagogue service would have included:</a:t>
            </a:r>
          </a:p>
          <a:p>
            <a:r>
              <a:rPr lang="en-US" i="1" dirty="0"/>
              <a:t>Recitation of the Shema</a:t>
            </a:r>
          </a:p>
          <a:p>
            <a:r>
              <a:rPr lang="en-US" i="1" dirty="0"/>
              <a:t>The Eighteen Benedictions</a:t>
            </a:r>
          </a:p>
          <a:p>
            <a:r>
              <a:rPr lang="en-US" i="1" dirty="0"/>
              <a:t>A reading from the Torah</a:t>
            </a:r>
          </a:p>
          <a:p>
            <a:r>
              <a:rPr lang="en-US" i="1" dirty="0"/>
              <a:t>A reading from the Prophets</a:t>
            </a:r>
          </a:p>
          <a:p>
            <a:r>
              <a:rPr lang="en-US" i="1" dirty="0"/>
              <a:t>A sermon and a Benediction</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140</a:t>
            </a:fld>
            <a:endParaRPr lang="en-US"/>
          </a:p>
        </p:txBody>
      </p:sp>
      <p:sp>
        <p:nvSpPr>
          <p:cNvPr id="5" name="TextBox 4"/>
          <p:cNvSpPr txBox="1"/>
          <p:nvPr/>
        </p:nvSpPr>
        <p:spPr>
          <a:xfrm>
            <a:off x="0" y="5460916"/>
            <a:ext cx="12192000" cy="1241857"/>
          </a:xfrm>
          <a:prstGeom prst="rect">
            <a:avLst/>
          </a:prstGeom>
          <a:solidFill>
            <a:srgbClr val="FFC000"/>
          </a:solidFill>
        </p:spPr>
        <p:txBody>
          <a:bodyPr wrap="square" rtlCol="0">
            <a:spAutoFit/>
          </a:bodyPr>
          <a:lstStyle/>
          <a:p>
            <a:pPr algn="ctr"/>
            <a:r>
              <a:rPr lang="en-US" sz="2400" dirty="0">
                <a:latin typeface="Impact" panose="020B0806030902050204" pitchFamily="34" charset="0"/>
              </a:rPr>
              <a:t>Synagogue rulers presided over the service and designated persons to fulfill the various functions. Visitors such as Paul (who was himself a visiting teacher with impeccable credentials) were sometimes invited to give the sermon.</a:t>
            </a:r>
          </a:p>
        </p:txBody>
      </p:sp>
    </p:spTree>
    <p:extLst>
      <p:ext uri="{BB962C8B-B14F-4D97-AF65-F5344CB8AC3E}">
        <p14:creationId xmlns:p14="http://schemas.microsoft.com/office/powerpoint/2010/main" val="394343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vertical)">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Paul’s Sermon</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Luke offers two abstracts of Paul’s missionary sermons (13, 17), and this is the longest of the two.</a:t>
            </a:r>
          </a:p>
          <a:p>
            <a:r>
              <a:rPr lang="en-US" i="1" dirty="0"/>
              <a:t>In it, Paul addressed both Jews and God-fearers, beginning with a historical recitation of Israel’s early history (which probably functioned much like a confession of faith).</a:t>
            </a:r>
          </a:p>
          <a:p>
            <a:r>
              <a:rPr lang="en-US" i="1" dirty="0"/>
              <a:t>When he came to David, it was a natural bridge toward the genealogy of Jesus, the ministry of John the Baptist and the fulfillment of the promises to David in Jesus.</a:t>
            </a:r>
          </a:p>
          <a:p>
            <a:r>
              <a:rPr lang="en-US" i="1" dirty="0"/>
              <a:t>The climax was the fulfillment of prophecy in the death and resurrection of Jesus, who was now the Savior and the true source of forgiveness and justification.</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141</a:t>
            </a:fld>
            <a:endParaRPr lang="en-US"/>
          </a:p>
        </p:txBody>
      </p:sp>
    </p:spTree>
    <p:extLst>
      <p:ext uri="{BB962C8B-B14F-4D97-AF65-F5344CB8AC3E}">
        <p14:creationId xmlns:p14="http://schemas.microsoft.com/office/powerpoint/2010/main" val="171464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705"/>
            <a:ext cx="10515600" cy="1325563"/>
          </a:xfrm>
        </p:spPr>
        <p:txBody>
          <a:bodyPr/>
          <a:lstStyle/>
          <a:p>
            <a:r>
              <a:rPr lang="en-US" b="1" dirty="0">
                <a:solidFill>
                  <a:srgbClr val="FFC000"/>
                </a:solidFill>
                <a:effectLst>
                  <a:outerShdw blurRad="38100" dist="38100" dir="2700000" algn="tl">
                    <a:srgbClr val="000000">
                      <a:alpha val="43137"/>
                    </a:srgbClr>
                  </a:outerShdw>
                </a:effectLst>
              </a:rPr>
              <a:t>The Aftermath</a:t>
            </a:r>
          </a:p>
        </p:txBody>
      </p:sp>
      <p:sp>
        <p:nvSpPr>
          <p:cNvPr id="3" name="Content Placeholder 2"/>
          <p:cNvSpPr>
            <a:spLocks noGrp="1"/>
          </p:cNvSpPr>
          <p:nvPr>
            <p:ph idx="1"/>
          </p:nvPr>
        </p:nvSpPr>
        <p:spPr>
          <a:xfrm>
            <a:off x="838200" y="1504785"/>
            <a:ext cx="10515600" cy="5264986"/>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Paul’s sermon was unlike anything they had ever before heard, and they invited him back to speak on the next Sabbath.</a:t>
            </a:r>
          </a:p>
          <a:p>
            <a:r>
              <a:rPr lang="en-US" i="1" dirty="0"/>
              <a:t>Word had gotten out, and the next Sabbath the synagogue was jammed with people.</a:t>
            </a:r>
          </a:p>
          <a:p>
            <a:r>
              <a:rPr lang="en-US" i="1" dirty="0"/>
              <a:t>The popularity of Paul and his company created jealousy on the part of some synagogue members, and Paul and Barnabas only exacerbated the situation by telling them that if they rejected God’s Word, the missionaries had scriptural authority in Isaiah’s second Song of the Servant (Is. 49:6) to turn to the pagans!</a:t>
            </a:r>
          </a:p>
          <a:p>
            <a:r>
              <a:rPr lang="en-US" i="1" dirty="0"/>
              <a:t>Though many believed, the opponents to the missionaries, through their connections with civic leaders, expelled them.</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142</a:t>
            </a:fld>
            <a:endParaRPr lang="en-US"/>
          </a:p>
        </p:txBody>
      </p:sp>
    </p:spTree>
    <p:extLst>
      <p:ext uri="{BB962C8B-B14F-4D97-AF65-F5344CB8AC3E}">
        <p14:creationId xmlns:p14="http://schemas.microsoft.com/office/powerpoint/2010/main" val="88894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000" dirty="0">
                <a:solidFill>
                  <a:srgbClr val="FF0000"/>
                </a:solidFill>
                <a:latin typeface="Mistral" panose="03090702030407020403" pitchFamily="66" charset="0"/>
              </a:rPr>
              <a:t>Discussion Questions</a:t>
            </a:r>
            <a:endParaRPr lang="en-US" sz="6000" dirty="0">
              <a:solidFill>
                <a:srgbClr val="FF0000"/>
              </a:solidFill>
            </a:endParaRPr>
          </a:p>
        </p:txBody>
      </p:sp>
      <p:sp>
        <p:nvSpPr>
          <p:cNvPr id="3" name="Content Placeholder 2"/>
          <p:cNvSpPr>
            <a:spLocks noGrp="1"/>
          </p:cNvSpPr>
          <p:nvPr>
            <p:ph idx="1"/>
          </p:nvPr>
        </p:nvSpPr>
        <p:spPr/>
        <p:txBody>
          <a:bodyPr/>
          <a:lstStyle/>
          <a:p>
            <a:pPr marL="609600" indent="-609600">
              <a:buFont typeface="Wingdings" panose="05000000000000000000" pitchFamily="2" charset="2"/>
              <a:buAutoNum type="arabicPeriod"/>
            </a:pPr>
            <a:r>
              <a:rPr lang="en-US" altLang="en-US" dirty="0">
                <a:solidFill>
                  <a:srgbClr val="FFFF99"/>
                </a:solidFill>
              </a:rPr>
              <a:t>Given that Paul and his team always seemed to begin at the synagogue, how do you think they regarded their Jewish compatriots, and for that matter, themselves as members of the Jewish community? </a:t>
            </a:r>
          </a:p>
          <a:p>
            <a:pPr marL="609600" indent="-609600">
              <a:buFont typeface="Wingdings" panose="05000000000000000000" pitchFamily="2" charset="2"/>
              <a:buAutoNum type="arabicPeriod"/>
            </a:pPr>
            <a:r>
              <a:rPr lang="en-US" dirty="0">
                <a:solidFill>
                  <a:srgbClr val="FFFF99"/>
                </a:solidFill>
              </a:rPr>
              <a:t>In some of the towns, they seemed only to be there for a few days (sometimes not by their own choice, of course). None the less, how would these new converts “survive” without any established community and leadership?</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143</a:t>
            </a:fld>
            <a:endParaRPr lang="en-US"/>
          </a:p>
        </p:txBody>
      </p:sp>
    </p:spTree>
    <p:extLst>
      <p:ext uri="{BB962C8B-B14F-4D97-AF65-F5344CB8AC3E}">
        <p14:creationId xmlns:p14="http://schemas.microsoft.com/office/powerpoint/2010/main" val="213729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ON TO ICONIUM (14:1-7)</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About 90 miles eastward and slightly to the south was </a:t>
            </a:r>
            <a:r>
              <a:rPr lang="en-US" sz="3200" b="1" dirty="0" err="1">
                <a:solidFill>
                  <a:srgbClr val="00FFFF"/>
                </a:solidFill>
                <a:effectLst>
                  <a:outerShdw blurRad="38100" dist="38100" dir="2700000" algn="tl">
                    <a:srgbClr val="000000">
                      <a:alpha val="43137"/>
                    </a:srgbClr>
                  </a:outerShdw>
                </a:effectLst>
              </a:rPr>
              <a:t>Iconium</a:t>
            </a:r>
            <a:r>
              <a:rPr lang="en-US" sz="3200" b="1" dirty="0">
                <a:solidFill>
                  <a:srgbClr val="00FFFF"/>
                </a:solidFill>
                <a:effectLst>
                  <a:outerShdw blurRad="38100" dist="38100" dir="2700000" algn="tl">
                    <a:srgbClr val="000000">
                      <a:alpha val="43137"/>
                    </a:srgbClr>
                  </a:outerShdw>
                </a:effectLst>
              </a:rPr>
              <a:t> near the border of Phrygia and Lycaonia.</a:t>
            </a:r>
          </a:p>
          <a:p>
            <a:r>
              <a:rPr lang="en-US" i="1" dirty="0"/>
              <a:t>The native worship of Lycaonia was directed toward Cybele, the fertility deity who drove her consort to emasculation by killing his lover nymph. Hence, castration was required for all priests of Cybele.</a:t>
            </a:r>
          </a:p>
          <a:p>
            <a:r>
              <a:rPr lang="en-US" i="1" dirty="0"/>
              <a:t>The religion gained official acceptance during the reign of Claudius about the time Paul was there.</a:t>
            </a:r>
          </a:p>
          <a:p>
            <a:r>
              <a:rPr lang="en-US" i="1" dirty="0"/>
              <a:t>The city had been honored in AD 41 and given the imperial name </a:t>
            </a:r>
            <a:r>
              <a:rPr lang="en-US" i="1" dirty="0" err="1"/>
              <a:t>Claudiconium</a:t>
            </a:r>
            <a:r>
              <a:rPr lang="en-US" i="1" dirty="0"/>
              <a:t>.</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144</a:t>
            </a:fld>
            <a:endParaRPr lang="en-US"/>
          </a:p>
        </p:txBody>
      </p:sp>
    </p:spTree>
    <p:extLst>
      <p:ext uri="{BB962C8B-B14F-4D97-AF65-F5344CB8AC3E}">
        <p14:creationId xmlns:p14="http://schemas.microsoft.com/office/powerpoint/2010/main" val="419582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372738" name="Picture 2" descr="NTA117"/>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extLst>
            <a:ext uri="{909E8E84-426E-40DD-AFC4-6F175D3DCCD1}">
              <a14:hiddenFill xmlns:a14="http://schemas.microsoft.com/office/drawing/2010/main">
                <a:solidFill>
                  <a:srgbClr val="FFFFFF"/>
                </a:solidFill>
              </a14:hiddenFill>
            </a:ext>
          </a:extLst>
        </p:spPr>
      </p:pic>
      <p:sp>
        <p:nvSpPr>
          <p:cNvPr id="372739" name="Text Box 3"/>
          <p:cNvSpPr txBox="1">
            <a:spLocks noChangeArrowheads="1"/>
          </p:cNvSpPr>
          <p:nvPr/>
        </p:nvSpPr>
        <p:spPr bwMode="auto">
          <a:xfrm>
            <a:off x="9288380" y="465221"/>
            <a:ext cx="2807368" cy="6001643"/>
          </a:xfrm>
          <a:prstGeom prst="rect">
            <a:avLst/>
          </a:prstGeom>
          <a:noFill/>
          <a:ln>
            <a:noFill/>
          </a:ln>
          <a:effectLst/>
        </p:spPr>
        <p:txBody>
          <a:bodyPr wrap="square">
            <a:spAutoFit/>
          </a:bodyPr>
          <a:lstStyle/>
          <a:p>
            <a:pPr>
              <a:spcBef>
                <a:spcPct val="50000"/>
              </a:spcBef>
            </a:pPr>
            <a:r>
              <a:rPr lang="en-US" altLang="en-US" sz="2400" b="1" dirty="0">
                <a:solidFill>
                  <a:srgbClr val="FFFF99"/>
                </a:solidFill>
                <a:latin typeface="Arial" panose="020B0604020202020204" pitchFamily="34" charset="0"/>
              </a:rPr>
              <a:t>After the expulsion from Antioch, Paul and his company went eastward toward the Lycaonian Plain, traveling over Roman roads and bridges similar to this one still remaining at </a:t>
            </a:r>
            <a:r>
              <a:rPr lang="en-US" altLang="en-US" sz="2400" b="1" dirty="0" err="1">
                <a:solidFill>
                  <a:srgbClr val="FFFF99"/>
                </a:solidFill>
                <a:latin typeface="Arial" panose="020B0604020202020204" pitchFamily="34" charset="0"/>
              </a:rPr>
              <a:t>Cendere</a:t>
            </a:r>
            <a:r>
              <a:rPr lang="en-US" altLang="en-US" sz="2400" b="1" dirty="0">
                <a:solidFill>
                  <a:srgbClr val="FFFF99"/>
                </a:solidFill>
                <a:latin typeface="Arial" panose="020B0604020202020204" pitchFamily="34" charset="0"/>
              </a:rPr>
              <a:t> (though this bridge is about a century later than Paul).</a:t>
            </a:r>
          </a:p>
        </p:txBody>
      </p:sp>
    </p:spTree>
    <p:extLst>
      <p:ext uri="{BB962C8B-B14F-4D97-AF65-F5344CB8AC3E}">
        <p14:creationId xmlns:p14="http://schemas.microsoft.com/office/powerpoint/2010/main" val="410290024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In the </a:t>
            </a:r>
            <a:r>
              <a:rPr lang="en-US" b="1" dirty="0" err="1">
                <a:solidFill>
                  <a:srgbClr val="FFC000"/>
                </a:solidFill>
                <a:effectLst>
                  <a:outerShdw blurRad="38100" dist="38100" dir="2700000" algn="tl">
                    <a:srgbClr val="000000">
                      <a:alpha val="43137"/>
                    </a:srgbClr>
                  </a:outerShdw>
                </a:effectLst>
              </a:rPr>
              <a:t>Iconium</a:t>
            </a:r>
            <a:r>
              <a:rPr lang="en-US" b="1" dirty="0">
                <a:solidFill>
                  <a:srgbClr val="FFC000"/>
                </a:solidFill>
                <a:effectLst>
                  <a:outerShdw blurRad="38100" dist="38100" dir="2700000" algn="tl">
                    <a:srgbClr val="000000">
                      <a:alpha val="43137"/>
                    </a:srgbClr>
                  </a:outerShdw>
                </a:effectLst>
              </a:rPr>
              <a:t> Synagogue</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As before, Paul and Barnabas attended the synagogue service.</a:t>
            </a:r>
          </a:p>
          <a:p>
            <a:r>
              <a:rPr lang="en-US" i="1" dirty="0"/>
              <a:t>Though Luke does not detail any sermon, he clearly indicates that a large number of both Jews and Gentiles accepted the Christian message.</a:t>
            </a:r>
          </a:p>
          <a:p>
            <a:r>
              <a:rPr lang="en-US" i="1" dirty="0"/>
              <a:t>The apostles also were able to perform certain miracles so that the people were divided, some for them some against them.</a:t>
            </a:r>
          </a:p>
          <a:p>
            <a:r>
              <a:rPr lang="en-US" i="1" dirty="0"/>
              <a:t>In the end, opposition was sufficient that their very lives were in danger, and they fled to the neighboring cities of </a:t>
            </a:r>
            <a:r>
              <a:rPr lang="en-US" i="1" dirty="0" err="1"/>
              <a:t>Lystra</a:t>
            </a:r>
            <a:r>
              <a:rPr lang="en-US" i="1" dirty="0"/>
              <a:t> and </a:t>
            </a:r>
            <a:r>
              <a:rPr lang="en-US" i="1" dirty="0" err="1"/>
              <a:t>Derbe</a:t>
            </a:r>
            <a:r>
              <a:rPr lang="en-US" i="1" dirty="0"/>
              <a:t>.</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146</a:t>
            </a:fld>
            <a:endParaRPr lang="en-US"/>
          </a:p>
        </p:txBody>
      </p:sp>
    </p:spTree>
    <p:extLst>
      <p:ext uri="{BB962C8B-B14F-4D97-AF65-F5344CB8AC3E}">
        <p14:creationId xmlns:p14="http://schemas.microsoft.com/office/powerpoint/2010/main" val="108165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latin typeface="Impact" panose="020B0806030902050204" pitchFamily="34" charset="0"/>
              </a:rPr>
              <a:t>Thecla</a:t>
            </a:r>
          </a:p>
        </p:txBody>
      </p:sp>
      <p:sp>
        <p:nvSpPr>
          <p:cNvPr id="3" name="Content Placeholder 2"/>
          <p:cNvSpPr>
            <a:spLocks noGrp="1"/>
          </p:cNvSpPr>
          <p:nvPr>
            <p:ph sz="half" idx="1"/>
          </p:nvPr>
        </p:nvSpPr>
        <p:spPr/>
        <p:txBody>
          <a:bodyPr/>
          <a:lstStyle/>
          <a:p>
            <a:pPr marL="0" indent="0" algn="r">
              <a:buNone/>
            </a:pPr>
            <a:r>
              <a:rPr lang="en-US" dirty="0">
                <a:solidFill>
                  <a:srgbClr val="FFFF99"/>
                </a:solidFill>
              </a:rPr>
              <a:t>In the 2</a:t>
            </a:r>
            <a:r>
              <a:rPr lang="en-US" baseline="30000" dirty="0">
                <a:solidFill>
                  <a:srgbClr val="FFFF99"/>
                </a:solidFill>
              </a:rPr>
              <a:t>nd</a:t>
            </a:r>
            <a:r>
              <a:rPr lang="en-US" dirty="0">
                <a:solidFill>
                  <a:srgbClr val="FFFF99"/>
                </a:solidFill>
              </a:rPr>
              <a:t> century (c. AD 160-180), a work would be composed titled “The Acts of Paul and Thecla,” an account of a young woman in </a:t>
            </a:r>
            <a:r>
              <a:rPr lang="en-US" dirty="0" err="1">
                <a:solidFill>
                  <a:srgbClr val="FFFF99"/>
                </a:solidFill>
              </a:rPr>
              <a:t>Iconium</a:t>
            </a:r>
            <a:r>
              <a:rPr lang="en-US" dirty="0">
                <a:solidFill>
                  <a:srgbClr val="FFFF99"/>
                </a:solidFill>
              </a:rPr>
              <a:t> who heard Paul preach and was converted, herself later becoming a preacher and eventually a martyr.</a:t>
            </a:r>
          </a:p>
          <a:p>
            <a:pPr marL="0" indent="0" algn="r">
              <a:buNone/>
            </a:pPr>
            <a:r>
              <a:rPr lang="en-US" dirty="0">
                <a:solidFill>
                  <a:srgbClr val="FFFF99"/>
                </a:solidFill>
              </a:rPr>
              <a:t>This work contains the only ancient physical description of Paul.</a:t>
            </a:r>
          </a:p>
        </p:txBody>
      </p:sp>
      <p:sp>
        <p:nvSpPr>
          <p:cNvPr id="5" name="Content Placeholder 4"/>
          <p:cNvSpPr>
            <a:spLocks noGrp="1"/>
          </p:cNvSpPr>
          <p:nvPr>
            <p:ph sz="half" idx="2"/>
          </p:nvPr>
        </p:nvSpPr>
        <p:spPr>
          <a:xfrm>
            <a:off x="6272463" y="365124"/>
            <a:ext cx="5582652" cy="5991226"/>
          </a:xfrm>
          <a:solidFill>
            <a:schemeClr val="accent3">
              <a:lumMod val="50000"/>
            </a:schemeClr>
          </a:solidFill>
        </p:spPr>
        <p:txBody>
          <a:bodyPr/>
          <a:lstStyle/>
          <a:p>
            <a:pPr marL="0" indent="0">
              <a:buNone/>
            </a:pPr>
            <a:r>
              <a:rPr lang="en-US" altLang="en-US" sz="4800" dirty="0">
                <a:solidFill>
                  <a:srgbClr val="FFC000"/>
                </a:solidFill>
                <a:latin typeface="Freestyle Script" panose="030804020302050B0404" pitchFamily="66" charset="0"/>
              </a:rPr>
              <a:t>	“And he (</a:t>
            </a:r>
            <a:r>
              <a:rPr lang="en-US" altLang="en-US" sz="4800" dirty="0" err="1">
                <a:solidFill>
                  <a:srgbClr val="FFC000"/>
                </a:solidFill>
                <a:latin typeface="Freestyle Script" panose="030804020302050B0404" pitchFamily="66" charset="0"/>
              </a:rPr>
              <a:t>Onesiphorus</a:t>
            </a:r>
            <a:r>
              <a:rPr lang="en-US" altLang="en-US" sz="4800" dirty="0">
                <a:solidFill>
                  <a:srgbClr val="FFC000"/>
                </a:solidFill>
                <a:latin typeface="Freestyle Script" panose="030804020302050B0404" pitchFamily="66" charset="0"/>
              </a:rPr>
              <a:t>) saw Paul coming, a man small in size, bald-headed, bandy-legged, well-built [i.e., healthy], with eyebrows meeting, rather long-nosed, full of grace. For sometimes he seemed like a man, and sometimes he had the countenance of an angel.”</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147</a:t>
            </a:fld>
            <a:endParaRPr lang="en-US"/>
          </a:p>
        </p:txBody>
      </p:sp>
    </p:spTree>
    <p:extLst>
      <p:ext uri="{BB962C8B-B14F-4D97-AF65-F5344CB8AC3E}">
        <p14:creationId xmlns:p14="http://schemas.microsoft.com/office/powerpoint/2010/main" val="121866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373762" name="Picture 2" descr="NTA119"/>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3048000" y="0"/>
            <a:ext cx="9144000" cy="6819900"/>
          </a:xfrm>
          <a:prstGeom prst="rect">
            <a:avLst/>
          </a:prstGeom>
          <a:noFill/>
          <a:extLst>
            <a:ext uri="{909E8E84-426E-40DD-AFC4-6F175D3DCCD1}">
              <a14:hiddenFill xmlns:a14="http://schemas.microsoft.com/office/drawing/2010/main">
                <a:solidFill>
                  <a:srgbClr val="FFFFFF"/>
                </a:solidFill>
              </a14:hiddenFill>
            </a:ext>
          </a:extLst>
        </p:spPr>
      </p:pic>
      <p:sp>
        <p:nvSpPr>
          <p:cNvPr id="373763" name="Text Box 3"/>
          <p:cNvSpPr txBox="1">
            <a:spLocks noChangeArrowheads="1"/>
          </p:cNvSpPr>
          <p:nvPr/>
        </p:nvSpPr>
        <p:spPr bwMode="auto">
          <a:xfrm>
            <a:off x="164432" y="1090862"/>
            <a:ext cx="2739189" cy="4524315"/>
          </a:xfrm>
          <a:prstGeom prst="rect">
            <a:avLst/>
          </a:prstGeom>
          <a:noFill/>
          <a:ln>
            <a:noFill/>
          </a:ln>
          <a:effectLst/>
        </p:spPr>
        <p:txBody>
          <a:bodyPr wrap="square">
            <a:spAutoFit/>
          </a:bodyPr>
          <a:lstStyle/>
          <a:p>
            <a:pPr algn="r">
              <a:spcBef>
                <a:spcPct val="50000"/>
              </a:spcBef>
            </a:pPr>
            <a:r>
              <a:rPr lang="en-US" altLang="en-US" sz="2400" b="1" dirty="0">
                <a:solidFill>
                  <a:srgbClr val="FFFF99"/>
                </a:solidFill>
                <a:latin typeface="Arial" panose="020B0604020202020204" pitchFamily="34" charset="0"/>
              </a:rPr>
              <a:t>The Lycaonian Plain was home to the cities of </a:t>
            </a:r>
            <a:r>
              <a:rPr lang="en-US" altLang="en-US" sz="2400" b="1" dirty="0" err="1">
                <a:solidFill>
                  <a:srgbClr val="FFFF99"/>
                </a:solidFill>
                <a:latin typeface="Arial" panose="020B0604020202020204" pitchFamily="34" charset="0"/>
              </a:rPr>
              <a:t>Iconium</a:t>
            </a:r>
            <a:r>
              <a:rPr lang="en-US" altLang="en-US" sz="2400" b="1" dirty="0">
                <a:solidFill>
                  <a:srgbClr val="FFFF99"/>
                </a:solidFill>
                <a:latin typeface="Arial" panose="020B0604020202020204" pitchFamily="34" charset="0"/>
              </a:rPr>
              <a:t>, </a:t>
            </a:r>
            <a:r>
              <a:rPr lang="en-US" altLang="en-US" sz="2400" b="1" dirty="0" err="1">
                <a:solidFill>
                  <a:srgbClr val="FFFF99"/>
                </a:solidFill>
                <a:latin typeface="Arial" panose="020B0604020202020204" pitchFamily="34" charset="0"/>
              </a:rPr>
              <a:t>Lystra</a:t>
            </a:r>
            <a:r>
              <a:rPr lang="en-US" altLang="en-US" sz="2400" b="1" dirty="0">
                <a:solidFill>
                  <a:srgbClr val="FFFF99"/>
                </a:solidFill>
                <a:latin typeface="Arial" panose="020B0604020202020204" pitchFamily="34" charset="0"/>
              </a:rPr>
              <a:t> and </a:t>
            </a:r>
            <a:r>
              <a:rPr lang="en-US" altLang="en-US" sz="2400" b="1" dirty="0" err="1">
                <a:solidFill>
                  <a:srgbClr val="FFFF99"/>
                </a:solidFill>
                <a:latin typeface="Arial" panose="020B0604020202020204" pitchFamily="34" charset="0"/>
              </a:rPr>
              <a:t>Derbe</a:t>
            </a:r>
            <a:r>
              <a:rPr lang="en-US" altLang="en-US" sz="2400" b="1" dirty="0">
                <a:solidFill>
                  <a:srgbClr val="FFFF99"/>
                </a:solidFill>
                <a:latin typeface="Arial" panose="020B0604020202020204" pitchFamily="34" charset="0"/>
              </a:rPr>
              <a:t>. The mountains in the background are the Taurus Range, behind which lay Paul’s home city of Tarsus.</a:t>
            </a:r>
          </a:p>
        </p:txBody>
      </p:sp>
    </p:spTree>
    <p:extLst>
      <p:ext uri="{BB962C8B-B14F-4D97-AF65-F5344CB8AC3E}">
        <p14:creationId xmlns:p14="http://schemas.microsoft.com/office/powerpoint/2010/main" val="36599341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374786" name="Picture 2" descr="NTA1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480" y="417095"/>
            <a:ext cx="4098758" cy="4098758"/>
          </a:xfrm>
          <a:prstGeom prst="rect">
            <a:avLst/>
          </a:prstGeom>
          <a:noFill/>
          <a:extLst>
            <a:ext uri="{909E8E84-426E-40DD-AFC4-6F175D3DCCD1}">
              <a14:hiddenFill xmlns:a14="http://schemas.microsoft.com/office/drawing/2010/main">
                <a:solidFill>
                  <a:srgbClr val="FFFFFF"/>
                </a:solidFill>
              </a14:hiddenFill>
            </a:ext>
          </a:extLst>
        </p:spPr>
      </p:pic>
      <p:sp>
        <p:nvSpPr>
          <p:cNvPr id="374787" name="Text Box 3"/>
          <p:cNvSpPr txBox="1">
            <a:spLocks noChangeArrowheads="1"/>
          </p:cNvSpPr>
          <p:nvPr/>
        </p:nvSpPr>
        <p:spPr bwMode="auto">
          <a:xfrm>
            <a:off x="9464842" y="256675"/>
            <a:ext cx="2550694"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solidFill>
                  <a:srgbClr val="FFFF99"/>
                </a:solidFill>
                <a:latin typeface="+mn-lt"/>
              </a:rPr>
              <a:t>Roman coin from </a:t>
            </a:r>
            <a:r>
              <a:rPr lang="en-US" altLang="en-US" sz="2800" b="1" dirty="0" err="1">
                <a:solidFill>
                  <a:srgbClr val="FFFF99"/>
                </a:solidFill>
                <a:latin typeface="+mn-lt"/>
              </a:rPr>
              <a:t>Lystra</a:t>
            </a:r>
            <a:r>
              <a:rPr lang="en-US" altLang="en-US" sz="2800" b="1" dirty="0">
                <a:solidFill>
                  <a:srgbClr val="FFFF99"/>
                </a:solidFill>
                <a:latin typeface="+mn-lt"/>
              </a:rPr>
              <a:t>, minted about 6 BC. It shows an episode from the local legend of the city’s founding, when the city boundaries were marked off by a plow drawn by a bull and a cow.</a:t>
            </a:r>
          </a:p>
        </p:txBody>
      </p:sp>
      <p:pic>
        <p:nvPicPr>
          <p:cNvPr id="4" name="Content Placeholder 7"/>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7099" t="5635" r="10644" b="5546"/>
          <a:stretch/>
        </p:blipFill>
        <p:spPr>
          <a:xfrm>
            <a:off x="198046" y="235438"/>
            <a:ext cx="3960069" cy="6405993"/>
          </a:xfrm>
        </p:spPr>
      </p:pic>
      <p:sp>
        <p:nvSpPr>
          <p:cNvPr id="2" name="TextBox 1"/>
          <p:cNvSpPr txBox="1"/>
          <p:nvPr/>
        </p:nvSpPr>
        <p:spPr>
          <a:xfrm>
            <a:off x="4247719" y="4669990"/>
            <a:ext cx="3545305" cy="2000548"/>
          </a:xfrm>
          <a:prstGeom prst="rect">
            <a:avLst/>
          </a:prstGeom>
          <a:noFill/>
        </p:spPr>
        <p:txBody>
          <a:bodyPr wrap="square" rtlCol="0">
            <a:spAutoFit/>
          </a:bodyPr>
          <a:lstStyle/>
          <a:p>
            <a:r>
              <a:rPr lang="en-US" sz="2800" b="1" dirty="0">
                <a:solidFill>
                  <a:srgbClr val="FFFF99"/>
                </a:solidFill>
              </a:rPr>
              <a:t>1</a:t>
            </a:r>
            <a:r>
              <a:rPr lang="en-US" sz="2800" b="1" baseline="30000" dirty="0">
                <a:solidFill>
                  <a:srgbClr val="FFFF99"/>
                </a:solidFill>
              </a:rPr>
              <a:t>st</a:t>
            </a:r>
            <a:r>
              <a:rPr lang="en-US" sz="2800" b="1" dirty="0">
                <a:solidFill>
                  <a:srgbClr val="FFFF99"/>
                </a:solidFill>
              </a:rPr>
              <a:t> century Latin inscription naming the city </a:t>
            </a:r>
            <a:r>
              <a:rPr lang="en-US" sz="2800" b="1" dirty="0" err="1">
                <a:solidFill>
                  <a:srgbClr val="FFFF99"/>
                </a:solidFill>
              </a:rPr>
              <a:t>Lystra</a:t>
            </a:r>
            <a:r>
              <a:rPr lang="en-US" sz="2800" b="1" dirty="0">
                <a:solidFill>
                  <a:srgbClr val="FFFF99"/>
                </a:solidFill>
              </a:rPr>
              <a:t>.</a:t>
            </a:r>
          </a:p>
          <a:p>
            <a:endParaRPr lang="en-US" sz="800" b="1" dirty="0">
              <a:solidFill>
                <a:srgbClr val="FFFF99"/>
              </a:solidFill>
            </a:endParaRPr>
          </a:p>
          <a:p>
            <a:r>
              <a:rPr lang="en-US" sz="1600" dirty="0">
                <a:solidFill>
                  <a:srgbClr val="FFFF99"/>
                </a:solidFill>
              </a:rPr>
              <a:t>Archaeological Museum, Konya (biblical </a:t>
            </a:r>
            <a:r>
              <a:rPr lang="en-US" sz="1600" dirty="0" err="1">
                <a:solidFill>
                  <a:srgbClr val="FFFF99"/>
                </a:solidFill>
              </a:rPr>
              <a:t>Iconium</a:t>
            </a:r>
            <a:r>
              <a:rPr lang="en-US" sz="1600" dirty="0">
                <a:solidFill>
                  <a:srgbClr val="FFFF99"/>
                </a:solidFill>
              </a:rPr>
              <a:t>)</a:t>
            </a:r>
          </a:p>
        </p:txBody>
      </p:sp>
    </p:spTree>
    <p:extLst>
      <p:ext uri="{BB962C8B-B14F-4D97-AF65-F5344CB8AC3E}">
        <p14:creationId xmlns:p14="http://schemas.microsoft.com/office/powerpoint/2010/main" val="2199217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TEMPLE SACRIFICIAL SYSTEM</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It should be remembered that all sacrifice was not in the interest of the expiation of sin—but of course, some sacrifices were specifically for this reason.</a:t>
            </a:r>
          </a:p>
          <a:p>
            <a:r>
              <a:rPr lang="en-US" i="1" dirty="0"/>
              <a:t>Christians believed that the death of Jesus was the once-for-all sacrifice for the sins of the world (Mt. 26:28; Jn. 6:51; He. 9:26-28; 1 </a:t>
            </a:r>
            <a:r>
              <a:rPr lang="en-US" i="1" dirty="0" err="1"/>
              <a:t>Pe</a:t>
            </a:r>
            <a:r>
              <a:rPr lang="en-US" i="1" dirty="0"/>
              <a:t>. 3:18; 1 Jn. 2:2).</a:t>
            </a:r>
          </a:p>
          <a:p>
            <a:r>
              <a:rPr lang="en-US" i="1" dirty="0"/>
              <a:t>To turn back to the temple in this regard would be futile (He. 10:1-2, 18, 26-31).</a:t>
            </a:r>
          </a:p>
          <a:p>
            <a:r>
              <a:rPr lang="en-US" i="1" dirty="0"/>
              <a:t>On the other hand, Paul, the missionary, would complete a Nazirite vow, offering the appropriate sacrifices at the temple (21:20-26).</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15</a:t>
            </a:fld>
            <a:endParaRPr lang="en-US"/>
          </a:p>
        </p:txBody>
      </p:sp>
    </p:spTree>
    <p:extLst>
      <p:ext uri="{BB962C8B-B14F-4D97-AF65-F5344CB8AC3E}">
        <p14:creationId xmlns:p14="http://schemas.microsoft.com/office/powerpoint/2010/main" val="117878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IN BI-LINGUAL LYSTRA (14:8-20)</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Like Antioch and </a:t>
            </a:r>
            <a:r>
              <a:rPr lang="en-US" sz="3200" b="1" dirty="0" err="1">
                <a:solidFill>
                  <a:srgbClr val="00FFFF"/>
                </a:solidFill>
                <a:effectLst>
                  <a:outerShdw blurRad="38100" dist="38100" dir="2700000" algn="tl">
                    <a:srgbClr val="000000">
                      <a:alpha val="43137"/>
                    </a:srgbClr>
                  </a:outerShdw>
                </a:effectLst>
              </a:rPr>
              <a:t>Iconium</a:t>
            </a:r>
            <a:r>
              <a:rPr lang="en-US" sz="3200" b="1" dirty="0">
                <a:solidFill>
                  <a:srgbClr val="00FFFF"/>
                </a:solidFill>
                <a:effectLst>
                  <a:outerShdw blurRad="38100" dist="38100" dir="2700000" algn="tl">
                    <a:srgbClr val="000000">
                      <a:alpha val="43137"/>
                    </a:srgbClr>
                  </a:outerShdw>
                </a:effectLst>
              </a:rPr>
              <a:t>, </a:t>
            </a:r>
            <a:r>
              <a:rPr lang="en-US" sz="3200" b="1" dirty="0" err="1">
                <a:solidFill>
                  <a:srgbClr val="00FFFF"/>
                </a:solidFill>
                <a:effectLst>
                  <a:outerShdw blurRad="38100" dist="38100" dir="2700000" algn="tl">
                    <a:srgbClr val="000000">
                      <a:alpha val="43137"/>
                    </a:srgbClr>
                  </a:outerShdw>
                </a:effectLst>
              </a:rPr>
              <a:t>Lystra</a:t>
            </a:r>
            <a:r>
              <a:rPr lang="en-US" sz="3200" b="1" dirty="0">
                <a:solidFill>
                  <a:srgbClr val="00FFFF"/>
                </a:solidFill>
                <a:effectLst>
                  <a:outerShdw blurRad="38100" dist="38100" dir="2700000" algn="tl">
                    <a:srgbClr val="000000">
                      <a:alpha val="43137"/>
                    </a:srgbClr>
                  </a:outerShdw>
                </a:effectLst>
              </a:rPr>
              <a:t> and </a:t>
            </a:r>
            <a:r>
              <a:rPr lang="en-US" sz="3200" b="1" dirty="0" err="1">
                <a:solidFill>
                  <a:srgbClr val="00FFFF"/>
                </a:solidFill>
                <a:effectLst>
                  <a:outerShdw blurRad="38100" dist="38100" dir="2700000" algn="tl">
                    <a:srgbClr val="000000">
                      <a:alpha val="43137"/>
                    </a:srgbClr>
                  </a:outerShdw>
                </a:effectLst>
              </a:rPr>
              <a:t>Derbe</a:t>
            </a:r>
            <a:r>
              <a:rPr lang="en-US" sz="3200" b="1" dirty="0">
                <a:solidFill>
                  <a:srgbClr val="00FFFF"/>
                </a:solidFill>
                <a:effectLst>
                  <a:outerShdw blurRad="38100" dist="38100" dir="2700000" algn="tl">
                    <a:srgbClr val="000000">
                      <a:alpha val="43137"/>
                    </a:srgbClr>
                  </a:outerShdw>
                </a:effectLst>
              </a:rPr>
              <a:t> were in southern Galatia, </a:t>
            </a:r>
            <a:r>
              <a:rPr lang="en-US" sz="3200" b="1" dirty="0" err="1">
                <a:solidFill>
                  <a:srgbClr val="00FFFF"/>
                </a:solidFill>
                <a:effectLst>
                  <a:outerShdw blurRad="38100" dist="38100" dir="2700000" algn="tl">
                    <a:srgbClr val="000000">
                      <a:alpha val="43137"/>
                    </a:srgbClr>
                  </a:outerShdw>
                </a:effectLst>
              </a:rPr>
              <a:t>Lystra</a:t>
            </a:r>
            <a:r>
              <a:rPr lang="en-US" sz="3200" b="1" dirty="0">
                <a:solidFill>
                  <a:srgbClr val="00FFFF"/>
                </a:solidFill>
                <a:effectLst>
                  <a:outerShdw blurRad="38100" dist="38100" dir="2700000" algn="tl">
                    <a:srgbClr val="000000">
                      <a:alpha val="43137"/>
                    </a:srgbClr>
                  </a:outerShdw>
                </a:effectLst>
              </a:rPr>
              <a:t> being at the end of the Imperial Road from Antioch.</a:t>
            </a:r>
          </a:p>
          <a:p>
            <a:r>
              <a:rPr lang="en-US" i="1" dirty="0"/>
              <a:t>Here, Paul and his company encountered a congenitally crippled man whom God healed through Paul.</a:t>
            </a:r>
          </a:p>
          <a:p>
            <a:r>
              <a:rPr lang="en-US" i="1" dirty="0"/>
              <a:t>The bystanders who saw it immediately decided that Paul and Barnabas must be gods, specifically Hermes and Zeus.</a:t>
            </a:r>
          </a:p>
          <a:p>
            <a:r>
              <a:rPr lang="en-US" i="1" dirty="0"/>
              <a:t>However, their excited shouting was in the language of the Lycaonians, a language with which Paul was unfamiliar, and it wasn’t until the priest of Zeus from the nearby temple was preparing a sacrifice to honor them that Paul realized what they were thinking.</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150</a:t>
            </a:fld>
            <a:endParaRPr lang="en-US"/>
          </a:p>
        </p:txBody>
      </p:sp>
    </p:spTree>
    <p:extLst>
      <p:ext uri="{BB962C8B-B14F-4D97-AF65-F5344CB8AC3E}">
        <p14:creationId xmlns:p14="http://schemas.microsoft.com/office/powerpoint/2010/main" val="124065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28899" y="192505"/>
            <a:ext cx="4439710" cy="6449580"/>
          </a:xfrm>
        </p:spPr>
      </p:pic>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151</a:t>
            </a:fld>
            <a:endParaRPr lang="en-US"/>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344" t="-76" r="15419" b="677"/>
          <a:stretch/>
        </p:blipFill>
        <p:spPr>
          <a:xfrm>
            <a:off x="7603958" y="216567"/>
            <a:ext cx="4342039" cy="6425518"/>
          </a:xfrm>
          <a:prstGeom prst="rect">
            <a:avLst/>
          </a:prstGeom>
        </p:spPr>
      </p:pic>
      <p:sp>
        <p:nvSpPr>
          <p:cNvPr id="14" name="TextBox 13"/>
          <p:cNvSpPr txBox="1"/>
          <p:nvPr/>
        </p:nvSpPr>
        <p:spPr>
          <a:xfrm>
            <a:off x="4668609" y="4286087"/>
            <a:ext cx="2935349" cy="2308324"/>
          </a:xfrm>
          <a:prstGeom prst="rect">
            <a:avLst/>
          </a:prstGeom>
          <a:noFill/>
        </p:spPr>
        <p:txBody>
          <a:bodyPr wrap="square" rtlCol="0">
            <a:spAutoFit/>
          </a:bodyPr>
          <a:lstStyle/>
          <a:p>
            <a:pPr algn="r"/>
            <a:r>
              <a:rPr lang="en-US" sz="2400" dirty="0">
                <a:solidFill>
                  <a:srgbClr val="FFFF99"/>
                </a:solidFill>
              </a:rPr>
              <a:t>Hermes (Mercury), the messenger of the gods:  the Lycaonians thought Paul was Hermes because he was the main speaker</a:t>
            </a:r>
            <a:r>
              <a:rPr lang="en-US" sz="2400" dirty="0"/>
              <a:t>.</a:t>
            </a:r>
          </a:p>
        </p:txBody>
      </p:sp>
      <p:sp>
        <p:nvSpPr>
          <p:cNvPr id="15" name="TextBox 14"/>
          <p:cNvSpPr txBox="1"/>
          <p:nvPr/>
        </p:nvSpPr>
        <p:spPr>
          <a:xfrm>
            <a:off x="4711006" y="137177"/>
            <a:ext cx="2892952" cy="2677656"/>
          </a:xfrm>
          <a:prstGeom prst="rect">
            <a:avLst/>
          </a:prstGeom>
          <a:noFill/>
        </p:spPr>
        <p:txBody>
          <a:bodyPr wrap="square" rtlCol="0">
            <a:spAutoFit/>
          </a:bodyPr>
          <a:lstStyle/>
          <a:p>
            <a:r>
              <a:rPr lang="en-US" sz="2400" dirty="0">
                <a:solidFill>
                  <a:srgbClr val="FFFF99"/>
                </a:solidFill>
              </a:rPr>
              <a:t>Zeus (Jupiter), the leader of the gods who lived on Mt. Olympus:  perhaps Barnabas was thought to be Zeus because he was older</a:t>
            </a:r>
            <a:r>
              <a:rPr lang="en-US" sz="2400" dirty="0"/>
              <a:t>.</a:t>
            </a:r>
          </a:p>
        </p:txBody>
      </p:sp>
    </p:spTree>
    <p:extLst>
      <p:ext uri="{BB962C8B-B14F-4D97-AF65-F5344CB8AC3E}">
        <p14:creationId xmlns:p14="http://schemas.microsoft.com/office/powerpoint/2010/main" val="29135237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Paul’s Sermon to Pagans</a:t>
            </a:r>
          </a:p>
        </p:txBody>
      </p:sp>
      <p:sp>
        <p:nvSpPr>
          <p:cNvPr id="7" name="Content Placeholder 6"/>
          <p:cNvSpPr>
            <a:spLocks noGrp="1"/>
          </p:cNvSpPr>
          <p:nvPr>
            <p:ph idx="1"/>
          </p:nvPr>
        </p:nvSpPr>
        <p:spPr>
          <a:xfrm>
            <a:off x="838200" y="1825625"/>
            <a:ext cx="10760242" cy="438267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Luke now records Paul’s first sermon directly to pagans. Previously, all his encounters with non-Jews had been within the wing of the Jewish community.</a:t>
            </a:r>
          </a:p>
          <a:p>
            <a:r>
              <a:rPr lang="en-US" i="1" dirty="0"/>
              <a:t>Paul sought to turn his listeners toward the God of the Hebrew Scriptures, the Creator and Sustainer of life. The story of Jesus presumably would have come later.</a:t>
            </a:r>
          </a:p>
          <a:p>
            <a:r>
              <a:rPr lang="en-US" i="1" dirty="0"/>
              <a:t>However, some Jews from Antioch and </a:t>
            </a:r>
            <a:r>
              <a:rPr lang="en-US" i="1" dirty="0" err="1"/>
              <a:t>Iconium</a:t>
            </a:r>
            <a:r>
              <a:rPr lang="en-US" i="1" dirty="0"/>
              <a:t> arrived, stirring up such violent opposition that Paul was dragged from the city, stoned and left for dead (cf. 2 Co. 11:25b).</a:t>
            </a:r>
          </a:p>
          <a:p>
            <a:r>
              <a:rPr lang="en-US" i="1" dirty="0"/>
              <a:t>Nevertheless, Paul revived, and he and Barnabas left quickly for </a:t>
            </a:r>
            <a:r>
              <a:rPr lang="en-US" i="1" dirty="0" err="1"/>
              <a:t>Derbe</a:t>
            </a:r>
            <a:r>
              <a:rPr lang="en-US" i="1" dirty="0"/>
              <a:t>.</a:t>
            </a:r>
          </a:p>
        </p:txBody>
      </p:sp>
      <p:sp>
        <p:nvSpPr>
          <p:cNvPr id="5" name="Slide Number Placeholder 4"/>
          <p:cNvSpPr>
            <a:spLocks noGrp="1"/>
          </p:cNvSpPr>
          <p:nvPr>
            <p:ph type="sldNum" sz="quarter" idx="12"/>
          </p:nvPr>
        </p:nvSpPr>
        <p:spPr/>
        <p:txBody>
          <a:bodyPr/>
          <a:lstStyle/>
          <a:p>
            <a:pPr>
              <a:defRPr/>
            </a:pPr>
            <a:fld id="{62CB0931-3903-48AB-93B9-33503B6FB55A}" type="slidenum">
              <a:rPr lang="en-US" smtClean="0"/>
              <a:pPr>
                <a:defRPr/>
              </a:pPr>
              <a:t>152</a:t>
            </a:fld>
            <a:endParaRPr lang="en-US"/>
          </a:p>
        </p:txBody>
      </p:sp>
    </p:spTree>
    <p:extLst>
      <p:ext uri="{BB962C8B-B14F-4D97-AF65-F5344CB8AC3E}">
        <p14:creationId xmlns:p14="http://schemas.microsoft.com/office/powerpoint/2010/main" val="305604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AT DERBE AND BACK TO SYRIA (14:21-28)</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At </a:t>
            </a:r>
            <a:r>
              <a:rPr lang="en-US" sz="3200" b="1" dirty="0" err="1">
                <a:solidFill>
                  <a:srgbClr val="00FFFF"/>
                </a:solidFill>
                <a:effectLst>
                  <a:outerShdw blurRad="38100" dist="38100" dir="2700000" algn="tl">
                    <a:srgbClr val="000000">
                      <a:alpha val="43137"/>
                    </a:srgbClr>
                  </a:outerShdw>
                </a:effectLst>
              </a:rPr>
              <a:t>Derbe</a:t>
            </a:r>
            <a:r>
              <a:rPr lang="en-US" sz="3200" b="1" dirty="0">
                <a:solidFill>
                  <a:srgbClr val="00FFFF"/>
                </a:solidFill>
                <a:effectLst>
                  <a:outerShdw blurRad="38100" dist="38100" dir="2700000" algn="tl">
                    <a:srgbClr val="000000">
                      <a:alpha val="43137"/>
                    </a:srgbClr>
                  </a:outerShdw>
                </a:effectLst>
              </a:rPr>
              <a:t>, many believed their message.</a:t>
            </a:r>
          </a:p>
          <a:p>
            <a:r>
              <a:rPr lang="en-US" i="1" dirty="0"/>
              <a:t>Leaving </a:t>
            </a:r>
            <a:r>
              <a:rPr lang="en-US" i="1" dirty="0" err="1"/>
              <a:t>Derbe</a:t>
            </a:r>
            <a:r>
              <a:rPr lang="en-US" i="1" dirty="0"/>
              <a:t>, they retraced their steps, visiting the new Christians in each city and encouraging them in their faith, especially in the face of persecution.</a:t>
            </a:r>
          </a:p>
          <a:p>
            <a:r>
              <a:rPr lang="en-US" i="1" dirty="0"/>
              <a:t>In each city, they appointed (elected?) elders (</a:t>
            </a:r>
            <a:r>
              <a:rPr lang="en-US" dirty="0" err="1">
                <a:latin typeface="Greekth" panose="02020803070505020304" pitchFamily="18" charset="0"/>
              </a:rPr>
              <a:t>presbu</a:t>
            </a:r>
            <a:r>
              <a:rPr lang="en-US" dirty="0">
                <a:latin typeface="Greekth" panose="02020803070505020304" pitchFamily="18" charset="0"/>
              </a:rPr>
              <a:t>&lt;</a:t>
            </a:r>
            <a:r>
              <a:rPr lang="en-US" dirty="0" err="1">
                <a:latin typeface="Greekth" panose="02020803070505020304" pitchFamily="18" charset="0"/>
              </a:rPr>
              <a:t>teroi</a:t>
            </a:r>
            <a:r>
              <a:rPr lang="en-US" i="1" dirty="0"/>
              <a:t>) to oversee the congregations. (The Greek verb </a:t>
            </a:r>
            <a:r>
              <a:rPr lang="en-US" dirty="0" err="1">
                <a:latin typeface="Greekth" panose="02020803070505020304" pitchFamily="18" charset="0"/>
              </a:rPr>
              <a:t>xairotone</a:t>
            </a:r>
            <a:r>
              <a:rPr lang="en-US" dirty="0">
                <a:latin typeface="Greekth" panose="02020803070505020304" pitchFamily="18" charset="0"/>
              </a:rPr>
              <a:t>&lt;w</a:t>
            </a:r>
            <a:r>
              <a:rPr lang="en-US" i="1" dirty="0"/>
              <a:t> means to appoint or to choose by raising hands.)</a:t>
            </a:r>
          </a:p>
          <a:p>
            <a:r>
              <a:rPr lang="en-US" i="1" dirty="0"/>
              <a:t>Returning by sea voyage to Antioch, Syria, their sending church, they reported on their travels and missions efforts.</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153</a:t>
            </a:fld>
            <a:endParaRPr lang="en-US"/>
          </a:p>
        </p:txBody>
      </p:sp>
    </p:spTree>
    <p:extLst>
      <p:ext uri="{BB962C8B-B14F-4D97-AF65-F5344CB8AC3E}">
        <p14:creationId xmlns:p14="http://schemas.microsoft.com/office/powerpoint/2010/main" val="91541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000" dirty="0">
                <a:solidFill>
                  <a:srgbClr val="FF0000"/>
                </a:solidFill>
                <a:latin typeface="Mistral" panose="03090702030407020403" pitchFamily="66" charset="0"/>
              </a:rPr>
              <a:t>Discussion Questions</a:t>
            </a:r>
            <a:endParaRPr lang="en-US" sz="6000" dirty="0">
              <a:solidFill>
                <a:srgbClr val="FF0000"/>
              </a:solidFill>
            </a:endParaRPr>
          </a:p>
        </p:txBody>
      </p:sp>
      <p:sp>
        <p:nvSpPr>
          <p:cNvPr id="3" name="Content Placeholder 2"/>
          <p:cNvSpPr>
            <a:spLocks noGrp="1"/>
          </p:cNvSpPr>
          <p:nvPr>
            <p:ph idx="1"/>
          </p:nvPr>
        </p:nvSpPr>
        <p:spPr/>
        <p:txBody>
          <a:bodyPr/>
          <a:lstStyle/>
          <a:p>
            <a:pPr marL="609600" indent="-609600">
              <a:buFont typeface="Wingdings" panose="05000000000000000000" pitchFamily="2" charset="2"/>
              <a:buAutoNum type="arabicPeriod"/>
            </a:pPr>
            <a:r>
              <a:rPr lang="en-US" altLang="en-US" dirty="0">
                <a:solidFill>
                  <a:srgbClr val="FFFF99"/>
                </a:solidFill>
              </a:rPr>
              <a:t>On several occasions, the ministry of the apostles included miracles. What seems to have been the purpose of such miracles? </a:t>
            </a:r>
          </a:p>
          <a:p>
            <a:pPr marL="609600" indent="-609600">
              <a:buFont typeface="Wingdings" panose="05000000000000000000" pitchFamily="2" charset="2"/>
              <a:buAutoNum type="arabicPeriod"/>
            </a:pPr>
            <a:r>
              <a:rPr lang="en-US" dirty="0">
                <a:solidFill>
                  <a:srgbClr val="FFFF99"/>
                </a:solidFill>
              </a:rPr>
              <a:t>Not only in Jerusalem, but also in the towns of this first missions trip, there were several incidents of persecution. What role does persecution play in missions, and how should believers regard persecution in their own lives?</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154</a:t>
            </a:fld>
            <a:endParaRPr lang="en-US"/>
          </a:p>
        </p:txBody>
      </p:sp>
    </p:spTree>
    <p:extLst>
      <p:ext uri="{BB962C8B-B14F-4D97-AF65-F5344CB8AC3E}">
        <p14:creationId xmlns:p14="http://schemas.microsoft.com/office/powerpoint/2010/main" val="88733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7"/>
          <p:cNvSpPr>
            <a:spLocks noChangeArrowheads="1" noChangeShapeType="1" noTextEdit="1"/>
          </p:cNvSpPr>
          <p:nvPr/>
        </p:nvSpPr>
        <p:spPr bwMode="auto">
          <a:xfrm>
            <a:off x="3288632" y="3737811"/>
            <a:ext cx="7977856" cy="1138988"/>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A04020102020204" pitchFamily="34" charset="0"/>
              </a:rPr>
              <a:t>The First Ecumenical Council</a:t>
            </a:r>
          </a:p>
        </p:txBody>
      </p:sp>
      <p:sp>
        <p:nvSpPr>
          <p:cNvPr id="2" name="Slide Number Placeholder 1"/>
          <p:cNvSpPr>
            <a:spLocks noGrp="1"/>
          </p:cNvSpPr>
          <p:nvPr>
            <p:ph type="sldNum" sz="quarter" idx="12"/>
          </p:nvPr>
        </p:nvSpPr>
        <p:spPr/>
        <p:txBody>
          <a:bodyPr/>
          <a:lstStyle/>
          <a:p>
            <a:pPr>
              <a:defRPr/>
            </a:pPr>
            <a:fld id="{254DD280-9EF3-47CE-9735-16719FC5628C}" type="slidenum">
              <a:rPr lang="en-US" smtClean="0"/>
              <a:pPr>
                <a:defRPr/>
              </a:pPr>
              <a:t>155</a:t>
            </a:fld>
            <a:endParaRPr lang="en-US"/>
          </a:p>
        </p:txBody>
      </p:sp>
      <p:sp>
        <p:nvSpPr>
          <p:cNvPr id="3" name="TextBox 2"/>
          <p:cNvSpPr txBox="1"/>
          <p:nvPr/>
        </p:nvSpPr>
        <p:spPr>
          <a:xfrm>
            <a:off x="9577136" y="4989095"/>
            <a:ext cx="1849772" cy="76944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Impact" panose="020B0806030902050204" pitchFamily="34" charset="0"/>
              </a:rPr>
              <a:t>15:1-35</a:t>
            </a:r>
          </a:p>
        </p:txBody>
      </p:sp>
    </p:spTree>
    <p:extLst>
      <p:ext uri="{BB962C8B-B14F-4D97-AF65-F5344CB8AC3E}">
        <p14:creationId xmlns:p14="http://schemas.microsoft.com/office/powerpoint/2010/main" val="4084807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36789"/>
            <a:ext cx="10515600" cy="1325563"/>
          </a:xfrm>
        </p:spPr>
        <p:txBody>
          <a:bodyPr/>
          <a:lstStyle/>
          <a:p>
            <a:r>
              <a:rPr lang="en-US" altLang="en-US" dirty="0">
                <a:solidFill>
                  <a:srgbClr val="FFC000"/>
                </a:solidFill>
                <a:effectLst>
                  <a:outerShdw blurRad="38100" dist="38100" dir="2700000" algn="tl">
                    <a:srgbClr val="000000">
                      <a:alpha val="43137"/>
                    </a:srgbClr>
                  </a:outerShdw>
                </a:effectLst>
                <a:latin typeface="Impact" panose="020B0806030902050204" pitchFamily="34" charset="0"/>
              </a:rPr>
              <a:t>The Gentile Question</a:t>
            </a:r>
            <a:endParaRPr lang="en-US"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3" name="Content Placeholder 2"/>
          <p:cNvSpPr>
            <a:spLocks noGrp="1"/>
          </p:cNvSpPr>
          <p:nvPr>
            <p:ph idx="1"/>
          </p:nvPr>
        </p:nvSpPr>
        <p:spPr>
          <a:xfrm>
            <a:off x="838200" y="1649162"/>
            <a:ext cx="10515600" cy="5032375"/>
          </a:xfrm>
        </p:spPr>
        <p:txBody>
          <a:bodyPr/>
          <a:lstStyle/>
          <a:p>
            <a:pPr marL="0" indent="0">
              <a:buNone/>
            </a:pPr>
            <a:r>
              <a:rPr lang="en-US" altLang="en-US" sz="3200" b="1" dirty="0">
                <a:solidFill>
                  <a:srgbClr val="FFFF99"/>
                </a:solidFill>
                <a:effectLst>
                  <a:outerShdw blurRad="38100" dist="38100" dir="2700000" algn="tl">
                    <a:srgbClr val="000000"/>
                  </a:outerShdw>
                </a:effectLst>
              </a:rPr>
              <a:t>The acceptance of the Christian message by pagans in Asia Minor raised a critical question: Did Gentiles need to become Jews in order to become Christians?</a:t>
            </a:r>
          </a:p>
          <a:p>
            <a:r>
              <a:rPr lang="en-US" altLang="en-US" i="1" dirty="0">
                <a:solidFill>
                  <a:schemeClr val="bg1"/>
                </a:solidFill>
              </a:rPr>
              <a:t>Circumcision was the religious symbol of accepting the Jewish faith, since the uncircumcised were not numbered among God’s people.</a:t>
            </a:r>
          </a:p>
          <a:p>
            <a:r>
              <a:rPr lang="en-US" altLang="en-US" i="1" dirty="0">
                <a:solidFill>
                  <a:schemeClr val="bg1"/>
                </a:solidFill>
              </a:rPr>
              <a:t>A strong party in Jerusalem advocated that circumcision and Torah observance were necessary and carried this message to Antioch, Syria.</a:t>
            </a:r>
          </a:p>
          <a:p>
            <a:r>
              <a:rPr lang="en-US" altLang="en-US" i="1" dirty="0">
                <a:solidFill>
                  <a:schemeClr val="bg1"/>
                </a:solidFill>
              </a:rPr>
              <a:t>Paul and his party countered that this was not necessary, and he and Barnabas were sent to the Jerusalem apostles for a decision.</a:t>
            </a:r>
          </a:p>
          <a:p>
            <a:r>
              <a:rPr lang="en-US" altLang="en-US" i="1" dirty="0">
                <a:solidFill>
                  <a:schemeClr val="bg1"/>
                </a:solidFill>
              </a:rPr>
              <a:t>In Jerusalem, they encountered strong opposition from Christian Pharisees.</a:t>
            </a:r>
          </a:p>
          <a:p>
            <a:endParaRPr lang="en-US" altLang="en-US" i="1" dirty="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156</a:t>
            </a:fld>
            <a:endParaRPr lang="en-US"/>
          </a:p>
        </p:txBody>
      </p:sp>
    </p:spTree>
    <p:extLst>
      <p:ext uri="{BB962C8B-B14F-4D97-AF65-F5344CB8AC3E}">
        <p14:creationId xmlns:p14="http://schemas.microsoft.com/office/powerpoint/2010/main" val="370323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latin typeface="Impact" panose="020B0806030902050204" pitchFamily="34" charset="0"/>
              </a:rPr>
              <a:t>The Galatian Letter</a:t>
            </a:r>
          </a:p>
        </p:txBody>
      </p:sp>
      <p:sp>
        <p:nvSpPr>
          <p:cNvPr id="3" name="Content Placeholder 2"/>
          <p:cNvSpPr>
            <a:spLocks noGrp="1"/>
          </p:cNvSpPr>
          <p:nvPr>
            <p:ph idx="1"/>
          </p:nvPr>
        </p:nvSpPr>
        <p:spPr/>
        <p:txBody>
          <a:bodyPr/>
          <a:lstStyle/>
          <a:p>
            <a:pPr marL="0" indent="0">
              <a:buNone/>
            </a:pPr>
            <a:r>
              <a:rPr lang="en-US" sz="3200" b="1" dirty="0">
                <a:solidFill>
                  <a:srgbClr val="FFFF99"/>
                </a:solidFill>
                <a:effectLst>
                  <a:outerShdw blurRad="38100" dist="38100" dir="2700000" algn="tl">
                    <a:srgbClr val="000000">
                      <a:alpha val="43137"/>
                    </a:srgbClr>
                  </a:outerShdw>
                </a:effectLst>
              </a:rPr>
              <a:t>There is scholarly debate about whether the Galatia to whom Paul wrote was northern Galatian (ethnic) or southern Galatia (provincial).</a:t>
            </a:r>
          </a:p>
          <a:p>
            <a:r>
              <a:rPr lang="en-US" i="1" dirty="0">
                <a:solidFill>
                  <a:schemeClr val="bg1"/>
                </a:solidFill>
                <a:effectLst>
                  <a:outerShdw blurRad="38100" dist="38100" dir="2700000" algn="tl">
                    <a:srgbClr val="000000">
                      <a:alpha val="43137"/>
                    </a:srgbClr>
                  </a:outerShdw>
                </a:effectLst>
              </a:rPr>
              <a:t>If the latter (the position followed here), then it would include the churches Paul and his company started on their 1</a:t>
            </a:r>
            <a:r>
              <a:rPr lang="en-US" i="1" baseline="30000" dirty="0">
                <a:solidFill>
                  <a:schemeClr val="bg1"/>
                </a:solidFill>
                <a:effectLst>
                  <a:outerShdw blurRad="38100" dist="38100" dir="2700000" algn="tl">
                    <a:srgbClr val="000000">
                      <a:alpha val="43137"/>
                    </a:srgbClr>
                  </a:outerShdw>
                </a:effectLst>
              </a:rPr>
              <a:t>st</a:t>
            </a:r>
            <a:r>
              <a:rPr lang="en-US" i="1" dirty="0">
                <a:solidFill>
                  <a:schemeClr val="bg1"/>
                </a:solidFill>
                <a:effectLst>
                  <a:outerShdw blurRad="38100" dist="38100" dir="2700000" algn="tl">
                    <a:srgbClr val="000000">
                      <a:alpha val="43137"/>
                    </a:srgbClr>
                  </a:outerShdw>
                </a:effectLst>
              </a:rPr>
              <a:t> missions tour into Asia Minor (i.e., Antioch, </a:t>
            </a:r>
            <a:r>
              <a:rPr lang="en-US" i="1" dirty="0" err="1">
                <a:solidFill>
                  <a:schemeClr val="bg1"/>
                </a:solidFill>
                <a:effectLst>
                  <a:outerShdw blurRad="38100" dist="38100" dir="2700000" algn="tl">
                    <a:srgbClr val="000000">
                      <a:alpha val="43137"/>
                    </a:srgbClr>
                  </a:outerShdw>
                </a:effectLst>
              </a:rPr>
              <a:t>Iconium</a:t>
            </a:r>
            <a:r>
              <a:rPr lang="en-US" i="1" dirty="0">
                <a:solidFill>
                  <a:schemeClr val="bg1"/>
                </a:solidFill>
                <a:effectLst>
                  <a:outerShdw blurRad="38100" dist="38100" dir="2700000" algn="tl">
                    <a:srgbClr val="000000">
                      <a:alpha val="43137"/>
                    </a:srgbClr>
                  </a:outerShdw>
                </a:effectLst>
              </a:rPr>
              <a:t>, </a:t>
            </a:r>
            <a:r>
              <a:rPr lang="en-US" i="1" dirty="0" err="1">
                <a:solidFill>
                  <a:schemeClr val="bg1"/>
                </a:solidFill>
                <a:effectLst>
                  <a:outerShdw blurRad="38100" dist="38100" dir="2700000" algn="tl">
                    <a:srgbClr val="000000">
                      <a:alpha val="43137"/>
                    </a:srgbClr>
                  </a:outerShdw>
                </a:effectLst>
              </a:rPr>
              <a:t>Lystra</a:t>
            </a:r>
            <a:r>
              <a:rPr lang="en-US" i="1" dirty="0">
                <a:solidFill>
                  <a:schemeClr val="bg1"/>
                </a:solidFill>
                <a:effectLst>
                  <a:outerShdw blurRad="38100" dist="38100" dir="2700000" algn="tl">
                    <a:srgbClr val="000000">
                      <a:alpha val="43137"/>
                    </a:srgbClr>
                  </a:outerShdw>
                </a:effectLst>
              </a:rPr>
              <a:t> and </a:t>
            </a:r>
            <a:r>
              <a:rPr lang="en-US" i="1" dirty="0" err="1">
                <a:solidFill>
                  <a:schemeClr val="bg1"/>
                </a:solidFill>
                <a:effectLst>
                  <a:outerShdw blurRad="38100" dist="38100" dir="2700000" algn="tl">
                    <a:srgbClr val="000000">
                      <a:alpha val="43137"/>
                    </a:srgbClr>
                  </a:outerShdw>
                </a:effectLst>
              </a:rPr>
              <a:t>Derbe</a:t>
            </a:r>
            <a:r>
              <a:rPr lang="en-US" i="1" dirty="0">
                <a:solidFill>
                  <a:schemeClr val="bg1"/>
                </a:solidFill>
                <a:effectLst>
                  <a:outerShdw blurRad="38100" dist="38100" dir="2700000" algn="tl">
                    <a:srgbClr val="000000">
                      <a:alpha val="43137"/>
                    </a:srgbClr>
                  </a:outerShdw>
                </a:effectLst>
              </a:rPr>
              <a:t>).</a:t>
            </a:r>
          </a:p>
          <a:p>
            <a:r>
              <a:rPr lang="en-US" i="1" dirty="0">
                <a:solidFill>
                  <a:schemeClr val="bg1"/>
                </a:solidFill>
                <a:effectLst>
                  <a:outerShdw blurRad="38100" dist="38100" dir="2700000" algn="tl">
                    <a:srgbClr val="000000">
                      <a:alpha val="43137"/>
                    </a:srgbClr>
                  </a:outerShdw>
                </a:effectLst>
              </a:rPr>
              <a:t>Since the Galatian letter addresses the problem of the </a:t>
            </a:r>
            <a:r>
              <a:rPr lang="en-US" i="1" dirty="0" err="1">
                <a:solidFill>
                  <a:schemeClr val="bg1"/>
                </a:solidFill>
                <a:effectLst>
                  <a:outerShdw blurRad="38100" dist="38100" dir="2700000" algn="tl">
                    <a:srgbClr val="000000">
                      <a:alpha val="43137"/>
                    </a:srgbClr>
                  </a:outerShdw>
                </a:effectLst>
              </a:rPr>
              <a:t>Judaizers</a:t>
            </a:r>
            <a:r>
              <a:rPr lang="en-US" i="1" dirty="0">
                <a:solidFill>
                  <a:schemeClr val="bg1"/>
                </a:solidFill>
                <a:effectLst>
                  <a:outerShdw blurRad="38100" dist="38100" dir="2700000" algn="tl">
                    <a:srgbClr val="000000">
                      <a:alpha val="43137"/>
                    </a:srgbClr>
                  </a:outerShdw>
                </a:effectLst>
              </a:rPr>
              <a:t>, why did Paul not appeal to the Jerusalem Council in the letter? The best answer is that Paul wrote the Galatian letter before the Jerusalem Council, perhaps as early as AD 49.</a:t>
            </a:r>
            <a:endParaRPr lang="en-US" i="1" dirty="0">
              <a:solidFill>
                <a:schemeClr val="bg1"/>
              </a:solidFill>
            </a:endParaRP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157</a:t>
            </a:fld>
            <a:endParaRPr lang="en-US"/>
          </a:p>
        </p:txBody>
      </p:sp>
    </p:spTree>
    <p:extLst>
      <p:ext uri="{BB962C8B-B14F-4D97-AF65-F5344CB8AC3E}">
        <p14:creationId xmlns:p14="http://schemas.microsoft.com/office/powerpoint/2010/main" val="219477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Presentation of Cases</a:t>
            </a:r>
          </a:p>
        </p:txBody>
      </p:sp>
      <p:sp>
        <p:nvSpPr>
          <p:cNvPr id="3" name="Content Placeholder 2"/>
          <p:cNvSpPr>
            <a:spLocks noGrp="1"/>
          </p:cNvSpPr>
          <p:nvPr>
            <p:ph idx="1"/>
          </p:nvPr>
        </p:nvSpPr>
        <p:spPr>
          <a:xfrm>
            <a:off x="721895" y="1825625"/>
            <a:ext cx="10631905" cy="476768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In Jerusalem, the apostles and elders listened to both sides. In the end, two voices served to swing the decision to the side of Paul and Barnabas.</a:t>
            </a:r>
          </a:p>
          <a:p>
            <a:r>
              <a:rPr lang="en-US" i="1" u="sng" dirty="0"/>
              <a:t>Peter</a:t>
            </a:r>
            <a:r>
              <a:rPr lang="en-US" i="1" dirty="0"/>
              <a:t> recounted the events at the home of Cornelius in Caesarea, emphasizing that God showed his acceptance of Gentiles by giving them the Holy Spirit. Cornelius had not submitted to circumcision. His inclusion in God’s people was on the basis of grace and faith.</a:t>
            </a:r>
          </a:p>
          <a:p>
            <a:r>
              <a:rPr lang="en-US" i="1" u="sng" dirty="0"/>
              <a:t>Barnabas and Paul </a:t>
            </a:r>
            <a:r>
              <a:rPr lang="en-US" i="1" dirty="0"/>
              <a:t>(note the reversal of the names, since Barnabas was above suspicion in Jerusalem whereas Paul was not) then recounted their Gentile mission and its attendant miracles, clear signs of God’s approval.</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158</a:t>
            </a:fld>
            <a:endParaRPr lang="en-US"/>
          </a:p>
        </p:txBody>
      </p:sp>
    </p:spTree>
    <p:extLst>
      <p:ext uri="{BB962C8B-B14F-4D97-AF65-F5344CB8AC3E}">
        <p14:creationId xmlns:p14="http://schemas.microsoft.com/office/powerpoint/2010/main" val="49193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Summary of James</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James, the Lord’s brother, then summed up the case, citing the prophet Amos (Am. 9:11-12), whom he quoted from the LXX.</a:t>
            </a:r>
          </a:p>
          <a:p>
            <a:r>
              <a:rPr lang="en-US" i="1" dirty="0"/>
              <a:t>The inclusion of Gentiles in the circle of God’s people had been part of God’s ancient purpose.</a:t>
            </a:r>
          </a:p>
          <a:p>
            <a:r>
              <a:rPr lang="en-US" i="1" dirty="0"/>
              <a:t>The restoration of David’s dynasty (and all its attendant promises) had been fulfilled in Jesus. </a:t>
            </a:r>
          </a:p>
          <a:p>
            <a:r>
              <a:rPr lang="en-US" i="1" dirty="0"/>
              <a:t>The whole human race was now privileged to seek salvation in him without requiring the full range of Jewish legalism.</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159</a:t>
            </a:fld>
            <a:endParaRPr lang="en-US"/>
          </a:p>
        </p:txBody>
      </p:sp>
    </p:spTree>
    <p:extLst>
      <p:ext uri="{BB962C8B-B14F-4D97-AF65-F5344CB8AC3E}">
        <p14:creationId xmlns:p14="http://schemas.microsoft.com/office/powerpoint/2010/main" val="768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000" dirty="0">
                <a:solidFill>
                  <a:srgbClr val="FF0000"/>
                </a:solidFill>
                <a:latin typeface="Mistral" panose="03090702030407020403" pitchFamily="66" charset="0"/>
              </a:rPr>
              <a:t>Discussion Questions</a:t>
            </a:r>
            <a:endParaRPr lang="en-US" sz="6000" dirty="0">
              <a:solidFill>
                <a:srgbClr val="FF0000"/>
              </a:solidFill>
            </a:endParaRPr>
          </a:p>
        </p:txBody>
      </p:sp>
      <p:sp>
        <p:nvSpPr>
          <p:cNvPr id="3" name="Content Placeholder 2"/>
          <p:cNvSpPr>
            <a:spLocks noGrp="1"/>
          </p:cNvSpPr>
          <p:nvPr>
            <p:ph idx="1"/>
          </p:nvPr>
        </p:nvSpPr>
        <p:spPr/>
        <p:txBody>
          <a:bodyPr/>
          <a:lstStyle/>
          <a:p>
            <a:pPr marL="609600" indent="-609600">
              <a:buFont typeface="Wingdings" panose="05000000000000000000" pitchFamily="2" charset="2"/>
              <a:buAutoNum type="arabicPeriod"/>
            </a:pPr>
            <a:r>
              <a:rPr lang="en-US" altLang="en-US" dirty="0">
                <a:solidFill>
                  <a:srgbClr val="FFFF99"/>
                </a:solidFill>
              </a:rPr>
              <a:t>Why do you think it was so difficult for the early Jewish Christians to cross ethnic boundaries with the gospel, and what parts of the teachings of Jesus may have played a role in this challenge? </a:t>
            </a:r>
          </a:p>
          <a:p>
            <a:pPr marL="609600" indent="-609600">
              <a:buFont typeface="Wingdings" panose="05000000000000000000" pitchFamily="2" charset="2"/>
              <a:buAutoNum type="arabicPeriod"/>
            </a:pPr>
            <a:r>
              <a:rPr lang="en-US" dirty="0">
                <a:solidFill>
                  <a:srgbClr val="FFFF99"/>
                </a:solidFill>
              </a:rPr>
              <a:t>Did Jesus cross ethnic boundaries?</a:t>
            </a:r>
          </a:p>
          <a:p>
            <a:pPr marL="609600" indent="-609600">
              <a:buFont typeface="Wingdings" panose="05000000000000000000" pitchFamily="2" charset="2"/>
              <a:buAutoNum type="arabicPeriod"/>
            </a:pPr>
            <a:r>
              <a:rPr lang="en-US" dirty="0">
                <a:solidFill>
                  <a:srgbClr val="FFFF99"/>
                </a:solidFill>
              </a:rPr>
              <a:t>Why do you think the earliest Christians had difficulty understanding the international implications of the “great commission”?</a:t>
            </a:r>
            <a:endParaRPr lang="en-US" dirty="0"/>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16</a:t>
            </a:fld>
            <a:endParaRPr lang="en-US"/>
          </a:p>
        </p:txBody>
      </p:sp>
    </p:spTree>
    <p:extLst>
      <p:ext uri="{BB962C8B-B14F-4D97-AF65-F5344CB8AC3E}">
        <p14:creationId xmlns:p14="http://schemas.microsoft.com/office/powerpoint/2010/main" val="357930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285"/>
            <a:ext cx="10515600" cy="1325563"/>
          </a:xfrm>
        </p:spPr>
        <p:txBody>
          <a:bodyPr/>
          <a:lstStyle/>
          <a:p>
            <a:r>
              <a:rPr lang="en-US" b="1" dirty="0">
                <a:solidFill>
                  <a:srgbClr val="FFC000"/>
                </a:solidFill>
                <a:effectLst>
                  <a:outerShdw blurRad="38100" dist="38100" dir="2700000" algn="tl">
                    <a:srgbClr val="000000">
                      <a:alpha val="43137"/>
                    </a:srgbClr>
                  </a:outerShdw>
                </a:effectLst>
              </a:rPr>
              <a:t>The Encyclical Letter</a:t>
            </a:r>
          </a:p>
        </p:txBody>
      </p:sp>
      <p:sp>
        <p:nvSpPr>
          <p:cNvPr id="3" name="Content Placeholder 2"/>
          <p:cNvSpPr>
            <a:spLocks noGrp="1"/>
          </p:cNvSpPr>
          <p:nvPr>
            <p:ph idx="1"/>
          </p:nvPr>
        </p:nvSpPr>
        <p:spPr>
          <a:xfrm>
            <a:off x="838200" y="1344363"/>
            <a:ext cx="10515600" cy="54414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James then advised a letter to the new Gentile congregations, urging them to show respect to four particularly sensitive Jewish issues, since they would be living side-by-side with Jews.</a:t>
            </a:r>
          </a:p>
          <a:p>
            <a:r>
              <a:rPr lang="en-US" i="1" u="sng" dirty="0"/>
              <a:t>Food dedicated to pagan deities:</a:t>
            </a:r>
            <a:r>
              <a:rPr lang="en-US" i="1" dirty="0"/>
              <a:t> it was common practice in Greco-Roman cities to eat food that had been dedicated at pagan temples.</a:t>
            </a:r>
          </a:p>
          <a:p>
            <a:r>
              <a:rPr lang="en-US" i="1" u="sng" dirty="0"/>
              <a:t>Incestuous marriages:</a:t>
            </a:r>
            <a:r>
              <a:rPr lang="en-US" i="1" dirty="0"/>
              <a:t> probably, the prohibition against </a:t>
            </a:r>
            <a:r>
              <a:rPr lang="en-US" dirty="0" err="1">
                <a:latin typeface="Greekth" panose="02020803070505020304" pitchFamily="18" charset="0"/>
              </a:rPr>
              <a:t>pornei</a:t>
            </a:r>
            <a:r>
              <a:rPr lang="en-US" dirty="0">
                <a:latin typeface="Greekth" panose="02020803070505020304" pitchFamily="18" charset="0"/>
              </a:rPr>
              <a:t>&lt;a</a:t>
            </a:r>
            <a:r>
              <a:rPr lang="en-US" i="1" dirty="0"/>
              <a:t> (= </a:t>
            </a:r>
            <a:r>
              <a:rPr lang="en-US" i="1" dirty="0" err="1"/>
              <a:t>unchastity</a:t>
            </a:r>
            <a:r>
              <a:rPr lang="en-US" i="1" dirty="0"/>
              <a:t>, fornication) is especially directed toward the Gentile practice of marrying close relatives or else mixed marriages between Christians and pagans.</a:t>
            </a:r>
          </a:p>
          <a:p>
            <a:r>
              <a:rPr lang="en-US" i="1" u="sng" dirty="0"/>
              <a:t>The meat of strangled animals</a:t>
            </a:r>
            <a:r>
              <a:rPr lang="en-US" i="1" dirty="0"/>
              <a:t> (cf. Lv. 17:13-14)</a:t>
            </a:r>
          </a:p>
          <a:p>
            <a:r>
              <a:rPr lang="en-US" i="1" u="sng" dirty="0"/>
              <a:t>Eating blood</a:t>
            </a:r>
            <a:r>
              <a:rPr lang="en-US" i="1" dirty="0"/>
              <a:t> (cf. Lv. 17:10-12)</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160</a:t>
            </a:fld>
            <a:endParaRPr lang="en-US"/>
          </a:p>
        </p:txBody>
      </p:sp>
    </p:spTree>
    <p:extLst>
      <p:ext uri="{BB962C8B-B14F-4D97-AF65-F5344CB8AC3E}">
        <p14:creationId xmlns:p14="http://schemas.microsoft.com/office/powerpoint/2010/main" val="31452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C000"/>
                </a:solidFill>
                <a:latin typeface="Impact" panose="020B0806030902050204" pitchFamily="34" charset="0"/>
              </a:rPr>
              <a:t>Sending Letters in Imperial Rome</a:t>
            </a:r>
          </a:p>
        </p:txBody>
      </p:sp>
      <p:sp>
        <p:nvSpPr>
          <p:cNvPr id="3" name="Content Placeholder 2"/>
          <p:cNvSpPr>
            <a:spLocks noGrp="1"/>
          </p:cNvSpPr>
          <p:nvPr>
            <p:ph idx="1"/>
          </p:nvPr>
        </p:nvSpPr>
        <p:spPr/>
        <p:txBody>
          <a:bodyPr/>
          <a:lstStyle/>
          <a:p>
            <a:pPr marL="0" indent="0">
              <a:buNone/>
            </a:pPr>
            <a:r>
              <a:rPr lang="en-US" sz="3200" b="1" dirty="0">
                <a:solidFill>
                  <a:srgbClr val="FFFF99"/>
                </a:solidFill>
                <a:effectLst>
                  <a:outerShdw blurRad="38100" dist="38100" dir="2700000" algn="tl">
                    <a:srgbClr val="000000">
                      <a:alpha val="43137"/>
                    </a:srgbClr>
                  </a:outerShdw>
                </a:effectLst>
              </a:rPr>
              <a:t>While there was an imperial postal service (</a:t>
            </a:r>
            <a:r>
              <a:rPr lang="en-US" sz="3200" b="1" i="1" dirty="0">
                <a:solidFill>
                  <a:srgbClr val="FFFF99"/>
                </a:solidFill>
                <a:effectLst>
                  <a:outerShdw blurRad="38100" dist="38100" dir="2700000" algn="tl">
                    <a:srgbClr val="000000">
                      <a:alpha val="43137"/>
                    </a:srgbClr>
                  </a:outerShdw>
                </a:effectLst>
              </a:rPr>
              <a:t>cursus </a:t>
            </a:r>
            <a:r>
              <a:rPr lang="en-US" sz="3200" b="1" i="1" dirty="0" err="1">
                <a:solidFill>
                  <a:srgbClr val="FFFF99"/>
                </a:solidFill>
                <a:effectLst>
                  <a:outerShdw blurRad="38100" dist="38100" dir="2700000" algn="tl">
                    <a:srgbClr val="000000">
                      <a:alpha val="43137"/>
                    </a:srgbClr>
                  </a:outerShdw>
                </a:effectLst>
              </a:rPr>
              <a:t>publicus</a:t>
            </a:r>
            <a:r>
              <a:rPr lang="en-US" sz="3200" b="1" dirty="0">
                <a:solidFill>
                  <a:srgbClr val="FFFF99"/>
                </a:solidFill>
                <a:effectLst>
                  <a:outerShdw blurRad="38100" dist="38100" dir="2700000" algn="tl">
                    <a:srgbClr val="000000">
                      <a:alpha val="43137"/>
                    </a:srgbClr>
                  </a:outerShdw>
                </a:effectLst>
              </a:rPr>
              <a:t>), it was not available for private mail.</a:t>
            </a:r>
          </a:p>
          <a:p>
            <a:r>
              <a:rPr lang="en-US" i="1" dirty="0">
                <a:solidFill>
                  <a:schemeClr val="bg1"/>
                </a:solidFill>
                <a:effectLst>
                  <a:outerShdw blurRad="38100" dist="38100" dir="2700000" algn="tl">
                    <a:srgbClr val="000000">
                      <a:alpha val="43137"/>
                    </a:srgbClr>
                  </a:outerShdw>
                </a:effectLst>
              </a:rPr>
              <a:t>Hence, private correspondence necessarily had to be sent by private courier.</a:t>
            </a:r>
          </a:p>
          <a:p>
            <a:r>
              <a:rPr lang="en-US" i="1" dirty="0">
                <a:solidFill>
                  <a:schemeClr val="bg1"/>
                </a:solidFill>
                <a:effectLst>
                  <a:outerShdw blurRad="38100" dist="38100" dir="2700000" algn="tl">
                    <a:srgbClr val="000000">
                      <a:alpha val="43137"/>
                    </a:srgbClr>
                  </a:outerShdw>
                </a:effectLst>
              </a:rPr>
              <a:t>The letter from the Jerusalem church was duly composed and ordered to be carried by Barnabas and Paul, along with two other representatives of the Jerusalem church, Judas and Silvanus (Silas), who would validate the letter by personal testimony.</a:t>
            </a:r>
          </a:p>
          <a:p>
            <a:r>
              <a:rPr lang="en-US" i="1" dirty="0">
                <a:solidFill>
                  <a:schemeClr val="bg1"/>
                </a:solidFill>
                <a:effectLst>
                  <a:outerShdw blurRad="38100" dist="38100" dir="2700000" algn="tl">
                    <a:srgbClr val="000000">
                      <a:alpha val="43137"/>
                    </a:srgbClr>
                  </a:outerShdw>
                </a:effectLst>
              </a:rPr>
              <a:t>The four of them then were sent to Antioch, where they delivered the letter to the church.</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161</a:t>
            </a:fld>
            <a:endParaRPr lang="en-US"/>
          </a:p>
        </p:txBody>
      </p:sp>
    </p:spTree>
    <p:extLst>
      <p:ext uri="{BB962C8B-B14F-4D97-AF65-F5344CB8AC3E}">
        <p14:creationId xmlns:p14="http://schemas.microsoft.com/office/powerpoint/2010/main" val="267610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000" dirty="0">
                <a:solidFill>
                  <a:srgbClr val="FF0000"/>
                </a:solidFill>
                <a:latin typeface="Mistral" panose="03090702030407020403" pitchFamily="66" charset="0"/>
              </a:rPr>
              <a:t>Discussion Questions</a:t>
            </a:r>
            <a:endParaRPr lang="en-US" sz="6000" dirty="0">
              <a:solidFill>
                <a:srgbClr val="FF0000"/>
              </a:solidFill>
            </a:endParaRPr>
          </a:p>
        </p:txBody>
      </p:sp>
      <p:sp>
        <p:nvSpPr>
          <p:cNvPr id="3" name="Content Placeholder 2"/>
          <p:cNvSpPr>
            <a:spLocks noGrp="1"/>
          </p:cNvSpPr>
          <p:nvPr>
            <p:ph idx="1"/>
          </p:nvPr>
        </p:nvSpPr>
        <p:spPr/>
        <p:txBody>
          <a:bodyPr/>
          <a:lstStyle/>
          <a:p>
            <a:pPr marL="609600" indent="-609600">
              <a:buFont typeface="Wingdings" panose="05000000000000000000" pitchFamily="2" charset="2"/>
              <a:buAutoNum type="arabicPeriod"/>
            </a:pPr>
            <a:r>
              <a:rPr lang="en-US" altLang="en-US" dirty="0">
                <a:solidFill>
                  <a:srgbClr val="FFFF99"/>
                </a:solidFill>
              </a:rPr>
              <a:t>Why might some Christian Jews have thought it was necessary to become Jewish before becoming Christian?</a:t>
            </a:r>
          </a:p>
          <a:p>
            <a:pPr marL="609600" indent="-609600">
              <a:buFont typeface="Wingdings" panose="05000000000000000000" pitchFamily="2" charset="2"/>
              <a:buAutoNum type="arabicPeriod"/>
            </a:pPr>
            <a:r>
              <a:rPr lang="en-US" altLang="en-US" dirty="0">
                <a:solidFill>
                  <a:srgbClr val="FFFF99"/>
                </a:solidFill>
              </a:rPr>
              <a:t>The circular letter required that pagan converts abstain from food dedicated to pagan deities, from blood, from the meat of strangled animals, and from sexual immorality—all derived from the law of Moses. Why do you think these things were singled out?</a:t>
            </a:r>
          </a:p>
          <a:p>
            <a:pPr marL="609600" indent="-609600">
              <a:buFont typeface="Wingdings" panose="05000000000000000000" pitchFamily="2" charset="2"/>
              <a:buAutoNum type="arabicPeriod"/>
            </a:pPr>
            <a:r>
              <a:rPr lang="en-US" altLang="en-US" dirty="0">
                <a:solidFill>
                  <a:srgbClr val="FFFF99"/>
                </a:solidFill>
              </a:rPr>
              <a:t>Does it surprise you that James seems to be the senior leader in Jerusalem, not one of the Twelve apostles?</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162</a:t>
            </a:fld>
            <a:endParaRPr lang="en-US"/>
          </a:p>
        </p:txBody>
      </p:sp>
    </p:spTree>
    <p:extLst>
      <p:ext uri="{BB962C8B-B14F-4D97-AF65-F5344CB8AC3E}">
        <p14:creationId xmlns:p14="http://schemas.microsoft.com/office/powerpoint/2010/main" val="251617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7"/>
          <p:cNvSpPr>
            <a:spLocks noChangeArrowheads="1" noChangeShapeType="1" noTextEdit="1"/>
          </p:cNvSpPr>
          <p:nvPr/>
        </p:nvSpPr>
        <p:spPr bwMode="auto">
          <a:xfrm>
            <a:off x="5630779" y="3866147"/>
            <a:ext cx="5635708" cy="1010652"/>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A04020102020204" pitchFamily="34" charset="0"/>
              </a:rPr>
              <a:t>The Second Great Tour</a:t>
            </a:r>
          </a:p>
        </p:txBody>
      </p:sp>
      <p:sp>
        <p:nvSpPr>
          <p:cNvPr id="2" name="Slide Number Placeholder 1"/>
          <p:cNvSpPr>
            <a:spLocks noGrp="1"/>
          </p:cNvSpPr>
          <p:nvPr>
            <p:ph type="sldNum" sz="quarter" idx="12"/>
          </p:nvPr>
        </p:nvSpPr>
        <p:spPr/>
        <p:txBody>
          <a:bodyPr/>
          <a:lstStyle/>
          <a:p>
            <a:pPr>
              <a:defRPr/>
            </a:pPr>
            <a:fld id="{254DD280-9EF3-47CE-9735-16719FC5628C}" type="slidenum">
              <a:rPr lang="en-US" smtClean="0"/>
              <a:pPr>
                <a:defRPr/>
              </a:pPr>
              <a:t>163</a:t>
            </a:fld>
            <a:endParaRPr lang="en-US"/>
          </a:p>
        </p:txBody>
      </p:sp>
      <p:sp>
        <p:nvSpPr>
          <p:cNvPr id="3" name="TextBox 2"/>
          <p:cNvSpPr txBox="1"/>
          <p:nvPr/>
        </p:nvSpPr>
        <p:spPr>
          <a:xfrm>
            <a:off x="8101263" y="4957009"/>
            <a:ext cx="3165225" cy="76944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Impact" panose="020B0806030902050204" pitchFamily="34" charset="0"/>
              </a:rPr>
              <a:t>15:36—18:22</a:t>
            </a:r>
          </a:p>
        </p:txBody>
      </p:sp>
    </p:spTree>
    <p:extLst>
      <p:ext uri="{BB962C8B-B14F-4D97-AF65-F5344CB8AC3E}">
        <p14:creationId xmlns:p14="http://schemas.microsoft.com/office/powerpoint/2010/main" val="197573958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A Christian Disagreement (15:36-41)</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altLang="en-US" sz="3200" b="1" dirty="0">
                <a:solidFill>
                  <a:srgbClr val="00FFFF"/>
                </a:solidFill>
                <a:effectLst>
                  <a:outerShdw blurRad="38100" dist="38100" dir="2700000" algn="tl">
                    <a:srgbClr val="000000"/>
                  </a:outerShdw>
                </a:effectLst>
              </a:rPr>
              <a:t>The 2</a:t>
            </a:r>
            <a:r>
              <a:rPr lang="en-US" altLang="en-US" sz="3200" b="1" baseline="30000" dirty="0">
                <a:solidFill>
                  <a:srgbClr val="00FFFF"/>
                </a:solidFill>
                <a:effectLst>
                  <a:outerShdw blurRad="38100" dist="38100" dir="2700000" algn="tl">
                    <a:srgbClr val="000000"/>
                  </a:outerShdw>
                </a:effectLst>
              </a:rPr>
              <a:t>nd</a:t>
            </a:r>
            <a:r>
              <a:rPr lang="en-US" altLang="en-US" sz="3200" b="1" dirty="0">
                <a:solidFill>
                  <a:srgbClr val="00FFFF"/>
                </a:solidFill>
                <a:effectLst>
                  <a:outerShdw blurRad="38100" dist="38100" dir="2700000" algn="tl">
                    <a:srgbClr val="000000"/>
                  </a:outerShdw>
                </a:effectLst>
              </a:rPr>
              <a:t> mission tour also began at Antioch, but this time the leaders were Paul and Silas.</a:t>
            </a:r>
          </a:p>
          <a:p>
            <a:r>
              <a:rPr lang="en-US" altLang="en-US" i="1" dirty="0"/>
              <a:t>Paul and Barnabas disagreed about the usefulness of John Mark, so Barnabas took Mark and went to Cyprus.</a:t>
            </a:r>
          </a:p>
          <a:p>
            <a:r>
              <a:rPr lang="en-US" altLang="en-US" i="1" dirty="0"/>
              <a:t>Paul chose Silas and traveled throughout the congregations in Syria and Cilicia, traveling overland this time while passing through the Cilician Gates and over the Taurus mountains in order to visit the churches they initially established in Galatia. </a:t>
            </a:r>
          </a:p>
          <a:p>
            <a:r>
              <a:rPr lang="en-US" altLang="en-US" i="1" dirty="0"/>
              <a:t>Silas was an admirable choice for Paul: he was a Roman citizen (cf. 16:37) and one of the guarantors of the Jerusalem Council’s letter (15:22).</a:t>
            </a:r>
          </a:p>
          <a:p>
            <a:endParaRPr lang="en-US" altLang="en-US" i="1" dirty="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164</a:t>
            </a:fld>
            <a:endParaRPr lang="en-US"/>
          </a:p>
        </p:txBody>
      </p:sp>
    </p:spTree>
    <p:extLst>
      <p:ext uri="{BB962C8B-B14F-4D97-AF65-F5344CB8AC3E}">
        <p14:creationId xmlns:p14="http://schemas.microsoft.com/office/powerpoint/2010/main" val="400293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4" y="4559884"/>
            <a:ext cx="6508681" cy="1844675"/>
          </a:xfrm>
        </p:spPr>
        <p:txBody>
          <a:bodyPr/>
          <a:lstStyle/>
          <a:p>
            <a:r>
              <a:rPr lang="en-US" sz="2400" dirty="0">
                <a:latin typeface="+mn-lt"/>
              </a:rPr>
              <a:t>The Roman Road out of Tarsus</a:t>
            </a:r>
            <a:br>
              <a:rPr lang="en-US" sz="2400" dirty="0">
                <a:latin typeface="+mn-lt"/>
              </a:rPr>
            </a:br>
            <a:br>
              <a:rPr lang="en-US" sz="2400" dirty="0">
                <a:latin typeface="+mn-lt"/>
              </a:rPr>
            </a:br>
            <a:br>
              <a:rPr lang="en-US" sz="2400" dirty="0">
                <a:latin typeface="+mn-lt"/>
              </a:rPr>
            </a:br>
            <a:br>
              <a:rPr lang="en-US" sz="2400" dirty="0">
                <a:latin typeface="+mn-lt"/>
              </a:rPr>
            </a:br>
            <a:r>
              <a:rPr lang="en-US" sz="2400" dirty="0">
                <a:latin typeface="+mn-lt"/>
              </a:rPr>
              <a:t>		            The Cilician Gates from above</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0630" y="208546"/>
            <a:ext cx="6556810" cy="4351338"/>
          </a:xfrm>
        </p:spPr>
      </p:pic>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165</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6161" y="0"/>
            <a:ext cx="5145839" cy="6858000"/>
          </a:xfrm>
          <a:prstGeom prst="rect">
            <a:avLst/>
          </a:prstGeom>
        </p:spPr>
      </p:pic>
    </p:spTree>
    <p:extLst>
      <p:ext uri="{BB962C8B-B14F-4D97-AF65-F5344CB8AC3E}">
        <p14:creationId xmlns:p14="http://schemas.microsoft.com/office/powerpoint/2010/main" val="225231428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9180093" y="208546"/>
            <a:ext cx="2386263" cy="6344653"/>
          </a:xfrm>
        </p:spPr>
        <p:txBody>
          <a:bodyPr/>
          <a:lstStyle/>
          <a:p>
            <a:r>
              <a:rPr lang="en-US" altLang="en-US" sz="2800" dirty="0">
                <a:solidFill>
                  <a:srgbClr val="FFFF99"/>
                </a:solidFill>
                <a:latin typeface="Impact" panose="020B0806030902050204" pitchFamily="34" charset="0"/>
              </a:rPr>
              <a:t>Five Important  New Churches</a:t>
            </a:r>
            <a:br>
              <a:rPr lang="en-US" altLang="en-US" sz="2400" dirty="0">
                <a:solidFill>
                  <a:srgbClr val="FFFF99"/>
                </a:solidFill>
                <a:latin typeface="Impact" panose="020B0806030902050204" pitchFamily="34" charset="0"/>
              </a:rPr>
            </a:br>
            <a:br>
              <a:rPr lang="en-US" altLang="en-US" sz="2400" dirty="0">
                <a:solidFill>
                  <a:srgbClr val="FFFF99"/>
                </a:solidFill>
                <a:latin typeface="Impact" panose="020B0806030902050204" pitchFamily="34" charset="0"/>
              </a:rPr>
            </a:br>
            <a:r>
              <a:rPr lang="en-US" altLang="en-US" sz="2400" dirty="0">
                <a:solidFill>
                  <a:srgbClr val="FFFF99"/>
                </a:solidFill>
                <a:latin typeface="Arial Narrow" panose="020B0606020202030204" pitchFamily="34" charset="0"/>
              </a:rPr>
              <a:t>Philippi</a:t>
            </a:r>
            <a:br>
              <a:rPr lang="en-US" altLang="en-US" sz="2400" dirty="0">
                <a:solidFill>
                  <a:srgbClr val="FFFF99"/>
                </a:solidFill>
                <a:latin typeface="Arial Narrow" panose="020B0606020202030204" pitchFamily="34" charset="0"/>
              </a:rPr>
            </a:br>
            <a:r>
              <a:rPr lang="en-US" altLang="en-US" sz="2400" dirty="0">
                <a:solidFill>
                  <a:srgbClr val="FFFF99"/>
                </a:solidFill>
                <a:latin typeface="Arial Narrow" panose="020B0606020202030204" pitchFamily="34" charset="0"/>
              </a:rPr>
              <a:t>Thessalonica</a:t>
            </a:r>
            <a:br>
              <a:rPr lang="en-US" altLang="en-US" sz="2400" dirty="0">
                <a:solidFill>
                  <a:srgbClr val="FFFF99"/>
                </a:solidFill>
                <a:latin typeface="Arial Narrow" panose="020B0606020202030204" pitchFamily="34" charset="0"/>
              </a:rPr>
            </a:br>
            <a:r>
              <a:rPr lang="en-US" altLang="en-US" sz="2400" dirty="0" err="1">
                <a:solidFill>
                  <a:srgbClr val="FFFF99"/>
                </a:solidFill>
                <a:latin typeface="Arial Narrow" panose="020B0606020202030204" pitchFamily="34" charset="0"/>
              </a:rPr>
              <a:t>Beroea</a:t>
            </a:r>
            <a:br>
              <a:rPr lang="en-US" altLang="en-US" sz="2400" dirty="0">
                <a:solidFill>
                  <a:srgbClr val="FFFF99"/>
                </a:solidFill>
                <a:latin typeface="Arial Narrow" panose="020B0606020202030204" pitchFamily="34" charset="0"/>
              </a:rPr>
            </a:br>
            <a:r>
              <a:rPr lang="en-US" altLang="en-US" sz="2400" dirty="0">
                <a:solidFill>
                  <a:srgbClr val="FFFF99"/>
                </a:solidFill>
                <a:latin typeface="Arial Narrow" panose="020B0606020202030204" pitchFamily="34" charset="0"/>
              </a:rPr>
              <a:t>Athens</a:t>
            </a:r>
            <a:br>
              <a:rPr lang="en-US" altLang="en-US" sz="2400" dirty="0">
                <a:solidFill>
                  <a:srgbClr val="FFFF99"/>
                </a:solidFill>
                <a:latin typeface="Arial Narrow" panose="020B0606020202030204" pitchFamily="34" charset="0"/>
              </a:rPr>
            </a:br>
            <a:r>
              <a:rPr lang="en-US" altLang="en-US" sz="2400" dirty="0">
                <a:solidFill>
                  <a:srgbClr val="FFFF99"/>
                </a:solidFill>
                <a:latin typeface="Arial Narrow" panose="020B0606020202030204" pitchFamily="34" charset="0"/>
              </a:rPr>
              <a:t>Corinth</a:t>
            </a:r>
            <a:br>
              <a:rPr lang="en-US" altLang="en-US" sz="2400" dirty="0">
                <a:solidFill>
                  <a:srgbClr val="FFFF99"/>
                </a:solidFill>
                <a:latin typeface="Arial Narrow" panose="020B0606020202030204" pitchFamily="34" charset="0"/>
              </a:rPr>
            </a:br>
            <a:br>
              <a:rPr lang="en-US" altLang="en-US" sz="2400" dirty="0">
                <a:solidFill>
                  <a:srgbClr val="FFFF99"/>
                </a:solidFill>
                <a:latin typeface="Arial Narrow" panose="020B0606020202030204" pitchFamily="34" charset="0"/>
              </a:rPr>
            </a:br>
            <a:r>
              <a:rPr lang="en-US" altLang="en-US" sz="2800" dirty="0">
                <a:solidFill>
                  <a:srgbClr val="FFFF99"/>
                </a:solidFill>
                <a:latin typeface="Impact" panose="020B0806030902050204" pitchFamily="34" charset="0"/>
              </a:rPr>
              <a:t>Paul would write letters to three of them</a:t>
            </a:r>
            <a:br>
              <a:rPr lang="en-US" altLang="en-US" sz="2400" dirty="0">
                <a:solidFill>
                  <a:srgbClr val="FFFF99"/>
                </a:solidFill>
                <a:latin typeface="Impact" panose="020B0806030902050204" pitchFamily="34" charset="0"/>
              </a:rPr>
            </a:br>
            <a:endParaRPr lang="en-US" altLang="en-US" sz="2400" dirty="0">
              <a:solidFill>
                <a:srgbClr val="FFFF99"/>
              </a:solidFill>
              <a:latin typeface="Impact" panose="020B0806030902050204" pitchFamily="34" charset="0"/>
            </a:endParaRPr>
          </a:p>
        </p:txBody>
      </p:sp>
      <p:pic>
        <p:nvPicPr>
          <p:cNvPr id="378884" name="Picture 4" descr="bible-map-apostle-paul-second-missionary-journe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538" y="0"/>
            <a:ext cx="7620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23665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272716" y="16043"/>
            <a:ext cx="9833810" cy="1335505"/>
          </a:xfrm>
        </p:spPr>
        <p:txBody>
          <a:bodyPr/>
          <a:lstStyle/>
          <a:p>
            <a:r>
              <a:rPr lang="en-US" altLang="en-US" sz="5400" b="1" dirty="0">
                <a:solidFill>
                  <a:srgbClr val="FFC000"/>
                </a:solidFill>
                <a:effectLst>
                  <a:outerShdw blurRad="38100" dist="38100" dir="2700000" algn="tl">
                    <a:srgbClr val="000000"/>
                  </a:outerShdw>
                </a:effectLst>
                <a:latin typeface="Freestyle Script" panose="030804020302050B0404" pitchFamily="66" charset="0"/>
              </a:rPr>
              <a:t>1</a:t>
            </a:r>
            <a:r>
              <a:rPr lang="en-US" altLang="en-US" sz="5400" b="1" baseline="30000" dirty="0">
                <a:solidFill>
                  <a:srgbClr val="FFC000"/>
                </a:solidFill>
                <a:effectLst>
                  <a:outerShdw blurRad="38100" dist="38100" dir="2700000" algn="tl">
                    <a:srgbClr val="000000"/>
                  </a:outerShdw>
                </a:effectLst>
                <a:latin typeface="Freestyle Script" panose="030804020302050B0404" pitchFamily="66" charset="0"/>
              </a:rPr>
              <a:t>st</a:t>
            </a:r>
            <a:r>
              <a:rPr lang="en-US" altLang="en-US" sz="5400" b="1" dirty="0">
                <a:solidFill>
                  <a:srgbClr val="FFC000"/>
                </a:solidFill>
                <a:effectLst>
                  <a:outerShdw blurRad="38100" dist="38100" dir="2700000" algn="tl">
                    <a:srgbClr val="000000"/>
                  </a:outerShdw>
                </a:effectLst>
                <a:latin typeface="Freestyle Script" panose="030804020302050B0404" pitchFamily="66" charset="0"/>
              </a:rPr>
              <a:t> Century Travel by Land and by Sea</a:t>
            </a:r>
            <a:br>
              <a:rPr lang="en-US" altLang="en-US" sz="6600" b="1" dirty="0">
                <a:solidFill>
                  <a:srgbClr val="FFC000"/>
                </a:solidFill>
                <a:effectLst>
                  <a:outerShdw blurRad="38100" dist="38100" dir="2700000" algn="tl">
                    <a:srgbClr val="000000"/>
                  </a:outerShdw>
                </a:effectLst>
                <a:latin typeface="Freestyle Script" panose="030804020302050B0404" pitchFamily="66" charset="0"/>
              </a:rPr>
            </a:br>
            <a:r>
              <a:rPr lang="en-US" altLang="en-US" sz="2400" b="1" dirty="0">
                <a:solidFill>
                  <a:srgbClr val="FFC000"/>
                </a:solidFill>
                <a:effectLst>
                  <a:outerShdw blurRad="38100" dist="38100" dir="2700000" algn="tl">
                    <a:srgbClr val="000000"/>
                  </a:outerShdw>
                </a:effectLst>
                <a:latin typeface="Eras Demi ITC" pitchFamily="34" charset="0"/>
              </a:rPr>
              <a:t>The Route of Paul’s 2</a:t>
            </a:r>
            <a:r>
              <a:rPr lang="en-US" altLang="en-US" sz="2400" b="1" baseline="30000" dirty="0">
                <a:solidFill>
                  <a:srgbClr val="FFC000"/>
                </a:solidFill>
                <a:effectLst>
                  <a:outerShdw blurRad="38100" dist="38100" dir="2700000" algn="tl">
                    <a:srgbClr val="000000"/>
                  </a:outerShdw>
                </a:effectLst>
                <a:latin typeface="Eras Demi ITC" pitchFamily="34" charset="0"/>
              </a:rPr>
              <a:t>nd</a:t>
            </a:r>
            <a:r>
              <a:rPr lang="en-US" altLang="en-US" sz="2400" b="1" dirty="0">
                <a:solidFill>
                  <a:srgbClr val="FFC000"/>
                </a:solidFill>
                <a:effectLst>
                  <a:outerShdw blurRad="38100" dist="38100" dir="2700000" algn="tl">
                    <a:srgbClr val="000000"/>
                  </a:outerShdw>
                </a:effectLst>
                <a:latin typeface="Eras Demi ITC" pitchFamily="34" charset="0"/>
              </a:rPr>
              <a:t> Missions Tour (2 Co. 11:23-27)</a:t>
            </a:r>
            <a:endParaRPr lang="en-US" altLang="en-US" sz="2400" b="1" dirty="0">
              <a:solidFill>
                <a:srgbClr val="FFC000"/>
              </a:solidFill>
              <a:effectLst>
                <a:outerShdw blurRad="38100" dist="38100" dir="2700000" algn="tl">
                  <a:srgbClr val="000000"/>
                </a:outerShdw>
              </a:effectLst>
              <a:latin typeface="Freestyle Script" panose="030804020302050B0404" pitchFamily="66" charset="0"/>
            </a:endParaRPr>
          </a:p>
        </p:txBody>
      </p:sp>
      <p:sp>
        <p:nvSpPr>
          <p:cNvPr id="392195" name="Rectangle 3"/>
          <p:cNvSpPr>
            <a:spLocks noGrp="1" noChangeArrowheads="1"/>
          </p:cNvSpPr>
          <p:nvPr>
            <p:ph type="body" idx="1"/>
          </p:nvPr>
        </p:nvSpPr>
        <p:spPr>
          <a:xfrm>
            <a:off x="1283370" y="1415716"/>
            <a:ext cx="10700084" cy="5289882"/>
          </a:xfrm>
        </p:spPr>
        <p:txBody>
          <a:bodyPr/>
          <a:lstStyle/>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Jerusalem to Antioch (Ac. 15:30)			= 375 miles	By land</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Antioch to Cilicia (Ac. 15:41)				= 140 miles	By land</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Cilicia to Phrygia &amp; Galatia (Ac. 16:6)			= 495 miles	By land</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Phrygia &amp; Galatia to Troas (Ac. 16:8)			= 500 miles	By land</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Troas to </a:t>
            </a:r>
            <a:r>
              <a:rPr lang="en-US" altLang="en-US" sz="2400" b="1" kern="1000" dirty="0" err="1">
                <a:solidFill>
                  <a:srgbClr val="FFFF99"/>
                </a:solidFill>
                <a:latin typeface="Arial Narrow" panose="020B0606020202030204" pitchFamily="34" charset="0"/>
              </a:rPr>
              <a:t>Neapolis</a:t>
            </a:r>
            <a:r>
              <a:rPr lang="en-US" altLang="en-US" sz="2400" b="1" kern="1000" dirty="0">
                <a:solidFill>
                  <a:srgbClr val="FFFF99"/>
                </a:solidFill>
                <a:latin typeface="Arial Narrow" panose="020B0606020202030204" pitchFamily="34" charset="0"/>
              </a:rPr>
              <a:t> (Ac. 16:11)				= 140 miles	By sea</a:t>
            </a:r>
          </a:p>
          <a:p>
            <a:pPr>
              <a:spcBef>
                <a:spcPts val="800"/>
              </a:spcBef>
              <a:buFont typeface="Wingdings" panose="05000000000000000000" pitchFamily="2" charset="2"/>
              <a:buNone/>
            </a:pPr>
            <a:r>
              <a:rPr lang="en-US" altLang="en-US" sz="2400" b="1" kern="1000" dirty="0" err="1">
                <a:solidFill>
                  <a:srgbClr val="FFFF99"/>
                </a:solidFill>
                <a:latin typeface="Arial Narrow" panose="020B0606020202030204" pitchFamily="34" charset="0"/>
              </a:rPr>
              <a:t>Neapolis</a:t>
            </a:r>
            <a:r>
              <a:rPr lang="en-US" altLang="en-US" sz="2400" b="1" kern="1000" dirty="0">
                <a:solidFill>
                  <a:srgbClr val="FFFF99"/>
                </a:solidFill>
                <a:latin typeface="Arial Narrow" panose="020B0606020202030204" pitchFamily="34" charset="0"/>
              </a:rPr>
              <a:t> to Philippi (Ac. 16:12)			= 15 miles	By land</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Philippi to Thessalonica (Ac. 17:1)			= 85 miles	By land</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Thessalonica to Berea (Ac. 17:10)			= 45 miles	By land</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Berea to Athens (Ac. 17:15)				= 310 miles	By sea</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Athens to Corinth (Ac. 18:1)				= 50 miles	By land</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Corinth to Ephesus (Ac. 18:18-19)			= 250 miles 	By sea</a:t>
            </a:r>
          </a:p>
          <a:p>
            <a:pPr>
              <a:spcBef>
                <a:spcPts val="800"/>
              </a:spcBef>
              <a:buFont typeface="Wingdings" panose="05000000000000000000" pitchFamily="2" charset="2"/>
              <a:buNone/>
            </a:pPr>
            <a:r>
              <a:rPr lang="en-US" altLang="en-US" sz="2400" b="1" kern="1000" dirty="0">
                <a:solidFill>
                  <a:srgbClr val="FFFF99"/>
                </a:solidFill>
                <a:latin typeface="Arial Narrow" panose="020B0606020202030204" pitchFamily="34" charset="0"/>
              </a:rPr>
              <a:t>Ephesus to Caesarea and Antioch (Ac. 18:22)		= 620 miles 	By sea and land</a:t>
            </a:r>
          </a:p>
        </p:txBody>
      </p:sp>
    </p:spTree>
    <p:extLst>
      <p:ext uri="{BB962C8B-B14F-4D97-AF65-F5344CB8AC3E}">
        <p14:creationId xmlns:p14="http://schemas.microsoft.com/office/powerpoint/2010/main" val="1967146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92195">
                                            <p:txEl>
                                              <p:pRg st="0" end="0"/>
                                            </p:txEl>
                                          </p:spTgt>
                                        </p:tgtEl>
                                        <p:attrNameLst>
                                          <p:attrName>style.visibility</p:attrName>
                                        </p:attrNameLst>
                                      </p:cBhvr>
                                      <p:to>
                                        <p:strVal val="visible"/>
                                      </p:to>
                                    </p:set>
                                    <p:anim calcmode="lin" valueType="num">
                                      <p:cBhvr additive="base">
                                        <p:cTn id="7" dur="500" fill="hold"/>
                                        <p:tgtEl>
                                          <p:spTgt spid="392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2195">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92195">
                                            <p:txEl>
                                              <p:pRg st="1" end="1"/>
                                            </p:txEl>
                                          </p:spTgt>
                                        </p:tgtEl>
                                        <p:attrNameLst>
                                          <p:attrName>style.visibility</p:attrName>
                                        </p:attrNameLst>
                                      </p:cBhvr>
                                      <p:to>
                                        <p:strVal val="visible"/>
                                      </p:to>
                                    </p:set>
                                    <p:anim calcmode="lin" valueType="num">
                                      <p:cBhvr additive="base">
                                        <p:cTn id="12" dur="500" fill="hold"/>
                                        <p:tgtEl>
                                          <p:spTgt spid="39219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92195">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with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392195">
                                            <p:txEl>
                                              <p:pRg st="2" end="2"/>
                                            </p:txEl>
                                          </p:spTgt>
                                        </p:tgtEl>
                                        <p:attrNameLst>
                                          <p:attrName>style.visibility</p:attrName>
                                        </p:attrNameLst>
                                      </p:cBhvr>
                                      <p:to>
                                        <p:strVal val="visible"/>
                                      </p:to>
                                    </p:set>
                                    <p:anim calcmode="lin" valueType="num">
                                      <p:cBhvr additive="base">
                                        <p:cTn id="17" dur="500" fill="hold"/>
                                        <p:tgtEl>
                                          <p:spTgt spid="39219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92195">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with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392195">
                                            <p:txEl>
                                              <p:pRg st="3" end="3"/>
                                            </p:txEl>
                                          </p:spTgt>
                                        </p:tgtEl>
                                        <p:attrNameLst>
                                          <p:attrName>style.visibility</p:attrName>
                                        </p:attrNameLst>
                                      </p:cBhvr>
                                      <p:to>
                                        <p:strVal val="visible"/>
                                      </p:to>
                                    </p:set>
                                    <p:anim calcmode="lin" valueType="num">
                                      <p:cBhvr additive="base">
                                        <p:cTn id="22" dur="500" fill="hold"/>
                                        <p:tgtEl>
                                          <p:spTgt spid="39219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92195">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withGroup">
                            <p:stCondLst>
                              <p:cond delay="2000"/>
                            </p:stCondLst>
                            <p:childTnLst>
                              <p:par>
                                <p:cTn id="25" presetID="2" presetClass="entr" presetSubtype="4" fill="hold" nodeType="afterEffect">
                                  <p:stCondLst>
                                    <p:cond delay="0"/>
                                  </p:stCondLst>
                                  <p:childTnLst>
                                    <p:set>
                                      <p:cBhvr>
                                        <p:cTn id="26" dur="1" fill="hold">
                                          <p:stCondLst>
                                            <p:cond delay="0"/>
                                          </p:stCondLst>
                                        </p:cTn>
                                        <p:tgtEl>
                                          <p:spTgt spid="392195">
                                            <p:txEl>
                                              <p:pRg st="4" end="4"/>
                                            </p:txEl>
                                          </p:spTgt>
                                        </p:tgtEl>
                                        <p:attrNameLst>
                                          <p:attrName>style.visibility</p:attrName>
                                        </p:attrNameLst>
                                      </p:cBhvr>
                                      <p:to>
                                        <p:strVal val="visible"/>
                                      </p:to>
                                    </p:set>
                                    <p:anim calcmode="lin" valueType="num">
                                      <p:cBhvr additive="base">
                                        <p:cTn id="27" dur="500" fill="hold"/>
                                        <p:tgtEl>
                                          <p:spTgt spid="39219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92195">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withGroup">
                            <p:stCondLst>
                              <p:cond delay="2500"/>
                            </p:stCondLst>
                            <p:childTnLst>
                              <p:par>
                                <p:cTn id="30" presetID="2" presetClass="entr" presetSubtype="4" fill="hold" nodeType="afterEffect">
                                  <p:stCondLst>
                                    <p:cond delay="0"/>
                                  </p:stCondLst>
                                  <p:childTnLst>
                                    <p:set>
                                      <p:cBhvr>
                                        <p:cTn id="31" dur="1" fill="hold">
                                          <p:stCondLst>
                                            <p:cond delay="0"/>
                                          </p:stCondLst>
                                        </p:cTn>
                                        <p:tgtEl>
                                          <p:spTgt spid="392195">
                                            <p:txEl>
                                              <p:pRg st="5" end="5"/>
                                            </p:txEl>
                                          </p:spTgt>
                                        </p:tgtEl>
                                        <p:attrNameLst>
                                          <p:attrName>style.visibility</p:attrName>
                                        </p:attrNameLst>
                                      </p:cBhvr>
                                      <p:to>
                                        <p:strVal val="visible"/>
                                      </p:to>
                                    </p:set>
                                    <p:anim calcmode="lin" valueType="num">
                                      <p:cBhvr additive="base">
                                        <p:cTn id="32" dur="500" fill="hold"/>
                                        <p:tgtEl>
                                          <p:spTgt spid="392195">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92195">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withGroup">
                            <p:stCondLst>
                              <p:cond delay="3000"/>
                            </p:stCondLst>
                            <p:childTnLst>
                              <p:par>
                                <p:cTn id="35" presetID="2" presetClass="entr" presetSubtype="4" fill="hold" nodeType="afterEffect">
                                  <p:stCondLst>
                                    <p:cond delay="0"/>
                                  </p:stCondLst>
                                  <p:childTnLst>
                                    <p:set>
                                      <p:cBhvr>
                                        <p:cTn id="36" dur="1" fill="hold">
                                          <p:stCondLst>
                                            <p:cond delay="0"/>
                                          </p:stCondLst>
                                        </p:cTn>
                                        <p:tgtEl>
                                          <p:spTgt spid="392195">
                                            <p:txEl>
                                              <p:pRg st="6" end="6"/>
                                            </p:txEl>
                                          </p:spTgt>
                                        </p:tgtEl>
                                        <p:attrNameLst>
                                          <p:attrName>style.visibility</p:attrName>
                                        </p:attrNameLst>
                                      </p:cBhvr>
                                      <p:to>
                                        <p:strVal val="visible"/>
                                      </p:to>
                                    </p:set>
                                    <p:anim calcmode="lin" valueType="num">
                                      <p:cBhvr additive="base">
                                        <p:cTn id="37" dur="500" fill="hold"/>
                                        <p:tgtEl>
                                          <p:spTgt spid="39219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92195">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withGroup">
                            <p:stCondLst>
                              <p:cond delay="3500"/>
                            </p:stCondLst>
                            <p:childTnLst>
                              <p:par>
                                <p:cTn id="40" presetID="2" presetClass="entr" presetSubtype="4" fill="hold" nodeType="afterEffect">
                                  <p:stCondLst>
                                    <p:cond delay="0"/>
                                  </p:stCondLst>
                                  <p:childTnLst>
                                    <p:set>
                                      <p:cBhvr>
                                        <p:cTn id="41" dur="1" fill="hold">
                                          <p:stCondLst>
                                            <p:cond delay="0"/>
                                          </p:stCondLst>
                                        </p:cTn>
                                        <p:tgtEl>
                                          <p:spTgt spid="392195">
                                            <p:txEl>
                                              <p:pRg st="7" end="7"/>
                                            </p:txEl>
                                          </p:spTgt>
                                        </p:tgtEl>
                                        <p:attrNameLst>
                                          <p:attrName>style.visibility</p:attrName>
                                        </p:attrNameLst>
                                      </p:cBhvr>
                                      <p:to>
                                        <p:strVal val="visible"/>
                                      </p:to>
                                    </p:set>
                                    <p:anim calcmode="lin" valueType="num">
                                      <p:cBhvr additive="base">
                                        <p:cTn id="42" dur="500" fill="hold"/>
                                        <p:tgtEl>
                                          <p:spTgt spid="392195">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92195">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withGroup">
                            <p:stCondLst>
                              <p:cond delay="4000"/>
                            </p:stCondLst>
                            <p:childTnLst>
                              <p:par>
                                <p:cTn id="45" presetID="2" presetClass="entr" presetSubtype="4" fill="hold" nodeType="afterEffect">
                                  <p:stCondLst>
                                    <p:cond delay="0"/>
                                  </p:stCondLst>
                                  <p:childTnLst>
                                    <p:set>
                                      <p:cBhvr>
                                        <p:cTn id="46" dur="1" fill="hold">
                                          <p:stCondLst>
                                            <p:cond delay="0"/>
                                          </p:stCondLst>
                                        </p:cTn>
                                        <p:tgtEl>
                                          <p:spTgt spid="392195">
                                            <p:txEl>
                                              <p:pRg st="8" end="8"/>
                                            </p:txEl>
                                          </p:spTgt>
                                        </p:tgtEl>
                                        <p:attrNameLst>
                                          <p:attrName>style.visibility</p:attrName>
                                        </p:attrNameLst>
                                      </p:cBhvr>
                                      <p:to>
                                        <p:strVal val="visible"/>
                                      </p:to>
                                    </p:set>
                                    <p:anim calcmode="lin" valueType="num">
                                      <p:cBhvr additive="base">
                                        <p:cTn id="47" dur="500" fill="hold"/>
                                        <p:tgtEl>
                                          <p:spTgt spid="392195">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92195">
                                            <p:txEl>
                                              <p:pRg st="8" end="8"/>
                                            </p:txEl>
                                          </p:spTgt>
                                        </p:tgtEl>
                                        <p:attrNameLst>
                                          <p:attrName>ppt_y</p:attrName>
                                        </p:attrNameLst>
                                      </p:cBhvr>
                                      <p:tavLst>
                                        <p:tav tm="0">
                                          <p:val>
                                            <p:strVal val="1+#ppt_h/2"/>
                                          </p:val>
                                        </p:tav>
                                        <p:tav tm="100000">
                                          <p:val>
                                            <p:strVal val="#ppt_y"/>
                                          </p:val>
                                        </p:tav>
                                      </p:tavLst>
                                    </p:anim>
                                  </p:childTnLst>
                                </p:cTn>
                              </p:par>
                            </p:childTnLst>
                          </p:cTn>
                        </p:par>
                        <p:par>
                          <p:cTn id="49" fill="hold" nodeType="withGroup">
                            <p:stCondLst>
                              <p:cond delay="4500"/>
                            </p:stCondLst>
                            <p:childTnLst>
                              <p:par>
                                <p:cTn id="50" presetID="2" presetClass="entr" presetSubtype="4" fill="hold" nodeType="afterEffect">
                                  <p:stCondLst>
                                    <p:cond delay="0"/>
                                  </p:stCondLst>
                                  <p:childTnLst>
                                    <p:set>
                                      <p:cBhvr>
                                        <p:cTn id="51" dur="1" fill="hold">
                                          <p:stCondLst>
                                            <p:cond delay="0"/>
                                          </p:stCondLst>
                                        </p:cTn>
                                        <p:tgtEl>
                                          <p:spTgt spid="392195">
                                            <p:txEl>
                                              <p:pRg st="9" end="9"/>
                                            </p:txEl>
                                          </p:spTgt>
                                        </p:tgtEl>
                                        <p:attrNameLst>
                                          <p:attrName>style.visibility</p:attrName>
                                        </p:attrNameLst>
                                      </p:cBhvr>
                                      <p:to>
                                        <p:strVal val="visible"/>
                                      </p:to>
                                    </p:set>
                                    <p:anim calcmode="lin" valueType="num">
                                      <p:cBhvr additive="base">
                                        <p:cTn id="52" dur="500" fill="hold"/>
                                        <p:tgtEl>
                                          <p:spTgt spid="392195">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92195">
                                            <p:txEl>
                                              <p:pRg st="9" end="9"/>
                                            </p:txEl>
                                          </p:spTgt>
                                        </p:tgtEl>
                                        <p:attrNameLst>
                                          <p:attrName>ppt_y</p:attrName>
                                        </p:attrNameLst>
                                      </p:cBhvr>
                                      <p:tavLst>
                                        <p:tav tm="0">
                                          <p:val>
                                            <p:strVal val="1+#ppt_h/2"/>
                                          </p:val>
                                        </p:tav>
                                        <p:tav tm="100000">
                                          <p:val>
                                            <p:strVal val="#ppt_y"/>
                                          </p:val>
                                        </p:tav>
                                      </p:tavLst>
                                    </p:anim>
                                  </p:childTnLst>
                                </p:cTn>
                              </p:par>
                            </p:childTnLst>
                          </p:cTn>
                        </p:par>
                        <p:par>
                          <p:cTn id="54" fill="hold" nodeType="withGroup">
                            <p:stCondLst>
                              <p:cond delay="5000"/>
                            </p:stCondLst>
                            <p:childTnLst>
                              <p:par>
                                <p:cTn id="55" presetID="2" presetClass="entr" presetSubtype="4" fill="hold" nodeType="afterEffect">
                                  <p:stCondLst>
                                    <p:cond delay="0"/>
                                  </p:stCondLst>
                                  <p:childTnLst>
                                    <p:set>
                                      <p:cBhvr>
                                        <p:cTn id="56" dur="1" fill="hold">
                                          <p:stCondLst>
                                            <p:cond delay="0"/>
                                          </p:stCondLst>
                                        </p:cTn>
                                        <p:tgtEl>
                                          <p:spTgt spid="392195">
                                            <p:txEl>
                                              <p:pRg st="10" end="10"/>
                                            </p:txEl>
                                          </p:spTgt>
                                        </p:tgtEl>
                                        <p:attrNameLst>
                                          <p:attrName>style.visibility</p:attrName>
                                        </p:attrNameLst>
                                      </p:cBhvr>
                                      <p:to>
                                        <p:strVal val="visible"/>
                                      </p:to>
                                    </p:set>
                                    <p:anim calcmode="lin" valueType="num">
                                      <p:cBhvr additive="base">
                                        <p:cTn id="57" dur="500" fill="hold"/>
                                        <p:tgtEl>
                                          <p:spTgt spid="392195">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92195">
                                            <p:txEl>
                                              <p:pRg st="10" end="10"/>
                                            </p:txEl>
                                          </p:spTgt>
                                        </p:tgtEl>
                                        <p:attrNameLst>
                                          <p:attrName>ppt_y</p:attrName>
                                        </p:attrNameLst>
                                      </p:cBhvr>
                                      <p:tavLst>
                                        <p:tav tm="0">
                                          <p:val>
                                            <p:strVal val="1+#ppt_h/2"/>
                                          </p:val>
                                        </p:tav>
                                        <p:tav tm="100000">
                                          <p:val>
                                            <p:strVal val="#ppt_y"/>
                                          </p:val>
                                        </p:tav>
                                      </p:tavLst>
                                    </p:anim>
                                  </p:childTnLst>
                                </p:cTn>
                              </p:par>
                            </p:childTnLst>
                          </p:cTn>
                        </p:par>
                        <p:par>
                          <p:cTn id="59" fill="hold" nodeType="withGroup">
                            <p:stCondLst>
                              <p:cond delay="5500"/>
                            </p:stCondLst>
                            <p:childTnLst>
                              <p:par>
                                <p:cTn id="60" presetID="2" presetClass="entr" presetSubtype="4" fill="hold" nodeType="afterEffect">
                                  <p:stCondLst>
                                    <p:cond delay="0"/>
                                  </p:stCondLst>
                                  <p:childTnLst>
                                    <p:set>
                                      <p:cBhvr>
                                        <p:cTn id="61" dur="1" fill="hold">
                                          <p:stCondLst>
                                            <p:cond delay="0"/>
                                          </p:stCondLst>
                                        </p:cTn>
                                        <p:tgtEl>
                                          <p:spTgt spid="392195">
                                            <p:txEl>
                                              <p:pRg st="11" end="11"/>
                                            </p:txEl>
                                          </p:spTgt>
                                        </p:tgtEl>
                                        <p:attrNameLst>
                                          <p:attrName>style.visibility</p:attrName>
                                        </p:attrNameLst>
                                      </p:cBhvr>
                                      <p:to>
                                        <p:strVal val="visible"/>
                                      </p:to>
                                    </p:set>
                                    <p:anim calcmode="lin" valueType="num">
                                      <p:cBhvr additive="base">
                                        <p:cTn id="62" dur="500" fill="hold"/>
                                        <p:tgtEl>
                                          <p:spTgt spid="392195">
                                            <p:txEl>
                                              <p:pRg st="11" end="1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9219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Revisiting </a:t>
            </a:r>
            <a:r>
              <a:rPr lang="en-US" b="1" dirty="0" err="1">
                <a:solidFill>
                  <a:srgbClr val="FFC000"/>
                </a:solidFill>
                <a:effectLst>
                  <a:outerShdw blurRad="38100" dist="38100" dir="2700000" algn="tl">
                    <a:srgbClr val="000000">
                      <a:alpha val="43137"/>
                    </a:srgbClr>
                  </a:outerShdw>
                </a:effectLst>
              </a:rPr>
              <a:t>Lystra</a:t>
            </a:r>
            <a:r>
              <a:rPr lang="en-US" b="1" dirty="0">
                <a:solidFill>
                  <a:srgbClr val="FFC000"/>
                </a:solidFill>
                <a:effectLst>
                  <a:outerShdw blurRad="38100" dist="38100" dir="2700000" algn="tl">
                    <a:srgbClr val="000000">
                      <a:alpha val="43137"/>
                    </a:srgbClr>
                  </a:outerShdw>
                </a:effectLst>
              </a:rPr>
              <a:t>, </a:t>
            </a:r>
            <a:r>
              <a:rPr lang="en-US" b="1" dirty="0" err="1">
                <a:solidFill>
                  <a:srgbClr val="FFC000"/>
                </a:solidFill>
                <a:effectLst>
                  <a:outerShdw blurRad="38100" dist="38100" dir="2700000" algn="tl">
                    <a:srgbClr val="000000">
                      <a:alpha val="43137"/>
                    </a:srgbClr>
                  </a:outerShdw>
                </a:effectLst>
              </a:rPr>
              <a:t>Derbe</a:t>
            </a:r>
            <a:r>
              <a:rPr lang="en-US" b="1" dirty="0">
                <a:solidFill>
                  <a:srgbClr val="FFC000"/>
                </a:solidFill>
                <a:effectLst>
                  <a:outerShdw blurRad="38100" dist="38100" dir="2700000" algn="tl">
                    <a:srgbClr val="000000">
                      <a:alpha val="43137"/>
                    </a:srgbClr>
                  </a:outerShdw>
                </a:effectLst>
              </a:rPr>
              <a:t> and </a:t>
            </a:r>
            <a:r>
              <a:rPr lang="en-US" b="1" dirty="0" err="1">
                <a:solidFill>
                  <a:srgbClr val="FFC000"/>
                </a:solidFill>
                <a:effectLst>
                  <a:outerShdw blurRad="38100" dist="38100" dir="2700000" algn="tl">
                    <a:srgbClr val="000000">
                      <a:alpha val="43137"/>
                    </a:srgbClr>
                  </a:outerShdw>
                </a:effectLst>
              </a:rPr>
              <a:t>Iconium</a:t>
            </a:r>
            <a:endParaRPr lang="en-US"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In </a:t>
            </a:r>
            <a:r>
              <a:rPr lang="en-US" sz="3200" b="1" dirty="0" err="1">
                <a:solidFill>
                  <a:srgbClr val="00FFFF"/>
                </a:solidFill>
                <a:effectLst>
                  <a:outerShdw blurRad="38100" dist="38100" dir="2700000" algn="tl">
                    <a:srgbClr val="000000">
                      <a:alpha val="43137"/>
                    </a:srgbClr>
                  </a:outerShdw>
                </a:effectLst>
              </a:rPr>
              <a:t>Lystra</a:t>
            </a:r>
            <a:r>
              <a:rPr lang="en-US" sz="3200" b="1" dirty="0">
                <a:solidFill>
                  <a:srgbClr val="00FFFF"/>
                </a:solidFill>
                <a:effectLst>
                  <a:outerShdw blurRad="38100" dist="38100" dir="2700000" algn="tl">
                    <a:srgbClr val="000000">
                      <a:alpha val="43137"/>
                    </a:srgbClr>
                  </a:outerShdw>
                </a:effectLst>
              </a:rPr>
              <a:t>, Paul encountered Timothy, a young man who was one of his earlier converts and who was an ardent student of the Hebrew Scriptures (cf. 2 </a:t>
            </a:r>
            <a:r>
              <a:rPr lang="en-US" sz="3200" b="1" dirty="0" err="1">
                <a:solidFill>
                  <a:srgbClr val="00FFFF"/>
                </a:solidFill>
                <a:effectLst>
                  <a:outerShdw blurRad="38100" dist="38100" dir="2700000" algn="tl">
                    <a:srgbClr val="000000">
                      <a:alpha val="43137"/>
                    </a:srgbClr>
                  </a:outerShdw>
                </a:effectLst>
              </a:rPr>
              <a:t>Ti</a:t>
            </a:r>
            <a:r>
              <a:rPr lang="en-US" sz="3200" b="1" dirty="0">
                <a:solidFill>
                  <a:srgbClr val="00FFFF"/>
                </a:solidFill>
                <a:effectLst>
                  <a:outerShdw blurRad="38100" dist="38100" dir="2700000" algn="tl">
                    <a:srgbClr val="000000">
                      <a:alpha val="43137"/>
                    </a:srgbClr>
                  </a:outerShdw>
                </a:effectLst>
              </a:rPr>
              <a:t>. 1:5; 3:15).</a:t>
            </a:r>
          </a:p>
          <a:p>
            <a:r>
              <a:rPr lang="en-US" i="1" dirty="0"/>
              <a:t>Paul invited him to join the missionary team, though he required him to be circumcised because of his Jewish heritage on his mother’s side.</a:t>
            </a:r>
          </a:p>
          <a:p>
            <a:r>
              <a:rPr lang="en-US" i="1" dirty="0"/>
              <a:t>Timothy was duly ordained for Christian service (cf. 1 </a:t>
            </a:r>
            <a:r>
              <a:rPr lang="en-US" i="1" dirty="0" err="1"/>
              <a:t>Ti</a:t>
            </a:r>
            <a:r>
              <a:rPr lang="en-US" i="1" dirty="0"/>
              <a:t>. 4:14).</a:t>
            </a:r>
          </a:p>
          <a:p>
            <a:r>
              <a:rPr lang="en-US" i="1" dirty="0"/>
              <a:t>Traveling through the congregations established earlier, Paul delivered to them the encyclical letter composed by the Jerusalem church. </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168</a:t>
            </a:fld>
            <a:endParaRPr lang="en-US"/>
          </a:p>
        </p:txBody>
      </p:sp>
    </p:spTree>
    <p:extLst>
      <p:ext uri="{BB962C8B-B14F-4D97-AF65-F5344CB8AC3E}">
        <p14:creationId xmlns:p14="http://schemas.microsoft.com/office/powerpoint/2010/main" val="90217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Crossing the Aegean</a:t>
            </a:r>
          </a:p>
        </p:txBody>
      </p:sp>
      <p:sp>
        <p:nvSpPr>
          <p:cNvPr id="3" name="Content Placeholder 2"/>
          <p:cNvSpPr>
            <a:spLocks noGrp="1"/>
          </p:cNvSpPr>
          <p:nvPr>
            <p:ph idx="1"/>
          </p:nvPr>
        </p:nvSpPr>
        <p:spPr>
          <a:xfrm>
            <a:off x="838200" y="1729372"/>
            <a:ext cx="10515600" cy="503237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When the missionaries tried to turn eastward, they were directed away from Asia and Bithynia by the Holy Spirit and ended up at Troas on the coast of the Aegean Sea near the ancient site of Troy.</a:t>
            </a:r>
          </a:p>
          <a:p>
            <a:r>
              <a:rPr lang="en-US" i="1" dirty="0"/>
              <a:t>Here, Paul had a vision of a Macedonian man calling for help.</a:t>
            </a:r>
          </a:p>
          <a:p>
            <a:r>
              <a:rPr lang="en-US" i="1" dirty="0"/>
              <a:t>Taking this as direction from God, they booked passage across the Aegean (probably on a commercial vessel), and landed at the port city of </a:t>
            </a:r>
            <a:r>
              <a:rPr lang="en-US" i="1" dirty="0" err="1"/>
              <a:t>Neapolis</a:t>
            </a:r>
            <a:r>
              <a:rPr lang="en-US" i="1" dirty="0"/>
              <a:t> near Philippi.</a:t>
            </a:r>
          </a:p>
          <a:p>
            <a:r>
              <a:rPr lang="en-US" i="1" dirty="0"/>
              <a:t>In 16:10, Luke begins using the 1</a:t>
            </a:r>
            <a:r>
              <a:rPr lang="en-US" i="1" baseline="30000" dirty="0"/>
              <a:t>st</a:t>
            </a:r>
            <a:r>
              <a:rPr lang="en-US" i="1" dirty="0"/>
              <a:t> person pronouns “we” and “us”, implying that at this point he also had joined the missionary team. This will continue to 16:17 and resume again in 20:5.</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169</a:t>
            </a:fld>
            <a:endParaRPr lang="en-US" dirty="0"/>
          </a:p>
        </p:txBody>
      </p:sp>
    </p:spTree>
    <p:extLst>
      <p:ext uri="{BB962C8B-B14F-4D97-AF65-F5344CB8AC3E}">
        <p14:creationId xmlns:p14="http://schemas.microsoft.com/office/powerpoint/2010/main" val="184789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EXPANDING THE BOUNDARIES</a:t>
            </a:r>
          </a:p>
        </p:txBody>
      </p:sp>
      <p:sp>
        <p:nvSpPr>
          <p:cNvPr id="3" name="Content Placeholder 2"/>
          <p:cNvSpPr>
            <a:spLocks noGrp="1"/>
          </p:cNvSpPr>
          <p:nvPr>
            <p:ph idx="1"/>
          </p:nvPr>
        </p:nvSpPr>
        <p:spPr>
          <a:xfrm>
            <a:off x="838200" y="1825624"/>
            <a:ext cx="10515600" cy="503237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In time, the new Christian movement found itself to be international in scope, but this transition was not smooth but tension-filled.</a:t>
            </a:r>
          </a:p>
          <a:p>
            <a:r>
              <a:rPr lang="en-US" i="1" dirty="0"/>
              <a:t>The first hint of reordering was the appointment of seven deacons to assist in food distribution to widows (6:5). Since all the names of these leaders are Greek, it is to be presumed that they were all Hellenistic Jews.</a:t>
            </a:r>
          </a:p>
          <a:p>
            <a:r>
              <a:rPr lang="en-US" i="1" dirty="0"/>
              <a:t>After the martyrdom of one of these deacons and intense persecution, the followers of Jesus spread into the outlying areas of Judea and Samaria,  but only sharing the message of Jesus with other Jews (11:19).</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17</a:t>
            </a:fld>
            <a:endParaRPr lang="en-US"/>
          </a:p>
        </p:txBody>
      </p:sp>
    </p:spTree>
    <p:extLst>
      <p:ext uri="{BB962C8B-B14F-4D97-AF65-F5344CB8AC3E}">
        <p14:creationId xmlns:p14="http://schemas.microsoft.com/office/powerpoint/2010/main" val="247386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pic>
        <p:nvPicPr>
          <p:cNvPr id="138243" name="Picture 6" descr="NTA12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702" b="6009"/>
          <a:stretch>
            <a:fillRect/>
          </a:stretch>
        </p:blipFill>
        <p:spPr>
          <a:xfrm>
            <a:off x="962530" y="0"/>
            <a:ext cx="10248900" cy="683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txBox="1">
            <a:spLocks noRot="1" noChangeArrowheads="1"/>
          </p:cNvSpPr>
          <p:nvPr/>
        </p:nvSpPr>
        <p:spPr bwMode="auto">
          <a:xfrm>
            <a:off x="1981201" y="244476"/>
            <a:ext cx="83851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US" altLang="en-US" sz="6600">
                <a:solidFill>
                  <a:srgbClr val="FF3300"/>
                </a:solidFill>
                <a:latin typeface="Freestyle Script" panose="030804020302050B0404" pitchFamily="66" charset="0"/>
              </a:rPr>
              <a:t>Kavalla Harbor, Roman Neapolis</a:t>
            </a:r>
            <a:endParaRPr lang="en-US" altLang="en-US" sz="6600" dirty="0">
              <a:solidFill>
                <a:srgbClr val="FF3300"/>
              </a:solidFill>
              <a:latin typeface="Freestyle Script" panose="030804020302050B0404" pitchFamily="66" charset="0"/>
            </a:endParaRPr>
          </a:p>
        </p:txBody>
      </p:sp>
    </p:spTree>
    <p:extLst>
      <p:ext uri="{BB962C8B-B14F-4D97-AF65-F5344CB8AC3E}">
        <p14:creationId xmlns:p14="http://schemas.microsoft.com/office/powerpoint/2010/main" val="20760516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5" descr="NTA125"/>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4" t="17884" r="365" b="6824"/>
          <a:stretch/>
        </p:blipFill>
        <p:spPr>
          <a:xfrm>
            <a:off x="16042" y="0"/>
            <a:ext cx="12192000" cy="69780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p:cNvSpPr txBox="1">
            <a:spLocks noRot="1" noChangeArrowheads="1"/>
          </p:cNvSpPr>
          <p:nvPr/>
        </p:nvSpPr>
        <p:spPr bwMode="auto">
          <a:xfrm>
            <a:off x="381000" y="133352"/>
            <a:ext cx="1993231" cy="85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US" altLang="en-US" sz="6600" dirty="0">
                <a:solidFill>
                  <a:srgbClr val="FF3300"/>
                </a:solidFill>
                <a:latin typeface="Freestyle Script" panose="030804020302050B0404" pitchFamily="66" charset="0"/>
              </a:rPr>
              <a:t>Philippi</a:t>
            </a:r>
          </a:p>
        </p:txBody>
      </p:sp>
    </p:spTree>
    <p:extLst>
      <p:ext uri="{BB962C8B-B14F-4D97-AF65-F5344CB8AC3E}">
        <p14:creationId xmlns:p14="http://schemas.microsoft.com/office/powerpoint/2010/main" val="243741169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380932" name="Picture 4" descr="NTA126"/>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24211" y="132609"/>
            <a:ext cx="2887579" cy="6001643"/>
          </a:xfrm>
          <a:prstGeom prst="rect">
            <a:avLst/>
          </a:prstGeom>
          <a:noFill/>
        </p:spPr>
        <p:txBody>
          <a:bodyPr wrap="square" rtlCol="0">
            <a:spAutoFit/>
          </a:bodyPr>
          <a:lstStyle/>
          <a:p>
            <a:r>
              <a:rPr lang="en-US" sz="2400" b="1" dirty="0">
                <a:solidFill>
                  <a:srgbClr val="FFFF99"/>
                </a:solidFill>
              </a:rPr>
              <a:t>Excavations of the Roman colony at Philippi began with the French in 1914. The Agora, the administrative center, was constructed around an open square.</a:t>
            </a:r>
          </a:p>
          <a:p>
            <a:r>
              <a:rPr lang="en-US" sz="2400" b="1" dirty="0">
                <a:solidFill>
                  <a:srgbClr val="FFFF99"/>
                </a:solidFill>
              </a:rPr>
              <a:t>The Via </a:t>
            </a:r>
            <a:r>
              <a:rPr lang="en-US" sz="2400" b="1" dirty="0" err="1">
                <a:solidFill>
                  <a:srgbClr val="FFFF99"/>
                </a:solidFill>
              </a:rPr>
              <a:t>Egnatia</a:t>
            </a:r>
            <a:r>
              <a:rPr lang="en-US" sz="2400" b="1" dirty="0">
                <a:solidFill>
                  <a:srgbClr val="FFFF99"/>
                </a:solidFill>
              </a:rPr>
              <a:t>, the Roman Road, bisected the city as it ran the nearly 500 miles from the west coast to the east coast of Macedonia.</a:t>
            </a:r>
          </a:p>
        </p:txBody>
      </p:sp>
      <p:sp>
        <p:nvSpPr>
          <p:cNvPr id="3" name="TextBox 2"/>
          <p:cNvSpPr txBox="1"/>
          <p:nvPr/>
        </p:nvSpPr>
        <p:spPr>
          <a:xfrm>
            <a:off x="9224211" y="6211669"/>
            <a:ext cx="2470484" cy="646331"/>
          </a:xfrm>
          <a:prstGeom prst="rect">
            <a:avLst/>
          </a:prstGeom>
          <a:noFill/>
        </p:spPr>
        <p:txBody>
          <a:bodyPr wrap="square" rtlCol="0">
            <a:spAutoFit/>
          </a:bodyPr>
          <a:lstStyle/>
          <a:p>
            <a:r>
              <a:rPr lang="en-US" dirty="0">
                <a:solidFill>
                  <a:srgbClr val="FFFF99"/>
                </a:solidFill>
              </a:rPr>
              <a:t>Ruins of the forum at Philippi</a:t>
            </a:r>
          </a:p>
        </p:txBody>
      </p:sp>
    </p:spTree>
    <p:extLst>
      <p:ext uri="{BB962C8B-B14F-4D97-AF65-F5344CB8AC3E}">
        <p14:creationId xmlns:p14="http://schemas.microsoft.com/office/powerpoint/2010/main" val="54876030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33602" y="4658"/>
            <a:ext cx="10040655" cy="6853341"/>
          </a:xfrm>
        </p:spPr>
      </p:pic>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173</a:t>
            </a:fld>
            <a:endParaRPr lang="en-US"/>
          </a:p>
        </p:txBody>
      </p:sp>
      <p:sp>
        <p:nvSpPr>
          <p:cNvPr id="6" name="TextBox 5"/>
          <p:cNvSpPr txBox="1"/>
          <p:nvPr/>
        </p:nvSpPr>
        <p:spPr>
          <a:xfrm>
            <a:off x="32085" y="262071"/>
            <a:ext cx="1973181" cy="6370975"/>
          </a:xfrm>
          <a:prstGeom prst="rect">
            <a:avLst/>
          </a:prstGeom>
          <a:noFill/>
        </p:spPr>
        <p:txBody>
          <a:bodyPr wrap="square" rtlCol="0">
            <a:spAutoFit/>
          </a:bodyPr>
          <a:lstStyle/>
          <a:p>
            <a:pPr algn="r"/>
            <a:r>
              <a:rPr lang="en-US" sz="2400" dirty="0">
                <a:solidFill>
                  <a:srgbClr val="FFFF99"/>
                </a:solidFill>
              </a:rPr>
              <a:t>The people of Philippi were largely Greeks and Romans.</a:t>
            </a:r>
          </a:p>
          <a:p>
            <a:pPr algn="r"/>
            <a:r>
              <a:rPr lang="en-US" sz="2400" dirty="0">
                <a:solidFill>
                  <a:srgbClr val="FFFF99"/>
                </a:solidFill>
              </a:rPr>
              <a:t>The Jewish community seems to have been small, since there was no synagogue (10 males were required), and Jewish prayer was held outside the city.</a:t>
            </a:r>
          </a:p>
        </p:txBody>
      </p:sp>
    </p:spTree>
    <p:extLst>
      <p:ext uri="{BB962C8B-B14F-4D97-AF65-F5344CB8AC3E}">
        <p14:creationId xmlns:p14="http://schemas.microsoft.com/office/powerpoint/2010/main" val="308225193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IN PHILIPPI (16:13-40)</a:t>
            </a:r>
          </a:p>
        </p:txBody>
      </p:sp>
      <p:sp>
        <p:nvSpPr>
          <p:cNvPr id="3" name="Content Placeholder 2"/>
          <p:cNvSpPr>
            <a:spLocks noGrp="1"/>
          </p:cNvSpPr>
          <p:nvPr>
            <p:ph idx="1"/>
          </p:nvPr>
        </p:nvSpPr>
        <p:spPr>
          <a:xfrm>
            <a:off x="689811" y="1825625"/>
            <a:ext cx="10663989"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Though Luke indicates they only stayed a few days, the stay in Philippi would be eventful!</a:t>
            </a:r>
          </a:p>
          <a:p>
            <a:r>
              <a:rPr lang="en-US" i="1" dirty="0"/>
              <a:t>Joining a Sabbath prayer group of Jewish women, they encountered Lydia, a merchant from Thyatira in Asia Minor, either a Jewish proselyte or a God-fearer. She accepted Paul’s message, and she and her household were baptized.</a:t>
            </a:r>
          </a:p>
          <a:p>
            <a:r>
              <a:rPr lang="en-US" i="1" dirty="0"/>
              <a:t>On one Sabbath, they were confronted by a slave spiritualist whom Luke describes as “having the spirit of a python” (Greek text).</a:t>
            </a:r>
          </a:p>
          <a:p>
            <a:r>
              <a:rPr lang="en-US" i="1" dirty="0"/>
              <a:t>When Paul addressed the spirit and exorcised it, her owners were furious and dragged Paul and Silas into the Agora before the magistrates.</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174</a:t>
            </a:fld>
            <a:endParaRPr lang="en-US"/>
          </a:p>
        </p:txBody>
      </p:sp>
    </p:spTree>
    <p:extLst>
      <p:ext uri="{BB962C8B-B14F-4D97-AF65-F5344CB8AC3E}">
        <p14:creationId xmlns:p14="http://schemas.microsoft.com/office/powerpoint/2010/main" val="29669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effectLst>
                  <a:outerShdw blurRad="38100" dist="38100" dir="2700000" algn="tl">
                    <a:srgbClr val="000000">
                      <a:alpha val="43137"/>
                    </a:srgbClr>
                  </a:outerShdw>
                </a:effectLst>
                <a:latin typeface="Impact" panose="020B0806030902050204" pitchFamily="34" charset="0"/>
              </a:rPr>
              <a:t>The Greco-Roman </a:t>
            </a:r>
            <a:r>
              <a:rPr lang="en-US" sz="5400" dirty="0">
                <a:solidFill>
                  <a:srgbClr val="FFC000"/>
                </a:solidFill>
                <a:effectLst>
                  <a:outerShdw blurRad="38100" dist="38100" dir="2700000" algn="tl">
                    <a:srgbClr val="000000">
                      <a:alpha val="43137"/>
                    </a:srgbClr>
                  </a:outerShdw>
                </a:effectLst>
                <a:latin typeface="Greekth" panose="02020803070505020304" pitchFamily="18" charset="0"/>
              </a:rPr>
              <a:t>oi]</a:t>
            </a:r>
            <a:r>
              <a:rPr lang="en-US" sz="5400" dirty="0" err="1">
                <a:solidFill>
                  <a:srgbClr val="FFC000"/>
                </a:solidFill>
                <a:effectLst>
                  <a:outerShdw blurRad="38100" dist="38100" dir="2700000" algn="tl">
                    <a:srgbClr val="000000">
                      <a:alpha val="43137"/>
                    </a:srgbClr>
                  </a:outerShdw>
                </a:effectLst>
                <a:latin typeface="Greekth" panose="02020803070505020304" pitchFamily="18" charset="0"/>
              </a:rPr>
              <a:t>ko</a:t>
            </a:r>
            <a:r>
              <a:rPr lang="en-US" sz="5400" dirty="0">
                <a:solidFill>
                  <a:srgbClr val="FFC000"/>
                </a:solidFill>
                <a:effectLst>
                  <a:outerShdw blurRad="38100" dist="38100" dir="2700000" algn="tl">
                    <a:srgbClr val="000000">
                      <a:alpha val="43137"/>
                    </a:srgbClr>
                  </a:outerShdw>
                </a:effectLst>
                <a:latin typeface="Greekth" panose="02020803070505020304" pitchFamily="18" charset="0"/>
              </a:rPr>
              <a:t>&lt;j</a:t>
            </a:r>
            <a:r>
              <a:rPr lang="en-US" dirty="0">
                <a:solidFill>
                  <a:srgbClr val="FFC000"/>
                </a:solidFill>
                <a:effectLst>
                  <a:outerShdw blurRad="38100" dist="38100" dir="2700000" algn="tl">
                    <a:srgbClr val="000000">
                      <a:alpha val="43137"/>
                    </a:srgbClr>
                  </a:outerShdw>
                </a:effectLst>
                <a:latin typeface="Impact" panose="020B0806030902050204" pitchFamily="34" charset="0"/>
              </a:rPr>
              <a:t> or </a:t>
            </a:r>
            <a:r>
              <a:rPr lang="en-US" sz="5400" dirty="0">
                <a:solidFill>
                  <a:srgbClr val="FFC000"/>
                </a:solidFill>
                <a:effectLst>
                  <a:outerShdw blurRad="38100" dist="38100" dir="2700000" algn="tl">
                    <a:srgbClr val="000000">
                      <a:alpha val="43137"/>
                    </a:srgbClr>
                  </a:outerShdw>
                </a:effectLst>
                <a:latin typeface="Greekth" panose="02020803070505020304" pitchFamily="18" charset="0"/>
              </a:rPr>
              <a:t>oi]</a:t>
            </a:r>
            <a:r>
              <a:rPr lang="en-US" sz="5400" dirty="0" err="1">
                <a:solidFill>
                  <a:srgbClr val="FFC000"/>
                </a:solidFill>
                <a:effectLst>
                  <a:outerShdw blurRad="38100" dist="38100" dir="2700000" algn="tl">
                    <a:srgbClr val="000000">
                      <a:alpha val="43137"/>
                    </a:srgbClr>
                  </a:outerShdw>
                </a:effectLst>
                <a:latin typeface="Greekth" panose="02020803070505020304" pitchFamily="18" charset="0"/>
              </a:rPr>
              <a:t>konomi</a:t>
            </a:r>
            <a:r>
              <a:rPr lang="en-US" sz="5400" dirty="0">
                <a:solidFill>
                  <a:srgbClr val="FFC000"/>
                </a:solidFill>
                <a:effectLst>
                  <a:outerShdw blurRad="38100" dist="38100" dir="2700000" algn="tl">
                    <a:srgbClr val="000000">
                      <a:alpha val="43137"/>
                    </a:srgbClr>
                  </a:outerShdw>
                </a:effectLst>
                <a:latin typeface="Greekth" panose="02020803070505020304" pitchFamily="18" charset="0"/>
              </a:rPr>
              <a:t>&lt;a</a:t>
            </a:r>
            <a:endParaRPr lang="en-US" sz="5400"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3" name="Content Placeholder 2"/>
          <p:cNvSpPr>
            <a:spLocks noGrp="1"/>
          </p:cNvSpPr>
          <p:nvPr>
            <p:ph idx="1"/>
          </p:nvPr>
        </p:nvSpPr>
        <p:spPr>
          <a:xfrm>
            <a:off x="838200" y="1690687"/>
            <a:ext cx="10792326" cy="4854325"/>
          </a:xfrm>
        </p:spPr>
        <p:txBody>
          <a:bodyPr/>
          <a:lstStyle/>
          <a:p>
            <a:pPr marL="0" indent="0">
              <a:buNone/>
            </a:pPr>
            <a:r>
              <a:rPr lang="en-US" sz="3200" dirty="0">
                <a:solidFill>
                  <a:srgbClr val="FFFF99"/>
                </a:solidFill>
              </a:rPr>
              <a:t>The Greco-Roman “household” was a large, inclusive and socially cohesive unit, often composed of several families bound together under the authority of the principle family.</a:t>
            </a:r>
          </a:p>
          <a:p>
            <a:r>
              <a:rPr lang="en-US" i="1" dirty="0">
                <a:solidFill>
                  <a:schemeClr val="bg1"/>
                </a:solidFill>
              </a:rPr>
              <a:t>It might consist of relatives, friends, workers, slaves and even clients valuable to the household and its business function.</a:t>
            </a:r>
          </a:p>
          <a:p>
            <a:r>
              <a:rPr lang="en-US" i="1" dirty="0">
                <a:solidFill>
                  <a:schemeClr val="bg1"/>
                </a:solidFill>
              </a:rPr>
              <a:t>When Paul began a Christian community in Lydia’s “household”, he entered a social institution especially favorable to minority groups, such as slaves and women, who then could fully participate in religious activities (whereas in other social venues they may have been excluded).</a:t>
            </a:r>
          </a:p>
          <a:p>
            <a:r>
              <a:rPr lang="en-US" i="1" dirty="0">
                <a:solidFill>
                  <a:schemeClr val="bg1"/>
                </a:solidFill>
              </a:rPr>
              <a:t>Traditionally, the religious affiliation of the household leader held for all those belonging to the household.</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175</a:t>
            </a:fld>
            <a:endParaRPr lang="en-US"/>
          </a:p>
        </p:txBody>
      </p:sp>
    </p:spTree>
    <p:extLst>
      <p:ext uri="{BB962C8B-B14F-4D97-AF65-F5344CB8AC3E}">
        <p14:creationId xmlns:p14="http://schemas.microsoft.com/office/powerpoint/2010/main" val="179245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Paul and Silas, Flogged and Imprisoned</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The magistrates peremptorily arrested Paul and Silas, flogging them and jailing them under guard in stocks.</a:t>
            </a:r>
          </a:p>
          <a:p>
            <a:r>
              <a:rPr lang="en-US" i="1" dirty="0"/>
              <a:t>Roman flogging varied with the status of the prisoner, slaves whipped and freemen beaten with rods of elm or birch. Paul would experience this three times in his missionary career (cf. 2 Co. 11:25).</a:t>
            </a:r>
          </a:p>
          <a:p>
            <a:r>
              <a:rPr lang="en-US" i="1" dirty="0"/>
              <a:t>In the night, Paul and Silas consoled themselves by praying and singing while the other prisoners listened.</a:t>
            </a:r>
          </a:p>
          <a:p>
            <a:r>
              <a:rPr lang="en-US" i="1" dirty="0"/>
              <a:t>Abruptly, an earthquake shook the jail so violently that the anchors for the prisoners’ chains were loosened from the walls and the prison doors were jarred open.</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176</a:t>
            </a:fld>
            <a:endParaRPr lang="en-US"/>
          </a:p>
        </p:txBody>
      </p:sp>
    </p:spTree>
    <p:extLst>
      <p:ext uri="{BB962C8B-B14F-4D97-AF65-F5344CB8AC3E}">
        <p14:creationId xmlns:p14="http://schemas.microsoft.com/office/powerpoint/2010/main" val="127749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Another Conversion</a:t>
            </a:r>
          </a:p>
        </p:txBody>
      </p:sp>
      <p:sp>
        <p:nvSpPr>
          <p:cNvPr id="3" name="Content Placeholder 2"/>
          <p:cNvSpPr>
            <a:spLocks noGrp="1"/>
          </p:cNvSpPr>
          <p:nvPr>
            <p:ph idx="1"/>
          </p:nvPr>
        </p:nvSpPr>
        <p:spPr>
          <a:xfrm>
            <a:off x="838200" y="1825624"/>
            <a:ext cx="10515600" cy="453072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Failure to keep prisoners for trial was punishable by execution, and the Philippian jailor, seeing the open doors, feared the worst.</a:t>
            </a:r>
          </a:p>
          <a:p>
            <a:r>
              <a:rPr lang="en-US" i="1" dirty="0"/>
              <a:t>He was on the verge of killing himself, when Paul stopped him.</a:t>
            </a:r>
            <a:r>
              <a:rPr lang="en-US" dirty="0"/>
              <a:t> </a:t>
            </a:r>
          </a:p>
          <a:p>
            <a:r>
              <a:rPr lang="en-US" i="1" dirty="0"/>
              <a:t>Consequently, Paul explained their Christian message, and the jailor and his household accepted the new faith and were baptized.</a:t>
            </a:r>
          </a:p>
          <a:p>
            <a:r>
              <a:rPr lang="en-US" i="1" dirty="0"/>
              <a:t>When the magistrates sent officers to the jail to release Paul and Silas, Paul revealed that both he and Silas were Roman citizens who had been arrested and punished without a formal hearing and sentence, a grave violation of Roman law.</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177</a:t>
            </a:fld>
            <a:endParaRPr lang="en-US"/>
          </a:p>
        </p:txBody>
      </p:sp>
    </p:spTree>
    <p:extLst>
      <p:ext uri="{BB962C8B-B14F-4D97-AF65-F5344CB8AC3E}">
        <p14:creationId xmlns:p14="http://schemas.microsoft.com/office/powerpoint/2010/main" val="172377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8548" y="240632"/>
            <a:ext cx="2662990" cy="6400633"/>
          </a:xfrm>
          <a:noFill/>
        </p:spPr>
        <p:txBody>
          <a:bodyPr/>
          <a:lstStyle/>
          <a:p>
            <a:pPr algn="r"/>
            <a:r>
              <a:rPr lang="en-US" sz="2400" b="1" dirty="0">
                <a:solidFill>
                  <a:srgbClr val="FFFF99"/>
                </a:solidFill>
              </a:rPr>
              <a:t>Here is the traditional site where Paul and Silas were imprisoned.</a:t>
            </a:r>
            <a:br>
              <a:rPr lang="en-US" sz="2400" b="1" dirty="0">
                <a:solidFill>
                  <a:srgbClr val="FFFF99"/>
                </a:solidFill>
              </a:rPr>
            </a:br>
            <a:r>
              <a:rPr lang="en-US" sz="2400" b="1" dirty="0">
                <a:solidFill>
                  <a:srgbClr val="FFFF99"/>
                </a:solidFill>
              </a:rPr>
              <a:t>This site was actually a cistern for storing water during the 1</a:t>
            </a:r>
            <a:r>
              <a:rPr lang="en-US" sz="2400" b="1" baseline="30000" dirty="0">
                <a:solidFill>
                  <a:srgbClr val="FFFF99"/>
                </a:solidFill>
              </a:rPr>
              <a:t>st</a:t>
            </a:r>
            <a:r>
              <a:rPr lang="en-US" sz="2400" b="1" dirty="0">
                <a:solidFill>
                  <a:srgbClr val="FFFF99"/>
                </a:solidFill>
              </a:rPr>
              <a:t> century, but it was later transformed into a small church whose walls were covered in paintings of Paul’s arrest, his miraculous liberation and the baptism of the jailor’s family.</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178</a:t>
            </a:fld>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9117" y="0"/>
            <a:ext cx="9144000" cy="6858000"/>
          </a:xfrm>
        </p:spPr>
      </p:pic>
    </p:spTree>
    <p:extLst>
      <p:ext uri="{BB962C8B-B14F-4D97-AF65-F5344CB8AC3E}">
        <p14:creationId xmlns:p14="http://schemas.microsoft.com/office/powerpoint/2010/main" val="374985669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000" dirty="0">
                <a:solidFill>
                  <a:srgbClr val="FF0000"/>
                </a:solidFill>
                <a:latin typeface="Mistral" panose="03090702030407020403" pitchFamily="66" charset="0"/>
              </a:rPr>
              <a:t>Discussion Questions</a:t>
            </a:r>
            <a:endParaRPr lang="en-US" sz="6000" dirty="0">
              <a:solidFill>
                <a:srgbClr val="FF0000"/>
              </a:solidFill>
            </a:endParaRPr>
          </a:p>
        </p:txBody>
      </p:sp>
      <p:sp>
        <p:nvSpPr>
          <p:cNvPr id="3" name="Content Placeholder 2"/>
          <p:cNvSpPr>
            <a:spLocks noGrp="1"/>
          </p:cNvSpPr>
          <p:nvPr>
            <p:ph idx="1"/>
          </p:nvPr>
        </p:nvSpPr>
        <p:spPr/>
        <p:txBody>
          <a:bodyPr/>
          <a:lstStyle/>
          <a:p>
            <a:pPr marL="609600" indent="-609600">
              <a:buFont typeface="Wingdings" panose="05000000000000000000" pitchFamily="2" charset="2"/>
              <a:buAutoNum type="arabicPeriod"/>
            </a:pPr>
            <a:r>
              <a:rPr lang="en-US" altLang="en-US" dirty="0">
                <a:solidFill>
                  <a:srgbClr val="FFFF99"/>
                </a:solidFill>
              </a:rPr>
              <a:t>Do you think that Timothy fulfilled the role that Paul may once have designed for John Mark, who left the group, and might this have a bearing on why Paul was so set against John Mark rejoining the team? </a:t>
            </a:r>
          </a:p>
          <a:p>
            <a:pPr marL="609600" indent="-609600">
              <a:buFont typeface="Wingdings" panose="05000000000000000000" pitchFamily="2" charset="2"/>
              <a:buAutoNum type="arabicPeriod"/>
            </a:pPr>
            <a:r>
              <a:rPr lang="en-US" dirty="0">
                <a:solidFill>
                  <a:srgbClr val="FFFF99"/>
                </a:solidFill>
              </a:rPr>
              <a:t>How different would the history of the world have been had Paul gone to the East, where he originally intended, instead of West to Greece?</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179</a:t>
            </a:fld>
            <a:endParaRPr lang="en-US"/>
          </a:p>
        </p:txBody>
      </p:sp>
    </p:spTree>
    <p:extLst>
      <p:ext uri="{BB962C8B-B14F-4D97-AF65-F5344CB8AC3E}">
        <p14:creationId xmlns:p14="http://schemas.microsoft.com/office/powerpoint/2010/main" val="98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290" y="170255"/>
            <a:ext cx="10515600" cy="1325563"/>
          </a:xfrm>
        </p:spPr>
        <p:txBody>
          <a:bodyPr/>
          <a:lstStyle/>
          <a:p>
            <a:r>
              <a:rPr lang="en-US" b="1" dirty="0">
                <a:solidFill>
                  <a:srgbClr val="FFC000"/>
                </a:solidFill>
                <a:effectLst>
                  <a:outerShdw blurRad="38100" dist="38100" dir="2700000" algn="tl">
                    <a:srgbClr val="000000">
                      <a:alpha val="43137"/>
                    </a:srgbClr>
                  </a:outerShdw>
                </a:effectLst>
              </a:rPr>
              <a:t>EXPANDING THE BOUNDARIES cont.--</a:t>
            </a:r>
          </a:p>
        </p:txBody>
      </p:sp>
      <p:sp>
        <p:nvSpPr>
          <p:cNvPr id="3" name="Content Placeholder 2"/>
          <p:cNvSpPr>
            <a:spLocks noGrp="1"/>
          </p:cNvSpPr>
          <p:nvPr>
            <p:ph idx="1"/>
          </p:nvPr>
        </p:nvSpPr>
        <p:spPr>
          <a:xfrm>
            <a:off x="704538" y="1435884"/>
            <a:ext cx="10777928" cy="5422116"/>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Four events now follow in succession, each of them critical junctures in the expanding Christian mission.</a:t>
            </a:r>
          </a:p>
          <a:p>
            <a:r>
              <a:rPr lang="en-US" i="1" dirty="0"/>
              <a:t>Philip, another of the seven deacons, preached the message of Christ to some Samaritans (8:5, 12).</a:t>
            </a:r>
          </a:p>
          <a:p>
            <a:r>
              <a:rPr lang="en-US" i="1" dirty="0"/>
              <a:t>Philip also baptized an African proselyte (8:36-38), who returned to Ethiopia.</a:t>
            </a:r>
          </a:p>
          <a:p>
            <a:r>
              <a:rPr lang="en-US" i="1" dirty="0"/>
              <a:t>Saul, the inquisitor for the Sanhedrin against Christians, was confronted by direct encounter with the risen Christ and told that he would be a “chosen instrument to carry my name to the Gentiles” (9:15; 22:21; 26:17-18).</a:t>
            </a:r>
          </a:p>
          <a:p>
            <a:r>
              <a:rPr lang="en-US" i="1" dirty="0"/>
              <a:t>Peter was constrained by God to preach the gospel to a God-fearer Roman officer’s family at Caesarea, and he baptized them (10:47-48).</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18</a:t>
            </a:fld>
            <a:endParaRPr lang="en-US"/>
          </a:p>
        </p:txBody>
      </p:sp>
    </p:spTree>
    <p:extLst>
      <p:ext uri="{BB962C8B-B14F-4D97-AF65-F5344CB8AC3E}">
        <p14:creationId xmlns:p14="http://schemas.microsoft.com/office/powerpoint/2010/main" val="319002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381956" name="Picture 4" descr="NTA128"/>
          <p:cNvPicPr>
            <a:picLocks noChangeAspect="1" noChangeArrowheads="1"/>
          </p:cNvPicPr>
          <p:nvPr/>
        </p:nvPicPr>
        <p:blipFill rotWithShape="1">
          <a:blip r:embed="rId2">
            <a:lum bright="12000" contrast="12000"/>
            <a:extLst>
              <a:ext uri="{28A0092B-C50C-407E-A947-70E740481C1C}">
                <a14:useLocalDpi xmlns:a14="http://schemas.microsoft.com/office/drawing/2010/main" val="0"/>
              </a:ext>
            </a:extLst>
          </a:blip>
          <a:srcRect r="18567"/>
          <a:stretch/>
        </p:blipFill>
        <p:spPr bwMode="auto">
          <a:xfrm>
            <a:off x="0" y="0"/>
            <a:ext cx="893545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11916" y="288758"/>
            <a:ext cx="2871537" cy="6278642"/>
          </a:xfrm>
          <a:prstGeom prst="rect">
            <a:avLst/>
          </a:prstGeom>
          <a:noFill/>
        </p:spPr>
        <p:txBody>
          <a:bodyPr wrap="square" rtlCol="0">
            <a:spAutoFit/>
          </a:bodyPr>
          <a:lstStyle/>
          <a:p>
            <a:r>
              <a:rPr lang="en-US" sz="2400" b="1" dirty="0">
                <a:solidFill>
                  <a:srgbClr val="FFFF99"/>
                </a:solidFill>
              </a:rPr>
              <a:t>The officials in Philippi were alarmed when they discovered their beach of Roman law, and they personally escorted Paul and Silas out of the city.</a:t>
            </a:r>
          </a:p>
          <a:p>
            <a:r>
              <a:rPr lang="en-US" sz="2400" b="1" dirty="0">
                <a:solidFill>
                  <a:srgbClr val="FFFF99"/>
                </a:solidFill>
              </a:rPr>
              <a:t>Luke seems to have stayed in Philippi, since the “we” sections now cease until 20:5.</a:t>
            </a:r>
          </a:p>
          <a:p>
            <a:endParaRPr lang="en-US" dirty="0">
              <a:solidFill>
                <a:srgbClr val="FFFF99"/>
              </a:solidFill>
            </a:endParaRPr>
          </a:p>
          <a:p>
            <a:r>
              <a:rPr lang="en-US" altLang="en-US" dirty="0">
                <a:solidFill>
                  <a:srgbClr val="FFFF99"/>
                </a:solidFill>
              </a:rPr>
              <a:t>The Via </a:t>
            </a:r>
            <a:r>
              <a:rPr lang="en-US" altLang="en-US" dirty="0" err="1">
                <a:solidFill>
                  <a:srgbClr val="FFFF99"/>
                </a:solidFill>
              </a:rPr>
              <a:t>Egnatia</a:t>
            </a:r>
            <a:r>
              <a:rPr lang="en-US" altLang="en-US" dirty="0">
                <a:solidFill>
                  <a:srgbClr val="FFFF99"/>
                </a:solidFill>
              </a:rPr>
              <a:t>, the Roman road over which Paul and his party traveled from Philippi westward.</a:t>
            </a:r>
          </a:p>
        </p:txBody>
      </p:sp>
    </p:spTree>
    <p:extLst>
      <p:ext uri="{BB962C8B-B14F-4D97-AF65-F5344CB8AC3E}">
        <p14:creationId xmlns:p14="http://schemas.microsoft.com/office/powerpoint/2010/main" val="170245454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8243"/>
            <a:ext cx="10515600" cy="1325563"/>
          </a:xfrm>
          <a:noFill/>
        </p:spPr>
        <p:txBody>
          <a:bodyPr/>
          <a:lstStyle/>
          <a:p>
            <a:r>
              <a:rPr lang="en-US" dirty="0">
                <a:solidFill>
                  <a:srgbClr val="FFC000"/>
                </a:solidFill>
                <a:latin typeface="Impact" panose="020B0806030902050204" pitchFamily="34" charset="0"/>
              </a:rPr>
              <a:t>Paul’s Church Planting Strategy</a:t>
            </a:r>
          </a:p>
        </p:txBody>
      </p:sp>
      <p:sp>
        <p:nvSpPr>
          <p:cNvPr id="3" name="Content Placeholder 2"/>
          <p:cNvSpPr>
            <a:spLocks noGrp="1"/>
          </p:cNvSpPr>
          <p:nvPr>
            <p:ph idx="1"/>
          </p:nvPr>
        </p:nvSpPr>
        <p:spPr>
          <a:xfrm>
            <a:off x="838199" y="1331497"/>
            <a:ext cx="10840453" cy="5285874"/>
          </a:xfrm>
        </p:spPr>
        <p:txBody>
          <a:bodyPr/>
          <a:lstStyle/>
          <a:p>
            <a:pPr marL="0" indent="0">
              <a:buNone/>
            </a:pPr>
            <a:r>
              <a:rPr lang="en-US" sz="3200" b="1" dirty="0">
                <a:solidFill>
                  <a:srgbClr val="FFFF99"/>
                </a:solidFill>
                <a:effectLst>
                  <a:outerShdw blurRad="38100" dist="38100" dir="2700000" algn="tl">
                    <a:srgbClr val="000000">
                      <a:alpha val="43137"/>
                    </a:srgbClr>
                  </a:outerShdw>
                </a:effectLst>
              </a:rPr>
              <a:t>It is apparent that Paul did not preach in every town through which he passed. On the way from Philippi to Thessalonica, for instance, he passed through two major cities, Amphipolis and Apollonia, without stopping.</a:t>
            </a:r>
          </a:p>
          <a:p>
            <a:r>
              <a:rPr lang="en-US" i="1" dirty="0">
                <a:solidFill>
                  <a:schemeClr val="bg1"/>
                </a:solidFill>
              </a:rPr>
              <a:t>Luke offers no direct explanation, but he does indicate that Paul was sensitive to the Holy Spirit about where he should preach (16:6-7, 9-10; cf. 1 Co. 16:7-9; 2 Co. 2:12-13; Col. 4:3-4; Ep. 6:19-20).</a:t>
            </a:r>
          </a:p>
          <a:p>
            <a:r>
              <a:rPr lang="en-US" i="1" dirty="0">
                <a:solidFill>
                  <a:schemeClr val="bg1"/>
                </a:solidFill>
              </a:rPr>
              <a:t>Paul seems to have focused on strategic provincial footholds from which the message might be spread by others in adjacent territories (2 Co. 10:15-16; 1 Th. 1:8; Col. 1:6-8).</a:t>
            </a:r>
          </a:p>
          <a:p>
            <a:r>
              <a:rPr lang="en-US" i="1" dirty="0">
                <a:solidFill>
                  <a:schemeClr val="bg1"/>
                </a:solidFill>
              </a:rPr>
              <a:t>All the places Paul preached were centers of Roman administration, Greek civilization, Jewish influence and commercial importance.</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181</a:t>
            </a:fld>
            <a:endParaRPr lang="en-US"/>
          </a:p>
        </p:txBody>
      </p:sp>
    </p:spTree>
    <p:extLst>
      <p:ext uri="{BB962C8B-B14F-4D97-AF65-F5344CB8AC3E}">
        <p14:creationId xmlns:p14="http://schemas.microsoft.com/office/powerpoint/2010/main" val="396265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gradFill>
          <a:gsLst>
            <a:gs pos="0">
              <a:srgbClr val="222A35"/>
            </a:gs>
            <a:gs pos="100000">
              <a:srgbClr val="B5D2EC"/>
            </a:gs>
            <a:gs pos="100000">
              <a:srgbClr val="B5D2EC"/>
            </a:gs>
            <a:gs pos="100000">
              <a:srgbClr val="5B9BD5"/>
            </a:gs>
          </a:gsLst>
          <a:path path="rect">
            <a:fillToRect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0747"/>
            <a:ext cx="10515600" cy="1325563"/>
          </a:xfrm>
        </p:spPr>
        <p:txBody>
          <a:bodyPr/>
          <a:lstStyle/>
          <a:p>
            <a:r>
              <a:rPr lang="en-US" b="1" dirty="0">
                <a:solidFill>
                  <a:srgbClr val="FFC000"/>
                </a:solidFill>
                <a:effectLst>
                  <a:outerShdw blurRad="38100" dist="38100" dir="2700000" algn="tl">
                    <a:srgbClr val="000000">
                      <a:alpha val="43137"/>
                    </a:srgbClr>
                  </a:outerShdw>
                </a:effectLst>
              </a:rPr>
              <a:t>IN THESSALONICA (17:1-9)</a:t>
            </a:r>
          </a:p>
        </p:txBody>
      </p:sp>
      <p:sp>
        <p:nvSpPr>
          <p:cNvPr id="3" name="Content Placeholder 2"/>
          <p:cNvSpPr>
            <a:spLocks noGrp="1"/>
          </p:cNvSpPr>
          <p:nvPr>
            <p:ph idx="1"/>
          </p:nvPr>
        </p:nvSpPr>
        <p:spPr>
          <a:xfrm>
            <a:off x="838200" y="1267330"/>
            <a:ext cx="10808368" cy="559067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Thessalonica, the capital of Macedonia’s Second District and its largest city, was a free city with its own democratic assembly working under the jurisdiction of the Roman Senate.</a:t>
            </a:r>
          </a:p>
          <a:p>
            <a:r>
              <a:rPr lang="en-US" i="1" dirty="0"/>
              <a:t>The city was a center for poets, philosophers and rhetoricians, and the leading families were educated and affluent.</a:t>
            </a:r>
          </a:p>
          <a:p>
            <a:r>
              <a:rPr lang="en-US" i="1" dirty="0"/>
              <a:t>Beginning in the synagogue as usual, Paul preached the message of Jesus’ passion and resurrection. Luke uses no less than five distinct verbs to describe Paul’s presentation:</a:t>
            </a:r>
          </a:p>
          <a:p>
            <a:pPr lvl="1"/>
            <a:r>
              <a:rPr lang="en-US" dirty="0" err="1">
                <a:latin typeface="Greekth" panose="02020803070505020304" pitchFamily="18" charset="0"/>
              </a:rPr>
              <a:t>Diale</a:t>
            </a:r>
            <a:r>
              <a:rPr lang="en-US" dirty="0">
                <a:latin typeface="Greekth" panose="02020803070505020304" pitchFamily="18" charset="0"/>
              </a:rPr>
              <a:t>&lt;</a:t>
            </a:r>
            <a:r>
              <a:rPr lang="en-US" dirty="0" err="1">
                <a:latin typeface="Greekth" panose="02020803070505020304" pitchFamily="18" charset="0"/>
              </a:rPr>
              <a:t>gomai</a:t>
            </a:r>
            <a:r>
              <a:rPr lang="en-US" dirty="0"/>
              <a:t> (= to discuss, lecture)</a:t>
            </a:r>
            <a:endParaRPr lang="en-US" dirty="0">
              <a:latin typeface="Greekth" panose="02020803070505020304" pitchFamily="18" charset="0"/>
            </a:endParaRPr>
          </a:p>
          <a:p>
            <a:pPr lvl="1"/>
            <a:r>
              <a:rPr lang="en-US" dirty="0" err="1">
                <a:latin typeface="Greekth" panose="02020803070505020304" pitchFamily="18" charset="0"/>
              </a:rPr>
              <a:t>Dianoi</a:t>
            </a:r>
            <a:r>
              <a:rPr lang="en-US" dirty="0">
                <a:latin typeface="Greekth" panose="02020803070505020304" pitchFamily="18" charset="0"/>
              </a:rPr>
              <a:t>&lt;</a:t>
            </a:r>
            <a:r>
              <a:rPr lang="en-US" dirty="0" err="1">
                <a:latin typeface="Greekth" panose="02020803070505020304" pitchFamily="18" charset="0"/>
              </a:rPr>
              <a:t>gw</a:t>
            </a:r>
            <a:r>
              <a:rPr lang="en-US" dirty="0"/>
              <a:t> (= to open up, explain)</a:t>
            </a:r>
            <a:endParaRPr lang="en-US" dirty="0">
              <a:latin typeface="Greekth" panose="02020803070505020304" pitchFamily="18" charset="0"/>
            </a:endParaRPr>
          </a:p>
          <a:p>
            <a:pPr lvl="1"/>
            <a:r>
              <a:rPr lang="en-US" dirty="0" err="1">
                <a:latin typeface="Greekth" panose="02020803070505020304" pitchFamily="18" charset="0"/>
              </a:rPr>
              <a:t>Parati</a:t>
            </a:r>
            <a:r>
              <a:rPr lang="en-US" dirty="0">
                <a:latin typeface="Greekth" panose="02020803070505020304" pitchFamily="18" charset="0"/>
              </a:rPr>
              <a:t>&lt;</a:t>
            </a:r>
            <a:r>
              <a:rPr lang="en-US" dirty="0" err="1">
                <a:latin typeface="Greekth" panose="02020803070505020304" pitchFamily="18" charset="0"/>
              </a:rPr>
              <a:t>qhmi</a:t>
            </a:r>
            <a:r>
              <a:rPr lang="en-US" dirty="0"/>
              <a:t> (= to demonstrate, point out, prove)</a:t>
            </a:r>
            <a:endParaRPr lang="en-US" dirty="0">
              <a:latin typeface="Greekth" panose="02020803070505020304" pitchFamily="18" charset="0"/>
            </a:endParaRPr>
          </a:p>
          <a:p>
            <a:pPr lvl="1"/>
            <a:r>
              <a:rPr lang="en-US" dirty="0" err="1">
                <a:latin typeface="Greekth" panose="02020803070505020304" pitchFamily="18" charset="0"/>
              </a:rPr>
              <a:t>Katagge</a:t>
            </a:r>
            <a:r>
              <a:rPr lang="en-US" dirty="0">
                <a:latin typeface="Greekth" panose="02020803070505020304" pitchFamily="18" charset="0"/>
              </a:rPr>
              <a:t>&lt;</a:t>
            </a:r>
            <a:r>
              <a:rPr lang="en-US" dirty="0" err="1">
                <a:latin typeface="Greekth" panose="02020803070505020304" pitchFamily="18" charset="0"/>
              </a:rPr>
              <a:t>lw</a:t>
            </a:r>
            <a:r>
              <a:rPr lang="en-US" dirty="0"/>
              <a:t> (= to proclaim, announce)</a:t>
            </a:r>
            <a:endParaRPr lang="en-US" dirty="0">
              <a:latin typeface="Greekth" panose="02020803070505020304" pitchFamily="18" charset="0"/>
            </a:endParaRPr>
          </a:p>
          <a:p>
            <a:pPr lvl="1"/>
            <a:r>
              <a:rPr lang="en-US" dirty="0">
                <a:latin typeface="Greekth" panose="02020803070505020304" pitchFamily="18" charset="0"/>
              </a:rPr>
              <a:t>Pei&lt;</a:t>
            </a:r>
            <a:r>
              <a:rPr lang="en-US" dirty="0" err="1">
                <a:latin typeface="Greekth" panose="02020803070505020304" pitchFamily="18" charset="0"/>
              </a:rPr>
              <a:t>qw</a:t>
            </a:r>
            <a:r>
              <a:rPr lang="en-US" dirty="0"/>
              <a:t> (= to persuade, convince)</a:t>
            </a:r>
            <a:endParaRPr lang="en-US" dirty="0">
              <a:latin typeface="Greekth" panose="02020803070505020304" pitchFamily="18" charset="0"/>
            </a:endParaRP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182</a:t>
            </a:fld>
            <a:endParaRPr lang="en-US"/>
          </a:p>
        </p:txBody>
      </p:sp>
    </p:spTree>
    <p:extLst>
      <p:ext uri="{BB962C8B-B14F-4D97-AF65-F5344CB8AC3E}">
        <p14:creationId xmlns:p14="http://schemas.microsoft.com/office/powerpoint/2010/main" val="388821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additive="base">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77827" name="Rectangle 3"/>
          <p:cNvSpPr>
            <a:spLocks noGrp="1" noChangeArrowheads="1"/>
          </p:cNvSpPr>
          <p:nvPr>
            <p:ph type="body" idx="1"/>
          </p:nvPr>
        </p:nvSpPr>
        <p:spPr>
          <a:xfrm>
            <a:off x="208546" y="5834064"/>
            <a:ext cx="11742821" cy="759239"/>
          </a:xfrm>
        </p:spPr>
        <p:txBody>
          <a:bodyPr/>
          <a:lstStyle/>
          <a:p>
            <a:pPr>
              <a:buFont typeface="Wingdings" panose="05000000000000000000" pitchFamily="2" charset="2"/>
              <a:buNone/>
            </a:pPr>
            <a:r>
              <a:rPr lang="en-US" altLang="en-US" sz="2400" dirty="0" err="1">
                <a:solidFill>
                  <a:srgbClr val="FFFF99"/>
                </a:solidFill>
                <a:latin typeface="Arial Narrow" panose="020B0606020202030204" pitchFamily="34" charset="0"/>
              </a:rPr>
              <a:t>Politarchs</a:t>
            </a:r>
            <a:r>
              <a:rPr lang="en-US" altLang="en-US" sz="2400" dirty="0">
                <a:solidFill>
                  <a:srgbClr val="FFFF99"/>
                </a:solidFill>
                <a:latin typeface="Arial Narrow" panose="020B0606020202030204" pitchFamily="34" charset="0"/>
              </a:rPr>
              <a:t> were elected governors of Macedonian cities in the Roman era. This inscription excavated from the Vardar Arch of Thessalonica lists six </a:t>
            </a:r>
            <a:r>
              <a:rPr lang="en-US" altLang="en-US" sz="2400" dirty="0" err="1">
                <a:solidFill>
                  <a:srgbClr val="FFFF99"/>
                </a:solidFill>
                <a:latin typeface="Arial Narrow" panose="020B0606020202030204" pitchFamily="34" charset="0"/>
              </a:rPr>
              <a:t>politarchs</a:t>
            </a:r>
            <a:r>
              <a:rPr lang="en-US" altLang="en-US" sz="2400" dirty="0">
                <a:solidFill>
                  <a:srgbClr val="FFFF99"/>
                </a:solidFill>
                <a:latin typeface="Arial Narrow" panose="020B0606020202030204" pitchFamily="34" charset="0"/>
              </a:rPr>
              <a:t> in the city.  </a:t>
            </a:r>
            <a:r>
              <a:rPr lang="en-US" altLang="en-US" sz="1800" dirty="0">
                <a:solidFill>
                  <a:srgbClr val="FFFF99"/>
                </a:solidFill>
                <a:latin typeface="Arial Narrow" panose="020B0606020202030204" pitchFamily="34" charset="0"/>
              </a:rPr>
              <a:t>(British Museum, London)</a:t>
            </a:r>
            <a:endParaRPr lang="en-US" altLang="en-US" sz="2400" dirty="0">
              <a:solidFill>
                <a:srgbClr val="FFFF99"/>
              </a:solidFill>
              <a:latin typeface="Arial Narrow" panose="020B0606020202030204" pitchFamily="34" charset="0"/>
            </a:endParaRP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p:blipFill>
        <p:spPr>
          <a:xfrm>
            <a:off x="289944" y="176463"/>
            <a:ext cx="11597254" cy="5616608"/>
          </a:xfrm>
          <a:prstGeom prst="rect">
            <a:avLst/>
          </a:prstGeom>
        </p:spPr>
      </p:pic>
    </p:spTree>
    <p:extLst>
      <p:ext uri="{BB962C8B-B14F-4D97-AF65-F5344CB8AC3E}">
        <p14:creationId xmlns:p14="http://schemas.microsoft.com/office/powerpoint/2010/main" val="331052647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528" t="6992" r="-1"/>
          <a:stretch/>
        </p:blipFill>
        <p:spPr>
          <a:xfrm>
            <a:off x="-16631" y="1"/>
            <a:ext cx="12212663" cy="6882718"/>
          </a:xfrm>
        </p:spPr>
      </p:pic>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184</a:t>
            </a:fld>
            <a:endParaRPr lang="en-US"/>
          </a:p>
        </p:txBody>
      </p:sp>
      <p:sp>
        <p:nvSpPr>
          <p:cNvPr id="7" name="Title 1"/>
          <p:cNvSpPr txBox="1">
            <a:spLocks/>
          </p:cNvSpPr>
          <p:nvPr/>
        </p:nvSpPr>
        <p:spPr bwMode="auto">
          <a:xfrm>
            <a:off x="-16632" y="5470358"/>
            <a:ext cx="12208631" cy="885992"/>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16200000" scaled="1"/>
            <a:tileRect/>
          </a:gradFill>
          <a:ln>
            <a:noFill/>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dirty="0"/>
              <a:t>1</a:t>
            </a:r>
            <a:r>
              <a:rPr lang="en-US" baseline="30000" dirty="0"/>
              <a:t>st</a:t>
            </a:r>
            <a:r>
              <a:rPr lang="en-US" dirty="0"/>
              <a:t> century Roman Market at Thessalonica</a:t>
            </a:r>
          </a:p>
        </p:txBody>
      </p:sp>
    </p:spTree>
    <p:extLst>
      <p:ext uri="{BB962C8B-B14F-4D97-AF65-F5344CB8AC3E}">
        <p14:creationId xmlns:p14="http://schemas.microsoft.com/office/powerpoint/2010/main" val="76486698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A Mixed Response</a:t>
            </a:r>
          </a:p>
        </p:txBody>
      </p:sp>
      <p:sp>
        <p:nvSpPr>
          <p:cNvPr id="3" name="Content Placeholder 2"/>
          <p:cNvSpPr>
            <a:spLocks noGrp="1"/>
          </p:cNvSpPr>
          <p:nvPr>
            <p:ph idx="1"/>
          </p:nvPr>
        </p:nvSpPr>
        <p:spPr>
          <a:xfrm>
            <a:off x="838200" y="1825624"/>
            <a:ext cx="10515600" cy="503237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As in the Galatian cities on the 1</a:t>
            </a:r>
            <a:r>
              <a:rPr lang="en-US" sz="3200" b="1" baseline="30000" dirty="0">
                <a:solidFill>
                  <a:srgbClr val="00FFFF"/>
                </a:solidFill>
                <a:effectLst>
                  <a:outerShdw blurRad="38100" dist="38100" dir="2700000" algn="tl">
                    <a:srgbClr val="000000">
                      <a:alpha val="43137"/>
                    </a:srgbClr>
                  </a:outerShdw>
                </a:effectLst>
              </a:rPr>
              <a:t>st</a:t>
            </a:r>
            <a:r>
              <a:rPr lang="en-US" sz="3200" b="1" dirty="0">
                <a:solidFill>
                  <a:srgbClr val="00FFFF"/>
                </a:solidFill>
                <a:effectLst>
                  <a:outerShdw blurRad="38100" dist="38100" dir="2700000" algn="tl">
                    <a:srgbClr val="000000">
                      <a:alpha val="43137"/>
                    </a:srgbClr>
                  </a:outerShdw>
                </a:effectLst>
              </a:rPr>
              <a:t> tour, some Jews, God-fearers and prominent women accepted Paul’s message, but the larger body of synagogue members were inflamed, inciting riots and breaking into one of the convert’s homes, searching for Paul and Silas.</a:t>
            </a:r>
          </a:p>
          <a:p>
            <a:r>
              <a:rPr lang="en-US" i="1" dirty="0"/>
              <a:t>They dragged some of these new believers before the </a:t>
            </a:r>
            <a:r>
              <a:rPr lang="en-US" i="1" dirty="0" err="1"/>
              <a:t>politarchs</a:t>
            </a:r>
            <a:r>
              <a:rPr lang="en-US" i="1" dirty="0"/>
              <a:t>, accusing them of insurrection against Caesar.</a:t>
            </a:r>
          </a:p>
          <a:p>
            <a:r>
              <a:rPr lang="en-US" i="1" dirty="0"/>
              <a:t>This was a particularly sensitive charge, since Emperor Claudius had expelled the Jews from Rome in AD 49 and forbade Jews from Palestine to enter Alexandria, Egypt, since they were “fomenting a general plague throughout the whole world”.</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185</a:t>
            </a:fld>
            <a:endParaRPr lang="en-US"/>
          </a:p>
        </p:txBody>
      </p:sp>
    </p:spTree>
    <p:extLst>
      <p:ext uri="{BB962C8B-B14F-4D97-AF65-F5344CB8AC3E}">
        <p14:creationId xmlns:p14="http://schemas.microsoft.com/office/powerpoint/2010/main" val="374278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IN BEROEA (17:10-15)</a:t>
            </a:r>
          </a:p>
        </p:txBody>
      </p:sp>
      <p:sp>
        <p:nvSpPr>
          <p:cNvPr id="3" name="Content Placeholder 2"/>
          <p:cNvSpPr>
            <a:spLocks noGrp="1"/>
          </p:cNvSpPr>
          <p:nvPr>
            <p:ph idx="1"/>
          </p:nvPr>
        </p:nvSpPr>
        <p:spPr>
          <a:xfrm>
            <a:off x="838200" y="1825624"/>
            <a:ext cx="10515600" cy="453072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To spare the new converts any more distress, Paul and his party left that very night for </a:t>
            </a:r>
            <a:r>
              <a:rPr lang="en-US" sz="3200" b="1" dirty="0" err="1">
                <a:solidFill>
                  <a:srgbClr val="00FFFF"/>
                </a:solidFill>
                <a:effectLst>
                  <a:outerShdw blurRad="38100" dist="38100" dir="2700000" algn="tl">
                    <a:srgbClr val="000000">
                      <a:alpha val="43137"/>
                    </a:srgbClr>
                  </a:outerShdw>
                </a:effectLst>
              </a:rPr>
              <a:t>Beroea</a:t>
            </a:r>
            <a:r>
              <a:rPr lang="en-US" sz="3200" b="1" dirty="0">
                <a:solidFill>
                  <a:srgbClr val="00FFFF"/>
                </a:solidFill>
                <a:effectLst>
                  <a:outerShdw blurRad="38100" dist="38100" dir="2700000" algn="tl">
                    <a:srgbClr val="000000">
                      <a:alpha val="43137"/>
                    </a:srgbClr>
                  </a:outerShdw>
                </a:effectLst>
              </a:rPr>
              <a:t>, a city not on the Via </a:t>
            </a:r>
            <a:r>
              <a:rPr lang="en-US" sz="3200" b="1" dirty="0" err="1">
                <a:solidFill>
                  <a:srgbClr val="00FFFF"/>
                </a:solidFill>
                <a:effectLst>
                  <a:outerShdw blurRad="38100" dist="38100" dir="2700000" algn="tl">
                    <a:srgbClr val="000000">
                      <a:alpha val="43137"/>
                    </a:srgbClr>
                  </a:outerShdw>
                </a:effectLst>
              </a:rPr>
              <a:t>Egnatia</a:t>
            </a:r>
            <a:r>
              <a:rPr lang="en-US" sz="3200" b="1" dirty="0">
                <a:solidFill>
                  <a:srgbClr val="00FFFF"/>
                </a:solidFill>
                <a:effectLst>
                  <a:outerShdw blurRad="38100" dist="38100" dir="2700000" algn="tl">
                    <a:srgbClr val="000000">
                      <a:alpha val="43137"/>
                    </a:srgbClr>
                  </a:outerShdw>
                </a:effectLst>
              </a:rPr>
              <a:t> (cf. 1 Th. 2:1-2, 14, 17).</a:t>
            </a:r>
          </a:p>
          <a:p>
            <a:r>
              <a:rPr lang="en-US" i="1" dirty="0"/>
              <a:t>Once again, they began at the synagogue, though here the response was more positive.</a:t>
            </a:r>
          </a:p>
          <a:p>
            <a:r>
              <a:rPr lang="en-US" i="1" dirty="0"/>
              <a:t>Eventually, however, Jews from Thessalonica showed up in </a:t>
            </a:r>
            <a:r>
              <a:rPr lang="en-US" i="1" dirty="0" err="1"/>
              <a:t>Beroea</a:t>
            </a:r>
            <a:r>
              <a:rPr lang="en-US" i="1" dirty="0"/>
              <a:t>, and once more Paul was forced to leave, though he left Timothy and Silas behind to consolidate the new converts.</a:t>
            </a:r>
          </a:p>
          <a:p>
            <a:r>
              <a:rPr lang="en-US" i="1" dirty="0"/>
              <a:t>Paul now sailed for Athens, just north of the Peloponnesus.</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186</a:t>
            </a:fld>
            <a:endParaRPr lang="en-US"/>
          </a:p>
        </p:txBody>
      </p:sp>
    </p:spTree>
    <p:extLst>
      <p:ext uri="{BB962C8B-B14F-4D97-AF65-F5344CB8AC3E}">
        <p14:creationId xmlns:p14="http://schemas.microsoft.com/office/powerpoint/2010/main" val="46853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IN ATHENS (17:16-34)</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With Luke at Philippi and Silas and Timothy at </a:t>
            </a:r>
            <a:r>
              <a:rPr lang="en-US" sz="3200" b="1" dirty="0" err="1">
                <a:solidFill>
                  <a:srgbClr val="00FFFF"/>
                </a:solidFill>
                <a:effectLst>
                  <a:outerShdw blurRad="38100" dist="38100" dir="2700000" algn="tl">
                    <a:srgbClr val="000000">
                      <a:alpha val="43137"/>
                    </a:srgbClr>
                  </a:outerShdw>
                </a:effectLst>
              </a:rPr>
              <a:t>Beroea</a:t>
            </a:r>
            <a:r>
              <a:rPr lang="en-US" sz="3200" b="1" dirty="0">
                <a:solidFill>
                  <a:srgbClr val="00FFFF"/>
                </a:solidFill>
                <a:effectLst>
                  <a:outerShdw blurRad="38100" dist="38100" dir="2700000" algn="tl">
                    <a:srgbClr val="000000">
                      <a:alpha val="43137"/>
                    </a:srgbClr>
                  </a:outerShdw>
                </a:effectLst>
              </a:rPr>
              <a:t>, Paul reached Athens alone.</a:t>
            </a:r>
          </a:p>
          <a:p>
            <a:r>
              <a:rPr lang="en-US" i="1" dirty="0"/>
              <a:t>While there, he was troubled by the rampant idolatry of the Athenians, though he expressed himself in the local synagogue and agora concerning Jesus and the resurrection.</a:t>
            </a:r>
          </a:p>
          <a:p>
            <a:r>
              <a:rPr lang="en-US" i="1" dirty="0"/>
              <a:t>After debating the Stoics and Epicureans, he was invited to address the Areopagus, the council that supervised education and visiting lecturers in Athens.</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187</a:t>
            </a:fld>
            <a:endParaRPr lang="en-US"/>
          </a:p>
        </p:txBody>
      </p:sp>
    </p:spTree>
    <p:extLst>
      <p:ext uri="{BB962C8B-B14F-4D97-AF65-F5344CB8AC3E}">
        <p14:creationId xmlns:p14="http://schemas.microsoft.com/office/powerpoint/2010/main" val="165922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188</a:t>
            </a:fld>
            <a:endParaRPr lang="en-US"/>
          </a:p>
        </p:txBody>
      </p:sp>
      <p:pic>
        <p:nvPicPr>
          <p:cNvPr id="5" name="Content Placeholder 4"/>
          <p:cNvPicPr>
            <a:picLocks noGrp="1" noChangeAspect="1"/>
          </p:cNvPicPr>
          <p:nvPr>
            <p:ph idx="4294967295"/>
          </p:nvPr>
        </p:nvPicPr>
        <p:blipFill>
          <a:blip r:embed="rId3" cstate="print">
            <a:extLst>
              <a:ext uri="{BEBA8EAE-BF5A-486C-A8C5-ECC9F3942E4B}">
                <a14:imgProps xmlns:a14="http://schemas.microsoft.com/office/drawing/2010/main">
                  <a14:imgLayer r:embed="rId4">
                    <a14:imgEffect>
                      <a14:sharpenSoften amount="25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2700" y="0"/>
            <a:ext cx="12204700" cy="6862763"/>
          </a:xfrm>
        </p:spPr>
      </p:pic>
      <p:sp>
        <p:nvSpPr>
          <p:cNvPr id="6" name="TextBox 5"/>
          <p:cNvSpPr txBox="1"/>
          <p:nvPr/>
        </p:nvSpPr>
        <p:spPr>
          <a:xfrm>
            <a:off x="368968" y="5759116"/>
            <a:ext cx="11357811" cy="830997"/>
          </a:xfrm>
          <a:prstGeom prst="rect">
            <a:avLst/>
          </a:prstGeom>
          <a:noFill/>
        </p:spPr>
        <p:txBody>
          <a:bodyPr wrap="square" rtlCol="0">
            <a:spAutoFit/>
          </a:bodyPr>
          <a:lstStyle/>
          <a:p>
            <a:pPr algn="ctr"/>
            <a:r>
              <a:rPr lang="en-US" sz="2400" b="1" dirty="0">
                <a:solidFill>
                  <a:srgbClr val="FFFF99"/>
                </a:solidFill>
                <a:effectLst>
                  <a:outerShdw blurRad="38100" dist="38100" dir="2700000" algn="tl">
                    <a:srgbClr val="000000">
                      <a:alpha val="43137"/>
                    </a:srgbClr>
                  </a:outerShdw>
                </a:effectLst>
              </a:rPr>
              <a:t>Athens was (and still is) dominated by the Parthenon, accessible by a marble stairway constructed by Claudius in AD 42. </a:t>
            </a:r>
            <a:r>
              <a:rPr lang="en-US" b="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96388165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2506" y="1379629"/>
            <a:ext cx="5855368" cy="5309762"/>
          </a:xfrm>
          <a:solidFill>
            <a:srgbClr val="29323F"/>
          </a:solidFill>
          <a:ln>
            <a:solidFill>
              <a:schemeClr val="bg1"/>
            </a:solidFill>
          </a:ln>
        </p:spPr>
        <p:txBody>
          <a:bodyPr/>
          <a:lstStyle/>
          <a:p>
            <a:pPr marL="0" indent="0">
              <a:buNone/>
            </a:pPr>
            <a:r>
              <a:rPr lang="en-US" dirty="0">
                <a:solidFill>
                  <a:srgbClr val="FFC000"/>
                </a:solidFill>
                <a:latin typeface="Impact" panose="020B0806030902050204" pitchFamily="34" charset="0"/>
              </a:rPr>
              <a:t>STOICISM</a:t>
            </a:r>
          </a:p>
          <a:p>
            <a:pPr marL="0" indent="0">
              <a:buNone/>
            </a:pPr>
            <a:r>
              <a:rPr lang="en-US" sz="2400" i="1" dirty="0">
                <a:solidFill>
                  <a:srgbClr val="FFFF99"/>
                </a:solidFill>
              </a:rPr>
              <a:t>Zeno, founder of the Stoics, taught that the cosmos is an ordered whole in which all contradictions are resolved for ultimate good.</a:t>
            </a:r>
          </a:p>
          <a:p>
            <a:pPr marL="0" indent="0">
              <a:buNone/>
            </a:pPr>
            <a:r>
              <a:rPr lang="en-US" sz="2400" i="1" dirty="0">
                <a:solidFill>
                  <a:srgbClr val="FFFF99"/>
                </a:solidFill>
              </a:rPr>
              <a:t>Evil is relative, and evil things are just necessary incidents on the way to perfection.</a:t>
            </a:r>
          </a:p>
          <a:p>
            <a:pPr marL="0" indent="0">
              <a:buNone/>
            </a:pPr>
            <a:r>
              <a:rPr lang="en-US" sz="2400" i="1" dirty="0">
                <a:solidFill>
                  <a:srgbClr val="FFFF99"/>
                </a:solidFill>
              </a:rPr>
              <a:t>Fate ruled all, however, and humans were free only in the sense that they could accept their fate or resent it.</a:t>
            </a:r>
          </a:p>
          <a:p>
            <a:pPr marL="0" indent="0">
              <a:buNone/>
            </a:pPr>
            <a:r>
              <a:rPr lang="en-US" sz="2400" i="1" dirty="0">
                <a:solidFill>
                  <a:srgbClr val="FFFF99"/>
                </a:solidFill>
              </a:rPr>
              <a:t>The highest good was serenity of mind, while duty and self-discipline were the highest values.</a:t>
            </a:r>
          </a:p>
          <a:p>
            <a:pPr marL="0" indent="0">
              <a:buNone/>
            </a:pPr>
            <a:r>
              <a:rPr lang="en-US" sz="2400" i="1" dirty="0">
                <a:solidFill>
                  <a:srgbClr val="FFFF99"/>
                </a:solidFill>
              </a:rPr>
              <a:t>Stoicism was characterized by egalitarianism, pacifism and humanitarianism.</a:t>
            </a:r>
          </a:p>
        </p:txBody>
      </p:sp>
      <p:sp>
        <p:nvSpPr>
          <p:cNvPr id="4" name="Content Placeholder 3"/>
          <p:cNvSpPr>
            <a:spLocks noGrp="1"/>
          </p:cNvSpPr>
          <p:nvPr>
            <p:ph sz="half" idx="2"/>
          </p:nvPr>
        </p:nvSpPr>
        <p:spPr>
          <a:xfrm>
            <a:off x="6240379" y="1379629"/>
            <a:ext cx="5743072" cy="5309762"/>
          </a:xfrm>
          <a:solidFill>
            <a:srgbClr val="3B485B"/>
          </a:solidFill>
          <a:ln>
            <a:solidFill>
              <a:schemeClr val="bg1"/>
            </a:solidFill>
          </a:ln>
        </p:spPr>
        <p:txBody>
          <a:bodyPr/>
          <a:lstStyle/>
          <a:p>
            <a:pPr marL="0" indent="0">
              <a:buNone/>
            </a:pPr>
            <a:r>
              <a:rPr lang="en-US" dirty="0">
                <a:solidFill>
                  <a:srgbClr val="FFC000"/>
                </a:solidFill>
                <a:latin typeface="Impact" panose="020B0806030902050204" pitchFamily="34" charset="0"/>
              </a:rPr>
              <a:t>EPICUREANISM</a:t>
            </a:r>
          </a:p>
          <a:p>
            <a:pPr marL="0" indent="0">
              <a:buNone/>
            </a:pPr>
            <a:r>
              <a:rPr lang="en-US" sz="2400" i="1" dirty="0">
                <a:solidFill>
                  <a:srgbClr val="FFFF99"/>
                </a:solidFill>
              </a:rPr>
              <a:t>Epicurus, founder of Epicureanism, accepted the atomic theory of Democritus (all things are composed of invisible atoms).</a:t>
            </a:r>
          </a:p>
          <a:p>
            <a:pPr marL="0" indent="0">
              <a:buNone/>
            </a:pPr>
            <a:r>
              <a:rPr lang="en-US" sz="2400" i="1" dirty="0">
                <a:solidFill>
                  <a:srgbClr val="FFFF99"/>
                </a:solidFill>
              </a:rPr>
              <a:t>Unlike the Stoics, Epicureans affirmed human freedom.</a:t>
            </a:r>
          </a:p>
          <a:p>
            <a:pPr marL="0" indent="0">
              <a:buNone/>
            </a:pPr>
            <a:r>
              <a:rPr lang="en-US" sz="2400" i="1" dirty="0">
                <a:solidFill>
                  <a:srgbClr val="FFFF99"/>
                </a:solidFill>
              </a:rPr>
              <a:t>The greatest good was pleasure (not merely self-indulgence, but serenity of soul, absence of pain and elimination of fear).</a:t>
            </a:r>
          </a:p>
          <a:p>
            <a:pPr marL="0" indent="0">
              <a:buNone/>
            </a:pPr>
            <a:r>
              <a:rPr lang="en-US" sz="2400" i="1" dirty="0">
                <a:solidFill>
                  <a:srgbClr val="FFFF99"/>
                </a:solidFill>
              </a:rPr>
              <a:t>Virtue was not good in and of itself, but only insofar as it brought happiness.</a:t>
            </a:r>
          </a:p>
          <a:p>
            <a:pPr marL="0" indent="0">
              <a:buNone/>
            </a:pPr>
            <a:r>
              <a:rPr lang="en-US" sz="2400" i="1" dirty="0">
                <a:solidFill>
                  <a:srgbClr val="FFFF99"/>
                </a:solidFill>
              </a:rPr>
              <a:t>The gods were remote and took little interest in the world, since they were preoccupied with their own happiness.</a:t>
            </a:r>
          </a:p>
        </p:txBody>
      </p:sp>
      <p:sp>
        <p:nvSpPr>
          <p:cNvPr id="5" name="Slide Number Placeholder 4"/>
          <p:cNvSpPr>
            <a:spLocks noGrp="1"/>
          </p:cNvSpPr>
          <p:nvPr>
            <p:ph type="sldNum" sz="quarter" idx="12"/>
          </p:nvPr>
        </p:nvSpPr>
        <p:spPr/>
        <p:txBody>
          <a:bodyPr/>
          <a:lstStyle/>
          <a:p>
            <a:pPr>
              <a:defRPr/>
            </a:pPr>
            <a:fld id="{62CB0931-3903-48AB-93B9-33503B6FB55A}" type="slidenum">
              <a:rPr lang="en-US" smtClean="0"/>
              <a:pPr>
                <a:defRPr/>
              </a:pPr>
              <a:t>189</a:t>
            </a:fld>
            <a:endParaRPr lang="en-US"/>
          </a:p>
        </p:txBody>
      </p:sp>
      <p:sp>
        <p:nvSpPr>
          <p:cNvPr id="6" name="TextBox 5"/>
          <p:cNvSpPr txBox="1"/>
          <p:nvPr/>
        </p:nvSpPr>
        <p:spPr>
          <a:xfrm>
            <a:off x="288758" y="80212"/>
            <a:ext cx="11903242" cy="1200329"/>
          </a:xfrm>
          <a:prstGeom prst="rect">
            <a:avLst/>
          </a:prstGeom>
          <a:noFill/>
        </p:spPr>
        <p:txBody>
          <a:bodyPr wrap="square" rtlCol="0">
            <a:spAutoFit/>
          </a:bodyPr>
          <a:lstStyle/>
          <a:p>
            <a:r>
              <a:rPr lang="en-US" sz="2400" b="1" dirty="0">
                <a:solidFill>
                  <a:srgbClr val="FFC000"/>
                </a:solidFill>
                <a:effectLst>
                  <a:outerShdw blurRad="38100" dist="38100" dir="2700000" algn="tl">
                    <a:srgbClr val="000000">
                      <a:alpha val="43137"/>
                    </a:srgbClr>
                  </a:outerShdw>
                </a:effectLst>
              </a:rPr>
              <a:t>Stoicism and Epicureanism had long histories, both beginning in Athens about 300 BC. Both had a penchant for individualism, a lack of concern about societal welfare and categorically denied spiritual substances (even the gods and the soul were believed to be material).</a:t>
            </a:r>
          </a:p>
        </p:txBody>
      </p:sp>
    </p:spTree>
    <p:extLst>
      <p:ext uri="{BB962C8B-B14F-4D97-AF65-F5344CB8AC3E}">
        <p14:creationId xmlns:p14="http://schemas.microsoft.com/office/powerpoint/2010/main" val="410930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4">
                                            <p:bg/>
                                          </p:spTgt>
                                        </p:tgtEl>
                                        <p:attrNameLst>
                                          <p:attrName>style.visibility</p:attrName>
                                        </p:attrNameLst>
                                      </p:cBhvr>
                                      <p:to>
                                        <p:strVal val="visible"/>
                                      </p:to>
                                    </p:set>
                                    <p:animEffect transition="in" filter="randombar(horizontal)">
                                      <p:cBhvr>
                                        <p:cTn id="45" dur="500"/>
                                        <p:tgtEl>
                                          <p:spTgt spid="4">
                                            <p:bg/>
                                          </p:spTgt>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48" dur="500"/>
                                        <p:tgtEl>
                                          <p:spTgt spid="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xEl>
                                              <p:pRg st="1" end="1"/>
                                            </p:txEl>
                                          </p:spTgt>
                                        </p:tgtEl>
                                        <p:attrNameLst>
                                          <p:attrName>style.visibility</p:attrName>
                                        </p:attrNameLst>
                                      </p:cBhvr>
                                      <p:to>
                                        <p:strVal val="visible"/>
                                      </p:to>
                                    </p:set>
                                    <p:anim calcmode="lin" valueType="num">
                                      <p:cBhvr additive="base">
                                        <p:cTn id="5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xEl>
                                              <p:pRg st="2" end="2"/>
                                            </p:txEl>
                                          </p:spTgt>
                                        </p:tgtEl>
                                        <p:attrNameLst>
                                          <p:attrName>style.visibility</p:attrName>
                                        </p:attrNameLst>
                                      </p:cBhvr>
                                      <p:to>
                                        <p:strVal val="visible"/>
                                      </p:to>
                                    </p:set>
                                    <p:anim calcmode="lin" valueType="num">
                                      <p:cBhvr additive="base">
                                        <p:cTn id="5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xEl>
                                              <p:pRg st="3" end="3"/>
                                            </p:txEl>
                                          </p:spTgt>
                                        </p:tgtEl>
                                        <p:attrNameLst>
                                          <p:attrName>style.visibility</p:attrName>
                                        </p:attrNameLst>
                                      </p:cBhvr>
                                      <p:to>
                                        <p:strVal val="visible"/>
                                      </p:to>
                                    </p:set>
                                    <p:anim calcmode="lin" valueType="num">
                                      <p:cBhvr additive="base">
                                        <p:cTn id="6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
                                            <p:txEl>
                                              <p:pRg st="4" end="4"/>
                                            </p:txEl>
                                          </p:spTgt>
                                        </p:tgtEl>
                                        <p:attrNameLst>
                                          <p:attrName>style.visibility</p:attrName>
                                        </p:attrNameLst>
                                      </p:cBhvr>
                                      <p:to>
                                        <p:strVal val="visible"/>
                                      </p:to>
                                    </p:set>
                                    <p:anim calcmode="lin" valueType="num">
                                      <p:cBhvr additive="base">
                                        <p:cTn id="7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 calcmode="lin" valueType="num">
                                      <p:cBhvr additive="base">
                                        <p:cTn id="7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EXPANDING THE BOUNDARIES cont.--</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A hugely important event happened at Antioch, Syria, when some traveling Diaspora Jewish Christians began to preach to pagan Greeks (11:19-21).</a:t>
            </a:r>
          </a:p>
          <a:p>
            <a:r>
              <a:rPr lang="en-US" i="1" dirty="0"/>
              <a:t>Previously, no one had yet preached to outright pagans.</a:t>
            </a:r>
          </a:p>
          <a:p>
            <a:r>
              <a:rPr lang="en-US" i="1" dirty="0"/>
              <a:t>A great number of converts became the nucleus of what would become one of the most important churches in the Roman Empire and the first church to actively sponsor missionary outreach abroad. </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19</a:t>
            </a:fld>
            <a:endParaRPr lang="en-US"/>
          </a:p>
        </p:txBody>
      </p:sp>
    </p:spTree>
    <p:extLst>
      <p:ext uri="{BB962C8B-B14F-4D97-AF65-F5344CB8AC3E}">
        <p14:creationId xmlns:p14="http://schemas.microsoft.com/office/powerpoint/2010/main" val="265475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382981" name="Text Box 5"/>
          <p:cNvSpPr txBox="1">
            <a:spLocks noChangeArrowheads="1"/>
          </p:cNvSpPr>
          <p:nvPr/>
        </p:nvSpPr>
        <p:spPr bwMode="auto">
          <a:xfrm>
            <a:off x="112294" y="1892969"/>
            <a:ext cx="277528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2400" b="1" dirty="0">
                <a:solidFill>
                  <a:srgbClr val="FFC000"/>
                </a:solidFill>
              </a:rPr>
              <a:t>While in Athens, Paul spoke at the Areopagus (right), where he explained his “new teaching”.</a:t>
            </a:r>
          </a:p>
          <a:p>
            <a:pPr algn="r">
              <a:spcBef>
                <a:spcPct val="50000"/>
              </a:spcBef>
            </a:pPr>
            <a:r>
              <a:rPr lang="en-US" altLang="en-US" sz="2400" b="1" dirty="0">
                <a:solidFill>
                  <a:srgbClr val="FFC000"/>
                </a:solidFill>
              </a:rPr>
              <a:t>Steps leading to the Areopagus (inset).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0021" y="3966411"/>
            <a:ext cx="3641557" cy="2731168"/>
          </a:xfrm>
          <a:prstGeom prst="rect">
            <a:avLst/>
          </a:prstGeom>
          <a:ln>
            <a:solidFill>
              <a:schemeClr val="tx1"/>
            </a:solidFill>
          </a:ln>
        </p:spPr>
      </p:pic>
    </p:spTree>
    <p:extLst>
      <p:ext uri="{BB962C8B-B14F-4D97-AF65-F5344CB8AC3E}">
        <p14:creationId xmlns:p14="http://schemas.microsoft.com/office/powerpoint/2010/main" val="245695984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369"/>
            <a:ext cx="10515600" cy="1325563"/>
          </a:xfrm>
        </p:spPr>
        <p:txBody>
          <a:bodyPr/>
          <a:lstStyle/>
          <a:p>
            <a:r>
              <a:rPr lang="en-US" b="1" dirty="0">
                <a:solidFill>
                  <a:srgbClr val="FFC000"/>
                </a:solidFill>
                <a:effectLst>
                  <a:outerShdw blurRad="38100" dist="38100" dir="2700000" algn="tl">
                    <a:srgbClr val="000000">
                      <a:alpha val="43137"/>
                    </a:srgbClr>
                  </a:outerShdw>
                </a:effectLst>
              </a:rPr>
              <a:t>Paul’s Address to the Areopagus</a:t>
            </a:r>
          </a:p>
        </p:txBody>
      </p:sp>
      <p:sp>
        <p:nvSpPr>
          <p:cNvPr id="3" name="Content Placeholder 2"/>
          <p:cNvSpPr>
            <a:spLocks noGrp="1"/>
          </p:cNvSpPr>
          <p:nvPr>
            <p:ph idx="1"/>
          </p:nvPr>
        </p:nvSpPr>
        <p:spPr>
          <a:xfrm>
            <a:off x="838200" y="1392490"/>
            <a:ext cx="10515600" cy="532898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Paul began his speech with a reference to an altar inscription in Athens, “To an Unknown God”. His discourse followed three main lines of thought:</a:t>
            </a:r>
          </a:p>
          <a:p>
            <a:r>
              <a:rPr lang="en-US" i="1" dirty="0"/>
              <a:t>God created the universe. (His consistent use of the singular would have been striking in the Athenian context of polytheism.) He is self-sufficient, doesn’t live in temples, and doesn’t need humans to justify his existence.</a:t>
            </a:r>
          </a:p>
          <a:p>
            <a:r>
              <a:rPr lang="en-US" i="1" dirty="0"/>
              <a:t>All humans are related and are descended from the one primordial human. God’s purpose all along was for humans to seek him. He quoted both </a:t>
            </a:r>
            <a:r>
              <a:rPr lang="en-US" i="1" dirty="0" err="1"/>
              <a:t>Epimenides</a:t>
            </a:r>
            <a:r>
              <a:rPr lang="en-US" i="1" dirty="0"/>
              <a:t> and Aratus for support.</a:t>
            </a:r>
          </a:p>
          <a:p>
            <a:r>
              <a:rPr lang="en-US" i="1" dirty="0"/>
              <a:t>Human accountability follows the first two premises. God will judge the world by the resurrected Christ. </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191</a:t>
            </a:fld>
            <a:endParaRPr lang="en-US"/>
          </a:p>
        </p:txBody>
      </p:sp>
    </p:spTree>
    <p:extLst>
      <p:ext uri="{BB962C8B-B14F-4D97-AF65-F5344CB8AC3E}">
        <p14:creationId xmlns:p14="http://schemas.microsoft.com/office/powerpoint/2010/main" val="289277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solidFill>
                  <a:srgbClr val="FFC000"/>
                </a:solidFill>
                <a:latin typeface="Impact" panose="020B0806030902050204" pitchFamily="34" charset="0"/>
              </a:rPr>
              <a:t>Paul’s Approach to Pagans</a:t>
            </a:r>
            <a:br>
              <a:rPr lang="en-US" dirty="0">
                <a:solidFill>
                  <a:srgbClr val="FFC000"/>
                </a:solidFill>
                <a:latin typeface="Impact" panose="020B0806030902050204" pitchFamily="34" charset="0"/>
              </a:rPr>
            </a:br>
            <a:r>
              <a:rPr lang="en-US" sz="2800" b="1" dirty="0">
                <a:solidFill>
                  <a:srgbClr val="FFFF99"/>
                </a:solidFill>
                <a:latin typeface="+mn-lt"/>
              </a:rPr>
              <a:t>There are striking parallels between Paul’s sermon at </a:t>
            </a:r>
            <a:r>
              <a:rPr lang="en-US" sz="2800" b="1" dirty="0" err="1">
                <a:solidFill>
                  <a:srgbClr val="FFFF99"/>
                </a:solidFill>
                <a:latin typeface="+mn-lt"/>
              </a:rPr>
              <a:t>Iconium</a:t>
            </a:r>
            <a:r>
              <a:rPr lang="en-US" sz="2800" b="1" dirty="0">
                <a:solidFill>
                  <a:srgbClr val="FFFF99"/>
                </a:solidFill>
                <a:latin typeface="+mn-lt"/>
              </a:rPr>
              <a:t> (1</a:t>
            </a:r>
            <a:r>
              <a:rPr lang="en-US" sz="2800" b="1" baseline="30000" dirty="0">
                <a:solidFill>
                  <a:srgbClr val="FFFF99"/>
                </a:solidFill>
                <a:latin typeface="+mn-lt"/>
              </a:rPr>
              <a:t>st</a:t>
            </a:r>
            <a:r>
              <a:rPr lang="en-US" sz="2800" b="1" dirty="0">
                <a:solidFill>
                  <a:srgbClr val="FFFF99"/>
                </a:solidFill>
                <a:latin typeface="+mn-lt"/>
              </a:rPr>
              <a:t> Tour) and his discourse at Athens (2</a:t>
            </a:r>
            <a:r>
              <a:rPr lang="en-US" sz="2800" b="1" baseline="30000" dirty="0">
                <a:solidFill>
                  <a:srgbClr val="FFFF99"/>
                </a:solidFill>
                <a:latin typeface="+mn-lt"/>
              </a:rPr>
              <a:t>nd</a:t>
            </a:r>
            <a:r>
              <a:rPr lang="en-US" sz="2800" b="1" dirty="0">
                <a:solidFill>
                  <a:srgbClr val="FFFF99"/>
                </a:solidFill>
                <a:latin typeface="+mn-lt"/>
              </a:rPr>
              <a:t> Tour)</a:t>
            </a:r>
            <a:endParaRPr lang="en-US" dirty="0">
              <a:solidFill>
                <a:srgbClr val="FFFF99"/>
              </a:solidFill>
              <a:latin typeface="Impact" panose="020B0806030902050204" pitchFamily="34" charset="0"/>
            </a:endParaRPr>
          </a:p>
        </p:txBody>
      </p:sp>
      <p:sp>
        <p:nvSpPr>
          <p:cNvPr id="6" name="Content Placeholder 5"/>
          <p:cNvSpPr>
            <a:spLocks noGrp="1"/>
          </p:cNvSpPr>
          <p:nvPr>
            <p:ph sz="half" idx="1"/>
          </p:nvPr>
        </p:nvSpPr>
        <p:spPr>
          <a:xfrm>
            <a:off x="447745" y="2050213"/>
            <a:ext cx="5430542" cy="4334258"/>
          </a:xfrm>
          <a:solidFill>
            <a:srgbClr val="46576E"/>
          </a:solidFill>
          <a:ln>
            <a:solidFill>
              <a:schemeClr val="bg1"/>
            </a:solidFill>
          </a:ln>
        </p:spPr>
        <p:txBody>
          <a:bodyPr/>
          <a:lstStyle/>
          <a:p>
            <a:pPr marL="0" indent="0">
              <a:buNone/>
            </a:pPr>
            <a:r>
              <a:rPr lang="en-US" sz="3200" dirty="0">
                <a:solidFill>
                  <a:srgbClr val="FFC000"/>
                </a:solidFill>
                <a:latin typeface="Impact" panose="020B0806030902050204" pitchFamily="34" charset="0"/>
              </a:rPr>
              <a:t>ICONIUM</a:t>
            </a:r>
          </a:p>
          <a:p>
            <a:r>
              <a:rPr lang="en-US" i="1" dirty="0">
                <a:solidFill>
                  <a:schemeClr val="bg1"/>
                </a:solidFill>
                <a:latin typeface="+mj-lt"/>
              </a:rPr>
              <a:t>God made heaven and earth and the sea and everything in them (14:15).</a:t>
            </a:r>
          </a:p>
          <a:p>
            <a:r>
              <a:rPr lang="en-US" i="1" dirty="0">
                <a:solidFill>
                  <a:schemeClr val="bg1"/>
                </a:solidFill>
                <a:latin typeface="+mj-lt"/>
              </a:rPr>
              <a:t>In the past, he allowed all nations to go their own way (14:16).</a:t>
            </a:r>
          </a:p>
          <a:p>
            <a:r>
              <a:rPr lang="en-US" i="1" dirty="0">
                <a:solidFill>
                  <a:schemeClr val="bg1"/>
                </a:solidFill>
                <a:latin typeface="+mj-lt"/>
              </a:rPr>
              <a:t>He has showed kindness by giving rain for crops, providing food and giving capacity for joy (14:17).</a:t>
            </a:r>
          </a:p>
        </p:txBody>
      </p:sp>
      <p:sp>
        <p:nvSpPr>
          <p:cNvPr id="7" name="Content Placeholder 6"/>
          <p:cNvSpPr>
            <a:spLocks noGrp="1"/>
          </p:cNvSpPr>
          <p:nvPr>
            <p:ph sz="half" idx="2"/>
          </p:nvPr>
        </p:nvSpPr>
        <p:spPr>
          <a:xfrm>
            <a:off x="6270174" y="2050213"/>
            <a:ext cx="5410200" cy="4351338"/>
          </a:xfrm>
          <a:solidFill>
            <a:srgbClr val="323D4C"/>
          </a:solidFill>
          <a:ln>
            <a:solidFill>
              <a:schemeClr val="bg1"/>
            </a:solidFill>
          </a:ln>
        </p:spPr>
        <p:txBody>
          <a:bodyPr/>
          <a:lstStyle/>
          <a:p>
            <a:pPr marL="0" indent="0">
              <a:buNone/>
            </a:pPr>
            <a:r>
              <a:rPr lang="en-US" sz="3200" dirty="0">
                <a:solidFill>
                  <a:srgbClr val="FFC000"/>
                </a:solidFill>
                <a:latin typeface="Impact" panose="020B0806030902050204" pitchFamily="34" charset="0"/>
              </a:rPr>
              <a:t>ATHENS</a:t>
            </a:r>
          </a:p>
          <a:p>
            <a:r>
              <a:rPr lang="en-US" i="1" dirty="0">
                <a:solidFill>
                  <a:schemeClr val="bg1"/>
                </a:solidFill>
                <a:latin typeface="+mj-lt"/>
              </a:rPr>
              <a:t>God made the world and everything in it (17:24).</a:t>
            </a:r>
          </a:p>
          <a:p>
            <a:pPr marL="0" indent="0">
              <a:buNone/>
            </a:pPr>
            <a:endParaRPr lang="en-US" sz="2000" i="1" dirty="0">
              <a:solidFill>
                <a:schemeClr val="bg1"/>
              </a:solidFill>
              <a:latin typeface="+mj-lt"/>
            </a:endParaRPr>
          </a:p>
          <a:p>
            <a:r>
              <a:rPr lang="en-US" i="1" dirty="0">
                <a:solidFill>
                  <a:schemeClr val="bg1"/>
                </a:solidFill>
                <a:latin typeface="+mj-lt"/>
              </a:rPr>
              <a:t>In the past, God overlooked human ignorance (17:30).</a:t>
            </a:r>
          </a:p>
          <a:p>
            <a:r>
              <a:rPr lang="en-US" i="1" dirty="0">
                <a:solidFill>
                  <a:schemeClr val="bg1"/>
                </a:solidFill>
                <a:latin typeface="+mj-lt"/>
              </a:rPr>
              <a:t>He himself gives all people life and breath and everything else (17:25).</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192</a:t>
            </a:fld>
            <a:endParaRPr lang="en-US"/>
          </a:p>
        </p:txBody>
      </p:sp>
    </p:spTree>
    <p:extLst>
      <p:ext uri="{BB962C8B-B14F-4D97-AF65-F5344CB8AC3E}">
        <p14:creationId xmlns:p14="http://schemas.microsoft.com/office/powerpoint/2010/main" val="94901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randombar(horizontal)">
                                      <p:cBhvr>
                                        <p:cTn id="7" dur="500"/>
                                        <p:tgtEl>
                                          <p:spTgt spid="6">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0" dur="500"/>
                                        <p:tgtEl>
                                          <p:spTgt spid="6">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randombar(horizontal)">
                                      <p:cBhvr>
                                        <p:cTn id="13" dur="500"/>
                                        <p:tgtEl>
                                          <p:spTgt spid="7">
                                            <p:bg/>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 calcmode="lin" valueType="num">
                                      <p:cBhvr additive="base">
                                        <p:cTn id="3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 calcmode="lin" valueType="num">
                                      <p:cBhvr additive="base">
                                        <p:cTn id="4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 calcmode="lin" valueType="num">
                                      <p:cBhvr additive="base">
                                        <p:cTn id="4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latin typeface="Impact" panose="020B0806030902050204" pitchFamily="34" charset="0"/>
              </a:rPr>
              <a:t>QUOTING GREEK POETS</a:t>
            </a:r>
            <a:br>
              <a:rPr lang="en-US" dirty="0">
                <a:latin typeface="Impact" panose="020B0806030902050204" pitchFamily="34" charset="0"/>
              </a:rPr>
            </a:br>
            <a:r>
              <a:rPr lang="en-US" sz="2800" b="1" i="1" dirty="0">
                <a:solidFill>
                  <a:srgbClr val="FFFF99"/>
                </a:solidFill>
                <a:latin typeface="+mn-lt"/>
              </a:rPr>
              <a:t>That Paul quotes pagan poets, eliciting their support for his ideas, seems to show that he sought points of contact with his audience.</a:t>
            </a:r>
            <a:endParaRPr lang="en-US" b="1" dirty="0">
              <a:solidFill>
                <a:srgbClr val="FFFF99"/>
              </a:solidFill>
              <a:latin typeface="Impact" panose="020B0806030902050204" pitchFamily="34" charset="0"/>
            </a:endParaRPr>
          </a:p>
        </p:txBody>
      </p:sp>
      <p:sp>
        <p:nvSpPr>
          <p:cNvPr id="3" name="Content Placeholder 2"/>
          <p:cNvSpPr>
            <a:spLocks noGrp="1"/>
          </p:cNvSpPr>
          <p:nvPr>
            <p:ph sz="half" idx="1"/>
          </p:nvPr>
        </p:nvSpPr>
        <p:spPr>
          <a:xfrm>
            <a:off x="838200" y="1825625"/>
            <a:ext cx="5121729" cy="3513818"/>
          </a:xfrm>
          <a:solidFill>
            <a:srgbClr val="3B485B"/>
          </a:solidFill>
          <a:ln>
            <a:solidFill>
              <a:schemeClr val="bg1"/>
            </a:solidFill>
          </a:ln>
        </p:spPr>
        <p:txBody>
          <a:bodyPr/>
          <a:lstStyle/>
          <a:p>
            <a:pPr marL="0" indent="0">
              <a:buNone/>
            </a:pPr>
            <a:r>
              <a:rPr lang="en-US" sz="3200" dirty="0" err="1">
                <a:solidFill>
                  <a:srgbClr val="FFC000"/>
                </a:solidFill>
                <a:latin typeface="Impact" panose="020B0806030902050204" pitchFamily="34" charset="0"/>
              </a:rPr>
              <a:t>Epimenides</a:t>
            </a:r>
            <a:endParaRPr lang="en-US" sz="3200" dirty="0">
              <a:solidFill>
                <a:srgbClr val="FFC000"/>
              </a:solidFill>
              <a:latin typeface="Impact" panose="020B0806030902050204" pitchFamily="34" charset="0"/>
            </a:endParaRPr>
          </a:p>
          <a:p>
            <a:pPr marL="0" indent="0">
              <a:buNone/>
            </a:pPr>
            <a:r>
              <a:rPr lang="en-US" b="1" i="1" dirty="0">
                <a:solidFill>
                  <a:schemeClr val="bg1"/>
                </a:solidFill>
                <a:latin typeface="+mj-lt"/>
              </a:rPr>
              <a:t>In the fourth quatrain of the “Hymn to Zeus”, the poet rebukes the impiety of the Cretans for building a tomb for Zeus. </a:t>
            </a:r>
          </a:p>
          <a:p>
            <a:pPr marL="0" indent="0">
              <a:buNone/>
            </a:pPr>
            <a:r>
              <a:rPr lang="en-US" b="1" i="1" dirty="0">
                <a:solidFill>
                  <a:schemeClr val="bg1"/>
                </a:solidFill>
                <a:latin typeface="+mj-lt"/>
              </a:rPr>
              <a:t>Paul quotes the line, “But you [Zeus] are not dead: for in you we live and move and have our being.”</a:t>
            </a:r>
          </a:p>
        </p:txBody>
      </p:sp>
      <p:sp>
        <p:nvSpPr>
          <p:cNvPr id="4" name="Content Placeholder 3"/>
          <p:cNvSpPr>
            <a:spLocks noGrp="1"/>
          </p:cNvSpPr>
          <p:nvPr>
            <p:ph sz="half" idx="2"/>
          </p:nvPr>
        </p:nvSpPr>
        <p:spPr>
          <a:xfrm>
            <a:off x="6208294" y="1825625"/>
            <a:ext cx="5145505" cy="2313238"/>
          </a:xfrm>
          <a:solidFill>
            <a:srgbClr val="29323F"/>
          </a:solidFill>
          <a:ln>
            <a:solidFill>
              <a:schemeClr val="bg1"/>
            </a:solidFill>
          </a:ln>
        </p:spPr>
        <p:txBody>
          <a:bodyPr/>
          <a:lstStyle/>
          <a:p>
            <a:pPr marL="0" indent="0">
              <a:buNone/>
            </a:pPr>
            <a:r>
              <a:rPr lang="en-US" sz="3200" dirty="0">
                <a:solidFill>
                  <a:srgbClr val="FFC000"/>
                </a:solidFill>
                <a:latin typeface="Impact" panose="020B0806030902050204" pitchFamily="34" charset="0"/>
              </a:rPr>
              <a:t>Aratus</a:t>
            </a:r>
          </a:p>
          <a:p>
            <a:pPr marL="0" indent="0">
              <a:buNone/>
            </a:pPr>
            <a:r>
              <a:rPr lang="en-US" b="1" i="1" dirty="0">
                <a:solidFill>
                  <a:schemeClr val="bg1"/>
                </a:solidFill>
                <a:latin typeface="+mj-lt"/>
              </a:rPr>
              <a:t>In the poem “Natural Phenomena,” the Cretan poet Aratus extolls Zeus by saying, “Let us begin with Zeus…for we are also his offspring.”</a:t>
            </a:r>
          </a:p>
        </p:txBody>
      </p:sp>
      <p:sp>
        <p:nvSpPr>
          <p:cNvPr id="5" name="Slide Number Placeholder 4"/>
          <p:cNvSpPr>
            <a:spLocks noGrp="1"/>
          </p:cNvSpPr>
          <p:nvPr>
            <p:ph type="sldNum" sz="quarter" idx="12"/>
          </p:nvPr>
        </p:nvSpPr>
        <p:spPr/>
        <p:txBody>
          <a:bodyPr/>
          <a:lstStyle/>
          <a:p>
            <a:pPr>
              <a:defRPr/>
            </a:pPr>
            <a:fld id="{62CB0931-3903-48AB-93B9-33503B6FB55A}" type="slidenum">
              <a:rPr lang="en-US" smtClean="0"/>
              <a:pPr>
                <a:defRPr/>
              </a:pPr>
              <a:t>193</a:t>
            </a:fld>
            <a:endParaRPr lang="en-US"/>
          </a:p>
        </p:txBody>
      </p:sp>
      <p:sp>
        <p:nvSpPr>
          <p:cNvPr id="6" name="TextBox 5"/>
          <p:cNvSpPr txBox="1"/>
          <p:nvPr/>
        </p:nvSpPr>
        <p:spPr>
          <a:xfrm>
            <a:off x="838200" y="5377837"/>
            <a:ext cx="10515599" cy="1200329"/>
          </a:xfrm>
          <a:prstGeom prst="rect">
            <a:avLst/>
          </a:prstGeom>
          <a:noFill/>
        </p:spPr>
        <p:txBody>
          <a:bodyPr wrap="square" rtlCol="0">
            <a:spAutoFit/>
          </a:bodyPr>
          <a:lstStyle/>
          <a:p>
            <a:pPr algn="r"/>
            <a:r>
              <a:rPr lang="en-US" sz="3600" b="1" i="1" dirty="0">
                <a:solidFill>
                  <a:srgbClr val="FFFF99"/>
                </a:solidFill>
              </a:rPr>
              <a:t>Elsewhere, Paul will again quote </a:t>
            </a:r>
            <a:r>
              <a:rPr lang="en-US" sz="3600" b="1" i="1" dirty="0" err="1">
                <a:solidFill>
                  <a:srgbClr val="FFFF99"/>
                </a:solidFill>
              </a:rPr>
              <a:t>Epimenides</a:t>
            </a:r>
            <a:r>
              <a:rPr lang="en-US" sz="3600" b="1" i="1" dirty="0">
                <a:solidFill>
                  <a:srgbClr val="FFFF99"/>
                </a:solidFill>
              </a:rPr>
              <a:t> (Tit. 1:12) as well as Menander (1 Co. 15:33).</a:t>
            </a:r>
          </a:p>
        </p:txBody>
      </p:sp>
    </p:spTree>
    <p:extLst>
      <p:ext uri="{BB962C8B-B14F-4D97-AF65-F5344CB8AC3E}">
        <p14:creationId xmlns:p14="http://schemas.microsoft.com/office/powerpoint/2010/main" val="222431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3" dur="500"/>
                                        <p:tgtEl>
                                          <p:spTgt spid="3">
                                            <p:txEl>
                                              <p:pRg st="1" end="1"/>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randombar(horizontal)">
                                      <p:cBhvr>
                                        <p:cTn id="21" dur="500"/>
                                        <p:tgtEl>
                                          <p:spTgt spid="4">
                                            <p:bg/>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4" dur="500"/>
                                        <p:tgtEl>
                                          <p:spTgt spid="4">
                                            <p:txEl>
                                              <p:pRg st="0" end="0"/>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p:cTn id="3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Response</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Paul’s reference to “a resurrection of dead men” was jeered. Earlier they had called him a </a:t>
            </a:r>
            <a:r>
              <a:rPr lang="en-US" sz="3200" b="1" dirty="0" err="1">
                <a:solidFill>
                  <a:srgbClr val="00FFFF"/>
                </a:solidFill>
                <a:effectLst>
                  <a:outerShdw blurRad="38100" dist="38100" dir="2700000" algn="tl">
                    <a:srgbClr val="000000">
                      <a:alpha val="43137"/>
                    </a:srgbClr>
                  </a:outerShdw>
                </a:effectLst>
                <a:latin typeface="Greekth" panose="02020803070505020304" pitchFamily="18" charset="0"/>
              </a:rPr>
              <a:t>sperma</a:t>
            </a:r>
            <a:r>
              <a:rPr lang="en-US" sz="3200" b="1" dirty="0">
                <a:solidFill>
                  <a:srgbClr val="00FFFF"/>
                </a:solidFill>
                <a:effectLst>
                  <a:outerShdw blurRad="38100" dist="38100" dir="2700000" algn="tl">
                    <a:srgbClr val="000000">
                      <a:alpha val="43137"/>
                    </a:srgbClr>
                  </a:outerShdw>
                </a:effectLst>
                <a:latin typeface="Greekth" panose="02020803070505020304" pitchFamily="18" charset="0"/>
              </a:rPr>
              <a:t>&lt;</a:t>
            </a:r>
            <a:r>
              <a:rPr lang="en-US" sz="3200" b="1" dirty="0" err="1">
                <a:solidFill>
                  <a:srgbClr val="00FFFF"/>
                </a:solidFill>
                <a:effectLst>
                  <a:outerShdw blurRad="38100" dist="38100" dir="2700000" algn="tl">
                    <a:srgbClr val="000000">
                      <a:alpha val="43137"/>
                    </a:srgbClr>
                  </a:outerShdw>
                </a:effectLst>
                <a:latin typeface="Greekth" panose="02020803070505020304" pitchFamily="18" charset="0"/>
              </a:rPr>
              <a:t>logoj</a:t>
            </a:r>
            <a:r>
              <a:rPr lang="en-US" sz="3200" b="1" dirty="0">
                <a:solidFill>
                  <a:srgbClr val="00FFFF"/>
                </a:solidFill>
                <a:effectLst>
                  <a:outerShdw blurRad="38100" dist="38100" dir="2700000" algn="tl">
                    <a:srgbClr val="000000">
                      <a:alpha val="43137"/>
                    </a:srgbClr>
                  </a:outerShdw>
                </a:effectLst>
              </a:rPr>
              <a:t> (= seed-picker), and now they lampooned his radical claim about resurrection.</a:t>
            </a:r>
          </a:p>
          <a:p>
            <a:r>
              <a:rPr lang="en-US" i="1" dirty="0"/>
              <a:t>At the institution of the Areopagus many years earlier, Aeschylus depicts the god Apollo as saying, “When the dust has soaked up a man’s blood, once he is dead there is no resurrection.”</a:t>
            </a:r>
          </a:p>
          <a:p>
            <a:r>
              <a:rPr lang="en-US" i="1" dirty="0"/>
              <a:t>At least one member of the Areopagus accepted Paul’s message along with a few other Athenians. However, so far as we know, no Christian congregation was started in Athens. (Later, Paul would say that the Corinthians were the “first-fruits” of Achaia, cf. 1 Co. 16:15).</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194</a:t>
            </a:fld>
            <a:endParaRPr lang="en-US"/>
          </a:p>
        </p:txBody>
      </p:sp>
    </p:spTree>
    <p:extLst>
      <p:ext uri="{BB962C8B-B14F-4D97-AF65-F5344CB8AC3E}">
        <p14:creationId xmlns:p14="http://schemas.microsoft.com/office/powerpoint/2010/main" val="196532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000" dirty="0">
                <a:solidFill>
                  <a:srgbClr val="FF0000"/>
                </a:solidFill>
                <a:latin typeface="Mistral" panose="03090702030407020403" pitchFamily="66" charset="0"/>
              </a:rPr>
              <a:t>Discussion Questions</a:t>
            </a:r>
            <a:endParaRPr lang="en-US" sz="6000" dirty="0">
              <a:solidFill>
                <a:srgbClr val="FF0000"/>
              </a:solidFill>
            </a:endParaRPr>
          </a:p>
        </p:txBody>
      </p:sp>
      <p:sp>
        <p:nvSpPr>
          <p:cNvPr id="3" name="Content Placeholder 2"/>
          <p:cNvSpPr>
            <a:spLocks noGrp="1"/>
          </p:cNvSpPr>
          <p:nvPr>
            <p:ph idx="1"/>
          </p:nvPr>
        </p:nvSpPr>
        <p:spPr/>
        <p:txBody>
          <a:bodyPr/>
          <a:lstStyle/>
          <a:p>
            <a:pPr marL="609600" indent="-609600">
              <a:buFont typeface="Wingdings" panose="05000000000000000000" pitchFamily="2" charset="2"/>
              <a:buAutoNum type="arabicPeriod"/>
            </a:pPr>
            <a:r>
              <a:rPr lang="en-US" altLang="en-US" dirty="0">
                <a:solidFill>
                  <a:srgbClr val="FFFF99"/>
                </a:solidFill>
              </a:rPr>
              <a:t>Some interpreters have regarded Paul’s evangelistic approach in Athens (where he quotes pagans) to be a mistake, while others champion his approach as entirely appropriate in the interest of outreach. Luke offers no value judgment, one way or another, but what do you think? </a:t>
            </a:r>
          </a:p>
          <a:p>
            <a:pPr marL="609600" indent="-609600">
              <a:buFont typeface="Wingdings" panose="05000000000000000000" pitchFamily="2" charset="2"/>
              <a:buAutoNum type="arabicPeriod"/>
            </a:pPr>
            <a:r>
              <a:rPr lang="en-US" dirty="0">
                <a:solidFill>
                  <a:srgbClr val="FFFF99"/>
                </a:solidFill>
              </a:rPr>
              <a:t>Is there truth in other religious systems? What do you make of the saying, “All truth is God’s truth?”</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195</a:t>
            </a:fld>
            <a:endParaRPr lang="en-US"/>
          </a:p>
        </p:txBody>
      </p:sp>
    </p:spTree>
    <p:extLst>
      <p:ext uri="{BB962C8B-B14F-4D97-AF65-F5344CB8AC3E}">
        <p14:creationId xmlns:p14="http://schemas.microsoft.com/office/powerpoint/2010/main" val="358172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8663"/>
            <a:ext cx="10515600" cy="1325563"/>
          </a:xfrm>
        </p:spPr>
        <p:txBody>
          <a:bodyPr/>
          <a:lstStyle/>
          <a:p>
            <a:r>
              <a:rPr lang="en-US" b="1" dirty="0">
                <a:solidFill>
                  <a:srgbClr val="FFC000"/>
                </a:solidFill>
                <a:effectLst>
                  <a:outerShdw blurRad="38100" dist="38100" dir="2700000" algn="tl">
                    <a:srgbClr val="000000">
                      <a:alpha val="43137"/>
                    </a:srgbClr>
                  </a:outerShdw>
                </a:effectLst>
              </a:rPr>
              <a:t>IN CORINTH (18:1-17)</a:t>
            </a:r>
          </a:p>
        </p:txBody>
      </p:sp>
      <p:sp>
        <p:nvSpPr>
          <p:cNvPr id="3" name="Content Placeholder 2"/>
          <p:cNvSpPr>
            <a:spLocks noGrp="1"/>
          </p:cNvSpPr>
          <p:nvPr>
            <p:ph idx="1"/>
          </p:nvPr>
        </p:nvSpPr>
        <p:spPr>
          <a:xfrm>
            <a:off x="838200" y="1568952"/>
            <a:ext cx="10515600" cy="5152523"/>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Since neither Luke nor Silas nor Timothy arrived in Athens to rejoin Paul, he continued southward to Corinth.</a:t>
            </a:r>
          </a:p>
          <a:p>
            <a:r>
              <a:rPr lang="en-US" i="1" dirty="0"/>
              <a:t>Corinth, the “master of two harbors” (Strabo), was a city on the rise. It had been rebuilt by Julius Caesar in 44 BC, and Paul arrived in about AD 50.</a:t>
            </a:r>
          </a:p>
          <a:p>
            <a:r>
              <a:rPr lang="en-US" i="1" dirty="0"/>
              <a:t>Lying on the narrow isthmus between the </a:t>
            </a:r>
            <a:r>
              <a:rPr lang="en-US" i="1" dirty="0" err="1"/>
              <a:t>Saronic</a:t>
            </a:r>
            <a:r>
              <a:rPr lang="en-US" i="1" dirty="0"/>
              <a:t> </a:t>
            </a:r>
            <a:r>
              <a:rPr lang="en-US" i="1" dirty="0" err="1"/>
              <a:t>Guilf</a:t>
            </a:r>
            <a:r>
              <a:rPr lang="en-US" i="1" dirty="0"/>
              <a:t> and the Gulf of Corinth, Corinth featured the </a:t>
            </a:r>
            <a:r>
              <a:rPr lang="en-US" i="1" dirty="0" err="1"/>
              <a:t>Diolkos</a:t>
            </a:r>
            <a:r>
              <a:rPr lang="en-US" i="1" dirty="0"/>
              <a:t>, a 3.5 mile roadway connecting the two ports, which enabled cargo to be trundled across this shorter route rather than by sea voyage around the Peloponnesus. </a:t>
            </a:r>
          </a:p>
          <a:p>
            <a:r>
              <a:rPr lang="en-US" i="1" dirty="0"/>
              <a:t>Corinth was the home of the biennial Isthmian Games, and Paul would have been there in AD 51 when the games were held, since he stayed there a year and a half.</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196</a:t>
            </a:fld>
            <a:endParaRPr lang="en-US"/>
          </a:p>
        </p:txBody>
      </p:sp>
    </p:spTree>
    <p:extLst>
      <p:ext uri="{BB962C8B-B14F-4D97-AF65-F5344CB8AC3E}">
        <p14:creationId xmlns:p14="http://schemas.microsoft.com/office/powerpoint/2010/main" val="15374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40963" name="Picture 3" descr="acropolis-cc-lafalo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40964" name="Text Box 4"/>
          <p:cNvSpPr txBox="1">
            <a:spLocks noChangeArrowheads="1"/>
          </p:cNvSpPr>
          <p:nvPr/>
        </p:nvSpPr>
        <p:spPr bwMode="auto">
          <a:xfrm>
            <a:off x="180473" y="1455822"/>
            <a:ext cx="2610853"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2400" b="1" dirty="0" err="1">
                <a:solidFill>
                  <a:srgbClr val="FFFF99"/>
                </a:solidFill>
              </a:rPr>
              <a:t>Lechaeum</a:t>
            </a:r>
            <a:r>
              <a:rPr lang="en-US" altLang="en-US" sz="2400" b="1" dirty="0">
                <a:solidFill>
                  <a:srgbClr val="FFFF99"/>
                </a:solidFill>
              </a:rPr>
              <a:t> Road of Corinth with the </a:t>
            </a:r>
            <a:r>
              <a:rPr lang="en-US" altLang="en-US" sz="2400" b="1" dirty="0" err="1">
                <a:solidFill>
                  <a:srgbClr val="FFFF99"/>
                </a:solidFill>
              </a:rPr>
              <a:t>Acrocorinth</a:t>
            </a:r>
            <a:r>
              <a:rPr lang="en-US" altLang="en-US" sz="2400" b="1" dirty="0">
                <a:solidFill>
                  <a:srgbClr val="FFFF99"/>
                </a:solidFill>
              </a:rPr>
              <a:t> in the background, the view that would have greeted Paul when he entered the city.</a:t>
            </a:r>
          </a:p>
          <a:p>
            <a:pPr algn="r">
              <a:spcBef>
                <a:spcPct val="50000"/>
              </a:spcBef>
            </a:pPr>
            <a:endParaRPr lang="en-US" altLang="en-US" sz="2400" b="1" dirty="0"/>
          </a:p>
        </p:txBody>
      </p:sp>
    </p:spTree>
    <p:extLst>
      <p:ext uri="{BB962C8B-B14F-4D97-AF65-F5344CB8AC3E}">
        <p14:creationId xmlns:p14="http://schemas.microsoft.com/office/powerpoint/2010/main" val="93035766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39939" name="Rectangle 3"/>
          <p:cNvSpPr>
            <a:spLocks noGrp="1" noRot="1" noChangeArrowheads="1"/>
          </p:cNvSpPr>
          <p:nvPr>
            <p:ph type="body" idx="1"/>
          </p:nvPr>
        </p:nvSpPr>
        <p:spPr>
          <a:xfrm>
            <a:off x="9160043" y="128337"/>
            <a:ext cx="2983831" cy="2486527"/>
          </a:xfrm>
        </p:spPr>
        <p:txBody>
          <a:bodyPr/>
          <a:lstStyle/>
          <a:p>
            <a:pPr>
              <a:buFont typeface="Wingdings" panose="05000000000000000000" pitchFamily="2" charset="2"/>
              <a:buNone/>
            </a:pPr>
            <a:r>
              <a:rPr lang="en-US" altLang="en-US" dirty="0"/>
              <a:t>	</a:t>
            </a:r>
            <a:r>
              <a:rPr lang="en-US" altLang="en-US" dirty="0">
                <a:solidFill>
                  <a:srgbClr val="FFFF99"/>
                </a:solidFill>
              </a:rPr>
              <a:t>Ongoing excavations of ancient Corinth have been conducted since 1886.</a:t>
            </a:r>
          </a:p>
        </p:txBody>
      </p:sp>
      <p:sp>
        <p:nvSpPr>
          <p:cNvPr id="39944" name="Text Box 8"/>
          <p:cNvSpPr txBox="1">
            <a:spLocks noChangeArrowheads="1"/>
          </p:cNvSpPr>
          <p:nvPr/>
        </p:nvSpPr>
        <p:spPr bwMode="auto">
          <a:xfrm>
            <a:off x="9384633" y="2630907"/>
            <a:ext cx="2807368" cy="4154985"/>
          </a:xfrm>
          <a:prstGeom prst="rect">
            <a:avLst/>
          </a:prstGeom>
          <a:solidFill>
            <a:srgbClr val="660033"/>
          </a:solidFill>
          <a:ln>
            <a:noFill/>
          </a:ln>
          <a:effectLst/>
        </p:spPr>
        <p:txBody>
          <a:bodyPr wrap="square">
            <a:spAutoFit/>
          </a:bodyPr>
          <a:lstStyle/>
          <a:p>
            <a:pPr>
              <a:spcBef>
                <a:spcPct val="50000"/>
              </a:spcBef>
            </a:pPr>
            <a:r>
              <a:rPr lang="en-US" altLang="en-US" sz="2400" dirty="0">
                <a:solidFill>
                  <a:srgbClr val="FFFF99"/>
                </a:solidFill>
              </a:rPr>
              <a:t>The </a:t>
            </a:r>
            <a:r>
              <a:rPr lang="en-US" altLang="en-US" sz="2400" i="1" dirty="0" err="1">
                <a:solidFill>
                  <a:srgbClr val="FFFF99"/>
                </a:solidFill>
              </a:rPr>
              <a:t>Diolkos</a:t>
            </a:r>
            <a:r>
              <a:rPr lang="en-US" altLang="en-US" sz="2400" dirty="0">
                <a:solidFill>
                  <a:srgbClr val="FFFF99"/>
                </a:solidFill>
              </a:rPr>
              <a:t>, a paved sledging road between the two harbors, provided a means for transporting cargo between the </a:t>
            </a:r>
            <a:r>
              <a:rPr lang="en-US" altLang="en-US" sz="2400" dirty="0" err="1">
                <a:solidFill>
                  <a:srgbClr val="FFFF99"/>
                </a:solidFill>
              </a:rPr>
              <a:t>Saronic</a:t>
            </a:r>
            <a:r>
              <a:rPr lang="en-US" altLang="en-US" sz="2400" dirty="0">
                <a:solidFill>
                  <a:srgbClr val="FFFF99"/>
                </a:solidFill>
              </a:rPr>
              <a:t> Gulf (Aegean Sea) and the Gulf of Corinth (Adriatic Sea).</a:t>
            </a:r>
          </a:p>
        </p:txBody>
      </p:sp>
      <p:pic>
        <p:nvPicPr>
          <p:cNvPr id="39946" name="Picture 10" descr="GSPLDL03_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35"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04872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29707" name="Picture 11" descr="view-cc-lafalo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6" y="-1"/>
            <a:ext cx="6767276" cy="506930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12" name="Picture 16" descr="temple-of-octavia-cc-condo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1544" y="1888222"/>
            <a:ext cx="6634412" cy="496977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13" name="Text Box 17"/>
          <p:cNvSpPr txBox="1">
            <a:spLocks noChangeArrowheads="1"/>
          </p:cNvSpPr>
          <p:nvPr/>
        </p:nvSpPr>
        <p:spPr bwMode="auto">
          <a:xfrm>
            <a:off x="3848350" y="1087359"/>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t>Temple of Apollo</a:t>
            </a:r>
          </a:p>
        </p:txBody>
      </p:sp>
      <p:sp>
        <p:nvSpPr>
          <p:cNvPr id="29714" name="Text Box 18"/>
          <p:cNvSpPr txBox="1">
            <a:spLocks noChangeArrowheads="1"/>
          </p:cNvSpPr>
          <p:nvPr/>
        </p:nvSpPr>
        <p:spPr bwMode="auto">
          <a:xfrm>
            <a:off x="5803230" y="3078332"/>
            <a:ext cx="2286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t>Temple of Octavia</a:t>
            </a:r>
          </a:p>
        </p:txBody>
      </p:sp>
      <p:sp>
        <p:nvSpPr>
          <p:cNvPr id="29715" name="Text Box 19"/>
          <p:cNvSpPr txBox="1">
            <a:spLocks noChangeArrowheads="1"/>
          </p:cNvSpPr>
          <p:nvPr/>
        </p:nvSpPr>
        <p:spPr bwMode="auto">
          <a:xfrm>
            <a:off x="61907" y="5107654"/>
            <a:ext cx="541320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solidFill>
                  <a:srgbClr val="FFFF99"/>
                </a:solidFill>
                <a:latin typeface="Arial Narrow" panose="020B0606020202030204" pitchFamily="34" charset="0"/>
              </a:rPr>
              <a:t>Corinth was home to many shrines and temples, including sites for Tyche, Hera, </a:t>
            </a:r>
            <a:r>
              <a:rPr lang="en-US" altLang="en-US" sz="2400" b="1" dirty="0" err="1">
                <a:solidFill>
                  <a:srgbClr val="FFFF99"/>
                </a:solidFill>
                <a:latin typeface="Arial Narrow" panose="020B0606020202030204" pitchFamily="34" charset="0"/>
              </a:rPr>
              <a:t>Poseiden</a:t>
            </a:r>
            <a:r>
              <a:rPr lang="en-US" altLang="en-US" sz="2400" b="1" dirty="0">
                <a:solidFill>
                  <a:srgbClr val="FFFF99"/>
                </a:solidFill>
                <a:latin typeface="Arial Narrow" panose="020B0606020202030204" pitchFamily="34" charset="0"/>
              </a:rPr>
              <a:t>, Aphrodite, Demeter, Kore and Asclepius, in addition to the two here.</a:t>
            </a:r>
          </a:p>
        </p:txBody>
      </p:sp>
      <p:sp>
        <p:nvSpPr>
          <p:cNvPr id="29716" name="Text Box 20"/>
          <p:cNvSpPr txBox="1">
            <a:spLocks noChangeArrowheads="1"/>
          </p:cNvSpPr>
          <p:nvPr/>
        </p:nvSpPr>
        <p:spPr bwMode="auto">
          <a:xfrm>
            <a:off x="7106150" y="304801"/>
            <a:ext cx="3505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rgbClr val="FFFF99"/>
                </a:solidFill>
                <a:latin typeface="Arial Narrow" panose="020B0606020202030204" pitchFamily="34" charset="0"/>
              </a:rPr>
              <a:t>Small wonder that Paul speaks of “many gods and many lords” (1 Co. 8:5).</a:t>
            </a:r>
          </a:p>
        </p:txBody>
      </p:sp>
    </p:spTree>
    <p:extLst>
      <p:ext uri="{BB962C8B-B14F-4D97-AF65-F5344CB8AC3E}">
        <p14:creationId xmlns:p14="http://schemas.microsoft.com/office/powerpoint/2010/main" val="1036710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7"/>
          <p:cNvSpPr>
            <a:spLocks noChangeArrowheads="1" noChangeShapeType="1" noTextEdit="1"/>
          </p:cNvSpPr>
          <p:nvPr/>
        </p:nvSpPr>
        <p:spPr bwMode="auto">
          <a:xfrm>
            <a:off x="8199438" y="4533900"/>
            <a:ext cx="3067050" cy="12954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A04020102020204" pitchFamily="34" charset="0"/>
              </a:rPr>
              <a:t>Introduction</a:t>
            </a:r>
          </a:p>
        </p:txBody>
      </p:sp>
      <p:sp>
        <p:nvSpPr>
          <p:cNvPr id="2" name="Slide Number Placeholder 1"/>
          <p:cNvSpPr>
            <a:spLocks noGrp="1"/>
          </p:cNvSpPr>
          <p:nvPr>
            <p:ph type="sldNum" sz="quarter" idx="12"/>
          </p:nvPr>
        </p:nvSpPr>
        <p:spPr/>
        <p:txBody>
          <a:bodyPr/>
          <a:lstStyle/>
          <a:p>
            <a:pPr>
              <a:defRPr/>
            </a:pPr>
            <a:fld id="{254DD280-9EF3-47CE-9735-16719FC5628C}" type="slidenum">
              <a:rPr lang="en-US" smtClean="0"/>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MOTHER CHURCH INVESTIGATES</a:t>
            </a:r>
          </a:p>
        </p:txBody>
      </p:sp>
      <p:sp>
        <p:nvSpPr>
          <p:cNvPr id="3" name="Content Placeholder 2"/>
          <p:cNvSpPr>
            <a:spLocks noGrp="1"/>
          </p:cNvSpPr>
          <p:nvPr>
            <p:ph idx="1"/>
          </p:nvPr>
        </p:nvSpPr>
        <p:spPr>
          <a:xfrm>
            <a:off x="838200" y="1825624"/>
            <a:ext cx="10515600" cy="453072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When ethnic boundaries were crossed, the Jerusalem church sent investigative representatives to assess what had happened before accepting such non-Jewish converts.</a:t>
            </a:r>
          </a:p>
          <a:p>
            <a:r>
              <a:rPr lang="en-US" i="1" dirty="0"/>
              <a:t>To Samaria, they sent Peter and John (8:14-17), who not only confirmed the authenticity of the converts, but also preached in other Samaritan villages themselves (8:25).</a:t>
            </a:r>
          </a:p>
          <a:p>
            <a:r>
              <a:rPr lang="en-US" i="1" dirty="0"/>
              <a:t>Concerning the God-fearing Roman at Caesarea, they examined Peter, who was compelled to defend his actions (11:1-3, 18).</a:t>
            </a:r>
          </a:p>
          <a:p>
            <a:r>
              <a:rPr lang="en-US" i="1" dirty="0"/>
              <a:t>To Antioch, they sent Barnabas to investigate, who confirmed the legitimacy of this Greek outreach.</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20</a:t>
            </a:fld>
            <a:endParaRPr lang="en-US"/>
          </a:p>
        </p:txBody>
      </p:sp>
    </p:spTree>
    <p:extLst>
      <p:ext uri="{BB962C8B-B14F-4D97-AF65-F5344CB8AC3E}">
        <p14:creationId xmlns:p14="http://schemas.microsoft.com/office/powerpoint/2010/main" val="185242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43011" name="Rectangle 3"/>
          <p:cNvSpPr>
            <a:spLocks noGrp="1" noRot="1" noChangeArrowheads="1"/>
          </p:cNvSpPr>
          <p:nvPr>
            <p:ph type="body" idx="1"/>
          </p:nvPr>
        </p:nvSpPr>
        <p:spPr>
          <a:xfrm>
            <a:off x="705853" y="898358"/>
            <a:ext cx="3031958" cy="5325979"/>
          </a:xfrm>
        </p:spPr>
        <p:txBody>
          <a:bodyPr/>
          <a:lstStyle/>
          <a:p>
            <a:pPr algn="r">
              <a:buFont typeface="Wingdings" panose="05000000000000000000" pitchFamily="2" charset="2"/>
              <a:buNone/>
            </a:pPr>
            <a:r>
              <a:rPr lang="en-US" altLang="en-US" dirty="0">
                <a:solidFill>
                  <a:srgbClr val="FFFF99"/>
                </a:solidFill>
                <a:effectLst>
                  <a:outerShdw blurRad="38100" dist="38100" dir="2700000" algn="tl">
                    <a:srgbClr val="000000">
                      <a:alpha val="43137"/>
                    </a:srgbClr>
                  </a:outerShdw>
                </a:effectLst>
              </a:rPr>
              <a:t>An excavated medical complex dedicated to Asclepius, the god of healing, produced a range of terra-cotta body parts, symbols of claims for successful cures.</a:t>
            </a:r>
          </a:p>
        </p:txBody>
      </p:sp>
      <p:pic>
        <p:nvPicPr>
          <p:cNvPr id="43013" name="Picture 5" descr="GSPLCO15_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0316" y="0"/>
            <a:ext cx="8261684" cy="686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53127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Paul in Corinth</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By his own testimony, Paul entered Corinth “in weakness, fear and much trembling” (1 Co. 2:3).</a:t>
            </a:r>
          </a:p>
          <a:p>
            <a:r>
              <a:rPr lang="en-US" i="1" dirty="0"/>
              <a:t>Here, he encountered a Jewish couple, Prisca and Aquila, recently arrived from Rome due to Claudius’ expulsion of all Jews from the city (</a:t>
            </a:r>
            <a:r>
              <a:rPr lang="en-US" dirty="0"/>
              <a:t>Suetonius</a:t>
            </a:r>
            <a:r>
              <a:rPr lang="en-US" i="1" dirty="0"/>
              <a:t>, Lives of he Caesars, </a:t>
            </a:r>
            <a:r>
              <a:rPr lang="en-US" dirty="0"/>
              <a:t>25.4</a:t>
            </a:r>
            <a:r>
              <a:rPr lang="en-US" i="1" dirty="0"/>
              <a:t>).</a:t>
            </a:r>
          </a:p>
          <a:p>
            <a:r>
              <a:rPr lang="en-US" i="1" dirty="0"/>
              <a:t>Because their trade, like his own, was tent-making, he joined them, working during the week and reasoning in the synagogues on the Sabbath.</a:t>
            </a:r>
          </a:p>
          <a:p>
            <a:r>
              <a:rPr lang="en-US" i="1" dirty="0"/>
              <a:t>Once Silas and Timothy arrived (presumably with some financial support from the Macedonians, cf. 2 Co. 11:8-9; Phil. 4:15), Paul was able to devote his full time to preaching the Christian message.</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201</a:t>
            </a:fld>
            <a:endParaRPr lang="en-US"/>
          </a:p>
        </p:txBody>
      </p:sp>
    </p:spTree>
    <p:extLst>
      <p:ext uri="{BB962C8B-B14F-4D97-AF65-F5344CB8AC3E}">
        <p14:creationId xmlns:p14="http://schemas.microsoft.com/office/powerpoint/2010/main" val="215283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Opposition Once Again</a:t>
            </a:r>
          </a:p>
        </p:txBody>
      </p:sp>
      <p:sp>
        <p:nvSpPr>
          <p:cNvPr id="3" name="Content Placeholder 2"/>
          <p:cNvSpPr>
            <a:spLocks noGrp="1"/>
          </p:cNvSpPr>
          <p:nvPr>
            <p:ph idx="1"/>
          </p:nvPr>
        </p:nvSpPr>
        <p:spPr>
          <a:xfrm>
            <a:off x="838200" y="1825624"/>
            <a:ext cx="10515600" cy="503237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When Jewish antagonism became severe, Paul left the synagogue and relocated next door in the home of a God-fearer (the synagogue ruler and his family had become believers, along with many Corinthians). </a:t>
            </a:r>
          </a:p>
          <a:p>
            <a:r>
              <a:rPr lang="en-US" i="1" dirty="0"/>
              <a:t>One of his converts was Erastus, the City Director for Public Works (cf. Ro. 16:23), whose name has surfaced on an inscription from Corinth.</a:t>
            </a:r>
          </a:p>
          <a:p>
            <a:r>
              <a:rPr lang="en-US" i="1" dirty="0"/>
              <a:t>Due to a night vision, Paul remained in Corinth a year and a half, preaching the crucified Christ (cf. 1 Co. 2:3).</a:t>
            </a:r>
          </a:p>
          <a:p>
            <a:r>
              <a:rPr lang="en-US" i="1" dirty="0"/>
              <a:t>When he was arraigned by the Jews on a charge of promoting an illegal religion, </a:t>
            </a:r>
            <a:r>
              <a:rPr lang="en-US" i="1" dirty="0" err="1"/>
              <a:t>Gallio</a:t>
            </a:r>
            <a:r>
              <a:rPr lang="en-US" i="1" dirty="0"/>
              <a:t>, the new Proconsul (who took office in AD 51), threw the case out of court.</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202</a:t>
            </a:fld>
            <a:endParaRPr lang="en-US"/>
          </a:p>
        </p:txBody>
      </p:sp>
    </p:spTree>
    <p:extLst>
      <p:ext uri="{BB962C8B-B14F-4D97-AF65-F5344CB8AC3E}">
        <p14:creationId xmlns:p14="http://schemas.microsoft.com/office/powerpoint/2010/main" val="897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49158" name="Picture 6" descr="GSPLCO01_800"/>
          <p:cNvPicPr>
            <a:picLocks noChangeAspect="1" noChangeArrowheads="1"/>
          </p:cNvPicPr>
          <p:nvPr/>
        </p:nvPicPr>
        <p:blipFill rotWithShape="1">
          <a:blip r:embed="rId2">
            <a:extLst>
              <a:ext uri="{28A0092B-C50C-407E-A947-70E740481C1C}">
                <a14:useLocalDpi xmlns:a14="http://schemas.microsoft.com/office/drawing/2010/main" val="0"/>
              </a:ext>
            </a:extLst>
          </a:blip>
          <a:srcRect l="882" t="21681" b="22262"/>
          <a:stretch/>
        </p:blipFill>
        <p:spPr bwMode="auto">
          <a:xfrm>
            <a:off x="0" y="15702"/>
            <a:ext cx="12192001" cy="4604427"/>
          </a:xfrm>
          <a:prstGeom prst="rect">
            <a:avLst/>
          </a:prstGeom>
          <a:noFill/>
          <a:extLst>
            <a:ext uri="{909E8E84-426E-40DD-AFC4-6F175D3DCCD1}">
              <a14:hiddenFill xmlns:a14="http://schemas.microsoft.com/office/drawing/2010/main">
                <a:solidFill>
                  <a:srgbClr val="FFFFFF"/>
                </a:solidFill>
              </a14:hiddenFill>
            </a:ext>
          </a:extLst>
        </p:spPr>
      </p:pic>
      <p:sp>
        <p:nvSpPr>
          <p:cNvPr id="49159" name="Text Box 7"/>
          <p:cNvSpPr txBox="1">
            <a:spLocks noChangeArrowheads="1"/>
          </p:cNvSpPr>
          <p:nvPr/>
        </p:nvSpPr>
        <p:spPr bwMode="auto">
          <a:xfrm>
            <a:off x="232612" y="4588083"/>
            <a:ext cx="1174282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solidFill>
                  <a:srgbClr val="FFFF99"/>
                </a:solidFill>
              </a:rPr>
              <a:t>One of Paul’s converts was Erastus, the Aedile of Corinth (= administrator of financial matters concerning streets, markets, games and public buildings). This pavement in his honor was laid in about AD 50, about the time Paul arrived (cf. Ro. </a:t>
            </a:r>
            <a:r>
              <a:rPr lang="en-US" altLang="en-US" sz="2800" b="1">
                <a:solidFill>
                  <a:srgbClr val="FFFF99"/>
                </a:solidFill>
              </a:rPr>
              <a:t>16:23</a:t>
            </a:r>
            <a:r>
              <a:rPr lang="en-US" altLang="en-US" sz="2800" b="1" dirty="0">
                <a:solidFill>
                  <a:srgbClr val="FFFF99"/>
                </a:solidFill>
              </a:rPr>
              <a:t>). It reads, “Erastus, in return for his </a:t>
            </a:r>
            <a:r>
              <a:rPr lang="en-US" altLang="en-US" sz="2800" b="1" dirty="0" err="1">
                <a:solidFill>
                  <a:srgbClr val="FFFF99"/>
                </a:solidFill>
              </a:rPr>
              <a:t>aedileship</a:t>
            </a:r>
            <a:r>
              <a:rPr lang="en-US" altLang="en-US" sz="2800" b="1" dirty="0">
                <a:solidFill>
                  <a:srgbClr val="FFFF99"/>
                </a:solidFill>
              </a:rPr>
              <a:t> laid [this pavement] at his own expense.”</a:t>
            </a:r>
          </a:p>
        </p:txBody>
      </p:sp>
    </p:spTree>
    <p:extLst>
      <p:ext uri="{BB962C8B-B14F-4D97-AF65-F5344CB8AC3E}">
        <p14:creationId xmlns:p14="http://schemas.microsoft.com/office/powerpoint/2010/main" val="210855865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31749" name="Picture 5" descr="sw-to-bema-c-hlp"/>
          <p:cNvPicPr>
            <a:picLocks noChangeAspect="1" noChangeArrowheads="1"/>
          </p:cNvPicPr>
          <p:nvPr/>
        </p:nvPicPr>
        <p:blipFill rotWithShape="1">
          <a:blip r:embed="rId2">
            <a:extLst>
              <a:ext uri="{28A0092B-C50C-407E-A947-70E740481C1C}">
                <a14:useLocalDpi xmlns:a14="http://schemas.microsoft.com/office/drawing/2010/main" val="0"/>
              </a:ext>
            </a:extLst>
          </a:blip>
          <a:srcRect l="24" t="5152"/>
          <a:stretch/>
        </p:blipFill>
        <p:spPr bwMode="auto">
          <a:xfrm>
            <a:off x="-1" y="16044"/>
            <a:ext cx="7295579" cy="502117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750" name="Text Box 6"/>
          <p:cNvSpPr txBox="1">
            <a:spLocks noChangeArrowheads="1"/>
          </p:cNvSpPr>
          <p:nvPr/>
        </p:nvSpPr>
        <p:spPr bwMode="auto">
          <a:xfrm>
            <a:off x="0" y="5101392"/>
            <a:ext cx="6934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b="1" dirty="0">
                <a:solidFill>
                  <a:srgbClr val="FFFF99"/>
                </a:solidFill>
              </a:rPr>
              <a:t>Lucius </a:t>
            </a:r>
            <a:r>
              <a:rPr lang="en-US" altLang="en-US" sz="2000" b="1" dirty="0" err="1">
                <a:solidFill>
                  <a:srgbClr val="FFFF99"/>
                </a:solidFill>
              </a:rPr>
              <a:t>Junius</a:t>
            </a:r>
            <a:r>
              <a:rPr lang="en-US" altLang="en-US" sz="2000" b="1" dirty="0">
                <a:solidFill>
                  <a:srgbClr val="FFFF99"/>
                </a:solidFill>
              </a:rPr>
              <a:t> </a:t>
            </a:r>
            <a:r>
              <a:rPr lang="en-US" altLang="en-US" sz="2000" b="1" dirty="0" err="1">
                <a:solidFill>
                  <a:srgbClr val="FFFF99"/>
                </a:solidFill>
              </a:rPr>
              <a:t>Gallio</a:t>
            </a:r>
            <a:r>
              <a:rPr lang="en-US" altLang="en-US" sz="2000" b="1" dirty="0">
                <a:solidFill>
                  <a:srgbClr val="FFFF99"/>
                </a:solidFill>
              </a:rPr>
              <a:t>, a brother of the famous Seneca, took office on July 1, AD 51 as the Proconsul of Corinth. He heard the case against Paul at the above tribunal platform (18:12-13), concluding that Christians were simply a sect of Judaism and not under the jurisdiction of his court.</a:t>
            </a:r>
          </a:p>
        </p:txBody>
      </p:sp>
      <p:pic>
        <p:nvPicPr>
          <p:cNvPr id="31752" name="Picture 8" descr="GCTCDLAR15_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760035"/>
            <a:ext cx="4800600" cy="31988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753" name="Text Box 9"/>
          <p:cNvSpPr txBox="1">
            <a:spLocks noChangeArrowheads="1"/>
          </p:cNvSpPr>
          <p:nvPr/>
        </p:nvSpPr>
        <p:spPr bwMode="auto">
          <a:xfrm>
            <a:off x="7485644" y="124325"/>
            <a:ext cx="462012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b="1" dirty="0">
                <a:solidFill>
                  <a:srgbClr val="FFFF99"/>
                </a:solidFill>
              </a:rPr>
              <a:t>The so-called “</a:t>
            </a:r>
            <a:r>
              <a:rPr lang="en-US" altLang="en-US" sz="2000" b="1" dirty="0" err="1">
                <a:solidFill>
                  <a:srgbClr val="FFFF99"/>
                </a:solidFill>
              </a:rPr>
              <a:t>Gallio</a:t>
            </a:r>
            <a:r>
              <a:rPr lang="en-US" altLang="en-US" sz="2000" b="1" dirty="0">
                <a:solidFill>
                  <a:srgbClr val="FFFF99"/>
                </a:solidFill>
              </a:rPr>
              <a:t> Inscription” from Delphi names </a:t>
            </a:r>
            <a:r>
              <a:rPr lang="en-US" altLang="en-US" sz="2000" b="1" dirty="0" err="1">
                <a:solidFill>
                  <a:srgbClr val="FFFF99"/>
                </a:solidFill>
              </a:rPr>
              <a:t>Gallio</a:t>
            </a:r>
            <a:r>
              <a:rPr lang="en-US" altLang="en-US" sz="2000" b="1" dirty="0">
                <a:solidFill>
                  <a:srgbClr val="FFFF99"/>
                </a:solidFill>
              </a:rPr>
              <a:t> as Proconsul, and the Greek form of his name </a:t>
            </a:r>
            <a:r>
              <a:rPr lang="en-US" altLang="en-US" sz="2000" b="1" dirty="0">
                <a:solidFill>
                  <a:srgbClr val="FFFF99"/>
                </a:solidFill>
                <a:latin typeface="Greekth" panose="02020803070505020304" pitchFamily="18" charset="0"/>
              </a:rPr>
              <a:t>(GALLIW)</a:t>
            </a:r>
            <a:r>
              <a:rPr lang="en-US" altLang="en-US" sz="2000" b="1" dirty="0">
                <a:solidFill>
                  <a:srgbClr val="FFFF99"/>
                </a:solidFill>
              </a:rPr>
              <a:t> can be clearly seen. This inscription puts his tenure in the 26</a:t>
            </a:r>
            <a:r>
              <a:rPr lang="en-US" altLang="en-US" sz="2000" b="1" baseline="30000" dirty="0">
                <a:solidFill>
                  <a:srgbClr val="FFFF99"/>
                </a:solidFill>
              </a:rPr>
              <a:t>th</a:t>
            </a:r>
            <a:r>
              <a:rPr lang="en-US" altLang="en-US" sz="2000" b="1" dirty="0">
                <a:solidFill>
                  <a:srgbClr val="FFFF99"/>
                </a:solidFill>
              </a:rPr>
              <a:t> acclamation year of Claudius Caesar, which can be cross-referenced with other Roman sources, giving us a firm date of AD 51.</a:t>
            </a:r>
          </a:p>
        </p:txBody>
      </p:sp>
      <p:sp>
        <p:nvSpPr>
          <p:cNvPr id="31754" name="Rectangle 10"/>
          <p:cNvSpPr>
            <a:spLocks noChangeArrowheads="1"/>
          </p:cNvSpPr>
          <p:nvPr/>
        </p:nvSpPr>
        <p:spPr bwMode="auto">
          <a:xfrm>
            <a:off x="8542417" y="4279231"/>
            <a:ext cx="1447800" cy="381000"/>
          </a:xfrm>
          <a:prstGeom prst="rect">
            <a:avLst/>
          </a:prstGeom>
          <a:gradFill rotWithShape="1">
            <a:gsLst>
              <a:gs pos="0">
                <a:schemeClr val="accent1">
                  <a:gamma/>
                  <a:tint val="93725"/>
                  <a:invGamma/>
                  <a:alpha val="0"/>
                </a:schemeClr>
              </a:gs>
              <a:gs pos="50000">
                <a:schemeClr val="accent1">
                  <a:alpha val="0"/>
                </a:schemeClr>
              </a:gs>
              <a:gs pos="100000">
                <a:schemeClr val="accent1">
                  <a:gamma/>
                  <a:tint val="93725"/>
                  <a:invGamma/>
                  <a:alpha val="0"/>
                </a:schemeClr>
              </a:gs>
            </a:gsLst>
            <a:lin ang="5400000" scaled="1"/>
          </a:gra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5" name="Text Box 11"/>
          <p:cNvSpPr txBox="1">
            <a:spLocks noChangeArrowheads="1"/>
          </p:cNvSpPr>
          <p:nvPr/>
        </p:nvSpPr>
        <p:spPr bwMode="auto">
          <a:xfrm>
            <a:off x="348915" y="653711"/>
            <a:ext cx="28595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a:t>The Corinthian Bema</a:t>
            </a:r>
          </a:p>
        </p:txBody>
      </p:sp>
    </p:spTree>
    <p:extLst>
      <p:ext uri="{BB962C8B-B14F-4D97-AF65-F5344CB8AC3E}">
        <p14:creationId xmlns:p14="http://schemas.microsoft.com/office/powerpoint/2010/main" val="282923111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BACK HOME TO ANTIOCH (18:18-22)</a:t>
            </a:r>
          </a:p>
        </p:txBody>
      </p:sp>
      <p:sp>
        <p:nvSpPr>
          <p:cNvPr id="3" name="Content Placeholder 2"/>
          <p:cNvSpPr>
            <a:spLocks noGrp="1"/>
          </p:cNvSpPr>
          <p:nvPr>
            <p:ph idx="1"/>
          </p:nvPr>
        </p:nvSpPr>
        <p:spPr>
          <a:xfrm>
            <a:off x="838200" y="1860883"/>
            <a:ext cx="10888578" cy="4495467"/>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After his lengthy stay at Corinth, by far the most lengthy stay in any city up to this point, Paul then sailed for Antioch with Prisca and Aquila.</a:t>
            </a:r>
          </a:p>
          <a:p>
            <a:r>
              <a:rPr lang="en-US" i="1" dirty="0"/>
              <a:t>Before leaving, he took a Nazirite vow at the Corinthian port city of </a:t>
            </a:r>
            <a:r>
              <a:rPr lang="en-US" i="1" dirty="0" err="1"/>
              <a:t>Cenchrea</a:t>
            </a:r>
            <a:r>
              <a:rPr lang="en-US" i="1" dirty="0"/>
              <a:t>.</a:t>
            </a:r>
          </a:p>
          <a:p>
            <a:r>
              <a:rPr lang="en-US" i="1" dirty="0"/>
              <a:t>Passing through Ephesus on the coast of Asia Minor, he spoke briefly in the synagogue, promising to return. He left Prisca and Aquila at Ephesus.</a:t>
            </a:r>
          </a:p>
          <a:p>
            <a:r>
              <a:rPr lang="en-US" i="1" dirty="0"/>
              <a:t>After landing at Caesarea, he “went up and greeted the church”, presumably the Jerusalem church, and then traveled back to Antioch, his sending church. </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205</a:t>
            </a:fld>
            <a:endParaRPr lang="en-US"/>
          </a:p>
        </p:txBody>
      </p:sp>
    </p:spTree>
    <p:extLst>
      <p:ext uri="{BB962C8B-B14F-4D97-AF65-F5344CB8AC3E}">
        <p14:creationId xmlns:p14="http://schemas.microsoft.com/office/powerpoint/2010/main" val="371461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5309935" y="364958"/>
            <a:ext cx="3505200" cy="865188"/>
          </a:xfrm>
        </p:spPr>
        <p:txBody>
          <a:bodyPr/>
          <a:lstStyle/>
          <a:p>
            <a:pPr eaLnBrk="1" hangingPunct="1">
              <a:defRPr/>
            </a:pPr>
            <a:r>
              <a:rPr lang="en-US" altLang="en-US" dirty="0">
                <a:solidFill>
                  <a:srgbClr val="FFC000"/>
                </a:solidFill>
                <a:latin typeface="Impact" panose="020B0806030902050204" pitchFamily="34" charset="0"/>
              </a:rPr>
              <a:t>Nazirites            </a:t>
            </a:r>
          </a:p>
        </p:txBody>
      </p:sp>
      <p:sp>
        <p:nvSpPr>
          <p:cNvPr id="142339" name="Rectangle 3"/>
          <p:cNvSpPr>
            <a:spLocks noGrp="1" noChangeArrowheads="1"/>
          </p:cNvSpPr>
          <p:nvPr>
            <p:ph type="body" sz="half" idx="1"/>
          </p:nvPr>
        </p:nvSpPr>
        <p:spPr>
          <a:xfrm>
            <a:off x="276726" y="364958"/>
            <a:ext cx="4664241" cy="6240378"/>
          </a:xfrm>
          <a:solidFill>
            <a:srgbClr val="FFFF00"/>
          </a:solidFill>
        </p:spPr>
        <p:txBody>
          <a:bodyPr/>
          <a:lstStyle/>
          <a:p>
            <a:pPr eaLnBrk="1" hangingPunct="1">
              <a:lnSpc>
                <a:spcPct val="90000"/>
              </a:lnSpc>
              <a:buFont typeface="Wingdings" panose="05000000000000000000" pitchFamily="2" charset="2"/>
              <a:buNone/>
            </a:pPr>
            <a:r>
              <a:rPr lang="en-US" altLang="en-US" b="1" dirty="0">
                <a:solidFill>
                  <a:srgbClr val="800000"/>
                </a:solidFill>
              </a:rPr>
              <a:t>The Nazirite vow was a special commitment to Yahweh for a designated period of time (Nu. 6). During the time of the vow, a Nazirite:</a:t>
            </a:r>
          </a:p>
          <a:p>
            <a:pPr eaLnBrk="1" hangingPunct="1">
              <a:lnSpc>
                <a:spcPct val="90000"/>
              </a:lnSpc>
              <a:buClr>
                <a:srgbClr val="800000"/>
              </a:buClr>
            </a:pPr>
            <a:r>
              <a:rPr lang="en-US" altLang="en-US" sz="2400" b="1" i="1" dirty="0">
                <a:solidFill>
                  <a:srgbClr val="000000"/>
                </a:solidFill>
              </a:rPr>
              <a:t>Could not cut his hair; presumably the head was shaved at the commencement of the vow</a:t>
            </a:r>
          </a:p>
          <a:p>
            <a:pPr eaLnBrk="1" hangingPunct="1">
              <a:lnSpc>
                <a:spcPct val="90000"/>
              </a:lnSpc>
              <a:buClr>
                <a:srgbClr val="800000"/>
              </a:buClr>
            </a:pPr>
            <a:r>
              <a:rPr lang="en-US" altLang="en-US" sz="2400" b="1" i="1" dirty="0">
                <a:solidFill>
                  <a:srgbClr val="000000"/>
                </a:solidFill>
              </a:rPr>
              <a:t>Could not drink wine.</a:t>
            </a:r>
          </a:p>
          <a:p>
            <a:pPr eaLnBrk="1" hangingPunct="1">
              <a:lnSpc>
                <a:spcPct val="90000"/>
              </a:lnSpc>
              <a:buClr>
                <a:srgbClr val="800000"/>
              </a:buClr>
            </a:pPr>
            <a:r>
              <a:rPr lang="en-US" altLang="en-US" sz="2400" b="1" i="1" dirty="0">
                <a:solidFill>
                  <a:srgbClr val="000000"/>
                </a:solidFill>
              </a:rPr>
              <a:t>Could not come into contact with the dead, even a family member</a:t>
            </a:r>
            <a:r>
              <a:rPr lang="en-US" altLang="en-US" sz="2000" b="1" i="1" dirty="0">
                <a:solidFill>
                  <a:srgbClr val="000000"/>
                </a:solidFill>
              </a:rPr>
              <a:t>.</a:t>
            </a:r>
          </a:p>
          <a:p>
            <a:pPr eaLnBrk="1" hangingPunct="1">
              <a:lnSpc>
                <a:spcPct val="90000"/>
              </a:lnSpc>
              <a:buClr>
                <a:srgbClr val="800000"/>
              </a:buClr>
              <a:buFont typeface="Wingdings" panose="05000000000000000000" pitchFamily="2" charset="2"/>
              <a:buNone/>
            </a:pPr>
            <a:r>
              <a:rPr lang="en-US" altLang="en-US" b="1" dirty="0">
                <a:solidFill>
                  <a:srgbClr val="800000"/>
                </a:solidFill>
              </a:rPr>
              <a:t>Nazirite vows were normally for a specified period, but they could be for life as well.</a:t>
            </a:r>
          </a:p>
        </p:txBody>
      </p:sp>
      <p:sp>
        <p:nvSpPr>
          <p:cNvPr id="142340" name="Rectangle 4"/>
          <p:cNvSpPr>
            <a:spLocks noGrp="1" noChangeArrowheads="1"/>
          </p:cNvSpPr>
          <p:nvPr>
            <p:ph type="body" sz="half" idx="2"/>
          </p:nvPr>
        </p:nvSpPr>
        <p:spPr>
          <a:xfrm>
            <a:off x="5309935" y="1230146"/>
            <a:ext cx="6737685" cy="5375190"/>
          </a:xfrm>
        </p:spPr>
        <p:txBody>
          <a:bodyPr/>
          <a:lstStyle/>
          <a:p>
            <a:pPr eaLnBrk="1" hangingPunct="1">
              <a:lnSpc>
                <a:spcPct val="90000"/>
              </a:lnSpc>
              <a:buFont typeface="Wingdings" panose="05000000000000000000" pitchFamily="2" charset="2"/>
              <a:buNone/>
              <a:defRPr/>
            </a:pPr>
            <a:r>
              <a:rPr lang="en-US" altLang="en-US" sz="3200" b="1" dirty="0">
                <a:solidFill>
                  <a:srgbClr val="FFFF99"/>
                </a:solidFill>
              </a:rPr>
              <a:t>Several biblical figures were life-Nazirites, including:</a:t>
            </a:r>
          </a:p>
          <a:p>
            <a:pPr eaLnBrk="1" hangingPunct="1">
              <a:lnSpc>
                <a:spcPct val="90000"/>
              </a:lnSpc>
              <a:defRPr/>
            </a:pPr>
            <a:r>
              <a:rPr lang="en-US" altLang="en-US" i="1" dirty="0">
                <a:solidFill>
                  <a:schemeClr val="bg1"/>
                </a:solidFill>
              </a:rPr>
              <a:t>Samson</a:t>
            </a:r>
          </a:p>
          <a:p>
            <a:pPr eaLnBrk="1" hangingPunct="1">
              <a:lnSpc>
                <a:spcPct val="90000"/>
              </a:lnSpc>
              <a:defRPr/>
            </a:pPr>
            <a:r>
              <a:rPr lang="en-US" altLang="en-US" i="1" dirty="0">
                <a:solidFill>
                  <a:schemeClr val="bg1"/>
                </a:solidFill>
              </a:rPr>
              <a:t>Samuel</a:t>
            </a:r>
          </a:p>
          <a:p>
            <a:pPr eaLnBrk="1" hangingPunct="1">
              <a:lnSpc>
                <a:spcPct val="90000"/>
              </a:lnSpc>
              <a:defRPr/>
            </a:pPr>
            <a:r>
              <a:rPr lang="en-US" altLang="en-US" i="1" dirty="0">
                <a:solidFill>
                  <a:schemeClr val="bg1"/>
                </a:solidFill>
              </a:rPr>
              <a:t>John the Baptist</a:t>
            </a:r>
          </a:p>
          <a:p>
            <a:pPr eaLnBrk="1" hangingPunct="1">
              <a:lnSpc>
                <a:spcPct val="90000"/>
              </a:lnSpc>
              <a:buFont typeface="Wingdings" panose="05000000000000000000" pitchFamily="2" charset="2"/>
              <a:buNone/>
              <a:defRPr/>
            </a:pPr>
            <a:endParaRPr lang="en-US" altLang="en-US" sz="1000" i="1" dirty="0">
              <a:solidFill>
                <a:schemeClr val="bg1"/>
              </a:solidFill>
            </a:endParaRPr>
          </a:p>
          <a:p>
            <a:pPr eaLnBrk="1" hangingPunct="1">
              <a:buNone/>
              <a:defRPr/>
            </a:pPr>
            <a:r>
              <a:rPr lang="en-US" altLang="en-US" i="1" dirty="0">
                <a:solidFill>
                  <a:schemeClr val="bg1"/>
                </a:solidFill>
              </a:rPr>
              <a:t>The most notable example of a temporary Nazirite vow was the one taken by St. Paul at the end of his 2</a:t>
            </a:r>
            <a:r>
              <a:rPr lang="en-US" altLang="en-US" i="1" baseline="30000" dirty="0">
                <a:solidFill>
                  <a:schemeClr val="bg1"/>
                </a:solidFill>
              </a:rPr>
              <a:t>nd</a:t>
            </a:r>
            <a:r>
              <a:rPr lang="en-US" altLang="en-US" i="1" dirty="0">
                <a:solidFill>
                  <a:schemeClr val="bg1"/>
                </a:solidFill>
              </a:rPr>
              <a:t> missions tour (18:18). Completion of this vow required sacrifices at the temple, and Paul complied (21:23-26).</a:t>
            </a:r>
          </a:p>
        </p:txBody>
      </p:sp>
    </p:spTree>
    <p:extLst>
      <p:ext uri="{BB962C8B-B14F-4D97-AF65-F5344CB8AC3E}">
        <p14:creationId xmlns:p14="http://schemas.microsoft.com/office/powerpoint/2010/main" val="3524282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2339">
                                            <p:bg/>
                                          </p:spTgt>
                                        </p:tgtEl>
                                        <p:attrNameLst>
                                          <p:attrName>style.visibility</p:attrName>
                                        </p:attrNameLst>
                                      </p:cBhvr>
                                      <p:to>
                                        <p:strVal val="visible"/>
                                      </p:to>
                                    </p:set>
                                    <p:animEffect transition="in" filter="dissolve">
                                      <p:cBhvr>
                                        <p:cTn id="7" dur="500"/>
                                        <p:tgtEl>
                                          <p:spTgt spid="142339">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2339">
                                            <p:txEl>
                                              <p:pRg st="0" end="0"/>
                                            </p:txEl>
                                          </p:spTgt>
                                        </p:tgtEl>
                                        <p:attrNameLst>
                                          <p:attrName>style.visibility</p:attrName>
                                        </p:attrNameLst>
                                      </p:cBhvr>
                                      <p:to>
                                        <p:strVal val="visible"/>
                                      </p:to>
                                    </p:set>
                                    <p:animEffect transition="in" filter="dissolve">
                                      <p:cBhvr>
                                        <p:cTn id="10" dur="500"/>
                                        <p:tgtEl>
                                          <p:spTgt spid="142339">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2339">
                                            <p:txEl>
                                              <p:pRg st="1" end="1"/>
                                            </p:txEl>
                                          </p:spTgt>
                                        </p:tgtEl>
                                        <p:attrNameLst>
                                          <p:attrName>style.visibility</p:attrName>
                                        </p:attrNameLst>
                                      </p:cBhvr>
                                      <p:to>
                                        <p:strVal val="visible"/>
                                      </p:to>
                                    </p:set>
                                    <p:animEffect transition="in" filter="dissolve">
                                      <p:cBhvr>
                                        <p:cTn id="15" dur="500"/>
                                        <p:tgtEl>
                                          <p:spTgt spid="14233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2339">
                                            <p:txEl>
                                              <p:pRg st="2" end="2"/>
                                            </p:txEl>
                                          </p:spTgt>
                                        </p:tgtEl>
                                        <p:attrNameLst>
                                          <p:attrName>style.visibility</p:attrName>
                                        </p:attrNameLst>
                                      </p:cBhvr>
                                      <p:to>
                                        <p:strVal val="visible"/>
                                      </p:to>
                                    </p:set>
                                    <p:animEffect transition="in" filter="dissolve">
                                      <p:cBhvr>
                                        <p:cTn id="20" dur="500"/>
                                        <p:tgtEl>
                                          <p:spTgt spid="142339">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2339">
                                            <p:txEl>
                                              <p:pRg st="3" end="3"/>
                                            </p:txEl>
                                          </p:spTgt>
                                        </p:tgtEl>
                                        <p:attrNameLst>
                                          <p:attrName>style.visibility</p:attrName>
                                        </p:attrNameLst>
                                      </p:cBhvr>
                                      <p:to>
                                        <p:strVal val="visible"/>
                                      </p:to>
                                    </p:set>
                                    <p:animEffect transition="in" filter="dissolve">
                                      <p:cBhvr>
                                        <p:cTn id="25" dur="500"/>
                                        <p:tgtEl>
                                          <p:spTgt spid="142339">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42339">
                                            <p:txEl>
                                              <p:pRg st="4" end="4"/>
                                            </p:txEl>
                                          </p:spTgt>
                                        </p:tgtEl>
                                        <p:attrNameLst>
                                          <p:attrName>style.visibility</p:attrName>
                                        </p:attrNameLst>
                                      </p:cBhvr>
                                      <p:to>
                                        <p:strVal val="visible"/>
                                      </p:to>
                                    </p:set>
                                    <p:animEffect transition="in" filter="dissolve">
                                      <p:cBhvr>
                                        <p:cTn id="30" dur="500"/>
                                        <p:tgtEl>
                                          <p:spTgt spid="142339">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142340">
                                            <p:txEl>
                                              <p:pRg st="0" end="0"/>
                                            </p:txEl>
                                          </p:spTgt>
                                        </p:tgtEl>
                                        <p:attrNameLst>
                                          <p:attrName>style.visibility</p:attrName>
                                        </p:attrNameLst>
                                      </p:cBhvr>
                                      <p:to>
                                        <p:strVal val="visible"/>
                                      </p:to>
                                    </p:set>
                                    <p:anim calcmode="lin" valueType="num">
                                      <p:cBhvr>
                                        <p:cTn id="35" dur="500" fill="hold"/>
                                        <p:tgtEl>
                                          <p:spTgt spid="142340">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142340">
                                            <p:txEl>
                                              <p:pRg st="0" end="0"/>
                                            </p:txEl>
                                          </p:spTgt>
                                        </p:tgtEl>
                                        <p:attrNameLst>
                                          <p:attrName>ppt_h</p:attrName>
                                        </p:attrNameLst>
                                      </p:cBhvr>
                                      <p:tavLst>
                                        <p:tav tm="0">
                                          <p:val>
                                            <p:fltVal val="0"/>
                                          </p:val>
                                        </p:tav>
                                        <p:tav tm="100000">
                                          <p:val>
                                            <p:strVal val="#ppt_h"/>
                                          </p:val>
                                        </p:tav>
                                      </p:tavLst>
                                    </p:anim>
                                  </p:childTnLst>
                                </p:cTn>
                              </p:par>
                            </p:childTnLst>
                          </p:cTn>
                        </p:par>
                        <p:par>
                          <p:cTn id="37" fill="hold" nodeType="afterGroup">
                            <p:stCondLst>
                              <p:cond delay="500"/>
                            </p:stCondLst>
                            <p:childTnLst>
                              <p:par>
                                <p:cTn id="38" presetID="2" presetClass="entr" presetSubtype="4" fill="hold" nodeType="afterEffect">
                                  <p:stCondLst>
                                    <p:cond delay="0"/>
                                  </p:stCondLst>
                                  <p:childTnLst>
                                    <p:set>
                                      <p:cBhvr>
                                        <p:cTn id="39" dur="1" fill="hold">
                                          <p:stCondLst>
                                            <p:cond delay="0"/>
                                          </p:stCondLst>
                                        </p:cTn>
                                        <p:tgtEl>
                                          <p:spTgt spid="142340">
                                            <p:txEl>
                                              <p:pRg st="1" end="1"/>
                                            </p:txEl>
                                          </p:spTgt>
                                        </p:tgtEl>
                                        <p:attrNameLst>
                                          <p:attrName>style.visibility</p:attrName>
                                        </p:attrNameLst>
                                      </p:cBhvr>
                                      <p:to>
                                        <p:strVal val="visible"/>
                                      </p:to>
                                    </p:set>
                                    <p:anim calcmode="lin" valueType="num">
                                      <p:cBhvr additive="base">
                                        <p:cTn id="40" dur="500" fill="hold"/>
                                        <p:tgtEl>
                                          <p:spTgt spid="142340">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42340">
                                            <p:txEl>
                                              <p:pRg st="1" end="1"/>
                                            </p:txEl>
                                          </p:spTgt>
                                        </p:tgtEl>
                                        <p:attrNameLst>
                                          <p:attrName>ppt_y</p:attrName>
                                        </p:attrNameLst>
                                      </p:cBhvr>
                                      <p:tavLst>
                                        <p:tav tm="0">
                                          <p:val>
                                            <p:strVal val="1+#ppt_h/2"/>
                                          </p:val>
                                        </p:tav>
                                        <p:tav tm="100000">
                                          <p:val>
                                            <p:strVal val="#ppt_y"/>
                                          </p:val>
                                        </p:tav>
                                      </p:tavLst>
                                    </p:anim>
                                  </p:childTnLst>
                                </p:cTn>
                              </p:par>
                            </p:childTnLst>
                          </p:cTn>
                        </p:par>
                        <p:par>
                          <p:cTn id="42" fill="hold" nodeType="afterGroup">
                            <p:stCondLst>
                              <p:cond delay="1000"/>
                            </p:stCondLst>
                            <p:childTnLst>
                              <p:par>
                                <p:cTn id="43" presetID="2" presetClass="entr" presetSubtype="4" fill="hold" nodeType="afterEffect">
                                  <p:stCondLst>
                                    <p:cond delay="0"/>
                                  </p:stCondLst>
                                  <p:childTnLst>
                                    <p:set>
                                      <p:cBhvr>
                                        <p:cTn id="44" dur="1" fill="hold">
                                          <p:stCondLst>
                                            <p:cond delay="0"/>
                                          </p:stCondLst>
                                        </p:cTn>
                                        <p:tgtEl>
                                          <p:spTgt spid="142340">
                                            <p:txEl>
                                              <p:pRg st="2" end="2"/>
                                            </p:txEl>
                                          </p:spTgt>
                                        </p:tgtEl>
                                        <p:attrNameLst>
                                          <p:attrName>style.visibility</p:attrName>
                                        </p:attrNameLst>
                                      </p:cBhvr>
                                      <p:to>
                                        <p:strVal val="visible"/>
                                      </p:to>
                                    </p:set>
                                    <p:anim calcmode="lin" valueType="num">
                                      <p:cBhvr additive="base">
                                        <p:cTn id="45" dur="500" fill="hold"/>
                                        <p:tgtEl>
                                          <p:spTgt spid="142340">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2340">
                                            <p:txEl>
                                              <p:pRg st="2" end="2"/>
                                            </p:txEl>
                                          </p:spTgt>
                                        </p:tgtEl>
                                        <p:attrNameLst>
                                          <p:attrName>ppt_y</p:attrName>
                                        </p:attrNameLst>
                                      </p:cBhvr>
                                      <p:tavLst>
                                        <p:tav tm="0">
                                          <p:val>
                                            <p:strVal val="1+#ppt_h/2"/>
                                          </p:val>
                                        </p:tav>
                                        <p:tav tm="100000">
                                          <p:val>
                                            <p:strVal val="#ppt_y"/>
                                          </p:val>
                                        </p:tav>
                                      </p:tavLst>
                                    </p:anim>
                                  </p:childTnLst>
                                </p:cTn>
                              </p:par>
                            </p:childTnLst>
                          </p:cTn>
                        </p:par>
                        <p:par>
                          <p:cTn id="47" fill="hold" nodeType="afterGroup">
                            <p:stCondLst>
                              <p:cond delay="1500"/>
                            </p:stCondLst>
                            <p:childTnLst>
                              <p:par>
                                <p:cTn id="48" presetID="2" presetClass="entr" presetSubtype="4" fill="hold" nodeType="afterEffect">
                                  <p:stCondLst>
                                    <p:cond delay="0"/>
                                  </p:stCondLst>
                                  <p:childTnLst>
                                    <p:set>
                                      <p:cBhvr>
                                        <p:cTn id="49" dur="1" fill="hold">
                                          <p:stCondLst>
                                            <p:cond delay="0"/>
                                          </p:stCondLst>
                                        </p:cTn>
                                        <p:tgtEl>
                                          <p:spTgt spid="142340">
                                            <p:txEl>
                                              <p:pRg st="3" end="3"/>
                                            </p:txEl>
                                          </p:spTgt>
                                        </p:tgtEl>
                                        <p:attrNameLst>
                                          <p:attrName>style.visibility</p:attrName>
                                        </p:attrNameLst>
                                      </p:cBhvr>
                                      <p:to>
                                        <p:strVal val="visible"/>
                                      </p:to>
                                    </p:set>
                                    <p:anim calcmode="lin" valueType="num">
                                      <p:cBhvr additive="base">
                                        <p:cTn id="50" dur="500" fill="hold"/>
                                        <p:tgtEl>
                                          <p:spTgt spid="142340">
                                            <p:txEl>
                                              <p:pRg st="3" end="3"/>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4234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3" presetClass="entr" presetSubtype="16" fill="hold" nodeType="clickEffect">
                                  <p:stCondLst>
                                    <p:cond delay="0"/>
                                  </p:stCondLst>
                                  <p:childTnLst>
                                    <p:set>
                                      <p:cBhvr>
                                        <p:cTn id="55" dur="1" fill="hold">
                                          <p:stCondLst>
                                            <p:cond delay="0"/>
                                          </p:stCondLst>
                                        </p:cTn>
                                        <p:tgtEl>
                                          <p:spTgt spid="142340">
                                            <p:txEl>
                                              <p:pRg st="5" end="5"/>
                                            </p:txEl>
                                          </p:spTgt>
                                        </p:tgtEl>
                                        <p:attrNameLst>
                                          <p:attrName>style.visibility</p:attrName>
                                        </p:attrNameLst>
                                      </p:cBhvr>
                                      <p:to>
                                        <p:strVal val="visible"/>
                                      </p:to>
                                    </p:set>
                                    <p:anim calcmode="lin" valueType="num">
                                      <p:cBhvr>
                                        <p:cTn id="56" dur="500" fill="hold"/>
                                        <p:tgtEl>
                                          <p:spTgt spid="142340">
                                            <p:txEl>
                                              <p:pRg st="5" end="5"/>
                                            </p:txEl>
                                          </p:spTgt>
                                        </p:tgtEl>
                                        <p:attrNameLst>
                                          <p:attrName>ppt_w</p:attrName>
                                        </p:attrNameLst>
                                      </p:cBhvr>
                                      <p:tavLst>
                                        <p:tav tm="0">
                                          <p:val>
                                            <p:fltVal val="0"/>
                                          </p:val>
                                        </p:tav>
                                        <p:tav tm="100000">
                                          <p:val>
                                            <p:strVal val="#ppt_w"/>
                                          </p:val>
                                        </p:tav>
                                      </p:tavLst>
                                    </p:anim>
                                    <p:anim calcmode="lin" valueType="num">
                                      <p:cBhvr>
                                        <p:cTn id="57" dur="500" fill="hold"/>
                                        <p:tgtEl>
                                          <p:spTgt spid="142340">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uiExpand="1" build="p" animBg="1"/>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77516" y="276726"/>
            <a:ext cx="10988842" cy="1856873"/>
          </a:xfrm>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3175" cmpd="sng">
                <a:solidFill>
                  <a:schemeClr val="tx1"/>
                </a:solidFill>
                <a:miter lim="800000"/>
                <a:headEnd/>
                <a:tailEnd/>
              </a14:hiddenLine>
            </a:ext>
          </a:extLst>
        </p:spPr>
        <p:txBody>
          <a:bodyPr/>
          <a:lstStyle/>
          <a:p>
            <a:pPr algn="ctr"/>
            <a:r>
              <a:rPr lang="en-US" altLang="en-US" sz="5400" dirty="0">
                <a:solidFill>
                  <a:srgbClr val="FFC000"/>
                </a:solidFill>
                <a:effectLst>
                  <a:outerShdw blurRad="38100" dist="38100" dir="2700000" algn="tl">
                    <a:srgbClr val="000000"/>
                  </a:outerShdw>
                </a:effectLst>
                <a:latin typeface="Impact" panose="020B0806030902050204" pitchFamily="34" charset="0"/>
              </a:rPr>
              <a:t>PAUL’S THIRTEEN LETTERS</a:t>
            </a:r>
            <a:br>
              <a:rPr lang="en-US" altLang="en-US" sz="5400" dirty="0">
                <a:solidFill>
                  <a:srgbClr val="FFC000"/>
                </a:solidFill>
                <a:effectLst>
                  <a:outerShdw blurRad="38100" dist="38100" dir="2700000" algn="tl">
                    <a:srgbClr val="000000"/>
                  </a:outerShdw>
                </a:effectLst>
                <a:latin typeface="Impact" panose="020B0806030902050204" pitchFamily="34" charset="0"/>
              </a:rPr>
            </a:br>
            <a:r>
              <a:rPr lang="en-US" altLang="en-US" sz="2400" b="1" dirty="0">
                <a:solidFill>
                  <a:srgbClr val="FFFF99"/>
                </a:solidFill>
                <a:effectLst>
                  <a:outerShdw blurRad="38100" dist="38100" dir="2700000" algn="tl">
                    <a:srgbClr val="000000"/>
                  </a:outerShdw>
                </a:effectLst>
                <a:latin typeface="+mn-lt"/>
              </a:rPr>
              <a:t>While Luke does not describe the writing of Paul’s letters, a reasonable chronology can be ascertained from internal references in the letters themselves.</a:t>
            </a:r>
            <a:endParaRPr lang="en-US" altLang="en-US" sz="5400" b="1" dirty="0">
              <a:solidFill>
                <a:srgbClr val="FFFF99"/>
              </a:solidFill>
              <a:effectLst>
                <a:outerShdw blurRad="38100" dist="38100" dir="2700000" algn="tl">
                  <a:srgbClr val="000000"/>
                </a:outerShdw>
              </a:effectLst>
              <a:latin typeface="Impact" panose="020B0806030902050204" pitchFamily="34" charset="0"/>
            </a:endParaRPr>
          </a:p>
        </p:txBody>
      </p:sp>
      <p:sp>
        <p:nvSpPr>
          <p:cNvPr id="67587" name="Rectangle 3"/>
          <p:cNvSpPr>
            <a:spLocks noGrp="1" noChangeArrowheads="1"/>
          </p:cNvSpPr>
          <p:nvPr>
            <p:ph type="body" sz="half" idx="1"/>
          </p:nvPr>
        </p:nvSpPr>
        <p:spPr>
          <a:xfrm>
            <a:off x="1861477" y="2133600"/>
            <a:ext cx="3927475" cy="4191000"/>
          </a:xfrm>
        </p:spPr>
        <p:txBody>
          <a:bodyPr/>
          <a:lstStyle/>
          <a:p>
            <a:pPr>
              <a:buFont typeface="Wingdings" panose="05000000000000000000" pitchFamily="2" charset="2"/>
              <a:buNone/>
            </a:pPr>
            <a:r>
              <a:rPr lang="en-US" altLang="en-US" b="1" dirty="0">
                <a:solidFill>
                  <a:srgbClr val="FFC000"/>
                </a:solidFill>
                <a:effectLst>
                  <a:outerShdw blurRad="38100" dist="38100" dir="2700000" algn="tl">
                    <a:srgbClr val="000000"/>
                  </a:outerShdw>
                </a:effectLst>
              </a:rPr>
              <a:t>2</a:t>
            </a:r>
            <a:r>
              <a:rPr lang="en-US" altLang="en-US" b="1" baseline="30000" dirty="0">
                <a:solidFill>
                  <a:srgbClr val="FFC000"/>
                </a:solidFill>
                <a:effectLst>
                  <a:outerShdw blurRad="38100" dist="38100" dir="2700000" algn="tl">
                    <a:srgbClr val="000000"/>
                  </a:outerShdw>
                </a:effectLst>
              </a:rPr>
              <a:t>ND</a:t>
            </a:r>
            <a:r>
              <a:rPr lang="en-US" altLang="en-US" b="1" dirty="0">
                <a:solidFill>
                  <a:srgbClr val="FFC000"/>
                </a:solidFill>
                <a:effectLst>
                  <a:outerShdw blurRad="38100" dist="38100" dir="2700000" algn="tl">
                    <a:srgbClr val="000000"/>
                  </a:outerShdw>
                </a:effectLst>
              </a:rPr>
              <a:t> TOUR LETTERS</a:t>
            </a:r>
          </a:p>
          <a:p>
            <a:pPr>
              <a:buFont typeface="Wingdings" panose="05000000000000000000" pitchFamily="2" charset="2"/>
              <a:buNone/>
            </a:pPr>
            <a:r>
              <a:rPr lang="en-US" altLang="en-US" sz="2400" i="1" dirty="0">
                <a:solidFill>
                  <a:schemeClr val="bg1"/>
                </a:solidFill>
                <a:latin typeface="Arial Narrow" panose="020B0606020202030204" pitchFamily="34" charset="0"/>
              </a:rPr>
              <a:t>	Galatians (date is debated between 2</a:t>
            </a:r>
            <a:r>
              <a:rPr lang="en-US" altLang="en-US" sz="2400" i="1" baseline="30000" dirty="0">
                <a:solidFill>
                  <a:schemeClr val="bg1"/>
                </a:solidFill>
                <a:latin typeface="Arial Narrow" panose="020B0606020202030204" pitchFamily="34" charset="0"/>
              </a:rPr>
              <a:t>nd</a:t>
            </a:r>
            <a:r>
              <a:rPr lang="en-US" altLang="en-US" sz="2400" i="1" dirty="0">
                <a:solidFill>
                  <a:schemeClr val="bg1"/>
                </a:solidFill>
                <a:latin typeface="Arial Narrow" panose="020B0606020202030204" pitchFamily="34" charset="0"/>
              </a:rPr>
              <a:t> and 3</a:t>
            </a:r>
            <a:r>
              <a:rPr lang="en-US" altLang="en-US" sz="2400" i="1" baseline="30000" dirty="0">
                <a:solidFill>
                  <a:schemeClr val="bg1"/>
                </a:solidFill>
                <a:latin typeface="Arial Narrow" panose="020B0606020202030204" pitchFamily="34" charset="0"/>
              </a:rPr>
              <a:t>rd</a:t>
            </a:r>
            <a:r>
              <a:rPr lang="en-US" altLang="en-US" sz="2400" i="1" dirty="0">
                <a:solidFill>
                  <a:schemeClr val="bg1"/>
                </a:solidFill>
                <a:latin typeface="Arial Narrow" panose="020B0606020202030204" pitchFamily="34" charset="0"/>
              </a:rPr>
              <a:t> tour)</a:t>
            </a:r>
          </a:p>
          <a:p>
            <a:pPr>
              <a:buFont typeface="Wingdings" panose="05000000000000000000" pitchFamily="2" charset="2"/>
              <a:buNone/>
            </a:pPr>
            <a:r>
              <a:rPr lang="en-US" altLang="en-US" sz="2400" i="1" dirty="0">
                <a:solidFill>
                  <a:schemeClr val="bg1"/>
                </a:solidFill>
                <a:latin typeface="Arial Narrow" panose="020B0606020202030204" pitchFamily="34" charset="0"/>
              </a:rPr>
              <a:t>	1 Thessalonians</a:t>
            </a:r>
          </a:p>
          <a:p>
            <a:pPr>
              <a:buFont typeface="Wingdings" panose="05000000000000000000" pitchFamily="2" charset="2"/>
              <a:buNone/>
            </a:pPr>
            <a:r>
              <a:rPr lang="en-US" altLang="en-US" sz="2400" i="1" dirty="0">
                <a:solidFill>
                  <a:schemeClr val="bg1"/>
                </a:solidFill>
                <a:latin typeface="Arial Narrow" panose="020B0606020202030204" pitchFamily="34" charset="0"/>
              </a:rPr>
              <a:t>	2 Thessalonians</a:t>
            </a:r>
          </a:p>
          <a:p>
            <a:pPr>
              <a:buFont typeface="Wingdings" panose="05000000000000000000" pitchFamily="2" charset="2"/>
              <a:buNone/>
            </a:pPr>
            <a:endParaRPr lang="en-US" altLang="en-US" sz="800" i="1" dirty="0">
              <a:latin typeface="Arial Narrow" panose="020B0606020202030204" pitchFamily="34" charset="0"/>
            </a:endParaRPr>
          </a:p>
          <a:p>
            <a:pPr>
              <a:buFont typeface="Wingdings" panose="05000000000000000000" pitchFamily="2" charset="2"/>
              <a:buNone/>
            </a:pPr>
            <a:r>
              <a:rPr lang="en-US" altLang="en-US" b="1" dirty="0">
                <a:solidFill>
                  <a:srgbClr val="FFC000"/>
                </a:solidFill>
                <a:effectLst>
                  <a:outerShdw blurRad="38100" dist="38100" dir="2700000" algn="tl">
                    <a:srgbClr val="000000"/>
                  </a:outerShdw>
                </a:effectLst>
              </a:rPr>
              <a:t>3</a:t>
            </a:r>
            <a:r>
              <a:rPr lang="en-US" altLang="en-US" b="1" baseline="30000" dirty="0">
                <a:solidFill>
                  <a:srgbClr val="FFC000"/>
                </a:solidFill>
                <a:effectLst>
                  <a:outerShdw blurRad="38100" dist="38100" dir="2700000" algn="tl">
                    <a:srgbClr val="000000"/>
                  </a:outerShdw>
                </a:effectLst>
              </a:rPr>
              <a:t>RD</a:t>
            </a:r>
            <a:r>
              <a:rPr lang="en-US" altLang="en-US" b="1" dirty="0">
                <a:solidFill>
                  <a:srgbClr val="FFC000"/>
                </a:solidFill>
                <a:effectLst>
                  <a:outerShdw blurRad="38100" dist="38100" dir="2700000" algn="tl">
                    <a:srgbClr val="000000"/>
                  </a:outerShdw>
                </a:effectLst>
              </a:rPr>
              <a:t> TOUR LETTERS</a:t>
            </a:r>
          </a:p>
          <a:p>
            <a:pPr>
              <a:buFont typeface="Wingdings" panose="05000000000000000000" pitchFamily="2" charset="2"/>
              <a:buNone/>
            </a:pPr>
            <a:r>
              <a:rPr lang="en-US" altLang="en-US" sz="2400" i="1" dirty="0">
                <a:solidFill>
                  <a:schemeClr val="bg1"/>
                </a:solidFill>
                <a:latin typeface="Arial Narrow" panose="020B0606020202030204" pitchFamily="34" charset="0"/>
              </a:rPr>
              <a:t>	1 Corinthians</a:t>
            </a:r>
          </a:p>
          <a:p>
            <a:pPr>
              <a:buFont typeface="Wingdings" panose="05000000000000000000" pitchFamily="2" charset="2"/>
              <a:buNone/>
            </a:pPr>
            <a:r>
              <a:rPr lang="en-US" altLang="en-US" sz="2400" i="1" dirty="0">
                <a:solidFill>
                  <a:schemeClr val="bg1"/>
                </a:solidFill>
                <a:latin typeface="Arial Narrow" panose="020B0606020202030204" pitchFamily="34" charset="0"/>
              </a:rPr>
              <a:t>	2 Corinthians</a:t>
            </a:r>
          </a:p>
          <a:p>
            <a:pPr>
              <a:buFont typeface="Wingdings" panose="05000000000000000000" pitchFamily="2" charset="2"/>
              <a:buNone/>
            </a:pPr>
            <a:r>
              <a:rPr lang="en-US" altLang="en-US" sz="2400" i="1" dirty="0">
                <a:solidFill>
                  <a:schemeClr val="bg1"/>
                </a:solidFill>
                <a:latin typeface="Arial Narrow" panose="020B0606020202030204" pitchFamily="34" charset="0"/>
              </a:rPr>
              <a:t>	Romans</a:t>
            </a:r>
          </a:p>
        </p:txBody>
      </p:sp>
      <p:sp>
        <p:nvSpPr>
          <p:cNvPr id="67588" name="Rectangle 4"/>
          <p:cNvSpPr>
            <a:spLocks noGrp="1" noChangeArrowheads="1"/>
          </p:cNvSpPr>
          <p:nvPr>
            <p:ph type="body" sz="half" idx="2"/>
          </p:nvPr>
        </p:nvSpPr>
        <p:spPr>
          <a:xfrm>
            <a:off x="6906989" y="2133600"/>
            <a:ext cx="4267200" cy="4572000"/>
          </a:xfrm>
        </p:spPr>
        <p:txBody>
          <a:bodyPr/>
          <a:lstStyle/>
          <a:p>
            <a:pPr>
              <a:buFont typeface="Wingdings" panose="05000000000000000000" pitchFamily="2" charset="2"/>
              <a:buNone/>
            </a:pPr>
            <a:r>
              <a:rPr lang="en-US" altLang="en-US" b="1" dirty="0">
                <a:solidFill>
                  <a:srgbClr val="FFC000"/>
                </a:solidFill>
                <a:effectLst>
                  <a:outerShdw blurRad="38100" dist="38100" dir="2700000" algn="tl">
                    <a:srgbClr val="000000"/>
                  </a:outerShdw>
                </a:effectLst>
              </a:rPr>
              <a:t>PRISON LETTERS</a:t>
            </a:r>
          </a:p>
          <a:p>
            <a:pPr>
              <a:buFont typeface="Wingdings" panose="05000000000000000000" pitchFamily="2" charset="2"/>
              <a:buNone/>
            </a:pPr>
            <a:r>
              <a:rPr lang="en-US" altLang="en-US" sz="2400" i="1" dirty="0">
                <a:solidFill>
                  <a:schemeClr val="bg1"/>
                </a:solidFill>
                <a:latin typeface="Arial Narrow" panose="020B0606020202030204" pitchFamily="34" charset="0"/>
              </a:rPr>
              <a:t>	Colossians</a:t>
            </a:r>
          </a:p>
          <a:p>
            <a:pPr>
              <a:buFont typeface="Wingdings" panose="05000000000000000000" pitchFamily="2" charset="2"/>
              <a:buNone/>
            </a:pPr>
            <a:r>
              <a:rPr lang="en-US" altLang="en-US" sz="2400" i="1" dirty="0">
                <a:solidFill>
                  <a:schemeClr val="bg1"/>
                </a:solidFill>
                <a:latin typeface="Arial Narrow" panose="020B0606020202030204" pitchFamily="34" charset="0"/>
              </a:rPr>
              <a:t>	Philemon</a:t>
            </a:r>
          </a:p>
          <a:p>
            <a:pPr>
              <a:buFont typeface="Wingdings" panose="05000000000000000000" pitchFamily="2" charset="2"/>
              <a:buNone/>
            </a:pPr>
            <a:r>
              <a:rPr lang="en-US" altLang="en-US" sz="2400" i="1" dirty="0">
                <a:solidFill>
                  <a:schemeClr val="bg1"/>
                </a:solidFill>
                <a:latin typeface="Arial Narrow" panose="020B0606020202030204" pitchFamily="34" charset="0"/>
              </a:rPr>
              <a:t>	Ephesians</a:t>
            </a:r>
          </a:p>
          <a:p>
            <a:pPr>
              <a:buFont typeface="Wingdings" panose="05000000000000000000" pitchFamily="2" charset="2"/>
              <a:buNone/>
            </a:pPr>
            <a:r>
              <a:rPr lang="en-US" altLang="en-US" sz="2400" i="1" dirty="0">
                <a:solidFill>
                  <a:schemeClr val="bg1"/>
                </a:solidFill>
                <a:latin typeface="Arial Narrow" panose="020B0606020202030204" pitchFamily="34" charset="0"/>
              </a:rPr>
              <a:t>	Philippians</a:t>
            </a:r>
          </a:p>
          <a:p>
            <a:pPr>
              <a:buFont typeface="Wingdings" panose="05000000000000000000" pitchFamily="2" charset="2"/>
              <a:buNone/>
            </a:pPr>
            <a:endParaRPr lang="en-US" altLang="en-US" sz="800" i="1" dirty="0">
              <a:latin typeface="Arial Narrow" panose="020B0606020202030204" pitchFamily="34" charset="0"/>
            </a:endParaRPr>
          </a:p>
          <a:p>
            <a:pPr>
              <a:buFont typeface="Wingdings" panose="05000000000000000000" pitchFamily="2" charset="2"/>
              <a:buNone/>
            </a:pPr>
            <a:r>
              <a:rPr lang="en-US" altLang="en-US" b="1" dirty="0">
                <a:solidFill>
                  <a:srgbClr val="FFC000"/>
                </a:solidFill>
                <a:effectLst>
                  <a:outerShdw blurRad="38100" dist="38100" dir="2700000" algn="tl">
                    <a:srgbClr val="000000"/>
                  </a:outerShdw>
                </a:effectLst>
              </a:rPr>
              <a:t>PASTORAL LETTERS</a:t>
            </a:r>
          </a:p>
          <a:p>
            <a:pPr>
              <a:buFont typeface="Wingdings" panose="05000000000000000000" pitchFamily="2" charset="2"/>
              <a:buNone/>
            </a:pPr>
            <a:r>
              <a:rPr lang="en-US" altLang="en-US" sz="2400" i="1" dirty="0">
                <a:latin typeface="Arial Narrow" panose="020B0606020202030204" pitchFamily="34" charset="0"/>
              </a:rPr>
              <a:t>	</a:t>
            </a:r>
            <a:r>
              <a:rPr lang="en-US" altLang="en-US" sz="2400" i="1" dirty="0">
                <a:solidFill>
                  <a:schemeClr val="bg1"/>
                </a:solidFill>
                <a:latin typeface="Arial Narrow" panose="020B0606020202030204" pitchFamily="34" charset="0"/>
              </a:rPr>
              <a:t>1 Timothy</a:t>
            </a:r>
          </a:p>
          <a:p>
            <a:pPr>
              <a:buFont typeface="Wingdings" panose="05000000000000000000" pitchFamily="2" charset="2"/>
              <a:buNone/>
            </a:pPr>
            <a:r>
              <a:rPr lang="en-US" altLang="en-US" sz="2400" i="1" dirty="0">
                <a:solidFill>
                  <a:schemeClr val="bg1"/>
                </a:solidFill>
                <a:latin typeface="Arial Narrow" panose="020B0606020202030204" pitchFamily="34" charset="0"/>
              </a:rPr>
              <a:t>	2 Timothy</a:t>
            </a:r>
          </a:p>
          <a:p>
            <a:pPr>
              <a:buFont typeface="Wingdings" panose="05000000000000000000" pitchFamily="2" charset="2"/>
              <a:buNone/>
            </a:pPr>
            <a:r>
              <a:rPr lang="en-US" altLang="en-US" sz="2400" i="1" dirty="0">
                <a:solidFill>
                  <a:schemeClr val="bg1"/>
                </a:solidFill>
                <a:latin typeface="Arial Narrow" panose="020B0606020202030204" pitchFamily="34" charset="0"/>
              </a:rPr>
              <a:t>	Titus</a:t>
            </a:r>
          </a:p>
        </p:txBody>
      </p:sp>
    </p:spTree>
    <p:extLst>
      <p:ext uri="{BB962C8B-B14F-4D97-AF65-F5344CB8AC3E}">
        <p14:creationId xmlns:p14="http://schemas.microsoft.com/office/powerpoint/2010/main" val="571727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dissolve">
                                      <p:cBhvr>
                                        <p:cTn id="7" dur="500"/>
                                        <p:tgtEl>
                                          <p:spTgt spid="675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67587">
                                            <p:txEl>
                                              <p:pRg st="0" end="0"/>
                                            </p:txEl>
                                          </p:spTgt>
                                        </p:tgtEl>
                                        <p:attrNameLst>
                                          <p:attrName>style.visibility</p:attrName>
                                        </p:attrNameLst>
                                      </p:cBhvr>
                                      <p:to>
                                        <p:strVal val="visible"/>
                                      </p:to>
                                    </p:set>
                                    <p:anim calcmode="lin" valueType="num">
                                      <p:cBhvr>
                                        <p:cTn id="12" dur="500" fill="hold"/>
                                        <p:tgtEl>
                                          <p:spTgt spid="6758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7587">
                                            <p:txEl>
                                              <p:pRg st="0" end="0"/>
                                            </p:txEl>
                                          </p:spTgt>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67587">
                                            <p:txEl>
                                              <p:pRg st="1" end="1"/>
                                            </p:txEl>
                                          </p:spTgt>
                                        </p:tgtEl>
                                        <p:attrNameLst>
                                          <p:attrName>style.visibility</p:attrName>
                                        </p:attrNameLst>
                                      </p:cBhvr>
                                      <p:to>
                                        <p:strVal val="visible"/>
                                      </p:to>
                                    </p:set>
                                    <p:anim calcmode="lin" valueType="num">
                                      <p:cBhvr>
                                        <p:cTn id="16" dur="500" fill="hold"/>
                                        <p:tgtEl>
                                          <p:spTgt spid="6758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67587">
                                            <p:txEl>
                                              <p:pRg st="1" end="1"/>
                                            </p:txEl>
                                          </p:spTgt>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67587">
                                            <p:txEl>
                                              <p:pRg st="2" end="2"/>
                                            </p:txEl>
                                          </p:spTgt>
                                        </p:tgtEl>
                                        <p:attrNameLst>
                                          <p:attrName>style.visibility</p:attrName>
                                        </p:attrNameLst>
                                      </p:cBhvr>
                                      <p:to>
                                        <p:strVal val="visible"/>
                                      </p:to>
                                    </p:set>
                                    <p:anim calcmode="lin" valueType="num">
                                      <p:cBhvr>
                                        <p:cTn id="20" dur="500" fill="hold"/>
                                        <p:tgtEl>
                                          <p:spTgt spid="67587">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67587">
                                            <p:txEl>
                                              <p:pRg st="2" end="2"/>
                                            </p:txEl>
                                          </p:spTgt>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67587">
                                            <p:txEl>
                                              <p:pRg st="3" end="3"/>
                                            </p:txEl>
                                          </p:spTgt>
                                        </p:tgtEl>
                                        <p:attrNameLst>
                                          <p:attrName>style.visibility</p:attrName>
                                        </p:attrNameLst>
                                      </p:cBhvr>
                                      <p:to>
                                        <p:strVal val="visible"/>
                                      </p:to>
                                    </p:set>
                                    <p:anim calcmode="lin" valueType="num">
                                      <p:cBhvr>
                                        <p:cTn id="24" dur="500" fill="hold"/>
                                        <p:tgtEl>
                                          <p:spTgt spid="67587">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6758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nodeType="clickEffect">
                                  <p:stCondLst>
                                    <p:cond delay="0"/>
                                  </p:stCondLst>
                                  <p:childTnLst>
                                    <p:set>
                                      <p:cBhvr>
                                        <p:cTn id="29" dur="1" fill="hold">
                                          <p:stCondLst>
                                            <p:cond delay="0"/>
                                          </p:stCondLst>
                                        </p:cTn>
                                        <p:tgtEl>
                                          <p:spTgt spid="67587">
                                            <p:txEl>
                                              <p:pRg st="5" end="5"/>
                                            </p:txEl>
                                          </p:spTgt>
                                        </p:tgtEl>
                                        <p:attrNameLst>
                                          <p:attrName>style.visibility</p:attrName>
                                        </p:attrNameLst>
                                      </p:cBhvr>
                                      <p:to>
                                        <p:strVal val="visible"/>
                                      </p:to>
                                    </p:set>
                                    <p:anim calcmode="lin" valueType="num">
                                      <p:cBhvr>
                                        <p:cTn id="30" dur="500" fill="hold"/>
                                        <p:tgtEl>
                                          <p:spTgt spid="67587">
                                            <p:txEl>
                                              <p:pRg st="5" end="5"/>
                                            </p:txEl>
                                          </p:spTgt>
                                        </p:tgtEl>
                                        <p:attrNameLst>
                                          <p:attrName>ppt_w</p:attrName>
                                        </p:attrNameLst>
                                      </p:cBhvr>
                                      <p:tavLst>
                                        <p:tav tm="0">
                                          <p:val>
                                            <p:fltVal val="0"/>
                                          </p:val>
                                        </p:tav>
                                        <p:tav tm="100000">
                                          <p:val>
                                            <p:strVal val="#ppt_w"/>
                                          </p:val>
                                        </p:tav>
                                      </p:tavLst>
                                    </p:anim>
                                    <p:anim calcmode="lin" valueType="num">
                                      <p:cBhvr>
                                        <p:cTn id="31" dur="500" fill="hold"/>
                                        <p:tgtEl>
                                          <p:spTgt spid="67587">
                                            <p:txEl>
                                              <p:pRg st="5" end="5"/>
                                            </p:txEl>
                                          </p:spTgt>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67587">
                                            <p:txEl>
                                              <p:pRg st="6" end="6"/>
                                            </p:txEl>
                                          </p:spTgt>
                                        </p:tgtEl>
                                        <p:attrNameLst>
                                          <p:attrName>style.visibility</p:attrName>
                                        </p:attrNameLst>
                                      </p:cBhvr>
                                      <p:to>
                                        <p:strVal val="visible"/>
                                      </p:to>
                                    </p:set>
                                    <p:anim calcmode="lin" valueType="num">
                                      <p:cBhvr>
                                        <p:cTn id="34" dur="500" fill="hold"/>
                                        <p:tgtEl>
                                          <p:spTgt spid="67587">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67587">
                                            <p:txEl>
                                              <p:pRg st="6" end="6"/>
                                            </p:txEl>
                                          </p:spTgt>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67587">
                                            <p:txEl>
                                              <p:pRg st="7" end="7"/>
                                            </p:txEl>
                                          </p:spTgt>
                                        </p:tgtEl>
                                        <p:attrNameLst>
                                          <p:attrName>style.visibility</p:attrName>
                                        </p:attrNameLst>
                                      </p:cBhvr>
                                      <p:to>
                                        <p:strVal val="visible"/>
                                      </p:to>
                                    </p:set>
                                    <p:anim calcmode="lin" valueType="num">
                                      <p:cBhvr>
                                        <p:cTn id="38" dur="500" fill="hold"/>
                                        <p:tgtEl>
                                          <p:spTgt spid="67587">
                                            <p:txEl>
                                              <p:pRg st="7" end="7"/>
                                            </p:txEl>
                                          </p:spTgt>
                                        </p:tgtEl>
                                        <p:attrNameLst>
                                          <p:attrName>ppt_w</p:attrName>
                                        </p:attrNameLst>
                                      </p:cBhvr>
                                      <p:tavLst>
                                        <p:tav tm="0">
                                          <p:val>
                                            <p:fltVal val="0"/>
                                          </p:val>
                                        </p:tav>
                                        <p:tav tm="100000">
                                          <p:val>
                                            <p:strVal val="#ppt_w"/>
                                          </p:val>
                                        </p:tav>
                                      </p:tavLst>
                                    </p:anim>
                                    <p:anim calcmode="lin" valueType="num">
                                      <p:cBhvr>
                                        <p:cTn id="39" dur="500" fill="hold"/>
                                        <p:tgtEl>
                                          <p:spTgt spid="67587">
                                            <p:txEl>
                                              <p:pRg st="7" end="7"/>
                                            </p:txEl>
                                          </p:spTgt>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67587">
                                            <p:txEl>
                                              <p:pRg st="8" end="8"/>
                                            </p:txEl>
                                          </p:spTgt>
                                        </p:tgtEl>
                                        <p:attrNameLst>
                                          <p:attrName>style.visibility</p:attrName>
                                        </p:attrNameLst>
                                      </p:cBhvr>
                                      <p:to>
                                        <p:strVal val="visible"/>
                                      </p:to>
                                    </p:set>
                                    <p:anim calcmode="lin" valueType="num">
                                      <p:cBhvr>
                                        <p:cTn id="42" dur="500" fill="hold"/>
                                        <p:tgtEl>
                                          <p:spTgt spid="67587">
                                            <p:txEl>
                                              <p:pRg st="8" end="8"/>
                                            </p:txEl>
                                          </p:spTgt>
                                        </p:tgtEl>
                                        <p:attrNameLst>
                                          <p:attrName>ppt_w</p:attrName>
                                        </p:attrNameLst>
                                      </p:cBhvr>
                                      <p:tavLst>
                                        <p:tav tm="0">
                                          <p:val>
                                            <p:fltVal val="0"/>
                                          </p:val>
                                        </p:tav>
                                        <p:tav tm="100000">
                                          <p:val>
                                            <p:strVal val="#ppt_w"/>
                                          </p:val>
                                        </p:tav>
                                      </p:tavLst>
                                    </p:anim>
                                    <p:anim calcmode="lin" valueType="num">
                                      <p:cBhvr>
                                        <p:cTn id="43" dur="500" fill="hold"/>
                                        <p:tgtEl>
                                          <p:spTgt spid="67587">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16" fill="hold" nodeType="clickEffect">
                                  <p:stCondLst>
                                    <p:cond delay="0"/>
                                  </p:stCondLst>
                                  <p:childTnLst>
                                    <p:set>
                                      <p:cBhvr>
                                        <p:cTn id="47" dur="1" fill="hold">
                                          <p:stCondLst>
                                            <p:cond delay="0"/>
                                          </p:stCondLst>
                                        </p:cTn>
                                        <p:tgtEl>
                                          <p:spTgt spid="67588">
                                            <p:txEl>
                                              <p:pRg st="0" end="0"/>
                                            </p:txEl>
                                          </p:spTgt>
                                        </p:tgtEl>
                                        <p:attrNameLst>
                                          <p:attrName>style.visibility</p:attrName>
                                        </p:attrNameLst>
                                      </p:cBhvr>
                                      <p:to>
                                        <p:strVal val="visible"/>
                                      </p:to>
                                    </p:set>
                                    <p:anim calcmode="lin" valueType="num">
                                      <p:cBhvr>
                                        <p:cTn id="48" dur="500" fill="hold"/>
                                        <p:tgtEl>
                                          <p:spTgt spid="67588">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67588">
                                            <p:txEl>
                                              <p:pRg st="0" end="0"/>
                                            </p:txEl>
                                          </p:spTgt>
                                        </p:tgtEl>
                                        <p:attrNameLst>
                                          <p:attrName>ppt_h</p:attrName>
                                        </p:attrNameLst>
                                      </p:cBhvr>
                                      <p:tavLst>
                                        <p:tav tm="0">
                                          <p:val>
                                            <p:fltVal val="0"/>
                                          </p:val>
                                        </p:tav>
                                        <p:tav tm="100000">
                                          <p:val>
                                            <p:strVal val="#ppt_h"/>
                                          </p:val>
                                        </p:tav>
                                      </p:tavLst>
                                    </p:anim>
                                  </p:childTnLst>
                                </p:cTn>
                              </p:par>
                              <p:par>
                                <p:cTn id="50" presetID="23" presetClass="entr" presetSubtype="16" fill="hold" nodeType="withEffect">
                                  <p:stCondLst>
                                    <p:cond delay="0"/>
                                  </p:stCondLst>
                                  <p:childTnLst>
                                    <p:set>
                                      <p:cBhvr>
                                        <p:cTn id="51" dur="1" fill="hold">
                                          <p:stCondLst>
                                            <p:cond delay="0"/>
                                          </p:stCondLst>
                                        </p:cTn>
                                        <p:tgtEl>
                                          <p:spTgt spid="67588">
                                            <p:txEl>
                                              <p:pRg st="1" end="1"/>
                                            </p:txEl>
                                          </p:spTgt>
                                        </p:tgtEl>
                                        <p:attrNameLst>
                                          <p:attrName>style.visibility</p:attrName>
                                        </p:attrNameLst>
                                      </p:cBhvr>
                                      <p:to>
                                        <p:strVal val="visible"/>
                                      </p:to>
                                    </p:set>
                                    <p:anim calcmode="lin" valueType="num">
                                      <p:cBhvr>
                                        <p:cTn id="52" dur="500" fill="hold"/>
                                        <p:tgtEl>
                                          <p:spTgt spid="67588">
                                            <p:txEl>
                                              <p:pRg st="1" end="1"/>
                                            </p:txEl>
                                          </p:spTgt>
                                        </p:tgtEl>
                                        <p:attrNameLst>
                                          <p:attrName>ppt_w</p:attrName>
                                        </p:attrNameLst>
                                      </p:cBhvr>
                                      <p:tavLst>
                                        <p:tav tm="0">
                                          <p:val>
                                            <p:fltVal val="0"/>
                                          </p:val>
                                        </p:tav>
                                        <p:tav tm="100000">
                                          <p:val>
                                            <p:strVal val="#ppt_w"/>
                                          </p:val>
                                        </p:tav>
                                      </p:tavLst>
                                    </p:anim>
                                    <p:anim calcmode="lin" valueType="num">
                                      <p:cBhvr>
                                        <p:cTn id="53" dur="500" fill="hold"/>
                                        <p:tgtEl>
                                          <p:spTgt spid="67588">
                                            <p:txEl>
                                              <p:pRg st="1" end="1"/>
                                            </p:txEl>
                                          </p:spTgt>
                                        </p:tgtEl>
                                        <p:attrNameLst>
                                          <p:attrName>ppt_h</p:attrName>
                                        </p:attrNameLst>
                                      </p:cBhvr>
                                      <p:tavLst>
                                        <p:tav tm="0">
                                          <p:val>
                                            <p:fltVal val="0"/>
                                          </p:val>
                                        </p:tav>
                                        <p:tav tm="100000">
                                          <p:val>
                                            <p:strVal val="#ppt_h"/>
                                          </p:val>
                                        </p:tav>
                                      </p:tavLst>
                                    </p:anim>
                                  </p:childTnLst>
                                </p:cTn>
                              </p:par>
                              <p:par>
                                <p:cTn id="54" presetID="23" presetClass="entr" presetSubtype="16" fill="hold" nodeType="withEffect">
                                  <p:stCondLst>
                                    <p:cond delay="0"/>
                                  </p:stCondLst>
                                  <p:childTnLst>
                                    <p:set>
                                      <p:cBhvr>
                                        <p:cTn id="55" dur="1" fill="hold">
                                          <p:stCondLst>
                                            <p:cond delay="0"/>
                                          </p:stCondLst>
                                        </p:cTn>
                                        <p:tgtEl>
                                          <p:spTgt spid="67588">
                                            <p:txEl>
                                              <p:pRg st="2" end="2"/>
                                            </p:txEl>
                                          </p:spTgt>
                                        </p:tgtEl>
                                        <p:attrNameLst>
                                          <p:attrName>style.visibility</p:attrName>
                                        </p:attrNameLst>
                                      </p:cBhvr>
                                      <p:to>
                                        <p:strVal val="visible"/>
                                      </p:to>
                                    </p:set>
                                    <p:anim calcmode="lin" valueType="num">
                                      <p:cBhvr>
                                        <p:cTn id="56" dur="500" fill="hold"/>
                                        <p:tgtEl>
                                          <p:spTgt spid="67588">
                                            <p:txEl>
                                              <p:pRg st="2" end="2"/>
                                            </p:txEl>
                                          </p:spTgt>
                                        </p:tgtEl>
                                        <p:attrNameLst>
                                          <p:attrName>ppt_w</p:attrName>
                                        </p:attrNameLst>
                                      </p:cBhvr>
                                      <p:tavLst>
                                        <p:tav tm="0">
                                          <p:val>
                                            <p:fltVal val="0"/>
                                          </p:val>
                                        </p:tav>
                                        <p:tav tm="100000">
                                          <p:val>
                                            <p:strVal val="#ppt_w"/>
                                          </p:val>
                                        </p:tav>
                                      </p:tavLst>
                                    </p:anim>
                                    <p:anim calcmode="lin" valueType="num">
                                      <p:cBhvr>
                                        <p:cTn id="57" dur="500" fill="hold"/>
                                        <p:tgtEl>
                                          <p:spTgt spid="67588">
                                            <p:txEl>
                                              <p:pRg st="2" end="2"/>
                                            </p:txEl>
                                          </p:spTgt>
                                        </p:tgtEl>
                                        <p:attrNameLst>
                                          <p:attrName>ppt_h</p:attrName>
                                        </p:attrNameLst>
                                      </p:cBhvr>
                                      <p:tavLst>
                                        <p:tav tm="0">
                                          <p:val>
                                            <p:fltVal val="0"/>
                                          </p:val>
                                        </p:tav>
                                        <p:tav tm="100000">
                                          <p:val>
                                            <p:strVal val="#ppt_h"/>
                                          </p:val>
                                        </p:tav>
                                      </p:tavLst>
                                    </p:anim>
                                  </p:childTnLst>
                                </p:cTn>
                              </p:par>
                              <p:par>
                                <p:cTn id="58" presetID="23" presetClass="entr" presetSubtype="16" fill="hold" nodeType="withEffect">
                                  <p:stCondLst>
                                    <p:cond delay="0"/>
                                  </p:stCondLst>
                                  <p:childTnLst>
                                    <p:set>
                                      <p:cBhvr>
                                        <p:cTn id="59" dur="1" fill="hold">
                                          <p:stCondLst>
                                            <p:cond delay="0"/>
                                          </p:stCondLst>
                                        </p:cTn>
                                        <p:tgtEl>
                                          <p:spTgt spid="67588">
                                            <p:txEl>
                                              <p:pRg st="3" end="3"/>
                                            </p:txEl>
                                          </p:spTgt>
                                        </p:tgtEl>
                                        <p:attrNameLst>
                                          <p:attrName>style.visibility</p:attrName>
                                        </p:attrNameLst>
                                      </p:cBhvr>
                                      <p:to>
                                        <p:strVal val="visible"/>
                                      </p:to>
                                    </p:set>
                                    <p:anim calcmode="lin" valueType="num">
                                      <p:cBhvr>
                                        <p:cTn id="60" dur="500" fill="hold"/>
                                        <p:tgtEl>
                                          <p:spTgt spid="67588">
                                            <p:txEl>
                                              <p:pRg st="3" end="3"/>
                                            </p:txEl>
                                          </p:spTgt>
                                        </p:tgtEl>
                                        <p:attrNameLst>
                                          <p:attrName>ppt_w</p:attrName>
                                        </p:attrNameLst>
                                      </p:cBhvr>
                                      <p:tavLst>
                                        <p:tav tm="0">
                                          <p:val>
                                            <p:fltVal val="0"/>
                                          </p:val>
                                        </p:tav>
                                        <p:tav tm="100000">
                                          <p:val>
                                            <p:strVal val="#ppt_w"/>
                                          </p:val>
                                        </p:tav>
                                      </p:tavLst>
                                    </p:anim>
                                    <p:anim calcmode="lin" valueType="num">
                                      <p:cBhvr>
                                        <p:cTn id="61" dur="500" fill="hold"/>
                                        <p:tgtEl>
                                          <p:spTgt spid="67588">
                                            <p:txEl>
                                              <p:pRg st="3" end="3"/>
                                            </p:txEl>
                                          </p:spTgt>
                                        </p:tgtEl>
                                        <p:attrNameLst>
                                          <p:attrName>ppt_h</p:attrName>
                                        </p:attrNameLst>
                                      </p:cBhvr>
                                      <p:tavLst>
                                        <p:tav tm="0">
                                          <p:val>
                                            <p:fltVal val="0"/>
                                          </p:val>
                                        </p:tav>
                                        <p:tav tm="100000">
                                          <p:val>
                                            <p:strVal val="#ppt_h"/>
                                          </p:val>
                                        </p:tav>
                                      </p:tavLst>
                                    </p:anim>
                                  </p:childTnLst>
                                </p:cTn>
                              </p:par>
                              <p:par>
                                <p:cTn id="62" presetID="23" presetClass="entr" presetSubtype="16" fill="hold" nodeType="withEffect">
                                  <p:stCondLst>
                                    <p:cond delay="0"/>
                                  </p:stCondLst>
                                  <p:childTnLst>
                                    <p:set>
                                      <p:cBhvr>
                                        <p:cTn id="63" dur="1" fill="hold">
                                          <p:stCondLst>
                                            <p:cond delay="0"/>
                                          </p:stCondLst>
                                        </p:cTn>
                                        <p:tgtEl>
                                          <p:spTgt spid="67588">
                                            <p:txEl>
                                              <p:pRg st="4" end="4"/>
                                            </p:txEl>
                                          </p:spTgt>
                                        </p:tgtEl>
                                        <p:attrNameLst>
                                          <p:attrName>style.visibility</p:attrName>
                                        </p:attrNameLst>
                                      </p:cBhvr>
                                      <p:to>
                                        <p:strVal val="visible"/>
                                      </p:to>
                                    </p:set>
                                    <p:anim calcmode="lin" valueType="num">
                                      <p:cBhvr>
                                        <p:cTn id="64" dur="500" fill="hold"/>
                                        <p:tgtEl>
                                          <p:spTgt spid="67588">
                                            <p:txEl>
                                              <p:pRg st="4" end="4"/>
                                            </p:txEl>
                                          </p:spTgt>
                                        </p:tgtEl>
                                        <p:attrNameLst>
                                          <p:attrName>ppt_w</p:attrName>
                                        </p:attrNameLst>
                                      </p:cBhvr>
                                      <p:tavLst>
                                        <p:tav tm="0">
                                          <p:val>
                                            <p:fltVal val="0"/>
                                          </p:val>
                                        </p:tav>
                                        <p:tav tm="100000">
                                          <p:val>
                                            <p:strVal val="#ppt_w"/>
                                          </p:val>
                                        </p:tav>
                                      </p:tavLst>
                                    </p:anim>
                                    <p:anim calcmode="lin" valueType="num">
                                      <p:cBhvr>
                                        <p:cTn id="65" dur="500" fill="hold"/>
                                        <p:tgtEl>
                                          <p:spTgt spid="6758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16" fill="hold" nodeType="clickEffect">
                                  <p:stCondLst>
                                    <p:cond delay="0"/>
                                  </p:stCondLst>
                                  <p:childTnLst>
                                    <p:set>
                                      <p:cBhvr>
                                        <p:cTn id="69" dur="1" fill="hold">
                                          <p:stCondLst>
                                            <p:cond delay="0"/>
                                          </p:stCondLst>
                                        </p:cTn>
                                        <p:tgtEl>
                                          <p:spTgt spid="67588">
                                            <p:txEl>
                                              <p:pRg st="6" end="6"/>
                                            </p:txEl>
                                          </p:spTgt>
                                        </p:tgtEl>
                                        <p:attrNameLst>
                                          <p:attrName>style.visibility</p:attrName>
                                        </p:attrNameLst>
                                      </p:cBhvr>
                                      <p:to>
                                        <p:strVal val="visible"/>
                                      </p:to>
                                    </p:set>
                                    <p:anim calcmode="lin" valueType="num">
                                      <p:cBhvr>
                                        <p:cTn id="70" dur="500" fill="hold"/>
                                        <p:tgtEl>
                                          <p:spTgt spid="67588">
                                            <p:txEl>
                                              <p:pRg st="6" end="6"/>
                                            </p:txEl>
                                          </p:spTgt>
                                        </p:tgtEl>
                                        <p:attrNameLst>
                                          <p:attrName>ppt_w</p:attrName>
                                        </p:attrNameLst>
                                      </p:cBhvr>
                                      <p:tavLst>
                                        <p:tav tm="0">
                                          <p:val>
                                            <p:fltVal val="0"/>
                                          </p:val>
                                        </p:tav>
                                        <p:tav tm="100000">
                                          <p:val>
                                            <p:strVal val="#ppt_w"/>
                                          </p:val>
                                        </p:tav>
                                      </p:tavLst>
                                    </p:anim>
                                    <p:anim calcmode="lin" valueType="num">
                                      <p:cBhvr>
                                        <p:cTn id="71" dur="500" fill="hold"/>
                                        <p:tgtEl>
                                          <p:spTgt spid="67588">
                                            <p:txEl>
                                              <p:pRg st="6" end="6"/>
                                            </p:txEl>
                                          </p:spTgt>
                                        </p:tgtEl>
                                        <p:attrNameLst>
                                          <p:attrName>ppt_h</p:attrName>
                                        </p:attrNameLst>
                                      </p:cBhvr>
                                      <p:tavLst>
                                        <p:tav tm="0">
                                          <p:val>
                                            <p:fltVal val="0"/>
                                          </p:val>
                                        </p:tav>
                                        <p:tav tm="100000">
                                          <p:val>
                                            <p:strVal val="#ppt_h"/>
                                          </p:val>
                                        </p:tav>
                                      </p:tavLst>
                                    </p:anim>
                                  </p:childTnLst>
                                </p:cTn>
                              </p:par>
                              <p:par>
                                <p:cTn id="72" presetID="23" presetClass="entr" presetSubtype="16" fill="hold" nodeType="withEffect">
                                  <p:stCondLst>
                                    <p:cond delay="0"/>
                                  </p:stCondLst>
                                  <p:childTnLst>
                                    <p:set>
                                      <p:cBhvr>
                                        <p:cTn id="73" dur="1" fill="hold">
                                          <p:stCondLst>
                                            <p:cond delay="0"/>
                                          </p:stCondLst>
                                        </p:cTn>
                                        <p:tgtEl>
                                          <p:spTgt spid="67588">
                                            <p:txEl>
                                              <p:pRg st="7" end="7"/>
                                            </p:txEl>
                                          </p:spTgt>
                                        </p:tgtEl>
                                        <p:attrNameLst>
                                          <p:attrName>style.visibility</p:attrName>
                                        </p:attrNameLst>
                                      </p:cBhvr>
                                      <p:to>
                                        <p:strVal val="visible"/>
                                      </p:to>
                                    </p:set>
                                    <p:anim calcmode="lin" valueType="num">
                                      <p:cBhvr>
                                        <p:cTn id="74" dur="500" fill="hold"/>
                                        <p:tgtEl>
                                          <p:spTgt spid="67588">
                                            <p:txEl>
                                              <p:pRg st="7" end="7"/>
                                            </p:txEl>
                                          </p:spTgt>
                                        </p:tgtEl>
                                        <p:attrNameLst>
                                          <p:attrName>ppt_w</p:attrName>
                                        </p:attrNameLst>
                                      </p:cBhvr>
                                      <p:tavLst>
                                        <p:tav tm="0">
                                          <p:val>
                                            <p:fltVal val="0"/>
                                          </p:val>
                                        </p:tav>
                                        <p:tav tm="100000">
                                          <p:val>
                                            <p:strVal val="#ppt_w"/>
                                          </p:val>
                                        </p:tav>
                                      </p:tavLst>
                                    </p:anim>
                                    <p:anim calcmode="lin" valueType="num">
                                      <p:cBhvr>
                                        <p:cTn id="75" dur="500" fill="hold"/>
                                        <p:tgtEl>
                                          <p:spTgt spid="67588">
                                            <p:txEl>
                                              <p:pRg st="7" end="7"/>
                                            </p:txEl>
                                          </p:spTgt>
                                        </p:tgtEl>
                                        <p:attrNameLst>
                                          <p:attrName>ppt_h</p:attrName>
                                        </p:attrNameLst>
                                      </p:cBhvr>
                                      <p:tavLst>
                                        <p:tav tm="0">
                                          <p:val>
                                            <p:fltVal val="0"/>
                                          </p:val>
                                        </p:tav>
                                        <p:tav tm="100000">
                                          <p:val>
                                            <p:strVal val="#ppt_h"/>
                                          </p:val>
                                        </p:tav>
                                      </p:tavLst>
                                    </p:anim>
                                  </p:childTnLst>
                                </p:cTn>
                              </p:par>
                              <p:par>
                                <p:cTn id="76" presetID="23" presetClass="entr" presetSubtype="16" fill="hold" nodeType="withEffect">
                                  <p:stCondLst>
                                    <p:cond delay="0"/>
                                  </p:stCondLst>
                                  <p:childTnLst>
                                    <p:set>
                                      <p:cBhvr>
                                        <p:cTn id="77" dur="1" fill="hold">
                                          <p:stCondLst>
                                            <p:cond delay="0"/>
                                          </p:stCondLst>
                                        </p:cTn>
                                        <p:tgtEl>
                                          <p:spTgt spid="67588">
                                            <p:txEl>
                                              <p:pRg st="8" end="8"/>
                                            </p:txEl>
                                          </p:spTgt>
                                        </p:tgtEl>
                                        <p:attrNameLst>
                                          <p:attrName>style.visibility</p:attrName>
                                        </p:attrNameLst>
                                      </p:cBhvr>
                                      <p:to>
                                        <p:strVal val="visible"/>
                                      </p:to>
                                    </p:set>
                                    <p:anim calcmode="lin" valueType="num">
                                      <p:cBhvr>
                                        <p:cTn id="78" dur="500" fill="hold"/>
                                        <p:tgtEl>
                                          <p:spTgt spid="67588">
                                            <p:txEl>
                                              <p:pRg st="8" end="8"/>
                                            </p:txEl>
                                          </p:spTgt>
                                        </p:tgtEl>
                                        <p:attrNameLst>
                                          <p:attrName>ppt_w</p:attrName>
                                        </p:attrNameLst>
                                      </p:cBhvr>
                                      <p:tavLst>
                                        <p:tav tm="0">
                                          <p:val>
                                            <p:fltVal val="0"/>
                                          </p:val>
                                        </p:tav>
                                        <p:tav tm="100000">
                                          <p:val>
                                            <p:strVal val="#ppt_w"/>
                                          </p:val>
                                        </p:tav>
                                      </p:tavLst>
                                    </p:anim>
                                    <p:anim calcmode="lin" valueType="num">
                                      <p:cBhvr>
                                        <p:cTn id="79" dur="500" fill="hold"/>
                                        <p:tgtEl>
                                          <p:spTgt spid="67588">
                                            <p:txEl>
                                              <p:pRg st="8" end="8"/>
                                            </p:txEl>
                                          </p:spTgt>
                                        </p:tgtEl>
                                        <p:attrNameLst>
                                          <p:attrName>ppt_h</p:attrName>
                                        </p:attrNameLst>
                                      </p:cBhvr>
                                      <p:tavLst>
                                        <p:tav tm="0">
                                          <p:val>
                                            <p:fltVal val="0"/>
                                          </p:val>
                                        </p:tav>
                                        <p:tav tm="100000">
                                          <p:val>
                                            <p:strVal val="#ppt_h"/>
                                          </p:val>
                                        </p:tav>
                                      </p:tavLst>
                                    </p:anim>
                                  </p:childTnLst>
                                </p:cTn>
                              </p:par>
                              <p:par>
                                <p:cTn id="80" presetID="23" presetClass="entr" presetSubtype="16" fill="hold" nodeType="withEffect">
                                  <p:stCondLst>
                                    <p:cond delay="0"/>
                                  </p:stCondLst>
                                  <p:childTnLst>
                                    <p:set>
                                      <p:cBhvr>
                                        <p:cTn id="81" dur="1" fill="hold">
                                          <p:stCondLst>
                                            <p:cond delay="0"/>
                                          </p:stCondLst>
                                        </p:cTn>
                                        <p:tgtEl>
                                          <p:spTgt spid="67588">
                                            <p:txEl>
                                              <p:pRg st="9" end="9"/>
                                            </p:txEl>
                                          </p:spTgt>
                                        </p:tgtEl>
                                        <p:attrNameLst>
                                          <p:attrName>style.visibility</p:attrName>
                                        </p:attrNameLst>
                                      </p:cBhvr>
                                      <p:to>
                                        <p:strVal val="visible"/>
                                      </p:to>
                                    </p:set>
                                    <p:anim calcmode="lin" valueType="num">
                                      <p:cBhvr>
                                        <p:cTn id="82" dur="500" fill="hold"/>
                                        <p:tgtEl>
                                          <p:spTgt spid="67588">
                                            <p:txEl>
                                              <p:pRg st="9" end="9"/>
                                            </p:txEl>
                                          </p:spTgt>
                                        </p:tgtEl>
                                        <p:attrNameLst>
                                          <p:attrName>ppt_w</p:attrName>
                                        </p:attrNameLst>
                                      </p:cBhvr>
                                      <p:tavLst>
                                        <p:tav tm="0">
                                          <p:val>
                                            <p:fltVal val="0"/>
                                          </p:val>
                                        </p:tav>
                                        <p:tav tm="100000">
                                          <p:val>
                                            <p:strVal val="#ppt_w"/>
                                          </p:val>
                                        </p:tav>
                                      </p:tavLst>
                                    </p:anim>
                                    <p:anim calcmode="lin" valueType="num">
                                      <p:cBhvr>
                                        <p:cTn id="83" dur="500" fill="hold"/>
                                        <p:tgtEl>
                                          <p:spTgt spid="67588">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000" dirty="0">
                <a:solidFill>
                  <a:srgbClr val="FF0000"/>
                </a:solidFill>
                <a:latin typeface="Mistral" panose="03090702030407020403" pitchFamily="66" charset="0"/>
              </a:rPr>
              <a:t>Discussion Questions</a:t>
            </a:r>
            <a:endParaRPr lang="en-US" sz="6000" dirty="0">
              <a:solidFill>
                <a:srgbClr val="FF0000"/>
              </a:solidFill>
            </a:endParaRPr>
          </a:p>
        </p:txBody>
      </p:sp>
      <p:sp>
        <p:nvSpPr>
          <p:cNvPr id="3" name="Content Placeholder 2"/>
          <p:cNvSpPr>
            <a:spLocks noGrp="1"/>
          </p:cNvSpPr>
          <p:nvPr>
            <p:ph idx="1"/>
          </p:nvPr>
        </p:nvSpPr>
        <p:spPr/>
        <p:txBody>
          <a:bodyPr/>
          <a:lstStyle/>
          <a:p>
            <a:pPr marL="609600" indent="-609600">
              <a:buFont typeface="Wingdings" panose="05000000000000000000" pitchFamily="2" charset="2"/>
              <a:buAutoNum type="arabicPeriod"/>
            </a:pPr>
            <a:r>
              <a:rPr lang="en-US" altLang="en-US" dirty="0">
                <a:solidFill>
                  <a:srgbClr val="FFFF99"/>
                </a:solidFill>
              </a:rPr>
              <a:t>Paul was almost  certainly in Corinth for the Isthmian Games in AD 52. In some of his letters, he uses athletic training and events to illustrate the Christian life. In addition to the athletic events, the Isthmian Games would have included much debauchery and sexual promiscuity. Do you think Paul would have attended the games? </a:t>
            </a:r>
          </a:p>
          <a:p>
            <a:pPr marL="609600" indent="-609600">
              <a:buFont typeface="Wingdings" panose="05000000000000000000" pitchFamily="2" charset="2"/>
              <a:buAutoNum type="arabicPeriod"/>
            </a:pPr>
            <a:r>
              <a:rPr lang="en-US" dirty="0">
                <a:solidFill>
                  <a:srgbClr val="FFFF99"/>
                </a:solidFill>
              </a:rPr>
              <a:t>Luke does not mention any of Paul’s letter-writing during his missionary travels, but Paul certainly wrote these letters while traveling. Why do you think Luke does not mention them?</a:t>
            </a:r>
          </a:p>
          <a:p>
            <a:pPr marL="609600" indent="-609600">
              <a:buFont typeface="Wingdings" panose="05000000000000000000" pitchFamily="2" charset="2"/>
              <a:buAutoNum type="arabicPeriod"/>
            </a:pPr>
            <a:r>
              <a:rPr lang="en-US" dirty="0">
                <a:solidFill>
                  <a:srgbClr val="FFFF99"/>
                </a:solidFill>
              </a:rPr>
              <a:t>What do you make of the fact that Paul took a Jewish vow—and what do you suppose he took a vow about?</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208</a:t>
            </a:fld>
            <a:endParaRPr lang="en-US"/>
          </a:p>
        </p:txBody>
      </p:sp>
    </p:spTree>
    <p:extLst>
      <p:ext uri="{BB962C8B-B14F-4D97-AF65-F5344CB8AC3E}">
        <p14:creationId xmlns:p14="http://schemas.microsoft.com/office/powerpoint/2010/main" val="297380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7"/>
          <p:cNvSpPr>
            <a:spLocks noChangeArrowheads="1" noChangeShapeType="1" noTextEdit="1"/>
          </p:cNvSpPr>
          <p:nvPr/>
        </p:nvSpPr>
        <p:spPr bwMode="auto">
          <a:xfrm>
            <a:off x="5630779" y="3866147"/>
            <a:ext cx="5635708" cy="1010652"/>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A04020102020204" pitchFamily="34" charset="0"/>
              </a:rPr>
              <a:t>The Third Great Tour</a:t>
            </a:r>
          </a:p>
        </p:txBody>
      </p:sp>
      <p:sp>
        <p:nvSpPr>
          <p:cNvPr id="2" name="Slide Number Placeholder 1"/>
          <p:cNvSpPr>
            <a:spLocks noGrp="1"/>
          </p:cNvSpPr>
          <p:nvPr>
            <p:ph type="sldNum" sz="quarter" idx="12"/>
          </p:nvPr>
        </p:nvSpPr>
        <p:spPr/>
        <p:txBody>
          <a:bodyPr/>
          <a:lstStyle/>
          <a:p>
            <a:pPr>
              <a:defRPr/>
            </a:pPr>
            <a:fld id="{254DD280-9EF3-47CE-9735-16719FC5628C}" type="slidenum">
              <a:rPr lang="en-US" smtClean="0"/>
              <a:pPr>
                <a:defRPr/>
              </a:pPr>
              <a:t>209</a:t>
            </a:fld>
            <a:endParaRPr lang="en-US"/>
          </a:p>
        </p:txBody>
      </p:sp>
      <p:sp>
        <p:nvSpPr>
          <p:cNvPr id="3" name="TextBox 2"/>
          <p:cNvSpPr txBox="1"/>
          <p:nvPr/>
        </p:nvSpPr>
        <p:spPr>
          <a:xfrm>
            <a:off x="8293767" y="4957009"/>
            <a:ext cx="3165225" cy="76944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Impact" panose="020B0806030902050204" pitchFamily="34" charset="0"/>
              </a:rPr>
              <a:t>18:23—21:17</a:t>
            </a:r>
          </a:p>
        </p:txBody>
      </p:sp>
    </p:spTree>
    <p:extLst>
      <p:ext uri="{BB962C8B-B14F-4D97-AF65-F5344CB8AC3E}">
        <p14:creationId xmlns:p14="http://schemas.microsoft.com/office/powerpoint/2010/main" val="1108848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INTERRACIAL MISSIONARY CHURCH</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Antioch would become the sending congregation for the mission trips of Paul, who was brought from Tarsus to Antioch by Barnabas (11:25-26; 13:1-3).</a:t>
            </a:r>
          </a:p>
          <a:p>
            <a:r>
              <a:rPr lang="en-US" i="1" dirty="0"/>
              <a:t>The remainder of the Book of Acts details Paul’s travels, which eventually took him to Rome itself, the capital of the empire.</a:t>
            </a:r>
          </a:p>
          <a:p>
            <a:r>
              <a:rPr lang="en-US" i="1" dirty="0"/>
              <a:t>The Greek text of the book closes with the final words </a:t>
            </a:r>
            <a:r>
              <a:rPr lang="en-US" dirty="0">
                <a:latin typeface="Greekth" panose="02020803070505020304" pitchFamily="18" charset="0"/>
              </a:rPr>
              <a:t>meta&gt; pa&lt;</a:t>
            </a:r>
            <a:r>
              <a:rPr lang="en-US" dirty="0" err="1">
                <a:latin typeface="Greekth" panose="02020803070505020304" pitchFamily="18" charset="0"/>
              </a:rPr>
              <a:t>shj</a:t>
            </a:r>
            <a:r>
              <a:rPr lang="en-US" dirty="0">
                <a:latin typeface="Greekth" panose="02020803070505020304" pitchFamily="18" charset="0"/>
              </a:rPr>
              <a:t> </a:t>
            </a:r>
            <a:r>
              <a:rPr lang="en-US" dirty="0" err="1">
                <a:latin typeface="Greekth" panose="02020803070505020304" pitchFamily="18" charset="0"/>
              </a:rPr>
              <a:t>parrhsi</a:t>
            </a:r>
            <a:r>
              <a:rPr lang="en-US" dirty="0">
                <a:latin typeface="Greekth" panose="02020803070505020304" pitchFamily="18" charset="0"/>
              </a:rPr>
              <a:t>&lt;</a:t>
            </a:r>
            <a:r>
              <a:rPr lang="en-US" dirty="0" err="1">
                <a:latin typeface="Greekth" panose="02020803070505020304" pitchFamily="18" charset="0"/>
              </a:rPr>
              <a:t>aj</a:t>
            </a:r>
            <a:r>
              <a:rPr lang="en-US" dirty="0">
                <a:latin typeface="Greekth" panose="02020803070505020304" pitchFamily="18" charset="0"/>
              </a:rPr>
              <a:t> a]</a:t>
            </a:r>
            <a:r>
              <a:rPr lang="en-US" dirty="0" err="1">
                <a:latin typeface="Greekth" panose="02020803070505020304" pitchFamily="18" charset="0"/>
              </a:rPr>
              <a:t>kwlu</a:t>
            </a:r>
            <a:r>
              <a:rPr lang="en-US" dirty="0">
                <a:latin typeface="Greekth" panose="02020803070505020304" pitchFamily="18" charset="0"/>
              </a:rPr>
              <a:t>&lt;</a:t>
            </a:r>
            <a:r>
              <a:rPr lang="en-US" dirty="0" err="1">
                <a:latin typeface="Greekth" panose="02020803070505020304" pitchFamily="18" charset="0"/>
              </a:rPr>
              <a:t>twj</a:t>
            </a:r>
            <a:r>
              <a:rPr lang="en-US" i="1" dirty="0"/>
              <a:t> (= “with all boldness unhindered”), Luke’s artful suggestion that the evangelistic effort of Paul and the church would be ongoing.</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21</a:t>
            </a:fld>
            <a:endParaRPr lang="en-US"/>
          </a:p>
        </p:txBody>
      </p:sp>
    </p:spTree>
    <p:extLst>
      <p:ext uri="{BB962C8B-B14F-4D97-AF65-F5344CB8AC3E}">
        <p14:creationId xmlns:p14="http://schemas.microsoft.com/office/powerpoint/2010/main" val="22243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01"/>
            <a:ext cx="10515600" cy="1325563"/>
          </a:xfrm>
        </p:spPr>
        <p:txBody>
          <a:bodyPr/>
          <a:lstStyle/>
          <a:p>
            <a:r>
              <a:rPr lang="en-US" b="1" dirty="0">
                <a:solidFill>
                  <a:srgbClr val="FFC000"/>
                </a:solidFill>
                <a:effectLst>
                  <a:outerShdw blurRad="38100" dist="38100" dir="2700000" algn="tl">
                    <a:srgbClr val="000000">
                      <a:alpha val="43137"/>
                    </a:srgbClr>
                  </a:outerShdw>
                </a:effectLst>
              </a:rPr>
              <a:t>BACK TO GALATIA AND PHRYGIA (18:28)</a:t>
            </a:r>
          </a:p>
        </p:txBody>
      </p:sp>
      <p:sp>
        <p:nvSpPr>
          <p:cNvPr id="3" name="Content Placeholder 2"/>
          <p:cNvSpPr>
            <a:spLocks noGrp="1"/>
          </p:cNvSpPr>
          <p:nvPr>
            <p:ph idx="1"/>
          </p:nvPr>
        </p:nvSpPr>
        <p:spPr>
          <a:xfrm>
            <a:off x="838200" y="1424575"/>
            <a:ext cx="10515600" cy="5297070"/>
          </a:xfrm>
        </p:spPr>
        <p:txBody>
          <a:bodyPr/>
          <a:lstStyle/>
          <a:p>
            <a:pPr marL="0" indent="0">
              <a:buNone/>
            </a:pPr>
            <a:r>
              <a:rPr lang="en-US" altLang="en-US" sz="3200" b="1" dirty="0">
                <a:solidFill>
                  <a:srgbClr val="00FFFF"/>
                </a:solidFill>
                <a:effectLst>
                  <a:outerShdw blurRad="38100" dist="38100" dir="2700000" algn="tl">
                    <a:srgbClr val="000000"/>
                  </a:outerShdw>
                </a:effectLst>
              </a:rPr>
              <a:t>After a brief stay in Antioch, Syria, Paul once more set out to visit the congregations he had started.</a:t>
            </a:r>
          </a:p>
          <a:p>
            <a:r>
              <a:rPr lang="en-US" i="1" dirty="0"/>
              <a:t>Traveling overland, he visited the churches in Phrygia and Galatia.</a:t>
            </a:r>
          </a:p>
          <a:p>
            <a:r>
              <a:rPr lang="en-US" i="1" dirty="0"/>
              <a:t>At this point Luke inserts an interlude concerning a traveling Diaspora Jew from Alexandria named Apollos, a skilled exegete of the Septuagint, familiar with the baptism of John and somewhat knowledgeable about the life of Jesus.</a:t>
            </a:r>
          </a:p>
          <a:p>
            <a:r>
              <a:rPr lang="en-US" i="1" dirty="0"/>
              <a:t>At Ephesus, Apollos encountered Prisca and Aquila, Paul’s converts whom he had left in Ephesus when returning to Caesarea and Antioch.</a:t>
            </a:r>
          </a:p>
          <a:p>
            <a:r>
              <a:rPr lang="en-US" i="1" dirty="0"/>
              <a:t>Prisca and Aquila filled in Apollos’ knowledge of Jesus, and the Christian brothers sent him to Achaia with a letter of introduction, where he excelled in preaching the Christian message in Corinth.</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210</a:t>
            </a:fld>
            <a:endParaRPr lang="en-US" dirty="0"/>
          </a:p>
        </p:txBody>
      </p:sp>
    </p:spTree>
    <p:extLst>
      <p:ext uri="{BB962C8B-B14F-4D97-AF65-F5344CB8AC3E}">
        <p14:creationId xmlns:p14="http://schemas.microsoft.com/office/powerpoint/2010/main" val="219643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pic>
        <p:nvPicPr>
          <p:cNvPr id="385028" name="Picture 4" descr="bible-map-apostle-paul-third-missionary-journe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866" y="6350"/>
            <a:ext cx="7620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385029" name="Text Box 5"/>
          <p:cNvSpPr txBox="1">
            <a:spLocks noChangeArrowheads="1"/>
          </p:cNvSpPr>
          <p:nvPr/>
        </p:nvSpPr>
        <p:spPr bwMode="auto">
          <a:xfrm>
            <a:off x="8919410" y="1604210"/>
            <a:ext cx="2919663"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solidFill>
                  <a:srgbClr val="FFFF99"/>
                </a:solidFill>
                <a:latin typeface="Impact" panose="020B0806030902050204" pitchFamily="34" charset="0"/>
              </a:rPr>
              <a:t>On his 3</a:t>
            </a:r>
            <a:r>
              <a:rPr lang="en-US" altLang="en-US" sz="2800" baseline="30000" dirty="0">
                <a:solidFill>
                  <a:srgbClr val="FFFF99"/>
                </a:solidFill>
                <a:latin typeface="Impact" panose="020B0806030902050204" pitchFamily="34" charset="0"/>
              </a:rPr>
              <a:t>rd</a:t>
            </a:r>
            <a:r>
              <a:rPr lang="en-US" altLang="en-US" sz="2800" dirty="0">
                <a:solidFill>
                  <a:srgbClr val="FFFF99"/>
                </a:solidFill>
                <a:latin typeface="Impact" panose="020B0806030902050204" pitchFamily="34" charset="0"/>
              </a:rPr>
              <a:t> journey, Paul wrote three large letters:</a:t>
            </a:r>
          </a:p>
          <a:p>
            <a:pPr>
              <a:spcBef>
                <a:spcPct val="50000"/>
              </a:spcBef>
            </a:pPr>
            <a:endParaRPr lang="en-US" altLang="en-US" sz="2800" dirty="0">
              <a:solidFill>
                <a:srgbClr val="FFFF99"/>
              </a:solidFill>
              <a:latin typeface="Impact" panose="020B0806030902050204" pitchFamily="34" charset="0"/>
            </a:endParaRPr>
          </a:p>
          <a:p>
            <a:pPr>
              <a:spcBef>
                <a:spcPct val="50000"/>
              </a:spcBef>
            </a:pPr>
            <a:r>
              <a:rPr lang="en-US" altLang="en-US" sz="2400" b="1" dirty="0">
                <a:solidFill>
                  <a:srgbClr val="FFFF99"/>
                </a:solidFill>
                <a:latin typeface="Arial Narrow" panose="020B0606020202030204" pitchFamily="34" charset="0"/>
              </a:rPr>
              <a:t>He wrote two letters to the Corinthians and one to the Romans</a:t>
            </a:r>
            <a:r>
              <a:rPr lang="en-US" altLang="en-US" sz="2000" b="1" dirty="0">
                <a:latin typeface="Arial Narrow" panose="020B0606020202030204" pitchFamily="34" charset="0"/>
              </a:rPr>
              <a:t>.</a:t>
            </a:r>
          </a:p>
        </p:txBody>
      </p:sp>
    </p:spTree>
    <p:extLst>
      <p:ext uri="{BB962C8B-B14F-4D97-AF65-F5344CB8AC3E}">
        <p14:creationId xmlns:p14="http://schemas.microsoft.com/office/powerpoint/2010/main" val="311542801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IN EPHESUS (19:1-41)</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Still traveling inland by foot, Paul journeyed westward until he reached Ephesus, fulfilling his promise to return (cf. 18:21).</a:t>
            </a:r>
          </a:p>
          <a:p>
            <a:r>
              <a:rPr lang="en-US" i="1" dirty="0"/>
              <a:t>Here, he encountered some disciples similar to Apollos, who knew about John the Baptist but were imperfectly informed about the fulfillment of John’s prediction concerning the messianic gift of the Spirit.</a:t>
            </a:r>
          </a:p>
          <a:p>
            <a:r>
              <a:rPr lang="en-US" i="1" dirty="0"/>
              <a:t>Paul now informed them more fully of the coming of the Holy Spirit, and these disciples, twelve in all, were baptized and filled with the Spirit.</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212</a:t>
            </a:fld>
            <a:endParaRPr lang="en-US"/>
          </a:p>
        </p:txBody>
      </p:sp>
    </p:spTree>
    <p:extLst>
      <p:ext uri="{BB962C8B-B14F-4D97-AF65-F5344CB8AC3E}">
        <p14:creationId xmlns:p14="http://schemas.microsoft.com/office/powerpoint/2010/main" val="374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effectLst>
                  <a:outerShdw blurRad="38100" dist="38100" dir="2700000" algn="tl">
                    <a:srgbClr val="000000">
                      <a:alpha val="43137"/>
                    </a:srgbClr>
                  </a:outerShdw>
                </a:effectLst>
                <a:latin typeface="Impact" panose="020B0806030902050204" pitchFamily="34" charset="0"/>
              </a:rPr>
              <a:t>A Debated Theological Question</a:t>
            </a:r>
            <a:br>
              <a:rPr lang="en-US" dirty="0">
                <a:solidFill>
                  <a:srgbClr val="FFC000"/>
                </a:solidFill>
                <a:effectLst>
                  <a:outerShdw blurRad="38100" dist="38100" dir="2700000" algn="tl">
                    <a:srgbClr val="000000">
                      <a:alpha val="43137"/>
                    </a:srgbClr>
                  </a:outerShdw>
                </a:effectLst>
                <a:latin typeface="Impact" panose="020B0806030902050204" pitchFamily="34" charset="0"/>
              </a:rPr>
            </a:br>
            <a:r>
              <a:rPr lang="en-US" sz="2800" b="1" i="1" dirty="0">
                <a:solidFill>
                  <a:srgbClr val="FFFF99"/>
                </a:solidFill>
                <a:effectLst>
                  <a:outerShdw blurRad="38100" dist="38100" dir="2700000" algn="tl">
                    <a:srgbClr val="000000">
                      <a:alpha val="43137"/>
                    </a:srgbClr>
                  </a:outerShdw>
                </a:effectLst>
              </a:rPr>
              <a:t>Who were these “disciples” in Acts 19?</a:t>
            </a:r>
            <a:endParaRPr lang="en-US" b="1" dirty="0">
              <a:solidFill>
                <a:srgbClr val="FFFF99"/>
              </a:solidFill>
              <a:effectLst>
                <a:outerShdw blurRad="38100" dist="38100" dir="2700000" algn="tl">
                  <a:srgbClr val="000000">
                    <a:alpha val="43137"/>
                  </a:srgbClr>
                </a:outerShdw>
              </a:effectLst>
              <a:latin typeface="Impact" panose="020B0806030902050204" pitchFamily="34" charset="0"/>
            </a:endParaRPr>
          </a:p>
        </p:txBody>
      </p:sp>
      <p:sp>
        <p:nvSpPr>
          <p:cNvPr id="3" name="Content Placeholder 2"/>
          <p:cNvSpPr>
            <a:spLocks noGrp="1"/>
          </p:cNvSpPr>
          <p:nvPr>
            <p:ph sz="half" idx="1"/>
          </p:nvPr>
        </p:nvSpPr>
        <p:spPr>
          <a:xfrm>
            <a:off x="272716" y="1825625"/>
            <a:ext cx="5747084" cy="4703512"/>
          </a:xfrm>
          <a:solidFill>
            <a:srgbClr val="29323F"/>
          </a:solidFill>
          <a:ln>
            <a:solidFill>
              <a:schemeClr val="bg1"/>
            </a:solidFill>
          </a:ln>
        </p:spPr>
        <p:txBody>
          <a:bodyPr/>
          <a:lstStyle/>
          <a:p>
            <a:pPr marL="0" indent="0">
              <a:buNone/>
            </a:pPr>
            <a:r>
              <a:rPr lang="en-US" sz="3200" dirty="0">
                <a:solidFill>
                  <a:srgbClr val="FFC000"/>
                </a:solidFill>
                <a:effectLst>
                  <a:outerShdw blurRad="38100" dist="38100" dir="2700000" algn="tl">
                    <a:srgbClr val="000000">
                      <a:alpha val="43137"/>
                    </a:srgbClr>
                  </a:outerShdw>
                </a:effectLst>
                <a:latin typeface="Impact" panose="020B0806030902050204" pitchFamily="34" charset="0"/>
              </a:rPr>
              <a:t>Sub-standard Christian Disciples</a:t>
            </a:r>
          </a:p>
          <a:p>
            <a:pPr marL="0" indent="0">
              <a:buNone/>
            </a:pPr>
            <a:r>
              <a:rPr lang="en-US" sz="2400" b="1" dirty="0">
                <a:solidFill>
                  <a:srgbClr val="FFFF99"/>
                </a:solidFill>
                <a:latin typeface="Arial" panose="020B0604020202020204" pitchFamily="34" charset="0"/>
                <a:cs typeface="Arial" panose="020B0604020202020204" pitchFamily="34" charset="0"/>
              </a:rPr>
              <a:t>This interpretation usually is adopted by Pentecostal Christians in order to show that the gift of the Spirit is a post-</a:t>
            </a:r>
            <a:r>
              <a:rPr lang="en-US" sz="2400" b="1" dirty="0" err="1">
                <a:solidFill>
                  <a:srgbClr val="FFFF99"/>
                </a:solidFill>
                <a:latin typeface="Arial" panose="020B0604020202020204" pitchFamily="34" charset="0"/>
                <a:cs typeface="Arial" panose="020B0604020202020204" pitchFamily="34" charset="0"/>
              </a:rPr>
              <a:t>salvational</a:t>
            </a:r>
            <a:r>
              <a:rPr lang="en-US" sz="2400" b="1" dirty="0">
                <a:solidFill>
                  <a:srgbClr val="FFFF99"/>
                </a:solidFill>
                <a:latin typeface="Arial" panose="020B0604020202020204" pitchFamily="34" charset="0"/>
                <a:cs typeface="Arial" panose="020B0604020202020204" pitchFamily="34" charset="0"/>
              </a:rPr>
              <a:t> work of grace.</a:t>
            </a:r>
          </a:p>
          <a:p>
            <a:r>
              <a:rPr lang="en-US" sz="2400" i="1" dirty="0">
                <a:solidFill>
                  <a:schemeClr val="bg1"/>
                </a:solidFill>
                <a:latin typeface="Arial Narrow" panose="020B0606020202030204" pitchFamily="34" charset="0"/>
              </a:rPr>
              <a:t>Here, the “disciples” are considered to have been Christians already, but they had not yet been “baptized” with the Spirit.</a:t>
            </a:r>
          </a:p>
          <a:p>
            <a:r>
              <a:rPr lang="en-US" sz="2400" i="1" dirty="0">
                <a:solidFill>
                  <a:schemeClr val="bg1"/>
                </a:solidFill>
                <a:latin typeface="Arial Narrow" panose="020B0606020202030204" pitchFamily="34" charset="0"/>
              </a:rPr>
              <a:t>The phenomenon of speaking in tongues was necessary to validate their Spirit-baptism.</a:t>
            </a:r>
          </a:p>
        </p:txBody>
      </p:sp>
      <p:sp>
        <p:nvSpPr>
          <p:cNvPr id="4" name="Content Placeholder 3"/>
          <p:cNvSpPr>
            <a:spLocks noGrp="1"/>
          </p:cNvSpPr>
          <p:nvPr>
            <p:ph sz="half" idx="2"/>
          </p:nvPr>
        </p:nvSpPr>
        <p:spPr>
          <a:xfrm>
            <a:off x="6172200" y="1825625"/>
            <a:ext cx="5682916" cy="4703512"/>
          </a:xfrm>
          <a:solidFill>
            <a:srgbClr val="46576E"/>
          </a:solidFill>
          <a:ln>
            <a:solidFill>
              <a:schemeClr val="bg1"/>
            </a:solidFill>
          </a:ln>
        </p:spPr>
        <p:txBody>
          <a:bodyPr/>
          <a:lstStyle/>
          <a:p>
            <a:pPr marL="0" indent="0">
              <a:buNone/>
            </a:pPr>
            <a:r>
              <a:rPr lang="en-US" sz="3200" dirty="0">
                <a:solidFill>
                  <a:srgbClr val="FFC000"/>
                </a:solidFill>
                <a:effectLst>
                  <a:outerShdw blurRad="38100" dist="38100" dir="2700000" algn="tl">
                    <a:srgbClr val="000000">
                      <a:alpha val="43137"/>
                    </a:srgbClr>
                  </a:outerShdw>
                </a:effectLst>
                <a:latin typeface="Impact" panose="020B0806030902050204" pitchFamily="34" charset="0"/>
              </a:rPr>
              <a:t>Disciples of John the Baptist</a:t>
            </a:r>
          </a:p>
          <a:p>
            <a:pPr marL="0" indent="0">
              <a:buNone/>
            </a:pPr>
            <a:r>
              <a:rPr lang="en-US" sz="2400"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interpretation usually is adopted by non-Pentecostal Christians.</a:t>
            </a:r>
          </a:p>
          <a:p>
            <a:r>
              <a:rPr lang="en-US" sz="2400" i="1"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They consider these “certain disciples” to be non-Christians, which is why they were baptized and filled with the Spirit at this time.</a:t>
            </a:r>
          </a:p>
          <a:p>
            <a:r>
              <a:rPr lang="en-US" sz="2400" i="1"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There is evidence of John the Baptist sects as late as the early 3</a:t>
            </a:r>
            <a:r>
              <a:rPr lang="en-US" sz="2400" i="1" baseline="30000"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rd</a:t>
            </a:r>
            <a:r>
              <a:rPr lang="en-US" sz="2400" i="1"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 century AD.</a:t>
            </a:r>
          </a:p>
          <a:p>
            <a:r>
              <a:rPr lang="en-US" sz="2400" i="1"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Some of them claimed John was the Messiah, not Jesus (Recognitions of Clement, 1.LIV).</a:t>
            </a:r>
          </a:p>
        </p:txBody>
      </p:sp>
      <p:sp>
        <p:nvSpPr>
          <p:cNvPr id="5" name="Slide Number Placeholder 4"/>
          <p:cNvSpPr>
            <a:spLocks noGrp="1"/>
          </p:cNvSpPr>
          <p:nvPr>
            <p:ph type="sldNum" sz="quarter" idx="12"/>
          </p:nvPr>
        </p:nvSpPr>
        <p:spPr/>
        <p:txBody>
          <a:bodyPr/>
          <a:lstStyle/>
          <a:p>
            <a:pPr>
              <a:defRPr/>
            </a:pPr>
            <a:fld id="{62CB0931-3903-48AB-93B9-33503B6FB55A}" type="slidenum">
              <a:rPr lang="en-US" smtClean="0"/>
              <a:pPr>
                <a:defRPr/>
              </a:pPr>
              <a:t>213</a:t>
            </a:fld>
            <a:endParaRPr lang="en-US"/>
          </a:p>
        </p:txBody>
      </p:sp>
    </p:spTree>
    <p:extLst>
      <p:ext uri="{BB962C8B-B14F-4D97-AF65-F5344CB8AC3E}">
        <p14:creationId xmlns:p14="http://schemas.microsoft.com/office/powerpoint/2010/main" val="364972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bg/>
                                          </p:spTgt>
                                        </p:tgtEl>
                                        <p:attrNameLst>
                                          <p:attrName>style.visibility</p:attrName>
                                        </p:attrNameLst>
                                      </p:cBhvr>
                                      <p:to>
                                        <p:strVal val="visible"/>
                                      </p:to>
                                    </p:set>
                                    <p:animEffect transition="in" filter="randombar(horizontal)">
                                      <p:cBhvr>
                                        <p:cTn id="33" dur="500"/>
                                        <p:tgtEl>
                                          <p:spTgt spid="4">
                                            <p:bg/>
                                          </p:spTgt>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6" dur="500"/>
                                        <p:tgtEl>
                                          <p:spTgt spid="4">
                                            <p:txEl>
                                              <p:pRg st="0" end="0"/>
                                            </p:txEl>
                                          </p:spTgt>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 calcmode="lin" valueType="num">
                                      <p:cBhvr>
                                        <p:cTn id="40"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1"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42" dur="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additive="base">
                                        <p:cTn id="4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anim calcmode="lin" valueType="num">
                                      <p:cBhvr additive="base">
                                        <p:cTn id="5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anim calcmode="lin" valueType="num">
                                      <p:cBhvr additive="base">
                                        <p:cTn id="5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In the Synagogue and Beyond</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Paul spent three months in the Ephesian synagogue, urging the Christian message.</a:t>
            </a:r>
          </a:p>
          <a:p>
            <a:r>
              <a:rPr lang="en-US" i="1" dirty="0"/>
              <a:t>His response was mixed, and his opponents forced him out.</a:t>
            </a:r>
          </a:p>
          <a:p>
            <a:r>
              <a:rPr lang="en-US" i="1" dirty="0"/>
              <a:t>Moving, he spent two years preaching in a lecture hall, effectively reaching both Jews and Greeks throughout the Province of Asia (probably including the Colossian church to whom Paul would later write).</a:t>
            </a:r>
          </a:p>
          <a:p>
            <a:r>
              <a:rPr lang="en-US" i="1" dirty="0"/>
              <a:t>Unusual miracles also occurred during this time when sweat-rags and work aprons that Paul had used </a:t>
            </a:r>
            <a:r>
              <a:rPr lang="en-US" dirty="0">
                <a:latin typeface="Greekth" panose="02020803070505020304" pitchFamily="18" charset="0"/>
              </a:rPr>
              <a:t>(</a:t>
            </a:r>
            <a:r>
              <a:rPr lang="en-US" dirty="0" err="1">
                <a:latin typeface="Greekth" panose="02020803070505020304" pitchFamily="18" charset="0"/>
              </a:rPr>
              <a:t>simiki</a:t>
            </a:r>
            <a:r>
              <a:rPr lang="en-US" dirty="0">
                <a:latin typeface="Greekth" panose="02020803070505020304" pitchFamily="18" charset="0"/>
              </a:rPr>
              <a:t>&lt;</a:t>
            </a:r>
            <a:r>
              <a:rPr lang="en-US" dirty="0" err="1">
                <a:latin typeface="Greekth" panose="02020803070505020304" pitchFamily="18" charset="0"/>
              </a:rPr>
              <a:t>nqion</a:t>
            </a:r>
            <a:r>
              <a:rPr lang="en-US" dirty="0">
                <a:latin typeface="Greekth" panose="02020803070505020304" pitchFamily="18" charset="0"/>
              </a:rPr>
              <a:t>)</a:t>
            </a:r>
            <a:r>
              <a:rPr lang="en-US" i="1" dirty="0"/>
              <a:t> were then taken to sick people, who were cured or delivered from demons.</a:t>
            </a:r>
          </a:p>
          <a:p>
            <a:endParaRPr lang="en-US" i="1" dirty="0"/>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214</a:t>
            </a:fld>
            <a:endParaRPr lang="en-US"/>
          </a:p>
        </p:txBody>
      </p:sp>
    </p:spTree>
    <p:extLst>
      <p:ext uri="{BB962C8B-B14F-4D97-AF65-F5344CB8AC3E}">
        <p14:creationId xmlns:p14="http://schemas.microsoft.com/office/powerpoint/2010/main" val="108571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Other Remarkable Events</a:t>
            </a:r>
          </a:p>
        </p:txBody>
      </p:sp>
      <p:sp>
        <p:nvSpPr>
          <p:cNvPr id="3" name="Content Placeholder 2"/>
          <p:cNvSpPr>
            <a:spLocks noGrp="1"/>
          </p:cNvSpPr>
          <p:nvPr>
            <p:ph idx="1"/>
          </p:nvPr>
        </p:nvSpPr>
        <p:spPr>
          <a:xfrm>
            <a:off x="838200" y="1601036"/>
            <a:ext cx="10515600" cy="5256963"/>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In addition to the healings, Luke describes two other unusual events attending Paul’s ministry in Ephesus.</a:t>
            </a:r>
          </a:p>
          <a:p>
            <a:r>
              <a:rPr lang="en-US" i="1" dirty="0"/>
              <a:t>One concerned some Jewish exorcists who began using the name of Jesus to address demons, and one priestly family of this kind was attacked and injured by a demonized man.</a:t>
            </a:r>
          </a:p>
          <a:p>
            <a:r>
              <a:rPr lang="en-US" i="1" dirty="0"/>
              <a:t>The other event concerned the public burning of sorcery scrolls by converts to Paul’s ministry.</a:t>
            </a:r>
          </a:p>
          <a:p>
            <a:r>
              <a:rPr lang="en-US" i="1" dirty="0"/>
              <a:t>Near the end of his three years in Ephesus (cf. 20:31), Paul decided to return to Jerusalem by way of Macedonia and Achaia on the Grecian peninsula, presumably to complete the collection of funds for the impoverished Christians in Jerusalem and to complete his Nazirite vow (cf. 18:18).</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215</a:t>
            </a:fld>
            <a:endParaRPr lang="en-US"/>
          </a:p>
        </p:txBody>
      </p:sp>
    </p:spTree>
    <p:extLst>
      <p:ext uri="{BB962C8B-B14F-4D97-AF65-F5344CB8AC3E}">
        <p14:creationId xmlns:p14="http://schemas.microsoft.com/office/powerpoint/2010/main" val="141024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Riot in Ephesus</a:t>
            </a:r>
          </a:p>
        </p:txBody>
      </p:sp>
      <p:sp>
        <p:nvSpPr>
          <p:cNvPr id="3" name="Content Placeholder 2"/>
          <p:cNvSpPr>
            <a:spLocks noGrp="1"/>
          </p:cNvSpPr>
          <p:nvPr>
            <p:ph idx="1"/>
          </p:nvPr>
        </p:nvSpPr>
        <p:spPr>
          <a:xfrm>
            <a:off x="838200" y="1665204"/>
            <a:ext cx="10515600" cy="503237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Too many converts to Christianity meant a loss of business to the artisans who sold silver images of the patron goddess Artemis, whose image was displayed in the local temple, one of the seven wonders of the ancient world.</a:t>
            </a:r>
          </a:p>
          <a:p>
            <a:r>
              <a:rPr lang="en-US" i="1" dirty="0"/>
              <a:t>Under the leadership of a local silversmith, who incited a hostile crowd, two of Paul’s traveling companions were hauled into the theater.</a:t>
            </a:r>
          </a:p>
          <a:p>
            <a:r>
              <a:rPr lang="en-US" i="1" dirty="0"/>
              <a:t>Paul was warned not to attempt to enter the theater to address this mob, and the town clerk finally managed to restore some order, warning that their rash conduct might have Roman reprisals.</a:t>
            </a:r>
          </a:p>
          <a:p>
            <a:r>
              <a:rPr lang="en-US" i="1" dirty="0"/>
              <a:t>After this near escape, Paul deemed it best to leave Ephesus (20:1).</a:t>
            </a:r>
            <a:endParaRPr lang="en-US" dirty="0"/>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216</a:t>
            </a:fld>
            <a:endParaRPr lang="en-US" dirty="0"/>
          </a:p>
        </p:txBody>
      </p:sp>
    </p:spTree>
    <p:extLst>
      <p:ext uri="{BB962C8B-B14F-4D97-AF65-F5344CB8AC3E}">
        <p14:creationId xmlns:p14="http://schemas.microsoft.com/office/powerpoint/2010/main" val="224560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3A035F-05B4-44C5-98AB-4125B5A98A03}" type="slidenum">
              <a:rPr lang="en-US" smtClean="0"/>
              <a:pPr>
                <a:defRPr/>
              </a:pPr>
              <a:t>217</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4" name="TextBox 3"/>
          <p:cNvSpPr txBox="1"/>
          <p:nvPr/>
        </p:nvSpPr>
        <p:spPr>
          <a:xfrm>
            <a:off x="32085" y="243512"/>
            <a:ext cx="2855495" cy="6370975"/>
          </a:xfrm>
          <a:prstGeom prst="rect">
            <a:avLst/>
          </a:prstGeom>
          <a:noFill/>
        </p:spPr>
        <p:txBody>
          <a:bodyPr wrap="square" rtlCol="0">
            <a:spAutoFit/>
          </a:bodyPr>
          <a:lstStyle/>
          <a:p>
            <a:pPr algn="r"/>
            <a:r>
              <a:rPr lang="en-US" sz="2400" dirty="0">
                <a:solidFill>
                  <a:srgbClr val="FFFF99"/>
                </a:solidFill>
              </a:rPr>
              <a:t>Though only sculptural fragments and foundations stones remain, the Temple of Artemis was named by Antipas of Sidon as one of the seven wonders of the ancient world.</a:t>
            </a:r>
          </a:p>
          <a:p>
            <a:pPr algn="r"/>
            <a:r>
              <a:rPr lang="en-US" sz="2400" dirty="0">
                <a:solidFill>
                  <a:srgbClr val="FFFF99"/>
                </a:solidFill>
              </a:rPr>
              <a:t>Though destroyed in the late Roman Period, it’s ruins were rediscovered by scholars from the British Museum in 1869.</a:t>
            </a:r>
          </a:p>
        </p:txBody>
      </p:sp>
      <p:sp>
        <p:nvSpPr>
          <p:cNvPr id="5" name="TextBox 4"/>
          <p:cNvSpPr txBox="1"/>
          <p:nvPr/>
        </p:nvSpPr>
        <p:spPr>
          <a:xfrm>
            <a:off x="3288632" y="5839326"/>
            <a:ext cx="3834063" cy="830997"/>
          </a:xfrm>
          <a:prstGeom prst="rect">
            <a:avLst/>
          </a:prstGeom>
          <a:noFill/>
        </p:spPr>
        <p:txBody>
          <a:bodyPr wrap="square" rtlCol="0">
            <a:spAutoFit/>
          </a:bodyPr>
          <a:lstStyle/>
          <a:p>
            <a:r>
              <a:rPr lang="en-US" sz="2400" b="1" i="1" dirty="0"/>
              <a:t>Model of the Temple of Artemis</a:t>
            </a:r>
          </a:p>
        </p:txBody>
      </p:sp>
    </p:spTree>
    <p:extLst>
      <p:ext uri="{BB962C8B-B14F-4D97-AF65-F5344CB8AC3E}">
        <p14:creationId xmlns:p14="http://schemas.microsoft.com/office/powerpoint/2010/main" val="61590723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74758" name="Rectangle 6"/>
          <p:cNvSpPr>
            <a:spLocks noGrp="1" noRot="1" noChangeArrowheads="1"/>
          </p:cNvSpPr>
          <p:nvPr>
            <p:ph type="body" sz="half" idx="2"/>
          </p:nvPr>
        </p:nvSpPr>
        <p:spPr>
          <a:xfrm>
            <a:off x="6060132" y="1696454"/>
            <a:ext cx="5236633" cy="4191000"/>
          </a:xfrm>
        </p:spPr>
        <p:txBody>
          <a:bodyPr/>
          <a:lstStyle/>
          <a:p>
            <a:pPr eaLnBrk="1" hangingPunct="1">
              <a:buFont typeface="Wingdings" panose="05000000000000000000" pitchFamily="2" charset="2"/>
              <a:buNone/>
              <a:defRPr/>
            </a:pPr>
            <a:r>
              <a:rPr lang="en-US" altLang="en-US" sz="3600" dirty="0">
                <a:solidFill>
                  <a:srgbClr val="FFC000"/>
                </a:solidFill>
              </a:rPr>
              <a:t>STATUE OF ARTEMIS FROM EPHESUS</a:t>
            </a:r>
          </a:p>
          <a:p>
            <a:pPr eaLnBrk="1" hangingPunct="1">
              <a:defRPr/>
            </a:pPr>
            <a:r>
              <a:rPr lang="en-US" altLang="en-US" i="1" dirty="0">
                <a:solidFill>
                  <a:srgbClr val="FFFF99"/>
                </a:solidFill>
                <a:latin typeface="Arial Narrow" panose="020B0606020202030204" pitchFamily="34" charset="0"/>
              </a:rPr>
              <a:t>Worshipped as the goddess of the hunt and </a:t>
            </a:r>
            <a:r>
              <a:rPr lang="en-US" altLang="en-US" i="1" dirty="0" err="1">
                <a:solidFill>
                  <a:srgbClr val="FFFF99"/>
                </a:solidFill>
                <a:latin typeface="Arial Narrow" panose="020B0606020202030204" pitchFamily="34" charset="0"/>
              </a:rPr>
              <a:t>protectress</a:t>
            </a:r>
            <a:r>
              <a:rPr lang="en-US" altLang="en-US" i="1" dirty="0">
                <a:solidFill>
                  <a:srgbClr val="FFFF99"/>
                </a:solidFill>
                <a:latin typeface="Arial Narrow" panose="020B0606020202030204" pitchFamily="34" charset="0"/>
              </a:rPr>
              <a:t> of women in childbirth</a:t>
            </a:r>
          </a:p>
          <a:p>
            <a:pPr eaLnBrk="1" hangingPunct="1">
              <a:defRPr/>
            </a:pPr>
            <a:r>
              <a:rPr lang="en-US" altLang="en-US" i="1" dirty="0">
                <a:solidFill>
                  <a:srgbClr val="FFFF99"/>
                </a:solidFill>
                <a:latin typeface="Arial Narrow" panose="020B0606020202030204" pitchFamily="34" charset="0"/>
              </a:rPr>
              <a:t>Identified with Cybele, the Asian mother-goddess of fertility</a:t>
            </a:r>
          </a:p>
        </p:txBody>
      </p:sp>
      <p:pic>
        <p:nvPicPr>
          <p:cNvPr id="38915" name="Picture 7" descr="NTA147"/>
          <p:cNvPicPr>
            <a:picLocks noGrp="1" noChangeAspect="1" noChangeArrowheads="1"/>
          </p:cNvPicPr>
          <p:nvPr>
            <p:ph sz="half" idx="1"/>
          </p:nvPr>
        </p:nvPicPr>
        <p:blipFill>
          <a:blip r:embed="rId2">
            <a:lum bright="18000" contrast="18000"/>
            <a:extLst>
              <a:ext uri="{28A0092B-C50C-407E-A947-70E740481C1C}">
                <a14:useLocalDpi xmlns:a14="http://schemas.microsoft.com/office/drawing/2010/main" val="0"/>
              </a:ext>
            </a:extLst>
          </a:blip>
          <a:srcRect l="25974" r="25974"/>
          <a:stretch>
            <a:fillRect/>
          </a:stretch>
        </p:blipFill>
        <p:spPr>
          <a:xfrm>
            <a:off x="1524000" y="0"/>
            <a:ext cx="4364038"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2005703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3A035F-05B4-44C5-98AB-4125B5A98A03}" type="slidenum">
              <a:rPr lang="en-US" smtClean="0"/>
              <a:pPr>
                <a:defRPr/>
              </a:pPr>
              <a:t>219</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916" y="0"/>
            <a:ext cx="9144000" cy="6858000"/>
          </a:xfrm>
          <a:prstGeom prst="rect">
            <a:avLst/>
          </a:prstGeom>
        </p:spPr>
      </p:pic>
      <p:sp>
        <p:nvSpPr>
          <p:cNvPr id="4" name="TextBox 3"/>
          <p:cNvSpPr txBox="1"/>
          <p:nvPr/>
        </p:nvSpPr>
        <p:spPr>
          <a:xfrm>
            <a:off x="224590" y="80213"/>
            <a:ext cx="2614864" cy="6647974"/>
          </a:xfrm>
          <a:prstGeom prst="rect">
            <a:avLst/>
          </a:prstGeom>
          <a:noFill/>
        </p:spPr>
        <p:txBody>
          <a:bodyPr wrap="square" rtlCol="0">
            <a:spAutoFit/>
          </a:bodyPr>
          <a:lstStyle/>
          <a:p>
            <a:pPr>
              <a:buFont typeface="Wingdings" panose="05000000000000000000" pitchFamily="2" charset="2"/>
              <a:buNone/>
            </a:pPr>
            <a:r>
              <a:rPr lang="en-US" altLang="en-US" sz="2400" dirty="0">
                <a:solidFill>
                  <a:srgbClr val="FFFF99"/>
                </a:solidFill>
              </a:rPr>
              <a:t>The amphitheater in Ephesus, where Paul was nearly lynched, lies at the end of the Arcadian Way.</a:t>
            </a:r>
          </a:p>
          <a:p>
            <a:pPr>
              <a:buFont typeface="Wingdings" panose="05000000000000000000" pitchFamily="2" charset="2"/>
              <a:buNone/>
            </a:pPr>
            <a:endParaRPr lang="en-US" altLang="en-US" sz="2400" dirty="0">
              <a:solidFill>
                <a:srgbClr val="FFFF99"/>
              </a:solidFill>
            </a:endParaRPr>
          </a:p>
          <a:p>
            <a:pPr>
              <a:buFont typeface="Wingdings" panose="05000000000000000000" pitchFamily="2" charset="2"/>
              <a:buNone/>
            </a:pPr>
            <a:r>
              <a:rPr lang="en-US" altLang="en-US" sz="2400" dirty="0">
                <a:solidFill>
                  <a:srgbClr val="FFFF99"/>
                </a:solidFill>
              </a:rPr>
              <a:t>While at Ephesus, Paul made a firm decision to revisit Jerusalem after which he hoped to reach further west by going to Rome (Ac. 19:21; cf. Ro. 1:11-13; 15:23-24, 31-32).</a:t>
            </a:r>
          </a:p>
          <a:p>
            <a:endParaRPr lang="en-US" dirty="0"/>
          </a:p>
        </p:txBody>
      </p:sp>
    </p:spTree>
    <p:extLst>
      <p:ext uri="{BB962C8B-B14F-4D97-AF65-F5344CB8AC3E}">
        <p14:creationId xmlns:p14="http://schemas.microsoft.com/office/powerpoint/2010/main" val="97803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000" dirty="0">
                <a:solidFill>
                  <a:srgbClr val="FF0000"/>
                </a:solidFill>
                <a:latin typeface="Mistral" panose="03090702030407020403" pitchFamily="66" charset="0"/>
              </a:rPr>
              <a:t>Discussion Questions</a:t>
            </a:r>
            <a:endParaRPr lang="en-US" sz="6000" dirty="0">
              <a:solidFill>
                <a:srgbClr val="FF0000"/>
              </a:solidFill>
            </a:endParaRPr>
          </a:p>
        </p:txBody>
      </p:sp>
      <p:sp>
        <p:nvSpPr>
          <p:cNvPr id="3" name="Content Placeholder 2"/>
          <p:cNvSpPr>
            <a:spLocks noGrp="1"/>
          </p:cNvSpPr>
          <p:nvPr>
            <p:ph idx="1"/>
          </p:nvPr>
        </p:nvSpPr>
        <p:spPr/>
        <p:txBody>
          <a:bodyPr/>
          <a:lstStyle/>
          <a:p>
            <a:pPr marL="609600" indent="-609600">
              <a:buFont typeface="Wingdings" panose="05000000000000000000" pitchFamily="2" charset="2"/>
              <a:buAutoNum type="arabicPeriod"/>
            </a:pPr>
            <a:r>
              <a:rPr lang="en-US" altLang="en-US" dirty="0">
                <a:solidFill>
                  <a:srgbClr val="FFFF99"/>
                </a:solidFill>
              </a:rPr>
              <a:t>How difficult is it to overcome ethnic prejudice? </a:t>
            </a:r>
          </a:p>
          <a:p>
            <a:pPr marL="609600" indent="-609600">
              <a:buFont typeface="Wingdings" panose="05000000000000000000" pitchFamily="2" charset="2"/>
              <a:buAutoNum type="arabicPeriod"/>
            </a:pPr>
            <a:r>
              <a:rPr lang="en-US" dirty="0">
                <a:solidFill>
                  <a:srgbClr val="FFFF99"/>
                </a:solidFill>
              </a:rPr>
              <a:t>Does it surprise you that God used persecution and martyrdom to “push” the early Christians beyond their comfort level?</a:t>
            </a:r>
            <a:endParaRPr lang="en-US" dirty="0"/>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22</a:t>
            </a:fld>
            <a:endParaRPr lang="en-US"/>
          </a:p>
        </p:txBody>
      </p:sp>
    </p:spTree>
    <p:extLst>
      <p:ext uri="{BB962C8B-B14F-4D97-AF65-F5344CB8AC3E}">
        <p14:creationId xmlns:p14="http://schemas.microsoft.com/office/powerpoint/2010/main" val="237787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ON TO GREECE, BACK TO ASIA, ON TO JERUSALEM (20:1-38)</a:t>
            </a:r>
          </a:p>
        </p:txBody>
      </p:sp>
      <p:sp>
        <p:nvSpPr>
          <p:cNvPr id="4" name="Content Placeholder 3"/>
          <p:cNvSpPr>
            <a:spLocks noGrp="1"/>
          </p:cNvSpPr>
          <p:nvPr>
            <p:ph idx="1"/>
          </p:nvPr>
        </p:nvSpPr>
        <p:spPr>
          <a:xfrm>
            <a:off x="838200" y="2066255"/>
            <a:ext cx="10515600" cy="4351338"/>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From Ephesus, Paul crossed the Aegean continuing north-westward to Macedonia and then southward to Achaia.</a:t>
            </a:r>
          </a:p>
          <a:p>
            <a:r>
              <a:rPr lang="en-US" i="1" dirty="0"/>
              <a:t>We can reasonably assume he reached Corinth, since he almost certainly composed the Roman letter during the three months he was there. </a:t>
            </a:r>
          </a:p>
          <a:p>
            <a:r>
              <a:rPr lang="en-US" i="1" dirty="0"/>
              <a:t>In it he mentions Phoebe of </a:t>
            </a:r>
            <a:r>
              <a:rPr lang="en-US" i="1" dirty="0" err="1"/>
              <a:t>Cenchrea</a:t>
            </a:r>
            <a:r>
              <a:rPr lang="en-US" i="1" dirty="0"/>
              <a:t> (the port city of Corinth) and Gaius and Erastus, both members of the Corinthian church (Ro. 16:1, 23; cf. 1 Co. 1:14). </a:t>
            </a:r>
          </a:p>
          <a:p>
            <a:r>
              <a:rPr lang="en-US" i="1" dirty="0"/>
              <a:t>His collection of funds was now nearly complete (Ro. 15:25-28).</a:t>
            </a:r>
          </a:p>
        </p:txBody>
      </p:sp>
      <p:sp>
        <p:nvSpPr>
          <p:cNvPr id="2" name="Slide Number Placeholder 1"/>
          <p:cNvSpPr>
            <a:spLocks noGrp="1"/>
          </p:cNvSpPr>
          <p:nvPr>
            <p:ph type="sldNum" sz="quarter" idx="12"/>
          </p:nvPr>
        </p:nvSpPr>
        <p:spPr/>
        <p:txBody>
          <a:bodyPr/>
          <a:lstStyle/>
          <a:p>
            <a:pPr>
              <a:defRPr/>
            </a:pPr>
            <a:fld id="{D53A035F-05B4-44C5-98AB-4125B5A98A03}" type="slidenum">
              <a:rPr lang="en-US" smtClean="0"/>
              <a:pPr>
                <a:defRPr/>
              </a:pPr>
              <a:t>220</a:t>
            </a:fld>
            <a:endParaRPr lang="en-US"/>
          </a:p>
        </p:txBody>
      </p:sp>
    </p:spTree>
    <p:extLst>
      <p:ext uri="{BB962C8B-B14F-4D97-AF65-F5344CB8AC3E}">
        <p14:creationId xmlns:p14="http://schemas.microsoft.com/office/powerpoint/2010/main" val="26945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705"/>
            <a:ext cx="10515600" cy="1325563"/>
          </a:xfrm>
        </p:spPr>
        <p:txBody>
          <a:bodyPr/>
          <a:lstStyle/>
          <a:p>
            <a:r>
              <a:rPr lang="en-US" b="1" dirty="0">
                <a:solidFill>
                  <a:srgbClr val="FFC000"/>
                </a:solidFill>
                <a:effectLst>
                  <a:outerShdw blurRad="38100" dist="38100" dir="2700000" algn="tl">
                    <a:srgbClr val="000000">
                      <a:alpha val="43137"/>
                    </a:srgbClr>
                  </a:outerShdw>
                </a:effectLst>
              </a:rPr>
              <a:t>Retracing His Steps</a:t>
            </a:r>
          </a:p>
        </p:txBody>
      </p:sp>
      <p:sp>
        <p:nvSpPr>
          <p:cNvPr id="3" name="Content Placeholder 2"/>
          <p:cNvSpPr>
            <a:spLocks noGrp="1"/>
          </p:cNvSpPr>
          <p:nvPr>
            <p:ph idx="1"/>
          </p:nvPr>
        </p:nvSpPr>
        <p:spPr>
          <a:xfrm>
            <a:off x="838200" y="1617078"/>
            <a:ext cx="10515600" cy="503237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Paul’s three months in Corinth ended with yet one more plot against him by antagonistic Jews.</a:t>
            </a:r>
          </a:p>
          <a:p>
            <a:r>
              <a:rPr lang="en-US" i="1" dirty="0"/>
              <a:t>Though Paul intended to embark for Jerusalem by setting sail for Syria, he changed his plans at the last, probably because many Jews would be headed toward Jerusalem for the Festival of Pentecost, and being confined on a boat with hostile enemies was hardly attractive.</a:t>
            </a:r>
          </a:p>
          <a:p>
            <a:r>
              <a:rPr lang="en-US" i="1" dirty="0"/>
              <a:t>Instead, he returned to the mainland of Asia by way of Macedonia, sending ahead of him church representatives from </a:t>
            </a:r>
            <a:r>
              <a:rPr lang="en-US" i="1" dirty="0" err="1"/>
              <a:t>Beroea</a:t>
            </a:r>
            <a:r>
              <a:rPr lang="en-US" i="1" dirty="0"/>
              <a:t>, Thessalonica, </a:t>
            </a:r>
            <a:r>
              <a:rPr lang="en-US" i="1" dirty="0" err="1"/>
              <a:t>Derbe</a:t>
            </a:r>
            <a:r>
              <a:rPr lang="en-US" i="1" dirty="0"/>
              <a:t> and </a:t>
            </a:r>
            <a:r>
              <a:rPr lang="en-US" i="1" dirty="0" err="1"/>
              <a:t>Lystra</a:t>
            </a:r>
            <a:r>
              <a:rPr lang="en-US" i="1" dirty="0"/>
              <a:t>, as well as some from Asia, who waited for him at Troas. These, likely, were the representatives he mentioned in 2 Corinthians 8:18-24, who would carry the gifts from the Greek Christians to the Jewish ones. </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221</a:t>
            </a:fld>
            <a:endParaRPr lang="en-US"/>
          </a:p>
        </p:txBody>
      </p:sp>
    </p:spTree>
    <p:extLst>
      <p:ext uri="{BB962C8B-B14F-4D97-AF65-F5344CB8AC3E}">
        <p14:creationId xmlns:p14="http://schemas.microsoft.com/office/powerpoint/2010/main" val="45509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Asia Once More</a:t>
            </a:r>
          </a:p>
        </p:txBody>
      </p:sp>
      <p:sp>
        <p:nvSpPr>
          <p:cNvPr id="3" name="Content Placeholder 2"/>
          <p:cNvSpPr>
            <a:spLocks noGrp="1"/>
          </p:cNvSpPr>
          <p:nvPr>
            <p:ph idx="1"/>
          </p:nvPr>
        </p:nvSpPr>
        <p:spPr>
          <a:xfrm>
            <a:off x="838200" y="1825624"/>
            <a:ext cx="10515600" cy="453072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From Philippi, Paul, once more accompanied by Luke (the “we” sections resume again), sailed eastward across the Aegean, joining his company at Troas where he stayed a week.</a:t>
            </a:r>
          </a:p>
          <a:p>
            <a:r>
              <a:rPr lang="en-US" i="1" dirty="0"/>
              <a:t>On Sunday, as Paul was speaking to the Christians there, he continued on late into the night.</a:t>
            </a:r>
          </a:p>
          <a:p>
            <a:r>
              <a:rPr lang="en-US" i="1" dirty="0"/>
              <a:t>One of their members fell from an upper story window and died. Presumably the service had begun at sundown (Sunday was a normal workday in the Roman world).</a:t>
            </a:r>
          </a:p>
          <a:p>
            <a:r>
              <a:rPr lang="en-US" i="1" dirty="0"/>
              <a:t>Paul quickly went down, hugged the boy, and he revived.</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222</a:t>
            </a:fld>
            <a:endParaRPr lang="en-US"/>
          </a:p>
        </p:txBody>
      </p:sp>
    </p:spTree>
    <p:extLst>
      <p:ext uri="{BB962C8B-B14F-4D97-AF65-F5344CB8AC3E}">
        <p14:creationId xmlns:p14="http://schemas.microsoft.com/office/powerpoint/2010/main" val="207057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7516" y="433137"/>
            <a:ext cx="11002462" cy="1248026"/>
          </a:xfrm>
        </p:spPr>
        <p:txBody>
          <a:bodyPr/>
          <a:lstStyle/>
          <a:p>
            <a:pPr algn="ctr"/>
            <a:r>
              <a:rPr lang="en-US" dirty="0">
                <a:solidFill>
                  <a:srgbClr val="FFC000"/>
                </a:solidFill>
                <a:latin typeface="Impact" panose="020B0806030902050204" pitchFamily="34" charset="0"/>
              </a:rPr>
              <a:t>Breaking Bread on the First Day of the Week</a:t>
            </a:r>
            <a:br>
              <a:rPr lang="en-US" dirty="0">
                <a:solidFill>
                  <a:srgbClr val="FFC000"/>
                </a:solidFill>
                <a:latin typeface="Impact" panose="020B0806030902050204" pitchFamily="34" charset="0"/>
              </a:rPr>
            </a:br>
            <a:r>
              <a:rPr lang="en-US" sz="2800" i="1" dirty="0">
                <a:solidFill>
                  <a:srgbClr val="FFC000"/>
                </a:solidFill>
              </a:rPr>
              <a:t>Luke’s language in 20:7 is the first occasion of describing a Sunday service</a:t>
            </a:r>
            <a:endParaRPr lang="en-US" dirty="0">
              <a:solidFill>
                <a:srgbClr val="FFC000"/>
              </a:solidFill>
              <a:latin typeface="Impact" panose="020B0806030902050204" pitchFamily="34" charset="0"/>
            </a:endParaRPr>
          </a:p>
        </p:txBody>
      </p:sp>
      <p:sp>
        <p:nvSpPr>
          <p:cNvPr id="5" name="Text Placeholder 4"/>
          <p:cNvSpPr>
            <a:spLocks noGrp="1"/>
          </p:cNvSpPr>
          <p:nvPr>
            <p:ph type="body" idx="1"/>
          </p:nvPr>
        </p:nvSpPr>
        <p:spPr/>
        <p:txBody>
          <a:bodyPr/>
          <a:lstStyle/>
          <a:p>
            <a:r>
              <a:rPr lang="en-US" sz="4400" b="0" dirty="0">
                <a:solidFill>
                  <a:srgbClr val="FFFF99"/>
                </a:solidFill>
                <a:latin typeface="Mistral" panose="03090702030407020403" pitchFamily="66" charset="0"/>
              </a:rPr>
              <a:t>First Day of the Week</a:t>
            </a:r>
          </a:p>
        </p:txBody>
      </p:sp>
      <p:sp>
        <p:nvSpPr>
          <p:cNvPr id="6" name="Content Placeholder 5"/>
          <p:cNvSpPr>
            <a:spLocks noGrp="1"/>
          </p:cNvSpPr>
          <p:nvPr>
            <p:ph sz="half" idx="2"/>
          </p:nvPr>
        </p:nvSpPr>
        <p:spPr>
          <a:xfrm>
            <a:off x="385011" y="2505075"/>
            <a:ext cx="5612565" cy="4056146"/>
          </a:xfrm>
          <a:solidFill>
            <a:srgbClr val="46576E"/>
          </a:solidFill>
        </p:spPr>
        <p:txBody>
          <a:bodyPr/>
          <a:lstStyle/>
          <a:p>
            <a:pPr marL="0" indent="0">
              <a:buNone/>
            </a:pPr>
            <a:r>
              <a:rPr lang="en-US" dirty="0">
                <a:solidFill>
                  <a:schemeClr val="bg1"/>
                </a:solidFill>
                <a:effectLst>
                  <a:outerShdw blurRad="38100" dist="38100" dir="2700000" algn="tl">
                    <a:srgbClr val="000000">
                      <a:alpha val="43137"/>
                    </a:srgbClr>
                  </a:outerShdw>
                </a:effectLst>
              </a:rPr>
              <a:t>Sunday was the day of the Lord’s resurrection, so it may have been natural to choose it for Christian worship.</a:t>
            </a:r>
          </a:p>
          <a:p>
            <a:pPr marL="0" indent="0">
              <a:buNone/>
            </a:pPr>
            <a:r>
              <a:rPr lang="en-US" dirty="0">
                <a:solidFill>
                  <a:schemeClr val="bg1"/>
                </a:solidFill>
                <a:effectLst>
                  <a:outerShdw blurRad="38100" dist="38100" dir="2700000" algn="tl">
                    <a:srgbClr val="000000">
                      <a:alpha val="43137"/>
                    </a:srgbClr>
                  </a:outerShdw>
                </a:effectLst>
              </a:rPr>
              <a:t>By the post-apostolic church, it seems to have become the standard Christian holy day, though services would have been before daylight or after sundown, since Sunday was regular work day.</a:t>
            </a:r>
          </a:p>
        </p:txBody>
      </p:sp>
      <p:sp>
        <p:nvSpPr>
          <p:cNvPr id="7" name="Text Placeholder 6"/>
          <p:cNvSpPr>
            <a:spLocks noGrp="1"/>
          </p:cNvSpPr>
          <p:nvPr>
            <p:ph type="body" sz="quarter" idx="3"/>
          </p:nvPr>
        </p:nvSpPr>
        <p:spPr/>
        <p:txBody>
          <a:bodyPr/>
          <a:lstStyle/>
          <a:p>
            <a:r>
              <a:rPr lang="en-US" sz="4400" b="0" dirty="0">
                <a:solidFill>
                  <a:srgbClr val="FFFF99"/>
                </a:solidFill>
                <a:latin typeface="Mistral" panose="03090702030407020403" pitchFamily="66" charset="0"/>
              </a:rPr>
              <a:t>Breaking Bread</a:t>
            </a:r>
          </a:p>
        </p:txBody>
      </p:sp>
      <p:sp>
        <p:nvSpPr>
          <p:cNvPr id="8" name="Content Placeholder 7"/>
          <p:cNvSpPr>
            <a:spLocks noGrp="1"/>
          </p:cNvSpPr>
          <p:nvPr>
            <p:ph sz="quarter" idx="4"/>
          </p:nvPr>
        </p:nvSpPr>
        <p:spPr>
          <a:xfrm>
            <a:off x="6172199" y="2505075"/>
            <a:ext cx="5586663" cy="4056146"/>
          </a:xfrm>
          <a:solidFill>
            <a:srgbClr val="323D4C"/>
          </a:solidFill>
        </p:spPr>
        <p:txBody>
          <a:bodyPr/>
          <a:lstStyle/>
          <a:p>
            <a:pPr marL="0" indent="0">
              <a:buNone/>
            </a:pPr>
            <a:r>
              <a:rPr lang="en-US" dirty="0">
                <a:solidFill>
                  <a:schemeClr val="bg1"/>
                </a:solidFill>
              </a:rPr>
              <a:t>Most scholar understand the expression “breaking bread” to refer to the Eucharist, which at this early period also seems to have included a full meal (2:42; cf. 1 Co. 10:16; 11:23ff.)</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223</a:t>
            </a:fld>
            <a:endParaRPr lang="en-US"/>
          </a:p>
        </p:txBody>
      </p:sp>
    </p:spTree>
    <p:extLst>
      <p:ext uri="{BB962C8B-B14F-4D97-AF65-F5344CB8AC3E}">
        <p14:creationId xmlns:p14="http://schemas.microsoft.com/office/powerpoint/2010/main" val="247196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randombar(horizontal)">
                                      <p:cBhvr>
                                        <p:cTn id="10" dur="500"/>
                                        <p:tgtEl>
                                          <p:spTgt spid="6">
                                            <p:bg/>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3" dur="500"/>
                                        <p:tgtEl>
                                          <p:spTgt spid="6">
                                            <p:txEl>
                                              <p:pRg st="0" end="0"/>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1" dur="500"/>
                                        <p:tgtEl>
                                          <p:spTgt spid="7">
                                            <p:txEl>
                                              <p:pRg st="0" end="0"/>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bg/>
                                          </p:spTgt>
                                        </p:tgtEl>
                                        <p:attrNameLst>
                                          <p:attrName>style.visibility</p:attrName>
                                        </p:attrNameLst>
                                      </p:cBhvr>
                                      <p:to>
                                        <p:strVal val="visible"/>
                                      </p:to>
                                    </p:set>
                                    <p:animEffect transition="in" filter="randombar(horizontal)">
                                      <p:cBhvr>
                                        <p:cTn id="24" dur="500"/>
                                        <p:tgtEl>
                                          <p:spTgt spid="8">
                                            <p:bg/>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animBg="1"/>
      <p:bldP spid="7" grpId="0" build="p"/>
      <p:bldP spid="8" grpId="0" uiExpand="1" build="p"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Trip Back Toward Palestine</a:t>
            </a:r>
          </a:p>
        </p:txBody>
      </p:sp>
      <p:sp>
        <p:nvSpPr>
          <p:cNvPr id="9" name="Content Placeholder 8"/>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For reasons unknown, Paul took a day’s walk to the south, rejoining his companions at </a:t>
            </a:r>
            <a:r>
              <a:rPr lang="en-US" sz="3200" b="1" dirty="0" err="1">
                <a:solidFill>
                  <a:srgbClr val="00FFFF"/>
                </a:solidFill>
                <a:effectLst>
                  <a:outerShdw blurRad="38100" dist="38100" dir="2700000" algn="tl">
                    <a:srgbClr val="000000">
                      <a:alpha val="43137"/>
                    </a:srgbClr>
                  </a:outerShdw>
                </a:effectLst>
              </a:rPr>
              <a:t>Assos</a:t>
            </a:r>
            <a:r>
              <a:rPr lang="en-US" sz="3200" b="1" dirty="0">
                <a:solidFill>
                  <a:srgbClr val="00FFFF"/>
                </a:solidFill>
                <a:effectLst>
                  <a:outerShdw blurRad="38100" dist="38100" dir="2700000" algn="tl">
                    <a:srgbClr val="000000">
                      <a:alpha val="43137"/>
                    </a:srgbClr>
                  </a:outerShdw>
                </a:effectLst>
              </a:rPr>
              <a:t> who sailed there by ship.</a:t>
            </a:r>
          </a:p>
          <a:p>
            <a:r>
              <a:rPr lang="en-US" i="1" dirty="0"/>
              <a:t>Since the group was likely traveling on a commercial vessel, they put in at several ports, finally ending up at Miletus, about 30 miles south of Ephesus.</a:t>
            </a:r>
          </a:p>
          <a:p>
            <a:r>
              <a:rPr lang="en-US" i="1" dirty="0"/>
              <a:t>The Ephesian elders traveled to Miletus to meet with Paul, where he delivered to them a parting speech about his integrity in ministry. </a:t>
            </a:r>
          </a:p>
          <a:p>
            <a:r>
              <a:rPr lang="en-US" i="1" dirty="0"/>
              <a:t>This is our only record of a speech given to Christians, and it is a combination of autobiography, exhortation, apologetic and warning, delivered with pastoral love, humility and vision for the future.</a:t>
            </a:r>
          </a:p>
        </p:txBody>
      </p:sp>
      <p:sp>
        <p:nvSpPr>
          <p:cNvPr id="7" name="Slide Number Placeholder 6"/>
          <p:cNvSpPr>
            <a:spLocks noGrp="1"/>
          </p:cNvSpPr>
          <p:nvPr>
            <p:ph type="sldNum" sz="quarter" idx="12"/>
          </p:nvPr>
        </p:nvSpPr>
        <p:spPr/>
        <p:txBody>
          <a:bodyPr/>
          <a:lstStyle/>
          <a:p>
            <a:pPr>
              <a:defRPr/>
            </a:pPr>
            <a:fld id="{5F4BB60B-181A-4445-8C93-DB6CF415D568}" type="slidenum">
              <a:rPr lang="en-US" smtClean="0"/>
              <a:pPr>
                <a:defRPr/>
              </a:pPr>
              <a:t>224</a:t>
            </a:fld>
            <a:endParaRPr lang="en-US"/>
          </a:p>
        </p:txBody>
      </p:sp>
    </p:spTree>
    <p:extLst>
      <p:ext uri="{BB962C8B-B14F-4D97-AF65-F5344CB8AC3E}">
        <p14:creationId xmlns:p14="http://schemas.microsoft.com/office/powerpoint/2010/main" val="408071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additive="base">
                                        <p:cTn id="14"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 calcmode="lin" valueType="num">
                                      <p:cBhvr additive="base">
                                        <p:cTn id="20"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additive="base">
                                        <p:cTn id="26"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2798764" y="214314"/>
            <a:ext cx="7793037" cy="1462087"/>
          </a:xfrm>
        </p:spPr>
        <p:txBody>
          <a:bodyPr/>
          <a:lstStyle/>
          <a:p>
            <a:r>
              <a:rPr lang="en-US" altLang="en-US" dirty="0">
                <a:solidFill>
                  <a:srgbClr val="FFC000"/>
                </a:solidFill>
                <a:latin typeface="Impact" panose="020B0806030902050204" pitchFamily="34" charset="0"/>
              </a:rPr>
              <a:t> The Prophetic Warnings</a:t>
            </a:r>
          </a:p>
        </p:txBody>
      </p:sp>
      <p:sp>
        <p:nvSpPr>
          <p:cNvPr id="388099" name="Rectangle 3"/>
          <p:cNvSpPr>
            <a:spLocks noGrp="1" noChangeArrowheads="1"/>
          </p:cNvSpPr>
          <p:nvPr>
            <p:ph type="body" idx="1"/>
          </p:nvPr>
        </p:nvSpPr>
        <p:spPr>
          <a:xfrm>
            <a:off x="753979" y="1408532"/>
            <a:ext cx="10651957" cy="5232899"/>
          </a:xfrm>
        </p:spPr>
        <p:txBody>
          <a:bodyPr/>
          <a:lstStyle/>
          <a:p>
            <a:pPr>
              <a:lnSpc>
                <a:spcPct val="90000"/>
              </a:lnSpc>
              <a:buFont typeface="Wingdings" panose="05000000000000000000" pitchFamily="2" charset="2"/>
              <a:buNone/>
            </a:pPr>
            <a:r>
              <a:rPr lang="en-US" altLang="en-US" sz="3200" b="1" dirty="0">
                <a:solidFill>
                  <a:srgbClr val="FFFF99"/>
                </a:solidFill>
                <a:effectLst>
                  <a:outerShdw blurRad="38100" dist="38100" dir="2700000" algn="tl">
                    <a:srgbClr val="000000"/>
                  </a:outerShdw>
                </a:effectLst>
              </a:rPr>
              <a:t>Paul’s return trip to Jerusalem was punctuated with prophetic messages that when he arrived he would face bondage (Ac. 20:22-24; 21:4, 10-11; cf. Ro. 15:30-31).</a:t>
            </a:r>
          </a:p>
          <a:p>
            <a:pPr>
              <a:lnSpc>
                <a:spcPct val="90000"/>
              </a:lnSpc>
            </a:pPr>
            <a:r>
              <a:rPr lang="en-US" altLang="en-US" i="1" dirty="0">
                <a:solidFill>
                  <a:schemeClr val="bg1"/>
                </a:solidFill>
              </a:rPr>
              <a:t>In spite of these warnings, Paul was determined to go, for as he himself put it, he felt “compelled by the Spirit” (Ac. 20:22, 24; 21:12-15).</a:t>
            </a:r>
          </a:p>
          <a:p>
            <a:r>
              <a:rPr lang="en-US" altLang="en-US" i="1" dirty="0">
                <a:solidFill>
                  <a:schemeClr val="bg1"/>
                </a:solidFill>
              </a:rPr>
              <a:t>Though he did not know what would happen in Jerusalem, these warnings clearly seemed to anticipate imprisonment and hardship for him, perhaps even death (20:23; 21:13).</a:t>
            </a:r>
          </a:p>
          <a:p>
            <a:r>
              <a:rPr lang="en-US" altLang="en-US" i="1" dirty="0">
                <a:solidFill>
                  <a:schemeClr val="bg1"/>
                </a:solidFill>
              </a:rPr>
              <a:t>Paul seemed not to construe these messages as forbidding his trip, but rather, as confirming what he should expect.</a:t>
            </a:r>
          </a:p>
          <a:p>
            <a:r>
              <a:rPr lang="en-US" altLang="en-US" i="1" dirty="0">
                <a:solidFill>
                  <a:schemeClr val="bg1"/>
                </a:solidFill>
              </a:rPr>
              <a:t>In the end, it was his own sense of the Spirit’s direction, not someone else’s, that was determinative.</a:t>
            </a:r>
          </a:p>
        </p:txBody>
      </p:sp>
    </p:spTree>
    <p:extLst>
      <p:ext uri="{BB962C8B-B14F-4D97-AF65-F5344CB8AC3E}">
        <p14:creationId xmlns:p14="http://schemas.microsoft.com/office/powerpoint/2010/main" val="2155951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88099">
                                            <p:txEl>
                                              <p:pRg st="0" end="0"/>
                                            </p:txEl>
                                          </p:spTgt>
                                        </p:tgtEl>
                                        <p:attrNameLst>
                                          <p:attrName>style.visibility</p:attrName>
                                        </p:attrNameLst>
                                      </p:cBhvr>
                                      <p:to>
                                        <p:strVal val="visible"/>
                                      </p:to>
                                    </p:set>
                                    <p:anim calcmode="lin" valueType="num">
                                      <p:cBhvr>
                                        <p:cTn id="7" dur="500" fill="hold"/>
                                        <p:tgtEl>
                                          <p:spTgt spid="388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80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88099">
                                            <p:txEl>
                                              <p:pRg st="1" end="1"/>
                                            </p:txEl>
                                          </p:spTgt>
                                        </p:tgtEl>
                                        <p:attrNameLst>
                                          <p:attrName>style.visibility</p:attrName>
                                        </p:attrNameLst>
                                      </p:cBhvr>
                                      <p:to>
                                        <p:strVal val="visible"/>
                                      </p:to>
                                    </p:set>
                                    <p:anim calcmode="lin" valueType="num">
                                      <p:cBhvr additive="base">
                                        <p:cTn id="13" dur="500" fill="hold"/>
                                        <p:tgtEl>
                                          <p:spTgt spid="388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8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88099">
                                            <p:txEl>
                                              <p:pRg st="2" end="2"/>
                                            </p:txEl>
                                          </p:spTgt>
                                        </p:tgtEl>
                                        <p:attrNameLst>
                                          <p:attrName>style.visibility</p:attrName>
                                        </p:attrNameLst>
                                      </p:cBhvr>
                                      <p:to>
                                        <p:strVal val="visible"/>
                                      </p:to>
                                    </p:set>
                                    <p:anim calcmode="lin" valueType="num">
                                      <p:cBhvr additive="base">
                                        <p:cTn id="19" dur="500" fill="hold"/>
                                        <p:tgtEl>
                                          <p:spTgt spid="388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8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88099">
                                            <p:txEl>
                                              <p:pRg st="3" end="3"/>
                                            </p:txEl>
                                          </p:spTgt>
                                        </p:tgtEl>
                                        <p:attrNameLst>
                                          <p:attrName>style.visibility</p:attrName>
                                        </p:attrNameLst>
                                      </p:cBhvr>
                                      <p:to>
                                        <p:strVal val="visible"/>
                                      </p:to>
                                    </p:set>
                                    <p:anim calcmode="lin" valueType="num">
                                      <p:cBhvr additive="base">
                                        <p:cTn id="25" dur="500" fill="hold"/>
                                        <p:tgtEl>
                                          <p:spTgt spid="388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8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88099">
                                            <p:txEl>
                                              <p:pRg st="4" end="4"/>
                                            </p:txEl>
                                          </p:spTgt>
                                        </p:tgtEl>
                                        <p:attrNameLst>
                                          <p:attrName>style.visibility</p:attrName>
                                        </p:attrNameLst>
                                      </p:cBhvr>
                                      <p:to>
                                        <p:strVal val="visible"/>
                                      </p:to>
                                    </p:set>
                                    <p:anim calcmode="lin" valueType="num">
                                      <p:cBhvr additive="base">
                                        <p:cTn id="31" dur="500" fill="hold"/>
                                        <p:tgtEl>
                                          <p:spTgt spid="3880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80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On to Jerusalem</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From Miletus, they touched at several islands and ports, changing vessels on one occasion (which was not unusual, since travelers using commercial vessels often were obliged to go to destinations other than where one wanted to go).</a:t>
            </a:r>
          </a:p>
          <a:p>
            <a:r>
              <a:rPr lang="en-US" i="1" dirty="0"/>
              <a:t>They stayed for a week at </a:t>
            </a:r>
            <a:r>
              <a:rPr lang="en-US" i="1" dirty="0" err="1"/>
              <a:t>Tyre</a:t>
            </a:r>
            <a:r>
              <a:rPr lang="en-US" i="1" dirty="0"/>
              <a:t>, where once again he was warned not to go to Jerusalem.</a:t>
            </a:r>
          </a:p>
          <a:p>
            <a:r>
              <a:rPr lang="en-US" i="1" dirty="0"/>
              <a:t>Eventually, they reached Caesarea, where they stayed with Philip, one of “the Seven” (cf. 6:5).</a:t>
            </a:r>
          </a:p>
          <a:p>
            <a:r>
              <a:rPr lang="en-US" i="1" dirty="0"/>
              <a:t>Here, Paul once more was warned about Jerusalem, but he was determined to go, and the brothers escorted him to the city.</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226</a:t>
            </a:fld>
            <a:endParaRPr lang="en-US"/>
          </a:p>
        </p:txBody>
      </p:sp>
    </p:spTree>
    <p:extLst>
      <p:ext uri="{BB962C8B-B14F-4D97-AF65-F5344CB8AC3E}">
        <p14:creationId xmlns:p14="http://schemas.microsoft.com/office/powerpoint/2010/main" val="369081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625642" y="334629"/>
            <a:ext cx="5630862" cy="1462087"/>
          </a:xfrm>
        </p:spPr>
        <p:txBody>
          <a:bodyPr/>
          <a:lstStyle/>
          <a:p>
            <a:r>
              <a:rPr lang="en-US" altLang="en-US" sz="6000" dirty="0">
                <a:solidFill>
                  <a:srgbClr val="FF0000"/>
                </a:solidFill>
                <a:latin typeface="Mistral" panose="03090702030407020403" pitchFamily="66" charset="0"/>
              </a:rPr>
              <a:t>Discussion Questions</a:t>
            </a:r>
          </a:p>
        </p:txBody>
      </p:sp>
      <p:sp>
        <p:nvSpPr>
          <p:cNvPr id="389123" name="Rectangle 3"/>
          <p:cNvSpPr>
            <a:spLocks noGrp="1" noChangeArrowheads="1"/>
          </p:cNvSpPr>
          <p:nvPr>
            <p:ph type="body" idx="1"/>
          </p:nvPr>
        </p:nvSpPr>
        <p:spPr>
          <a:xfrm>
            <a:off x="625642" y="1796716"/>
            <a:ext cx="9853446" cy="4832684"/>
          </a:xfrm>
        </p:spPr>
        <p:txBody>
          <a:bodyPr/>
          <a:lstStyle/>
          <a:p>
            <a:pPr marL="609600" indent="-609600">
              <a:buFont typeface="Wingdings" panose="05000000000000000000" pitchFamily="2" charset="2"/>
              <a:buAutoNum type="arabicPeriod"/>
            </a:pPr>
            <a:r>
              <a:rPr lang="en-US" altLang="en-US" dirty="0">
                <a:solidFill>
                  <a:srgbClr val="FFFF99"/>
                </a:solidFill>
              </a:rPr>
              <a:t>Why do you think Paul was so determined to go to Jerusalem, even though he was warned against it by prophetic messages? </a:t>
            </a:r>
            <a:r>
              <a:rPr lang="en-US" altLang="en-US" dirty="0" err="1">
                <a:solidFill>
                  <a:srgbClr val="FFFF99"/>
                </a:solidFill>
              </a:rPr>
              <a:t>Mght</a:t>
            </a:r>
            <a:r>
              <a:rPr lang="en-US" altLang="en-US" dirty="0">
                <a:solidFill>
                  <a:srgbClr val="FFFF99"/>
                </a:solidFill>
              </a:rPr>
              <a:t> this have had something to do with the vow he took in </a:t>
            </a:r>
            <a:r>
              <a:rPr lang="en-US" altLang="en-US" dirty="0" err="1">
                <a:solidFill>
                  <a:srgbClr val="FFFF99"/>
                </a:solidFill>
              </a:rPr>
              <a:t>Cenchrea</a:t>
            </a:r>
            <a:r>
              <a:rPr lang="en-US" altLang="en-US" dirty="0">
                <a:solidFill>
                  <a:srgbClr val="FFFF99"/>
                </a:solidFill>
              </a:rPr>
              <a:t>?</a:t>
            </a:r>
          </a:p>
          <a:p>
            <a:pPr marL="609600" indent="-609600">
              <a:buFont typeface="Wingdings" panose="05000000000000000000" pitchFamily="2" charset="2"/>
              <a:buAutoNum type="arabicPeriod"/>
            </a:pPr>
            <a:r>
              <a:rPr lang="en-US" altLang="en-US" dirty="0">
                <a:solidFill>
                  <a:srgbClr val="FFFF99"/>
                </a:solidFill>
              </a:rPr>
              <a:t>Paul obviously did not think he needed to take the prophetic warnings as “directive”, which is to say, that he must now avoid Jerusalem. Indeed, prophetic warnings notwithstanding, he was all the more determined to go. What, then, might this say about the character of New Testament prophecy?</a:t>
            </a:r>
          </a:p>
          <a:p>
            <a:pPr marL="609600" indent="-609600">
              <a:buFont typeface="Wingdings" panose="05000000000000000000" pitchFamily="2" charset="2"/>
              <a:buAutoNum type="arabicPeriod"/>
            </a:pPr>
            <a:endParaRPr lang="en-US" altLang="en-US" dirty="0"/>
          </a:p>
        </p:txBody>
      </p:sp>
    </p:spTree>
    <p:extLst>
      <p:ext uri="{BB962C8B-B14F-4D97-AF65-F5344CB8AC3E}">
        <p14:creationId xmlns:p14="http://schemas.microsoft.com/office/powerpoint/2010/main" val="10470560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anim calcmode="lin" valueType="num">
                                      <p:cBhvr additive="base">
                                        <p:cTn id="7" dur="500" fill="hold"/>
                                        <p:tgtEl>
                                          <p:spTgt spid="389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9123">
                                            <p:txEl>
                                              <p:pRg st="1" end="1"/>
                                            </p:txEl>
                                          </p:spTgt>
                                        </p:tgtEl>
                                        <p:attrNameLst>
                                          <p:attrName>style.visibility</p:attrName>
                                        </p:attrNameLst>
                                      </p:cBhvr>
                                      <p:to>
                                        <p:strVal val="visible"/>
                                      </p:to>
                                    </p:set>
                                    <p:anim calcmode="lin" valueType="num">
                                      <p:cBhvr additive="base">
                                        <p:cTn id="13" dur="500" fill="hold"/>
                                        <p:tgtEl>
                                          <p:spTgt spid="389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7"/>
          <p:cNvSpPr>
            <a:spLocks noChangeArrowheads="1" noChangeShapeType="1" noTextEdit="1"/>
          </p:cNvSpPr>
          <p:nvPr/>
        </p:nvSpPr>
        <p:spPr bwMode="auto">
          <a:xfrm>
            <a:off x="5149515" y="3882189"/>
            <a:ext cx="6116971" cy="99461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A04020102020204" pitchFamily="34" charset="0"/>
              </a:rPr>
              <a:t>The Arrest in Jerusalem</a:t>
            </a:r>
          </a:p>
        </p:txBody>
      </p:sp>
      <p:sp>
        <p:nvSpPr>
          <p:cNvPr id="2" name="Slide Number Placeholder 1"/>
          <p:cNvSpPr>
            <a:spLocks noGrp="1"/>
          </p:cNvSpPr>
          <p:nvPr>
            <p:ph type="sldNum" sz="quarter" idx="12"/>
          </p:nvPr>
        </p:nvSpPr>
        <p:spPr/>
        <p:txBody>
          <a:bodyPr/>
          <a:lstStyle/>
          <a:p>
            <a:pPr>
              <a:defRPr/>
            </a:pPr>
            <a:fld id="{254DD280-9EF3-47CE-9735-16719FC5628C}" type="slidenum">
              <a:rPr lang="en-US" smtClean="0"/>
              <a:pPr>
                <a:defRPr/>
              </a:pPr>
              <a:t>228</a:t>
            </a:fld>
            <a:endParaRPr lang="en-US" dirty="0"/>
          </a:p>
        </p:txBody>
      </p:sp>
      <p:sp>
        <p:nvSpPr>
          <p:cNvPr id="3" name="TextBox 2"/>
          <p:cNvSpPr txBox="1"/>
          <p:nvPr/>
        </p:nvSpPr>
        <p:spPr>
          <a:xfrm>
            <a:off x="8293767" y="4957009"/>
            <a:ext cx="3165225" cy="76944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Impact" panose="020B0806030902050204" pitchFamily="34" charset="0"/>
              </a:rPr>
              <a:t>21:18—26:32</a:t>
            </a:r>
          </a:p>
        </p:txBody>
      </p:sp>
    </p:spTree>
    <p:extLst>
      <p:ext uri="{BB962C8B-B14F-4D97-AF65-F5344CB8AC3E}">
        <p14:creationId xmlns:p14="http://schemas.microsoft.com/office/powerpoint/2010/main" val="429489044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ARRIVAL IN JERUSALEM (21:18-39)</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Upon his arrival in Jerusalem, Paul immediately faced a delicate situation.</a:t>
            </a:r>
          </a:p>
          <a:p>
            <a:r>
              <a:rPr lang="en-US" i="1" dirty="0"/>
              <a:t>After reporting on his missions work, he was apprised that his reputation had preceded him, a distorted picture that he was urging Diaspora Jews to abandon the Torah. This may not have been true, but perception counted nonetheless.</a:t>
            </a:r>
          </a:p>
          <a:p>
            <a:r>
              <a:rPr lang="en-US" i="1" dirty="0"/>
              <a:t>Since all the Jewish Christians in Jerusalem were Torah-observant, it was decided that Paul should accompany some brothers to the temple, who, like Paul, were completing a Nazirite vow (cf. 18:18).</a:t>
            </a:r>
          </a:p>
          <a:p>
            <a:r>
              <a:rPr lang="en-US" i="1" dirty="0"/>
              <a:t>This temple ritual, involving the offering of four offerings (Nu. 6:13-21), hopefully would defuse the nasty rumors.</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229</a:t>
            </a:fld>
            <a:endParaRPr lang="en-US"/>
          </a:p>
        </p:txBody>
      </p:sp>
    </p:spTree>
    <p:extLst>
      <p:ext uri="{BB962C8B-B14F-4D97-AF65-F5344CB8AC3E}">
        <p14:creationId xmlns:p14="http://schemas.microsoft.com/office/powerpoint/2010/main" val="290151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7"/>
          <p:cNvSpPr>
            <a:spLocks noChangeArrowheads="1" noChangeShapeType="1" noTextEdit="1"/>
          </p:cNvSpPr>
          <p:nvPr/>
        </p:nvSpPr>
        <p:spPr bwMode="auto">
          <a:xfrm>
            <a:off x="5167745" y="3379048"/>
            <a:ext cx="6098744" cy="1423555"/>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A04020102020204" pitchFamily="34" charset="0"/>
              </a:rPr>
              <a:t>The Birth of the Church</a:t>
            </a:r>
          </a:p>
        </p:txBody>
      </p:sp>
      <p:sp>
        <p:nvSpPr>
          <p:cNvPr id="2" name="Slide Number Placeholder 1"/>
          <p:cNvSpPr>
            <a:spLocks noGrp="1"/>
          </p:cNvSpPr>
          <p:nvPr>
            <p:ph type="sldNum" sz="quarter" idx="12"/>
          </p:nvPr>
        </p:nvSpPr>
        <p:spPr/>
        <p:txBody>
          <a:bodyPr/>
          <a:lstStyle/>
          <a:p>
            <a:pPr>
              <a:defRPr/>
            </a:pPr>
            <a:fld id="{254DD280-9EF3-47CE-9735-16719FC5628C}" type="slidenum">
              <a:rPr lang="en-US" smtClean="0"/>
              <a:pPr>
                <a:defRPr/>
              </a:pPr>
              <a:t>23</a:t>
            </a:fld>
            <a:endParaRPr lang="en-US"/>
          </a:p>
        </p:txBody>
      </p:sp>
      <p:sp>
        <p:nvSpPr>
          <p:cNvPr id="4" name="TextBox 3"/>
          <p:cNvSpPr txBox="1"/>
          <p:nvPr/>
        </p:nvSpPr>
        <p:spPr>
          <a:xfrm>
            <a:off x="10475495" y="5021179"/>
            <a:ext cx="1090863" cy="76944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Impact" panose="020B0806030902050204" pitchFamily="34" charset="0"/>
              </a:rPr>
              <a:t>1-2</a:t>
            </a:r>
          </a:p>
        </p:txBody>
      </p:sp>
    </p:spTree>
    <p:extLst>
      <p:ext uri="{BB962C8B-B14F-4D97-AF65-F5344CB8AC3E}">
        <p14:creationId xmlns:p14="http://schemas.microsoft.com/office/powerpoint/2010/main" val="26199667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Temple Riot</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Entry into the temple precincts required purification, since Paul had been traveling among Gentiles.</a:t>
            </a:r>
          </a:p>
          <a:p>
            <a:r>
              <a:rPr lang="en-US" i="1" dirty="0"/>
              <a:t>Such defilement would have prevented Paul from passing beyond the Court of the Nations.</a:t>
            </a:r>
          </a:p>
          <a:p>
            <a:r>
              <a:rPr lang="en-US" i="1" dirty="0"/>
              <a:t>Some Asian Jews, probably from Ephesus, saw Paul there and seized him, charging that he not only opposed the Torah but had brought a Greek beyond the barrier. (Earlier, they had seen Paul in company with the Greek Christian </a:t>
            </a:r>
            <a:r>
              <a:rPr lang="en-US" i="1" dirty="0" err="1"/>
              <a:t>Trophimus</a:t>
            </a:r>
            <a:r>
              <a:rPr lang="en-US" i="1" dirty="0"/>
              <a:t>.)</a:t>
            </a:r>
          </a:p>
          <a:p>
            <a:r>
              <a:rPr lang="en-US" i="1" dirty="0"/>
              <a:t>Paul was dragged from the temple, and had it not been for an alert Roman officer who saw the commotion from the Antonia Fortress, Paul likely would have been summarily lynched.</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230</a:t>
            </a:fld>
            <a:endParaRPr lang="en-US"/>
          </a:p>
        </p:txBody>
      </p:sp>
    </p:spTree>
    <p:extLst>
      <p:ext uri="{BB962C8B-B14F-4D97-AF65-F5344CB8AC3E}">
        <p14:creationId xmlns:p14="http://schemas.microsoft.com/office/powerpoint/2010/main" val="409636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394245" name="Rectangle 5"/>
          <p:cNvSpPr>
            <a:spLocks noGrp="1" noChangeArrowheads="1"/>
          </p:cNvSpPr>
          <p:nvPr>
            <p:ph type="body" sz="half" idx="1"/>
          </p:nvPr>
        </p:nvSpPr>
        <p:spPr>
          <a:xfrm>
            <a:off x="564009" y="5633163"/>
            <a:ext cx="11421979" cy="1122947"/>
          </a:xfrm>
        </p:spPr>
        <p:txBody>
          <a:bodyPr/>
          <a:lstStyle/>
          <a:p>
            <a:pPr algn="ctr">
              <a:lnSpc>
                <a:spcPct val="90000"/>
              </a:lnSpc>
              <a:buFont typeface="Wingdings" panose="05000000000000000000" pitchFamily="2" charset="2"/>
              <a:buNone/>
            </a:pPr>
            <a:r>
              <a:rPr lang="en-US" altLang="en-US" sz="2400" dirty="0">
                <a:solidFill>
                  <a:srgbClr val="FFFF99"/>
                </a:solidFill>
              </a:rPr>
              <a:t>Paul was initially incarcerated in the Antonio Fortress, built by Herod the Great in honor of Mark Anthony. It’s towers overlooked the temple courtyard so soldiers could see where Jewish religious unrest was most likely to break out.</a:t>
            </a:r>
          </a:p>
        </p:txBody>
      </p:sp>
      <p:pic>
        <p:nvPicPr>
          <p:cNvPr id="394247" name="Picture 7" descr="NTA3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4009" y="0"/>
            <a:ext cx="11066513" cy="5633163"/>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33270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396294" name="Rectangle 6"/>
          <p:cNvSpPr>
            <a:spLocks noGrp="1" noChangeArrowheads="1"/>
          </p:cNvSpPr>
          <p:nvPr>
            <p:ph type="body" sz="half" idx="2"/>
          </p:nvPr>
        </p:nvSpPr>
        <p:spPr>
          <a:xfrm>
            <a:off x="6284495" y="818147"/>
            <a:ext cx="5329989" cy="4957011"/>
          </a:xfrm>
        </p:spPr>
        <p:txBody>
          <a:bodyPr/>
          <a:lstStyle/>
          <a:p>
            <a:pPr>
              <a:lnSpc>
                <a:spcPct val="90000"/>
              </a:lnSpc>
              <a:buFont typeface="Wingdings" panose="05000000000000000000" pitchFamily="2" charset="2"/>
              <a:buNone/>
            </a:pPr>
            <a:r>
              <a:rPr lang="en-US" altLang="en-US" dirty="0">
                <a:solidFill>
                  <a:srgbClr val="FFFF99"/>
                </a:solidFill>
              </a:rPr>
              <a:t>This excavated fragment is one of several of the “keep out” inscriptions surrounding the 2</a:t>
            </a:r>
            <a:r>
              <a:rPr lang="en-US" altLang="en-US" baseline="30000" dirty="0">
                <a:solidFill>
                  <a:srgbClr val="FFFF99"/>
                </a:solidFill>
              </a:rPr>
              <a:t>nd</a:t>
            </a:r>
            <a:r>
              <a:rPr lang="en-US" altLang="en-US" dirty="0">
                <a:solidFill>
                  <a:srgbClr val="FFFF99"/>
                </a:solidFill>
              </a:rPr>
              <a:t>  temple in the 1</a:t>
            </a:r>
            <a:r>
              <a:rPr lang="en-US" altLang="en-US" baseline="30000" dirty="0">
                <a:solidFill>
                  <a:srgbClr val="FFFF99"/>
                </a:solidFill>
              </a:rPr>
              <a:t>st</a:t>
            </a:r>
            <a:r>
              <a:rPr lang="en-US" altLang="en-US" dirty="0">
                <a:solidFill>
                  <a:srgbClr val="FFFF99"/>
                </a:solidFill>
              </a:rPr>
              <a:t> century. The penalty for violation was “death”, and the Greek word “death” can be clearly made out in the final line:</a:t>
            </a:r>
          </a:p>
          <a:p>
            <a:pPr>
              <a:lnSpc>
                <a:spcPct val="90000"/>
              </a:lnSpc>
              <a:buFont typeface="Wingdings" panose="05000000000000000000" pitchFamily="2" charset="2"/>
              <a:buNone/>
            </a:pPr>
            <a:r>
              <a:rPr lang="en-US" altLang="en-US" dirty="0">
                <a:solidFill>
                  <a:srgbClr val="FFFF99"/>
                </a:solidFill>
              </a:rPr>
              <a:t>	[</a:t>
            </a:r>
            <a:r>
              <a:rPr lang="en-US" altLang="en-US" dirty="0">
                <a:solidFill>
                  <a:srgbClr val="FFFF99"/>
                </a:solidFill>
                <a:latin typeface="Greekth" panose="02020803070505020304" pitchFamily="18" charset="0"/>
              </a:rPr>
              <a:t>Q</a:t>
            </a:r>
            <a:r>
              <a:rPr lang="en-US" altLang="en-US" dirty="0">
                <a:solidFill>
                  <a:srgbClr val="FFFF99"/>
                </a:solidFill>
              </a:rPr>
              <a:t>]</a:t>
            </a:r>
            <a:r>
              <a:rPr lang="en-US" altLang="en-US" dirty="0">
                <a:solidFill>
                  <a:srgbClr val="FFFF99"/>
                </a:solidFill>
                <a:latin typeface="Greekth" panose="02020803070505020304" pitchFamily="18" charset="0"/>
              </a:rPr>
              <a:t>ANATO</a:t>
            </a:r>
            <a:r>
              <a:rPr lang="en-US" altLang="en-US" dirty="0">
                <a:solidFill>
                  <a:srgbClr val="FFFF99"/>
                </a:solidFill>
              </a:rPr>
              <a:t>[</a:t>
            </a:r>
            <a:r>
              <a:rPr lang="en-US" altLang="en-US" dirty="0">
                <a:solidFill>
                  <a:srgbClr val="FFFF99"/>
                </a:solidFill>
                <a:latin typeface="Greekth" panose="02020803070505020304" pitchFamily="18" charset="0"/>
              </a:rPr>
              <a:t>S</a:t>
            </a:r>
            <a:r>
              <a:rPr lang="en-US" altLang="en-US" dirty="0">
                <a:solidFill>
                  <a:srgbClr val="FFFF99"/>
                </a:solidFill>
              </a:rPr>
              <a:t>]</a:t>
            </a:r>
          </a:p>
          <a:p>
            <a:pPr>
              <a:lnSpc>
                <a:spcPct val="90000"/>
              </a:lnSpc>
              <a:buFont typeface="Wingdings" panose="05000000000000000000" pitchFamily="2" charset="2"/>
              <a:buNone/>
            </a:pPr>
            <a:r>
              <a:rPr lang="en-US" altLang="en-US" dirty="0">
                <a:solidFill>
                  <a:srgbClr val="FFFF99"/>
                </a:solidFill>
              </a:rPr>
              <a:t>The notices were written in Greek and Latin. This one is in Greek.</a:t>
            </a:r>
          </a:p>
        </p:txBody>
      </p:sp>
      <p:pic>
        <p:nvPicPr>
          <p:cNvPr id="396295" name="Picture 7" descr="NTA2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0"/>
            <a:ext cx="4502150" cy="6858000"/>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80702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2621"/>
            <a:ext cx="10515600" cy="1325563"/>
          </a:xfrm>
        </p:spPr>
        <p:txBody>
          <a:bodyPr/>
          <a:lstStyle/>
          <a:p>
            <a:r>
              <a:rPr lang="en-US" b="1" dirty="0">
                <a:solidFill>
                  <a:srgbClr val="FFC000"/>
                </a:solidFill>
                <a:effectLst>
                  <a:outerShdw blurRad="38100" dist="38100" dir="2700000" algn="tl">
                    <a:srgbClr val="000000">
                      <a:alpha val="43137"/>
                    </a:srgbClr>
                  </a:outerShdw>
                </a:effectLst>
              </a:rPr>
              <a:t>Paul’s Arrest</a:t>
            </a:r>
          </a:p>
        </p:txBody>
      </p:sp>
      <p:sp>
        <p:nvSpPr>
          <p:cNvPr id="3" name="Content Placeholder 2"/>
          <p:cNvSpPr>
            <a:spLocks noGrp="1"/>
          </p:cNvSpPr>
          <p:nvPr>
            <p:ph idx="1"/>
          </p:nvPr>
        </p:nvSpPr>
        <p:spPr>
          <a:xfrm>
            <a:off x="838200" y="1424572"/>
            <a:ext cx="10515600" cy="5232901"/>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The commanding Roman Tribune immediately entered the temple’s Court of the Nations with soldiers, arresting Paul and shackling him with chains.</a:t>
            </a:r>
          </a:p>
          <a:p>
            <a:r>
              <a:rPr lang="en-US" i="1" dirty="0"/>
              <a:t>This defused the lynch mob, but there was so much confusion the officer could not even elicit a cognitive charge, so he brought him into the barracks.</a:t>
            </a:r>
          </a:p>
          <a:p>
            <a:r>
              <a:rPr lang="en-US" i="1" dirty="0"/>
              <a:t>As he was being carried inside, Paul spoke to the Tribune in Greek, surprising him, for by this time the officer had assumed Paul to be an Egyptian rebel,  a known messianic pretender who had caused trouble before.</a:t>
            </a:r>
          </a:p>
          <a:p>
            <a:r>
              <a:rPr lang="en-US" i="1" dirty="0"/>
              <a:t>Paul requested that he be allowed to speak to the crowd, and since he claimed to be a Roman Citizen, the Tribune gave his consent.</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233</a:t>
            </a:fld>
            <a:endParaRPr lang="en-US" dirty="0"/>
          </a:p>
        </p:txBody>
      </p:sp>
    </p:spTree>
    <p:extLst>
      <p:ext uri="{BB962C8B-B14F-4D97-AF65-F5344CB8AC3E}">
        <p14:creationId xmlns:p14="http://schemas.microsoft.com/office/powerpoint/2010/main" val="158309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625642" y="334629"/>
            <a:ext cx="5630862" cy="1462087"/>
          </a:xfrm>
        </p:spPr>
        <p:txBody>
          <a:bodyPr/>
          <a:lstStyle/>
          <a:p>
            <a:r>
              <a:rPr lang="en-US" altLang="en-US" sz="6000" dirty="0">
                <a:solidFill>
                  <a:srgbClr val="FF0000"/>
                </a:solidFill>
                <a:latin typeface="Mistral" panose="03090702030407020403" pitchFamily="66" charset="0"/>
              </a:rPr>
              <a:t>Discussion Questions</a:t>
            </a:r>
          </a:p>
        </p:txBody>
      </p:sp>
      <p:sp>
        <p:nvSpPr>
          <p:cNvPr id="389123" name="Rectangle 3"/>
          <p:cNvSpPr>
            <a:spLocks noGrp="1" noChangeArrowheads="1"/>
          </p:cNvSpPr>
          <p:nvPr>
            <p:ph type="body" idx="1"/>
          </p:nvPr>
        </p:nvSpPr>
        <p:spPr>
          <a:xfrm>
            <a:off x="625642" y="1796716"/>
            <a:ext cx="9853446" cy="4832684"/>
          </a:xfrm>
        </p:spPr>
        <p:txBody>
          <a:bodyPr/>
          <a:lstStyle/>
          <a:p>
            <a:pPr marL="609600" indent="-609600">
              <a:buFont typeface="Wingdings" panose="05000000000000000000" pitchFamily="2" charset="2"/>
              <a:buAutoNum type="arabicPeriod"/>
            </a:pPr>
            <a:r>
              <a:rPr lang="en-US" altLang="en-US" dirty="0">
                <a:solidFill>
                  <a:srgbClr val="FFFF99"/>
                </a:solidFill>
              </a:rPr>
              <a:t>What do you make of Paul and the other Jewish Christians offering sacrifices at the temple, even though they were believers in Jesus?</a:t>
            </a:r>
          </a:p>
        </p:txBody>
      </p:sp>
    </p:spTree>
    <p:extLst>
      <p:ext uri="{BB962C8B-B14F-4D97-AF65-F5344CB8AC3E}">
        <p14:creationId xmlns:p14="http://schemas.microsoft.com/office/powerpoint/2010/main" val="34816586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anim calcmode="lin" valueType="num">
                                      <p:cBhvr additive="base">
                                        <p:cTn id="7" dur="500" fill="hold"/>
                                        <p:tgtEl>
                                          <p:spTgt spid="389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pPr algn="ctr"/>
            <a:r>
              <a:rPr lang="en-US" altLang="en-US" dirty="0"/>
              <a:t>  </a:t>
            </a:r>
            <a:r>
              <a:rPr lang="en-US" altLang="en-US" dirty="0">
                <a:solidFill>
                  <a:srgbClr val="FFC000"/>
                </a:solidFill>
                <a:latin typeface="Impact" panose="020B0806030902050204" pitchFamily="34" charset="0"/>
              </a:rPr>
              <a:t>Paul’s Five Defenses</a:t>
            </a:r>
            <a:br>
              <a:rPr lang="en-US" altLang="en-US" dirty="0">
                <a:solidFill>
                  <a:srgbClr val="FFC000"/>
                </a:solidFill>
                <a:latin typeface="Impact" panose="020B0806030902050204" pitchFamily="34" charset="0"/>
              </a:rPr>
            </a:br>
            <a:r>
              <a:rPr lang="en-US" altLang="en-US" sz="2800" b="1" i="1" dirty="0">
                <a:solidFill>
                  <a:srgbClr val="FFFF99"/>
                </a:solidFill>
                <a:effectLst>
                  <a:outerShdw blurRad="38100" dist="38100" dir="2700000" algn="tl">
                    <a:srgbClr val="000000"/>
                  </a:outerShdw>
                </a:effectLst>
              </a:rPr>
              <a:t>Over the next several chapters, Paul will offer five defenses of himself and his ministry.</a:t>
            </a:r>
            <a:endParaRPr lang="en-US" altLang="en-US" dirty="0">
              <a:solidFill>
                <a:srgbClr val="FFFF99"/>
              </a:solidFill>
              <a:latin typeface="Impact" panose="020B0806030902050204" pitchFamily="34" charset="0"/>
            </a:endParaRPr>
          </a:p>
        </p:txBody>
      </p:sp>
      <p:sp>
        <p:nvSpPr>
          <p:cNvPr id="398339" name="Rectangle 3"/>
          <p:cNvSpPr>
            <a:spLocks noGrp="1" noChangeArrowheads="1"/>
          </p:cNvSpPr>
          <p:nvPr>
            <p:ph type="body" idx="1"/>
          </p:nvPr>
        </p:nvSpPr>
        <p:spPr>
          <a:xfrm>
            <a:off x="166022" y="1905750"/>
            <a:ext cx="2208211" cy="837449"/>
          </a:xfrm>
        </p:spPr>
        <p:txBody>
          <a:bodyPr/>
          <a:lstStyle/>
          <a:p>
            <a:pPr algn="ctr"/>
            <a:r>
              <a:rPr lang="en-US" altLang="en-US" sz="3600" b="0" dirty="0">
                <a:solidFill>
                  <a:srgbClr val="FFFF00"/>
                </a:solidFill>
                <a:latin typeface="Mistral" panose="03090702030407020403" pitchFamily="66" charset="0"/>
              </a:rPr>
              <a:t>To the Jews</a:t>
            </a:r>
          </a:p>
        </p:txBody>
      </p:sp>
      <p:sp>
        <p:nvSpPr>
          <p:cNvPr id="2" name="Content Placeholder 1"/>
          <p:cNvSpPr>
            <a:spLocks noGrp="1"/>
          </p:cNvSpPr>
          <p:nvPr>
            <p:ph sz="half" idx="2"/>
          </p:nvPr>
        </p:nvSpPr>
        <p:spPr>
          <a:xfrm>
            <a:off x="149982" y="2784306"/>
            <a:ext cx="2214639" cy="2477506"/>
          </a:xfrm>
          <a:solidFill>
            <a:srgbClr val="5D7391"/>
          </a:solidFill>
          <a:ln>
            <a:solidFill>
              <a:schemeClr val="bg1"/>
            </a:solidFill>
          </a:ln>
        </p:spPr>
        <p:txBody>
          <a:bodyPr/>
          <a:lstStyle/>
          <a:p>
            <a:pPr marL="0" indent="0">
              <a:buNone/>
            </a:pPr>
            <a:r>
              <a:rPr lang="en-US" sz="2400" b="1" dirty="0">
                <a:solidFill>
                  <a:schemeClr val="bg1"/>
                </a:solidFill>
                <a:effectLst>
                  <a:outerShdw blurRad="38100" dist="38100" dir="2700000" algn="tl">
                    <a:srgbClr val="000000">
                      <a:alpha val="43137"/>
                    </a:srgbClr>
                  </a:outerShdw>
                </a:effectLst>
                <a:latin typeface="Arial Narrow" panose="020B0606020202030204" pitchFamily="34" charset="0"/>
              </a:rPr>
              <a:t>This speech was made from the steps of the Antonia Fortress to the Jews in the Court of the Nations (Ac. 22).</a:t>
            </a:r>
          </a:p>
        </p:txBody>
      </p:sp>
      <p:sp>
        <p:nvSpPr>
          <p:cNvPr id="3" name="Text Placeholder 2"/>
          <p:cNvSpPr>
            <a:spLocks noGrp="1"/>
          </p:cNvSpPr>
          <p:nvPr>
            <p:ph type="body" sz="quarter" idx="3"/>
          </p:nvPr>
        </p:nvSpPr>
        <p:spPr>
          <a:xfrm>
            <a:off x="2310065" y="1905749"/>
            <a:ext cx="2679031" cy="837450"/>
          </a:xfrm>
        </p:spPr>
        <p:txBody>
          <a:bodyPr/>
          <a:lstStyle/>
          <a:p>
            <a:pPr algn="ctr"/>
            <a:r>
              <a:rPr lang="en-US" sz="3600" b="0" dirty="0">
                <a:solidFill>
                  <a:srgbClr val="FFFF00"/>
                </a:solidFill>
                <a:latin typeface="Mistral" panose="03090702030407020403" pitchFamily="66" charset="0"/>
              </a:rPr>
              <a:t>To the Sanhedrin</a:t>
            </a:r>
          </a:p>
        </p:txBody>
      </p:sp>
      <p:sp>
        <p:nvSpPr>
          <p:cNvPr id="4" name="Content Placeholder 3"/>
          <p:cNvSpPr>
            <a:spLocks noGrp="1"/>
          </p:cNvSpPr>
          <p:nvPr>
            <p:ph sz="quarter" idx="4"/>
          </p:nvPr>
        </p:nvSpPr>
        <p:spPr>
          <a:xfrm>
            <a:off x="2556296" y="2797840"/>
            <a:ext cx="2208211" cy="2463972"/>
          </a:xfrm>
          <a:solidFill>
            <a:srgbClr val="46576E"/>
          </a:solidFill>
          <a:ln>
            <a:solidFill>
              <a:schemeClr val="bg1"/>
            </a:solidFill>
          </a:ln>
        </p:spPr>
        <p:txBody>
          <a:bodyPr/>
          <a:lstStyle/>
          <a:p>
            <a:pPr marL="0" indent="0">
              <a:buNone/>
            </a:pPr>
            <a:r>
              <a:rPr lang="en-US" sz="2400" b="1" dirty="0">
                <a:solidFill>
                  <a:schemeClr val="bg1"/>
                </a:solidFill>
                <a:effectLst>
                  <a:outerShdw blurRad="38100" dist="38100" dir="2700000" algn="tl">
                    <a:srgbClr val="000000">
                      <a:alpha val="43137"/>
                    </a:srgbClr>
                  </a:outerShdw>
                </a:effectLst>
                <a:latin typeface="Arial Narrow" panose="020B0606020202030204" pitchFamily="34" charset="0"/>
              </a:rPr>
              <a:t>This speech was given to the assembled Sanhedrin by order of the Roman Tribune (Ac. 23).</a:t>
            </a:r>
          </a:p>
        </p:txBody>
      </p:sp>
      <p:sp>
        <p:nvSpPr>
          <p:cNvPr id="7" name="Content Placeholder 3"/>
          <p:cNvSpPr txBox="1">
            <a:spLocks/>
          </p:cNvSpPr>
          <p:nvPr/>
        </p:nvSpPr>
        <p:spPr bwMode="auto">
          <a:xfrm>
            <a:off x="4986674" y="2805862"/>
            <a:ext cx="2226675" cy="2455950"/>
          </a:xfrm>
          <a:prstGeom prst="rect">
            <a:avLst/>
          </a:prstGeom>
          <a:solidFill>
            <a:srgbClr val="3B485B"/>
          </a:solidFill>
          <a:ln>
            <a:solidFill>
              <a:schemeClr val="bg1"/>
            </a:solidFill>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bg1"/>
                </a:solidFill>
                <a:effectLst>
                  <a:outerShdw blurRad="38100" dist="38100" dir="2700000" algn="tl">
                    <a:srgbClr val="000000">
                      <a:alpha val="43137"/>
                    </a:srgbClr>
                  </a:outerShdw>
                </a:effectLst>
                <a:latin typeface="Arial Narrow" panose="020B0606020202030204" pitchFamily="34" charset="0"/>
              </a:rPr>
              <a:t>This speech was given to the Roman Procurator, Antonius Felix (Ac. 24).</a:t>
            </a:r>
          </a:p>
        </p:txBody>
      </p:sp>
      <p:sp>
        <p:nvSpPr>
          <p:cNvPr id="8" name="Content Placeholder 3"/>
          <p:cNvSpPr txBox="1">
            <a:spLocks/>
          </p:cNvSpPr>
          <p:nvPr/>
        </p:nvSpPr>
        <p:spPr bwMode="auto">
          <a:xfrm>
            <a:off x="7417052" y="2805862"/>
            <a:ext cx="2197393" cy="2455950"/>
          </a:xfrm>
          <a:prstGeom prst="rect">
            <a:avLst/>
          </a:prstGeom>
          <a:solidFill>
            <a:srgbClr val="323D4C"/>
          </a:solidFill>
          <a:ln>
            <a:solidFill>
              <a:schemeClr val="bg1"/>
            </a:solidFill>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bg1"/>
                </a:solidFill>
                <a:effectLst>
                  <a:outerShdw blurRad="38100" dist="38100" dir="2700000" algn="tl">
                    <a:srgbClr val="000000">
                      <a:alpha val="43137"/>
                    </a:srgbClr>
                  </a:outerShdw>
                </a:effectLst>
                <a:latin typeface="Arial Narrow" panose="020B0606020202030204" pitchFamily="34" charset="0"/>
              </a:rPr>
              <a:t>This speech was given to the incoming governor who would replace Felix (Ac. 25).</a:t>
            </a:r>
          </a:p>
        </p:txBody>
      </p:sp>
      <p:sp>
        <p:nvSpPr>
          <p:cNvPr id="9" name="Content Placeholder 3"/>
          <p:cNvSpPr txBox="1">
            <a:spLocks/>
          </p:cNvSpPr>
          <p:nvPr/>
        </p:nvSpPr>
        <p:spPr bwMode="auto">
          <a:xfrm>
            <a:off x="9816937" y="2784305"/>
            <a:ext cx="2202991" cy="2477507"/>
          </a:xfrm>
          <a:prstGeom prst="rect">
            <a:avLst/>
          </a:prstGeom>
          <a:solidFill>
            <a:srgbClr val="29323F"/>
          </a:solidFill>
          <a:ln>
            <a:solidFill>
              <a:schemeClr val="bg1"/>
            </a:solidFill>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bg1"/>
                </a:solidFill>
                <a:effectLst>
                  <a:outerShdw blurRad="38100" dist="38100" dir="2700000" algn="tl">
                    <a:srgbClr val="000000">
                      <a:alpha val="43137"/>
                    </a:srgbClr>
                  </a:outerShdw>
                </a:effectLst>
                <a:latin typeface="Arial Narrow" panose="020B0606020202030204" pitchFamily="34" charset="0"/>
              </a:rPr>
              <a:t>This speech was given to Herod Agrippa II, the provincial king from Caesarea Philippi (Ac. 26).</a:t>
            </a:r>
          </a:p>
        </p:txBody>
      </p:sp>
      <p:sp>
        <p:nvSpPr>
          <p:cNvPr id="10" name="Rectangle 3"/>
          <p:cNvSpPr txBox="1">
            <a:spLocks noChangeArrowheads="1"/>
          </p:cNvSpPr>
          <p:nvPr/>
        </p:nvSpPr>
        <p:spPr bwMode="auto">
          <a:xfrm>
            <a:off x="5005138" y="1913771"/>
            <a:ext cx="2208211" cy="83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lnSpc>
                <a:spcPct val="90000"/>
              </a:lnSpc>
              <a:spcBef>
                <a:spcPts val="1000"/>
              </a:spcBef>
              <a:spcAft>
                <a:spcPct val="0"/>
              </a:spcAft>
              <a:buFont typeface="Arial" panose="020B0604020202020204" pitchFamily="34" charset="0"/>
              <a:buNone/>
              <a:defRPr sz="2400" b="1" kern="1200">
                <a:solidFill>
                  <a:schemeClr val="tx1"/>
                </a:solidFill>
                <a:latin typeface="+mn-lt"/>
                <a:ea typeface="+mn-ea"/>
                <a:cs typeface="+mn-cs"/>
              </a:defRPr>
            </a:lvl1pPr>
            <a:lvl2pPr marL="457200" indent="0" algn="l" rtl="0" eaLnBrk="0" fontAlgn="base" hangingPunct="0">
              <a:lnSpc>
                <a:spcPct val="90000"/>
              </a:lnSpc>
              <a:spcBef>
                <a:spcPts val="500"/>
              </a:spcBef>
              <a:spcAft>
                <a:spcPct val="0"/>
              </a:spcAft>
              <a:buFont typeface="Arial" panose="020B0604020202020204" pitchFamily="34" charset="0"/>
              <a:buNone/>
              <a:defRPr sz="2000" b="1" kern="1200">
                <a:solidFill>
                  <a:schemeClr val="tx1"/>
                </a:solidFill>
                <a:latin typeface="+mn-lt"/>
                <a:ea typeface="+mn-ea"/>
                <a:cs typeface="+mn-cs"/>
              </a:defRPr>
            </a:lvl2pPr>
            <a:lvl3pPr marL="914400" indent="0" algn="l" rtl="0" eaLnBrk="0" fontAlgn="base" hangingPunct="0">
              <a:lnSpc>
                <a:spcPct val="90000"/>
              </a:lnSpc>
              <a:spcBef>
                <a:spcPts val="500"/>
              </a:spcBef>
              <a:spcAft>
                <a:spcPct val="0"/>
              </a:spcAft>
              <a:buFont typeface="Arial" panose="020B0604020202020204" pitchFamily="34" charset="0"/>
              <a:buNone/>
              <a:defRPr sz="1800" b="1" kern="1200">
                <a:solidFill>
                  <a:schemeClr val="tx1"/>
                </a:solidFill>
                <a:latin typeface="+mn-lt"/>
                <a:ea typeface="+mn-ea"/>
                <a:cs typeface="+mn-cs"/>
              </a:defRPr>
            </a:lvl3pPr>
            <a:lvl4pPr marL="1371600" indent="0" algn="l" rtl="0" eaLnBrk="0" fontAlgn="base" hangingPunct="0">
              <a:lnSpc>
                <a:spcPct val="90000"/>
              </a:lnSpc>
              <a:spcBef>
                <a:spcPts val="500"/>
              </a:spcBef>
              <a:spcAft>
                <a:spcPct val="0"/>
              </a:spcAft>
              <a:buFont typeface="Arial" panose="020B0604020202020204" pitchFamily="34" charset="0"/>
              <a:buNone/>
              <a:defRPr sz="1600" b="1" kern="1200">
                <a:solidFill>
                  <a:schemeClr val="tx1"/>
                </a:solidFill>
                <a:latin typeface="+mn-lt"/>
                <a:ea typeface="+mn-ea"/>
                <a:cs typeface="+mn-cs"/>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ltLang="en-US" sz="3600" b="0" dirty="0">
                <a:solidFill>
                  <a:srgbClr val="FFFF00"/>
                </a:solidFill>
                <a:latin typeface="Mistral" panose="03090702030407020403" pitchFamily="66" charset="0"/>
              </a:rPr>
              <a:t>To Felix</a:t>
            </a:r>
          </a:p>
        </p:txBody>
      </p:sp>
      <p:sp>
        <p:nvSpPr>
          <p:cNvPr id="11" name="Rectangle 3"/>
          <p:cNvSpPr txBox="1">
            <a:spLocks noChangeArrowheads="1"/>
          </p:cNvSpPr>
          <p:nvPr/>
        </p:nvSpPr>
        <p:spPr bwMode="auto">
          <a:xfrm>
            <a:off x="7406234" y="1913771"/>
            <a:ext cx="2208211" cy="83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lnSpc>
                <a:spcPct val="90000"/>
              </a:lnSpc>
              <a:spcBef>
                <a:spcPts val="1000"/>
              </a:spcBef>
              <a:spcAft>
                <a:spcPct val="0"/>
              </a:spcAft>
              <a:buFont typeface="Arial" panose="020B0604020202020204" pitchFamily="34" charset="0"/>
              <a:buNone/>
              <a:defRPr sz="2400" b="1" kern="1200">
                <a:solidFill>
                  <a:schemeClr val="tx1"/>
                </a:solidFill>
                <a:latin typeface="+mn-lt"/>
                <a:ea typeface="+mn-ea"/>
                <a:cs typeface="+mn-cs"/>
              </a:defRPr>
            </a:lvl1pPr>
            <a:lvl2pPr marL="457200" indent="0" algn="l" rtl="0" eaLnBrk="0" fontAlgn="base" hangingPunct="0">
              <a:lnSpc>
                <a:spcPct val="90000"/>
              </a:lnSpc>
              <a:spcBef>
                <a:spcPts val="500"/>
              </a:spcBef>
              <a:spcAft>
                <a:spcPct val="0"/>
              </a:spcAft>
              <a:buFont typeface="Arial" panose="020B0604020202020204" pitchFamily="34" charset="0"/>
              <a:buNone/>
              <a:defRPr sz="2000" b="1" kern="1200">
                <a:solidFill>
                  <a:schemeClr val="tx1"/>
                </a:solidFill>
                <a:latin typeface="+mn-lt"/>
                <a:ea typeface="+mn-ea"/>
                <a:cs typeface="+mn-cs"/>
              </a:defRPr>
            </a:lvl2pPr>
            <a:lvl3pPr marL="914400" indent="0" algn="l" rtl="0" eaLnBrk="0" fontAlgn="base" hangingPunct="0">
              <a:lnSpc>
                <a:spcPct val="90000"/>
              </a:lnSpc>
              <a:spcBef>
                <a:spcPts val="500"/>
              </a:spcBef>
              <a:spcAft>
                <a:spcPct val="0"/>
              </a:spcAft>
              <a:buFont typeface="Arial" panose="020B0604020202020204" pitchFamily="34" charset="0"/>
              <a:buNone/>
              <a:defRPr sz="1800" b="1" kern="1200">
                <a:solidFill>
                  <a:schemeClr val="tx1"/>
                </a:solidFill>
                <a:latin typeface="+mn-lt"/>
                <a:ea typeface="+mn-ea"/>
                <a:cs typeface="+mn-cs"/>
              </a:defRPr>
            </a:lvl3pPr>
            <a:lvl4pPr marL="1371600" indent="0" algn="l" rtl="0" eaLnBrk="0" fontAlgn="base" hangingPunct="0">
              <a:lnSpc>
                <a:spcPct val="90000"/>
              </a:lnSpc>
              <a:spcBef>
                <a:spcPts val="500"/>
              </a:spcBef>
              <a:spcAft>
                <a:spcPct val="0"/>
              </a:spcAft>
              <a:buFont typeface="Arial" panose="020B0604020202020204" pitchFamily="34" charset="0"/>
              <a:buNone/>
              <a:defRPr sz="1600" b="1" kern="1200">
                <a:solidFill>
                  <a:schemeClr val="tx1"/>
                </a:solidFill>
                <a:latin typeface="+mn-lt"/>
                <a:ea typeface="+mn-ea"/>
                <a:cs typeface="+mn-cs"/>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ltLang="en-US" sz="3600" b="0" dirty="0">
                <a:solidFill>
                  <a:srgbClr val="FFFF00"/>
                </a:solidFill>
                <a:latin typeface="Mistral" panose="03090702030407020403" pitchFamily="66" charset="0"/>
              </a:rPr>
              <a:t>To Festus</a:t>
            </a:r>
          </a:p>
        </p:txBody>
      </p:sp>
      <p:sp>
        <p:nvSpPr>
          <p:cNvPr id="12" name="Rectangle 3"/>
          <p:cNvSpPr txBox="1">
            <a:spLocks noChangeArrowheads="1"/>
          </p:cNvSpPr>
          <p:nvPr/>
        </p:nvSpPr>
        <p:spPr bwMode="auto">
          <a:xfrm>
            <a:off x="9811717" y="1931065"/>
            <a:ext cx="2208211" cy="83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lnSpc>
                <a:spcPct val="90000"/>
              </a:lnSpc>
              <a:spcBef>
                <a:spcPts val="1000"/>
              </a:spcBef>
              <a:spcAft>
                <a:spcPct val="0"/>
              </a:spcAft>
              <a:buFont typeface="Arial" panose="020B0604020202020204" pitchFamily="34" charset="0"/>
              <a:buNone/>
              <a:defRPr sz="2400" b="1" kern="1200">
                <a:solidFill>
                  <a:schemeClr val="tx1"/>
                </a:solidFill>
                <a:latin typeface="+mn-lt"/>
                <a:ea typeface="+mn-ea"/>
                <a:cs typeface="+mn-cs"/>
              </a:defRPr>
            </a:lvl1pPr>
            <a:lvl2pPr marL="457200" indent="0" algn="l" rtl="0" eaLnBrk="0" fontAlgn="base" hangingPunct="0">
              <a:lnSpc>
                <a:spcPct val="90000"/>
              </a:lnSpc>
              <a:spcBef>
                <a:spcPts val="500"/>
              </a:spcBef>
              <a:spcAft>
                <a:spcPct val="0"/>
              </a:spcAft>
              <a:buFont typeface="Arial" panose="020B0604020202020204" pitchFamily="34" charset="0"/>
              <a:buNone/>
              <a:defRPr sz="2000" b="1" kern="1200">
                <a:solidFill>
                  <a:schemeClr val="tx1"/>
                </a:solidFill>
                <a:latin typeface="+mn-lt"/>
                <a:ea typeface="+mn-ea"/>
                <a:cs typeface="+mn-cs"/>
              </a:defRPr>
            </a:lvl2pPr>
            <a:lvl3pPr marL="914400" indent="0" algn="l" rtl="0" eaLnBrk="0" fontAlgn="base" hangingPunct="0">
              <a:lnSpc>
                <a:spcPct val="90000"/>
              </a:lnSpc>
              <a:spcBef>
                <a:spcPts val="500"/>
              </a:spcBef>
              <a:spcAft>
                <a:spcPct val="0"/>
              </a:spcAft>
              <a:buFont typeface="Arial" panose="020B0604020202020204" pitchFamily="34" charset="0"/>
              <a:buNone/>
              <a:defRPr sz="1800" b="1" kern="1200">
                <a:solidFill>
                  <a:schemeClr val="tx1"/>
                </a:solidFill>
                <a:latin typeface="+mn-lt"/>
                <a:ea typeface="+mn-ea"/>
                <a:cs typeface="+mn-cs"/>
              </a:defRPr>
            </a:lvl3pPr>
            <a:lvl4pPr marL="1371600" indent="0" algn="l" rtl="0" eaLnBrk="0" fontAlgn="base" hangingPunct="0">
              <a:lnSpc>
                <a:spcPct val="90000"/>
              </a:lnSpc>
              <a:spcBef>
                <a:spcPts val="500"/>
              </a:spcBef>
              <a:spcAft>
                <a:spcPct val="0"/>
              </a:spcAft>
              <a:buFont typeface="Arial" panose="020B0604020202020204" pitchFamily="34" charset="0"/>
              <a:buNone/>
              <a:defRPr sz="1600" b="1" kern="1200">
                <a:solidFill>
                  <a:schemeClr val="tx1"/>
                </a:solidFill>
                <a:latin typeface="+mn-lt"/>
                <a:ea typeface="+mn-ea"/>
                <a:cs typeface="+mn-cs"/>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ltLang="en-US" sz="3600" b="0" dirty="0">
                <a:solidFill>
                  <a:srgbClr val="FFFF00"/>
                </a:solidFill>
                <a:latin typeface="Mistral" panose="03090702030407020403" pitchFamily="66" charset="0"/>
              </a:rPr>
              <a:t>To Agrippa</a:t>
            </a:r>
          </a:p>
        </p:txBody>
      </p:sp>
      <p:sp>
        <p:nvSpPr>
          <p:cNvPr id="5" name="TextBox 4"/>
          <p:cNvSpPr txBox="1"/>
          <p:nvPr/>
        </p:nvSpPr>
        <p:spPr>
          <a:xfrm>
            <a:off x="385011" y="5374107"/>
            <a:ext cx="11470105" cy="1661993"/>
          </a:xfrm>
          <a:prstGeom prst="rect">
            <a:avLst/>
          </a:prstGeom>
          <a:noFill/>
        </p:spPr>
        <p:txBody>
          <a:bodyPr wrap="square" rtlCol="0">
            <a:spAutoFit/>
          </a:bodyPr>
          <a:lstStyle/>
          <a:p>
            <a:pPr algn="ctr"/>
            <a:r>
              <a:rPr lang="en-US" altLang="en-US" sz="2800" b="1" dirty="0">
                <a:solidFill>
                  <a:schemeClr val="accent4">
                    <a:lumMod val="60000"/>
                    <a:lumOff val="40000"/>
                  </a:schemeClr>
                </a:solidFill>
                <a:effectLst>
                  <a:outerShdw blurRad="38100" dist="38100" dir="2700000" algn="tl">
                    <a:srgbClr val="000000">
                      <a:alpha val="43137"/>
                    </a:srgbClr>
                  </a:outerShdw>
                </a:effectLst>
                <a:latin typeface="Eras Demi ITC"/>
              </a:rPr>
              <a:t>In the accounts of these five defenses, Luke provides an extended apologetic for the Christian movement, both to Romans and to Jews.</a:t>
            </a:r>
            <a:endParaRPr lang="en-US" altLang="en-US" sz="2800" b="1" i="1" dirty="0">
              <a:solidFill>
                <a:schemeClr val="accent4">
                  <a:lumMod val="60000"/>
                  <a:lumOff val="40000"/>
                </a:schemeClr>
              </a:solidFill>
              <a:effectLst>
                <a:outerShdw blurRad="38100" dist="38100" dir="2700000" algn="tl">
                  <a:srgbClr val="000000">
                    <a:alpha val="43137"/>
                  </a:srgbClr>
                </a:outerShdw>
              </a:effectLst>
              <a:latin typeface="Eras Demi ITC"/>
            </a:endParaRPr>
          </a:p>
          <a:p>
            <a:endParaRPr lang="en-US" dirty="0"/>
          </a:p>
        </p:txBody>
      </p:sp>
    </p:spTree>
    <p:extLst>
      <p:ext uri="{BB962C8B-B14F-4D97-AF65-F5344CB8AC3E}">
        <p14:creationId xmlns:p14="http://schemas.microsoft.com/office/powerpoint/2010/main" val="310827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8339">
                                            <p:txEl>
                                              <p:pRg st="0" end="0"/>
                                            </p:txEl>
                                          </p:spTgt>
                                        </p:tgtEl>
                                        <p:attrNameLst>
                                          <p:attrName>style.visibility</p:attrName>
                                        </p:attrNameLst>
                                      </p:cBhvr>
                                      <p:to>
                                        <p:strVal val="visible"/>
                                      </p:to>
                                    </p:set>
                                    <p:animEffect transition="in" filter="randombar(horizontal)">
                                      <p:cBhvr>
                                        <p:cTn id="7" dur="500"/>
                                        <p:tgtEl>
                                          <p:spTgt spid="398339">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bg/>
                                          </p:spTgt>
                                        </p:tgtEl>
                                        <p:attrNameLst>
                                          <p:attrName>style.visibility</p:attrName>
                                        </p:attrNameLst>
                                      </p:cBhvr>
                                      <p:to>
                                        <p:strVal val="visible"/>
                                      </p:to>
                                    </p:set>
                                    <p:animEffect transition="in" filter="randombar(horizontal)">
                                      <p:cBhvr>
                                        <p:cTn id="10" dur="500"/>
                                        <p:tgtEl>
                                          <p:spTgt spid="2">
                                            <p:bg/>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8" dur="500"/>
                                        <p:tgtEl>
                                          <p:spTgt spid="3">
                                            <p:txEl>
                                              <p:pRg st="0" end="0"/>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randombar(horizontal)">
                                      <p:cBhvr>
                                        <p:cTn id="21" dur="500"/>
                                        <p:tgtEl>
                                          <p:spTgt spid="4">
                                            <p:bg/>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7" dur="500"/>
                                        <p:tgtEl>
                                          <p:spTgt spid="11">
                                            <p:txEl>
                                              <p:pRg st="0" end="0"/>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randombar(horizont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5">
                                            <p:txEl>
                                              <p:pRg st="0" end="0"/>
                                            </p:txEl>
                                          </p:spTgt>
                                        </p:tgtEl>
                                        <p:attrNameLst>
                                          <p:attrName>style.visibility</p:attrName>
                                        </p:attrNameLst>
                                      </p:cBhvr>
                                      <p:to>
                                        <p:strVal val="visible"/>
                                      </p:to>
                                    </p:set>
                                    <p:anim calcmode="lin" valueType="num">
                                      <p:cBhvr>
                                        <p:cTn id="53"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build="p"/>
      <p:bldP spid="4" grpId="0" uiExpand="1" build="p" animBg="1"/>
      <p:bldP spid="7" grpId="0" animBg="1"/>
      <p:bldP spid="8" grpId="0" animBg="1"/>
      <p:bldP spid="9" grpId="0" animBg="1"/>
      <p:bldP spid="10" grpId="0"/>
      <p:bldP spid="12"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PAUL’S FIRST DEFENSE (21:40—22:29)</a:t>
            </a:r>
          </a:p>
        </p:txBody>
      </p:sp>
      <p:sp>
        <p:nvSpPr>
          <p:cNvPr id="9" name="Content Placeholder 8"/>
          <p:cNvSpPr>
            <a:spLocks noGrp="1"/>
          </p:cNvSpPr>
          <p:nvPr>
            <p:ph idx="1"/>
          </p:nvPr>
        </p:nvSpPr>
        <p:spPr>
          <a:xfrm>
            <a:off x="4932947" y="1626519"/>
            <a:ext cx="6420853" cy="5030787"/>
          </a:xfrm>
        </p:spPr>
        <p:txBody>
          <a:bodyPr/>
          <a:lstStyle/>
          <a:p>
            <a:pPr marL="0" indent="0">
              <a:buNone/>
            </a:pPr>
            <a:r>
              <a:rPr lang="en-US" dirty="0"/>
              <a:t>Because Paul addressed them in Aramaic, he immediately grabbed their attention.</a:t>
            </a:r>
          </a:p>
          <a:p>
            <a:pPr marL="0" indent="0">
              <a:buNone/>
            </a:pPr>
            <a:r>
              <a:rPr lang="en-US" dirty="0"/>
              <a:t>After reciting his Jewish pedigree, he detailed his Damascus Road experience and his baptism by Ananias, a Torah-observant Jew.</a:t>
            </a:r>
          </a:p>
          <a:p>
            <a:pPr marL="0" indent="0">
              <a:buNone/>
            </a:pPr>
            <a:r>
              <a:rPr lang="en-US" dirty="0"/>
              <a:t>However, when he described his temple vision and commission to the Gentiles, his listeners erupted once again, which forced the Tribune to remove him.</a:t>
            </a:r>
          </a:p>
        </p:txBody>
      </p:sp>
      <p:sp>
        <p:nvSpPr>
          <p:cNvPr id="7" name="Slide Number Placeholder 6"/>
          <p:cNvSpPr>
            <a:spLocks noGrp="1"/>
          </p:cNvSpPr>
          <p:nvPr>
            <p:ph type="sldNum" sz="quarter" idx="12"/>
          </p:nvPr>
        </p:nvSpPr>
        <p:spPr/>
        <p:txBody>
          <a:bodyPr/>
          <a:lstStyle/>
          <a:p>
            <a:pPr>
              <a:defRPr/>
            </a:pPr>
            <a:fld id="{5F4BB60B-181A-4445-8C93-DB6CF415D568}" type="slidenum">
              <a:rPr lang="en-US" smtClean="0"/>
              <a:pPr>
                <a:defRPr/>
              </a:pPr>
              <a:t>236</a:t>
            </a:fld>
            <a:endParaRPr lang="en-US"/>
          </a:p>
        </p:txBody>
      </p:sp>
      <p:sp>
        <p:nvSpPr>
          <p:cNvPr id="10" name="Rectangle 5"/>
          <p:cNvSpPr txBox="1">
            <a:spLocks noChangeArrowheads="1"/>
          </p:cNvSpPr>
          <p:nvPr/>
        </p:nvSpPr>
        <p:spPr bwMode="auto">
          <a:xfrm>
            <a:off x="356940" y="1676400"/>
            <a:ext cx="4086723" cy="3649579"/>
          </a:xfrm>
          <a:prstGeom prst="rect">
            <a:avLst/>
          </a:prstGeom>
          <a:solidFill>
            <a:schemeClr val="accent4">
              <a:lumMod val="20000"/>
              <a:lumOff val="80000"/>
            </a:schemeClr>
          </a:solidFill>
          <a:ln w="12700">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en-US" dirty="0">
                <a:latin typeface="Eras Demi ITC" pitchFamily="34" charset="0"/>
              </a:rPr>
              <a:t>To the Jews…</a:t>
            </a:r>
          </a:p>
          <a:p>
            <a:r>
              <a:rPr lang="en-US" altLang="en-US" sz="2400" i="1" dirty="0"/>
              <a:t>Here, Paul addressed the crowd in Aramaic from the steps of the Antonio Fortress.</a:t>
            </a:r>
          </a:p>
          <a:p>
            <a:r>
              <a:rPr lang="en-US" altLang="en-US" sz="2400" i="1" dirty="0"/>
              <a:t>He recounted his studies under Gamaliel, his role as an inquisitor, his conversion, and his divine commission to the nations.</a:t>
            </a:r>
          </a:p>
        </p:txBody>
      </p:sp>
    </p:spTree>
    <p:extLst>
      <p:ext uri="{BB962C8B-B14F-4D97-AF65-F5344CB8AC3E}">
        <p14:creationId xmlns:p14="http://schemas.microsoft.com/office/powerpoint/2010/main" val="12413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dissolve">
                                      <p:cBhvr>
                                        <p:cTn id="7" dur="500"/>
                                        <p:tgtEl>
                                          <p:spTgt spid="10">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dissolve">
                                      <p:cBhvr>
                                        <p:cTn id="10" dur="500"/>
                                        <p:tgtEl>
                                          <p:spTgt spid="10">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dissolve">
                                      <p:cBhvr>
                                        <p:cTn id="13" dur="500"/>
                                        <p:tgtEl>
                                          <p:spTgt spid="10">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dissolve">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additive="base">
                                        <p:cTn id="2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 calcmode="lin" valueType="num">
                                      <p:cBhvr additive="base">
                                        <p:cTn id="2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237.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0747"/>
            <a:ext cx="10515600" cy="1325563"/>
          </a:xfrm>
        </p:spPr>
        <p:txBody>
          <a:bodyPr/>
          <a:lstStyle/>
          <a:p>
            <a:r>
              <a:rPr lang="en-US" dirty="0">
                <a:solidFill>
                  <a:srgbClr val="FFC000"/>
                </a:solidFill>
                <a:effectLst>
                  <a:outerShdw blurRad="38100" dist="38100" dir="2700000" algn="tl">
                    <a:srgbClr val="000000">
                      <a:alpha val="43137"/>
                    </a:srgbClr>
                  </a:outerShdw>
                </a:effectLst>
                <a:latin typeface="Impact" panose="020B0806030902050204" pitchFamily="34" charset="0"/>
              </a:rPr>
              <a:t>Paul’s Roman Citizenship</a:t>
            </a:r>
          </a:p>
        </p:txBody>
      </p:sp>
      <p:sp>
        <p:nvSpPr>
          <p:cNvPr id="3" name="Content Placeholder 2"/>
          <p:cNvSpPr>
            <a:spLocks noGrp="1"/>
          </p:cNvSpPr>
          <p:nvPr>
            <p:ph idx="1"/>
          </p:nvPr>
        </p:nvSpPr>
        <p:spPr>
          <a:xfrm>
            <a:off x="838200" y="1633120"/>
            <a:ext cx="10515600" cy="5224879"/>
          </a:xfrm>
        </p:spPr>
        <p:txBody>
          <a:bodyPr/>
          <a:lstStyle/>
          <a:p>
            <a:pPr marL="0" indent="0">
              <a:buNone/>
            </a:pPr>
            <a:r>
              <a:rPr lang="en-US" sz="3200" b="1" dirty="0">
                <a:solidFill>
                  <a:srgbClr val="FFFF99"/>
                </a:solidFill>
                <a:effectLst>
                  <a:outerShdw blurRad="38100" dist="38100" dir="2700000" algn="tl">
                    <a:srgbClr val="000000">
                      <a:alpha val="43137"/>
                    </a:srgbClr>
                  </a:outerShdw>
                </a:effectLst>
              </a:rPr>
              <a:t>Once again, as in Philippi (16:37-39), Paul’s Roman citizenship becomes an important factor, here saving him from corporeal punishment. His citizenship will loom large in all the narratives that follow.</a:t>
            </a:r>
          </a:p>
          <a:p>
            <a:r>
              <a:rPr lang="en-US" i="1" dirty="0">
                <a:solidFill>
                  <a:schemeClr val="bg1"/>
                </a:solidFill>
              </a:rPr>
              <a:t>The term </a:t>
            </a:r>
            <a:r>
              <a:rPr lang="en-US" dirty="0" err="1">
                <a:solidFill>
                  <a:schemeClr val="bg1"/>
                </a:solidFill>
                <a:latin typeface="Greekth" panose="02020803070505020304" pitchFamily="18" charset="0"/>
              </a:rPr>
              <a:t>po</a:t>
            </a:r>
            <a:r>
              <a:rPr lang="en-US" dirty="0">
                <a:solidFill>
                  <a:schemeClr val="bg1"/>
                </a:solidFill>
                <a:latin typeface="Greekth" panose="02020803070505020304" pitchFamily="18" charset="0"/>
              </a:rPr>
              <a:t>&lt;</a:t>
            </a:r>
            <a:r>
              <a:rPr lang="en-US" dirty="0" err="1">
                <a:solidFill>
                  <a:schemeClr val="bg1"/>
                </a:solidFill>
                <a:latin typeface="Greekth" panose="02020803070505020304" pitchFamily="18" charset="0"/>
              </a:rPr>
              <a:t>lithj</a:t>
            </a:r>
            <a:r>
              <a:rPr lang="en-US" i="1" dirty="0">
                <a:solidFill>
                  <a:schemeClr val="bg1"/>
                </a:solidFill>
              </a:rPr>
              <a:t> (= citizen) probably means that his name was on the roll of Roman citizens in Tarsus.</a:t>
            </a:r>
          </a:p>
          <a:p>
            <a:r>
              <a:rPr lang="en-US" i="1" dirty="0">
                <a:solidFill>
                  <a:schemeClr val="bg1"/>
                </a:solidFill>
              </a:rPr>
              <a:t>If, as he claimed, Paul was a citizen by birth, this in turn meant that his father was a citizen before him, though how we are not told.</a:t>
            </a:r>
          </a:p>
          <a:p>
            <a:r>
              <a:rPr lang="en-US" i="1" dirty="0">
                <a:solidFill>
                  <a:schemeClr val="bg1"/>
                </a:solidFill>
              </a:rPr>
              <a:t>In any case, it was illegal to punish a Roman citizen without a formal hearing and sentence.</a:t>
            </a:r>
          </a:p>
          <a:p>
            <a:r>
              <a:rPr lang="en-US" i="1" dirty="0">
                <a:solidFill>
                  <a:schemeClr val="bg1"/>
                </a:solidFill>
              </a:rPr>
              <a:t>Citizens also had the right to appeal directly to the Caesar.</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237</a:t>
            </a:fld>
            <a:endParaRPr lang="en-US"/>
          </a:p>
        </p:txBody>
      </p:sp>
    </p:spTree>
    <p:extLst>
      <p:ext uri="{BB962C8B-B14F-4D97-AF65-F5344CB8AC3E}">
        <p14:creationId xmlns:p14="http://schemas.microsoft.com/office/powerpoint/2010/main" val="242125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PAUL’S SECOND DEFENSE (22:30—23:35)</a:t>
            </a:r>
          </a:p>
        </p:txBody>
      </p:sp>
      <p:sp>
        <p:nvSpPr>
          <p:cNvPr id="3" name="Content Placeholder 2"/>
          <p:cNvSpPr>
            <a:spLocks noGrp="1"/>
          </p:cNvSpPr>
          <p:nvPr>
            <p:ph idx="1"/>
          </p:nvPr>
        </p:nvSpPr>
        <p:spPr>
          <a:xfrm>
            <a:off x="4812631" y="1690688"/>
            <a:ext cx="6914147" cy="4665662"/>
          </a:xfrm>
        </p:spPr>
        <p:txBody>
          <a:bodyPr/>
          <a:lstStyle/>
          <a:p>
            <a:r>
              <a:rPr lang="en-US" dirty="0"/>
              <a:t>Since Paul’s accusers were Jewish, and the issue concerned Jewish law, the Tribune called for an assembly of the Sanhedrin.</a:t>
            </a:r>
          </a:p>
          <a:p>
            <a:r>
              <a:rPr lang="en-US" dirty="0"/>
              <a:t>Paul’s retort after being insulted by a back-handed blow essentially implied the High Priest was a false prophet, like the imposters of Ezekiel’s day (cf. </a:t>
            </a:r>
            <a:r>
              <a:rPr lang="en-US" dirty="0" err="1"/>
              <a:t>Eze</a:t>
            </a:r>
            <a:r>
              <a:rPr lang="en-US" dirty="0"/>
              <a:t>. 13:10-16).</a:t>
            </a:r>
          </a:p>
          <a:p>
            <a:r>
              <a:rPr lang="en-US" dirty="0"/>
              <a:t>Paul’s sudden announcement that he was a Pharisee and the whole accusation was based on his allegiance to resurrection threw the group into a polarized turmoil.</a:t>
            </a:r>
          </a:p>
          <a:p>
            <a:endParaRPr lang="en-US" dirty="0"/>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238</a:t>
            </a:fld>
            <a:endParaRPr lang="en-US"/>
          </a:p>
        </p:txBody>
      </p:sp>
      <p:sp>
        <p:nvSpPr>
          <p:cNvPr id="5" name="Rectangle 6"/>
          <p:cNvSpPr txBox="1">
            <a:spLocks noChangeArrowheads="1"/>
          </p:cNvSpPr>
          <p:nvPr/>
        </p:nvSpPr>
        <p:spPr>
          <a:xfrm>
            <a:off x="276727" y="1690688"/>
            <a:ext cx="4102768" cy="3840580"/>
          </a:xfrm>
          <a:prstGeom prst="rect">
            <a:avLst/>
          </a:prstGeom>
          <a:solidFill>
            <a:schemeClr val="accent4">
              <a:lumMod val="20000"/>
              <a:lumOff val="80000"/>
            </a:schemeClr>
          </a:solidFill>
          <a:ln w="12700">
            <a:solidFill>
              <a:schemeClr val="tx1"/>
            </a:solidFill>
            <a:miter lim="800000"/>
            <a:headEnd/>
            <a:tailEnd/>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en-US">
                <a:latin typeface="Eras Demi ITC" pitchFamily="34" charset="0"/>
              </a:rPr>
              <a:t>To the Sanhedrin…</a:t>
            </a:r>
          </a:p>
          <a:p>
            <a:r>
              <a:rPr lang="en-US" altLang="en-US" sz="2400" i="1"/>
              <a:t>Probably the membership of the Sanhedrin had changed over the years, so Paul was not personally acquainted with many of them.</a:t>
            </a:r>
          </a:p>
          <a:p>
            <a:r>
              <a:rPr lang="en-US" altLang="en-US" sz="2400" i="1"/>
              <a:t>Paul threw the body into confusion by claiming to be a Pharisee who believed in bodily resurrection (Ac 23:6).</a:t>
            </a:r>
          </a:p>
        </p:txBody>
      </p:sp>
    </p:spTree>
    <p:extLst>
      <p:ext uri="{BB962C8B-B14F-4D97-AF65-F5344CB8AC3E}">
        <p14:creationId xmlns:p14="http://schemas.microsoft.com/office/powerpoint/2010/main" val="201347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dissolve">
                                      <p:cBhvr>
                                        <p:cTn id="7" dur="500"/>
                                        <p:tgtEl>
                                          <p:spTgt spid="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dissolve">
                                      <p:cBhvr>
                                        <p:cTn id="13" dur="500"/>
                                        <p:tgtEl>
                                          <p:spTgt spid="5">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fld id="{3C8679FC-1A9B-4A1E-9081-7B240A14E04A}" type="slidenum">
              <a:rPr lang="en-US" altLang="en-US"/>
              <a:pPr/>
              <a:t>239</a:t>
            </a:fld>
            <a:endParaRPr lang="en-US" altLang="en-US" dirty="0"/>
          </a:p>
        </p:txBody>
      </p:sp>
      <p:sp>
        <p:nvSpPr>
          <p:cNvPr id="188418" name="Rectangle 2"/>
          <p:cNvSpPr>
            <a:spLocks noGrp="1" noChangeArrowheads="1"/>
          </p:cNvSpPr>
          <p:nvPr>
            <p:ph type="title"/>
          </p:nvPr>
        </p:nvSpPr>
        <p:spPr/>
        <p:txBody>
          <a:bodyPr/>
          <a:lstStyle/>
          <a:p>
            <a:pPr algn="ctr"/>
            <a:r>
              <a:rPr lang="en-US" altLang="en-US" sz="4000" dirty="0">
                <a:solidFill>
                  <a:srgbClr val="EEB000"/>
                </a:solidFill>
                <a:effectLst>
                  <a:outerShdw blurRad="38100" dist="38100" dir="2700000" algn="tl">
                    <a:srgbClr val="000000">
                      <a:alpha val="43137"/>
                    </a:srgbClr>
                  </a:outerShdw>
                </a:effectLst>
                <a:latin typeface="Impact" panose="020B0806030902050204" pitchFamily="34" charset="0"/>
              </a:rPr>
              <a:t>Pharisees and Sadducees</a:t>
            </a:r>
          </a:p>
        </p:txBody>
      </p:sp>
      <p:sp>
        <p:nvSpPr>
          <p:cNvPr id="188419" name="Rectangle 3"/>
          <p:cNvSpPr>
            <a:spLocks noGrp="1" noChangeArrowheads="1"/>
          </p:cNvSpPr>
          <p:nvPr>
            <p:ph type="body" sz="half" idx="1"/>
          </p:nvPr>
        </p:nvSpPr>
        <p:spPr>
          <a:xfrm>
            <a:off x="838200" y="2206751"/>
            <a:ext cx="5305926" cy="4017586"/>
          </a:xfrm>
          <a:solidFill>
            <a:srgbClr val="323D4C"/>
          </a:solidFill>
          <a:ln w="12700">
            <a:solidFill>
              <a:schemeClr val="tx1"/>
            </a:solidFill>
            <a:miter lim="800000"/>
            <a:headEnd/>
            <a:tailEnd/>
          </a:ln>
        </p:spPr>
        <p:txBody>
          <a:bodyPr/>
          <a:lstStyle/>
          <a:p>
            <a:pPr>
              <a:lnSpc>
                <a:spcPct val="100000"/>
              </a:lnSpc>
              <a:buFont typeface="Wingdings" panose="05000000000000000000" pitchFamily="2" charset="2"/>
              <a:buNone/>
            </a:pPr>
            <a:r>
              <a:rPr lang="en-US" altLang="en-US" sz="3600" dirty="0">
                <a:solidFill>
                  <a:srgbClr val="FFFF00"/>
                </a:solidFill>
                <a:latin typeface="Eras Bold ITC" pitchFamily="34" charset="0"/>
              </a:rPr>
              <a:t>Pharisees</a:t>
            </a:r>
          </a:p>
          <a:p>
            <a:pPr>
              <a:lnSpc>
                <a:spcPct val="80000"/>
              </a:lnSpc>
            </a:pPr>
            <a:r>
              <a:rPr lang="en-US" altLang="en-US" b="1" i="1" dirty="0">
                <a:solidFill>
                  <a:srgbClr val="FFFF99"/>
                </a:solidFill>
                <a:latin typeface="Arial Narrow" panose="020B0606020202030204" pitchFamily="34" charset="0"/>
              </a:rPr>
              <a:t>Middle-class separatists</a:t>
            </a:r>
          </a:p>
          <a:p>
            <a:pPr>
              <a:lnSpc>
                <a:spcPct val="80000"/>
              </a:lnSpc>
            </a:pPr>
            <a:r>
              <a:rPr lang="en-US" altLang="en-US" b="1" i="1" dirty="0">
                <a:solidFill>
                  <a:srgbClr val="FFFF99"/>
                </a:solidFill>
                <a:latin typeface="Arial Narrow" panose="020B0606020202030204" pitchFamily="34" charset="0"/>
              </a:rPr>
              <a:t>Lay theologians</a:t>
            </a:r>
          </a:p>
          <a:p>
            <a:pPr>
              <a:lnSpc>
                <a:spcPct val="80000"/>
              </a:lnSpc>
            </a:pPr>
            <a:r>
              <a:rPr lang="en-US" altLang="en-US" b="1" i="1" dirty="0">
                <a:solidFill>
                  <a:srgbClr val="FFFF99"/>
                </a:solidFill>
                <a:latin typeface="Arial Narrow" panose="020B0606020202030204" pitchFamily="34" charset="0"/>
              </a:rPr>
              <a:t>Upheld both oral and written Torah</a:t>
            </a:r>
          </a:p>
          <a:p>
            <a:pPr>
              <a:lnSpc>
                <a:spcPct val="80000"/>
              </a:lnSpc>
            </a:pPr>
            <a:r>
              <a:rPr lang="en-US" altLang="en-US" b="1" i="1" dirty="0">
                <a:solidFill>
                  <a:srgbClr val="FFFF99"/>
                </a:solidFill>
                <a:latin typeface="Arial Narrow" panose="020B0606020202030204" pitchFamily="34" charset="0"/>
              </a:rPr>
              <a:t>Closely allied with scribes (copyists)</a:t>
            </a:r>
          </a:p>
          <a:p>
            <a:pPr>
              <a:lnSpc>
                <a:spcPct val="80000"/>
              </a:lnSpc>
            </a:pPr>
            <a:r>
              <a:rPr lang="en-US" altLang="en-US" b="1" i="1" dirty="0">
                <a:solidFill>
                  <a:srgbClr val="FFFF99"/>
                </a:solidFill>
                <a:latin typeface="Arial Narrow" panose="020B0606020202030204" pitchFamily="34" charset="0"/>
              </a:rPr>
              <a:t>Linked with the synagogues</a:t>
            </a:r>
          </a:p>
        </p:txBody>
      </p:sp>
      <p:sp>
        <p:nvSpPr>
          <p:cNvPr id="188421" name="Rectangle 5"/>
          <p:cNvSpPr>
            <a:spLocks noChangeArrowheads="1"/>
          </p:cNvSpPr>
          <p:nvPr/>
        </p:nvSpPr>
        <p:spPr bwMode="auto">
          <a:xfrm>
            <a:off x="6448926" y="2206751"/>
            <a:ext cx="5101389" cy="4017586"/>
          </a:xfrm>
          <a:prstGeom prst="rect">
            <a:avLst/>
          </a:prstGeom>
          <a:solidFill>
            <a:srgbClr val="46576E"/>
          </a:solidFill>
          <a:ln w="12700">
            <a:solidFill>
              <a:schemeClr val="tx1"/>
            </a:solidFill>
            <a:miter lim="800000"/>
            <a:headEnd/>
            <a:tailEnd/>
          </a:ln>
          <a:effec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600" dirty="0">
                <a:solidFill>
                  <a:srgbClr val="FFFF00"/>
                </a:solidFill>
                <a:latin typeface="Eras Bold ITC" pitchFamily="34" charset="0"/>
              </a:rPr>
              <a:t>Sadducees</a:t>
            </a:r>
          </a:p>
          <a:p>
            <a:pPr>
              <a:buClr>
                <a:srgbClr val="FFFF99"/>
              </a:buClr>
              <a:buFont typeface="Arial" panose="020B0604020202020204" pitchFamily="34" charset="0"/>
              <a:buChar char="•"/>
            </a:pPr>
            <a:r>
              <a:rPr lang="en-US" altLang="en-US" b="1" i="1" dirty="0">
                <a:solidFill>
                  <a:srgbClr val="FFFF99"/>
                </a:solidFill>
                <a:latin typeface="Arial Narrow" panose="020B0606020202030204" pitchFamily="34" charset="0"/>
              </a:rPr>
              <a:t>Upper-class, mostly priests</a:t>
            </a:r>
          </a:p>
          <a:p>
            <a:pPr>
              <a:buClr>
                <a:srgbClr val="FFFF99"/>
              </a:buClr>
              <a:buFont typeface="Arial" panose="020B0604020202020204" pitchFamily="34" charset="0"/>
              <a:buChar char="•"/>
            </a:pPr>
            <a:r>
              <a:rPr lang="en-US" altLang="en-US" b="1" i="1" dirty="0">
                <a:solidFill>
                  <a:srgbClr val="FFFF99"/>
                </a:solidFill>
                <a:latin typeface="Arial Narrow" panose="020B0606020202030204" pitchFamily="34" charset="0"/>
              </a:rPr>
              <a:t>Upheld the supremacy of the written Torah</a:t>
            </a:r>
          </a:p>
          <a:p>
            <a:pPr>
              <a:buClr>
                <a:srgbClr val="FFFF99"/>
              </a:buClr>
              <a:buFont typeface="Arial" panose="020B0604020202020204" pitchFamily="34" charset="0"/>
              <a:buChar char="•"/>
            </a:pPr>
            <a:r>
              <a:rPr lang="en-US" altLang="en-US" b="1" i="1" dirty="0">
                <a:solidFill>
                  <a:srgbClr val="FFFF99"/>
                </a:solidFill>
                <a:latin typeface="Arial Narrow" panose="020B0606020202030204" pitchFamily="34" charset="0"/>
              </a:rPr>
              <a:t>Primary influence in the Sanhedrin and Second Temple</a:t>
            </a:r>
          </a:p>
          <a:p>
            <a:pPr>
              <a:buClr>
                <a:srgbClr val="FFFF99"/>
              </a:buClr>
              <a:buFont typeface="Arial" panose="020B0604020202020204" pitchFamily="34" charset="0"/>
              <a:buChar char="•"/>
            </a:pPr>
            <a:r>
              <a:rPr lang="en-US" altLang="en-US" b="1" i="1" dirty="0">
                <a:solidFill>
                  <a:srgbClr val="FFFF99"/>
                </a:solidFill>
                <a:latin typeface="Arial Narrow" panose="020B0606020202030204" pitchFamily="34" charset="0"/>
              </a:rPr>
              <a:t>Rejected resurrection &amp; angels</a:t>
            </a:r>
          </a:p>
        </p:txBody>
      </p:sp>
    </p:spTree>
    <p:extLst>
      <p:ext uri="{BB962C8B-B14F-4D97-AF65-F5344CB8AC3E}">
        <p14:creationId xmlns:p14="http://schemas.microsoft.com/office/powerpoint/2010/main" val="995993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8419">
                                            <p:bg/>
                                          </p:spTgt>
                                        </p:tgtEl>
                                        <p:attrNameLst>
                                          <p:attrName>style.visibility</p:attrName>
                                        </p:attrNameLst>
                                      </p:cBhvr>
                                      <p:to>
                                        <p:strVal val="visible"/>
                                      </p:to>
                                    </p:set>
                                    <p:anim calcmode="lin" valueType="num">
                                      <p:cBhvr>
                                        <p:cTn id="7" dur="500" fill="hold"/>
                                        <p:tgtEl>
                                          <p:spTgt spid="188419">
                                            <p:bg/>
                                          </p:spTgt>
                                        </p:tgtEl>
                                        <p:attrNameLst>
                                          <p:attrName>ppt_w</p:attrName>
                                        </p:attrNameLst>
                                      </p:cBhvr>
                                      <p:tavLst>
                                        <p:tav tm="0">
                                          <p:val>
                                            <p:fltVal val="0"/>
                                          </p:val>
                                        </p:tav>
                                        <p:tav tm="100000">
                                          <p:val>
                                            <p:strVal val="#ppt_w"/>
                                          </p:val>
                                        </p:tav>
                                      </p:tavLst>
                                    </p:anim>
                                    <p:anim calcmode="lin" valueType="num">
                                      <p:cBhvr>
                                        <p:cTn id="8" dur="500" fill="hold"/>
                                        <p:tgtEl>
                                          <p:spTgt spid="188419">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88419">
                                            <p:txEl>
                                              <p:pRg st="0" end="0"/>
                                            </p:txEl>
                                          </p:spTgt>
                                        </p:tgtEl>
                                        <p:attrNameLst>
                                          <p:attrName>style.visibility</p:attrName>
                                        </p:attrNameLst>
                                      </p:cBhvr>
                                      <p:to>
                                        <p:strVal val="visible"/>
                                      </p:to>
                                    </p:set>
                                    <p:anim calcmode="lin" valueType="num">
                                      <p:cBhvr>
                                        <p:cTn id="11" dur="500" fill="hold"/>
                                        <p:tgtEl>
                                          <p:spTgt spid="18841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88419">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88419">
                                            <p:txEl>
                                              <p:pRg st="1" end="1"/>
                                            </p:txEl>
                                          </p:spTgt>
                                        </p:tgtEl>
                                        <p:attrNameLst>
                                          <p:attrName>style.visibility</p:attrName>
                                        </p:attrNameLst>
                                      </p:cBhvr>
                                      <p:to>
                                        <p:strVal val="visible"/>
                                      </p:to>
                                    </p:set>
                                    <p:anim calcmode="lin" valueType="num">
                                      <p:cBhvr>
                                        <p:cTn id="15" dur="500" fill="hold"/>
                                        <p:tgtEl>
                                          <p:spTgt spid="188419">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88419">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88419">
                                            <p:txEl>
                                              <p:pRg st="2" end="2"/>
                                            </p:txEl>
                                          </p:spTgt>
                                        </p:tgtEl>
                                        <p:attrNameLst>
                                          <p:attrName>style.visibility</p:attrName>
                                        </p:attrNameLst>
                                      </p:cBhvr>
                                      <p:to>
                                        <p:strVal val="visible"/>
                                      </p:to>
                                    </p:set>
                                    <p:anim calcmode="lin" valueType="num">
                                      <p:cBhvr>
                                        <p:cTn id="19" dur="500" fill="hold"/>
                                        <p:tgtEl>
                                          <p:spTgt spid="18841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88419">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88419">
                                            <p:txEl>
                                              <p:pRg st="3" end="3"/>
                                            </p:txEl>
                                          </p:spTgt>
                                        </p:tgtEl>
                                        <p:attrNameLst>
                                          <p:attrName>style.visibility</p:attrName>
                                        </p:attrNameLst>
                                      </p:cBhvr>
                                      <p:to>
                                        <p:strVal val="visible"/>
                                      </p:to>
                                    </p:set>
                                    <p:anim calcmode="lin" valueType="num">
                                      <p:cBhvr>
                                        <p:cTn id="23" dur="500" fill="hold"/>
                                        <p:tgtEl>
                                          <p:spTgt spid="188419">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88419">
                                            <p:txEl>
                                              <p:pRg st="3" end="3"/>
                                            </p:tx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88419">
                                            <p:txEl>
                                              <p:pRg st="4" end="4"/>
                                            </p:txEl>
                                          </p:spTgt>
                                        </p:tgtEl>
                                        <p:attrNameLst>
                                          <p:attrName>style.visibility</p:attrName>
                                        </p:attrNameLst>
                                      </p:cBhvr>
                                      <p:to>
                                        <p:strVal val="visible"/>
                                      </p:to>
                                    </p:set>
                                    <p:anim calcmode="lin" valueType="num">
                                      <p:cBhvr>
                                        <p:cTn id="27" dur="500" fill="hold"/>
                                        <p:tgtEl>
                                          <p:spTgt spid="188419">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88419">
                                            <p:txEl>
                                              <p:pRg st="4" end="4"/>
                                            </p:txEl>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88419">
                                            <p:txEl>
                                              <p:pRg st="5" end="5"/>
                                            </p:txEl>
                                          </p:spTgt>
                                        </p:tgtEl>
                                        <p:attrNameLst>
                                          <p:attrName>style.visibility</p:attrName>
                                        </p:attrNameLst>
                                      </p:cBhvr>
                                      <p:to>
                                        <p:strVal val="visible"/>
                                      </p:to>
                                    </p:set>
                                    <p:anim calcmode="lin" valueType="num">
                                      <p:cBhvr>
                                        <p:cTn id="31" dur="500" fill="hold"/>
                                        <p:tgtEl>
                                          <p:spTgt spid="188419">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8841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88421"/>
                                        </p:tgtEl>
                                        <p:attrNameLst>
                                          <p:attrName>style.visibility</p:attrName>
                                        </p:attrNameLst>
                                      </p:cBhvr>
                                      <p:to>
                                        <p:strVal val="visible"/>
                                      </p:to>
                                    </p:set>
                                    <p:anim calcmode="lin" valueType="num">
                                      <p:cBhvr>
                                        <p:cTn id="37" dur="500" fill="hold"/>
                                        <p:tgtEl>
                                          <p:spTgt spid="188421"/>
                                        </p:tgtEl>
                                        <p:attrNameLst>
                                          <p:attrName>ppt_w</p:attrName>
                                        </p:attrNameLst>
                                      </p:cBhvr>
                                      <p:tavLst>
                                        <p:tav tm="0">
                                          <p:val>
                                            <p:fltVal val="0"/>
                                          </p:val>
                                        </p:tav>
                                        <p:tav tm="100000">
                                          <p:val>
                                            <p:strVal val="#ppt_w"/>
                                          </p:val>
                                        </p:tav>
                                      </p:tavLst>
                                    </p:anim>
                                    <p:anim calcmode="lin" valueType="num">
                                      <p:cBhvr>
                                        <p:cTn id="38" dur="500" fill="hold"/>
                                        <p:tgtEl>
                                          <p:spTgt spid="1884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uiExpand="1" build="p" animBg="1"/>
      <p:bldP spid="1884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JESUS’ ASCENSION AND COMMISSION</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If the purpose of the Book of Acts is to show how the Christian movement became international, the opening is paradigmatic for the whole book.</a:t>
            </a:r>
          </a:p>
          <a:p>
            <a:r>
              <a:rPr lang="en-US" i="1" dirty="0"/>
              <a:t>Luke makes the transition from the story of Jesus to the story of the church.</a:t>
            </a:r>
          </a:p>
          <a:p>
            <a:r>
              <a:rPr lang="en-US" i="1" dirty="0"/>
              <a:t>Most importantly, he will show how the story of Jesus continues in the story of the church.</a:t>
            </a:r>
          </a:p>
          <a:p>
            <a:r>
              <a:rPr lang="en-US" i="1" dirty="0"/>
              <a:t>He intends to show that the motivation for the church toward internationalism was in the commission of the risen Christ.</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24</a:t>
            </a:fld>
            <a:endParaRPr lang="en-US"/>
          </a:p>
        </p:txBody>
      </p:sp>
    </p:spTree>
    <p:extLst>
      <p:ext uri="{BB962C8B-B14F-4D97-AF65-F5344CB8AC3E}">
        <p14:creationId xmlns:p14="http://schemas.microsoft.com/office/powerpoint/2010/main" val="27737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Plot Against Paul</a:t>
            </a:r>
          </a:p>
        </p:txBody>
      </p:sp>
      <p:sp>
        <p:nvSpPr>
          <p:cNvPr id="6" name="Content Placeholder 5"/>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Once more, the Tribune was forced to rescue Paul from the violent reaction in the Sanhedrin.</a:t>
            </a:r>
          </a:p>
          <a:p>
            <a:r>
              <a:rPr lang="en-US" i="1" dirty="0"/>
              <a:t>At night, Paul had a vision of Christ encouraging him that he would eventually testify in Rome itself, the very place where he had long felt God would take him (19:21; cf. 1:13, 15; 15:23-24, 28, 31-32).</a:t>
            </a:r>
          </a:p>
          <a:p>
            <a:r>
              <a:rPr lang="en-US" i="1" dirty="0"/>
              <a:t>Meanwhile, a plot to assassinate Paul was afoot among his Jewish enemies, and it was only through a warning from his nephew that the ambush was avoided.</a:t>
            </a:r>
          </a:p>
        </p:txBody>
      </p:sp>
      <p:sp>
        <p:nvSpPr>
          <p:cNvPr id="5" name="Slide Number Placeholder 4"/>
          <p:cNvSpPr>
            <a:spLocks noGrp="1"/>
          </p:cNvSpPr>
          <p:nvPr>
            <p:ph type="sldNum" sz="quarter" idx="12"/>
          </p:nvPr>
        </p:nvSpPr>
        <p:spPr/>
        <p:txBody>
          <a:bodyPr/>
          <a:lstStyle/>
          <a:p>
            <a:pPr>
              <a:defRPr/>
            </a:pPr>
            <a:fld id="{62CB0931-3903-48AB-93B9-33503B6FB55A}" type="slidenum">
              <a:rPr lang="en-US" smtClean="0"/>
              <a:pPr>
                <a:defRPr/>
              </a:pPr>
              <a:t>240</a:t>
            </a:fld>
            <a:endParaRPr lang="en-US"/>
          </a:p>
        </p:txBody>
      </p:sp>
    </p:spTree>
    <p:extLst>
      <p:ext uri="{BB962C8B-B14F-4D97-AF65-F5344CB8AC3E}">
        <p14:creationId xmlns:p14="http://schemas.microsoft.com/office/powerpoint/2010/main" val="147904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2621"/>
            <a:ext cx="10515600" cy="1325563"/>
          </a:xfrm>
        </p:spPr>
        <p:txBody>
          <a:bodyPr/>
          <a:lstStyle/>
          <a:p>
            <a:r>
              <a:rPr lang="en-US" b="1" dirty="0">
                <a:solidFill>
                  <a:srgbClr val="FFC000"/>
                </a:solidFill>
                <a:effectLst>
                  <a:outerShdw blurRad="38100" dist="38100" dir="2700000" algn="tl">
                    <a:srgbClr val="000000">
                      <a:alpha val="43137"/>
                    </a:srgbClr>
                  </a:outerShdw>
                </a:effectLst>
              </a:rPr>
              <a:t>Transferred to Caesarea</a:t>
            </a:r>
          </a:p>
        </p:txBody>
      </p:sp>
      <p:sp>
        <p:nvSpPr>
          <p:cNvPr id="3" name="Content Placeholder 2"/>
          <p:cNvSpPr>
            <a:spLocks noGrp="1"/>
          </p:cNvSpPr>
          <p:nvPr>
            <p:ph idx="1"/>
          </p:nvPr>
        </p:nvSpPr>
        <p:spPr>
          <a:xfrm>
            <a:off x="838200" y="1488742"/>
            <a:ext cx="10515600" cy="511258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When the plot was reported to the Tribune, the officer immediately made plans to remove Paul to the Roman provincial government seat to the north.</a:t>
            </a:r>
          </a:p>
          <a:p>
            <a:r>
              <a:rPr lang="en-US" i="1" dirty="0"/>
              <a:t>Under heavily armed guard, Paul was taken by night to be arraigned before Felix, the Governor.</a:t>
            </a:r>
          </a:p>
          <a:p>
            <a:r>
              <a:rPr lang="en-US" i="1" dirty="0"/>
              <a:t>The Tribune wrote an accompanying letter to explain the circumstances, and Paul was duly delivered and kept under guard to await his accusers.</a:t>
            </a:r>
          </a:p>
          <a:p>
            <a:r>
              <a:rPr lang="en-US" i="1" dirty="0"/>
              <a:t>This move accomplished several things:</a:t>
            </a:r>
          </a:p>
          <a:p>
            <a:pPr lvl="1"/>
            <a:r>
              <a:rPr lang="en-US" b="1" dirty="0">
                <a:solidFill>
                  <a:schemeClr val="bg2">
                    <a:lumMod val="25000"/>
                  </a:schemeClr>
                </a:solidFill>
              </a:rPr>
              <a:t>As a Roman citizen, Paul would be safe and the assassins stymied.</a:t>
            </a:r>
          </a:p>
          <a:p>
            <a:pPr lvl="1"/>
            <a:r>
              <a:rPr lang="en-US" b="1" dirty="0">
                <a:solidFill>
                  <a:schemeClr val="bg2">
                    <a:lumMod val="25000"/>
                  </a:schemeClr>
                </a:solidFill>
              </a:rPr>
              <a:t>Also, the change in venue put the onus of responsibility squarely on the Sanhedrin to show up and make a formal charge.</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241</a:t>
            </a:fld>
            <a:endParaRPr lang="en-US"/>
          </a:p>
        </p:txBody>
      </p:sp>
    </p:spTree>
    <p:extLst>
      <p:ext uri="{BB962C8B-B14F-4D97-AF65-F5344CB8AC3E}">
        <p14:creationId xmlns:p14="http://schemas.microsoft.com/office/powerpoint/2010/main" val="277485150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37684" y="16045"/>
            <a:ext cx="4636170" cy="1363579"/>
          </a:xfrm>
        </p:spPr>
        <p:txBody>
          <a:bodyPr/>
          <a:lstStyle/>
          <a:p>
            <a:r>
              <a:rPr lang="en-US" dirty="0">
                <a:solidFill>
                  <a:srgbClr val="FFC000"/>
                </a:solidFill>
              </a:rPr>
              <a:t>Caesarea </a:t>
            </a:r>
            <a:r>
              <a:rPr lang="en-US" dirty="0" err="1">
                <a:solidFill>
                  <a:srgbClr val="FFC000"/>
                </a:solidFill>
              </a:rPr>
              <a:t>Maritima</a:t>
            </a:r>
            <a:endParaRPr lang="en-US" dirty="0">
              <a:solidFill>
                <a:srgbClr val="FFC000"/>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8987" y="0"/>
            <a:ext cx="4823630" cy="6858000"/>
          </a:xfrm>
        </p:spPr>
      </p:pic>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242</a:t>
            </a:fld>
            <a:endParaRPr lang="en-US"/>
          </a:p>
        </p:txBody>
      </p:sp>
      <p:sp>
        <p:nvSpPr>
          <p:cNvPr id="6" name="TextBox 5"/>
          <p:cNvSpPr txBox="1"/>
          <p:nvPr/>
        </p:nvSpPr>
        <p:spPr>
          <a:xfrm>
            <a:off x="6705600" y="1203163"/>
            <a:ext cx="4876800" cy="5940088"/>
          </a:xfrm>
          <a:prstGeom prst="rect">
            <a:avLst/>
          </a:prstGeom>
          <a:noFill/>
        </p:spPr>
        <p:txBody>
          <a:bodyPr wrap="square" rtlCol="0">
            <a:spAutoFit/>
          </a:bodyPr>
          <a:lstStyle/>
          <a:p>
            <a:r>
              <a:rPr lang="en-US" sz="2800" dirty="0">
                <a:solidFill>
                  <a:srgbClr val="FFFF99"/>
                </a:solidFill>
              </a:rPr>
              <a:t>The city was built by Herod the Great and became the military and civilian capital of the Judean Province. It included:</a:t>
            </a:r>
          </a:p>
          <a:p>
            <a:pPr marL="457200" indent="-457200">
              <a:buFont typeface="Arial" panose="020B0604020202020204" pitchFamily="34" charset="0"/>
              <a:buChar char="•"/>
            </a:pPr>
            <a:r>
              <a:rPr lang="en-US" sz="2400" i="1" dirty="0">
                <a:solidFill>
                  <a:schemeClr val="bg1"/>
                </a:solidFill>
              </a:rPr>
              <a:t>A palace (where Paul was held temporarily)</a:t>
            </a:r>
          </a:p>
          <a:p>
            <a:pPr marL="457200" indent="-457200">
              <a:buFont typeface="Arial" panose="020B0604020202020204" pitchFamily="34" charset="0"/>
              <a:buChar char="•"/>
            </a:pPr>
            <a:r>
              <a:rPr lang="en-US" sz="2400" i="1" dirty="0" err="1">
                <a:solidFill>
                  <a:schemeClr val="bg1"/>
                </a:solidFill>
              </a:rPr>
              <a:t>Sebastos</a:t>
            </a:r>
            <a:r>
              <a:rPr lang="en-US" sz="2400" i="1" dirty="0">
                <a:solidFill>
                  <a:schemeClr val="bg1"/>
                </a:solidFill>
              </a:rPr>
              <a:t> Harbor, the largest artificial harbor in the ancient world with cement breakwaters poured on the bottom of the seabed.</a:t>
            </a:r>
          </a:p>
          <a:p>
            <a:pPr marL="457200" indent="-457200">
              <a:buFont typeface="Arial" panose="020B0604020202020204" pitchFamily="34" charset="0"/>
              <a:buChar char="•"/>
            </a:pPr>
            <a:r>
              <a:rPr lang="en-US" sz="2400" i="1" dirty="0">
                <a:solidFill>
                  <a:schemeClr val="bg1"/>
                </a:solidFill>
              </a:rPr>
              <a:t>An amphitheater</a:t>
            </a:r>
          </a:p>
          <a:p>
            <a:pPr marL="457200" indent="-457200">
              <a:buFont typeface="Arial" panose="020B0604020202020204" pitchFamily="34" charset="0"/>
              <a:buChar char="•"/>
            </a:pPr>
            <a:r>
              <a:rPr lang="en-US" sz="2400" i="1" dirty="0">
                <a:solidFill>
                  <a:schemeClr val="bg1"/>
                </a:solidFill>
              </a:rPr>
              <a:t>A cardo</a:t>
            </a:r>
          </a:p>
          <a:p>
            <a:pPr marL="457200" indent="-457200">
              <a:buFont typeface="Arial" panose="020B0604020202020204" pitchFamily="34" charset="0"/>
              <a:buChar char="•"/>
            </a:pPr>
            <a:r>
              <a:rPr lang="en-US" sz="2400" i="1" dirty="0">
                <a:solidFill>
                  <a:schemeClr val="bg1"/>
                </a:solidFill>
              </a:rPr>
              <a:t>An aqueduct</a:t>
            </a:r>
          </a:p>
          <a:p>
            <a:pPr marL="457200" indent="-457200">
              <a:buFont typeface="Arial" panose="020B0604020202020204" pitchFamily="34" charset="0"/>
              <a:buChar char="•"/>
            </a:pPr>
            <a:endParaRPr lang="en-US" sz="2800" i="1" dirty="0"/>
          </a:p>
        </p:txBody>
      </p:sp>
    </p:spTree>
    <p:extLst>
      <p:ext uri="{BB962C8B-B14F-4D97-AF65-F5344CB8AC3E}">
        <p14:creationId xmlns:p14="http://schemas.microsoft.com/office/powerpoint/2010/main" val="36068671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625642" y="334629"/>
            <a:ext cx="5630862" cy="1462087"/>
          </a:xfrm>
        </p:spPr>
        <p:txBody>
          <a:bodyPr/>
          <a:lstStyle/>
          <a:p>
            <a:r>
              <a:rPr lang="en-US" altLang="en-US" sz="6000" dirty="0">
                <a:solidFill>
                  <a:srgbClr val="FF0000"/>
                </a:solidFill>
                <a:latin typeface="Mistral" panose="03090702030407020403" pitchFamily="66" charset="0"/>
              </a:rPr>
              <a:t>Discussion Questions</a:t>
            </a:r>
          </a:p>
        </p:txBody>
      </p:sp>
      <p:sp>
        <p:nvSpPr>
          <p:cNvPr id="389123" name="Rectangle 3"/>
          <p:cNvSpPr>
            <a:spLocks noGrp="1" noChangeArrowheads="1"/>
          </p:cNvSpPr>
          <p:nvPr>
            <p:ph type="body" idx="1"/>
          </p:nvPr>
        </p:nvSpPr>
        <p:spPr>
          <a:xfrm>
            <a:off x="625642" y="1796716"/>
            <a:ext cx="9853446" cy="4832684"/>
          </a:xfrm>
        </p:spPr>
        <p:txBody>
          <a:bodyPr/>
          <a:lstStyle/>
          <a:p>
            <a:pPr marL="609600" indent="-609600">
              <a:buFont typeface="Wingdings" panose="05000000000000000000" pitchFamily="2" charset="2"/>
              <a:buAutoNum type="arabicPeriod"/>
            </a:pPr>
            <a:r>
              <a:rPr lang="en-US" altLang="en-US" dirty="0">
                <a:solidFill>
                  <a:srgbClr val="FFFF99"/>
                </a:solidFill>
              </a:rPr>
              <a:t>What do you make of Paul’s claim to be a Pharisee, even though he was already a Christian? Compare this with Ac. 15:5.</a:t>
            </a:r>
          </a:p>
          <a:p>
            <a:pPr marL="609600" indent="-609600">
              <a:buFont typeface="Wingdings" panose="05000000000000000000" pitchFamily="2" charset="2"/>
              <a:buAutoNum type="arabicPeriod"/>
            </a:pPr>
            <a:r>
              <a:rPr lang="en-US" altLang="en-US" dirty="0">
                <a:solidFill>
                  <a:srgbClr val="FFFF99"/>
                </a:solidFill>
              </a:rPr>
              <a:t>What does Paul’s retort, “God will smack you, you whitewashed wall,” tell us about Paul’s temperament? How about his quick apology when he realized he was talking to the high priest?</a:t>
            </a:r>
          </a:p>
        </p:txBody>
      </p:sp>
    </p:spTree>
    <p:extLst>
      <p:ext uri="{BB962C8B-B14F-4D97-AF65-F5344CB8AC3E}">
        <p14:creationId xmlns:p14="http://schemas.microsoft.com/office/powerpoint/2010/main" val="29234528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anim calcmode="lin" valueType="num">
                                      <p:cBhvr additive="base">
                                        <p:cTn id="7" dur="500" fill="hold"/>
                                        <p:tgtEl>
                                          <p:spTgt spid="389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9123">
                                            <p:txEl>
                                              <p:pRg st="1" end="1"/>
                                            </p:txEl>
                                          </p:spTgt>
                                        </p:tgtEl>
                                        <p:attrNameLst>
                                          <p:attrName>style.visibility</p:attrName>
                                        </p:attrNameLst>
                                      </p:cBhvr>
                                      <p:to>
                                        <p:strVal val="visible"/>
                                      </p:to>
                                    </p:set>
                                    <p:anim calcmode="lin" valueType="num">
                                      <p:cBhvr additive="base">
                                        <p:cTn id="13" dur="500" fill="hold"/>
                                        <p:tgtEl>
                                          <p:spTgt spid="389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453"/>
            <a:ext cx="10515600" cy="1325563"/>
          </a:xfrm>
        </p:spPr>
        <p:txBody>
          <a:bodyPr/>
          <a:lstStyle/>
          <a:p>
            <a:r>
              <a:rPr lang="en-US" b="1" dirty="0">
                <a:solidFill>
                  <a:srgbClr val="FFC000"/>
                </a:solidFill>
                <a:effectLst>
                  <a:outerShdw blurRad="38100" dist="38100" dir="2700000" algn="tl">
                    <a:srgbClr val="000000">
                      <a:alpha val="43137"/>
                    </a:srgbClr>
                  </a:outerShdw>
                </a:effectLst>
              </a:rPr>
              <a:t>PAUL’S THIRD DEFENSE (24:1-27)</a:t>
            </a:r>
          </a:p>
        </p:txBody>
      </p:sp>
      <p:sp>
        <p:nvSpPr>
          <p:cNvPr id="3" name="Content Placeholder 2"/>
          <p:cNvSpPr>
            <a:spLocks noGrp="1"/>
          </p:cNvSpPr>
          <p:nvPr>
            <p:ph idx="1"/>
          </p:nvPr>
        </p:nvSpPr>
        <p:spPr>
          <a:xfrm>
            <a:off x="4796590" y="1434016"/>
            <a:ext cx="6849978" cy="4806363"/>
          </a:xfrm>
        </p:spPr>
        <p:txBody>
          <a:bodyPr/>
          <a:lstStyle/>
          <a:p>
            <a:pPr marL="0" indent="0">
              <a:buNone/>
            </a:pPr>
            <a:r>
              <a:rPr lang="en-US" dirty="0"/>
              <a:t>It took the Sanhedrin five days to make the trip and present their case against Paul.</a:t>
            </a:r>
          </a:p>
          <a:p>
            <a:pPr marL="0" indent="0">
              <a:buNone/>
            </a:pPr>
            <a:r>
              <a:rPr lang="en-US" dirty="0"/>
              <a:t>The charge that Paul had incited world-wide riots and committed temple desecration were both capital offenses.</a:t>
            </a:r>
          </a:p>
          <a:p>
            <a:pPr marL="0" indent="0">
              <a:buNone/>
            </a:pPr>
            <a:r>
              <a:rPr lang="en-US" dirty="0"/>
              <a:t>As was customary for citizens, Paul was given the opportunity to respond to the charge. He urged that the charge was without proof, but he did acknowledge that he was a follower of Christ, a believer in the Torah and the Prophets and one who hoped in a final resurrection.</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244</a:t>
            </a:fld>
            <a:endParaRPr lang="en-US"/>
          </a:p>
        </p:txBody>
      </p:sp>
      <p:sp>
        <p:nvSpPr>
          <p:cNvPr id="5" name="Rectangle 3"/>
          <p:cNvSpPr txBox="1">
            <a:spLocks noChangeArrowheads="1"/>
          </p:cNvSpPr>
          <p:nvPr/>
        </p:nvSpPr>
        <p:spPr bwMode="auto">
          <a:xfrm>
            <a:off x="284748" y="1483894"/>
            <a:ext cx="4219074" cy="3585409"/>
          </a:xfrm>
          <a:prstGeom prst="rect">
            <a:avLst/>
          </a:prstGeom>
          <a:solidFill>
            <a:schemeClr val="accent4">
              <a:lumMod val="20000"/>
              <a:lumOff val="80000"/>
            </a:schemeClr>
          </a:solidFill>
          <a:ln w="12700">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en-US" dirty="0">
                <a:latin typeface="Eras Demi ITC" pitchFamily="34" charset="0"/>
              </a:rPr>
              <a:t>To Felix…</a:t>
            </a:r>
          </a:p>
          <a:p>
            <a:r>
              <a:rPr lang="en-US" altLang="en-US" sz="2400" i="1" dirty="0"/>
              <a:t>At the capital, Paul appeared before Antonius Felix, the Roman Procurator from AD 52—58/59.  </a:t>
            </a:r>
          </a:p>
          <a:p>
            <a:r>
              <a:rPr lang="en-US" altLang="en-US" sz="2400" i="1" dirty="0"/>
              <a:t>Paul said he had come to Jerusalem to worship and to give gifts to his people (the relief offering).</a:t>
            </a:r>
          </a:p>
        </p:txBody>
      </p:sp>
    </p:spTree>
    <p:extLst>
      <p:ext uri="{BB962C8B-B14F-4D97-AF65-F5344CB8AC3E}">
        <p14:creationId xmlns:p14="http://schemas.microsoft.com/office/powerpoint/2010/main" val="369238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dissolve">
                                      <p:cBhvr>
                                        <p:cTn id="7" dur="500"/>
                                        <p:tgtEl>
                                          <p:spTgt spid="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dissolve">
                                      <p:cBhvr>
                                        <p:cTn id="13" dur="500"/>
                                        <p:tgtEl>
                                          <p:spTgt spid="5">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705"/>
            <a:ext cx="10515600" cy="1325563"/>
          </a:xfrm>
        </p:spPr>
        <p:txBody>
          <a:bodyPr/>
          <a:lstStyle/>
          <a:p>
            <a:r>
              <a:rPr lang="en-US" b="1" dirty="0">
                <a:solidFill>
                  <a:srgbClr val="FFC000"/>
                </a:solidFill>
                <a:effectLst>
                  <a:outerShdw blurRad="38100" dist="38100" dir="2700000" algn="tl">
                    <a:srgbClr val="000000">
                      <a:alpha val="43137"/>
                    </a:srgbClr>
                  </a:outerShdw>
                </a:effectLst>
              </a:rPr>
              <a:t>A Long Incarceration</a:t>
            </a:r>
          </a:p>
        </p:txBody>
      </p:sp>
      <p:sp>
        <p:nvSpPr>
          <p:cNvPr id="3" name="Content Placeholder 2"/>
          <p:cNvSpPr>
            <a:spLocks noGrp="1"/>
          </p:cNvSpPr>
          <p:nvPr>
            <p:ph idx="1"/>
          </p:nvPr>
        </p:nvSpPr>
        <p:spPr>
          <a:xfrm>
            <a:off x="721894" y="1601037"/>
            <a:ext cx="10631905" cy="503237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After explaining that his trip to Jerusalem was charitable and that he had committed no desecration, Paul urged that the only sustainable charge against him was that he had shouted in the assembly of the Sanhedrin that he was a believer in the resurrection of the dead.</a:t>
            </a:r>
          </a:p>
          <a:p>
            <a:r>
              <a:rPr lang="en-US" i="1" dirty="0"/>
              <a:t>Felix then deferred anything farther until he had a chance to interview the Tribune who had arrested Paul.</a:t>
            </a:r>
          </a:p>
          <a:p>
            <a:r>
              <a:rPr lang="en-US" i="1" dirty="0"/>
              <a:t>Later, Felix again interviewed Paul in the presence of his Jewish wife.</a:t>
            </a:r>
          </a:p>
          <a:p>
            <a:r>
              <a:rPr lang="en-US" i="1" dirty="0"/>
              <a:t>Paul courageously spoke about Christ, righteousness and the final judgment, and an uneasy Felix allowed him to languish in prison for two years, hoping for a bribe.</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245</a:t>
            </a:fld>
            <a:endParaRPr lang="en-US"/>
          </a:p>
        </p:txBody>
      </p:sp>
    </p:spTree>
    <p:extLst>
      <p:ext uri="{BB962C8B-B14F-4D97-AF65-F5344CB8AC3E}">
        <p14:creationId xmlns:p14="http://schemas.microsoft.com/office/powerpoint/2010/main" val="32443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01"/>
            <a:ext cx="10515600" cy="1325563"/>
          </a:xfrm>
        </p:spPr>
        <p:txBody>
          <a:bodyPr/>
          <a:lstStyle/>
          <a:p>
            <a:r>
              <a:rPr lang="en-US" b="1" dirty="0">
                <a:solidFill>
                  <a:srgbClr val="FFC000"/>
                </a:solidFill>
              </a:rPr>
              <a:t>PAUL’S FOURTH DEFENSE (25:1-12)</a:t>
            </a:r>
          </a:p>
        </p:txBody>
      </p:sp>
      <p:sp>
        <p:nvSpPr>
          <p:cNvPr id="3" name="Content Placeholder 2"/>
          <p:cNvSpPr>
            <a:spLocks noGrp="1"/>
          </p:cNvSpPr>
          <p:nvPr>
            <p:ph idx="1"/>
          </p:nvPr>
        </p:nvSpPr>
        <p:spPr>
          <a:xfrm>
            <a:off x="4876800" y="1016418"/>
            <a:ext cx="6942220" cy="5841582"/>
          </a:xfrm>
        </p:spPr>
        <p:txBody>
          <a:bodyPr/>
          <a:lstStyle/>
          <a:p>
            <a:pPr marL="0" indent="0">
              <a:buNone/>
            </a:pPr>
            <a:r>
              <a:rPr lang="en-US" dirty="0" err="1"/>
              <a:t>Porcius</a:t>
            </a:r>
            <a:r>
              <a:rPr lang="en-US" dirty="0"/>
              <a:t> Festus, the new governor, began his tenure with an official visit to Jerusalem, where the Sanhedrin again raised their charges against Paul, requesting that the venue be moved back to Jerusalem (and privately, hoping once more to assassinate him).</a:t>
            </a:r>
          </a:p>
          <a:p>
            <a:pPr marL="0" indent="0">
              <a:buNone/>
            </a:pPr>
            <a:r>
              <a:rPr lang="en-US" dirty="0"/>
              <a:t>Festus declined, but when he was back in Caesarea, the case continued much as before.</a:t>
            </a:r>
          </a:p>
          <a:p>
            <a:pPr marL="0" indent="0">
              <a:buNone/>
            </a:pPr>
            <a:r>
              <a:rPr lang="en-US" dirty="0"/>
              <a:t>At this point, Festus directly asked Paul if he would be willing that the venue should be changed to Jerusalem. Paul, rather than go to Jerusalem, claimed his right to appeal directly to Caesar.</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246</a:t>
            </a:fld>
            <a:endParaRPr lang="en-US"/>
          </a:p>
        </p:txBody>
      </p:sp>
      <p:sp>
        <p:nvSpPr>
          <p:cNvPr id="6" name="Rectangle 4"/>
          <p:cNvSpPr txBox="1">
            <a:spLocks noChangeArrowheads="1"/>
          </p:cNvSpPr>
          <p:nvPr/>
        </p:nvSpPr>
        <p:spPr>
          <a:xfrm>
            <a:off x="372979" y="1128712"/>
            <a:ext cx="4038600" cy="5410200"/>
          </a:xfrm>
          <a:prstGeom prst="rect">
            <a:avLst/>
          </a:prstGeom>
          <a:solidFill>
            <a:schemeClr val="accent4">
              <a:lumMod val="20000"/>
              <a:lumOff val="80000"/>
            </a:schemeClr>
          </a:solidFill>
          <a:ln w="12700">
            <a:solidFill>
              <a:schemeClr val="tx1"/>
            </a:solidFill>
            <a:miter lim="800000"/>
            <a:headEnd/>
            <a:tailEnd/>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en-US" dirty="0">
                <a:latin typeface="Eras Demi ITC" pitchFamily="34" charset="0"/>
              </a:rPr>
              <a:t>To Festus…</a:t>
            </a:r>
          </a:p>
          <a:p>
            <a:r>
              <a:rPr lang="en-US" altLang="en-US" sz="2400" i="1" dirty="0"/>
              <a:t>Since Paul was in Caesarea until the change in office (Felix was recalled by Nero in probably AD 58 or 59), he now appeared before the incoming governor.</a:t>
            </a:r>
          </a:p>
          <a:p>
            <a:r>
              <a:rPr lang="en-US" altLang="en-US" sz="2400" i="1" dirty="0"/>
              <a:t>When confronted with the possibility of moving his trial site back to Jerusalem, Paul appealed directly to Caesar, which was his right as a Roman citizen (Ac. 25:10-12).</a:t>
            </a:r>
          </a:p>
        </p:txBody>
      </p:sp>
    </p:spTree>
    <p:extLst>
      <p:ext uri="{BB962C8B-B14F-4D97-AF65-F5344CB8AC3E}">
        <p14:creationId xmlns:p14="http://schemas.microsoft.com/office/powerpoint/2010/main" val="166233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dissolve">
                                      <p:cBhvr>
                                        <p:cTn id="13" dur="500"/>
                                        <p:tgtEl>
                                          <p:spTgt spid="6">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dissolv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243"/>
            <a:ext cx="10515600" cy="1325563"/>
          </a:xfrm>
        </p:spPr>
        <p:txBody>
          <a:bodyPr/>
          <a:lstStyle/>
          <a:p>
            <a:r>
              <a:rPr lang="en-US" b="1" dirty="0">
                <a:solidFill>
                  <a:srgbClr val="FFC000"/>
                </a:solidFill>
                <a:effectLst>
                  <a:outerShdw blurRad="38100" dist="38100" dir="2700000" algn="tl">
                    <a:srgbClr val="000000">
                      <a:alpha val="43137"/>
                    </a:srgbClr>
                  </a:outerShdw>
                </a:effectLst>
              </a:rPr>
              <a:t>PAUL’S FIFTH DEFENSE (25:13—26:32)</a:t>
            </a:r>
          </a:p>
        </p:txBody>
      </p:sp>
      <p:sp>
        <p:nvSpPr>
          <p:cNvPr id="3" name="Content Placeholder 2"/>
          <p:cNvSpPr>
            <a:spLocks noGrp="1"/>
          </p:cNvSpPr>
          <p:nvPr>
            <p:ph idx="1"/>
          </p:nvPr>
        </p:nvSpPr>
        <p:spPr>
          <a:xfrm>
            <a:off x="4716379" y="1276852"/>
            <a:ext cx="7222958" cy="5340518"/>
          </a:xfrm>
        </p:spPr>
        <p:txBody>
          <a:bodyPr/>
          <a:lstStyle/>
          <a:p>
            <a:pPr marL="0" indent="0">
              <a:buNone/>
            </a:pPr>
            <a:r>
              <a:rPr lang="en-US" dirty="0"/>
              <a:t>Festus was pleased to discuss Paul’s case with Agrippa, since the charges seemed to be religious, not political, and he had no clear sense of how the case should be described in his missive to Caesar Nero.</a:t>
            </a:r>
          </a:p>
          <a:p>
            <a:pPr marL="0" indent="0">
              <a:buNone/>
            </a:pPr>
            <a:r>
              <a:rPr lang="en-US" dirty="0"/>
              <a:t>Paul once more rehearsed his basic defense—he was on trial for no other reason than that he believed in the resurrection of the dead based on the Torah, the prophets and the resurrection of Jesus Christ.</a:t>
            </a:r>
          </a:p>
          <a:p>
            <a:pPr marL="0" indent="0">
              <a:buNone/>
            </a:pPr>
            <a:r>
              <a:rPr lang="en-US" dirty="0"/>
              <a:t>The dignitaries all agreed that had Paul not appealed to Caesar, he might have been set free.</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247</a:t>
            </a:fld>
            <a:endParaRPr lang="en-US"/>
          </a:p>
        </p:txBody>
      </p:sp>
      <p:sp>
        <p:nvSpPr>
          <p:cNvPr id="5" name="Rectangle 3"/>
          <p:cNvSpPr txBox="1">
            <a:spLocks noChangeArrowheads="1"/>
          </p:cNvSpPr>
          <p:nvPr/>
        </p:nvSpPr>
        <p:spPr bwMode="auto">
          <a:xfrm>
            <a:off x="252663" y="1517482"/>
            <a:ext cx="4062663" cy="4434137"/>
          </a:xfrm>
          <a:prstGeom prst="rect">
            <a:avLst/>
          </a:prstGeom>
          <a:solidFill>
            <a:schemeClr val="accent4">
              <a:lumMod val="20000"/>
              <a:lumOff val="80000"/>
            </a:schemeClr>
          </a:solidFill>
          <a:ln w="12700">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en-US">
                <a:latin typeface="Eras Demi ITC" pitchFamily="34" charset="0"/>
              </a:rPr>
              <a:t>To Agrippa…</a:t>
            </a:r>
          </a:p>
          <a:p>
            <a:r>
              <a:rPr lang="en-US" altLang="en-US" sz="2400" i="1"/>
              <a:t>When Herod Agrippa II, the provincial king from Caesarea Philippi, came to pay his respects to the new incoming governor, Paul was brought before him as well.</a:t>
            </a:r>
          </a:p>
          <a:p>
            <a:r>
              <a:rPr lang="en-US" altLang="en-US" sz="2400" i="1"/>
              <a:t>Once more, he rehearsed his early life as a Pharisee, his persecution of Christians, his conversion, and his call to international ministry.</a:t>
            </a:r>
            <a:endParaRPr lang="en-US" altLang="en-US" sz="2400" i="1" dirty="0"/>
          </a:p>
        </p:txBody>
      </p:sp>
    </p:spTree>
    <p:extLst>
      <p:ext uri="{BB962C8B-B14F-4D97-AF65-F5344CB8AC3E}">
        <p14:creationId xmlns:p14="http://schemas.microsoft.com/office/powerpoint/2010/main" val="375297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dissolve">
                                      <p:cBhvr>
                                        <p:cTn id="7" dur="500"/>
                                        <p:tgtEl>
                                          <p:spTgt spid="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dissolve">
                                      <p:cBhvr>
                                        <p:cTn id="13" dur="500"/>
                                        <p:tgtEl>
                                          <p:spTgt spid="5">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625642" y="334629"/>
            <a:ext cx="5630862" cy="1462087"/>
          </a:xfrm>
        </p:spPr>
        <p:txBody>
          <a:bodyPr/>
          <a:lstStyle/>
          <a:p>
            <a:r>
              <a:rPr lang="en-US" altLang="en-US" sz="6000" dirty="0">
                <a:solidFill>
                  <a:srgbClr val="FF0000"/>
                </a:solidFill>
                <a:latin typeface="Mistral" panose="03090702030407020403" pitchFamily="66" charset="0"/>
              </a:rPr>
              <a:t>Discussion Questions</a:t>
            </a:r>
          </a:p>
        </p:txBody>
      </p:sp>
      <p:sp>
        <p:nvSpPr>
          <p:cNvPr id="389123" name="Rectangle 3"/>
          <p:cNvSpPr>
            <a:spLocks noGrp="1" noChangeArrowheads="1"/>
          </p:cNvSpPr>
          <p:nvPr>
            <p:ph type="body" idx="1"/>
          </p:nvPr>
        </p:nvSpPr>
        <p:spPr>
          <a:xfrm>
            <a:off x="625642" y="1796716"/>
            <a:ext cx="9853446" cy="4832684"/>
          </a:xfrm>
        </p:spPr>
        <p:txBody>
          <a:bodyPr/>
          <a:lstStyle/>
          <a:p>
            <a:pPr marL="609600" indent="-609600">
              <a:buFont typeface="Wingdings" panose="05000000000000000000" pitchFamily="2" charset="2"/>
              <a:buAutoNum type="arabicPeriod"/>
            </a:pPr>
            <a:r>
              <a:rPr lang="en-US" altLang="en-US" dirty="0">
                <a:solidFill>
                  <a:srgbClr val="FFFF99"/>
                </a:solidFill>
              </a:rPr>
              <a:t>In Paul’s retelling of his Damascus Road experience, which Luke describes in chapter 9 and Paul retells in chapters 22 and 26, what details does Paul add that Luke does not include in his original description?</a:t>
            </a:r>
          </a:p>
        </p:txBody>
      </p:sp>
    </p:spTree>
    <p:extLst>
      <p:ext uri="{BB962C8B-B14F-4D97-AF65-F5344CB8AC3E}">
        <p14:creationId xmlns:p14="http://schemas.microsoft.com/office/powerpoint/2010/main" val="10800962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anim calcmode="lin" valueType="num">
                                      <p:cBhvr additive="base">
                                        <p:cTn id="7" dur="500" fill="hold"/>
                                        <p:tgtEl>
                                          <p:spTgt spid="389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7"/>
          <p:cNvSpPr>
            <a:spLocks noChangeArrowheads="1" noChangeShapeType="1" noTextEdit="1"/>
          </p:cNvSpPr>
          <p:nvPr/>
        </p:nvSpPr>
        <p:spPr bwMode="auto">
          <a:xfrm>
            <a:off x="6368716" y="3769895"/>
            <a:ext cx="4897770" cy="1106903"/>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A04020102020204" pitchFamily="34" charset="0"/>
              </a:rPr>
              <a:t>The Voyage to Rome</a:t>
            </a:r>
          </a:p>
        </p:txBody>
      </p:sp>
      <p:sp>
        <p:nvSpPr>
          <p:cNvPr id="2" name="Slide Number Placeholder 1"/>
          <p:cNvSpPr>
            <a:spLocks noGrp="1"/>
          </p:cNvSpPr>
          <p:nvPr>
            <p:ph type="sldNum" sz="quarter" idx="12"/>
          </p:nvPr>
        </p:nvSpPr>
        <p:spPr/>
        <p:txBody>
          <a:bodyPr/>
          <a:lstStyle/>
          <a:p>
            <a:pPr>
              <a:defRPr/>
            </a:pPr>
            <a:fld id="{254DD280-9EF3-47CE-9735-16719FC5628C}" type="slidenum">
              <a:rPr lang="en-US" smtClean="0"/>
              <a:pPr>
                <a:defRPr/>
              </a:pPr>
              <a:t>249</a:t>
            </a:fld>
            <a:endParaRPr lang="en-US" dirty="0"/>
          </a:p>
        </p:txBody>
      </p:sp>
      <p:sp>
        <p:nvSpPr>
          <p:cNvPr id="3" name="TextBox 2"/>
          <p:cNvSpPr txBox="1"/>
          <p:nvPr/>
        </p:nvSpPr>
        <p:spPr>
          <a:xfrm>
            <a:off x="9982200" y="4876798"/>
            <a:ext cx="1604212" cy="76944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Impact" panose="020B0806030902050204" pitchFamily="34" charset="0"/>
              </a:rPr>
              <a:t>27-28</a:t>
            </a:r>
          </a:p>
        </p:txBody>
      </p:sp>
    </p:spTree>
    <p:extLst>
      <p:ext uri="{BB962C8B-B14F-4D97-AF65-F5344CB8AC3E}">
        <p14:creationId xmlns:p14="http://schemas.microsoft.com/office/powerpoint/2010/main" val="584728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Prologue (1:1-5)</a:t>
            </a:r>
          </a:p>
        </p:txBody>
      </p:sp>
      <p:sp>
        <p:nvSpPr>
          <p:cNvPr id="3" name="Content Placeholder 2"/>
          <p:cNvSpPr>
            <a:spLocks noGrp="1"/>
          </p:cNvSpPr>
          <p:nvPr>
            <p:ph idx="1"/>
          </p:nvPr>
        </p:nvSpPr>
        <p:spPr>
          <a:xfrm>
            <a:off x="838200" y="1828800"/>
            <a:ext cx="10755086" cy="4627417"/>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This second volume of his two-volume work commences with a reference back to the first volume (the Gospel of Luke).</a:t>
            </a:r>
          </a:p>
          <a:p>
            <a:r>
              <a:rPr lang="en-US" i="1" dirty="0"/>
              <a:t>Both were written under the patronage of </a:t>
            </a:r>
            <a:r>
              <a:rPr lang="en-US" i="1" dirty="0" err="1"/>
              <a:t>Theophilus</a:t>
            </a:r>
            <a:r>
              <a:rPr lang="en-US" i="1" dirty="0"/>
              <a:t>, an otherwise unknown figure but probably a well-to-do Christian. Such dedications in literary works usually referred to real persons.</a:t>
            </a:r>
          </a:p>
          <a:p>
            <a:r>
              <a:rPr lang="en-US" i="1" dirty="0"/>
              <a:t>The suggestive phrase, “…all that Jesus began to do and teach…” implies that Jesus’ work would continue in the life of the church.</a:t>
            </a:r>
          </a:p>
          <a:p>
            <a:r>
              <a:rPr lang="en-US" i="1" dirty="0"/>
              <a:t>For 40 days after his ascension, Jesus demonstrated that he was truly alive and instructed his followers about the reign of God, telling them to wait in Jerusalem for the outpouring of the messianic Spirit.</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25</a:t>
            </a:fld>
            <a:endParaRPr lang="en-US"/>
          </a:p>
        </p:txBody>
      </p:sp>
    </p:spTree>
    <p:extLst>
      <p:ext uri="{BB962C8B-B14F-4D97-AF65-F5344CB8AC3E}">
        <p14:creationId xmlns:p14="http://schemas.microsoft.com/office/powerpoint/2010/main" val="101506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r>
              <a:rPr lang="en-US" altLang="en-US" b="1" dirty="0">
                <a:solidFill>
                  <a:srgbClr val="FFC000"/>
                </a:solidFill>
                <a:effectLst>
                  <a:outerShdw blurRad="38100" dist="38100" dir="2700000" algn="tl">
                    <a:srgbClr val="000000">
                      <a:alpha val="43137"/>
                    </a:srgbClr>
                  </a:outerShdw>
                </a:effectLst>
                <a:latin typeface="Impact" panose="020B0806030902050204" pitchFamily="34" charset="0"/>
              </a:rPr>
              <a:t>  </a:t>
            </a:r>
            <a:r>
              <a:rPr lang="en-US" altLang="en-US" b="1" dirty="0">
                <a:solidFill>
                  <a:srgbClr val="FFC000"/>
                </a:solidFill>
                <a:effectLst>
                  <a:outerShdw blurRad="38100" dist="38100" dir="2700000" algn="tl">
                    <a:srgbClr val="000000">
                      <a:alpha val="43137"/>
                    </a:srgbClr>
                  </a:outerShdw>
                </a:effectLst>
              </a:rPr>
              <a:t>SETTING SAIL FOR ITALY (27:1-26)</a:t>
            </a:r>
          </a:p>
        </p:txBody>
      </p:sp>
      <p:sp>
        <p:nvSpPr>
          <p:cNvPr id="403459" name="Rectangle 3"/>
          <p:cNvSpPr>
            <a:spLocks noGrp="1" noChangeArrowheads="1"/>
          </p:cNvSpPr>
          <p:nvPr>
            <p:ph type="body" idx="1"/>
          </p:nvPr>
        </p:nvSpPr>
        <p:spPr>
          <a:xfrm>
            <a:off x="838200" y="1690688"/>
            <a:ext cx="10515599" cy="5167312"/>
          </a:xfrm>
        </p:spPr>
        <p:txBody>
          <a:bodyPr/>
          <a:lstStyle/>
          <a:p>
            <a:pPr>
              <a:lnSpc>
                <a:spcPct val="90000"/>
              </a:lnSpc>
              <a:buFont typeface="Wingdings" panose="05000000000000000000" pitchFamily="2" charset="2"/>
              <a:buNone/>
            </a:pPr>
            <a:r>
              <a:rPr lang="en-US" altLang="en-US" sz="3200" b="1" dirty="0">
                <a:solidFill>
                  <a:srgbClr val="00FFFF"/>
                </a:solidFill>
                <a:effectLst>
                  <a:outerShdw blurRad="38100" dist="38100" dir="2700000" algn="tl">
                    <a:srgbClr val="000000"/>
                  </a:outerShdw>
                </a:effectLst>
              </a:rPr>
              <a:t>After a two-year incarceration at Caesarea, Festus extradited Paul to Rome.</a:t>
            </a:r>
          </a:p>
          <a:p>
            <a:pPr>
              <a:lnSpc>
                <a:spcPct val="90000"/>
              </a:lnSpc>
            </a:pPr>
            <a:r>
              <a:rPr lang="en-US" altLang="en-US" i="1" dirty="0"/>
              <a:t>Responsibility for Paul and some other prisoners was assigned to Julius, a Roman centurion.</a:t>
            </a:r>
          </a:p>
          <a:p>
            <a:pPr>
              <a:lnSpc>
                <a:spcPct val="90000"/>
              </a:lnSpc>
            </a:pPr>
            <a:r>
              <a:rPr lang="en-US" altLang="en-US" i="1" dirty="0"/>
              <a:t>They boarded a coastal vessel bound for the northwest shore of </a:t>
            </a:r>
            <a:r>
              <a:rPr lang="en-US" altLang="en-US" i="1" dirty="0" err="1"/>
              <a:t>Mysia</a:t>
            </a:r>
            <a:r>
              <a:rPr lang="en-US" altLang="en-US" i="1" dirty="0"/>
              <a:t> (by the 1</a:t>
            </a:r>
            <a:r>
              <a:rPr lang="en-US" altLang="en-US" i="1" baseline="30000" dirty="0"/>
              <a:t>st</a:t>
            </a:r>
            <a:r>
              <a:rPr lang="en-US" altLang="en-US" i="1" dirty="0"/>
              <a:t> person pronouns, it appears that Luke was allowed to accompany Paul on this voyage).</a:t>
            </a:r>
          </a:p>
          <a:p>
            <a:pPr>
              <a:lnSpc>
                <a:spcPct val="90000"/>
              </a:lnSpc>
            </a:pPr>
            <a:r>
              <a:rPr lang="en-US" altLang="en-US" i="1" dirty="0"/>
              <a:t>Battling prevailing winds that were against them, they changed ships from a coaster to probably a grain vessel (cf. 27:38).</a:t>
            </a:r>
          </a:p>
          <a:p>
            <a:pPr>
              <a:lnSpc>
                <a:spcPct val="90000"/>
              </a:lnSpc>
            </a:pPr>
            <a:r>
              <a:rPr lang="en-US" altLang="en-US" i="1" dirty="0"/>
              <a:t>Paul warned against proceeding, but the centurion and the pilot were determined to reach a better winter harbor.</a:t>
            </a:r>
          </a:p>
        </p:txBody>
      </p:sp>
    </p:spTree>
    <p:extLst>
      <p:ext uri="{BB962C8B-B14F-4D97-AF65-F5344CB8AC3E}">
        <p14:creationId xmlns:p14="http://schemas.microsoft.com/office/powerpoint/2010/main" val="3271978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03459">
                                            <p:txEl>
                                              <p:pRg st="0" end="0"/>
                                            </p:txEl>
                                          </p:spTgt>
                                        </p:tgtEl>
                                        <p:attrNameLst>
                                          <p:attrName>style.visibility</p:attrName>
                                        </p:attrNameLst>
                                      </p:cBhvr>
                                      <p:to>
                                        <p:strVal val="visible"/>
                                      </p:to>
                                    </p:set>
                                    <p:anim calcmode="lin" valueType="num">
                                      <p:cBhvr>
                                        <p:cTn id="7" dur="500" fill="hold"/>
                                        <p:tgtEl>
                                          <p:spTgt spid="4034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34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3459">
                                            <p:txEl>
                                              <p:pRg st="1" end="1"/>
                                            </p:txEl>
                                          </p:spTgt>
                                        </p:tgtEl>
                                        <p:attrNameLst>
                                          <p:attrName>style.visibility</p:attrName>
                                        </p:attrNameLst>
                                      </p:cBhvr>
                                      <p:to>
                                        <p:strVal val="visible"/>
                                      </p:to>
                                    </p:set>
                                    <p:anim calcmode="lin" valueType="num">
                                      <p:cBhvr additive="base">
                                        <p:cTn id="13" dur="500" fill="hold"/>
                                        <p:tgtEl>
                                          <p:spTgt spid="403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3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03459">
                                            <p:txEl>
                                              <p:pRg st="2" end="2"/>
                                            </p:txEl>
                                          </p:spTgt>
                                        </p:tgtEl>
                                        <p:attrNameLst>
                                          <p:attrName>style.visibility</p:attrName>
                                        </p:attrNameLst>
                                      </p:cBhvr>
                                      <p:to>
                                        <p:strVal val="visible"/>
                                      </p:to>
                                    </p:set>
                                    <p:anim calcmode="lin" valueType="num">
                                      <p:cBhvr additive="base">
                                        <p:cTn id="19" dur="500" fill="hold"/>
                                        <p:tgtEl>
                                          <p:spTgt spid="403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3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03459">
                                            <p:txEl>
                                              <p:pRg st="3" end="3"/>
                                            </p:txEl>
                                          </p:spTgt>
                                        </p:tgtEl>
                                        <p:attrNameLst>
                                          <p:attrName>style.visibility</p:attrName>
                                        </p:attrNameLst>
                                      </p:cBhvr>
                                      <p:to>
                                        <p:strVal val="visible"/>
                                      </p:to>
                                    </p:set>
                                    <p:anim calcmode="lin" valueType="num">
                                      <p:cBhvr additive="base">
                                        <p:cTn id="25" dur="500" fill="hold"/>
                                        <p:tgtEl>
                                          <p:spTgt spid="403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3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03459">
                                            <p:txEl>
                                              <p:pRg st="4" end="4"/>
                                            </p:txEl>
                                          </p:spTgt>
                                        </p:tgtEl>
                                        <p:attrNameLst>
                                          <p:attrName>style.visibility</p:attrName>
                                        </p:attrNameLst>
                                      </p:cBhvr>
                                      <p:to>
                                        <p:strVal val="visible"/>
                                      </p:to>
                                    </p:set>
                                    <p:anim calcmode="lin" valueType="num">
                                      <p:cBhvr additive="base">
                                        <p:cTn id="31" dur="500" fill="hold"/>
                                        <p:tgtEl>
                                          <p:spTgt spid="403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34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144379" y="272717"/>
            <a:ext cx="2454442" cy="6416841"/>
          </a:xfrm>
        </p:spPr>
        <p:txBody>
          <a:bodyPr/>
          <a:lstStyle/>
          <a:p>
            <a:pPr algn="r"/>
            <a:r>
              <a:rPr lang="en-US" altLang="en-US" sz="2800" dirty="0">
                <a:solidFill>
                  <a:srgbClr val="FFFF99"/>
                </a:solidFill>
              </a:rPr>
              <a:t>Fair Havens in Crete was where Paul recommended wintering. (Winter travel generally halted on the Mediterranean due to adverse weather.)</a:t>
            </a:r>
          </a:p>
        </p:txBody>
      </p:sp>
      <p:pic>
        <p:nvPicPr>
          <p:cNvPr id="410627" name="Picture 3" descr="NTA15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33" r="10492"/>
          <a:stretch/>
        </p:blipFill>
        <p:spPr>
          <a:xfrm>
            <a:off x="2775283" y="16042"/>
            <a:ext cx="9400674" cy="6856246"/>
          </a:xfrm>
        </p:spPr>
      </p:pic>
    </p:spTree>
    <p:extLst>
      <p:ext uri="{BB962C8B-B14F-4D97-AF65-F5344CB8AC3E}">
        <p14:creationId xmlns:p14="http://schemas.microsoft.com/office/powerpoint/2010/main" val="418404590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pic>
        <p:nvPicPr>
          <p:cNvPr id="406530" name="Picture 2" descr="bible-map-apostle-paul-fourth-and-final-missionary-journey[1]"/>
          <p:cNvPicPr>
            <a:picLocks noChangeAspect="1" noChangeArrowheads="1"/>
          </p:cNvPicPr>
          <p:nvPr/>
        </p:nvPicPr>
        <p:blipFill rotWithShape="1">
          <a:blip r:embed="rId2">
            <a:extLst>
              <a:ext uri="{28A0092B-C50C-407E-A947-70E740481C1C}">
                <a14:useLocalDpi xmlns:a14="http://schemas.microsoft.com/office/drawing/2010/main" val="0"/>
              </a:ext>
            </a:extLst>
          </a:blip>
          <a:srcRect b="2881"/>
          <a:stretch/>
        </p:blipFill>
        <p:spPr bwMode="auto">
          <a:xfrm>
            <a:off x="1336842" y="2"/>
            <a:ext cx="9651998" cy="685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96510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SHIPWRECK (27:27-44)</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Though the crew had pitched overboard both cargo and tackle and had given up on surviving, Paul told them he had been visited by an angel, and they all would be saved, though they would run aground.</a:t>
            </a:r>
          </a:p>
          <a:p>
            <a:r>
              <a:rPr lang="en-US" i="1" dirty="0"/>
              <a:t>For 14 days the ship was driven relentlessly, but when soundings showed they were near some shore, Paul urged them all to eat to keep up their strength. None would be lost if they stayed with the ship.</a:t>
            </a:r>
          </a:p>
          <a:p>
            <a:r>
              <a:rPr lang="en-US" i="1" dirty="0"/>
              <a:t>When the ship ran aground, it began to break apart, and either swimming or clinging to flotsam, all 276 made it safely to shore.</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253</a:t>
            </a:fld>
            <a:endParaRPr lang="en-US"/>
          </a:p>
        </p:txBody>
      </p:sp>
    </p:spTree>
    <p:extLst>
      <p:ext uri="{BB962C8B-B14F-4D97-AF65-F5344CB8AC3E}">
        <p14:creationId xmlns:p14="http://schemas.microsoft.com/office/powerpoint/2010/main" val="129961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838200" y="156579"/>
            <a:ext cx="10515600" cy="1325563"/>
          </a:xfrm>
        </p:spPr>
        <p:txBody>
          <a:bodyPr/>
          <a:lstStyle/>
          <a:p>
            <a:r>
              <a:rPr lang="en-US" altLang="en-US" b="1" dirty="0">
                <a:solidFill>
                  <a:srgbClr val="FFC000"/>
                </a:solidFill>
                <a:effectLst>
                  <a:outerShdw blurRad="38100" dist="38100" dir="2700000" algn="tl">
                    <a:srgbClr val="000000">
                      <a:alpha val="43137"/>
                    </a:srgbClr>
                  </a:outerShdw>
                </a:effectLst>
              </a:rPr>
              <a:t>  ON TO ROME (28:1-16)</a:t>
            </a:r>
            <a:endParaRPr lang="en-US" altLang="en-US" b="1"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411651" name="Rectangle 3"/>
          <p:cNvSpPr>
            <a:spLocks noGrp="1" noChangeArrowheads="1"/>
          </p:cNvSpPr>
          <p:nvPr>
            <p:ph type="body" idx="1"/>
          </p:nvPr>
        </p:nvSpPr>
        <p:spPr>
          <a:xfrm>
            <a:off x="838200" y="1556086"/>
            <a:ext cx="11000874" cy="5301914"/>
          </a:xfrm>
        </p:spPr>
        <p:txBody>
          <a:bodyPr/>
          <a:lstStyle/>
          <a:p>
            <a:pPr>
              <a:lnSpc>
                <a:spcPct val="90000"/>
              </a:lnSpc>
              <a:buFont typeface="Wingdings" panose="05000000000000000000" pitchFamily="2" charset="2"/>
              <a:buNone/>
            </a:pPr>
            <a:r>
              <a:rPr lang="en-US" altLang="en-US" sz="3200" b="1" dirty="0">
                <a:solidFill>
                  <a:srgbClr val="00FFFF"/>
                </a:solidFill>
                <a:effectLst>
                  <a:outerShdw blurRad="38100" dist="38100" dir="2700000" algn="tl">
                    <a:srgbClr val="000000"/>
                  </a:outerShdw>
                </a:effectLst>
              </a:rPr>
              <a:t>Surviving the shipwreck, Paul and the others discovered they were on the island of Malta.</a:t>
            </a:r>
          </a:p>
          <a:p>
            <a:pPr>
              <a:lnSpc>
                <a:spcPct val="90000"/>
              </a:lnSpc>
            </a:pPr>
            <a:r>
              <a:rPr lang="en-US" altLang="en-US" i="1" dirty="0"/>
              <a:t>It would be another three months before their party could safely put out again to sea, since they were now forced to await the new shipping season.</a:t>
            </a:r>
          </a:p>
          <a:p>
            <a:pPr>
              <a:lnSpc>
                <a:spcPct val="90000"/>
              </a:lnSpc>
            </a:pPr>
            <a:r>
              <a:rPr lang="en-US" altLang="en-US" i="1" dirty="0"/>
              <a:t>Here, Paul experienced a miracle by being saved from a viper bite, causing some to think he was a divine figure.</a:t>
            </a:r>
          </a:p>
          <a:p>
            <a:pPr>
              <a:lnSpc>
                <a:spcPct val="90000"/>
              </a:lnSpc>
            </a:pPr>
            <a:r>
              <a:rPr lang="en-US" altLang="en-US" i="1" dirty="0"/>
              <a:t>While at Malta, Paul prayed for the healing of the chief official’s father.</a:t>
            </a:r>
          </a:p>
          <a:p>
            <a:pPr>
              <a:lnSpc>
                <a:spcPct val="90000"/>
              </a:lnSpc>
            </a:pPr>
            <a:r>
              <a:rPr lang="en-US" altLang="en-US" i="1" dirty="0"/>
              <a:t>Finally able to travel again, they put </a:t>
            </a:r>
            <a:r>
              <a:rPr lang="en-US" altLang="en-US" i="1"/>
              <a:t>in at </a:t>
            </a:r>
            <a:r>
              <a:rPr lang="en-US" altLang="en-US" i="1" dirty="0"/>
              <a:t>Syracuse, Sicily, reached the “boot” toe of Italy at </a:t>
            </a:r>
            <a:r>
              <a:rPr lang="en-US" altLang="en-US" i="1" dirty="0" err="1"/>
              <a:t>Rhegium</a:t>
            </a:r>
            <a:r>
              <a:rPr lang="en-US" altLang="en-US" i="1" dirty="0"/>
              <a:t>, and finally landed at </a:t>
            </a:r>
            <a:r>
              <a:rPr lang="en-US" altLang="en-US" i="1" dirty="0" err="1"/>
              <a:t>Puteoli</a:t>
            </a:r>
            <a:r>
              <a:rPr lang="en-US" altLang="en-US" i="1" dirty="0"/>
              <a:t>, at the northern end of the Gulf of Naples, where the rest of the trip was overland.</a:t>
            </a:r>
          </a:p>
        </p:txBody>
      </p:sp>
    </p:spTree>
    <p:extLst>
      <p:ext uri="{BB962C8B-B14F-4D97-AF65-F5344CB8AC3E}">
        <p14:creationId xmlns:p14="http://schemas.microsoft.com/office/powerpoint/2010/main" val="3333638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11651">
                                            <p:txEl>
                                              <p:pRg st="0" end="0"/>
                                            </p:txEl>
                                          </p:spTgt>
                                        </p:tgtEl>
                                        <p:attrNameLst>
                                          <p:attrName>style.visibility</p:attrName>
                                        </p:attrNameLst>
                                      </p:cBhvr>
                                      <p:to>
                                        <p:strVal val="visible"/>
                                      </p:to>
                                    </p:set>
                                    <p:anim calcmode="lin" valueType="num">
                                      <p:cBhvr>
                                        <p:cTn id="7" dur="500" fill="hold"/>
                                        <p:tgtEl>
                                          <p:spTgt spid="4116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16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11651">
                                            <p:txEl>
                                              <p:pRg st="1" end="1"/>
                                            </p:txEl>
                                          </p:spTgt>
                                        </p:tgtEl>
                                        <p:attrNameLst>
                                          <p:attrName>style.visibility</p:attrName>
                                        </p:attrNameLst>
                                      </p:cBhvr>
                                      <p:to>
                                        <p:strVal val="visible"/>
                                      </p:to>
                                    </p:set>
                                    <p:anim calcmode="lin" valueType="num">
                                      <p:cBhvr additive="base">
                                        <p:cTn id="13" dur="500" fill="hold"/>
                                        <p:tgtEl>
                                          <p:spTgt spid="411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1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1651">
                                            <p:txEl>
                                              <p:pRg st="2" end="2"/>
                                            </p:txEl>
                                          </p:spTgt>
                                        </p:tgtEl>
                                        <p:attrNameLst>
                                          <p:attrName>style.visibility</p:attrName>
                                        </p:attrNameLst>
                                      </p:cBhvr>
                                      <p:to>
                                        <p:strVal val="visible"/>
                                      </p:to>
                                    </p:set>
                                    <p:anim calcmode="lin" valueType="num">
                                      <p:cBhvr additive="base">
                                        <p:cTn id="19" dur="500" fill="hold"/>
                                        <p:tgtEl>
                                          <p:spTgt spid="411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1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1651">
                                            <p:txEl>
                                              <p:pRg st="3" end="3"/>
                                            </p:txEl>
                                          </p:spTgt>
                                        </p:tgtEl>
                                        <p:attrNameLst>
                                          <p:attrName>style.visibility</p:attrName>
                                        </p:attrNameLst>
                                      </p:cBhvr>
                                      <p:to>
                                        <p:strVal val="visible"/>
                                      </p:to>
                                    </p:set>
                                    <p:anim calcmode="lin" valueType="num">
                                      <p:cBhvr additive="base">
                                        <p:cTn id="25" dur="500" fill="hold"/>
                                        <p:tgtEl>
                                          <p:spTgt spid="4116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1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11651">
                                            <p:txEl>
                                              <p:pRg st="4" end="4"/>
                                            </p:txEl>
                                          </p:spTgt>
                                        </p:tgtEl>
                                        <p:attrNameLst>
                                          <p:attrName>style.visibility</p:attrName>
                                        </p:attrNameLst>
                                      </p:cBhvr>
                                      <p:to>
                                        <p:strVal val="visible"/>
                                      </p:to>
                                    </p:set>
                                    <p:anim calcmode="lin" valueType="num">
                                      <p:cBhvr additive="base">
                                        <p:cTn id="31" dur="500" fill="hold"/>
                                        <p:tgtEl>
                                          <p:spTgt spid="4116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16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404484" name="Rectangle 4"/>
          <p:cNvSpPr>
            <a:spLocks noGrp="1" noChangeArrowheads="1"/>
          </p:cNvSpPr>
          <p:nvPr>
            <p:ph type="title"/>
          </p:nvPr>
        </p:nvSpPr>
        <p:spPr>
          <a:xfrm>
            <a:off x="196517" y="0"/>
            <a:ext cx="3156283" cy="6858000"/>
          </a:xfrm>
        </p:spPr>
        <p:txBody>
          <a:bodyPr/>
          <a:lstStyle/>
          <a:p>
            <a:pPr algn="r"/>
            <a:r>
              <a:rPr lang="en-US" altLang="en-US" sz="2800" dirty="0">
                <a:solidFill>
                  <a:srgbClr val="FFFF99"/>
                </a:solidFill>
                <a:latin typeface="Arial Narrow" panose="020B0606020202030204" pitchFamily="34" charset="0"/>
              </a:rPr>
              <a:t>This relief of a Roman commercial vessel (excavated from Pompeii) shows a typical merchant ship in the Mediterranean fleet. In this ship, the figurehead of a female adorns the bow. In Paul’s final ship, the figurehead was the twin gods Castor and Pollux (Ac. 28:11).</a:t>
            </a:r>
          </a:p>
        </p:txBody>
      </p:sp>
      <p:pic>
        <p:nvPicPr>
          <p:cNvPr id="404486" name="Picture 6" descr="NTA151"/>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178" t="-14" r="8373" b="-168"/>
          <a:stretch/>
        </p:blipFill>
        <p:spPr>
          <a:xfrm>
            <a:off x="3507058" y="0"/>
            <a:ext cx="8684943" cy="6866021"/>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55711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412678" name="Rectangle 6"/>
          <p:cNvSpPr>
            <a:spLocks noGrp="1" noChangeArrowheads="1"/>
          </p:cNvSpPr>
          <p:nvPr>
            <p:ph type="body" sz="half" idx="2"/>
          </p:nvPr>
        </p:nvSpPr>
        <p:spPr>
          <a:xfrm>
            <a:off x="6352673" y="1266910"/>
            <a:ext cx="4748463" cy="3481554"/>
          </a:xfrm>
        </p:spPr>
        <p:txBody>
          <a:bodyPr/>
          <a:lstStyle/>
          <a:p>
            <a:pPr>
              <a:buFont typeface="Wingdings" panose="05000000000000000000" pitchFamily="2" charset="2"/>
              <a:buNone/>
            </a:pPr>
            <a:r>
              <a:rPr lang="en-US" altLang="en-US" dirty="0">
                <a:solidFill>
                  <a:srgbClr val="FFFF99"/>
                </a:solidFill>
              </a:rPr>
              <a:t>The final leg of the journey to Rome was on the Via </a:t>
            </a:r>
            <a:r>
              <a:rPr lang="en-US" altLang="en-US" dirty="0" err="1">
                <a:solidFill>
                  <a:srgbClr val="FFFF99"/>
                </a:solidFill>
              </a:rPr>
              <a:t>Appia</a:t>
            </a:r>
            <a:r>
              <a:rPr lang="en-US" altLang="en-US" dirty="0">
                <a:solidFill>
                  <a:srgbClr val="FFFF99"/>
                </a:solidFill>
              </a:rPr>
              <a:t>, a well-laid stone pavement from southern Italy to Rome dating to 312 BC. The ruts in this pavement show the wear from generations of chariot travel.</a:t>
            </a:r>
          </a:p>
        </p:txBody>
      </p:sp>
      <p:pic>
        <p:nvPicPr>
          <p:cNvPr id="412679" name="Picture 7" descr="NTA15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7176" y="0"/>
            <a:ext cx="4621213" cy="6858000"/>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26362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p:txBody>
          <a:bodyPr/>
          <a:lstStyle/>
          <a:p>
            <a:r>
              <a:rPr lang="en-US" altLang="en-US" b="1" dirty="0">
                <a:solidFill>
                  <a:srgbClr val="FFC000"/>
                </a:solidFill>
                <a:effectLst>
                  <a:outerShdw blurRad="38100" dist="38100" dir="2700000" algn="tl">
                    <a:srgbClr val="000000">
                      <a:alpha val="43137"/>
                    </a:srgbClr>
                  </a:outerShdw>
                </a:effectLst>
              </a:rPr>
              <a:t>IN ROME (28:17-31)</a:t>
            </a:r>
          </a:p>
        </p:txBody>
      </p:sp>
      <p:sp>
        <p:nvSpPr>
          <p:cNvPr id="414723" name="Rectangle 3"/>
          <p:cNvSpPr>
            <a:spLocks noGrp="1" noChangeArrowheads="1"/>
          </p:cNvSpPr>
          <p:nvPr>
            <p:ph type="body" idx="1"/>
          </p:nvPr>
        </p:nvSpPr>
        <p:spPr>
          <a:xfrm>
            <a:off x="625641" y="1690688"/>
            <a:ext cx="10860505" cy="4902617"/>
          </a:xfrm>
        </p:spPr>
        <p:txBody>
          <a:bodyPr/>
          <a:lstStyle/>
          <a:p>
            <a:pPr>
              <a:lnSpc>
                <a:spcPct val="90000"/>
              </a:lnSpc>
              <a:buFont typeface="Wingdings" panose="05000000000000000000" pitchFamily="2" charset="2"/>
              <a:buNone/>
            </a:pPr>
            <a:r>
              <a:rPr lang="en-US" altLang="en-US" sz="3200" b="1" dirty="0">
                <a:solidFill>
                  <a:srgbClr val="00FFFF"/>
                </a:solidFill>
                <a:effectLst>
                  <a:outerShdw blurRad="38100" dist="38100" dir="2700000" algn="tl">
                    <a:srgbClr val="000000"/>
                  </a:outerShdw>
                </a:effectLst>
              </a:rPr>
              <a:t>Upon reaching Rome, Paul was put under house arrest to await his hearing before Caesar Nero.</a:t>
            </a:r>
          </a:p>
          <a:p>
            <a:pPr>
              <a:lnSpc>
                <a:spcPct val="90000"/>
              </a:lnSpc>
            </a:pPr>
            <a:r>
              <a:rPr lang="en-US" altLang="en-US" i="1" dirty="0"/>
              <a:t>Though he would not have been allowed to attend the local synagogue, he did request an audience with its members, where he shared with them his gospel to the nations.</a:t>
            </a:r>
          </a:p>
          <a:p>
            <a:pPr>
              <a:lnSpc>
                <a:spcPct val="90000"/>
              </a:lnSpc>
            </a:pPr>
            <a:r>
              <a:rPr lang="en-US" altLang="en-US" i="1" dirty="0"/>
              <a:t>Though some believed his message, others turned away.</a:t>
            </a:r>
          </a:p>
        </p:txBody>
      </p:sp>
    </p:spTree>
    <p:extLst>
      <p:ext uri="{BB962C8B-B14F-4D97-AF65-F5344CB8AC3E}">
        <p14:creationId xmlns:p14="http://schemas.microsoft.com/office/powerpoint/2010/main" val="350495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14723">
                                            <p:txEl>
                                              <p:pRg st="0" end="0"/>
                                            </p:txEl>
                                          </p:spTgt>
                                        </p:tgtEl>
                                        <p:attrNameLst>
                                          <p:attrName>style.visibility</p:attrName>
                                        </p:attrNameLst>
                                      </p:cBhvr>
                                      <p:to>
                                        <p:strVal val="visible"/>
                                      </p:to>
                                    </p:set>
                                    <p:anim calcmode="lin" valueType="num">
                                      <p:cBhvr>
                                        <p:cTn id="7" dur="500" fill="hold"/>
                                        <p:tgtEl>
                                          <p:spTgt spid="4147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47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14723">
                                            <p:txEl>
                                              <p:pRg st="1" end="1"/>
                                            </p:txEl>
                                          </p:spTgt>
                                        </p:tgtEl>
                                        <p:attrNameLst>
                                          <p:attrName>style.visibility</p:attrName>
                                        </p:attrNameLst>
                                      </p:cBhvr>
                                      <p:to>
                                        <p:strVal val="visible"/>
                                      </p:to>
                                    </p:set>
                                    <p:anim calcmode="lin" valueType="num">
                                      <p:cBhvr additive="base">
                                        <p:cTn id="13" dur="500" fill="hold"/>
                                        <p:tgtEl>
                                          <p:spTgt spid="414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4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4723">
                                            <p:txEl>
                                              <p:pRg st="2" end="2"/>
                                            </p:txEl>
                                          </p:spTgt>
                                        </p:tgtEl>
                                        <p:attrNameLst>
                                          <p:attrName>style.visibility</p:attrName>
                                        </p:attrNameLst>
                                      </p:cBhvr>
                                      <p:to>
                                        <p:strVal val="visible"/>
                                      </p:to>
                                    </p:set>
                                    <p:anim calcmode="lin" valueType="num">
                                      <p:cBhvr additive="base">
                                        <p:cTn id="19" dur="500" fill="hold"/>
                                        <p:tgtEl>
                                          <p:spTgt spid="414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47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They Will Listen!</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Of the Jews who rejected the message of Jesus, Paul countered their disenchantment by quoting Isaiah’s words about the closed ears and calloused hearts of the ancient Israelites (cf. Is. 6:9-10).</a:t>
            </a:r>
          </a:p>
          <a:p>
            <a:r>
              <a:rPr lang="en-US" i="1" dirty="0"/>
              <a:t>He was confident that the Gentiles would hear and believe!</a:t>
            </a:r>
          </a:p>
          <a:p>
            <a:r>
              <a:rPr lang="en-US" altLang="en-US" i="1" dirty="0"/>
              <a:t>Paul would stay in Rome under house arrest for another two years until his hearing.</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258</a:t>
            </a:fld>
            <a:endParaRPr lang="en-US"/>
          </a:p>
        </p:txBody>
      </p:sp>
    </p:spTree>
    <p:extLst>
      <p:ext uri="{BB962C8B-B14F-4D97-AF65-F5344CB8AC3E}">
        <p14:creationId xmlns:p14="http://schemas.microsoft.com/office/powerpoint/2010/main" val="115618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r>
              <a:rPr lang="en-US" altLang="en-US" dirty="0"/>
              <a:t>  </a:t>
            </a:r>
            <a:r>
              <a:rPr lang="en-US" altLang="en-US" dirty="0">
                <a:solidFill>
                  <a:srgbClr val="FFC000"/>
                </a:solidFill>
                <a:latin typeface="Impact" panose="020B0806030902050204" pitchFamily="34" charset="0"/>
              </a:rPr>
              <a:t>The Final Verse</a:t>
            </a:r>
          </a:p>
        </p:txBody>
      </p:sp>
      <p:sp>
        <p:nvSpPr>
          <p:cNvPr id="415747" name="Rectangle 3"/>
          <p:cNvSpPr>
            <a:spLocks noGrp="1" noChangeArrowheads="1"/>
          </p:cNvSpPr>
          <p:nvPr>
            <p:ph type="body" idx="1"/>
          </p:nvPr>
        </p:nvSpPr>
        <p:spPr>
          <a:xfrm>
            <a:off x="1267326" y="1652338"/>
            <a:ext cx="10086474" cy="4784559"/>
          </a:xfrm>
        </p:spPr>
        <p:txBody>
          <a:bodyPr/>
          <a:lstStyle/>
          <a:p>
            <a:pPr>
              <a:buFont typeface="Wingdings" panose="05000000000000000000" pitchFamily="2" charset="2"/>
              <a:buNone/>
            </a:pPr>
            <a:r>
              <a:rPr lang="en-US" altLang="en-US" sz="3200" dirty="0">
                <a:solidFill>
                  <a:srgbClr val="FFFF99"/>
                </a:solidFill>
              </a:rPr>
              <a:t>…</a:t>
            </a:r>
            <a:r>
              <a:rPr lang="en-US" altLang="en-US" sz="3200" dirty="0" err="1">
                <a:solidFill>
                  <a:srgbClr val="FFFF99"/>
                </a:solidFill>
                <a:latin typeface="Greekth" panose="02020803070505020304" pitchFamily="18" charset="0"/>
              </a:rPr>
              <a:t>khru</a:t>
            </a:r>
            <a:r>
              <a:rPr lang="en-US" altLang="en-US" sz="3200" dirty="0">
                <a:solidFill>
                  <a:srgbClr val="FFFF99"/>
                </a:solidFill>
                <a:latin typeface="Greekth" panose="02020803070505020304" pitchFamily="18" charset="0"/>
              </a:rPr>
              <a:t>&lt;</a:t>
            </a:r>
            <a:r>
              <a:rPr lang="en-US" altLang="en-US" sz="3200" dirty="0" err="1">
                <a:solidFill>
                  <a:srgbClr val="FFFF99"/>
                </a:solidFill>
                <a:latin typeface="Greekth" panose="02020803070505020304" pitchFamily="18" charset="0"/>
              </a:rPr>
              <a:t>sswn</a:t>
            </a:r>
            <a:r>
              <a:rPr lang="en-US" altLang="en-US" sz="3200" dirty="0">
                <a:solidFill>
                  <a:srgbClr val="FFFF99"/>
                </a:solidFill>
                <a:latin typeface="Greekth" panose="02020803070505020304" pitchFamily="18" charset="0"/>
              </a:rPr>
              <a:t> </a:t>
            </a:r>
            <a:r>
              <a:rPr lang="en-US" altLang="en-US" sz="3200" dirty="0" err="1">
                <a:solidFill>
                  <a:srgbClr val="FFFF99"/>
                </a:solidFill>
                <a:latin typeface="Greekth" panose="02020803070505020304" pitchFamily="18" charset="0"/>
              </a:rPr>
              <a:t>th</a:t>
            </a:r>
            <a:r>
              <a:rPr lang="en-US" altLang="en-US" sz="3200" dirty="0">
                <a:solidFill>
                  <a:srgbClr val="FFFF99"/>
                </a:solidFill>
                <a:latin typeface="Greekth" panose="02020803070505020304" pitchFamily="18" charset="0"/>
              </a:rPr>
              <a:t>&gt;n </a:t>
            </a:r>
            <a:r>
              <a:rPr lang="en-US" altLang="en-US" sz="3200" dirty="0" err="1">
                <a:solidFill>
                  <a:srgbClr val="FFFF99"/>
                </a:solidFill>
                <a:latin typeface="Greekth" panose="02020803070505020304" pitchFamily="18" charset="0"/>
              </a:rPr>
              <a:t>basilei</a:t>
            </a:r>
            <a:r>
              <a:rPr lang="en-US" altLang="en-US" sz="3200" dirty="0">
                <a:solidFill>
                  <a:srgbClr val="FFFF99"/>
                </a:solidFill>
                <a:latin typeface="Greekth" panose="02020803070505020304" pitchFamily="18" charset="0"/>
              </a:rPr>
              <a:t>&lt;an </a:t>
            </a:r>
            <a:r>
              <a:rPr lang="en-US" altLang="en-US" sz="3200" dirty="0" err="1">
                <a:solidFill>
                  <a:srgbClr val="FFFF99"/>
                </a:solidFill>
                <a:latin typeface="Greekth" panose="02020803070505020304" pitchFamily="18" charset="0"/>
              </a:rPr>
              <a:t>tou</a:t>
            </a:r>
            <a:r>
              <a:rPr lang="en-US" altLang="en-US" sz="3200" dirty="0">
                <a:solidFill>
                  <a:srgbClr val="FFFF99"/>
                </a:solidFill>
                <a:latin typeface="Greekth" panose="02020803070505020304" pitchFamily="18" charset="0"/>
              </a:rPr>
              <a:t>? </a:t>
            </a:r>
            <a:r>
              <a:rPr lang="en-US" altLang="en-US" sz="3200" dirty="0" err="1">
                <a:solidFill>
                  <a:srgbClr val="FFFF99"/>
                </a:solidFill>
                <a:latin typeface="Greekth" panose="02020803070505020304" pitchFamily="18" charset="0"/>
              </a:rPr>
              <a:t>qeou</a:t>
            </a:r>
            <a:r>
              <a:rPr lang="en-US" altLang="en-US" sz="3200" dirty="0">
                <a:solidFill>
                  <a:srgbClr val="FFFF99"/>
                </a:solidFill>
                <a:latin typeface="Greekth" panose="02020803070505020304" pitchFamily="18" charset="0"/>
              </a:rPr>
              <a:t>? kai&gt; </a:t>
            </a:r>
            <a:r>
              <a:rPr lang="en-US" altLang="en-US" sz="3200" dirty="0" err="1">
                <a:solidFill>
                  <a:srgbClr val="FFFF99"/>
                </a:solidFill>
                <a:latin typeface="Greekth" panose="02020803070505020304" pitchFamily="18" charset="0"/>
              </a:rPr>
              <a:t>dida</a:t>
            </a:r>
            <a:r>
              <a:rPr lang="en-US" altLang="en-US" sz="3200" dirty="0">
                <a:solidFill>
                  <a:srgbClr val="FFFF99"/>
                </a:solidFill>
                <a:latin typeface="Greekth" panose="02020803070505020304" pitchFamily="18" charset="0"/>
              </a:rPr>
              <a:t>&lt;</a:t>
            </a:r>
            <a:r>
              <a:rPr lang="en-US" altLang="en-US" sz="3200" dirty="0" err="1">
                <a:solidFill>
                  <a:srgbClr val="FFFF99"/>
                </a:solidFill>
                <a:latin typeface="Greekth" panose="02020803070505020304" pitchFamily="18" charset="0"/>
              </a:rPr>
              <a:t>skwn</a:t>
            </a:r>
            <a:r>
              <a:rPr lang="en-US" altLang="en-US" sz="3200" dirty="0">
                <a:solidFill>
                  <a:srgbClr val="FFFF99"/>
                </a:solidFill>
                <a:latin typeface="Greekth" panose="02020803070505020304" pitchFamily="18" charset="0"/>
              </a:rPr>
              <a:t> ta&gt; </a:t>
            </a:r>
            <a:r>
              <a:rPr lang="en-US" altLang="en-US" sz="3200" dirty="0" err="1">
                <a:solidFill>
                  <a:srgbClr val="FFFF99"/>
                </a:solidFill>
                <a:latin typeface="Greekth" panose="02020803070505020304" pitchFamily="18" charset="0"/>
              </a:rPr>
              <a:t>peri</a:t>
            </a:r>
            <a:r>
              <a:rPr lang="en-US" altLang="en-US" sz="3200" dirty="0">
                <a:solidFill>
                  <a:srgbClr val="FFFF99"/>
                </a:solidFill>
                <a:latin typeface="Greekth" panose="02020803070505020304" pitchFamily="18" charset="0"/>
              </a:rPr>
              <a:t>&gt; </a:t>
            </a:r>
            <a:r>
              <a:rPr lang="en-US" altLang="en-US" sz="3200" dirty="0" err="1">
                <a:solidFill>
                  <a:srgbClr val="FFFF99"/>
                </a:solidFill>
                <a:latin typeface="Greekth" panose="02020803070505020304" pitchFamily="18" charset="0"/>
              </a:rPr>
              <a:t>tou</a:t>
            </a:r>
            <a:r>
              <a:rPr lang="en-US" altLang="en-US" sz="3200" dirty="0">
                <a:solidFill>
                  <a:srgbClr val="FFFF99"/>
                </a:solidFill>
                <a:latin typeface="Greekth" panose="02020803070505020304" pitchFamily="18" charset="0"/>
              </a:rPr>
              <a:t>? </a:t>
            </a:r>
            <a:r>
              <a:rPr lang="en-US" altLang="en-US" sz="3200" dirty="0" err="1">
                <a:solidFill>
                  <a:srgbClr val="FFFF99"/>
                </a:solidFill>
                <a:latin typeface="Greekth" panose="02020803070505020304" pitchFamily="18" charset="0"/>
              </a:rPr>
              <a:t>kuri</a:t>
            </a:r>
            <a:r>
              <a:rPr lang="en-US" altLang="en-US" sz="3200" dirty="0">
                <a:solidFill>
                  <a:srgbClr val="FFFF99"/>
                </a:solidFill>
                <a:latin typeface="Greekth" panose="02020803070505020304" pitchFamily="18" charset="0"/>
              </a:rPr>
              <a:t>&lt;</a:t>
            </a:r>
            <a:r>
              <a:rPr lang="en-US" altLang="en-US" sz="3200" dirty="0" err="1">
                <a:solidFill>
                  <a:srgbClr val="FFFF99"/>
                </a:solidFill>
                <a:latin typeface="Greekth" panose="02020803070505020304" pitchFamily="18" charset="0"/>
              </a:rPr>
              <a:t>ou</a:t>
            </a:r>
            <a:r>
              <a:rPr lang="en-US" altLang="en-US" sz="3200" dirty="0">
                <a:solidFill>
                  <a:srgbClr val="FFFF99"/>
                </a:solidFill>
                <a:latin typeface="Greekth" panose="02020803070505020304" pitchFamily="18" charset="0"/>
              </a:rPr>
              <a:t>  ]</a:t>
            </a:r>
            <a:r>
              <a:rPr lang="en-US" altLang="en-US" sz="3200" dirty="0" err="1">
                <a:solidFill>
                  <a:srgbClr val="FFFF99"/>
                </a:solidFill>
                <a:latin typeface="Greekth" panose="02020803070505020304" pitchFamily="18" charset="0"/>
              </a:rPr>
              <a:t>Ihsou</a:t>
            </a:r>
            <a:r>
              <a:rPr lang="en-US" altLang="en-US" sz="3200" dirty="0">
                <a:solidFill>
                  <a:srgbClr val="FFFF99"/>
                </a:solidFill>
                <a:latin typeface="Greekth" panose="02020803070505020304" pitchFamily="18" charset="0"/>
              </a:rPr>
              <a:t>? </a:t>
            </a:r>
            <a:r>
              <a:rPr lang="en-US" altLang="en-US" sz="3200" dirty="0" err="1">
                <a:solidFill>
                  <a:srgbClr val="FFFF99"/>
                </a:solidFill>
                <a:latin typeface="Greekth" panose="02020803070505020304" pitchFamily="18" charset="0"/>
              </a:rPr>
              <a:t>Xristou</a:t>
            </a:r>
            <a:r>
              <a:rPr lang="en-US" altLang="en-US" sz="3200" dirty="0">
                <a:solidFill>
                  <a:srgbClr val="FFFF99"/>
                </a:solidFill>
                <a:latin typeface="Greekth" panose="02020803070505020304" pitchFamily="18" charset="0"/>
              </a:rPr>
              <a:t>? meta&gt; pa&lt;</a:t>
            </a:r>
            <a:r>
              <a:rPr lang="en-US" altLang="en-US" sz="3200" dirty="0" err="1">
                <a:solidFill>
                  <a:srgbClr val="FFFF99"/>
                </a:solidFill>
                <a:latin typeface="Greekth" panose="02020803070505020304" pitchFamily="18" charset="0"/>
              </a:rPr>
              <a:t>shj</a:t>
            </a:r>
            <a:r>
              <a:rPr lang="en-US" altLang="en-US" sz="3200" dirty="0">
                <a:solidFill>
                  <a:srgbClr val="FFFF99"/>
                </a:solidFill>
                <a:latin typeface="Greekth" panose="02020803070505020304" pitchFamily="18" charset="0"/>
              </a:rPr>
              <a:t> </a:t>
            </a:r>
            <a:r>
              <a:rPr lang="en-US" altLang="en-US" sz="3200" dirty="0" err="1">
                <a:solidFill>
                  <a:srgbClr val="FFFF99"/>
                </a:solidFill>
                <a:latin typeface="Greekth" panose="02020803070505020304" pitchFamily="18" charset="0"/>
              </a:rPr>
              <a:t>parrhsi</a:t>
            </a:r>
            <a:r>
              <a:rPr lang="en-US" altLang="en-US" sz="3200" dirty="0">
                <a:solidFill>
                  <a:srgbClr val="FFFF99"/>
                </a:solidFill>
                <a:latin typeface="Greekth" panose="02020803070505020304" pitchFamily="18" charset="0"/>
              </a:rPr>
              <a:t>&lt;</a:t>
            </a:r>
            <a:r>
              <a:rPr lang="en-US" altLang="en-US" sz="3200" dirty="0" err="1">
                <a:solidFill>
                  <a:srgbClr val="FFFF99"/>
                </a:solidFill>
                <a:latin typeface="Greekth" panose="02020803070505020304" pitchFamily="18" charset="0"/>
              </a:rPr>
              <a:t>aj</a:t>
            </a:r>
            <a:r>
              <a:rPr lang="en-US" altLang="en-US" sz="3200" dirty="0">
                <a:solidFill>
                  <a:srgbClr val="FFFF99"/>
                </a:solidFill>
                <a:latin typeface="Greekth" panose="02020803070505020304" pitchFamily="18" charset="0"/>
              </a:rPr>
              <a:t> a]</a:t>
            </a:r>
            <a:r>
              <a:rPr lang="en-US" altLang="en-US" sz="3200" dirty="0" err="1">
                <a:solidFill>
                  <a:srgbClr val="FFFF99"/>
                </a:solidFill>
                <a:latin typeface="Greekth" panose="02020803070505020304" pitchFamily="18" charset="0"/>
              </a:rPr>
              <a:t>kwlu</a:t>
            </a:r>
            <a:r>
              <a:rPr lang="en-US" altLang="en-US" sz="3200" dirty="0">
                <a:solidFill>
                  <a:srgbClr val="FFFF99"/>
                </a:solidFill>
                <a:latin typeface="Greekth" panose="02020803070505020304" pitchFamily="18" charset="0"/>
              </a:rPr>
              <a:t>&lt;</a:t>
            </a:r>
            <a:r>
              <a:rPr lang="en-US" altLang="en-US" sz="3200" dirty="0" err="1">
                <a:solidFill>
                  <a:srgbClr val="FFFF99"/>
                </a:solidFill>
                <a:latin typeface="Greekth" panose="02020803070505020304" pitchFamily="18" charset="0"/>
              </a:rPr>
              <a:t>twj</a:t>
            </a:r>
            <a:r>
              <a:rPr lang="en-US" altLang="en-US" sz="3200" dirty="0">
                <a:solidFill>
                  <a:srgbClr val="FFFF99"/>
                </a:solidFill>
                <a:latin typeface="Greekth" panose="02020803070505020304" pitchFamily="18" charset="0"/>
              </a:rPr>
              <a:t>.</a:t>
            </a:r>
          </a:p>
          <a:p>
            <a:pPr>
              <a:buFont typeface="Wingdings" panose="05000000000000000000" pitchFamily="2" charset="2"/>
              <a:buNone/>
            </a:pPr>
            <a:r>
              <a:rPr lang="en-US" altLang="en-US" sz="5400" dirty="0">
                <a:solidFill>
                  <a:schemeClr val="bg1"/>
                </a:solidFill>
                <a:effectLst>
                  <a:outerShdw blurRad="38100" dist="38100" dir="2700000" algn="tl">
                    <a:srgbClr val="000000">
                      <a:alpha val="43137"/>
                    </a:srgbClr>
                  </a:outerShdw>
                </a:effectLst>
                <a:latin typeface="Mistral" panose="03090702030407020403" pitchFamily="66" charset="0"/>
              </a:rPr>
              <a:t>…proclaiming the kingdom of God and teaching the things concerning the Lord Jesus Christ with all boldness—</a:t>
            </a:r>
            <a:r>
              <a:rPr lang="en-US" altLang="en-US" sz="5400" u="sng" dirty="0">
                <a:solidFill>
                  <a:schemeClr val="bg1"/>
                </a:solidFill>
                <a:effectLst>
                  <a:outerShdw blurRad="38100" dist="38100" dir="2700000" algn="tl">
                    <a:srgbClr val="000000">
                      <a:alpha val="43137"/>
                    </a:srgbClr>
                  </a:outerShdw>
                </a:effectLst>
                <a:latin typeface="Mistral" panose="03090702030407020403" pitchFamily="66" charset="0"/>
              </a:rPr>
              <a:t>unhindered</a:t>
            </a:r>
            <a:r>
              <a:rPr lang="en-US" altLang="en-US" sz="5400" dirty="0">
                <a:solidFill>
                  <a:schemeClr val="bg1"/>
                </a:solidFill>
                <a:effectLst>
                  <a:outerShdw blurRad="38100" dist="38100" dir="2700000" algn="tl">
                    <a:srgbClr val="000000">
                      <a:alpha val="43137"/>
                    </a:srgbClr>
                  </a:outerShdw>
                </a:effectLst>
                <a:latin typeface="Mistral" panose="03090702030407020403" pitchFamily="66" charset="0"/>
              </a:rPr>
              <a:t>!</a:t>
            </a:r>
          </a:p>
        </p:txBody>
      </p:sp>
    </p:spTree>
    <p:extLst>
      <p:ext uri="{BB962C8B-B14F-4D97-AF65-F5344CB8AC3E}">
        <p14:creationId xmlns:p14="http://schemas.microsoft.com/office/powerpoint/2010/main" val="1207476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Final Instructions (1:6-11)</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Central to Jesus’ instructions to his apostles was the clarification that the restoration of Israel’s autonomy must give way to the coming Holy Spirit.</a:t>
            </a:r>
          </a:p>
          <a:p>
            <a:r>
              <a:rPr lang="en-US" i="1" dirty="0"/>
              <a:t>The apostles were to be witnesses of the risen Christ, beginning in Jerusalem and extending to the ends of the earth.</a:t>
            </a:r>
          </a:p>
          <a:p>
            <a:r>
              <a:rPr lang="en-US" i="1" dirty="0"/>
              <a:t>After a final ascension into the heavens, two angelic figures instructed them that the Jesus who had now disappeared would appear again in the same way.</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26</a:t>
            </a:fld>
            <a:endParaRPr lang="en-US"/>
          </a:p>
        </p:txBody>
      </p:sp>
    </p:spTree>
    <p:extLst>
      <p:ext uri="{BB962C8B-B14F-4D97-AF65-F5344CB8AC3E}">
        <p14:creationId xmlns:p14="http://schemas.microsoft.com/office/powerpoint/2010/main" val="84951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Hope for Acquittal</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The Philippian Letter, one Paul probably composed while incarcerated (Phil. 1:7, 12-14), seems to reflect on his hopes of acquittal before Caesar.</a:t>
            </a:r>
          </a:p>
          <a:p>
            <a:r>
              <a:rPr lang="en-US" i="1" dirty="0"/>
              <a:t>Paul clearly expected the outcome to be life or death (Phil. 1:20; 2:17).</a:t>
            </a:r>
          </a:p>
          <a:p>
            <a:r>
              <a:rPr lang="en-US" i="1" dirty="0"/>
              <a:t>He seems to have had hopes of acquittal (Phil. 1:19, 25; 2:24), though nothing was certain (Phil. 2:23).</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260</a:t>
            </a:fld>
            <a:endParaRPr lang="en-US"/>
          </a:p>
        </p:txBody>
      </p:sp>
    </p:spTree>
    <p:extLst>
      <p:ext uri="{BB962C8B-B14F-4D97-AF65-F5344CB8AC3E}">
        <p14:creationId xmlns:p14="http://schemas.microsoft.com/office/powerpoint/2010/main" val="83189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420869" name="Rectangle 5"/>
          <p:cNvSpPr>
            <a:spLocks noGrp="1" noChangeArrowheads="1"/>
          </p:cNvSpPr>
          <p:nvPr>
            <p:ph type="body" sz="half" idx="1"/>
          </p:nvPr>
        </p:nvSpPr>
        <p:spPr>
          <a:xfrm>
            <a:off x="6043862" y="280737"/>
            <a:ext cx="5715001" cy="6296526"/>
          </a:xfrm>
        </p:spPr>
        <p:txBody>
          <a:bodyPr/>
          <a:lstStyle/>
          <a:p>
            <a:pPr>
              <a:buFont typeface="Wingdings" panose="05000000000000000000" pitchFamily="2" charset="2"/>
              <a:buNone/>
            </a:pPr>
            <a:r>
              <a:rPr lang="en-US" altLang="en-US" sz="3200" dirty="0">
                <a:solidFill>
                  <a:srgbClr val="FFFF99"/>
                </a:solidFill>
              </a:rPr>
              <a:t>Caesar Nero ruled Rome (AD 54-68), and according to 5</a:t>
            </a:r>
            <a:r>
              <a:rPr lang="en-US" altLang="en-US" sz="3200" baseline="30000" dirty="0">
                <a:solidFill>
                  <a:srgbClr val="FFFF99"/>
                </a:solidFill>
              </a:rPr>
              <a:t>th</a:t>
            </a:r>
            <a:r>
              <a:rPr lang="en-US" altLang="en-US" sz="3200" dirty="0">
                <a:solidFill>
                  <a:srgbClr val="FFFF99"/>
                </a:solidFill>
              </a:rPr>
              <a:t> century church tradition, he released Paul after his first imprisonment, after which Paul went to Spain.</a:t>
            </a:r>
          </a:p>
          <a:p>
            <a:pPr>
              <a:buFont typeface="Wingdings" panose="05000000000000000000" pitchFamily="2" charset="2"/>
              <a:buNone/>
            </a:pPr>
            <a:r>
              <a:rPr lang="en-US" altLang="en-US" sz="3200" dirty="0">
                <a:solidFill>
                  <a:srgbClr val="FFFF99"/>
                </a:solidFill>
              </a:rPr>
              <a:t>Later, Paul is said to have been arrested a second time, and this time Nero had him executed by beheading. </a:t>
            </a:r>
          </a:p>
          <a:p>
            <a:pPr>
              <a:buFont typeface="Wingdings" panose="05000000000000000000" pitchFamily="2" charset="2"/>
              <a:buNone/>
            </a:pPr>
            <a:r>
              <a:rPr lang="en-US" altLang="en-US" sz="3200" dirty="0">
                <a:solidFill>
                  <a:srgbClr val="FFFF99"/>
                </a:solidFill>
              </a:rPr>
              <a:t>However, there are competing factors that make the closing years of Paul’s life uncertain.</a:t>
            </a:r>
          </a:p>
        </p:txBody>
      </p:sp>
      <p:pic>
        <p:nvPicPr>
          <p:cNvPr id="420871" name="Picture 7" descr="NTA15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646238" y="0"/>
            <a:ext cx="4144962" cy="6858000"/>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80456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9561096" y="401052"/>
            <a:ext cx="2406316" cy="6079957"/>
          </a:xfrm>
        </p:spPr>
        <p:txBody>
          <a:bodyPr/>
          <a:lstStyle/>
          <a:p>
            <a:r>
              <a:rPr lang="en-US" altLang="en-US" sz="2800" dirty="0">
                <a:solidFill>
                  <a:srgbClr val="FFFF99"/>
                </a:solidFill>
              </a:rPr>
              <a:t>The </a:t>
            </a:r>
            <a:r>
              <a:rPr lang="en-US" altLang="en-US" sz="2800" dirty="0" err="1">
                <a:solidFill>
                  <a:srgbClr val="FFFF99"/>
                </a:solidFill>
              </a:rPr>
              <a:t>Mamertine</a:t>
            </a:r>
            <a:r>
              <a:rPr lang="en-US" altLang="en-US" sz="2800" dirty="0">
                <a:solidFill>
                  <a:srgbClr val="FFFF99"/>
                </a:solidFill>
              </a:rPr>
              <a:t> Prison, the state dungeon in Rome, where Paul was believed to be incarcerated after his second arrest and until his second hearing before Nero.</a:t>
            </a:r>
          </a:p>
        </p:txBody>
      </p:sp>
      <p:pic>
        <p:nvPicPr>
          <p:cNvPr id="425987" name="Picture 3" descr="NTA156"/>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343" b="117"/>
          <a:stretch/>
        </p:blipFill>
        <p:spPr>
          <a:xfrm>
            <a:off x="16044" y="1"/>
            <a:ext cx="9278552" cy="6849978"/>
          </a:xfrm>
        </p:spPr>
      </p:pic>
    </p:spTree>
    <p:extLst>
      <p:ext uri="{BB962C8B-B14F-4D97-AF65-F5344CB8AC3E}">
        <p14:creationId xmlns:p14="http://schemas.microsoft.com/office/powerpoint/2010/main" val="118875903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92243" y="228600"/>
            <a:ext cx="1961147" cy="6380747"/>
          </a:xfrm>
        </p:spPr>
        <p:txBody>
          <a:bodyPr/>
          <a:lstStyle/>
          <a:p>
            <a:pPr algn="r"/>
            <a:r>
              <a:rPr lang="en-US" altLang="en-US" sz="3200" i="1" dirty="0">
                <a:solidFill>
                  <a:srgbClr val="FFFF99"/>
                </a:solidFill>
              </a:rPr>
              <a:t>Erected above the traditional site of Paul’s tomb, Church of St. Paul Outside the Walls, Rome.</a:t>
            </a:r>
          </a:p>
        </p:txBody>
      </p:sp>
      <p:pic>
        <p:nvPicPr>
          <p:cNvPr id="424963" name="Picture 3" descr="nt010 (Changed)"/>
          <p:cNvPicPr>
            <a:picLocks noChangeAspect="1" noChangeArrowheads="1"/>
          </p:cNvPicPr>
          <p:nvPr/>
        </p:nvPicPr>
        <p:blipFill>
          <a:blip r:embed="rId3" cstate="print">
            <a:extLst>
              <a:ext uri="{28A0092B-C50C-407E-A947-70E740481C1C}">
                <a14:useLocalDpi xmlns:a14="http://schemas.microsoft.com/office/drawing/2010/main" val="0"/>
              </a:ext>
            </a:extLst>
          </a:blip>
          <a:srcRect l="2777" t="-116"/>
          <a:stretch>
            <a:fillRect/>
          </a:stretch>
        </p:blipFill>
        <p:spPr bwMode="auto">
          <a:xfrm>
            <a:off x="2197768" y="4812"/>
            <a:ext cx="9994232" cy="685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777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4" t="6390" r="114"/>
          <a:stretch/>
        </p:blipFill>
        <p:spPr>
          <a:xfrm>
            <a:off x="29980" y="0"/>
            <a:ext cx="12117391" cy="6291605"/>
          </a:xfrm>
        </p:spPr>
      </p:pic>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27</a:t>
            </a:fld>
            <a:endParaRPr lang="en-US"/>
          </a:p>
        </p:txBody>
      </p:sp>
      <p:sp>
        <p:nvSpPr>
          <p:cNvPr id="7" name="Title 1"/>
          <p:cNvSpPr txBox="1">
            <a:spLocks/>
          </p:cNvSpPr>
          <p:nvPr/>
        </p:nvSpPr>
        <p:spPr bwMode="auto">
          <a:xfrm>
            <a:off x="4398825" y="6291605"/>
            <a:ext cx="2860964"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2800" dirty="0">
                <a:solidFill>
                  <a:srgbClr val="FFFF99"/>
                </a:solidFill>
              </a:rPr>
              <a:t>Mt. of Olives</a:t>
            </a:r>
          </a:p>
        </p:txBody>
      </p:sp>
    </p:spTree>
    <p:extLst>
      <p:ext uri="{BB962C8B-B14F-4D97-AF65-F5344CB8AC3E}">
        <p14:creationId xmlns:p14="http://schemas.microsoft.com/office/powerpoint/2010/main" val="1127024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NEW ISRAEL (1:12-26)</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The story of Jesus concludes with the disciples returning to the Jerusalem temple (cf. Lk. 24:53).</a:t>
            </a:r>
          </a:p>
          <a:p>
            <a:r>
              <a:rPr lang="en-US" i="1" dirty="0"/>
              <a:t>They were joined by the faithful women who had followed Jesus along with Jesus’ mother and brothers and some others (about 120 in all), and they spent the nights in an upper room, though they spent the daytime hours in the temple courts in prayer (1:13; cf. Lk. 24:53).</a:t>
            </a:r>
          </a:p>
          <a:p>
            <a:r>
              <a:rPr lang="en-US" i="1" dirty="0"/>
              <a:t>Peter led them in installing a replacement for the defected and dead Judas Iscariot, indicating that this would “fulfill” an ancient text (cf. Ps. 69:25; 109:8).</a:t>
            </a:r>
          </a:p>
          <a:p>
            <a:r>
              <a:rPr lang="en-US" i="1" dirty="0"/>
              <a:t>This deep reverence for the sacred number “12” shows that they considered themselves to be a reconstitution of a new Israel.</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28</a:t>
            </a:fld>
            <a:endParaRPr lang="en-US"/>
          </a:p>
        </p:txBody>
      </p:sp>
    </p:spTree>
    <p:extLst>
      <p:ext uri="{BB962C8B-B14F-4D97-AF65-F5344CB8AC3E}">
        <p14:creationId xmlns:p14="http://schemas.microsoft.com/office/powerpoint/2010/main" val="4321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92ADB2-9CA5-49DD-A7DA-105F159DA83C}" type="slidenum">
              <a:rPr lang="en-US" altLang="en-US"/>
              <a:pPr/>
              <a:t>29</a:t>
            </a:fld>
            <a:endParaRPr lang="en-US" altLang="en-US"/>
          </a:p>
        </p:txBody>
      </p:sp>
      <p:sp>
        <p:nvSpPr>
          <p:cNvPr id="291843" name="Text Box 3"/>
          <p:cNvSpPr txBox="1">
            <a:spLocks noChangeArrowheads="1"/>
          </p:cNvSpPr>
          <p:nvPr/>
        </p:nvSpPr>
        <p:spPr bwMode="auto">
          <a:xfrm>
            <a:off x="9047748" y="45510"/>
            <a:ext cx="2798803" cy="686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b="1" i="1" dirty="0">
                <a:latin typeface="Arial Narrow" panose="020B0606020202030204" pitchFamily="34" charset="0"/>
              </a:rPr>
              <a:t>Though the present structure only dates to the Crusader Period, foundations beneath it may go back as far as the time of Jesus. This is the traditional site of the Last Supper and the upper room, called the Cenacle (from Jerome’s Latin Vulgate). Its earliest foundation seems to be from either an ancient synagogue or church that may have existed prior to the destruction of the 2</a:t>
            </a:r>
            <a:r>
              <a:rPr lang="en-US" altLang="en-US" sz="2000" b="1" i="1" baseline="30000" dirty="0">
                <a:latin typeface="Arial Narrow" panose="020B0606020202030204" pitchFamily="34" charset="0"/>
              </a:rPr>
              <a:t>nd</a:t>
            </a:r>
            <a:r>
              <a:rPr lang="en-US" altLang="en-US" sz="2000" b="1" i="1" dirty="0">
                <a:latin typeface="Arial Narrow" panose="020B0606020202030204" pitchFamily="34" charset="0"/>
              </a:rPr>
              <a:t> temple. The columns of the structure’s interior go back to an early Byzantine church, while the vaulted ceiling was constructed by the Crusaders.</a:t>
            </a:r>
          </a:p>
        </p:txBody>
      </p:sp>
      <p:pic>
        <p:nvPicPr>
          <p:cNvPr id="6" name="Picture 2" descr="NTA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1" y="1010654"/>
            <a:ext cx="8946866" cy="583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descr="NTA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279" y="0"/>
            <a:ext cx="2348089" cy="360218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318655" y="332509"/>
            <a:ext cx="5360250" cy="523220"/>
          </a:xfrm>
          <a:prstGeom prst="rect">
            <a:avLst/>
          </a:prstGeom>
          <a:noFill/>
        </p:spPr>
        <p:txBody>
          <a:bodyPr wrap="square" rtlCol="0">
            <a:spAutoFit/>
          </a:bodyPr>
          <a:lstStyle/>
          <a:p>
            <a:pPr algn="ctr"/>
            <a:r>
              <a:rPr lang="en-US" altLang="en-US" sz="2800" b="1" dirty="0">
                <a:solidFill>
                  <a:srgbClr val="FFFF66"/>
                </a:solidFill>
              </a:rPr>
              <a:t>Traditional site of the Upper Room</a:t>
            </a:r>
            <a:endParaRPr lang="en-US" sz="2800" dirty="0"/>
          </a:p>
        </p:txBody>
      </p:sp>
    </p:spTree>
    <p:extLst>
      <p:ext uri="{BB962C8B-B14F-4D97-AF65-F5344CB8AC3E}">
        <p14:creationId xmlns:p14="http://schemas.microsoft.com/office/powerpoint/2010/main" val="3057385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ph type="title"/>
          </p:nvPr>
        </p:nvSpPr>
        <p:spPr/>
        <p:txBody>
          <a:bodyPr/>
          <a:lstStyle/>
          <a:p>
            <a:pPr eaLnBrk="1" hangingPunct="1">
              <a:defRPr/>
            </a:pPr>
            <a:r>
              <a:rPr lang="en-US" altLang="en-US" b="1" dirty="0">
                <a:solidFill>
                  <a:srgbClr val="FFCC00"/>
                </a:solidFill>
                <a:effectLst>
                  <a:outerShdw blurRad="38100" dist="38100" dir="2700000" algn="tl">
                    <a:srgbClr val="000000"/>
                  </a:outerShdw>
                </a:effectLst>
              </a:rPr>
              <a:t>AUTHOR</a:t>
            </a:r>
          </a:p>
        </p:txBody>
      </p:sp>
      <p:sp>
        <p:nvSpPr>
          <p:cNvPr id="3075" name="Rectangle 3"/>
          <p:cNvSpPr>
            <a:spLocks noGrp="1"/>
          </p:cNvSpPr>
          <p:nvPr>
            <p:ph type="body" idx="1"/>
          </p:nvPr>
        </p:nvSpPr>
        <p:spPr>
          <a:xfrm>
            <a:off x="838200" y="1763713"/>
            <a:ext cx="10515600" cy="5032375"/>
          </a:xfrm>
        </p:spPr>
        <p:txBody>
          <a:bodyPr/>
          <a:lstStyle/>
          <a:p>
            <a:pPr eaLnBrk="1" hangingPunct="1">
              <a:buFont typeface="Arial" panose="020B0604020202020204" pitchFamily="34" charset="0"/>
              <a:buNone/>
              <a:defRPr/>
            </a:pPr>
            <a:r>
              <a:rPr lang="en-US" altLang="en-US" sz="3200" b="1" dirty="0">
                <a:solidFill>
                  <a:srgbClr val="00FFFF"/>
                </a:solidFill>
                <a:effectLst>
                  <a:outerShdw blurRad="38100" dist="38100" dir="2700000" algn="tl">
                    <a:srgbClr val="000000"/>
                  </a:outerShdw>
                </a:effectLst>
              </a:rPr>
              <a:t>Our earliest references cite Luke as the author, and this opinion directly links up with the introduction to the Gospel of Luke (1:1-2; cf. Lk. 1:1-4).</a:t>
            </a:r>
          </a:p>
          <a:p>
            <a:pPr eaLnBrk="1" hangingPunct="1">
              <a:defRPr/>
            </a:pPr>
            <a:r>
              <a:rPr lang="en-US" altLang="en-US" i="1" dirty="0"/>
              <a:t>Irenaeus (AD 180) cites Luke as the author (</a:t>
            </a:r>
            <a:r>
              <a:rPr lang="en-US" altLang="en-US" i="1" u="sng" dirty="0"/>
              <a:t>Against Heresies</a:t>
            </a:r>
            <a:r>
              <a:rPr lang="en-US" altLang="en-US" i="1" dirty="0"/>
              <a:t> III.14.1).</a:t>
            </a:r>
          </a:p>
          <a:p>
            <a:pPr eaLnBrk="1" hangingPunct="1">
              <a:defRPr/>
            </a:pPr>
            <a:r>
              <a:rPr lang="en-US" altLang="en-US" i="1" dirty="0"/>
              <a:t>The title in the earliest extant Greek copy cites Luke as the author (p75, c. AD 200).</a:t>
            </a:r>
          </a:p>
          <a:p>
            <a:pPr eaLnBrk="1" hangingPunct="1">
              <a:defRPr/>
            </a:pPr>
            <a:r>
              <a:rPr lang="en-US" altLang="en-US" dirty="0" err="1">
                <a:latin typeface="Greekth" panose="02020803070505020304" pitchFamily="18" charset="0"/>
              </a:rPr>
              <a:t>Louka?j</a:t>
            </a:r>
            <a:r>
              <a:rPr lang="en-US" altLang="en-US" i="1" dirty="0"/>
              <a:t> apparently was himself a Greek, a physician by profession and the fellow-worker of Paul (Col. 4:14; 2 </a:t>
            </a:r>
            <a:r>
              <a:rPr lang="en-US" altLang="en-US" i="1" dirty="0" err="1"/>
              <a:t>Ti</a:t>
            </a:r>
            <a:r>
              <a:rPr lang="en-US" altLang="en-US" i="1" dirty="0"/>
              <a:t>. 4:11; </a:t>
            </a:r>
            <a:r>
              <a:rPr lang="en-US" altLang="en-US" i="1" dirty="0" err="1"/>
              <a:t>Phlmn</a:t>
            </a:r>
            <a:r>
              <a:rPr lang="en-US" altLang="en-US" i="1" dirty="0"/>
              <a:t> 24).</a:t>
            </a:r>
          </a:p>
          <a:p>
            <a:pPr eaLnBrk="1" hangingPunct="1">
              <a:defRPr/>
            </a:pPr>
            <a:r>
              <a:rPr lang="en-US" altLang="en-US" i="1" dirty="0"/>
              <a:t>He seems to have accompanied Paul during those missionary narratives written in the first person plural (the “we” sections of Acts), beginning in 16:10 (cf. 20:6; 21:1; 27:1). </a:t>
            </a:r>
            <a:endParaRPr lang="en-US" altLang="en-US" dirty="0">
              <a:latin typeface="Greekth" panose="02020803070505020304" pitchFamily="18" charset="0"/>
            </a:endParaRPr>
          </a:p>
        </p:txBody>
      </p:sp>
      <p:sp>
        <p:nvSpPr>
          <p:cNvPr id="2" name="Slide Number Placeholder 1"/>
          <p:cNvSpPr>
            <a:spLocks noGrp="1"/>
          </p:cNvSpPr>
          <p:nvPr>
            <p:ph type="sldNum" sz="quarter" idx="12"/>
          </p:nvPr>
        </p:nvSpPr>
        <p:spPr/>
        <p:txBody>
          <a:bodyPr/>
          <a:lstStyle/>
          <a:p>
            <a:pPr>
              <a:defRPr/>
            </a:pPr>
            <a:fld id="{254DD280-9EF3-47CE-9735-16719FC5628C}" type="slidenum">
              <a:rPr lang="en-US" smtClean="0"/>
              <a:pPr>
                <a:defRPr/>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p:cTn id="7" dur="500" fill="hold"/>
                                        <p:tgtEl>
                                          <p:spTgt spid="30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7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07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 calcmode="lin" valueType="num">
                                      <p:cBhvr additive="base">
                                        <p:cTn id="14"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075">
                                            <p:txEl>
                                              <p:pRg st="2" end="2"/>
                                            </p:txEl>
                                          </p:spTgt>
                                        </p:tgtEl>
                                        <p:attrNameLst>
                                          <p:attrName>style.visibility</p:attrName>
                                        </p:attrNameLst>
                                      </p:cBhvr>
                                      <p:to>
                                        <p:strVal val="visible"/>
                                      </p:to>
                                    </p:set>
                                    <p:anim calcmode="lin" valueType="num">
                                      <p:cBhvr additive="base">
                                        <p:cTn id="20"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75">
                                            <p:txEl>
                                              <p:pRg st="3" end="3"/>
                                            </p:txEl>
                                          </p:spTgt>
                                        </p:tgtEl>
                                        <p:attrNameLst>
                                          <p:attrName>style.visibility</p:attrName>
                                        </p:attrNameLst>
                                      </p:cBhvr>
                                      <p:to>
                                        <p:strVal val="visible"/>
                                      </p:to>
                                    </p:set>
                                    <p:anim calcmode="lin" valueType="num">
                                      <p:cBhvr additive="base">
                                        <p:cTn id="26"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075">
                                            <p:txEl>
                                              <p:pRg st="4" end="4"/>
                                            </p:txEl>
                                          </p:spTgt>
                                        </p:tgtEl>
                                        <p:attrNameLst>
                                          <p:attrName>style.visibility</p:attrName>
                                        </p:attrNameLst>
                                      </p:cBhvr>
                                      <p:to>
                                        <p:strVal val="visible"/>
                                      </p:to>
                                    </p:set>
                                    <p:anim calcmode="lin" valueType="num">
                                      <p:cBhvr additive="base">
                                        <p:cTn id="32"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2113612"/>
          </a:xfrm>
        </p:spPr>
        <p:txBody>
          <a:bodyPr/>
          <a:lstStyle/>
          <a:p>
            <a:pPr algn="ctr"/>
            <a:r>
              <a:rPr lang="en-US" dirty="0">
                <a:solidFill>
                  <a:schemeClr val="accent1">
                    <a:lumMod val="60000"/>
                    <a:lumOff val="40000"/>
                  </a:schemeClr>
                </a:solidFill>
                <a:latin typeface="Impact" panose="020B0806030902050204" pitchFamily="34" charset="0"/>
              </a:rPr>
              <a:t>The New Testament Concept of Fulfillment</a:t>
            </a:r>
            <a:br>
              <a:rPr lang="en-US" dirty="0">
                <a:solidFill>
                  <a:schemeClr val="accent1">
                    <a:lumMod val="60000"/>
                    <a:lumOff val="40000"/>
                  </a:schemeClr>
                </a:solidFill>
                <a:latin typeface="Impact" panose="020B0806030902050204" pitchFamily="34" charset="0"/>
              </a:rPr>
            </a:br>
            <a:r>
              <a:rPr lang="en-US" sz="2400" b="1" dirty="0">
                <a:solidFill>
                  <a:schemeClr val="accent3">
                    <a:lumMod val="20000"/>
                    <a:lumOff val="80000"/>
                  </a:schemeClr>
                </a:solidFill>
              </a:rPr>
              <a:t>Because the gospel writers so frequently appeal to the Hebrew Scriptures as “fulfilled”, some appreciation of the range of meanings is important. The verb “fulfil” (</a:t>
            </a:r>
            <a:r>
              <a:rPr lang="en-US" sz="2400" b="1" dirty="0" err="1">
                <a:solidFill>
                  <a:schemeClr val="accent3">
                    <a:lumMod val="20000"/>
                    <a:lumOff val="80000"/>
                  </a:schemeClr>
                </a:solidFill>
                <a:latin typeface="Greekth" panose="02020803070505020304" pitchFamily="18" charset="0"/>
              </a:rPr>
              <a:t>plhro</a:t>
            </a:r>
            <a:r>
              <a:rPr lang="en-US" sz="2400" b="1" dirty="0">
                <a:solidFill>
                  <a:schemeClr val="accent3">
                    <a:lumMod val="20000"/>
                    <a:lumOff val="80000"/>
                  </a:schemeClr>
                </a:solidFill>
                <a:latin typeface="Greekth" panose="02020803070505020304" pitchFamily="18" charset="0"/>
              </a:rPr>
              <a:t>&lt;w</a:t>
            </a:r>
            <a:r>
              <a:rPr lang="en-US" sz="2400" b="1" dirty="0">
                <a:solidFill>
                  <a:schemeClr val="accent3">
                    <a:lumMod val="20000"/>
                    <a:lumOff val="80000"/>
                  </a:schemeClr>
                </a:solidFill>
              </a:rPr>
              <a:t>) means “to make full”, and this was conceived in more than a single way.</a:t>
            </a:r>
            <a:endParaRPr lang="en-US" sz="2400" dirty="0">
              <a:solidFill>
                <a:schemeClr val="accent3">
                  <a:lumMod val="20000"/>
                  <a:lumOff val="80000"/>
                </a:schemeClr>
              </a:solidFill>
              <a:latin typeface="Impact" panose="020B0806030902050204" pitchFamily="34" charset="0"/>
            </a:endParaRPr>
          </a:p>
        </p:txBody>
      </p:sp>
      <p:sp>
        <p:nvSpPr>
          <p:cNvPr id="3" name="Content Placeholder 2"/>
          <p:cNvSpPr>
            <a:spLocks noGrp="1"/>
          </p:cNvSpPr>
          <p:nvPr>
            <p:ph sz="half" idx="1"/>
          </p:nvPr>
        </p:nvSpPr>
        <p:spPr>
          <a:xfrm>
            <a:off x="149902" y="2087462"/>
            <a:ext cx="2998343" cy="4283909"/>
          </a:xfrm>
          <a:solidFill>
            <a:srgbClr val="1E252E"/>
          </a:solidFill>
          <a:ln>
            <a:solidFill>
              <a:schemeClr val="bg1"/>
            </a:solidFill>
          </a:ln>
        </p:spPr>
        <p:txBody>
          <a:bodyPr/>
          <a:lstStyle/>
          <a:p>
            <a:pPr marL="0" indent="0">
              <a:buNone/>
            </a:pPr>
            <a:r>
              <a:rPr lang="en-US" dirty="0">
                <a:solidFill>
                  <a:srgbClr val="FFFF99"/>
                </a:solidFill>
                <a:effectLst>
                  <a:outerShdw blurRad="38100" dist="38100" dir="2700000" algn="tl">
                    <a:srgbClr val="000000">
                      <a:alpha val="43137"/>
                    </a:srgbClr>
                  </a:outerShdw>
                </a:effectLst>
                <a:latin typeface="Arial Narrow" panose="020B0606020202030204" pitchFamily="34" charset="0"/>
              </a:rPr>
              <a:t>Prediction/Verification</a:t>
            </a:r>
          </a:p>
          <a:p>
            <a:pPr marL="0" indent="0">
              <a:buNone/>
            </a:pPr>
            <a:r>
              <a:rPr lang="en-US" sz="2400" i="1" dirty="0">
                <a:solidFill>
                  <a:schemeClr val="accent3">
                    <a:lumMod val="60000"/>
                    <a:lumOff val="40000"/>
                  </a:schemeClr>
                </a:solidFill>
                <a:effectLst>
                  <a:outerShdw blurRad="38100" dist="38100" dir="2700000" algn="tl">
                    <a:srgbClr val="000000">
                      <a:alpha val="43137"/>
                    </a:srgbClr>
                  </a:outerShdw>
                </a:effectLst>
                <a:latin typeface="Arial Narrow" panose="020B0606020202030204" pitchFamily="34" charset="0"/>
              </a:rPr>
              <a:t>This type of fulfillment is announced in advance and fulfilled when the event takes place.</a:t>
            </a:r>
          </a:p>
          <a:p>
            <a:pPr marL="0" indent="0">
              <a:buNone/>
            </a:pPr>
            <a:endParaRPr lang="en-US" dirty="0">
              <a:solidFill>
                <a:srgbClr val="FFFF99"/>
              </a:solidFill>
              <a:latin typeface="Arial Narrow" panose="020B0606020202030204" pitchFamily="34" charset="0"/>
            </a:endParaRPr>
          </a:p>
        </p:txBody>
      </p:sp>
      <p:sp>
        <p:nvSpPr>
          <p:cNvPr id="5" name="Content Placeholder 4"/>
          <p:cNvSpPr>
            <a:spLocks noGrp="1"/>
          </p:cNvSpPr>
          <p:nvPr>
            <p:ph sz="half" idx="2"/>
          </p:nvPr>
        </p:nvSpPr>
        <p:spPr>
          <a:xfrm>
            <a:off x="3328125" y="2101323"/>
            <a:ext cx="2772869" cy="4291401"/>
          </a:xfrm>
          <a:solidFill>
            <a:srgbClr val="2A3442"/>
          </a:solidFill>
          <a:ln>
            <a:solidFill>
              <a:schemeClr val="bg1"/>
            </a:solidFill>
          </a:ln>
        </p:spPr>
        <p:txBody>
          <a:bodyPr/>
          <a:lstStyle/>
          <a:p>
            <a:pPr marL="0" indent="0">
              <a:buNone/>
            </a:pPr>
            <a:r>
              <a:rPr lang="en-US" dirty="0">
                <a:solidFill>
                  <a:srgbClr val="FFFF99"/>
                </a:solidFill>
                <a:effectLst>
                  <a:outerShdw blurRad="38100" dist="38100" dir="2700000" algn="tl">
                    <a:srgbClr val="000000">
                      <a:alpha val="43137"/>
                    </a:srgbClr>
                  </a:outerShdw>
                </a:effectLst>
                <a:latin typeface="Arial Narrow" panose="020B0606020202030204" pitchFamily="34" charset="0"/>
              </a:rPr>
              <a:t>Recapitulation</a:t>
            </a:r>
          </a:p>
          <a:p>
            <a:pPr marL="0" indent="0">
              <a:buNone/>
            </a:pPr>
            <a:r>
              <a:rPr lang="en-US" sz="2400" i="1" dirty="0">
                <a:solidFill>
                  <a:schemeClr val="accent3">
                    <a:lumMod val="60000"/>
                    <a:lumOff val="40000"/>
                  </a:schemeClr>
                </a:solidFill>
                <a:effectLst>
                  <a:outerShdw blurRad="38100" dist="38100" dir="2700000" algn="tl">
                    <a:srgbClr val="000000">
                      <a:alpha val="43137"/>
                    </a:srgbClr>
                  </a:outerShdw>
                </a:effectLst>
                <a:latin typeface="Arial Narrow" panose="020B0606020202030204" pitchFamily="34" charset="0"/>
              </a:rPr>
              <a:t>This type of fulfillment features a sort of “history repeats itself” motif. An event that happens in ancient times has a striking parallel in later times, so striking that the past event seems to foreshadow the future event.</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30</a:t>
            </a:fld>
            <a:endParaRPr lang="en-US"/>
          </a:p>
        </p:txBody>
      </p:sp>
      <p:sp>
        <p:nvSpPr>
          <p:cNvPr id="6" name="Content Placeholder 4"/>
          <p:cNvSpPr txBox="1">
            <a:spLocks/>
          </p:cNvSpPr>
          <p:nvPr/>
        </p:nvSpPr>
        <p:spPr bwMode="auto">
          <a:xfrm>
            <a:off x="6283679" y="2104958"/>
            <a:ext cx="2772869" cy="4291401"/>
          </a:xfrm>
          <a:prstGeom prst="rect">
            <a:avLst/>
          </a:prstGeom>
          <a:solidFill>
            <a:srgbClr val="3B485B"/>
          </a:solidFill>
          <a:ln>
            <a:solidFill>
              <a:schemeClr val="bg1"/>
            </a:solidFill>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FF99"/>
                </a:solidFill>
                <a:effectLst>
                  <a:outerShdw blurRad="38100" dist="38100" dir="2700000" algn="tl">
                    <a:srgbClr val="000000">
                      <a:alpha val="43137"/>
                    </a:srgbClr>
                  </a:outerShdw>
                </a:effectLst>
                <a:latin typeface="Arial Narrow" panose="020B0606020202030204" pitchFamily="34" charset="0"/>
              </a:rPr>
              <a:t>Clarification</a:t>
            </a:r>
          </a:p>
          <a:p>
            <a:pPr marL="0" indent="0">
              <a:buFont typeface="Arial" panose="020B0604020202020204" pitchFamily="34" charset="0"/>
              <a:buNone/>
            </a:pPr>
            <a:r>
              <a:rPr lang="en-US" sz="2400" i="1" dirty="0">
                <a:solidFill>
                  <a:schemeClr val="accent3">
                    <a:lumMod val="40000"/>
                    <a:lumOff val="60000"/>
                  </a:schemeClr>
                </a:solidFill>
                <a:effectLst>
                  <a:outerShdw blurRad="38100" dist="38100" dir="2700000" algn="tl">
                    <a:srgbClr val="000000">
                      <a:alpha val="43137"/>
                    </a:srgbClr>
                  </a:outerShdw>
                </a:effectLst>
                <a:latin typeface="Arial Narrow" panose="020B0606020202030204" pitchFamily="34" charset="0"/>
              </a:rPr>
              <a:t>This type of fulfillment begins with an ancient ambiguity, yet in the New Testament the writer sees that this ambiguity is resolved by later events.</a:t>
            </a:r>
          </a:p>
        </p:txBody>
      </p:sp>
      <p:sp>
        <p:nvSpPr>
          <p:cNvPr id="7" name="Content Placeholder 4"/>
          <p:cNvSpPr txBox="1">
            <a:spLocks/>
          </p:cNvSpPr>
          <p:nvPr/>
        </p:nvSpPr>
        <p:spPr bwMode="auto">
          <a:xfrm>
            <a:off x="9236751" y="2104957"/>
            <a:ext cx="2772869" cy="4291401"/>
          </a:xfrm>
          <a:prstGeom prst="rect">
            <a:avLst/>
          </a:prstGeom>
          <a:solidFill>
            <a:srgbClr val="546882"/>
          </a:solidFill>
          <a:ln>
            <a:solidFill>
              <a:schemeClr val="bg1"/>
            </a:solidFill>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FF99"/>
                </a:solidFill>
                <a:effectLst>
                  <a:outerShdw blurRad="38100" dist="38100" dir="2700000" algn="tl">
                    <a:srgbClr val="000000">
                      <a:alpha val="43137"/>
                    </a:srgbClr>
                  </a:outerShdw>
                </a:effectLst>
                <a:latin typeface="Arial Narrow" panose="020B0606020202030204" pitchFamily="34" charset="0"/>
              </a:rPr>
              <a:t>The One/the Many</a:t>
            </a:r>
          </a:p>
          <a:p>
            <a:pPr marL="0" indent="0">
              <a:buFont typeface="Arial" panose="020B0604020202020204" pitchFamily="34" charset="0"/>
              <a:buNone/>
            </a:pPr>
            <a:r>
              <a:rPr lang="en-US" sz="2400" i="1" dirty="0">
                <a:solidFill>
                  <a:schemeClr val="accent3">
                    <a:lumMod val="20000"/>
                    <a:lumOff val="80000"/>
                  </a:schemeClr>
                </a:solidFill>
                <a:effectLst>
                  <a:outerShdw blurRad="38100" dist="38100" dir="2700000" algn="tl">
                    <a:srgbClr val="000000">
                      <a:alpha val="43137"/>
                    </a:srgbClr>
                  </a:outerShdw>
                </a:effectLst>
                <a:latin typeface="Arial Narrow" panose="020B0606020202030204" pitchFamily="34" charset="0"/>
              </a:rPr>
              <a:t>This type of fulfillment is based upon the Hebrew concept that a single individual could represent a group and vice versa. The fluidity between the one and the many links Jesus to the ancient nation Israel.</a:t>
            </a:r>
          </a:p>
        </p:txBody>
      </p:sp>
    </p:spTree>
    <p:extLst>
      <p:ext uri="{BB962C8B-B14F-4D97-AF65-F5344CB8AC3E}">
        <p14:creationId xmlns:p14="http://schemas.microsoft.com/office/powerpoint/2010/main" val="375310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bg/>
                                          </p:spTgt>
                                        </p:tgtEl>
                                        <p:attrNameLst>
                                          <p:attrName>style.visibility</p:attrName>
                                        </p:attrNameLst>
                                      </p:cBhvr>
                                      <p:to>
                                        <p:strVal val="visible"/>
                                      </p:to>
                                    </p:set>
                                    <p:animEffect transition="in" filter="randombar(horizontal)">
                                      <p:cBhvr>
                                        <p:cTn id="18" dur="500"/>
                                        <p:tgtEl>
                                          <p:spTgt spid="5">
                                            <p:bg/>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1" dur="500"/>
                                        <p:tgtEl>
                                          <p:spTgt spid="5">
                                            <p:txEl>
                                              <p:pRg st="0" end="0"/>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uiExpand="1" build="p"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Can Judas Iscariot be Reclaimed?</a:t>
            </a:r>
          </a:p>
        </p:txBody>
      </p:sp>
      <p:sp>
        <p:nvSpPr>
          <p:cNvPr id="7" name="Content Placeholder 6"/>
          <p:cNvSpPr>
            <a:spLocks noGrp="1"/>
          </p:cNvSpPr>
          <p:nvPr>
            <p:ph idx="1"/>
          </p:nvPr>
        </p:nvSpPr>
        <p:spPr>
          <a:xfrm>
            <a:off x="838200" y="1825624"/>
            <a:ext cx="10515600" cy="5032375"/>
          </a:xfrm>
        </p:spPr>
        <p:txBody>
          <a:bodyPr/>
          <a:lstStyle/>
          <a:p>
            <a:pPr marL="0" indent="0">
              <a:buNone/>
            </a:pPr>
            <a:r>
              <a:rPr lang="en-US" sz="3200" b="1" dirty="0">
                <a:solidFill>
                  <a:srgbClr val="FFFF99"/>
                </a:solidFill>
                <a:effectLst>
                  <a:outerShdw blurRad="38100" dist="38100" dir="2700000" algn="tl">
                    <a:srgbClr val="000000">
                      <a:alpha val="43137"/>
                    </a:srgbClr>
                  </a:outerShdw>
                </a:effectLst>
              </a:rPr>
              <a:t>Various efforts, especially by those advocating the legitimacy of Gnostic literature, have been undertaken to reclaim Judas:</a:t>
            </a:r>
          </a:p>
          <a:p>
            <a:r>
              <a:rPr lang="en-US" i="1" dirty="0">
                <a:solidFill>
                  <a:schemeClr val="bg1"/>
                </a:solidFill>
              </a:rPr>
              <a:t>Some are based on psychological arguments that Judas was actually supportive of Jesus and only wished to be a catalyst for him to reveal his messiahship</a:t>
            </a:r>
          </a:p>
          <a:p>
            <a:r>
              <a:rPr lang="en-US" i="1" dirty="0">
                <a:solidFill>
                  <a:schemeClr val="bg1"/>
                </a:solidFill>
              </a:rPr>
              <a:t>Some advocate collusion between Jesus and Judas so that Judas’ “betrayal” was really at Jesus’ request so that Judas ends up being a hero.</a:t>
            </a:r>
          </a:p>
          <a:p>
            <a:r>
              <a:rPr lang="en-US" i="1" dirty="0">
                <a:solidFill>
                  <a:schemeClr val="bg1"/>
                </a:solidFill>
              </a:rPr>
              <a:t>All such attempts conflict with the record of the New Testament, where Jesus says that Judas was the “son of damnation” (Jn. 17:12) and Peter says after his suicide he “went to his own place” (Ac. 1:25).</a:t>
            </a:r>
          </a:p>
        </p:txBody>
      </p:sp>
      <p:sp>
        <p:nvSpPr>
          <p:cNvPr id="5" name="Slide Number Placeholder 4"/>
          <p:cNvSpPr>
            <a:spLocks noGrp="1"/>
          </p:cNvSpPr>
          <p:nvPr>
            <p:ph type="sldNum" sz="quarter" idx="12"/>
          </p:nvPr>
        </p:nvSpPr>
        <p:spPr/>
        <p:txBody>
          <a:bodyPr/>
          <a:lstStyle/>
          <a:p>
            <a:pPr>
              <a:defRPr/>
            </a:pPr>
            <a:fld id="{62CB0931-3903-48AB-93B9-33503B6FB55A}" type="slidenum">
              <a:rPr lang="en-US" smtClean="0"/>
              <a:pPr>
                <a:defRPr/>
              </a:pPr>
              <a:t>31</a:t>
            </a:fld>
            <a:endParaRPr lang="en-US" dirty="0"/>
          </a:p>
        </p:txBody>
      </p:sp>
    </p:spTree>
    <p:extLst>
      <p:ext uri="{BB962C8B-B14F-4D97-AF65-F5344CB8AC3E}">
        <p14:creationId xmlns:p14="http://schemas.microsoft.com/office/powerpoint/2010/main" val="237474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12721"/>
            <a:ext cx="10515600" cy="1325563"/>
          </a:xfrm>
        </p:spPr>
        <p:txBody>
          <a:bodyPr/>
          <a:lstStyle/>
          <a:p>
            <a:r>
              <a:rPr lang="en-US" b="1" dirty="0">
                <a:solidFill>
                  <a:srgbClr val="FFC000"/>
                </a:solidFill>
                <a:effectLst>
                  <a:outerShdw blurRad="38100" dist="38100" dir="2700000" algn="tl">
                    <a:srgbClr val="000000">
                      <a:alpha val="43137"/>
                    </a:srgbClr>
                  </a:outerShdw>
                </a:effectLst>
              </a:rPr>
              <a:t>Was Matthias the Right Choice?</a:t>
            </a:r>
          </a:p>
        </p:txBody>
      </p:sp>
      <p:sp>
        <p:nvSpPr>
          <p:cNvPr id="3" name="Content Placeholder 2"/>
          <p:cNvSpPr>
            <a:spLocks noGrp="1"/>
          </p:cNvSpPr>
          <p:nvPr>
            <p:ph idx="1"/>
          </p:nvPr>
        </p:nvSpPr>
        <p:spPr>
          <a:xfrm>
            <a:off x="838200" y="1548528"/>
            <a:ext cx="10515600" cy="5309472"/>
          </a:xfrm>
        </p:spPr>
        <p:txBody>
          <a:bodyPr/>
          <a:lstStyle/>
          <a:p>
            <a:pPr marL="0" indent="0">
              <a:buNone/>
            </a:pPr>
            <a:r>
              <a:rPr lang="en-US" sz="3200" b="1" dirty="0">
                <a:solidFill>
                  <a:srgbClr val="FFFF99"/>
                </a:solidFill>
                <a:effectLst>
                  <a:outerShdw blurRad="38100" dist="38100" dir="2700000" algn="tl">
                    <a:srgbClr val="000000">
                      <a:alpha val="43137"/>
                    </a:srgbClr>
                  </a:outerShdw>
                </a:effectLst>
              </a:rPr>
              <a:t>Other attempts have been made to discredit the appointment of Matthias, either on the grounds that the decision was made before the outpouring of the Spirit or that Paul was really the 12</a:t>
            </a:r>
            <a:r>
              <a:rPr lang="en-US" sz="3200" b="1" baseline="30000" dirty="0">
                <a:solidFill>
                  <a:srgbClr val="FFFF99"/>
                </a:solidFill>
                <a:effectLst>
                  <a:outerShdw blurRad="38100" dist="38100" dir="2700000" algn="tl">
                    <a:srgbClr val="000000">
                      <a:alpha val="43137"/>
                    </a:srgbClr>
                  </a:outerShdw>
                </a:effectLst>
              </a:rPr>
              <a:t>th</a:t>
            </a:r>
            <a:r>
              <a:rPr lang="en-US" sz="3200" b="1" dirty="0">
                <a:solidFill>
                  <a:srgbClr val="FFFF99"/>
                </a:solidFill>
                <a:effectLst>
                  <a:outerShdw blurRad="38100" dist="38100" dir="2700000" algn="tl">
                    <a:srgbClr val="000000">
                      <a:alpha val="43137"/>
                    </a:srgbClr>
                  </a:outerShdw>
                </a:effectLst>
              </a:rPr>
              <a:t> apostle.</a:t>
            </a:r>
          </a:p>
          <a:p>
            <a:r>
              <a:rPr lang="en-US" i="1" dirty="0">
                <a:solidFill>
                  <a:schemeClr val="bg1"/>
                </a:solidFill>
              </a:rPr>
              <a:t>All such attempts fail. Luke expresses no such doubt, and he speaks of the “Twelve” (minus Judas) even before Paul’s conversion (6:2).</a:t>
            </a:r>
          </a:p>
          <a:p>
            <a:r>
              <a:rPr lang="en-US" i="1" dirty="0">
                <a:solidFill>
                  <a:schemeClr val="bg1"/>
                </a:solidFill>
              </a:rPr>
              <a:t>Paul, on the other hand, distinguishes himself from the Twelve (1 Co. 15:5). He speaks of the apostles who traveled with Jesus “from Galilee to Jerusalem”, and he makes no attempt to include himself in this number (Ac. 13:30-31). Paul could never have satisfied the basic criteria as a witness of the living Jesus from the time of John the Baptist (Ac. 1:21-22; 3:15; 10:39, 41).</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32</a:t>
            </a:fld>
            <a:endParaRPr lang="en-US"/>
          </a:p>
        </p:txBody>
      </p:sp>
    </p:spTree>
    <p:extLst>
      <p:ext uri="{BB962C8B-B14F-4D97-AF65-F5344CB8AC3E}">
        <p14:creationId xmlns:p14="http://schemas.microsoft.com/office/powerpoint/2010/main" val="401038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000" dirty="0">
                <a:solidFill>
                  <a:srgbClr val="FF0000"/>
                </a:solidFill>
                <a:latin typeface="Mistral" panose="03090702030407020403" pitchFamily="66" charset="0"/>
              </a:rPr>
              <a:t>Discussion Questions</a:t>
            </a:r>
            <a:endParaRPr lang="en-US" sz="6000" dirty="0">
              <a:solidFill>
                <a:srgbClr val="FF0000"/>
              </a:solidFill>
            </a:endParaRPr>
          </a:p>
        </p:txBody>
      </p:sp>
      <p:sp>
        <p:nvSpPr>
          <p:cNvPr id="3" name="Content Placeholder 2"/>
          <p:cNvSpPr>
            <a:spLocks noGrp="1"/>
          </p:cNvSpPr>
          <p:nvPr>
            <p:ph idx="1"/>
          </p:nvPr>
        </p:nvSpPr>
        <p:spPr/>
        <p:txBody>
          <a:bodyPr/>
          <a:lstStyle/>
          <a:p>
            <a:pPr marL="609600" indent="-609600">
              <a:buFont typeface="Wingdings" panose="05000000000000000000" pitchFamily="2" charset="2"/>
              <a:buAutoNum type="arabicPeriod"/>
            </a:pPr>
            <a:r>
              <a:rPr lang="en-US" altLang="en-US" dirty="0">
                <a:solidFill>
                  <a:srgbClr val="FFFF99"/>
                </a:solidFill>
              </a:rPr>
              <a:t>Why do you think Peter emerged as the leader among the disciples? </a:t>
            </a:r>
          </a:p>
          <a:p>
            <a:pPr marL="609600" indent="-609600">
              <a:buFont typeface="Wingdings" panose="05000000000000000000" pitchFamily="2" charset="2"/>
              <a:buAutoNum type="arabicPeriod"/>
            </a:pPr>
            <a:r>
              <a:rPr lang="en-US" dirty="0">
                <a:solidFill>
                  <a:srgbClr val="FFFF99"/>
                </a:solidFill>
              </a:rPr>
              <a:t>What were the requirements for being an “apostle”, and should we recognize apostles today?</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33</a:t>
            </a:fld>
            <a:endParaRPr lang="en-US"/>
          </a:p>
        </p:txBody>
      </p:sp>
    </p:spTree>
    <p:extLst>
      <p:ext uri="{BB962C8B-B14F-4D97-AF65-F5344CB8AC3E}">
        <p14:creationId xmlns:p14="http://schemas.microsoft.com/office/powerpoint/2010/main" val="161814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5735"/>
            <a:ext cx="10515600" cy="1325563"/>
          </a:xfrm>
        </p:spPr>
        <p:txBody>
          <a:bodyPr/>
          <a:lstStyle/>
          <a:p>
            <a:r>
              <a:rPr lang="en-US" b="1" dirty="0">
                <a:solidFill>
                  <a:srgbClr val="FFC000"/>
                </a:solidFill>
                <a:effectLst>
                  <a:outerShdw blurRad="38100" dist="38100" dir="2700000" algn="tl">
                    <a:srgbClr val="000000">
                      <a:alpha val="43137"/>
                    </a:srgbClr>
                  </a:outerShdw>
                </a:effectLst>
              </a:rPr>
              <a:t>THE MESSIANIC GIFT OF THE SPIRIT (2:1-13)</a:t>
            </a:r>
          </a:p>
        </p:txBody>
      </p:sp>
      <p:sp>
        <p:nvSpPr>
          <p:cNvPr id="3" name="Content Placeholder 2"/>
          <p:cNvSpPr>
            <a:spLocks noGrp="1"/>
          </p:cNvSpPr>
          <p:nvPr>
            <p:ph idx="1"/>
          </p:nvPr>
        </p:nvSpPr>
        <p:spPr>
          <a:xfrm>
            <a:off x="838200" y="1451556"/>
            <a:ext cx="10515600" cy="5269919"/>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Luke heralded the return of the quenched Spirit in his gospel (Lk. 1:15, 35, 41, 67; 2:26-27), and Jesus was the bearer of the Messianic Spirit (Lk. 3:22: 4:1, 14, 18).</a:t>
            </a:r>
          </a:p>
          <a:p>
            <a:r>
              <a:rPr lang="en-US" i="1" dirty="0"/>
              <a:t>At Pentecost he describes the outpouring of the Messianic Spirit upon the disciples, which John the Baptist had predicted (Lk. 3:15-16) and Jesus had promised before his ascension.</a:t>
            </a:r>
          </a:p>
          <a:p>
            <a:r>
              <a:rPr lang="en-US" i="1" dirty="0"/>
              <a:t>This would be the only occasion where disciples would wait for the Spirit. On all other occasions, the Spirit came without prior instruction and without forewarning.</a:t>
            </a:r>
          </a:p>
          <a:p>
            <a:r>
              <a:rPr lang="en-US" i="1" dirty="0"/>
              <a:t>The apostles may well have been infilled with the Spirit earlier (cf. Jn. 20:22), but Pentecost was a more general outpouring, presumably including Jesus’ mother, brothers and the others with them.</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34</a:t>
            </a:fld>
            <a:endParaRPr lang="en-US"/>
          </a:p>
        </p:txBody>
      </p:sp>
    </p:spTree>
    <p:extLst>
      <p:ext uri="{BB962C8B-B14F-4D97-AF65-F5344CB8AC3E}">
        <p14:creationId xmlns:p14="http://schemas.microsoft.com/office/powerpoint/2010/main" val="333157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Pentecost</a:t>
            </a:r>
            <a:endParaRPr lang="en-US" b="1" dirty="0"/>
          </a:p>
        </p:txBody>
      </p:sp>
      <p:sp>
        <p:nvSpPr>
          <p:cNvPr id="3" name="Content Placeholder 2"/>
          <p:cNvSpPr>
            <a:spLocks noGrp="1"/>
          </p:cNvSpPr>
          <p:nvPr>
            <p:ph idx="1"/>
          </p:nvPr>
        </p:nvSpPr>
        <p:spPr/>
        <p:txBody>
          <a:bodyPr/>
          <a:lstStyle/>
          <a:p>
            <a:pPr marL="0" indent="0">
              <a:buNone/>
            </a:pPr>
            <a:r>
              <a:rPr lang="en-US" b="1" dirty="0">
                <a:solidFill>
                  <a:srgbClr val="00FFFF"/>
                </a:solidFill>
                <a:effectLst>
                  <a:outerShdw blurRad="38100" dist="38100" dir="2700000" algn="tl">
                    <a:srgbClr val="000000">
                      <a:alpha val="43137"/>
                    </a:srgbClr>
                  </a:outerShdw>
                </a:effectLst>
              </a:rPr>
              <a:t>The Greek term “Pentecost” (= 50</a:t>
            </a:r>
            <a:r>
              <a:rPr lang="en-US" b="1" baseline="30000" dirty="0">
                <a:solidFill>
                  <a:srgbClr val="00FFFF"/>
                </a:solidFill>
                <a:effectLst>
                  <a:outerShdw blurRad="38100" dist="38100" dir="2700000" algn="tl">
                    <a:srgbClr val="000000">
                      <a:alpha val="43137"/>
                    </a:srgbClr>
                  </a:outerShdw>
                </a:effectLst>
              </a:rPr>
              <a:t>th</a:t>
            </a:r>
            <a:r>
              <a:rPr lang="en-US" b="1" dirty="0">
                <a:solidFill>
                  <a:srgbClr val="00FFFF"/>
                </a:solidFill>
                <a:effectLst>
                  <a:outerShdw blurRad="38100" dist="38100" dir="2700000" algn="tl">
                    <a:srgbClr val="000000">
                      <a:alpha val="43137"/>
                    </a:srgbClr>
                  </a:outerShdw>
                </a:effectLst>
              </a:rPr>
              <a:t>) corresponds with the Old Testament Festival of Weeks, seven weeks plus one day after Passover (Lv. 23:15-16; Nu. 28:26-31; Dt. 16:9-12).</a:t>
            </a:r>
          </a:p>
          <a:p>
            <a:r>
              <a:rPr lang="en-US" i="1" dirty="0"/>
              <a:t>The languages spoken were “dialects” from around the Roman Empire, now heard by Diaspora Jews who had traveled to Jerusalem.</a:t>
            </a:r>
          </a:p>
          <a:p>
            <a:r>
              <a:rPr lang="en-US" i="1" dirty="0"/>
              <a:t>Theologically, the event at Pentecost was a reversal of Babel (Ge. 11), where the human race was divided by languages, and it hinted at what would come later—the gospel to the nations.</a:t>
            </a:r>
          </a:p>
          <a:p>
            <a:pPr marL="0" indent="0">
              <a:buNone/>
            </a:pPr>
            <a:r>
              <a:rPr lang="en-US" b="1" dirty="0">
                <a:solidFill>
                  <a:srgbClr val="00FFFF"/>
                </a:solidFill>
                <a:effectLst>
                  <a:outerShdw blurRad="38100" dist="38100" dir="2700000" algn="tl">
                    <a:srgbClr val="000000">
                      <a:alpha val="43137"/>
                    </a:srgbClr>
                  </a:outerShdw>
                </a:effectLst>
              </a:rPr>
              <a:t> </a:t>
            </a:r>
            <a:endParaRPr lang="en-US" i="1" dirty="0">
              <a:solidFill>
                <a:srgbClr val="FFFF99"/>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35</a:t>
            </a:fld>
            <a:endParaRPr lang="en-US"/>
          </a:p>
        </p:txBody>
      </p:sp>
    </p:spTree>
    <p:extLst>
      <p:ext uri="{BB962C8B-B14F-4D97-AF65-F5344CB8AC3E}">
        <p14:creationId xmlns:p14="http://schemas.microsoft.com/office/powerpoint/2010/main" val="414236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effectLst>
                  <a:outerShdw blurRad="38100" dist="38100" dir="2700000" algn="tl">
                    <a:srgbClr val="000000">
                      <a:alpha val="43137"/>
                    </a:srgbClr>
                  </a:outerShdw>
                </a:effectLst>
              </a:rPr>
              <a:t>Did the Holy Spirit Descend in the Upper Room?</a:t>
            </a:r>
          </a:p>
        </p:txBody>
      </p:sp>
      <p:sp>
        <p:nvSpPr>
          <p:cNvPr id="3" name="Content Placeholder 2"/>
          <p:cNvSpPr>
            <a:spLocks noGrp="1"/>
          </p:cNvSpPr>
          <p:nvPr>
            <p:ph idx="1"/>
          </p:nvPr>
        </p:nvSpPr>
        <p:spPr>
          <a:xfrm>
            <a:off x="838199" y="1690688"/>
            <a:ext cx="10663989" cy="4665661"/>
          </a:xfrm>
        </p:spPr>
        <p:txBody>
          <a:bodyPr/>
          <a:lstStyle/>
          <a:p>
            <a:pPr marL="0" indent="0">
              <a:buNone/>
            </a:pPr>
            <a:r>
              <a:rPr lang="en-US" sz="3200" b="1" dirty="0">
                <a:solidFill>
                  <a:srgbClr val="FFFF99"/>
                </a:solidFill>
                <a:effectLst>
                  <a:outerShdw blurRad="38100" dist="38100" dir="2700000" algn="tl">
                    <a:srgbClr val="000000">
                      <a:alpha val="43137"/>
                    </a:srgbClr>
                  </a:outerShdw>
                </a:effectLst>
              </a:rPr>
              <a:t>In Acts 2:2, Luke speaks of a house </a:t>
            </a:r>
            <a:r>
              <a:rPr lang="en-US" sz="3200" b="1" dirty="0">
                <a:solidFill>
                  <a:srgbClr val="FFFF99"/>
                </a:solidFill>
                <a:effectLst>
                  <a:outerShdw blurRad="38100" dist="38100" dir="2700000" algn="tl">
                    <a:srgbClr val="000000">
                      <a:alpha val="43137"/>
                    </a:srgbClr>
                  </a:outerShdw>
                </a:effectLst>
                <a:latin typeface="Greekth" panose="02020803070505020304" pitchFamily="18" charset="0"/>
              </a:rPr>
              <a:t>(</a:t>
            </a:r>
            <a:r>
              <a:rPr lang="en-US" sz="3200" b="1" dirty="0" err="1">
                <a:solidFill>
                  <a:srgbClr val="FFFF99"/>
                </a:solidFill>
                <a:effectLst>
                  <a:outerShdw blurRad="38100" dist="38100" dir="2700000" algn="tl">
                    <a:srgbClr val="000000">
                      <a:alpha val="43137"/>
                    </a:srgbClr>
                  </a:outerShdw>
                </a:effectLst>
                <a:latin typeface="Greekth" panose="02020803070505020304" pitchFamily="18" charset="0"/>
              </a:rPr>
              <a:t>oi#koj</a:t>
            </a:r>
            <a:r>
              <a:rPr lang="en-US" sz="3200" b="1" dirty="0">
                <a:solidFill>
                  <a:srgbClr val="FFFF99"/>
                </a:solidFill>
                <a:effectLst>
                  <a:outerShdw blurRad="38100" dist="38100" dir="2700000" algn="tl">
                    <a:srgbClr val="000000">
                      <a:alpha val="43137"/>
                    </a:srgbClr>
                  </a:outerShdw>
                </a:effectLst>
                <a:latin typeface="Greekth" panose="02020803070505020304" pitchFamily="18" charset="0"/>
              </a:rPr>
              <a:t>), </a:t>
            </a:r>
            <a:r>
              <a:rPr lang="en-US" sz="3200" b="1" dirty="0">
                <a:solidFill>
                  <a:srgbClr val="FFFF99"/>
                </a:solidFill>
                <a:effectLst>
                  <a:outerShdw blurRad="38100" dist="38100" dir="2700000" algn="tl">
                    <a:srgbClr val="000000">
                      <a:alpha val="43137"/>
                    </a:srgbClr>
                  </a:outerShdw>
                </a:effectLst>
              </a:rPr>
              <a:t>but in his gospel, he speaks of the temple (24:53).</a:t>
            </a:r>
          </a:p>
          <a:p>
            <a:r>
              <a:rPr lang="en-US" i="1" dirty="0">
                <a:solidFill>
                  <a:schemeClr val="bg1"/>
                </a:solidFill>
                <a:effectLst>
                  <a:outerShdw blurRad="38100" dist="38100" dir="2700000" algn="tl">
                    <a:srgbClr val="000000">
                      <a:alpha val="43137"/>
                    </a:srgbClr>
                  </a:outerShdw>
                </a:effectLst>
              </a:rPr>
              <a:t>The place of the outpouring is not otherwise described.</a:t>
            </a:r>
          </a:p>
          <a:p>
            <a:r>
              <a:rPr lang="en-US" i="1" dirty="0">
                <a:solidFill>
                  <a:schemeClr val="bg1"/>
                </a:solidFill>
                <a:effectLst>
                  <a:outerShdw blurRad="38100" dist="38100" dir="2700000" algn="tl">
                    <a:srgbClr val="000000">
                      <a:alpha val="43137"/>
                    </a:srgbClr>
                  </a:outerShdw>
                </a:effectLst>
              </a:rPr>
              <a:t>Traditionally, the “house” has been supposed to be the upper room mentioned earlier (1:13), but it may have been some structure within or adjacent to the temple.</a:t>
            </a:r>
          </a:p>
          <a:p>
            <a:r>
              <a:rPr lang="en-US" i="1" dirty="0">
                <a:solidFill>
                  <a:schemeClr val="bg1"/>
                </a:solidFill>
                <a:effectLst>
                  <a:outerShdw blurRad="38100" dist="38100" dir="2700000" algn="tl">
                    <a:srgbClr val="000000">
                      <a:alpha val="43137"/>
                    </a:srgbClr>
                  </a:outerShdw>
                </a:effectLst>
              </a:rPr>
              <a:t>Wherever it was, it must have been sizeable in order to accommodate 120 people. Perhaps it was in the temple itself.</a:t>
            </a:r>
          </a:p>
          <a:p>
            <a:r>
              <a:rPr lang="en-US" i="1" dirty="0">
                <a:solidFill>
                  <a:schemeClr val="bg1"/>
                </a:solidFill>
                <a:effectLst>
                  <a:outerShdw blurRad="38100" dist="38100" dir="2700000" algn="tl">
                    <a:srgbClr val="000000">
                      <a:alpha val="43137"/>
                    </a:srgbClr>
                  </a:outerShdw>
                </a:effectLst>
              </a:rPr>
              <a:t>Furthermore, the large crowd present and the events that followed seem more appropriate to the temple courts.</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36</a:t>
            </a:fld>
            <a:endParaRPr lang="en-US"/>
          </a:p>
        </p:txBody>
      </p:sp>
    </p:spTree>
    <p:extLst>
      <p:ext uri="{BB962C8B-B14F-4D97-AF65-F5344CB8AC3E}">
        <p14:creationId xmlns:p14="http://schemas.microsoft.com/office/powerpoint/2010/main" val="223196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0033"/>
          </a:solidFill>
        </p:spPr>
        <p:txBody>
          <a:bodyPr/>
          <a:lstStyle/>
          <a:p>
            <a:r>
              <a:rPr lang="en-US" dirty="0">
                <a:solidFill>
                  <a:srgbClr val="FFC000"/>
                </a:solidFill>
                <a:effectLst>
                  <a:outerShdw blurRad="38100" dist="38100" dir="2700000" algn="tl">
                    <a:srgbClr val="000000">
                      <a:alpha val="43137"/>
                    </a:srgbClr>
                  </a:outerShdw>
                </a:effectLst>
              </a:rPr>
              <a:t>To whom was the Spirit given?</a:t>
            </a:r>
          </a:p>
        </p:txBody>
      </p:sp>
      <p:sp>
        <p:nvSpPr>
          <p:cNvPr id="3" name="Content Placeholder 2"/>
          <p:cNvSpPr>
            <a:spLocks noGrp="1"/>
          </p:cNvSpPr>
          <p:nvPr>
            <p:ph idx="1"/>
          </p:nvPr>
        </p:nvSpPr>
        <p:spPr/>
        <p:txBody>
          <a:bodyPr/>
          <a:lstStyle/>
          <a:p>
            <a:pPr marL="0" indent="0">
              <a:buNone/>
            </a:pPr>
            <a:r>
              <a:rPr lang="en-US" sz="3200" b="1" dirty="0">
                <a:solidFill>
                  <a:srgbClr val="FFFF99"/>
                </a:solidFill>
                <a:effectLst>
                  <a:outerShdw blurRad="38100" dist="38100" dir="2700000" algn="tl">
                    <a:srgbClr val="000000">
                      <a:alpha val="43137"/>
                    </a:srgbClr>
                  </a:outerShdw>
                </a:effectLst>
              </a:rPr>
              <a:t>Some have suggested that only the Twelve received this outpouring, but the Greek grammar discourages such a view.</a:t>
            </a:r>
          </a:p>
          <a:p>
            <a:r>
              <a:rPr lang="en-US" i="1" dirty="0">
                <a:solidFill>
                  <a:schemeClr val="bg1"/>
                </a:solidFill>
              </a:rPr>
              <a:t>The pronoun “they” implicit in the verb </a:t>
            </a:r>
            <a:r>
              <a:rPr lang="en-US" dirty="0">
                <a:solidFill>
                  <a:schemeClr val="bg1"/>
                </a:solidFill>
                <a:latin typeface="Greekth" panose="02020803070505020304" pitchFamily="18" charset="0"/>
              </a:rPr>
              <a:t>e]</a:t>
            </a:r>
            <a:r>
              <a:rPr lang="en-US" dirty="0" err="1">
                <a:solidFill>
                  <a:schemeClr val="bg1"/>
                </a:solidFill>
                <a:latin typeface="Greekth" panose="02020803070505020304" pitchFamily="18" charset="0"/>
              </a:rPr>
              <a:t>plh</a:t>
            </a:r>
            <a:r>
              <a:rPr lang="en-US" dirty="0">
                <a:solidFill>
                  <a:schemeClr val="bg1"/>
                </a:solidFill>
                <a:latin typeface="Greekth" panose="02020803070505020304" pitchFamily="18" charset="0"/>
              </a:rPr>
              <a:t>&lt;</a:t>
            </a:r>
            <a:r>
              <a:rPr lang="en-US" dirty="0" err="1">
                <a:solidFill>
                  <a:schemeClr val="bg1"/>
                </a:solidFill>
                <a:latin typeface="Greekth" panose="02020803070505020304" pitchFamily="18" charset="0"/>
              </a:rPr>
              <a:t>sqhsan</a:t>
            </a:r>
            <a:r>
              <a:rPr lang="en-US" i="1" dirty="0">
                <a:solidFill>
                  <a:schemeClr val="bg1"/>
                </a:solidFill>
              </a:rPr>
              <a:t> of 2:4 (= they were filled) goes back to a series of preceding “</a:t>
            </a:r>
            <a:r>
              <a:rPr lang="en-US" i="1" dirty="0" err="1">
                <a:solidFill>
                  <a:schemeClr val="bg1"/>
                </a:solidFill>
              </a:rPr>
              <a:t>theys</a:t>
            </a:r>
            <a:r>
              <a:rPr lang="en-US" i="1" dirty="0">
                <a:solidFill>
                  <a:schemeClr val="bg1"/>
                </a:solidFill>
              </a:rPr>
              <a:t>”, which in turn go back to “the brothers” in 1:15 (a group numbering about a hundred and twenty”).</a:t>
            </a:r>
          </a:p>
          <a:p>
            <a:r>
              <a:rPr lang="en-US" i="1" dirty="0">
                <a:solidFill>
                  <a:schemeClr val="bg1"/>
                </a:solidFill>
              </a:rPr>
              <a:t>When the text says “all” (</a:t>
            </a:r>
            <a:r>
              <a:rPr lang="en-US" dirty="0" err="1">
                <a:solidFill>
                  <a:schemeClr val="bg1"/>
                </a:solidFill>
                <a:latin typeface="Greekth" panose="02020803070505020304" pitchFamily="18" charset="0"/>
              </a:rPr>
              <a:t>pa?j</a:t>
            </a:r>
            <a:r>
              <a:rPr lang="en-US" i="1" dirty="0">
                <a:solidFill>
                  <a:schemeClr val="bg1"/>
                </a:solidFill>
              </a:rPr>
              <a:t>) were filled (2:1-2), it implies all those who made up the “they” mentioned earlier.</a:t>
            </a:r>
          </a:p>
          <a:p>
            <a:r>
              <a:rPr lang="en-US" i="1" dirty="0">
                <a:solidFill>
                  <a:schemeClr val="bg1"/>
                </a:solidFill>
              </a:rPr>
              <a:t>Hence, the most natural reading of the Greek text is that the Holy Spirit descended upon the full group of 120, not just the Twelve.</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37</a:t>
            </a:fld>
            <a:endParaRPr lang="en-US"/>
          </a:p>
        </p:txBody>
      </p:sp>
    </p:spTree>
    <p:extLst>
      <p:ext uri="{BB962C8B-B14F-4D97-AF65-F5344CB8AC3E}">
        <p14:creationId xmlns:p14="http://schemas.microsoft.com/office/powerpoint/2010/main" val="324184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PETER’S SERMON (2:14-36)</a:t>
            </a:r>
          </a:p>
        </p:txBody>
      </p:sp>
      <p:sp>
        <p:nvSpPr>
          <p:cNvPr id="3" name="Content Placeholder 2"/>
          <p:cNvSpPr>
            <a:spLocks noGrp="1"/>
          </p:cNvSpPr>
          <p:nvPr>
            <p:ph idx="1"/>
          </p:nvPr>
        </p:nvSpPr>
        <p:spPr>
          <a:xfrm>
            <a:off x="838200" y="1825624"/>
            <a:ext cx="10515600" cy="503237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Peter, as spokesman, announced that what had happened was a fulfillment of Joel’s prediction that the Holy Spirit would be poured out on all flesh (cf. Joel 2:28-32).</a:t>
            </a:r>
          </a:p>
          <a:p>
            <a:r>
              <a:rPr lang="en-US" i="1" dirty="0"/>
              <a:t>With the coming of the Messiah and the outpouring of the Holy Spirit, the “last days” had arrived.</a:t>
            </a:r>
          </a:p>
          <a:p>
            <a:r>
              <a:rPr lang="en-US" i="1" dirty="0"/>
              <a:t>Most important, all who called on the Lord’s name would be saved.</a:t>
            </a:r>
          </a:p>
          <a:p>
            <a:r>
              <a:rPr lang="en-US" i="1" dirty="0"/>
              <a:t>Peter immediately began to proclaim the messiahship of Jesus of Nazareth, who in his life, death and resurrection fulfilled the ancient predictions.</a:t>
            </a:r>
          </a:p>
          <a:p>
            <a:r>
              <a:rPr lang="en-US" i="1" dirty="0"/>
              <a:t>This Jesus, crucified and risen, was now Messiah and Lord.</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38</a:t>
            </a:fld>
            <a:endParaRPr lang="en-US"/>
          </a:p>
        </p:txBody>
      </p:sp>
    </p:spTree>
    <p:extLst>
      <p:ext uri="{BB962C8B-B14F-4D97-AF65-F5344CB8AC3E}">
        <p14:creationId xmlns:p14="http://schemas.microsoft.com/office/powerpoint/2010/main" val="338534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0688" y="108453"/>
            <a:ext cx="11658596" cy="1816600"/>
          </a:xfrm>
        </p:spPr>
        <p:txBody>
          <a:bodyPr/>
          <a:lstStyle/>
          <a:p>
            <a:r>
              <a:rPr lang="en-US" dirty="0">
                <a:solidFill>
                  <a:srgbClr val="FFC000"/>
                </a:solidFill>
              </a:rPr>
              <a:t>The Apostolic Preaching of the Gospel</a:t>
            </a:r>
            <a:br>
              <a:rPr lang="en-US" dirty="0">
                <a:solidFill>
                  <a:srgbClr val="FFC000"/>
                </a:solidFill>
              </a:rPr>
            </a:br>
            <a:r>
              <a:rPr lang="en-US" sz="2400" b="1" i="1" dirty="0">
                <a:solidFill>
                  <a:schemeClr val="accent4">
                    <a:lumMod val="60000"/>
                    <a:lumOff val="40000"/>
                  </a:schemeClr>
                </a:solidFill>
                <a:effectLst>
                  <a:outerShdw blurRad="38100" dist="38100" dir="2700000" algn="tl">
                    <a:srgbClr val="000000">
                      <a:alpha val="43137"/>
                    </a:srgbClr>
                  </a:outerShdw>
                </a:effectLst>
              </a:rPr>
              <a:t>Peter’s sermon at Pentecost is the first of four extended accounts in the Book of Acts describing the preaching of the gospel. These four sermons have striking similarities and epitomize the message that was proclaimed, both among the Jews and later among the non-Jews.</a:t>
            </a:r>
            <a:endParaRPr lang="en-US" b="1" dirty="0">
              <a:solidFill>
                <a:schemeClr val="accent4">
                  <a:lumMod val="60000"/>
                  <a:lumOff val="40000"/>
                </a:schemeClr>
              </a:solidFill>
              <a:effectLst>
                <a:outerShdw blurRad="38100" dist="38100" dir="2700000" algn="tl">
                  <a:srgbClr val="000000">
                    <a:alpha val="43137"/>
                  </a:srgbClr>
                </a:outerShdw>
              </a:effectLst>
            </a:endParaRPr>
          </a:p>
        </p:txBody>
      </p:sp>
      <p:sp>
        <p:nvSpPr>
          <p:cNvPr id="9" name="Content Placeholder 8"/>
          <p:cNvSpPr>
            <a:spLocks noGrp="1"/>
          </p:cNvSpPr>
          <p:nvPr>
            <p:ph sz="half" idx="1"/>
          </p:nvPr>
        </p:nvSpPr>
        <p:spPr>
          <a:xfrm>
            <a:off x="212563" y="1925054"/>
            <a:ext cx="2819395" cy="4771100"/>
          </a:xfrm>
          <a:solidFill>
            <a:srgbClr val="1E252E"/>
          </a:solidFill>
          <a:ln>
            <a:solidFill>
              <a:srgbClr val="FFC000"/>
            </a:solidFill>
          </a:ln>
        </p:spPr>
        <p:txBody>
          <a:bodyPr/>
          <a:lstStyle/>
          <a:p>
            <a:pPr marL="0" indent="0">
              <a:buNone/>
            </a:pPr>
            <a:r>
              <a:rPr lang="en-US" dirty="0">
                <a:solidFill>
                  <a:srgbClr val="FFFF00"/>
                </a:solidFill>
                <a:effectLst>
                  <a:outerShdw blurRad="38100" dist="38100" dir="2700000" algn="tl">
                    <a:srgbClr val="000000">
                      <a:alpha val="43137"/>
                    </a:srgbClr>
                  </a:outerShdw>
                </a:effectLst>
                <a:latin typeface="Impact" panose="020B0806030902050204" pitchFamily="34" charset="0"/>
              </a:rPr>
              <a:t>Acts 2:14-36</a:t>
            </a:r>
          </a:p>
          <a:p>
            <a:r>
              <a:rPr 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The prophecies are fulfilled.</a:t>
            </a:r>
          </a:p>
          <a:p>
            <a:r>
              <a:rPr 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God has acted in the life, death and resurrection of Jesus.</a:t>
            </a:r>
          </a:p>
          <a:p>
            <a:r>
              <a:rPr 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These events are attested by eyewitnesses.</a:t>
            </a:r>
          </a:p>
          <a:p>
            <a:r>
              <a:rPr 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Jesus is exalted as Lord over all!</a:t>
            </a:r>
          </a:p>
        </p:txBody>
      </p:sp>
      <p:sp>
        <p:nvSpPr>
          <p:cNvPr id="10" name="Content Placeholder 9"/>
          <p:cNvSpPr>
            <a:spLocks noGrp="1"/>
          </p:cNvSpPr>
          <p:nvPr>
            <p:ph sz="half" idx="2"/>
          </p:nvPr>
        </p:nvSpPr>
        <p:spPr>
          <a:xfrm>
            <a:off x="3212437" y="1925054"/>
            <a:ext cx="2819395" cy="4751876"/>
          </a:xfrm>
          <a:solidFill>
            <a:srgbClr val="2A3442"/>
          </a:solidFill>
          <a:ln>
            <a:solidFill>
              <a:srgbClr val="FFC000"/>
            </a:solidFill>
          </a:ln>
        </p:spPr>
        <p:txBody>
          <a:bodyPr/>
          <a:lstStyle/>
          <a:p>
            <a:pPr marL="0" indent="0">
              <a:buNone/>
            </a:pPr>
            <a:r>
              <a:rPr lang="en-US" dirty="0">
                <a:solidFill>
                  <a:srgbClr val="FFFF00"/>
                </a:solidFill>
                <a:effectLst>
                  <a:outerShdw blurRad="38100" dist="38100" dir="2700000" algn="tl">
                    <a:srgbClr val="000000">
                      <a:alpha val="43137"/>
                    </a:srgbClr>
                  </a:outerShdw>
                </a:effectLst>
                <a:latin typeface="Impact" panose="020B0806030902050204" pitchFamily="34" charset="0"/>
              </a:rPr>
              <a:t>Acts 3:13-26</a:t>
            </a:r>
          </a:p>
          <a:p>
            <a:r>
              <a:rPr 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The prophecies are fulfilled.</a:t>
            </a:r>
          </a:p>
          <a:p>
            <a:r>
              <a:rPr 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Eyewitnesses attest to what God has done in Jesus’ death and resurrection.</a:t>
            </a:r>
          </a:p>
          <a:p>
            <a:r>
              <a:rPr 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These events are attested by Scripture.</a:t>
            </a:r>
          </a:p>
          <a:p>
            <a:r>
              <a:rPr 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Jesus is the exalted Messiah!</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39</a:t>
            </a:fld>
            <a:endParaRPr lang="en-US"/>
          </a:p>
        </p:txBody>
      </p:sp>
      <p:sp>
        <p:nvSpPr>
          <p:cNvPr id="11" name="Content Placeholder 9"/>
          <p:cNvSpPr txBox="1">
            <a:spLocks/>
          </p:cNvSpPr>
          <p:nvPr/>
        </p:nvSpPr>
        <p:spPr bwMode="auto">
          <a:xfrm>
            <a:off x="6212311" y="1925053"/>
            <a:ext cx="2835436" cy="4751875"/>
          </a:xfrm>
          <a:prstGeom prst="rect">
            <a:avLst/>
          </a:prstGeom>
          <a:solidFill>
            <a:srgbClr val="3B485B"/>
          </a:solidFill>
          <a:ln>
            <a:solidFill>
              <a:srgbClr val="FFC000"/>
            </a:solidFill>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FF00"/>
                </a:solidFill>
                <a:effectLst>
                  <a:outerShdw blurRad="38100" dist="38100" dir="2700000" algn="tl">
                    <a:srgbClr val="000000">
                      <a:alpha val="43137"/>
                    </a:srgbClr>
                  </a:outerShdw>
                </a:effectLst>
                <a:latin typeface="Impact" panose="020B0806030902050204" pitchFamily="34" charset="0"/>
              </a:rPr>
              <a:t>Acts 10:34-43</a:t>
            </a:r>
          </a:p>
          <a:p>
            <a:r>
              <a:rPr 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God has acted in the life of Jesus.</a:t>
            </a:r>
          </a:p>
          <a:p>
            <a:r>
              <a:rPr 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Jesus’ life, death and resurrection is attested by eyewitnesses.</a:t>
            </a:r>
          </a:p>
          <a:p>
            <a:r>
              <a:rPr 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Jesus has been exalted as Judge of the living and dead.</a:t>
            </a:r>
          </a:p>
          <a:p>
            <a:r>
              <a:rPr 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This was predicted by the prophets.</a:t>
            </a:r>
          </a:p>
        </p:txBody>
      </p:sp>
      <p:sp>
        <p:nvSpPr>
          <p:cNvPr id="12" name="Content Placeholder 9"/>
          <p:cNvSpPr txBox="1">
            <a:spLocks/>
          </p:cNvSpPr>
          <p:nvPr/>
        </p:nvSpPr>
        <p:spPr bwMode="auto">
          <a:xfrm>
            <a:off x="9212186" y="1925054"/>
            <a:ext cx="2771270" cy="4751874"/>
          </a:xfrm>
          <a:prstGeom prst="rect">
            <a:avLst/>
          </a:prstGeom>
          <a:solidFill>
            <a:srgbClr val="546882"/>
          </a:solidFill>
          <a:ln>
            <a:solidFill>
              <a:srgbClr val="FFC000"/>
            </a:solidFill>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FF00"/>
                </a:solidFill>
                <a:effectLst>
                  <a:outerShdw blurRad="38100" dist="38100" dir="2700000" algn="tl">
                    <a:srgbClr val="000000">
                      <a:alpha val="43137"/>
                    </a:srgbClr>
                  </a:outerShdw>
                </a:effectLst>
                <a:latin typeface="Impact" panose="020B0806030902050204" pitchFamily="34" charset="0"/>
              </a:rPr>
              <a:t>Acts 13:16-41</a:t>
            </a:r>
          </a:p>
          <a:p>
            <a:r>
              <a:rPr 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The promises have been fulfilled.</a:t>
            </a:r>
          </a:p>
          <a:p>
            <a:r>
              <a:rPr 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The message of salvation is in Jesus’ death and resurrection.</a:t>
            </a:r>
          </a:p>
          <a:p>
            <a:r>
              <a:rPr 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Jesus’ resurrection was attested by eyewitnesses.</a:t>
            </a:r>
          </a:p>
          <a:p>
            <a:r>
              <a:rPr 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The appropriate response is faith.</a:t>
            </a:r>
          </a:p>
        </p:txBody>
      </p:sp>
    </p:spTree>
    <p:extLst>
      <p:ext uri="{BB962C8B-B14F-4D97-AF65-F5344CB8AC3E}">
        <p14:creationId xmlns:p14="http://schemas.microsoft.com/office/powerpoint/2010/main" val="208259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randombar(horizontal)">
                                      <p:cBhvr>
                                        <p:cTn id="7" dur="500"/>
                                        <p:tgtEl>
                                          <p:spTgt spid="9">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0" dur="500"/>
                                        <p:tgtEl>
                                          <p:spTgt spid="9">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3" dur="500"/>
                                        <p:tgtEl>
                                          <p:spTgt spid="9">
                                            <p:txEl>
                                              <p:pRg st="1" end="1"/>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6" dur="500"/>
                                        <p:tgtEl>
                                          <p:spTgt spid="9">
                                            <p:txEl>
                                              <p:pRg st="2" end="2"/>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randombar(horizontal)">
                                      <p:cBhvr>
                                        <p:cTn id="19" dur="500"/>
                                        <p:tgtEl>
                                          <p:spTgt spid="9">
                                            <p:txEl>
                                              <p:pRg st="3" end="3"/>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randombar(horizont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bg/>
                                          </p:spTgt>
                                        </p:tgtEl>
                                        <p:attrNameLst>
                                          <p:attrName>style.visibility</p:attrName>
                                        </p:attrNameLst>
                                      </p:cBhvr>
                                      <p:to>
                                        <p:strVal val="visible"/>
                                      </p:to>
                                    </p:set>
                                    <p:animEffect transition="in" filter="randombar(horizontal)">
                                      <p:cBhvr>
                                        <p:cTn id="27" dur="500"/>
                                        <p:tgtEl>
                                          <p:spTgt spid="10">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0" dur="500"/>
                                        <p:tgtEl>
                                          <p:spTgt spid="10">
                                            <p:txEl>
                                              <p:pRg st="0" end="0"/>
                                            </p:tx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33" dur="500"/>
                                        <p:tgtEl>
                                          <p:spTgt spid="10">
                                            <p:txEl>
                                              <p:pRg st="1" end="1"/>
                                            </p:txEl>
                                          </p:spTgt>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36" dur="500"/>
                                        <p:tgtEl>
                                          <p:spTgt spid="10">
                                            <p:txEl>
                                              <p:pRg st="2" end="2"/>
                                            </p:tx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39" dur="500"/>
                                        <p:tgtEl>
                                          <p:spTgt spid="10">
                                            <p:txEl>
                                              <p:pRg st="3" end="3"/>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42" dur="500"/>
                                        <p:tgtEl>
                                          <p:spTgt spid="10">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randombar(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uiExpand="1" build="p"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DATE</a:t>
            </a:r>
          </a:p>
        </p:txBody>
      </p:sp>
      <p:sp>
        <p:nvSpPr>
          <p:cNvPr id="5" name="Content Placeholder 4"/>
          <p:cNvSpPr>
            <a:spLocks noGrp="1"/>
          </p:cNvSpPr>
          <p:nvPr>
            <p:ph idx="1"/>
          </p:nvPr>
        </p:nvSpPr>
        <p:spPr>
          <a:xfrm>
            <a:off x="838200" y="1825624"/>
            <a:ext cx="10515600" cy="503237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Since the book closes with Paul’s incarceration in Rome as he awaited his hearing before Caesar Nero, the book could not have been composed any earlier than about AD 60.</a:t>
            </a:r>
            <a:endParaRPr lang="en-US" i="1" dirty="0">
              <a:effectLst>
                <a:outerShdw blurRad="38100" dist="38100" dir="2700000" algn="tl">
                  <a:srgbClr val="000000">
                    <a:alpha val="43137"/>
                  </a:srgbClr>
                </a:outerShdw>
              </a:effectLst>
            </a:endParaRPr>
          </a:p>
          <a:p>
            <a:r>
              <a:rPr lang="en-US" i="1" dirty="0"/>
              <a:t>Also, since it references the Gospel of Luke in the first line, it must postdate this document also. Most scholars date Luke at about AD 80-85 (though this dating is an educated guess, has no hard evidence to support it and may well be too late).</a:t>
            </a:r>
          </a:p>
          <a:p>
            <a:r>
              <a:rPr lang="en-US" i="1" dirty="0"/>
              <a:t>Since Acts contains no references to the </a:t>
            </a:r>
            <a:r>
              <a:rPr lang="en-US" i="1" dirty="0" err="1"/>
              <a:t>Neronian</a:t>
            </a:r>
            <a:r>
              <a:rPr lang="en-US" i="1" dirty="0"/>
              <a:t> persecution in AD 64 or the fall of Jerusalem in AD 70, some think it likely to have composed before either of these events, though again, there is no hard data.</a:t>
            </a:r>
          </a:p>
        </p:txBody>
      </p:sp>
      <p:sp>
        <p:nvSpPr>
          <p:cNvPr id="6" name="Slide Number Placeholder 5"/>
          <p:cNvSpPr>
            <a:spLocks noGrp="1"/>
          </p:cNvSpPr>
          <p:nvPr>
            <p:ph type="sldNum" sz="quarter" idx="12"/>
          </p:nvPr>
        </p:nvSpPr>
        <p:spPr/>
        <p:txBody>
          <a:bodyPr/>
          <a:lstStyle/>
          <a:p>
            <a:pPr>
              <a:defRPr/>
            </a:pPr>
            <a:fld id="{254DD280-9EF3-47CE-9735-16719FC5628C}" type="slidenum">
              <a:rPr lang="en-US" smtClean="0"/>
              <a:pPr>
                <a:defRPr/>
              </a:pPr>
              <a:t>4</a:t>
            </a:fld>
            <a:endParaRPr lang="en-US"/>
          </a:p>
        </p:txBody>
      </p:sp>
    </p:spTree>
    <p:extLst>
      <p:ext uri="{BB962C8B-B14F-4D97-AF65-F5344CB8AC3E}">
        <p14:creationId xmlns:p14="http://schemas.microsoft.com/office/powerpoint/2010/main" val="426778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220747"/>
            <a:ext cx="10515600" cy="1325563"/>
          </a:xfrm>
        </p:spPr>
        <p:txBody>
          <a:bodyPr/>
          <a:lstStyle/>
          <a:p>
            <a:r>
              <a:rPr lang="en-US" b="1" dirty="0">
                <a:solidFill>
                  <a:srgbClr val="FFC000"/>
                </a:solidFill>
                <a:effectLst>
                  <a:outerShdw blurRad="38100" dist="38100" dir="2700000" algn="tl">
                    <a:srgbClr val="000000">
                      <a:alpha val="43137"/>
                    </a:srgbClr>
                  </a:outerShdw>
                </a:effectLst>
              </a:rPr>
              <a:t>THE APPEAL (2:37-41)</a:t>
            </a:r>
          </a:p>
        </p:txBody>
      </p:sp>
      <p:sp>
        <p:nvSpPr>
          <p:cNvPr id="7" name="Content Placeholder 6"/>
          <p:cNvSpPr>
            <a:spLocks noGrp="1"/>
          </p:cNvSpPr>
          <p:nvPr>
            <p:ph idx="1"/>
          </p:nvPr>
        </p:nvSpPr>
        <p:spPr>
          <a:xfrm>
            <a:off x="838200" y="1665205"/>
            <a:ext cx="10515600" cy="505627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Peter’s words struck home, and the Jewish listeners, deeply convicted of their compliance in the death of God’s Messiah, asked, “What shall we do?”</a:t>
            </a:r>
          </a:p>
          <a:p>
            <a:r>
              <a:rPr lang="en-US" i="1" dirty="0"/>
              <a:t>This question, in such a Jewish context, is not quite the same as the later question of the Philippian jailor, “What must I do to be saved?” It probably would not have occurred to these Jews that they were anything other than part of God’s chosen family.</a:t>
            </a:r>
          </a:p>
          <a:p>
            <a:r>
              <a:rPr lang="en-US" i="1" dirty="0"/>
              <a:t>Rather, they wanted to know what they could do to rectify their egregious error in committing God’s Messiah to death.</a:t>
            </a:r>
          </a:p>
          <a:p>
            <a:r>
              <a:rPr lang="en-US" i="1" dirty="0"/>
              <a:t>The right course of action was to repent (= change their mind) and be baptized, showing their new allegiance to Jesus.</a:t>
            </a:r>
          </a:p>
        </p:txBody>
      </p:sp>
      <p:sp>
        <p:nvSpPr>
          <p:cNvPr id="5" name="Slide Number Placeholder 4"/>
          <p:cNvSpPr>
            <a:spLocks noGrp="1"/>
          </p:cNvSpPr>
          <p:nvPr>
            <p:ph type="sldNum" sz="quarter" idx="12"/>
          </p:nvPr>
        </p:nvSpPr>
        <p:spPr/>
        <p:txBody>
          <a:bodyPr/>
          <a:lstStyle/>
          <a:p>
            <a:pPr>
              <a:defRPr/>
            </a:pPr>
            <a:fld id="{62CB0931-3903-48AB-93B9-33503B6FB55A}" type="slidenum">
              <a:rPr lang="en-US" smtClean="0"/>
              <a:pPr>
                <a:defRPr/>
              </a:pPr>
              <a:t>40</a:t>
            </a:fld>
            <a:endParaRPr lang="en-US"/>
          </a:p>
        </p:txBody>
      </p:sp>
    </p:spTree>
    <p:extLst>
      <p:ext uri="{BB962C8B-B14F-4D97-AF65-F5344CB8AC3E}">
        <p14:creationId xmlns:p14="http://schemas.microsoft.com/office/powerpoint/2010/main" val="88407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57AC096A-83FF-444C-ABBE-9383EF961470}" type="slidenum">
              <a:rPr lang="en-US" altLang="en-US"/>
              <a:pPr/>
              <a:t>41</a:t>
            </a:fld>
            <a:endParaRPr lang="en-US" altLang="en-US"/>
          </a:p>
        </p:txBody>
      </p:sp>
      <p:sp>
        <p:nvSpPr>
          <p:cNvPr id="126978" name="Rectangle 2"/>
          <p:cNvSpPr>
            <a:spLocks noGrp="1" noChangeArrowheads="1"/>
          </p:cNvSpPr>
          <p:nvPr>
            <p:ph type="body" sz="half" idx="1"/>
          </p:nvPr>
        </p:nvSpPr>
        <p:spPr>
          <a:xfrm>
            <a:off x="497304" y="368967"/>
            <a:ext cx="7010400" cy="6160169"/>
          </a:xfrm>
        </p:spPr>
        <p:txBody>
          <a:bodyPr/>
          <a:lstStyle/>
          <a:p>
            <a:pPr>
              <a:buFont typeface="Wingdings" panose="05000000000000000000" pitchFamily="2" charset="2"/>
              <a:buNone/>
            </a:pPr>
            <a:r>
              <a:rPr lang="en-US" altLang="en-US" sz="3600" dirty="0">
                <a:solidFill>
                  <a:srgbClr val="FFC000"/>
                </a:solidFill>
                <a:effectLst>
                  <a:outerShdw blurRad="38100" dist="38100" dir="2700000" algn="tl">
                    <a:srgbClr val="000000">
                      <a:alpha val="43137"/>
                    </a:srgbClr>
                  </a:outerShdw>
                </a:effectLst>
                <a:latin typeface="Impact" panose="020B0806030902050204" pitchFamily="34" charset="0"/>
              </a:rPr>
              <a:t>BAPTIZING 3000 CONVERTS</a:t>
            </a:r>
          </a:p>
          <a:p>
            <a:pPr>
              <a:buFont typeface="Wingdings" panose="05000000000000000000" pitchFamily="2" charset="2"/>
              <a:buNone/>
            </a:pPr>
            <a:r>
              <a:rPr lang="en-US" altLang="en-US" dirty="0">
                <a:solidFill>
                  <a:srgbClr val="00FFFF"/>
                </a:solidFill>
              </a:rPr>
              <a:t>Luke doesn’t say where the apostles baptized this large number of Jewish converts, but there are two reasonable possibilities:</a:t>
            </a:r>
          </a:p>
          <a:p>
            <a:r>
              <a:rPr lang="en-US" altLang="en-US" sz="2400" i="1" dirty="0">
                <a:solidFill>
                  <a:srgbClr val="FFFF99"/>
                </a:solidFill>
              </a:rPr>
              <a:t>…one of the large pools in Jerusalem (e.g., Siloam, Bethesda, etc.).</a:t>
            </a:r>
          </a:p>
          <a:p>
            <a:r>
              <a:rPr lang="en-US" altLang="en-US" sz="2400" i="1" dirty="0">
                <a:solidFill>
                  <a:srgbClr val="FFFF99"/>
                </a:solidFill>
              </a:rPr>
              <a:t>…the various </a:t>
            </a:r>
            <a:r>
              <a:rPr lang="en-US" altLang="en-US" sz="2400" i="1" u="sng" dirty="0" err="1">
                <a:solidFill>
                  <a:srgbClr val="FFFF99"/>
                </a:solidFill>
              </a:rPr>
              <a:t>mikva’ot</a:t>
            </a:r>
            <a:r>
              <a:rPr lang="en-US" altLang="en-US" sz="2400" i="1" dirty="0">
                <a:solidFill>
                  <a:srgbClr val="FFFF99"/>
                </a:solidFill>
              </a:rPr>
              <a:t> (pools for Jewish ritual baptism) near the temple precincts. So far, about 40 have been excavated by archaeologists.</a:t>
            </a:r>
          </a:p>
          <a:p>
            <a:endParaRPr lang="en-US" altLang="en-US" sz="2400" i="1" dirty="0">
              <a:solidFill>
                <a:srgbClr val="FFFF99"/>
              </a:solidFill>
            </a:endParaRPr>
          </a:p>
          <a:p>
            <a:endParaRPr lang="en-US" altLang="en-US" sz="2400" i="1" dirty="0">
              <a:solidFill>
                <a:srgbClr val="FFFF99"/>
              </a:solidFill>
            </a:endParaRPr>
          </a:p>
          <a:p>
            <a:pPr algn="r">
              <a:buFont typeface="Wingdings" panose="05000000000000000000" pitchFamily="2" charset="2"/>
              <a:buNone/>
            </a:pPr>
            <a:r>
              <a:rPr lang="en-US" altLang="en-US" sz="2000" dirty="0">
                <a:solidFill>
                  <a:schemeClr val="bg1"/>
                </a:solidFill>
              </a:rPr>
              <a:t>Second temple </a:t>
            </a:r>
            <a:r>
              <a:rPr lang="en-US" altLang="en-US" sz="2000" i="1" dirty="0" err="1">
                <a:solidFill>
                  <a:schemeClr val="bg1"/>
                </a:solidFill>
              </a:rPr>
              <a:t>mikveh</a:t>
            </a:r>
            <a:r>
              <a:rPr lang="en-US" altLang="en-US" sz="2000" dirty="0">
                <a:solidFill>
                  <a:schemeClr val="bg1"/>
                </a:solidFill>
              </a:rPr>
              <a:t> (baptismal pool) excavated near the stairway at the southern wall of the temple mount.</a:t>
            </a:r>
          </a:p>
          <a:p>
            <a:pPr algn="r">
              <a:buFont typeface="Wingdings" panose="05000000000000000000" pitchFamily="2" charset="2"/>
              <a:buNone/>
            </a:pPr>
            <a:r>
              <a:rPr lang="en-US" altLang="en-US" sz="2000" dirty="0">
                <a:solidFill>
                  <a:schemeClr val="bg1"/>
                </a:solidFill>
              </a:rPr>
              <a:t>It would have been in use during the time of Jesus</a:t>
            </a:r>
            <a:r>
              <a:rPr lang="en-US" altLang="en-US" sz="2400" dirty="0">
                <a:solidFill>
                  <a:schemeClr val="bg1"/>
                </a:solidFill>
              </a:rPr>
              <a:t>.</a:t>
            </a:r>
          </a:p>
        </p:txBody>
      </p:sp>
      <p:pic>
        <p:nvPicPr>
          <p:cNvPr id="126979" name="Picture 3" descr="NTA5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680157" y="0"/>
            <a:ext cx="44958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8672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01"/>
            <a:ext cx="10515600" cy="1325563"/>
          </a:xfrm>
        </p:spPr>
        <p:txBody>
          <a:bodyPr/>
          <a:lstStyle/>
          <a:p>
            <a:r>
              <a:rPr lang="en-US" b="1" dirty="0">
                <a:solidFill>
                  <a:srgbClr val="FFC000"/>
                </a:solidFill>
                <a:effectLst>
                  <a:outerShdw blurRad="38100" dist="38100" dir="2700000" algn="tl">
                    <a:srgbClr val="000000">
                      <a:alpha val="43137"/>
                    </a:srgbClr>
                  </a:outerShdw>
                </a:effectLst>
              </a:rPr>
              <a:t>The Baptismal Words</a:t>
            </a:r>
          </a:p>
        </p:txBody>
      </p:sp>
      <p:sp>
        <p:nvSpPr>
          <p:cNvPr id="3" name="Content Placeholder 2"/>
          <p:cNvSpPr>
            <a:spLocks noGrp="1"/>
          </p:cNvSpPr>
          <p:nvPr>
            <p:ph idx="1"/>
          </p:nvPr>
        </p:nvSpPr>
        <p:spPr>
          <a:xfrm>
            <a:off x="838200" y="1264154"/>
            <a:ext cx="10515600" cy="5321132"/>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While there is no reason to assume that precision of wording is the primary issue, it is at least worth noting that the baptismal words in Acts are different than in Matthew. Luke tends to use a shorter former (2:38; 8:16; 10:49; 19:5), while the wording commanded by Jesus in Matthew are longer (Mt. 28:19).</a:t>
            </a:r>
          </a:p>
          <a:p>
            <a:r>
              <a:rPr lang="en-US" i="1" dirty="0"/>
              <a:t>It may have been that the shorter formula was more important for Jewish converts, who already believed in God, the Father, and in the Holy Spirit.</a:t>
            </a:r>
          </a:p>
          <a:p>
            <a:r>
              <a:rPr lang="en-US" i="1" dirty="0"/>
              <a:t>The longer formula may have been more appropriate for pagans, who would need to reject the pantheon of Greco-Roman deities for the one true God—Father, Son and Holy Spirit.</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42</a:t>
            </a:fld>
            <a:endParaRPr lang="en-US"/>
          </a:p>
        </p:txBody>
      </p:sp>
    </p:spTree>
    <p:extLst>
      <p:ext uri="{BB962C8B-B14F-4D97-AF65-F5344CB8AC3E}">
        <p14:creationId xmlns:p14="http://schemas.microsoft.com/office/powerpoint/2010/main" val="222629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0747"/>
            <a:ext cx="10515600" cy="1325563"/>
          </a:xfrm>
        </p:spPr>
        <p:txBody>
          <a:bodyPr/>
          <a:lstStyle/>
          <a:p>
            <a:r>
              <a:rPr lang="en-US" b="1" dirty="0">
                <a:solidFill>
                  <a:srgbClr val="FFC000"/>
                </a:solidFill>
                <a:effectLst>
                  <a:outerShdw blurRad="38100" dist="38100" dir="2700000" algn="tl">
                    <a:srgbClr val="000000">
                      <a:alpha val="43137"/>
                    </a:srgbClr>
                  </a:outerShdw>
                </a:effectLst>
              </a:rPr>
              <a:t>THE NEW COMMUNITY (2:42-47)</a:t>
            </a:r>
          </a:p>
        </p:txBody>
      </p:sp>
      <p:sp>
        <p:nvSpPr>
          <p:cNvPr id="3" name="Content Placeholder 2"/>
          <p:cNvSpPr>
            <a:spLocks noGrp="1"/>
          </p:cNvSpPr>
          <p:nvPr>
            <p:ph idx="1"/>
          </p:nvPr>
        </p:nvSpPr>
        <p:spPr>
          <a:xfrm>
            <a:off x="838200" y="1633121"/>
            <a:ext cx="10515600" cy="4351338"/>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Luke summarizes the character and practice of the new community.</a:t>
            </a:r>
          </a:p>
          <a:p>
            <a:r>
              <a:rPr lang="en-US" i="1" dirty="0"/>
              <a:t>Four key features are enumerated:</a:t>
            </a:r>
          </a:p>
          <a:p>
            <a:pPr lvl="1"/>
            <a:r>
              <a:rPr lang="en-US" b="1" dirty="0">
                <a:solidFill>
                  <a:schemeClr val="bg2">
                    <a:lumMod val="25000"/>
                  </a:schemeClr>
                </a:solidFill>
              </a:rPr>
              <a:t>The teaching of the apostles was central.</a:t>
            </a:r>
          </a:p>
          <a:p>
            <a:pPr lvl="1"/>
            <a:r>
              <a:rPr lang="en-US" b="1" dirty="0">
                <a:solidFill>
                  <a:schemeClr val="bg2">
                    <a:lumMod val="25000"/>
                  </a:schemeClr>
                </a:solidFill>
              </a:rPr>
              <a:t>Continued fellowship included communal meals and prayer, the meals probably including the Eucharist. (Luke seems to use the expression “breaking of bread” to refer to the Eucharistic meal, cf. 20:7.)</a:t>
            </a:r>
          </a:p>
          <a:p>
            <a:pPr lvl="1"/>
            <a:r>
              <a:rPr lang="en-US" b="1" dirty="0">
                <a:solidFill>
                  <a:schemeClr val="bg2">
                    <a:lumMod val="25000"/>
                  </a:schemeClr>
                </a:solidFill>
              </a:rPr>
              <a:t>The same authority to perform miraculous signs Jesus had given to the apostles during his Galilean ministry now continued to extend into the period of the church.</a:t>
            </a:r>
          </a:p>
          <a:p>
            <a:pPr lvl="1"/>
            <a:r>
              <a:rPr lang="en-US" b="1" dirty="0">
                <a:solidFill>
                  <a:schemeClr val="bg2">
                    <a:lumMod val="25000"/>
                  </a:schemeClr>
                </a:solidFill>
              </a:rPr>
              <a:t>They practiced the common life, pooling their resources.</a:t>
            </a:r>
          </a:p>
          <a:p>
            <a:r>
              <a:rPr lang="en-US" i="1" dirty="0"/>
              <a:t>The temple continued to serve as a sacred place for meeting (cf. 5:12).</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43</a:t>
            </a:fld>
            <a:endParaRPr lang="en-US" dirty="0"/>
          </a:p>
        </p:txBody>
      </p:sp>
    </p:spTree>
    <p:extLst>
      <p:ext uri="{BB962C8B-B14F-4D97-AF65-F5344CB8AC3E}">
        <p14:creationId xmlns:p14="http://schemas.microsoft.com/office/powerpoint/2010/main" val="162499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000" dirty="0">
                <a:solidFill>
                  <a:srgbClr val="FF0000"/>
                </a:solidFill>
                <a:latin typeface="Mistral" panose="03090702030407020403" pitchFamily="66" charset="0"/>
              </a:rPr>
              <a:t>Discussion Questions</a:t>
            </a:r>
            <a:endParaRPr lang="en-US" sz="6000" dirty="0">
              <a:solidFill>
                <a:srgbClr val="FF0000"/>
              </a:solidFill>
            </a:endParaRPr>
          </a:p>
        </p:txBody>
      </p:sp>
      <p:sp>
        <p:nvSpPr>
          <p:cNvPr id="3" name="Content Placeholder 2"/>
          <p:cNvSpPr>
            <a:spLocks noGrp="1"/>
          </p:cNvSpPr>
          <p:nvPr>
            <p:ph idx="1"/>
          </p:nvPr>
        </p:nvSpPr>
        <p:spPr/>
        <p:txBody>
          <a:bodyPr/>
          <a:lstStyle/>
          <a:p>
            <a:pPr marL="609600" indent="-609600">
              <a:buFont typeface="Wingdings" panose="05000000000000000000" pitchFamily="2" charset="2"/>
              <a:buAutoNum type="arabicPeriod"/>
            </a:pPr>
            <a:r>
              <a:rPr lang="en-US" altLang="en-US" dirty="0">
                <a:solidFill>
                  <a:srgbClr val="FFFF99"/>
                </a:solidFill>
              </a:rPr>
              <a:t>At various times in Christian history, groups of Christians have become preoccupied with precise wording and/or precise actions in conducting baptism. How important are such issues, and should they divide Christians from each other? </a:t>
            </a:r>
          </a:p>
          <a:p>
            <a:pPr marL="609600" indent="-609600">
              <a:buFont typeface="Wingdings" panose="05000000000000000000" pitchFamily="2" charset="2"/>
              <a:buAutoNum type="arabicPeriod"/>
            </a:pPr>
            <a:r>
              <a:rPr lang="en-US" dirty="0">
                <a:solidFill>
                  <a:srgbClr val="FFFF99"/>
                </a:solidFill>
              </a:rPr>
              <a:t>If the “breaking of bread” refers to communion, which the earliest Christians began to observe immediately after Pentecost, how important do think this observance is in the modern church?</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44</a:t>
            </a:fld>
            <a:endParaRPr lang="en-US"/>
          </a:p>
        </p:txBody>
      </p:sp>
    </p:spTree>
    <p:extLst>
      <p:ext uri="{BB962C8B-B14F-4D97-AF65-F5344CB8AC3E}">
        <p14:creationId xmlns:p14="http://schemas.microsoft.com/office/powerpoint/2010/main" val="397886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7"/>
          <p:cNvSpPr>
            <a:spLocks noChangeArrowheads="1" noChangeShapeType="1" noTextEdit="1"/>
          </p:cNvSpPr>
          <p:nvPr/>
        </p:nvSpPr>
        <p:spPr bwMode="auto">
          <a:xfrm>
            <a:off x="5694947" y="3475304"/>
            <a:ext cx="5571541" cy="1401497"/>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A04020102020204" pitchFamily="34" charset="0"/>
              </a:rPr>
              <a:t>The Jewish Church</a:t>
            </a:r>
          </a:p>
        </p:txBody>
      </p:sp>
      <p:sp>
        <p:nvSpPr>
          <p:cNvPr id="2" name="Slide Number Placeholder 1"/>
          <p:cNvSpPr>
            <a:spLocks noGrp="1"/>
          </p:cNvSpPr>
          <p:nvPr>
            <p:ph type="sldNum" sz="quarter" idx="12"/>
          </p:nvPr>
        </p:nvSpPr>
        <p:spPr/>
        <p:txBody>
          <a:bodyPr/>
          <a:lstStyle/>
          <a:p>
            <a:pPr>
              <a:defRPr/>
            </a:pPr>
            <a:fld id="{254DD280-9EF3-47CE-9735-16719FC5628C}" type="slidenum">
              <a:rPr lang="en-US" smtClean="0"/>
              <a:pPr>
                <a:defRPr/>
              </a:pPr>
              <a:t>45</a:t>
            </a:fld>
            <a:endParaRPr lang="en-US"/>
          </a:p>
        </p:txBody>
      </p:sp>
      <p:sp>
        <p:nvSpPr>
          <p:cNvPr id="3" name="TextBox 2"/>
          <p:cNvSpPr txBox="1"/>
          <p:nvPr/>
        </p:nvSpPr>
        <p:spPr>
          <a:xfrm>
            <a:off x="10475495" y="5021179"/>
            <a:ext cx="1090863" cy="76944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Impact" panose="020B0806030902050204" pitchFamily="34" charset="0"/>
              </a:rPr>
              <a:t>3-5</a:t>
            </a:r>
          </a:p>
        </p:txBody>
      </p:sp>
    </p:spTree>
    <p:extLst>
      <p:ext uri="{BB962C8B-B14F-4D97-AF65-F5344CB8AC3E}">
        <p14:creationId xmlns:p14="http://schemas.microsoft.com/office/powerpoint/2010/main" val="115393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11" y="365125"/>
            <a:ext cx="11806989" cy="1460500"/>
          </a:xfrm>
        </p:spPr>
        <p:txBody>
          <a:bodyPr/>
          <a:lstStyle/>
          <a:p>
            <a:r>
              <a:rPr lang="en-US" b="1" dirty="0">
                <a:solidFill>
                  <a:srgbClr val="FFC000"/>
                </a:solidFill>
                <a:effectLst>
                  <a:outerShdw blurRad="38100" dist="38100" dir="2700000" algn="tl">
                    <a:srgbClr val="000000">
                      <a:alpha val="43137"/>
                    </a:srgbClr>
                  </a:outerShdw>
                </a:effectLst>
              </a:rPr>
              <a:t>THE JEWISH CHURCH IN THE CONTEXT OF JUDAISM</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Accepting Jesus as the Messiah did not constitute a alienation from either the Jewish community or Judaism.</a:t>
            </a:r>
          </a:p>
          <a:p>
            <a:r>
              <a:rPr lang="en-US" i="1" dirty="0"/>
              <a:t>When Luke says they enjoyed the favor of all the people (2:47a), he surely means the Jewish community, many of whom, no doubt, had seen and heard Jesus.</a:t>
            </a:r>
          </a:p>
          <a:p>
            <a:r>
              <a:rPr lang="en-US" i="1" dirty="0"/>
              <a:t>Continuing to meet in the temple, they presumably continued in temple worship, such as, the daily burnt offering and the morning and evening incense.</a:t>
            </a:r>
          </a:p>
          <a:p>
            <a:r>
              <a:rPr lang="en-US" i="1" dirty="0"/>
              <a:t>They also continued to observe the </a:t>
            </a:r>
            <a:r>
              <a:rPr lang="en-US" i="1" u="sng" dirty="0" err="1"/>
              <a:t>tefillah</a:t>
            </a:r>
            <a:r>
              <a:rPr lang="en-US" i="1" dirty="0"/>
              <a:t> (the two periods of daily prayer, morning and afternoon).</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46</a:t>
            </a:fld>
            <a:endParaRPr lang="en-US"/>
          </a:p>
        </p:txBody>
      </p:sp>
    </p:spTree>
    <p:extLst>
      <p:ext uri="{BB962C8B-B14F-4D97-AF65-F5344CB8AC3E}">
        <p14:creationId xmlns:p14="http://schemas.microsoft.com/office/powerpoint/2010/main" val="254790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HEALING OF A CRIPPLED MAN (3:1-11)</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It was when Peter and John were going to the temple for the afternoon </a:t>
            </a:r>
            <a:r>
              <a:rPr lang="en-US" sz="3200" b="1" i="1" dirty="0" err="1">
                <a:solidFill>
                  <a:srgbClr val="00FFFF"/>
                </a:solidFill>
                <a:effectLst>
                  <a:outerShdw blurRad="38100" dist="38100" dir="2700000" algn="tl">
                    <a:srgbClr val="000000">
                      <a:alpha val="43137"/>
                    </a:srgbClr>
                  </a:outerShdw>
                </a:effectLst>
              </a:rPr>
              <a:t>tefillah</a:t>
            </a:r>
            <a:r>
              <a:rPr lang="en-US" sz="3200" b="1" dirty="0">
                <a:solidFill>
                  <a:srgbClr val="00FFFF"/>
                </a:solidFill>
                <a:effectLst>
                  <a:outerShdw blurRad="38100" dist="38100" dir="2700000" algn="tl">
                    <a:srgbClr val="000000">
                      <a:alpha val="43137"/>
                    </a:srgbClr>
                  </a:outerShdw>
                </a:effectLst>
              </a:rPr>
              <a:t> (about 3:00 PM), offered at the time of the whole burnt offering, that they encountered the crippled beggar.</a:t>
            </a:r>
          </a:p>
          <a:p>
            <a:r>
              <a:rPr lang="en-US" i="1" dirty="0"/>
              <a:t>The exact location can only be conjectured; Luke’s description of “the beautiful gate” is not otherwise attested in ancient Jewish literature.</a:t>
            </a:r>
          </a:p>
          <a:p>
            <a:r>
              <a:rPr lang="en-US" i="1" dirty="0"/>
              <a:t>Instead of alms, Peter commanded the man to stand upright, and the crippled man was healed, walking and leaping in the temple courts.</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47</a:t>
            </a:fld>
            <a:endParaRPr lang="en-US"/>
          </a:p>
        </p:txBody>
      </p:sp>
    </p:spTree>
    <p:extLst>
      <p:ext uri="{BB962C8B-B14F-4D97-AF65-F5344CB8AC3E}">
        <p14:creationId xmlns:p14="http://schemas.microsoft.com/office/powerpoint/2010/main" val="400128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48</a:t>
            </a:fld>
            <a:endParaRPr lang="en-US" dirty="0"/>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t="1191" r="6869" b="4325"/>
          <a:stretch/>
        </p:blipFill>
        <p:spPr>
          <a:xfrm>
            <a:off x="27962" y="80210"/>
            <a:ext cx="8907491" cy="6777789"/>
          </a:xfr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946" t="18561" r="8304" b="12565"/>
          <a:stretch/>
        </p:blipFill>
        <p:spPr>
          <a:xfrm>
            <a:off x="6661111" y="2807368"/>
            <a:ext cx="5466721" cy="3412457"/>
          </a:xfrm>
          <a:prstGeom prst="rect">
            <a:avLst/>
          </a:prstGeom>
          <a:ln w="57150">
            <a:solidFill>
              <a:schemeClr val="tx1"/>
            </a:solidFill>
          </a:ln>
        </p:spPr>
      </p:pic>
      <p:sp>
        <p:nvSpPr>
          <p:cNvPr id="9" name="TextBox 8"/>
          <p:cNvSpPr txBox="1"/>
          <p:nvPr/>
        </p:nvSpPr>
        <p:spPr>
          <a:xfrm>
            <a:off x="9015664" y="48126"/>
            <a:ext cx="3080084" cy="2677656"/>
          </a:xfrm>
          <a:prstGeom prst="rect">
            <a:avLst/>
          </a:prstGeom>
          <a:noFill/>
        </p:spPr>
        <p:txBody>
          <a:bodyPr wrap="square" rtlCol="0">
            <a:spAutoFit/>
          </a:bodyPr>
          <a:lstStyle/>
          <a:p>
            <a:r>
              <a:rPr lang="en-US" sz="2800" dirty="0">
                <a:solidFill>
                  <a:srgbClr val="FFFF99"/>
                </a:solidFill>
                <a:latin typeface="Arial Narrow" panose="020B0606020202030204" pitchFamily="34" charset="0"/>
              </a:rPr>
              <a:t>Solomon’s </a:t>
            </a:r>
            <a:r>
              <a:rPr lang="en-US" sz="2800" dirty="0" err="1">
                <a:solidFill>
                  <a:srgbClr val="FFFF99"/>
                </a:solidFill>
                <a:latin typeface="Arial Narrow" panose="020B0606020202030204" pitchFamily="34" charset="0"/>
              </a:rPr>
              <a:t>Colonade</a:t>
            </a:r>
            <a:r>
              <a:rPr lang="en-US" sz="2800" dirty="0">
                <a:solidFill>
                  <a:srgbClr val="FFFF99"/>
                </a:solidFill>
                <a:latin typeface="Arial Narrow" panose="020B0606020202030204" pitchFamily="34" charset="0"/>
              </a:rPr>
              <a:t> was also where Jesus was nearly stoned at the Feast of Hanukkah (Jn. 10:22ff.).</a:t>
            </a:r>
          </a:p>
        </p:txBody>
      </p:sp>
    </p:spTree>
    <p:extLst>
      <p:ext uri="{BB962C8B-B14F-4D97-AF65-F5344CB8AC3E}">
        <p14:creationId xmlns:p14="http://schemas.microsoft.com/office/powerpoint/2010/main" val="3400506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PETER’S SERMON (3:12-26)</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Luke now offers a sketch of Peter’s second great sermon.</a:t>
            </a:r>
          </a:p>
          <a:p>
            <a:r>
              <a:rPr lang="en-US" i="1" dirty="0"/>
              <a:t>For the apostles, a miracle was not an end in itself, but a bridge toward the gospel.</a:t>
            </a:r>
          </a:p>
          <a:p>
            <a:r>
              <a:rPr lang="en-US" i="1" dirty="0"/>
              <a:t>As at Pentecost, and particularly relevant to his Jewish audience, Peter’s sermon focused on the fulfillment of prophecy.</a:t>
            </a:r>
          </a:p>
          <a:p>
            <a:pPr lvl="1"/>
            <a:r>
              <a:rPr lang="en-US" b="1" dirty="0">
                <a:solidFill>
                  <a:schemeClr val="bg2">
                    <a:lumMod val="25000"/>
                  </a:schemeClr>
                </a:solidFill>
              </a:rPr>
              <a:t>This time he identified Jesus as Isaiah’s “the Servant of Yahweh” (3:13), the one who would herald God’s knowledge to the ends of the earth (cf. Is. 42:1-4; 49:1-6; 50:4-9; 52:13—53:12).</a:t>
            </a:r>
          </a:p>
          <a:p>
            <a:pPr lvl="1"/>
            <a:r>
              <a:rPr lang="en-US" b="1" dirty="0">
                <a:solidFill>
                  <a:schemeClr val="bg2">
                    <a:lumMod val="25000"/>
                  </a:schemeClr>
                </a:solidFill>
              </a:rPr>
              <a:t>Jesus, the suffering Servant, had indeed suffered to the death! But God raised him from the dead (3:26)!</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49</a:t>
            </a:fld>
            <a:endParaRPr lang="en-US"/>
          </a:p>
        </p:txBody>
      </p:sp>
    </p:spTree>
    <p:extLst>
      <p:ext uri="{BB962C8B-B14F-4D97-AF65-F5344CB8AC3E}">
        <p14:creationId xmlns:p14="http://schemas.microsoft.com/office/powerpoint/2010/main" val="170542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p:txBody>
          <a:bodyPr/>
          <a:lstStyle/>
          <a:p>
            <a:pPr eaLnBrk="1" hangingPunct="1">
              <a:defRPr/>
            </a:pPr>
            <a:r>
              <a:rPr lang="en-US" altLang="en-US" b="1" dirty="0">
                <a:solidFill>
                  <a:srgbClr val="FFCC00"/>
                </a:solidFill>
                <a:effectLst>
                  <a:outerShdw blurRad="38100" dist="38100" dir="2700000" algn="tl">
                    <a:srgbClr val="000000"/>
                  </a:outerShdw>
                </a:effectLst>
              </a:rPr>
              <a:t>TITLE &amp; SCOPE</a:t>
            </a:r>
          </a:p>
        </p:txBody>
      </p:sp>
      <p:sp>
        <p:nvSpPr>
          <p:cNvPr id="5123" name="Rectangle 3"/>
          <p:cNvSpPr>
            <a:spLocks noGrp="1"/>
          </p:cNvSpPr>
          <p:nvPr>
            <p:ph type="body" idx="1"/>
          </p:nvPr>
        </p:nvSpPr>
        <p:spPr>
          <a:xfrm>
            <a:off x="838200" y="1825625"/>
            <a:ext cx="10515600" cy="5032375"/>
          </a:xfrm>
        </p:spPr>
        <p:txBody>
          <a:bodyPr/>
          <a:lstStyle/>
          <a:p>
            <a:pPr eaLnBrk="1" hangingPunct="1">
              <a:buFont typeface="Arial" panose="020B0604020202020204" pitchFamily="34" charset="0"/>
              <a:buNone/>
              <a:defRPr/>
            </a:pPr>
            <a:r>
              <a:rPr lang="en-US" altLang="en-US" sz="3200" b="1" dirty="0">
                <a:solidFill>
                  <a:srgbClr val="00FFFF"/>
                </a:solidFill>
                <a:effectLst>
                  <a:outerShdw blurRad="38100" dist="38100" dir="2700000" algn="tl">
                    <a:srgbClr val="000000"/>
                  </a:outerShdw>
                </a:effectLst>
              </a:rPr>
              <a:t>The title “Acts of the Apostles”, which goes back to the earliest manuscripts, can be misleading.</a:t>
            </a:r>
          </a:p>
          <a:p>
            <a:pPr eaLnBrk="1" hangingPunct="1">
              <a:defRPr/>
            </a:pPr>
            <a:r>
              <a:rPr lang="en-US" altLang="en-US" i="1" dirty="0"/>
              <a:t>It does not cover the careers of the apostles in general, but rather, two apostles in particular, Peter and Paul.</a:t>
            </a:r>
          </a:p>
          <a:p>
            <a:pPr eaLnBrk="1" hangingPunct="1">
              <a:defRPr/>
            </a:pPr>
            <a:r>
              <a:rPr lang="en-US" altLang="en-US" i="1" dirty="0"/>
              <a:t>The book functions as Part 2 of Luke’s two-part history:</a:t>
            </a:r>
          </a:p>
          <a:p>
            <a:pPr lvl="1" eaLnBrk="1" hangingPunct="1">
              <a:defRPr/>
            </a:pPr>
            <a:r>
              <a:rPr lang="en-US" altLang="en-US" b="1" dirty="0">
                <a:solidFill>
                  <a:schemeClr val="bg2">
                    <a:lumMod val="25000"/>
                  </a:schemeClr>
                </a:solidFill>
              </a:rPr>
              <a:t>PART 1: The Gospel of Luke (the birth and ministry of Jesus the Messiah)</a:t>
            </a:r>
          </a:p>
          <a:p>
            <a:pPr lvl="1" eaLnBrk="1" hangingPunct="1">
              <a:defRPr/>
            </a:pPr>
            <a:r>
              <a:rPr lang="en-US" altLang="en-US" b="1" dirty="0">
                <a:solidFill>
                  <a:schemeClr val="bg2">
                    <a:lumMod val="25000"/>
                  </a:schemeClr>
                </a:solidFill>
              </a:rPr>
              <a:t>PART 2: The history of the earliest Christians</a:t>
            </a:r>
          </a:p>
          <a:p>
            <a:pPr eaLnBrk="1" hangingPunct="1">
              <a:defRPr/>
            </a:pPr>
            <a:r>
              <a:rPr lang="en-US" altLang="en-US" i="1" dirty="0" err="1"/>
              <a:t>Theophilus</a:t>
            </a:r>
            <a:r>
              <a:rPr lang="en-US" altLang="en-US" i="1" dirty="0"/>
              <a:t>, likely a wealthy patron who underwrote the production of both Luke and Acts, is otherwise unknown (however, it was customary to dedicate literary works to such patrons).</a:t>
            </a:r>
          </a:p>
        </p:txBody>
      </p:sp>
      <p:sp>
        <p:nvSpPr>
          <p:cNvPr id="2" name="Slide Number Placeholder 1"/>
          <p:cNvSpPr>
            <a:spLocks noGrp="1"/>
          </p:cNvSpPr>
          <p:nvPr>
            <p:ph type="sldNum" sz="quarter" idx="12"/>
          </p:nvPr>
        </p:nvSpPr>
        <p:spPr/>
        <p:txBody>
          <a:bodyPr/>
          <a:lstStyle/>
          <a:p>
            <a:pPr>
              <a:defRPr/>
            </a:pPr>
            <a:fld id="{254DD280-9EF3-47CE-9735-16719FC5628C}" type="slidenum">
              <a:rPr lang="en-US" smtClean="0"/>
              <a:pPr>
                <a:defRPr/>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500" fill="hold"/>
                                        <p:tgtEl>
                                          <p:spTgt spid="5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2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12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123">
                                            <p:txEl>
                                              <p:pRg st="1" end="1"/>
                                            </p:txEl>
                                          </p:spTgt>
                                        </p:tgtEl>
                                        <p:attrNameLst>
                                          <p:attrName>style.visibility</p:attrName>
                                        </p:attrNameLst>
                                      </p:cBhvr>
                                      <p:to>
                                        <p:strVal val="visible"/>
                                      </p:to>
                                    </p:set>
                                    <p:anim calcmode="lin" valueType="num">
                                      <p:cBhvr additive="base">
                                        <p:cTn id="14"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123">
                                            <p:txEl>
                                              <p:pRg st="2" end="2"/>
                                            </p:txEl>
                                          </p:spTgt>
                                        </p:tgtEl>
                                        <p:attrNameLst>
                                          <p:attrName>style.visibility</p:attrName>
                                        </p:attrNameLst>
                                      </p:cBhvr>
                                      <p:to>
                                        <p:strVal val="visible"/>
                                      </p:to>
                                    </p:set>
                                    <p:anim calcmode="lin" valueType="num">
                                      <p:cBhvr additive="base">
                                        <p:cTn id="20"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123">
                                            <p:txEl>
                                              <p:pRg st="3" end="3"/>
                                            </p:txEl>
                                          </p:spTgt>
                                        </p:tgtEl>
                                        <p:attrNameLst>
                                          <p:attrName>style.visibility</p:attrName>
                                        </p:attrNameLst>
                                      </p:cBhvr>
                                      <p:to>
                                        <p:strVal val="visible"/>
                                      </p:to>
                                    </p:set>
                                    <p:anim calcmode="lin" valueType="num">
                                      <p:cBhvr additive="base">
                                        <p:cTn id="26"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123">
                                            <p:txEl>
                                              <p:pRg st="4" end="4"/>
                                            </p:txEl>
                                          </p:spTgt>
                                        </p:tgtEl>
                                        <p:attrNameLst>
                                          <p:attrName>style.visibility</p:attrName>
                                        </p:attrNameLst>
                                      </p:cBhvr>
                                      <p:to>
                                        <p:strVal val="visible"/>
                                      </p:to>
                                    </p:set>
                                    <p:anim calcmode="lin" valueType="num">
                                      <p:cBhvr additive="base">
                                        <p:cTn id="32"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123">
                                            <p:txEl>
                                              <p:pRg st="5" end="5"/>
                                            </p:txEl>
                                          </p:spTgt>
                                        </p:tgtEl>
                                        <p:attrNameLst>
                                          <p:attrName>style.visibility</p:attrName>
                                        </p:attrNameLst>
                                      </p:cBhvr>
                                      <p:to>
                                        <p:strVal val="visible"/>
                                      </p:to>
                                    </p:set>
                                    <p:anim calcmode="lin" valueType="num">
                                      <p:cBhvr additive="base">
                                        <p:cTn id="38" dur="500" fill="hold"/>
                                        <p:tgtEl>
                                          <p:spTgt spid="512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12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Striking Parallel with the Septuagint</a:t>
            </a:r>
          </a:p>
        </p:txBody>
      </p:sp>
      <p:sp>
        <p:nvSpPr>
          <p:cNvPr id="3" name="Content Placeholder 2"/>
          <p:cNvSpPr>
            <a:spLocks noGrp="1"/>
          </p:cNvSpPr>
          <p:nvPr>
            <p:ph idx="1"/>
          </p:nvPr>
        </p:nvSpPr>
        <p:spPr>
          <a:xfrm>
            <a:off x="838200" y="1825625"/>
            <a:ext cx="10515600" cy="3131386"/>
          </a:xfrm>
        </p:spPr>
        <p:txBody>
          <a:bodyPr/>
          <a:lstStyle/>
          <a:p>
            <a:pPr marL="0" indent="0">
              <a:buNone/>
            </a:pPr>
            <a:r>
              <a:rPr lang="en-US" sz="3600" dirty="0">
                <a:solidFill>
                  <a:srgbClr val="FFFF99"/>
                </a:solidFill>
                <a:latin typeface="Greekth" panose="02020803070505020304" pitchFamily="18" charset="0"/>
              </a:rPr>
              <a:t>o[ </a:t>
            </a:r>
            <a:r>
              <a:rPr lang="en-US" sz="3600" dirty="0" err="1">
                <a:solidFill>
                  <a:srgbClr val="FFFF99"/>
                </a:solidFill>
                <a:latin typeface="Greekth" panose="02020803070505020304" pitchFamily="18" charset="0"/>
              </a:rPr>
              <a:t>pai?j</a:t>
            </a:r>
            <a:r>
              <a:rPr lang="en-US" sz="3600" dirty="0">
                <a:solidFill>
                  <a:srgbClr val="FFFF99"/>
                </a:solidFill>
                <a:latin typeface="Greekth" panose="02020803070505020304" pitchFamily="18" charset="0"/>
              </a:rPr>
              <a:t> </a:t>
            </a:r>
            <a:r>
              <a:rPr lang="en-US" sz="3600" dirty="0" err="1">
                <a:solidFill>
                  <a:srgbClr val="FFFF99"/>
                </a:solidFill>
                <a:latin typeface="Greekth" panose="02020803070505020304" pitchFamily="18" charset="0"/>
              </a:rPr>
              <a:t>mou</a:t>
            </a:r>
            <a:r>
              <a:rPr lang="en-US" sz="3600" dirty="0">
                <a:solidFill>
                  <a:srgbClr val="FFFF99"/>
                </a:solidFill>
                <a:latin typeface="Greekth" panose="02020803070505020304" pitchFamily="18" charset="0"/>
              </a:rPr>
              <a:t>…</a:t>
            </a:r>
            <a:r>
              <a:rPr lang="en-US" sz="3600" dirty="0" err="1">
                <a:solidFill>
                  <a:srgbClr val="FFFF99"/>
                </a:solidFill>
                <a:latin typeface="Greekth" panose="02020803070505020304" pitchFamily="18" charset="0"/>
              </a:rPr>
              <a:t>decasqh</a:t>
            </a:r>
            <a:r>
              <a:rPr lang="en-US" sz="3600" dirty="0">
                <a:solidFill>
                  <a:srgbClr val="FFFF99"/>
                </a:solidFill>
                <a:latin typeface="Greekth" panose="02020803070505020304" pitchFamily="18" charset="0"/>
              </a:rPr>
              <a:t>&lt;</a:t>
            </a:r>
            <a:r>
              <a:rPr lang="en-US" sz="3600" dirty="0" err="1">
                <a:solidFill>
                  <a:srgbClr val="FFFF99"/>
                </a:solidFill>
                <a:latin typeface="Greekth" panose="02020803070505020304" pitchFamily="18" charset="0"/>
              </a:rPr>
              <a:t>setai</a:t>
            </a:r>
            <a:r>
              <a:rPr lang="en-US" sz="3600" dirty="0">
                <a:solidFill>
                  <a:srgbClr val="FFFF99"/>
                </a:solidFill>
                <a:latin typeface="Greekth" panose="02020803070505020304" pitchFamily="18" charset="0"/>
              </a:rPr>
              <a:t> </a:t>
            </a:r>
            <a:r>
              <a:rPr lang="en-US" sz="3600" dirty="0">
                <a:solidFill>
                  <a:srgbClr val="FFFF99"/>
                </a:solidFill>
                <a:latin typeface="+mj-lt"/>
              </a:rPr>
              <a:t>(Isaiah 53:13, LXX)</a:t>
            </a:r>
          </a:p>
          <a:p>
            <a:pPr marL="0" indent="0">
              <a:buNone/>
            </a:pPr>
            <a:r>
              <a:rPr lang="en-US" sz="3600" i="1" dirty="0">
                <a:solidFill>
                  <a:srgbClr val="FFFF99"/>
                </a:solidFill>
                <a:latin typeface="+mj-lt"/>
              </a:rPr>
              <a:t>	“My Child-Servant…will be glorified…”</a:t>
            </a:r>
            <a:endParaRPr lang="en-US" sz="3600" i="1" dirty="0">
              <a:solidFill>
                <a:srgbClr val="FFFF99"/>
              </a:solidFill>
              <a:latin typeface="Greekth" panose="02020803070505020304" pitchFamily="18" charset="0"/>
            </a:endParaRPr>
          </a:p>
          <a:p>
            <a:pPr marL="0" indent="0">
              <a:buNone/>
            </a:pPr>
            <a:endParaRPr lang="en-US" sz="1400" dirty="0">
              <a:solidFill>
                <a:srgbClr val="FFFF99"/>
              </a:solidFill>
              <a:latin typeface="Greekth" panose="02020803070505020304" pitchFamily="18" charset="0"/>
            </a:endParaRPr>
          </a:p>
          <a:p>
            <a:pPr marL="0" indent="0">
              <a:buNone/>
            </a:pPr>
            <a:r>
              <a:rPr lang="en-US" sz="3600" dirty="0">
                <a:solidFill>
                  <a:srgbClr val="FFFF99"/>
                </a:solidFill>
                <a:latin typeface="Greekth" panose="02020803070505020304" pitchFamily="18" charset="0"/>
              </a:rPr>
              <a:t>o[ </a:t>
            </a:r>
            <a:r>
              <a:rPr lang="en-US" sz="3600" dirty="0" err="1">
                <a:solidFill>
                  <a:srgbClr val="FFFF99"/>
                </a:solidFill>
                <a:latin typeface="Greekth" panose="02020803070505020304" pitchFamily="18" charset="0"/>
              </a:rPr>
              <a:t>qeo</a:t>
            </a:r>
            <a:r>
              <a:rPr lang="en-US" sz="3600" dirty="0">
                <a:solidFill>
                  <a:srgbClr val="FFFF99"/>
                </a:solidFill>
                <a:latin typeface="Greekth" panose="02020803070505020304" pitchFamily="18" charset="0"/>
              </a:rPr>
              <a:t>&gt;j…e]</a:t>
            </a:r>
            <a:r>
              <a:rPr lang="en-US" sz="3600" dirty="0" err="1">
                <a:solidFill>
                  <a:srgbClr val="FFFF99"/>
                </a:solidFill>
                <a:latin typeface="Greekth" panose="02020803070505020304" pitchFamily="18" charset="0"/>
              </a:rPr>
              <a:t>docasen</a:t>
            </a:r>
            <a:r>
              <a:rPr lang="en-US" sz="3600" dirty="0">
                <a:solidFill>
                  <a:srgbClr val="FFFF99"/>
                </a:solidFill>
                <a:latin typeface="Greekth" panose="02020803070505020304" pitchFamily="18" charset="0"/>
              </a:rPr>
              <a:t> to&gt;n </a:t>
            </a:r>
            <a:r>
              <a:rPr lang="en-US" sz="3600" dirty="0" err="1">
                <a:solidFill>
                  <a:srgbClr val="FFFF99"/>
                </a:solidFill>
                <a:latin typeface="Greekth" panose="02020803070505020304" pitchFamily="18" charset="0"/>
              </a:rPr>
              <a:t>pai?da</a:t>
            </a:r>
            <a:r>
              <a:rPr lang="en-US" sz="3600" dirty="0">
                <a:solidFill>
                  <a:srgbClr val="FFFF99"/>
                </a:solidFill>
                <a:latin typeface="Greekth" panose="02020803070505020304" pitchFamily="18" charset="0"/>
              </a:rPr>
              <a:t> au]</a:t>
            </a:r>
            <a:r>
              <a:rPr lang="en-US" sz="3600" dirty="0" err="1">
                <a:solidFill>
                  <a:srgbClr val="FFFF99"/>
                </a:solidFill>
                <a:latin typeface="Greekth" panose="02020803070505020304" pitchFamily="18" charset="0"/>
              </a:rPr>
              <a:t>tou</a:t>
            </a:r>
            <a:r>
              <a:rPr lang="en-US" sz="3600" dirty="0">
                <a:solidFill>
                  <a:srgbClr val="FFFF99"/>
                </a:solidFill>
                <a:latin typeface="Greekth" panose="02020803070505020304" pitchFamily="18" charset="0"/>
              </a:rPr>
              <a:t>? </a:t>
            </a:r>
            <a:r>
              <a:rPr lang="en-US" sz="3600" dirty="0">
                <a:solidFill>
                  <a:srgbClr val="FFFF99"/>
                </a:solidFill>
                <a:latin typeface="+mj-lt"/>
              </a:rPr>
              <a:t>(Acts. 3:13)</a:t>
            </a:r>
          </a:p>
          <a:p>
            <a:pPr marL="0" indent="0">
              <a:buNone/>
            </a:pPr>
            <a:r>
              <a:rPr lang="en-US" sz="3600" dirty="0">
                <a:solidFill>
                  <a:srgbClr val="FFFF99"/>
                </a:solidFill>
                <a:latin typeface="+mj-lt"/>
              </a:rPr>
              <a:t>	</a:t>
            </a:r>
            <a:r>
              <a:rPr lang="en-US" sz="3600" i="1" dirty="0">
                <a:solidFill>
                  <a:srgbClr val="FFFF99"/>
                </a:solidFill>
                <a:latin typeface="+mj-lt"/>
              </a:rPr>
              <a:t>“God…has glorified his Child-Servant…”</a:t>
            </a:r>
            <a:endParaRPr lang="en-US" sz="3600" i="1" dirty="0">
              <a:solidFill>
                <a:srgbClr val="FFFF99"/>
              </a:solidFill>
              <a:latin typeface="Greekth" panose="02020803070505020304" pitchFamily="18" charset="0"/>
            </a:endParaRP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50</a:t>
            </a:fld>
            <a:endParaRPr lang="en-US"/>
          </a:p>
        </p:txBody>
      </p:sp>
      <p:sp>
        <p:nvSpPr>
          <p:cNvPr id="5" name="TextBox 4"/>
          <p:cNvSpPr txBox="1"/>
          <p:nvPr/>
        </p:nvSpPr>
        <p:spPr>
          <a:xfrm>
            <a:off x="224589" y="5245768"/>
            <a:ext cx="11758864" cy="1446550"/>
          </a:xfrm>
          <a:prstGeom prst="rect">
            <a:avLst/>
          </a:prstGeom>
          <a:solidFill>
            <a:schemeClr val="tx2">
              <a:lumMod val="40000"/>
              <a:lumOff val="60000"/>
            </a:schemeClr>
          </a:solidFill>
        </p:spPr>
        <p:txBody>
          <a:bodyPr wrap="square" rtlCol="0">
            <a:spAutoFit/>
          </a:bodyPr>
          <a:lstStyle/>
          <a:p>
            <a:pPr algn="ctr"/>
            <a:r>
              <a:rPr lang="en-US" sz="4400" dirty="0">
                <a:latin typeface="Narkisim" panose="020E0502050101010101" pitchFamily="34" charset="-79"/>
                <a:cs typeface="Narkisim" panose="020E0502050101010101" pitchFamily="34" charset="-79"/>
              </a:rPr>
              <a:t>What God had promised for his faithful Servant, he had fulfilled in Jesus of Nazareth!</a:t>
            </a:r>
          </a:p>
        </p:txBody>
      </p:sp>
    </p:spTree>
    <p:extLst>
      <p:ext uri="{BB962C8B-B14F-4D97-AF65-F5344CB8AC3E}">
        <p14:creationId xmlns:p14="http://schemas.microsoft.com/office/powerpoint/2010/main" val="102622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additive="base">
                                        <p:cTn id="1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Who Is Jesus?</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Peter’s sermon concentrates on the true identity of Jesus of Nazareth.</a:t>
            </a:r>
          </a:p>
          <a:p>
            <a:r>
              <a:rPr lang="en-US" i="1" dirty="0"/>
              <a:t>If Jesus is Isaiah’s “Servant of Yahweh”, he also is no less than the “Prophet like Moses” (Dt. 18:15, 18-19; cf. 34:10-12), the one foretold by all the prophets.</a:t>
            </a:r>
          </a:p>
          <a:p>
            <a:r>
              <a:rPr lang="en-US" i="1" dirty="0"/>
              <a:t>Peter’s titles for Jesus are exalted and vivid:</a:t>
            </a:r>
          </a:p>
          <a:p>
            <a:pPr lvl="1"/>
            <a:r>
              <a:rPr lang="en-US" b="1" dirty="0">
                <a:solidFill>
                  <a:schemeClr val="bg2">
                    <a:lumMod val="25000"/>
                  </a:schemeClr>
                </a:solidFill>
              </a:rPr>
              <a:t>The Holy and Righteous One (3:14)</a:t>
            </a:r>
          </a:p>
          <a:p>
            <a:pPr lvl="1"/>
            <a:r>
              <a:rPr lang="en-US" b="1" dirty="0">
                <a:solidFill>
                  <a:schemeClr val="bg2">
                    <a:lumMod val="25000"/>
                  </a:schemeClr>
                </a:solidFill>
              </a:rPr>
              <a:t>The Author of Life (3:15)</a:t>
            </a:r>
          </a:p>
          <a:p>
            <a:pPr lvl="1"/>
            <a:r>
              <a:rPr lang="en-US" b="1" dirty="0">
                <a:solidFill>
                  <a:schemeClr val="bg2">
                    <a:lumMod val="25000"/>
                  </a:schemeClr>
                </a:solidFill>
              </a:rPr>
              <a:t>The Christ (3:18, 20)</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51</a:t>
            </a:fld>
            <a:endParaRPr lang="en-US"/>
          </a:p>
        </p:txBody>
      </p:sp>
    </p:spTree>
    <p:extLst>
      <p:ext uri="{BB962C8B-B14F-4D97-AF65-F5344CB8AC3E}">
        <p14:creationId xmlns:p14="http://schemas.microsoft.com/office/powerpoint/2010/main" val="144643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000" dirty="0">
                <a:solidFill>
                  <a:srgbClr val="FF0000"/>
                </a:solidFill>
                <a:latin typeface="Mistral" panose="03090702030407020403" pitchFamily="66" charset="0"/>
              </a:rPr>
              <a:t>Discussion Questions</a:t>
            </a:r>
            <a:endParaRPr lang="en-US" sz="6000" dirty="0">
              <a:solidFill>
                <a:srgbClr val="FF0000"/>
              </a:solidFill>
            </a:endParaRPr>
          </a:p>
        </p:txBody>
      </p:sp>
      <p:sp>
        <p:nvSpPr>
          <p:cNvPr id="3" name="Content Placeholder 2"/>
          <p:cNvSpPr>
            <a:spLocks noGrp="1"/>
          </p:cNvSpPr>
          <p:nvPr>
            <p:ph idx="1"/>
          </p:nvPr>
        </p:nvSpPr>
        <p:spPr/>
        <p:txBody>
          <a:bodyPr/>
          <a:lstStyle/>
          <a:p>
            <a:pPr marL="609600" indent="-609600">
              <a:buFont typeface="Wingdings" panose="05000000000000000000" pitchFamily="2" charset="2"/>
              <a:buAutoNum type="arabicPeriod"/>
            </a:pPr>
            <a:r>
              <a:rPr lang="en-US" altLang="en-US" dirty="0">
                <a:solidFill>
                  <a:srgbClr val="FFFF99"/>
                </a:solidFill>
              </a:rPr>
              <a:t>Since the crippled man whom Peter and John healed had been at this temple gate every day for a long time, do you think Jesus may ever have passed him? </a:t>
            </a:r>
          </a:p>
          <a:p>
            <a:pPr marL="609600" indent="-609600">
              <a:buFont typeface="Wingdings" panose="05000000000000000000" pitchFamily="2" charset="2"/>
              <a:buAutoNum type="arabicPeriod"/>
            </a:pPr>
            <a:r>
              <a:rPr lang="en-US" dirty="0">
                <a:solidFill>
                  <a:srgbClr val="FFFF99"/>
                </a:solidFill>
              </a:rPr>
              <a:t>In none of the sermons by Peter or others to unbelievers is there any anecdotal personal stories. Rather, they seemed to concentrate on the fulfillment of Scripture and the events of Jesus’ life, death and resurrection. How does this compare with gospel presentations today?</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52</a:t>
            </a:fld>
            <a:endParaRPr lang="en-US"/>
          </a:p>
        </p:txBody>
      </p:sp>
    </p:spTree>
    <p:extLst>
      <p:ext uri="{BB962C8B-B14F-4D97-AF65-F5344CB8AC3E}">
        <p14:creationId xmlns:p14="http://schemas.microsoft.com/office/powerpoint/2010/main" val="248432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CONFRONTATION (4:1-22)</a:t>
            </a:r>
          </a:p>
        </p:txBody>
      </p:sp>
      <p:sp>
        <p:nvSpPr>
          <p:cNvPr id="3" name="Content Placeholder 2"/>
          <p:cNvSpPr>
            <a:spLocks noGrp="1"/>
          </p:cNvSpPr>
          <p:nvPr>
            <p:ph idx="1"/>
          </p:nvPr>
        </p:nvSpPr>
        <p:spPr>
          <a:xfrm>
            <a:off x="838200" y="1761456"/>
            <a:ext cx="10515600" cy="503237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The Sadducees interrupted Peter’s sermon, apparently incensed over the proclamation of resurrection in Jesus (whom they had helped execute).</a:t>
            </a:r>
          </a:p>
          <a:p>
            <a:r>
              <a:rPr lang="en-US" i="1" dirty="0"/>
              <a:t>They jailed Peter and John for the night, bringing them in the next morning for examination.</a:t>
            </a:r>
          </a:p>
          <a:p>
            <a:r>
              <a:rPr lang="en-US" i="1" dirty="0"/>
              <a:t>Though the temple rulers made no attempt to deny the miracle, they focused on the authority by which it was performed.</a:t>
            </a:r>
          </a:p>
          <a:p>
            <a:r>
              <a:rPr lang="en-US" i="1" dirty="0"/>
              <a:t>“Filled with the Spirit”, Peter explained that their authority came from Jesus, whom the temple authorities had rejected and crucified. Jesus was the rejected cornerstone (cf. Ps. 118:22), and he was the only source of true salvation!</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53</a:t>
            </a:fld>
            <a:endParaRPr lang="en-US"/>
          </a:p>
        </p:txBody>
      </p:sp>
    </p:spTree>
    <p:extLst>
      <p:ext uri="{BB962C8B-B14F-4D97-AF65-F5344CB8AC3E}">
        <p14:creationId xmlns:p14="http://schemas.microsoft.com/office/powerpoint/2010/main" val="184576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7" name="Slide Number Placeholder 7"/>
          <p:cNvSpPr>
            <a:spLocks noGrp="1"/>
          </p:cNvSpPr>
          <p:nvPr>
            <p:ph type="sldNum" sz="quarter" idx="12"/>
          </p:nvPr>
        </p:nvSpPr>
        <p:spPr/>
        <p:txBody>
          <a:bodyPr/>
          <a:lstStyle/>
          <a:p>
            <a:fld id="{F6A900E7-A621-45CA-9535-CF3ECF254E77}" type="slidenum">
              <a:rPr lang="en-US" altLang="en-US"/>
              <a:pPr/>
              <a:t>54</a:t>
            </a:fld>
            <a:endParaRPr lang="en-US" altLang="en-US"/>
          </a:p>
        </p:txBody>
      </p:sp>
      <p:pic>
        <p:nvPicPr>
          <p:cNvPr id="280578" name="Picture 2" descr="NTA22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06684" y="160420"/>
            <a:ext cx="6308035" cy="426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0579" name="Picture 3" descr="NTA22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22223" t="4135" r="22221" b="-3369"/>
          <a:stretch>
            <a:fillRect/>
          </a:stretch>
        </p:blipFill>
        <p:spPr>
          <a:xfrm>
            <a:off x="8064336" y="160420"/>
            <a:ext cx="3273425"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0580" name="Picture 4" descr="NTA22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8045117" y="4427620"/>
            <a:ext cx="3276600" cy="220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0581" name="Text Box 5"/>
          <p:cNvSpPr txBox="1">
            <a:spLocks noChangeArrowheads="1"/>
          </p:cNvSpPr>
          <p:nvPr/>
        </p:nvSpPr>
        <p:spPr bwMode="auto">
          <a:xfrm>
            <a:off x="208547" y="4495205"/>
            <a:ext cx="771625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2400" i="1" dirty="0">
                <a:solidFill>
                  <a:srgbClr val="FFFF99"/>
                </a:solidFill>
                <a:latin typeface="Arial Narrow" panose="020B0606020202030204" pitchFamily="34" charset="0"/>
              </a:rPr>
              <a:t>In 1990 an ancient tomb chamber was discovered containing several ossuaries (bone boxes for second burial). Among them was an ossuary inscribed with the name “Joseph bar Caiaphas”, almost certainly the same Caiaphas in the gospels and here in Acts 4:6 whom Josephus calls “Joseph Caiaphas”.</a:t>
            </a:r>
            <a:endParaRPr lang="en-US" altLang="en-US" sz="2800" i="1" dirty="0">
              <a:solidFill>
                <a:srgbClr val="FFFF99"/>
              </a:solidFill>
              <a:latin typeface="Arial Narrow" panose="020B0606020202030204" pitchFamily="34" charset="0"/>
            </a:endParaRPr>
          </a:p>
        </p:txBody>
      </p:sp>
    </p:spTree>
    <p:extLst>
      <p:ext uri="{BB962C8B-B14F-4D97-AF65-F5344CB8AC3E}">
        <p14:creationId xmlns:p14="http://schemas.microsoft.com/office/powerpoint/2010/main" val="116958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COMMISSION RENEWED (4:23-31)</a:t>
            </a:r>
          </a:p>
        </p:txBody>
      </p:sp>
      <p:sp>
        <p:nvSpPr>
          <p:cNvPr id="3" name="Content Placeholder 2"/>
          <p:cNvSpPr>
            <a:spLocks noGrp="1"/>
          </p:cNvSpPr>
          <p:nvPr>
            <p:ph idx="1"/>
          </p:nvPr>
        </p:nvSpPr>
        <p:spPr>
          <a:xfrm>
            <a:off x="838200" y="1825624"/>
            <a:ext cx="10515600" cy="453072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After hearing the parting warning of the Temple authorities, Peter and John returned to their new community and reported what had happened.</a:t>
            </a:r>
          </a:p>
          <a:p>
            <a:r>
              <a:rPr lang="en-US" i="1" dirty="0"/>
              <a:t>The whole community joined in prayer, citing the royal Psalm 2 celebrating the victory of God’s Anointed One over the  rulers of the earth.</a:t>
            </a:r>
          </a:p>
          <a:p>
            <a:r>
              <a:rPr lang="en-US" i="1" dirty="0"/>
              <a:t>What had happened in the death of Jesus was no more than what had been foreordained by God himself.</a:t>
            </a:r>
          </a:p>
          <a:p>
            <a:r>
              <a:rPr lang="en-US" i="1" dirty="0"/>
              <a:t>Now, they prayed for courage to continue to preach about Jesus, after which they were again “filled with the Holy Spirit”.</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55</a:t>
            </a:fld>
            <a:endParaRPr lang="en-US"/>
          </a:p>
        </p:txBody>
      </p:sp>
    </p:spTree>
    <p:extLst>
      <p:ext uri="{BB962C8B-B14F-4D97-AF65-F5344CB8AC3E}">
        <p14:creationId xmlns:p14="http://schemas.microsoft.com/office/powerpoint/2010/main" val="246987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COMMON LIFE (4:32—5:11)</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Earlier, Luke briefly alluded to the common life of this early community (cf. 2:44-45). Now, he offers some fascinating details:</a:t>
            </a:r>
          </a:p>
          <a:p>
            <a:r>
              <a:rPr lang="en-US" i="1" dirty="0"/>
              <a:t>In the first place, contributing to the common fund was voluntary, not obligatory, and one notable example was the sizeable contribution of a Levite from Cyprus, Joseph Barnabas (who later would be linked to Saul of Tarsus).</a:t>
            </a:r>
          </a:p>
          <a:p>
            <a:r>
              <a:rPr lang="en-US" i="1" dirty="0"/>
              <a:t>A second incident, involving dishonesty on the part of a man and his wife, ended with a summary judgment of death for both!</a:t>
            </a:r>
          </a:p>
          <a:p>
            <a:r>
              <a:rPr lang="en-US" i="1" dirty="0"/>
              <a:t>Deep awe filled the “church” (and this is Luke’s first occasion to use the term </a:t>
            </a:r>
            <a:r>
              <a:rPr lang="en-US" dirty="0">
                <a:latin typeface="Greekth" panose="02020803070505020304" pitchFamily="18" charset="0"/>
              </a:rPr>
              <a:t>e]</a:t>
            </a:r>
            <a:r>
              <a:rPr lang="en-US" dirty="0" err="1">
                <a:latin typeface="Greekth" panose="02020803070505020304" pitchFamily="18" charset="0"/>
              </a:rPr>
              <a:t>kklhsi</a:t>
            </a:r>
            <a:r>
              <a:rPr lang="en-US" dirty="0">
                <a:latin typeface="Greekth" panose="02020803070505020304" pitchFamily="18" charset="0"/>
              </a:rPr>
              <a:t>&lt;a</a:t>
            </a:r>
            <a:r>
              <a:rPr lang="en-US" i="1" dirty="0"/>
              <a:t> to describe the new community). </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56</a:t>
            </a:fld>
            <a:endParaRPr lang="en-US" dirty="0"/>
          </a:p>
        </p:txBody>
      </p:sp>
    </p:spTree>
    <p:extLst>
      <p:ext uri="{BB962C8B-B14F-4D97-AF65-F5344CB8AC3E}">
        <p14:creationId xmlns:p14="http://schemas.microsoft.com/office/powerpoint/2010/main" val="196504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FFC000"/>
                </a:solidFill>
                <a:effectLst>
                  <a:outerShdw blurRad="38100" dist="38100" dir="2700000" algn="tl">
                    <a:srgbClr val="000000">
                      <a:alpha val="43137"/>
                    </a:srgbClr>
                  </a:outerShdw>
                </a:effectLst>
              </a:rPr>
              <a:t>MIRACLES AND PERSECUTION </a:t>
            </a:r>
            <a:r>
              <a:rPr lang="en-US" b="1" dirty="0">
                <a:solidFill>
                  <a:srgbClr val="FFC000"/>
                </a:solidFill>
                <a:effectLst>
                  <a:outerShdw blurRad="38100" dist="38100" dir="2700000" algn="tl">
                    <a:srgbClr val="000000">
                      <a:alpha val="43137"/>
                    </a:srgbClr>
                  </a:outerShdw>
                </a:effectLst>
              </a:rPr>
              <a:t>(5:12-42)</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After the interlude regarding the common life, Luke returns to the outcome of the community prayer following the arrest of Peter and John.</a:t>
            </a:r>
          </a:p>
          <a:p>
            <a:r>
              <a:rPr lang="en-US" i="1" dirty="0"/>
              <a:t>The apostles continued to perform miracles, but while many more people accepted the messiahship of Jesus, many others rejected their message.</a:t>
            </a:r>
          </a:p>
          <a:p>
            <a:r>
              <a:rPr lang="en-US" i="1" dirty="0"/>
              <a:t>A popular belief was that the shadow of a holy man could cure the sick, and many people attempted to position their sick loved ones so that Peter’s shadow would pass over them. Luke is ambiguous as to whether this was actually successful, but for those who brought their sick to Peter directly, they were all healed.</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57</a:t>
            </a:fld>
            <a:endParaRPr lang="en-US"/>
          </a:p>
        </p:txBody>
      </p:sp>
    </p:spTree>
    <p:extLst>
      <p:ext uri="{BB962C8B-B14F-4D97-AF65-F5344CB8AC3E}">
        <p14:creationId xmlns:p14="http://schemas.microsoft.com/office/powerpoint/2010/main" val="311819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Second Interrogation</a:t>
            </a:r>
          </a:p>
        </p:txBody>
      </p:sp>
      <p:sp>
        <p:nvSpPr>
          <p:cNvPr id="3" name="Content Placeholder 2"/>
          <p:cNvSpPr>
            <a:spLocks noGrp="1"/>
          </p:cNvSpPr>
          <p:nvPr>
            <p:ph idx="1"/>
          </p:nvPr>
        </p:nvSpPr>
        <p:spPr/>
        <p:txBody>
          <a:bodyPr/>
          <a:lstStyle/>
          <a:p>
            <a:pPr marL="0" indent="0">
              <a:buNone/>
            </a:pPr>
            <a:r>
              <a:rPr lang="en-US" sz="3200" dirty="0">
                <a:solidFill>
                  <a:srgbClr val="00FFFF"/>
                </a:solidFill>
                <a:effectLst>
                  <a:outerShdw blurRad="38100" dist="38100" dir="2700000" algn="tl">
                    <a:srgbClr val="000000">
                      <a:alpha val="43137"/>
                    </a:srgbClr>
                  </a:outerShdw>
                </a:effectLst>
              </a:rPr>
              <a:t>Once more the apostles were arrested—all of them—after they refused to heed the warning at the first arrest.</a:t>
            </a:r>
          </a:p>
          <a:p>
            <a:r>
              <a:rPr lang="en-US" i="1" dirty="0"/>
              <a:t>The Sanhedrin, under the direction of the Sadducees, must have been chagrined to find the apostles free the next morning and teaching in the temple courts about Jesus. (And it must have been especially galling when it was reported they had been released by an angel, since Sadducees did not believe in angels.)</a:t>
            </a:r>
          </a:p>
          <a:p>
            <a:r>
              <a:rPr lang="en-US" i="1" dirty="0"/>
              <a:t>A second order for arrest was given, this time carefully so as not to arouse the people.</a:t>
            </a:r>
          </a:p>
          <a:p>
            <a:r>
              <a:rPr lang="en-US" i="1" dirty="0"/>
              <a:t>Peter boldly indicted the leaders again for their role in killing Jesus.</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58</a:t>
            </a:fld>
            <a:endParaRPr lang="en-US"/>
          </a:p>
        </p:txBody>
      </p:sp>
    </p:spTree>
    <p:extLst>
      <p:ext uri="{BB962C8B-B14F-4D97-AF65-F5344CB8AC3E}">
        <p14:creationId xmlns:p14="http://schemas.microsoft.com/office/powerpoint/2010/main" val="12356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fld id="{F13215E2-7D85-43BA-9195-6E075AD99DB0}" type="slidenum">
              <a:rPr lang="en-US" altLang="en-US"/>
              <a:pPr/>
              <a:t>59</a:t>
            </a:fld>
            <a:endParaRPr lang="en-US" altLang="en-US"/>
          </a:p>
        </p:txBody>
      </p:sp>
      <p:sp>
        <p:nvSpPr>
          <p:cNvPr id="188418" name="Rectangle 2"/>
          <p:cNvSpPr>
            <a:spLocks noGrp="1" noChangeArrowheads="1"/>
          </p:cNvSpPr>
          <p:nvPr>
            <p:ph type="title"/>
          </p:nvPr>
        </p:nvSpPr>
        <p:spPr>
          <a:xfrm>
            <a:off x="256674" y="336885"/>
            <a:ext cx="11646568" cy="1034715"/>
          </a:xfrm>
        </p:spPr>
        <p:txBody>
          <a:bodyPr/>
          <a:lstStyle/>
          <a:p>
            <a:pPr algn="ctr"/>
            <a:r>
              <a:rPr lang="en-US" altLang="en-US" sz="4000" dirty="0">
                <a:solidFill>
                  <a:srgbClr val="EEB000"/>
                </a:solidFill>
                <a:latin typeface="Impact" panose="020B0806030902050204" pitchFamily="34" charset="0"/>
              </a:rPr>
              <a:t>The Major Jewish Sects described by Flavius Josephus</a:t>
            </a:r>
          </a:p>
        </p:txBody>
      </p:sp>
      <p:sp>
        <p:nvSpPr>
          <p:cNvPr id="188419" name="Rectangle 3"/>
          <p:cNvSpPr>
            <a:spLocks noGrp="1" noChangeArrowheads="1"/>
          </p:cNvSpPr>
          <p:nvPr>
            <p:ph type="body" sz="half" idx="1"/>
          </p:nvPr>
        </p:nvSpPr>
        <p:spPr>
          <a:xfrm>
            <a:off x="593558" y="1371600"/>
            <a:ext cx="5426242" cy="2514600"/>
          </a:xfrm>
          <a:solidFill>
            <a:srgbClr val="0F0F2F"/>
          </a:solidFill>
          <a:ln w="12700">
            <a:solidFill>
              <a:schemeClr val="tx1"/>
            </a:solidFill>
            <a:miter lim="800000"/>
            <a:headEnd/>
            <a:tailEnd/>
          </a:ln>
        </p:spPr>
        <p:txBody>
          <a:bodyPr/>
          <a:lstStyle/>
          <a:p>
            <a:pPr>
              <a:lnSpc>
                <a:spcPct val="80000"/>
              </a:lnSpc>
              <a:buFont typeface="Wingdings" panose="05000000000000000000" pitchFamily="2" charset="2"/>
              <a:buNone/>
            </a:pPr>
            <a:r>
              <a:rPr lang="en-US" altLang="en-US" sz="2400" b="1" dirty="0">
                <a:solidFill>
                  <a:srgbClr val="FF3300"/>
                </a:solidFill>
                <a:latin typeface="Eras Bold ITC" pitchFamily="34" charset="0"/>
              </a:rPr>
              <a:t>Pharisees</a:t>
            </a:r>
          </a:p>
          <a:p>
            <a:pPr>
              <a:lnSpc>
                <a:spcPct val="80000"/>
              </a:lnSpc>
            </a:pPr>
            <a:r>
              <a:rPr lang="en-US" altLang="en-US" sz="2400" i="1" dirty="0">
                <a:solidFill>
                  <a:srgbClr val="FFFF99"/>
                </a:solidFill>
                <a:latin typeface="Arial Narrow" panose="020B0606020202030204" pitchFamily="34" charset="0"/>
              </a:rPr>
              <a:t>Middle-class separatists</a:t>
            </a:r>
          </a:p>
          <a:p>
            <a:pPr>
              <a:lnSpc>
                <a:spcPct val="80000"/>
              </a:lnSpc>
            </a:pPr>
            <a:r>
              <a:rPr lang="en-US" altLang="en-US" sz="2400" i="1" dirty="0">
                <a:solidFill>
                  <a:srgbClr val="FFFF99"/>
                </a:solidFill>
                <a:latin typeface="Arial Narrow" panose="020B0606020202030204" pitchFamily="34" charset="0"/>
              </a:rPr>
              <a:t>Lay theologians</a:t>
            </a:r>
          </a:p>
          <a:p>
            <a:pPr>
              <a:lnSpc>
                <a:spcPct val="80000"/>
              </a:lnSpc>
            </a:pPr>
            <a:r>
              <a:rPr lang="en-US" altLang="en-US" sz="2400" i="1" dirty="0">
                <a:solidFill>
                  <a:srgbClr val="FFFF99"/>
                </a:solidFill>
                <a:latin typeface="Arial Narrow" panose="020B0606020202030204" pitchFamily="34" charset="0"/>
              </a:rPr>
              <a:t>Upheld both oral and written Torah</a:t>
            </a:r>
          </a:p>
          <a:p>
            <a:pPr>
              <a:lnSpc>
                <a:spcPct val="80000"/>
              </a:lnSpc>
            </a:pPr>
            <a:r>
              <a:rPr lang="en-US" altLang="en-US" sz="2400" i="1" dirty="0">
                <a:solidFill>
                  <a:srgbClr val="FFFF99"/>
                </a:solidFill>
                <a:latin typeface="Arial Narrow" panose="020B0606020202030204" pitchFamily="34" charset="0"/>
              </a:rPr>
              <a:t>Closely allied with scribes (copyists)</a:t>
            </a:r>
          </a:p>
          <a:p>
            <a:pPr>
              <a:lnSpc>
                <a:spcPct val="80000"/>
              </a:lnSpc>
            </a:pPr>
            <a:r>
              <a:rPr lang="en-US" altLang="en-US" sz="2400" i="1" dirty="0">
                <a:solidFill>
                  <a:srgbClr val="FFFF99"/>
                </a:solidFill>
                <a:latin typeface="Arial Narrow" panose="020B0606020202030204" pitchFamily="34" charset="0"/>
              </a:rPr>
              <a:t>Linked with the synagogues</a:t>
            </a:r>
          </a:p>
        </p:txBody>
      </p:sp>
      <p:sp>
        <p:nvSpPr>
          <p:cNvPr id="188420" name="Rectangle 4"/>
          <p:cNvSpPr>
            <a:spLocks noGrp="1" noChangeArrowheads="1"/>
          </p:cNvSpPr>
          <p:nvPr>
            <p:ph type="body" sz="half" idx="2"/>
          </p:nvPr>
        </p:nvSpPr>
        <p:spPr>
          <a:xfrm>
            <a:off x="6248400" y="1371600"/>
            <a:ext cx="5350042" cy="2514600"/>
          </a:xfrm>
          <a:solidFill>
            <a:srgbClr val="2B2B89"/>
          </a:solidFill>
          <a:ln w="12700">
            <a:solidFill>
              <a:schemeClr val="tx1"/>
            </a:solidFill>
            <a:miter lim="800000"/>
            <a:headEnd/>
            <a:tailEnd/>
          </a:ln>
        </p:spPr>
        <p:txBody>
          <a:bodyPr/>
          <a:lstStyle/>
          <a:p>
            <a:pPr>
              <a:lnSpc>
                <a:spcPct val="80000"/>
              </a:lnSpc>
              <a:buFont typeface="Wingdings" panose="05000000000000000000" pitchFamily="2" charset="2"/>
              <a:buNone/>
            </a:pPr>
            <a:r>
              <a:rPr lang="en-US" altLang="en-US" sz="2400" b="1" dirty="0">
                <a:solidFill>
                  <a:srgbClr val="FF3300"/>
                </a:solidFill>
                <a:effectLst>
                  <a:outerShdw blurRad="38100" dist="38100" dir="2700000" algn="tl">
                    <a:srgbClr val="000000">
                      <a:alpha val="43137"/>
                    </a:srgbClr>
                  </a:outerShdw>
                </a:effectLst>
                <a:latin typeface="Eras Bold ITC" pitchFamily="34" charset="0"/>
              </a:rPr>
              <a:t>Essenes</a:t>
            </a:r>
          </a:p>
          <a:p>
            <a:pPr>
              <a:lnSpc>
                <a:spcPct val="90000"/>
              </a:lnSpc>
            </a:pPr>
            <a:r>
              <a:rPr lang="en-US" altLang="en-US" sz="2400" i="1" dirty="0">
                <a:solidFill>
                  <a:srgbClr val="FFFF99"/>
                </a:solidFill>
                <a:latin typeface="Arial Narrow" panose="020B0606020202030204" pitchFamily="34" charset="0"/>
              </a:rPr>
              <a:t>Ascetics with a high value on apocalyptic literature</a:t>
            </a:r>
          </a:p>
          <a:p>
            <a:pPr>
              <a:lnSpc>
                <a:spcPct val="90000"/>
              </a:lnSpc>
            </a:pPr>
            <a:r>
              <a:rPr lang="en-US" altLang="en-US" sz="2400" i="1" dirty="0">
                <a:solidFill>
                  <a:srgbClr val="FFFF99"/>
                </a:solidFill>
                <a:latin typeface="Arial Narrow" panose="020B0606020202030204" pitchFamily="34" charset="0"/>
              </a:rPr>
              <a:t>Held that the priesthood was corrupt and saw themselves as the true Israel in exile</a:t>
            </a:r>
          </a:p>
          <a:p>
            <a:pPr>
              <a:lnSpc>
                <a:spcPct val="90000"/>
              </a:lnSpc>
            </a:pPr>
            <a:r>
              <a:rPr lang="en-US" altLang="en-US" sz="2400" i="1" dirty="0">
                <a:solidFill>
                  <a:srgbClr val="FFFF99"/>
                </a:solidFill>
                <a:latin typeface="Arial Narrow" panose="020B0606020202030204" pitchFamily="34" charset="0"/>
              </a:rPr>
              <a:t>Qumran was possibly Essene</a:t>
            </a:r>
          </a:p>
        </p:txBody>
      </p:sp>
      <p:sp>
        <p:nvSpPr>
          <p:cNvPr id="188421" name="Rectangle 5"/>
          <p:cNvSpPr>
            <a:spLocks noChangeArrowheads="1"/>
          </p:cNvSpPr>
          <p:nvPr/>
        </p:nvSpPr>
        <p:spPr bwMode="auto">
          <a:xfrm>
            <a:off x="593558" y="4114799"/>
            <a:ext cx="5426242" cy="2462463"/>
          </a:xfrm>
          <a:prstGeom prst="rect">
            <a:avLst/>
          </a:prstGeom>
          <a:solidFill>
            <a:srgbClr val="19194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3"/>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5"/>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5"/>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5"/>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5"/>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2400" b="1" dirty="0">
                <a:solidFill>
                  <a:srgbClr val="FF3300"/>
                </a:solidFill>
                <a:latin typeface="Eras Bold ITC" pitchFamily="34" charset="0"/>
              </a:rPr>
              <a:t>Sadducees</a:t>
            </a:r>
          </a:p>
          <a:p>
            <a:pPr>
              <a:lnSpc>
                <a:spcPct val="80000"/>
              </a:lnSpc>
            </a:pPr>
            <a:r>
              <a:rPr lang="en-US" altLang="en-US" sz="2400" i="1" dirty="0">
                <a:solidFill>
                  <a:srgbClr val="FFFF99"/>
                </a:solidFill>
                <a:latin typeface="Arial Narrow" panose="020B0606020202030204" pitchFamily="34" charset="0"/>
              </a:rPr>
              <a:t>Upper-class, mostly priests</a:t>
            </a:r>
          </a:p>
          <a:p>
            <a:pPr>
              <a:lnSpc>
                <a:spcPct val="80000"/>
              </a:lnSpc>
            </a:pPr>
            <a:r>
              <a:rPr lang="en-US" altLang="en-US" sz="2400" i="1" dirty="0">
                <a:solidFill>
                  <a:srgbClr val="FFFF99"/>
                </a:solidFill>
                <a:latin typeface="Arial Narrow" panose="020B0606020202030204" pitchFamily="34" charset="0"/>
              </a:rPr>
              <a:t>Upheld the supremacy of the written Torah</a:t>
            </a:r>
          </a:p>
          <a:p>
            <a:pPr>
              <a:lnSpc>
                <a:spcPct val="80000"/>
              </a:lnSpc>
            </a:pPr>
            <a:r>
              <a:rPr lang="en-US" altLang="en-US" sz="2400" i="1" dirty="0">
                <a:solidFill>
                  <a:srgbClr val="FFFF99"/>
                </a:solidFill>
                <a:latin typeface="Arial Narrow" panose="020B0606020202030204" pitchFamily="34" charset="0"/>
              </a:rPr>
              <a:t>Primary influence in the Sanhedrin and Second Temple</a:t>
            </a:r>
          </a:p>
          <a:p>
            <a:pPr>
              <a:lnSpc>
                <a:spcPct val="80000"/>
              </a:lnSpc>
            </a:pPr>
            <a:r>
              <a:rPr lang="en-US" altLang="en-US" sz="2400" i="1" dirty="0">
                <a:solidFill>
                  <a:srgbClr val="FFFF99"/>
                </a:solidFill>
                <a:latin typeface="Arial Narrow" panose="020B0606020202030204" pitchFamily="34" charset="0"/>
              </a:rPr>
              <a:t>Rejected resurrection &amp; angels</a:t>
            </a:r>
          </a:p>
        </p:txBody>
      </p:sp>
      <p:sp>
        <p:nvSpPr>
          <p:cNvPr id="188422" name="Rectangle 6"/>
          <p:cNvSpPr>
            <a:spLocks noChangeArrowheads="1"/>
          </p:cNvSpPr>
          <p:nvPr/>
        </p:nvSpPr>
        <p:spPr bwMode="auto">
          <a:xfrm>
            <a:off x="6248400" y="4114799"/>
            <a:ext cx="5350042" cy="2462463"/>
          </a:xfrm>
          <a:prstGeom prst="rect">
            <a:avLst/>
          </a:prstGeom>
          <a:solidFill>
            <a:srgbClr val="33339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3"/>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5"/>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5"/>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5"/>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5"/>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2400" b="1" dirty="0">
                <a:solidFill>
                  <a:srgbClr val="FF3300"/>
                </a:solidFill>
                <a:latin typeface="Eras Bold ITC" pitchFamily="34" charset="0"/>
              </a:rPr>
              <a:t>Zealots</a:t>
            </a:r>
          </a:p>
          <a:p>
            <a:pPr>
              <a:lnSpc>
                <a:spcPct val="80000"/>
              </a:lnSpc>
            </a:pPr>
            <a:r>
              <a:rPr lang="en-US" altLang="en-US" sz="2400" i="1" dirty="0">
                <a:solidFill>
                  <a:srgbClr val="FFFF99"/>
                </a:solidFill>
                <a:latin typeface="Arial Narrow" panose="020B0606020202030204" pitchFamily="34" charset="0"/>
              </a:rPr>
              <a:t>Patriotic freedom-fighters</a:t>
            </a:r>
          </a:p>
          <a:p>
            <a:pPr>
              <a:lnSpc>
                <a:spcPct val="80000"/>
              </a:lnSpc>
            </a:pPr>
            <a:r>
              <a:rPr lang="en-US" altLang="en-US" sz="2400" i="1" dirty="0">
                <a:solidFill>
                  <a:srgbClr val="FFFF99"/>
                </a:solidFill>
                <a:latin typeface="Arial Narrow" panose="020B0606020202030204" pitchFamily="34" charset="0"/>
              </a:rPr>
              <a:t>Upheld Maccabean idealism</a:t>
            </a:r>
          </a:p>
          <a:p>
            <a:pPr>
              <a:lnSpc>
                <a:spcPct val="80000"/>
              </a:lnSpc>
            </a:pPr>
            <a:r>
              <a:rPr lang="en-US" altLang="en-US" sz="2400" i="1" dirty="0">
                <a:solidFill>
                  <a:srgbClr val="FFFF99"/>
                </a:solidFill>
                <a:latin typeface="Arial Narrow" panose="020B0606020202030204" pitchFamily="34" charset="0"/>
              </a:rPr>
              <a:t>Opposition to Rome was an expression of zeal for the Torah</a:t>
            </a:r>
          </a:p>
          <a:p>
            <a:pPr>
              <a:lnSpc>
                <a:spcPct val="80000"/>
              </a:lnSpc>
            </a:pPr>
            <a:r>
              <a:rPr lang="en-US" altLang="en-US" sz="2400" i="1" dirty="0">
                <a:solidFill>
                  <a:srgbClr val="FFFF99"/>
                </a:solidFill>
                <a:latin typeface="Arial Narrow" panose="020B0606020202030204" pitchFamily="34" charset="0"/>
              </a:rPr>
              <a:t>Central to the 1</a:t>
            </a:r>
            <a:r>
              <a:rPr lang="en-US" altLang="en-US" sz="2400" i="1" baseline="30000" dirty="0">
                <a:solidFill>
                  <a:srgbClr val="FFFF99"/>
                </a:solidFill>
                <a:latin typeface="Arial Narrow" panose="020B0606020202030204" pitchFamily="34" charset="0"/>
              </a:rPr>
              <a:t>st</a:t>
            </a:r>
            <a:r>
              <a:rPr lang="en-US" altLang="en-US" sz="2400" i="1" dirty="0">
                <a:solidFill>
                  <a:srgbClr val="FFFF99"/>
                </a:solidFill>
                <a:latin typeface="Arial Narrow" panose="020B0606020202030204" pitchFamily="34" charset="0"/>
              </a:rPr>
              <a:t> and 2</a:t>
            </a:r>
            <a:r>
              <a:rPr lang="en-US" altLang="en-US" sz="2400" i="1" baseline="30000" dirty="0">
                <a:solidFill>
                  <a:srgbClr val="FFFF99"/>
                </a:solidFill>
                <a:latin typeface="Arial Narrow" panose="020B0606020202030204" pitchFamily="34" charset="0"/>
              </a:rPr>
              <a:t>nd</a:t>
            </a:r>
            <a:r>
              <a:rPr lang="en-US" altLang="en-US" sz="2400" i="1" dirty="0">
                <a:solidFill>
                  <a:srgbClr val="FFFF99"/>
                </a:solidFill>
                <a:latin typeface="Arial Narrow" panose="020B0606020202030204" pitchFamily="34" charset="0"/>
              </a:rPr>
              <a:t> Jewish Revolts</a:t>
            </a:r>
          </a:p>
        </p:txBody>
      </p:sp>
    </p:spTree>
    <p:extLst>
      <p:ext uri="{BB962C8B-B14F-4D97-AF65-F5344CB8AC3E}">
        <p14:creationId xmlns:p14="http://schemas.microsoft.com/office/powerpoint/2010/main" val="12724638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8419">
                                            <p:bg/>
                                          </p:spTgt>
                                        </p:tgtEl>
                                        <p:attrNameLst>
                                          <p:attrName>style.visibility</p:attrName>
                                        </p:attrNameLst>
                                      </p:cBhvr>
                                      <p:to>
                                        <p:strVal val="visible"/>
                                      </p:to>
                                    </p:set>
                                    <p:anim calcmode="lin" valueType="num">
                                      <p:cBhvr>
                                        <p:cTn id="7" dur="500" fill="hold"/>
                                        <p:tgtEl>
                                          <p:spTgt spid="188419">
                                            <p:bg/>
                                          </p:spTgt>
                                        </p:tgtEl>
                                        <p:attrNameLst>
                                          <p:attrName>ppt_w</p:attrName>
                                        </p:attrNameLst>
                                      </p:cBhvr>
                                      <p:tavLst>
                                        <p:tav tm="0">
                                          <p:val>
                                            <p:fltVal val="0"/>
                                          </p:val>
                                        </p:tav>
                                        <p:tav tm="100000">
                                          <p:val>
                                            <p:strVal val="#ppt_w"/>
                                          </p:val>
                                        </p:tav>
                                      </p:tavLst>
                                    </p:anim>
                                    <p:anim calcmode="lin" valueType="num">
                                      <p:cBhvr>
                                        <p:cTn id="8" dur="500" fill="hold"/>
                                        <p:tgtEl>
                                          <p:spTgt spid="188419">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88419">
                                            <p:txEl>
                                              <p:pRg st="0" end="0"/>
                                            </p:txEl>
                                          </p:spTgt>
                                        </p:tgtEl>
                                        <p:attrNameLst>
                                          <p:attrName>style.visibility</p:attrName>
                                        </p:attrNameLst>
                                      </p:cBhvr>
                                      <p:to>
                                        <p:strVal val="visible"/>
                                      </p:to>
                                    </p:set>
                                    <p:anim calcmode="lin" valueType="num">
                                      <p:cBhvr>
                                        <p:cTn id="11" dur="500" fill="hold"/>
                                        <p:tgtEl>
                                          <p:spTgt spid="18841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88419">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88419">
                                            <p:txEl>
                                              <p:pRg st="1" end="1"/>
                                            </p:txEl>
                                          </p:spTgt>
                                        </p:tgtEl>
                                        <p:attrNameLst>
                                          <p:attrName>style.visibility</p:attrName>
                                        </p:attrNameLst>
                                      </p:cBhvr>
                                      <p:to>
                                        <p:strVal val="visible"/>
                                      </p:to>
                                    </p:set>
                                    <p:anim calcmode="lin" valueType="num">
                                      <p:cBhvr>
                                        <p:cTn id="15" dur="500" fill="hold"/>
                                        <p:tgtEl>
                                          <p:spTgt spid="188419">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88419">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88419">
                                            <p:txEl>
                                              <p:pRg st="2" end="2"/>
                                            </p:txEl>
                                          </p:spTgt>
                                        </p:tgtEl>
                                        <p:attrNameLst>
                                          <p:attrName>style.visibility</p:attrName>
                                        </p:attrNameLst>
                                      </p:cBhvr>
                                      <p:to>
                                        <p:strVal val="visible"/>
                                      </p:to>
                                    </p:set>
                                    <p:anim calcmode="lin" valueType="num">
                                      <p:cBhvr>
                                        <p:cTn id="19" dur="500" fill="hold"/>
                                        <p:tgtEl>
                                          <p:spTgt spid="18841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88419">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88419">
                                            <p:txEl>
                                              <p:pRg st="3" end="3"/>
                                            </p:txEl>
                                          </p:spTgt>
                                        </p:tgtEl>
                                        <p:attrNameLst>
                                          <p:attrName>style.visibility</p:attrName>
                                        </p:attrNameLst>
                                      </p:cBhvr>
                                      <p:to>
                                        <p:strVal val="visible"/>
                                      </p:to>
                                    </p:set>
                                    <p:anim calcmode="lin" valueType="num">
                                      <p:cBhvr>
                                        <p:cTn id="23" dur="500" fill="hold"/>
                                        <p:tgtEl>
                                          <p:spTgt spid="188419">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88419">
                                            <p:txEl>
                                              <p:pRg st="3" end="3"/>
                                            </p:tx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88419">
                                            <p:txEl>
                                              <p:pRg st="4" end="4"/>
                                            </p:txEl>
                                          </p:spTgt>
                                        </p:tgtEl>
                                        <p:attrNameLst>
                                          <p:attrName>style.visibility</p:attrName>
                                        </p:attrNameLst>
                                      </p:cBhvr>
                                      <p:to>
                                        <p:strVal val="visible"/>
                                      </p:to>
                                    </p:set>
                                    <p:anim calcmode="lin" valueType="num">
                                      <p:cBhvr>
                                        <p:cTn id="27" dur="500" fill="hold"/>
                                        <p:tgtEl>
                                          <p:spTgt spid="188419">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88419">
                                            <p:txEl>
                                              <p:pRg st="4" end="4"/>
                                            </p:txEl>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88419">
                                            <p:txEl>
                                              <p:pRg st="5" end="5"/>
                                            </p:txEl>
                                          </p:spTgt>
                                        </p:tgtEl>
                                        <p:attrNameLst>
                                          <p:attrName>style.visibility</p:attrName>
                                        </p:attrNameLst>
                                      </p:cBhvr>
                                      <p:to>
                                        <p:strVal val="visible"/>
                                      </p:to>
                                    </p:set>
                                    <p:anim calcmode="lin" valueType="num">
                                      <p:cBhvr>
                                        <p:cTn id="31" dur="500" fill="hold"/>
                                        <p:tgtEl>
                                          <p:spTgt spid="188419">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8841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88421"/>
                                        </p:tgtEl>
                                        <p:attrNameLst>
                                          <p:attrName>style.visibility</p:attrName>
                                        </p:attrNameLst>
                                      </p:cBhvr>
                                      <p:to>
                                        <p:strVal val="visible"/>
                                      </p:to>
                                    </p:set>
                                    <p:anim calcmode="lin" valueType="num">
                                      <p:cBhvr>
                                        <p:cTn id="37" dur="500" fill="hold"/>
                                        <p:tgtEl>
                                          <p:spTgt spid="188421"/>
                                        </p:tgtEl>
                                        <p:attrNameLst>
                                          <p:attrName>ppt_w</p:attrName>
                                        </p:attrNameLst>
                                      </p:cBhvr>
                                      <p:tavLst>
                                        <p:tav tm="0">
                                          <p:val>
                                            <p:fltVal val="0"/>
                                          </p:val>
                                        </p:tav>
                                        <p:tav tm="100000">
                                          <p:val>
                                            <p:strVal val="#ppt_w"/>
                                          </p:val>
                                        </p:tav>
                                      </p:tavLst>
                                    </p:anim>
                                    <p:anim calcmode="lin" valueType="num">
                                      <p:cBhvr>
                                        <p:cTn id="38" dur="500" fill="hold"/>
                                        <p:tgtEl>
                                          <p:spTgt spid="188421"/>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88420">
                                            <p:bg/>
                                          </p:spTgt>
                                        </p:tgtEl>
                                        <p:attrNameLst>
                                          <p:attrName>style.visibility</p:attrName>
                                        </p:attrNameLst>
                                      </p:cBhvr>
                                      <p:to>
                                        <p:strVal val="visible"/>
                                      </p:to>
                                    </p:set>
                                    <p:anim calcmode="lin" valueType="num">
                                      <p:cBhvr>
                                        <p:cTn id="43" dur="500" fill="hold"/>
                                        <p:tgtEl>
                                          <p:spTgt spid="188420">
                                            <p:bg/>
                                          </p:spTgt>
                                        </p:tgtEl>
                                        <p:attrNameLst>
                                          <p:attrName>ppt_w</p:attrName>
                                        </p:attrNameLst>
                                      </p:cBhvr>
                                      <p:tavLst>
                                        <p:tav tm="0">
                                          <p:val>
                                            <p:fltVal val="0"/>
                                          </p:val>
                                        </p:tav>
                                        <p:tav tm="100000">
                                          <p:val>
                                            <p:strVal val="#ppt_w"/>
                                          </p:val>
                                        </p:tav>
                                      </p:tavLst>
                                    </p:anim>
                                    <p:anim calcmode="lin" valueType="num">
                                      <p:cBhvr>
                                        <p:cTn id="44" dur="500" fill="hold"/>
                                        <p:tgtEl>
                                          <p:spTgt spid="188420">
                                            <p:bg/>
                                          </p:spTgt>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188420">
                                            <p:txEl>
                                              <p:pRg st="0" end="0"/>
                                            </p:txEl>
                                          </p:spTgt>
                                        </p:tgtEl>
                                        <p:attrNameLst>
                                          <p:attrName>style.visibility</p:attrName>
                                        </p:attrNameLst>
                                      </p:cBhvr>
                                      <p:to>
                                        <p:strVal val="visible"/>
                                      </p:to>
                                    </p:set>
                                    <p:anim calcmode="lin" valueType="num">
                                      <p:cBhvr>
                                        <p:cTn id="47" dur="500" fill="hold"/>
                                        <p:tgtEl>
                                          <p:spTgt spid="188420">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88420">
                                            <p:txEl>
                                              <p:pRg st="0" end="0"/>
                                            </p:txEl>
                                          </p:spTgt>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188420">
                                            <p:txEl>
                                              <p:pRg st="1" end="1"/>
                                            </p:txEl>
                                          </p:spTgt>
                                        </p:tgtEl>
                                        <p:attrNameLst>
                                          <p:attrName>style.visibility</p:attrName>
                                        </p:attrNameLst>
                                      </p:cBhvr>
                                      <p:to>
                                        <p:strVal val="visible"/>
                                      </p:to>
                                    </p:set>
                                    <p:anim calcmode="lin" valueType="num">
                                      <p:cBhvr>
                                        <p:cTn id="51" dur="500" fill="hold"/>
                                        <p:tgtEl>
                                          <p:spTgt spid="188420">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8420">
                                            <p:txEl>
                                              <p:pRg st="1" end="1"/>
                                            </p:txEl>
                                          </p:spTgt>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188420">
                                            <p:txEl>
                                              <p:pRg st="2" end="2"/>
                                            </p:txEl>
                                          </p:spTgt>
                                        </p:tgtEl>
                                        <p:attrNameLst>
                                          <p:attrName>style.visibility</p:attrName>
                                        </p:attrNameLst>
                                      </p:cBhvr>
                                      <p:to>
                                        <p:strVal val="visible"/>
                                      </p:to>
                                    </p:set>
                                    <p:anim calcmode="lin" valueType="num">
                                      <p:cBhvr>
                                        <p:cTn id="55" dur="500" fill="hold"/>
                                        <p:tgtEl>
                                          <p:spTgt spid="188420">
                                            <p:txEl>
                                              <p:pRg st="2" end="2"/>
                                            </p:txEl>
                                          </p:spTgt>
                                        </p:tgtEl>
                                        <p:attrNameLst>
                                          <p:attrName>ppt_w</p:attrName>
                                        </p:attrNameLst>
                                      </p:cBhvr>
                                      <p:tavLst>
                                        <p:tav tm="0">
                                          <p:val>
                                            <p:fltVal val="0"/>
                                          </p:val>
                                        </p:tav>
                                        <p:tav tm="100000">
                                          <p:val>
                                            <p:strVal val="#ppt_w"/>
                                          </p:val>
                                        </p:tav>
                                      </p:tavLst>
                                    </p:anim>
                                    <p:anim calcmode="lin" valueType="num">
                                      <p:cBhvr>
                                        <p:cTn id="56" dur="500" fill="hold"/>
                                        <p:tgtEl>
                                          <p:spTgt spid="188420">
                                            <p:txEl>
                                              <p:pRg st="2" end="2"/>
                                            </p:txEl>
                                          </p:spTgt>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188420">
                                            <p:txEl>
                                              <p:pRg st="3" end="3"/>
                                            </p:txEl>
                                          </p:spTgt>
                                        </p:tgtEl>
                                        <p:attrNameLst>
                                          <p:attrName>style.visibility</p:attrName>
                                        </p:attrNameLst>
                                      </p:cBhvr>
                                      <p:to>
                                        <p:strVal val="visible"/>
                                      </p:to>
                                    </p:set>
                                    <p:anim calcmode="lin" valueType="num">
                                      <p:cBhvr>
                                        <p:cTn id="59" dur="500" fill="hold"/>
                                        <p:tgtEl>
                                          <p:spTgt spid="188420">
                                            <p:txEl>
                                              <p:pRg st="3" end="3"/>
                                            </p:txEl>
                                          </p:spTgt>
                                        </p:tgtEl>
                                        <p:attrNameLst>
                                          <p:attrName>ppt_w</p:attrName>
                                        </p:attrNameLst>
                                      </p:cBhvr>
                                      <p:tavLst>
                                        <p:tav tm="0">
                                          <p:val>
                                            <p:fltVal val="0"/>
                                          </p:val>
                                        </p:tav>
                                        <p:tav tm="100000">
                                          <p:val>
                                            <p:strVal val="#ppt_w"/>
                                          </p:val>
                                        </p:tav>
                                      </p:tavLst>
                                    </p:anim>
                                    <p:anim calcmode="lin" valueType="num">
                                      <p:cBhvr>
                                        <p:cTn id="60" dur="500" fill="hold"/>
                                        <p:tgtEl>
                                          <p:spTgt spid="18842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88422"/>
                                        </p:tgtEl>
                                        <p:attrNameLst>
                                          <p:attrName>style.visibility</p:attrName>
                                        </p:attrNameLst>
                                      </p:cBhvr>
                                      <p:to>
                                        <p:strVal val="visible"/>
                                      </p:to>
                                    </p:set>
                                    <p:anim calcmode="lin" valueType="num">
                                      <p:cBhvr>
                                        <p:cTn id="65" dur="500" fill="hold"/>
                                        <p:tgtEl>
                                          <p:spTgt spid="188422"/>
                                        </p:tgtEl>
                                        <p:attrNameLst>
                                          <p:attrName>ppt_w</p:attrName>
                                        </p:attrNameLst>
                                      </p:cBhvr>
                                      <p:tavLst>
                                        <p:tav tm="0">
                                          <p:val>
                                            <p:fltVal val="0"/>
                                          </p:val>
                                        </p:tav>
                                        <p:tav tm="100000">
                                          <p:val>
                                            <p:strVal val="#ppt_w"/>
                                          </p:val>
                                        </p:tav>
                                      </p:tavLst>
                                    </p:anim>
                                    <p:anim calcmode="lin" valueType="num">
                                      <p:cBhvr>
                                        <p:cTn id="66" dur="500" fill="hold"/>
                                        <p:tgtEl>
                                          <p:spTgt spid="1884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uiExpand="1" build="p" animBg="1"/>
      <p:bldP spid="188420" grpId="0" uiExpand="1" build="p" animBg="1"/>
      <p:bldP spid="188421" grpId="0" animBg="1"/>
      <p:bldP spid="1884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6146" name="Rectangle 2"/>
          <p:cNvSpPr>
            <a:spLocks noGrp="1"/>
          </p:cNvSpPr>
          <p:nvPr>
            <p:ph type="title"/>
          </p:nvPr>
        </p:nvSpPr>
        <p:spPr>
          <a:xfrm>
            <a:off x="817563" y="379413"/>
            <a:ext cx="10536237" cy="898525"/>
          </a:xfrm>
        </p:spPr>
        <p:txBody>
          <a:bodyPr/>
          <a:lstStyle/>
          <a:p>
            <a:pPr eaLnBrk="1" hangingPunct="1">
              <a:defRPr/>
            </a:pPr>
            <a:r>
              <a:rPr lang="en-US" altLang="en-US" dirty="0">
                <a:solidFill>
                  <a:srgbClr val="FFCC00"/>
                </a:solidFill>
                <a:effectLst>
                  <a:outerShdw blurRad="38100" dist="38100" dir="2700000" algn="tl">
                    <a:srgbClr val="000000"/>
                  </a:outerShdw>
                </a:effectLst>
              </a:rPr>
              <a:t>TEXT</a:t>
            </a:r>
          </a:p>
        </p:txBody>
      </p:sp>
      <p:pic>
        <p:nvPicPr>
          <p:cNvPr id="6147" name="Picture 6" descr="800px-P038-Act-18"/>
          <p:cNvPicPr>
            <a:picLocks noGrp="1" noChangeAspect="1" noChangeArrowheads="1"/>
          </p:cNvPicPr>
          <p:nvPr>
            <p:ph sz="half" idx="1"/>
          </p:nvPr>
        </p:nvPicPr>
        <p:blipFill>
          <a:blip r:embed="rId2">
            <a:lum bright="24000" contrast="60000"/>
            <a:extLst>
              <a:ext uri="{28A0092B-C50C-407E-A947-70E740481C1C}">
                <a14:useLocalDpi xmlns:a14="http://schemas.microsoft.com/office/drawing/2010/main" val="0"/>
              </a:ext>
            </a:extLst>
          </a:blip>
          <a:srcRect/>
          <a:stretch>
            <a:fillRect/>
          </a:stretch>
        </p:blipFill>
        <p:spPr>
          <a:xfrm>
            <a:off x="0" y="1703388"/>
            <a:ext cx="3779838" cy="5154612"/>
          </a:xfrm>
        </p:spPr>
      </p:pic>
      <p:pic>
        <p:nvPicPr>
          <p:cNvPr id="6148" name="Picture 7" descr="Uncial_076_(Gregory-Aland)[1]"/>
          <p:cNvPicPr>
            <a:picLocks noGrp="1" noChangeAspect="1" noChangeArrowheads="1"/>
          </p:cNvPicPr>
          <p:nvPr>
            <p:ph sz="half" idx="2"/>
          </p:nvPr>
        </p:nvPicPr>
        <p:blipFill>
          <a:blip r:embed="rId3">
            <a:lum bright="12000" contrast="24000"/>
            <a:extLst>
              <a:ext uri="{28A0092B-C50C-407E-A947-70E740481C1C}">
                <a14:useLocalDpi xmlns:a14="http://schemas.microsoft.com/office/drawing/2010/main" val="0"/>
              </a:ext>
            </a:extLst>
          </a:blip>
          <a:srcRect/>
          <a:stretch>
            <a:fillRect/>
          </a:stretch>
        </p:blipFill>
        <p:spPr>
          <a:xfrm>
            <a:off x="6408738" y="1711325"/>
            <a:ext cx="5783262" cy="5146675"/>
          </a:xfrm>
        </p:spPr>
      </p:pic>
      <p:sp>
        <p:nvSpPr>
          <p:cNvPr id="6149" name="Text Box 8"/>
          <p:cNvSpPr txBox="1">
            <a:spLocks noChangeArrowheads="1"/>
          </p:cNvSpPr>
          <p:nvPr/>
        </p:nvSpPr>
        <p:spPr bwMode="auto">
          <a:xfrm>
            <a:off x="3779838" y="1855788"/>
            <a:ext cx="26035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sz="2400" b="1" dirty="0">
                <a:solidFill>
                  <a:srgbClr val="FFFF99"/>
                </a:solidFill>
                <a:latin typeface="Arial Narrow" panose="020B0606020202030204" pitchFamily="34" charset="0"/>
              </a:rPr>
              <a:t>p38 (left)</a:t>
            </a:r>
          </a:p>
          <a:p>
            <a:pPr>
              <a:spcBef>
                <a:spcPct val="50000"/>
              </a:spcBef>
            </a:pPr>
            <a:r>
              <a:rPr lang="en-US" altLang="en-US" sz="2400" dirty="0">
                <a:solidFill>
                  <a:srgbClr val="FFFF99"/>
                </a:solidFill>
                <a:latin typeface="Arial Narrow" panose="020B0606020202030204" pitchFamily="34" charset="0"/>
              </a:rPr>
              <a:t>Acts 18:27—19:6, 12-16</a:t>
            </a:r>
          </a:p>
          <a:p>
            <a:pPr>
              <a:spcBef>
                <a:spcPct val="50000"/>
              </a:spcBef>
            </a:pPr>
            <a:r>
              <a:rPr lang="en-US" altLang="en-US" sz="2400" dirty="0">
                <a:solidFill>
                  <a:srgbClr val="FFFF99"/>
                </a:solidFill>
                <a:latin typeface="Arial Narrow" panose="020B0606020202030204" pitchFamily="34" charset="0"/>
              </a:rPr>
              <a:t>ca. AD 300</a:t>
            </a:r>
          </a:p>
          <a:p>
            <a:pPr>
              <a:spcBef>
                <a:spcPct val="50000"/>
              </a:spcBef>
            </a:pPr>
            <a:endParaRPr lang="en-US" altLang="en-US" sz="2400" dirty="0">
              <a:latin typeface="Arial Narrow" panose="020B0606020202030204" pitchFamily="34" charset="0"/>
            </a:endParaRPr>
          </a:p>
          <a:p>
            <a:pPr>
              <a:spcBef>
                <a:spcPct val="50000"/>
              </a:spcBef>
            </a:pPr>
            <a:endParaRPr lang="en-US" altLang="en-US" sz="2400" dirty="0">
              <a:latin typeface="Arial Narrow" panose="020B0606020202030204" pitchFamily="34" charset="0"/>
            </a:endParaRPr>
          </a:p>
          <a:p>
            <a:pPr algn="r">
              <a:spcBef>
                <a:spcPct val="50000"/>
              </a:spcBef>
            </a:pPr>
            <a:r>
              <a:rPr lang="en-US" altLang="en-US" sz="2400" b="1" dirty="0">
                <a:solidFill>
                  <a:srgbClr val="FFFF99"/>
                </a:solidFill>
                <a:latin typeface="Arial Narrow" panose="020B0606020202030204" pitchFamily="34" charset="0"/>
              </a:rPr>
              <a:t>076 (right)</a:t>
            </a:r>
          </a:p>
          <a:p>
            <a:pPr algn="r">
              <a:spcBef>
                <a:spcPct val="50000"/>
              </a:spcBef>
            </a:pPr>
            <a:r>
              <a:rPr lang="en-US" altLang="en-US" sz="2400" dirty="0">
                <a:solidFill>
                  <a:srgbClr val="FFFF99"/>
                </a:solidFill>
                <a:latin typeface="Arial Narrow" panose="020B0606020202030204" pitchFamily="34" charset="0"/>
              </a:rPr>
              <a:t>Acts 2:11-22</a:t>
            </a:r>
          </a:p>
          <a:p>
            <a:pPr algn="r">
              <a:spcBef>
                <a:spcPct val="50000"/>
              </a:spcBef>
            </a:pPr>
            <a:r>
              <a:rPr lang="en-US" altLang="en-US" sz="2400" dirty="0">
                <a:solidFill>
                  <a:srgbClr val="FFFF99"/>
                </a:solidFill>
                <a:latin typeface="Arial Narrow" panose="020B0606020202030204" pitchFamily="34" charset="0"/>
              </a:rPr>
              <a:t>5</a:t>
            </a:r>
            <a:r>
              <a:rPr lang="en-US" altLang="en-US" sz="2400" baseline="30000" dirty="0">
                <a:solidFill>
                  <a:srgbClr val="FFFF99"/>
                </a:solidFill>
                <a:latin typeface="Arial Narrow" panose="020B0606020202030204" pitchFamily="34" charset="0"/>
              </a:rPr>
              <a:t>th</a:t>
            </a:r>
            <a:r>
              <a:rPr lang="en-US" altLang="en-US" sz="2400" dirty="0">
                <a:solidFill>
                  <a:srgbClr val="FFFF99"/>
                </a:solidFill>
                <a:latin typeface="Arial Narrow" panose="020B0606020202030204" pitchFamily="34" charset="0"/>
              </a:rPr>
              <a:t>/6</a:t>
            </a:r>
            <a:r>
              <a:rPr lang="en-US" altLang="en-US" sz="2400" baseline="30000" dirty="0">
                <a:solidFill>
                  <a:srgbClr val="FFFF99"/>
                </a:solidFill>
                <a:latin typeface="Arial Narrow" panose="020B0606020202030204" pitchFamily="34" charset="0"/>
              </a:rPr>
              <a:t>th</a:t>
            </a:r>
            <a:r>
              <a:rPr lang="en-US" altLang="en-US" sz="2400" dirty="0">
                <a:solidFill>
                  <a:srgbClr val="FFFF99"/>
                </a:solidFill>
                <a:latin typeface="Arial Narrow" panose="020B0606020202030204" pitchFamily="34" charset="0"/>
              </a:rPr>
              <a:t> century AD</a:t>
            </a:r>
          </a:p>
        </p:txBody>
      </p:sp>
      <p:sp>
        <p:nvSpPr>
          <p:cNvPr id="6153" name="Text Box 9"/>
          <p:cNvSpPr txBox="1">
            <a:spLocks noChangeArrowheads="1"/>
          </p:cNvSpPr>
          <p:nvPr/>
        </p:nvSpPr>
        <p:spPr bwMode="auto">
          <a:xfrm>
            <a:off x="6313488" y="1325563"/>
            <a:ext cx="5080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dirty="0">
                <a:solidFill>
                  <a:schemeClr val="accent1">
                    <a:lumMod val="20000"/>
                    <a:lumOff val="80000"/>
                  </a:schemeClr>
                </a:solidFill>
              </a:rPr>
              <a:t>Pierpont Morgan Library, New York, New York</a:t>
            </a:r>
          </a:p>
        </p:txBody>
      </p:sp>
      <p:sp>
        <p:nvSpPr>
          <p:cNvPr id="6154" name="Text Box 10"/>
          <p:cNvSpPr txBox="1">
            <a:spLocks noChangeArrowheads="1"/>
          </p:cNvSpPr>
          <p:nvPr/>
        </p:nvSpPr>
        <p:spPr bwMode="auto">
          <a:xfrm>
            <a:off x="15875" y="1282700"/>
            <a:ext cx="4105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dirty="0">
                <a:solidFill>
                  <a:schemeClr val="accent1">
                    <a:lumMod val="20000"/>
                    <a:lumOff val="80000"/>
                  </a:schemeClr>
                </a:solidFill>
              </a:rPr>
              <a:t>Hatcher Library, University of Michigan</a:t>
            </a:r>
          </a:p>
        </p:txBody>
      </p:sp>
      <p:sp>
        <p:nvSpPr>
          <p:cNvPr id="2" name="TextBox 1"/>
          <p:cNvSpPr txBox="1"/>
          <p:nvPr/>
        </p:nvSpPr>
        <p:spPr>
          <a:xfrm>
            <a:off x="2830802" y="573703"/>
            <a:ext cx="6206836" cy="800219"/>
          </a:xfrm>
          <a:prstGeom prst="rect">
            <a:avLst/>
          </a:prstGeom>
          <a:noFill/>
        </p:spPr>
        <p:txBody>
          <a:bodyPr wrap="square" rtlCol="0">
            <a:spAutoFit/>
          </a:bodyPr>
          <a:lstStyle/>
          <a:p>
            <a:r>
              <a:rPr lang="en-US" altLang="en-US" sz="2800" b="1" dirty="0">
                <a:solidFill>
                  <a:srgbClr val="FFFF99"/>
                </a:solidFill>
                <a:latin typeface="Arial Narrow" panose="020B0606020202030204" pitchFamily="34" charset="0"/>
              </a:rPr>
              <a:t>Two early manuscripts  from Acts </a:t>
            </a:r>
          </a:p>
          <a:p>
            <a:endParaRPr lang="en-US" dirty="0"/>
          </a:p>
        </p:txBody>
      </p:sp>
      <p:sp>
        <p:nvSpPr>
          <p:cNvPr id="3" name="Slide Number Placeholder 2"/>
          <p:cNvSpPr>
            <a:spLocks noGrp="1"/>
          </p:cNvSpPr>
          <p:nvPr>
            <p:ph type="sldNum" sz="quarter" idx="12"/>
          </p:nvPr>
        </p:nvSpPr>
        <p:spPr/>
        <p:txBody>
          <a:bodyPr/>
          <a:lstStyle/>
          <a:p>
            <a:pPr>
              <a:defRPr/>
            </a:pPr>
            <a:fld id="{62CB0931-3903-48AB-93B9-33503B6FB55A}" type="slidenum">
              <a:rPr lang="en-US" smtClean="0"/>
              <a:pPr>
                <a:defRPr/>
              </a:pPr>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Advice of Gamaliel</a:t>
            </a:r>
          </a:p>
        </p:txBody>
      </p:sp>
      <p:sp>
        <p:nvSpPr>
          <p:cNvPr id="3" name="Content Placeholder 2"/>
          <p:cNvSpPr>
            <a:spLocks noGrp="1"/>
          </p:cNvSpPr>
          <p:nvPr>
            <p:ph idx="1"/>
          </p:nvPr>
        </p:nvSpPr>
        <p:spPr>
          <a:xfrm>
            <a:off x="838200" y="1825624"/>
            <a:ext cx="10515600" cy="503237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Contemplating a death penalty for the apostles, the Sanhedrin was finally persuaded toward a more reasoned response by Rabbi Gamaliel.</a:t>
            </a:r>
          </a:p>
          <a:p>
            <a:r>
              <a:rPr lang="en-US" i="1" dirty="0"/>
              <a:t>Gamaliel is justly famous for two reasons:</a:t>
            </a:r>
          </a:p>
          <a:p>
            <a:pPr lvl="1"/>
            <a:r>
              <a:rPr lang="en-US" b="1" dirty="0">
                <a:solidFill>
                  <a:schemeClr val="bg2">
                    <a:lumMod val="25000"/>
                  </a:schemeClr>
                </a:solidFill>
              </a:rPr>
              <a:t>He was the tutor of Saul of Tarsus (22:3).</a:t>
            </a:r>
          </a:p>
          <a:p>
            <a:pPr lvl="1"/>
            <a:r>
              <a:rPr lang="en-US" b="1" dirty="0">
                <a:solidFill>
                  <a:schemeClr val="bg2">
                    <a:lumMod val="25000"/>
                  </a:schemeClr>
                </a:solidFill>
              </a:rPr>
              <a:t>He was of such revered status that the Talmud says when he died, “…the glory of the law ceased and purity and abstinence died” (</a:t>
            </a:r>
            <a:r>
              <a:rPr lang="en-US" b="1" u="sng" dirty="0" err="1">
                <a:solidFill>
                  <a:schemeClr val="bg2">
                    <a:lumMod val="25000"/>
                  </a:schemeClr>
                </a:solidFill>
              </a:rPr>
              <a:t>Sota</a:t>
            </a:r>
            <a:r>
              <a:rPr lang="en-US" b="1" dirty="0">
                <a:solidFill>
                  <a:schemeClr val="bg2">
                    <a:lumMod val="25000"/>
                  </a:schemeClr>
                </a:solidFill>
              </a:rPr>
              <a:t> 9:15).</a:t>
            </a:r>
          </a:p>
          <a:p>
            <a:r>
              <a:rPr lang="en-US" i="1" dirty="0"/>
              <a:t>Other zealot uprisings had come and gone, and if this one was merely humanly contrived, it would fall also.</a:t>
            </a:r>
          </a:p>
          <a:p>
            <a:r>
              <a:rPr lang="en-US" i="1" dirty="0"/>
              <a:t>Hence, they only flogged the apostles with the 39 stripes (cf. Dt. 25:3), and the apostles continued to preach and teach about Jesus. </a:t>
            </a:r>
            <a:endParaRPr lang="en-US" dirty="0"/>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60</a:t>
            </a:fld>
            <a:endParaRPr lang="en-US"/>
          </a:p>
        </p:txBody>
      </p:sp>
    </p:spTree>
    <p:extLst>
      <p:ext uri="{BB962C8B-B14F-4D97-AF65-F5344CB8AC3E}">
        <p14:creationId xmlns:p14="http://schemas.microsoft.com/office/powerpoint/2010/main" val="273764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000" dirty="0">
                <a:solidFill>
                  <a:srgbClr val="FF0000"/>
                </a:solidFill>
                <a:latin typeface="Mistral" panose="03090702030407020403" pitchFamily="66" charset="0"/>
              </a:rPr>
              <a:t>Discussion Questions</a:t>
            </a:r>
            <a:endParaRPr lang="en-US" sz="6000" dirty="0">
              <a:solidFill>
                <a:srgbClr val="FF0000"/>
              </a:solidFill>
            </a:endParaRPr>
          </a:p>
        </p:txBody>
      </p:sp>
      <p:sp>
        <p:nvSpPr>
          <p:cNvPr id="3" name="Content Placeholder 2"/>
          <p:cNvSpPr>
            <a:spLocks noGrp="1"/>
          </p:cNvSpPr>
          <p:nvPr>
            <p:ph idx="1"/>
          </p:nvPr>
        </p:nvSpPr>
        <p:spPr/>
        <p:txBody>
          <a:bodyPr/>
          <a:lstStyle/>
          <a:p>
            <a:pPr marL="609600" indent="-609600">
              <a:buFont typeface="Wingdings" panose="05000000000000000000" pitchFamily="2" charset="2"/>
              <a:buAutoNum type="arabicPeriod"/>
            </a:pPr>
            <a:r>
              <a:rPr lang="en-US" altLang="en-US" dirty="0">
                <a:solidFill>
                  <a:srgbClr val="FFFF99"/>
                </a:solidFill>
              </a:rPr>
              <a:t>Several times, Luke uses the phrase, “…filled with the Spirit” (2:4; 4:8, 31), and in his gospel, he also uses this same kind of language (Lk. 1:15, 35, 41, 67; 2:25, 27; 4:1, 14). What do you think Luke means by this phrase?</a:t>
            </a:r>
          </a:p>
          <a:p>
            <a:pPr marL="609600" indent="-609600">
              <a:buFont typeface="Wingdings" panose="05000000000000000000" pitchFamily="2" charset="2"/>
              <a:buAutoNum type="arabicPeriod"/>
            </a:pPr>
            <a:r>
              <a:rPr lang="en-US" dirty="0">
                <a:solidFill>
                  <a:srgbClr val="FFFF99"/>
                </a:solidFill>
              </a:rPr>
              <a:t>Some Christians have taken the early disciples’ practice of the common life to be an implicit mandate for all Christians. What do you think?</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61</a:t>
            </a:fld>
            <a:endParaRPr lang="en-US"/>
          </a:p>
        </p:txBody>
      </p:sp>
    </p:spTree>
    <p:extLst>
      <p:ext uri="{BB962C8B-B14F-4D97-AF65-F5344CB8AC3E}">
        <p14:creationId xmlns:p14="http://schemas.microsoft.com/office/powerpoint/2010/main" val="24398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7"/>
          <p:cNvSpPr>
            <a:spLocks noChangeArrowheads="1" noChangeShapeType="1" noTextEdit="1"/>
          </p:cNvSpPr>
          <p:nvPr/>
        </p:nvSpPr>
        <p:spPr bwMode="auto">
          <a:xfrm>
            <a:off x="3497179" y="3609474"/>
            <a:ext cx="7769309" cy="1267326"/>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A04020102020204" pitchFamily="34" charset="0"/>
              </a:rPr>
              <a:t>Crossing the First Ethnic Barriers</a:t>
            </a:r>
          </a:p>
        </p:txBody>
      </p:sp>
      <p:sp>
        <p:nvSpPr>
          <p:cNvPr id="2" name="Slide Number Placeholder 1"/>
          <p:cNvSpPr>
            <a:spLocks noGrp="1"/>
          </p:cNvSpPr>
          <p:nvPr>
            <p:ph type="sldNum" sz="quarter" idx="12"/>
          </p:nvPr>
        </p:nvSpPr>
        <p:spPr/>
        <p:txBody>
          <a:bodyPr/>
          <a:lstStyle/>
          <a:p>
            <a:pPr>
              <a:defRPr/>
            </a:pPr>
            <a:fld id="{254DD280-9EF3-47CE-9735-16719FC5628C}" type="slidenum">
              <a:rPr lang="en-US" smtClean="0"/>
              <a:pPr>
                <a:defRPr/>
              </a:pPr>
              <a:t>62</a:t>
            </a:fld>
            <a:endParaRPr lang="en-US"/>
          </a:p>
        </p:txBody>
      </p:sp>
      <p:sp>
        <p:nvSpPr>
          <p:cNvPr id="3" name="TextBox 2"/>
          <p:cNvSpPr txBox="1"/>
          <p:nvPr/>
        </p:nvSpPr>
        <p:spPr>
          <a:xfrm>
            <a:off x="9047747" y="5021179"/>
            <a:ext cx="2475413" cy="77002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Impact" panose="020B0806030902050204" pitchFamily="34" charset="0"/>
              </a:rPr>
              <a:t>6:1—8:40</a:t>
            </a:r>
          </a:p>
        </p:txBody>
      </p:sp>
    </p:spTree>
    <p:extLst>
      <p:ext uri="{BB962C8B-B14F-4D97-AF65-F5344CB8AC3E}">
        <p14:creationId xmlns:p14="http://schemas.microsoft.com/office/powerpoint/2010/main" val="1734304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JEWSHNESS OF THE CHURCH</a:t>
            </a:r>
          </a:p>
        </p:txBody>
      </p:sp>
      <p:sp>
        <p:nvSpPr>
          <p:cNvPr id="3" name="Content Placeholder 2"/>
          <p:cNvSpPr>
            <a:spLocks noGrp="1"/>
          </p:cNvSpPr>
          <p:nvPr>
            <p:ph idx="1"/>
          </p:nvPr>
        </p:nvSpPr>
        <p:spPr>
          <a:xfrm>
            <a:off x="838200" y="1825625"/>
            <a:ext cx="10515600" cy="4735596"/>
          </a:xfrm>
        </p:spPr>
        <p:txBody>
          <a:bodyPr/>
          <a:lstStyle/>
          <a:p>
            <a:pPr marL="0" indent="0">
              <a:buNone/>
            </a:pPr>
            <a:r>
              <a:rPr lang="en-US" sz="3200" b="1" dirty="0">
                <a:solidFill>
                  <a:srgbClr val="FFFF99"/>
                </a:solidFill>
                <a:effectLst>
                  <a:outerShdw blurRad="38100" dist="38100" dir="2700000" algn="tl">
                    <a:srgbClr val="000000">
                      <a:alpha val="43137"/>
                    </a:srgbClr>
                  </a:outerShdw>
                </a:effectLst>
              </a:rPr>
              <a:t>To this point, Luke has described an exclusively Jewish community of believers in Jesus.</a:t>
            </a:r>
          </a:p>
          <a:p>
            <a:r>
              <a:rPr lang="en-US" i="1" dirty="0">
                <a:solidFill>
                  <a:schemeClr val="bg1"/>
                </a:solidFill>
              </a:rPr>
              <a:t>All the converts had been Jews within Judaism.</a:t>
            </a:r>
          </a:p>
          <a:p>
            <a:r>
              <a:rPr lang="en-US" i="1" dirty="0">
                <a:solidFill>
                  <a:schemeClr val="bg1"/>
                </a:solidFill>
              </a:rPr>
              <a:t>Peter’s sermons had addressed them as such (“fellow Jews”, “men of Israel” and “brothers”, 2:14, 22; 3:17).</a:t>
            </a:r>
          </a:p>
          <a:p>
            <a:r>
              <a:rPr lang="en-US" i="1" dirty="0">
                <a:solidFill>
                  <a:schemeClr val="bg1"/>
                </a:solidFill>
              </a:rPr>
              <a:t>Peter seemed convinced that the message of Jesus must necessarily go “first” to Israel if not exclusively to Israel (3:26; 5:31).</a:t>
            </a:r>
          </a:p>
          <a:p>
            <a:r>
              <a:rPr lang="en-US" i="1" dirty="0">
                <a:solidFill>
                  <a:schemeClr val="bg1"/>
                </a:solidFill>
              </a:rPr>
              <a:t>Earlier, Luke said the believers were “together” with “one heart and one mind” (2:44; 4:32). Now, their unity would suffer its first setback, when their common life was disrupted by a cultural dispute.</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63</a:t>
            </a:fld>
            <a:endParaRPr lang="en-US"/>
          </a:p>
        </p:txBody>
      </p:sp>
    </p:spTree>
    <p:extLst>
      <p:ext uri="{BB962C8B-B14F-4D97-AF65-F5344CB8AC3E}">
        <p14:creationId xmlns:p14="http://schemas.microsoft.com/office/powerpoint/2010/main" val="21143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ETHNIC DISPUTE (6:1-7)</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Tension developed between the Greek-speaking Jews and the Aramaic-speaking Jews over the distribution of assistance to widows from the common fund.</a:t>
            </a:r>
          </a:p>
          <a:p>
            <a:r>
              <a:rPr lang="en-US" i="1" dirty="0"/>
              <a:t>Probably, each Christian faction attended a different synagogue, the Greek-speaking Hellenists (likely immigrants from elsewhere in the empire) both linguistically and culturally at a distance from their Aramaic-speaking counterparts.</a:t>
            </a:r>
          </a:p>
          <a:p>
            <a:r>
              <a:rPr lang="en-US" i="1" dirty="0"/>
              <a:t>Favoritism was shown toward the Aramaic-speaking part of the community, which seemed to assume an attitude of superiority, and in the common meetings in Solomon’s portico, the language difference would have been immediately apparent.</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64</a:t>
            </a:fld>
            <a:endParaRPr lang="en-US"/>
          </a:p>
        </p:txBody>
      </p:sp>
    </p:spTree>
    <p:extLst>
      <p:ext uri="{BB962C8B-B14F-4D97-AF65-F5344CB8AC3E}">
        <p14:creationId xmlns:p14="http://schemas.microsoft.com/office/powerpoint/2010/main" val="261920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Seven</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To remedy this problem, the Twelve now appointed a second group of leaders, the Seven (cf. 21:8), probably the forerunners of what later would be called deacons.</a:t>
            </a:r>
          </a:p>
          <a:p>
            <a:r>
              <a:rPr lang="en-US" i="1" dirty="0"/>
              <a:t>Their credentials were based on their spirituality and character, and it is likely significant that all seven had Greek names, which suggests that they may have been selected from the Greek-speaking contingency.</a:t>
            </a:r>
          </a:p>
          <a:p>
            <a:r>
              <a:rPr lang="en-US" i="1" dirty="0"/>
              <a:t>At least one was a proselyte (Nicolas of Antioch), a non-Jew who had embraced the Jewish faith, and he now becomes the first non-Jew to embrace the Christian faith (but via Judaism).</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65</a:t>
            </a:fld>
            <a:endParaRPr lang="en-US"/>
          </a:p>
        </p:txBody>
      </p:sp>
    </p:spTree>
    <p:extLst>
      <p:ext uri="{BB962C8B-B14F-4D97-AF65-F5344CB8AC3E}">
        <p14:creationId xmlns:p14="http://schemas.microsoft.com/office/powerpoint/2010/main" val="301075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latin typeface="Impact" panose="020B0806030902050204" pitchFamily="34" charset="0"/>
              </a:rPr>
              <a:t>“DEACONS” IN THE EARLY CHURCH</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FFFF99"/>
                </a:solidFill>
                <a:effectLst>
                  <a:outerShdw blurRad="38100" dist="38100" dir="2700000" algn="tl">
                    <a:srgbClr val="000000">
                      <a:alpha val="43137"/>
                    </a:srgbClr>
                  </a:outerShdw>
                </a:effectLst>
              </a:rPr>
              <a:t>While there is no systematic explanation of how the office of “deacon” (</a:t>
            </a:r>
            <a:r>
              <a:rPr lang="en-US" sz="3200" b="1" dirty="0" err="1">
                <a:solidFill>
                  <a:srgbClr val="FFFF99"/>
                </a:solidFill>
                <a:effectLst>
                  <a:outerShdw blurRad="38100" dist="38100" dir="2700000" algn="tl">
                    <a:srgbClr val="000000">
                      <a:alpha val="43137"/>
                    </a:srgbClr>
                  </a:outerShdw>
                </a:effectLst>
                <a:latin typeface="Greekth" panose="02020803070505020304" pitchFamily="18" charset="0"/>
              </a:rPr>
              <a:t>dia</a:t>
            </a:r>
            <a:r>
              <a:rPr lang="en-US" sz="3200" b="1" dirty="0">
                <a:solidFill>
                  <a:srgbClr val="FFFF99"/>
                </a:solidFill>
                <a:effectLst>
                  <a:outerShdw blurRad="38100" dist="38100" dir="2700000" algn="tl">
                    <a:srgbClr val="000000">
                      <a:alpha val="43137"/>
                    </a:srgbClr>
                  </a:outerShdw>
                </a:effectLst>
                <a:latin typeface="Greekth" panose="02020803070505020304" pitchFamily="18" charset="0"/>
              </a:rPr>
              <a:t>&lt;</a:t>
            </a:r>
            <a:r>
              <a:rPr lang="en-US" sz="3200" b="1" dirty="0" err="1">
                <a:solidFill>
                  <a:srgbClr val="FFFF99"/>
                </a:solidFill>
                <a:effectLst>
                  <a:outerShdw blurRad="38100" dist="38100" dir="2700000" algn="tl">
                    <a:srgbClr val="000000">
                      <a:alpha val="43137"/>
                    </a:srgbClr>
                  </a:outerShdw>
                </a:effectLst>
                <a:latin typeface="Greekth" panose="02020803070505020304" pitchFamily="18" charset="0"/>
              </a:rPr>
              <a:t>konoj</a:t>
            </a:r>
            <a:r>
              <a:rPr lang="en-US" sz="3200" b="1" dirty="0">
                <a:solidFill>
                  <a:srgbClr val="FFFF99"/>
                </a:solidFill>
                <a:effectLst>
                  <a:outerShdw blurRad="38100" dist="38100" dir="2700000" algn="tl">
                    <a:srgbClr val="000000">
                      <a:alpha val="43137"/>
                    </a:srgbClr>
                  </a:outerShdw>
                </a:effectLst>
                <a:latin typeface="Greekth" panose="02020803070505020304" pitchFamily="18" charset="0"/>
              </a:rPr>
              <a:t> </a:t>
            </a:r>
            <a:r>
              <a:rPr lang="en-US" sz="3200" b="1" dirty="0">
                <a:solidFill>
                  <a:srgbClr val="FFFF99"/>
                </a:solidFill>
                <a:effectLst>
                  <a:outerShdw blurRad="38100" dist="38100" dir="2700000" algn="tl">
                    <a:srgbClr val="000000">
                      <a:alpha val="43137"/>
                    </a:srgbClr>
                  </a:outerShdw>
                </a:effectLst>
              </a:rPr>
              <a:t>= “servant”) developed, the choosing of the Seven seems to have been the first step.</a:t>
            </a:r>
          </a:p>
          <a:p>
            <a:r>
              <a:rPr lang="en-US" i="1" dirty="0">
                <a:solidFill>
                  <a:schemeClr val="bg1"/>
                </a:solidFill>
              </a:rPr>
              <a:t>The order of “deacons” seems to have been something new, since there was no counterpart in either the synagogue or other Jewish community structures. No doubt the title itself derives from Jesus’ teachings about servant-leadership.</a:t>
            </a:r>
          </a:p>
          <a:p>
            <a:r>
              <a:rPr lang="en-US" i="1" dirty="0">
                <a:solidFill>
                  <a:schemeClr val="bg1"/>
                </a:solidFill>
              </a:rPr>
              <a:t>The imposition of hands can be traced to antiquity, when someone was commissioned to leadership (cf. Nu. 27:22-23).</a:t>
            </a:r>
          </a:p>
          <a:p>
            <a:r>
              <a:rPr lang="en-US" i="1" dirty="0">
                <a:solidFill>
                  <a:schemeClr val="bg1"/>
                </a:solidFill>
              </a:rPr>
              <a:t>In time, the leadership roles of “overseers and deacons” seem to have existed side-by-side (cf. Phil. 1:1; Ro. 16:1; 1 </a:t>
            </a:r>
            <a:r>
              <a:rPr lang="en-US" i="1" dirty="0" err="1">
                <a:solidFill>
                  <a:schemeClr val="bg1"/>
                </a:solidFill>
              </a:rPr>
              <a:t>Ti</a:t>
            </a:r>
            <a:r>
              <a:rPr lang="en-US" i="1" dirty="0">
                <a:solidFill>
                  <a:schemeClr val="bg1"/>
                </a:solidFill>
              </a:rPr>
              <a:t>. 3:1-13).</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66</a:t>
            </a:fld>
            <a:endParaRPr lang="en-US"/>
          </a:p>
        </p:txBody>
      </p:sp>
    </p:spTree>
    <p:extLst>
      <p:ext uri="{BB962C8B-B14F-4D97-AF65-F5344CB8AC3E}">
        <p14:creationId xmlns:p14="http://schemas.microsoft.com/office/powerpoint/2010/main" val="282094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FIRST MARTYRDOM (6:8—8:3)</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The amount of space Luke devotes to this incident suggests how important he considered it to be.</a:t>
            </a:r>
          </a:p>
          <a:p>
            <a:r>
              <a:rPr lang="en-US" i="1" dirty="0"/>
              <a:t>Stephen, one of the Seven, gives the longest single speech in the book, longer even than Peter’s sermon at Pentecost.</a:t>
            </a:r>
          </a:p>
          <a:p>
            <a:r>
              <a:rPr lang="en-US" i="1" dirty="0"/>
              <a:t>It climaxes with the conclusion that the temple is no longer the center of Israel’s faith, a clear watershed in the history of the Jerusalem church.</a:t>
            </a:r>
          </a:p>
          <a:p>
            <a:r>
              <a:rPr lang="en-US" i="1" dirty="0"/>
              <a:t>It climaxes with the martyrdom of Stephen virtually at the feet of a young rabbi named Saul.</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67</a:t>
            </a:fld>
            <a:endParaRPr lang="en-US"/>
          </a:p>
        </p:txBody>
      </p:sp>
    </p:spTree>
    <p:extLst>
      <p:ext uri="{BB962C8B-B14F-4D97-AF65-F5344CB8AC3E}">
        <p14:creationId xmlns:p14="http://schemas.microsoft.com/office/powerpoint/2010/main" val="306408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Stephen’s Ministry</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As is apparent, Stephen’s ministry went a good way beyond managing the daily food distribution for the common life.</a:t>
            </a:r>
          </a:p>
          <a:p>
            <a:r>
              <a:rPr lang="en-US" i="1" dirty="0"/>
              <a:t>While he is never accorded the title “apostle”, the miracles attending his ministry were very near that of others in this exalted position.</a:t>
            </a:r>
          </a:p>
          <a:p>
            <a:r>
              <a:rPr lang="en-US" i="1" dirty="0"/>
              <a:t>In his evangelism, he was confronted by members of a Diaspora synagogue made up of Jews from northern Africa and southern Asia Minor.</a:t>
            </a:r>
          </a:p>
          <a:p>
            <a:r>
              <a:rPr lang="en-US" i="1" dirty="0"/>
              <a:t>Presumably these Diaspora Jews were Hellenists, and in all likelihood, Stephen was himself a member of the same synagogue.</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68</a:t>
            </a:fld>
            <a:endParaRPr lang="en-US"/>
          </a:p>
        </p:txBody>
      </p:sp>
    </p:spTree>
    <p:extLst>
      <p:ext uri="{BB962C8B-B14F-4D97-AF65-F5344CB8AC3E}">
        <p14:creationId xmlns:p14="http://schemas.microsoft.com/office/powerpoint/2010/main" val="282524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8557" y="442558"/>
            <a:ext cx="5466347" cy="1251285"/>
          </a:xfrm>
        </p:spPr>
        <p:txBody>
          <a:bodyPr/>
          <a:lstStyle/>
          <a:p>
            <a:r>
              <a:rPr lang="en-US" dirty="0" err="1">
                <a:solidFill>
                  <a:srgbClr val="FFC000"/>
                </a:solidFill>
                <a:latin typeface="Impact" panose="020B0806030902050204" pitchFamily="34" charset="0"/>
              </a:rPr>
              <a:t>Theodotus</a:t>
            </a:r>
            <a:r>
              <a:rPr lang="en-US" dirty="0">
                <a:solidFill>
                  <a:srgbClr val="FFC000"/>
                </a:solidFill>
                <a:latin typeface="Impact" panose="020B0806030902050204" pitchFamily="34" charset="0"/>
              </a:rPr>
              <a:t> Inscription</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32956" y="1716505"/>
            <a:ext cx="5953198" cy="3433011"/>
          </a:xfrm>
        </p:spPr>
      </p:pic>
      <p:sp>
        <p:nvSpPr>
          <p:cNvPr id="6" name="Content Placeholder 5"/>
          <p:cNvSpPr>
            <a:spLocks noGrp="1"/>
          </p:cNvSpPr>
          <p:nvPr>
            <p:ph sz="half" idx="2"/>
          </p:nvPr>
        </p:nvSpPr>
        <p:spPr>
          <a:xfrm>
            <a:off x="256136" y="196502"/>
            <a:ext cx="5606409" cy="6396803"/>
          </a:xfrm>
        </p:spPr>
        <p:txBody>
          <a:bodyPr/>
          <a:lstStyle/>
          <a:p>
            <a:pPr marL="0" indent="0">
              <a:buNone/>
            </a:pPr>
            <a:r>
              <a:rPr lang="en-US" sz="2400" i="1" dirty="0">
                <a:solidFill>
                  <a:schemeClr val="bg1"/>
                </a:solidFill>
              </a:rPr>
              <a:t>Many synagogues stood in ancient Jerusalem prior to AD 70, and in one of them hung the following Greek inscription, “</a:t>
            </a:r>
            <a:r>
              <a:rPr lang="en-US" sz="2400" i="1" dirty="0" err="1">
                <a:solidFill>
                  <a:schemeClr val="bg1"/>
                </a:solidFill>
              </a:rPr>
              <a:t>Theodotus</a:t>
            </a:r>
            <a:r>
              <a:rPr lang="en-US" sz="2400" i="1" dirty="0">
                <a:solidFill>
                  <a:schemeClr val="bg1"/>
                </a:solidFill>
              </a:rPr>
              <a:t>…rebuilt this synagogue for the reading of the Torah and the teaching of the commandments, and the hostelry, rooms and baths, for the lodging of those who have need from abroad.” The fact that the language of the inscription is Greek, not Hebrew, and its allusion to “those who have need from abroad,” suggest that this synagogue was used by Jews from the Diaspora. Some scholars have identified it with the Synagogue of the Freedmen (former slaves in the Roman Empire), mentioned in Acts 6:9. It is possible that Saul of Tarsus in Cilicia may even have been a member also (21:39), since many other members were from Cilicia (6:9).</a:t>
            </a:r>
          </a:p>
        </p:txBody>
      </p:sp>
      <p:sp>
        <p:nvSpPr>
          <p:cNvPr id="8" name="TextBox 7"/>
          <p:cNvSpPr txBox="1"/>
          <p:nvPr/>
        </p:nvSpPr>
        <p:spPr>
          <a:xfrm>
            <a:off x="8117304" y="5317293"/>
            <a:ext cx="2041358" cy="369332"/>
          </a:xfrm>
          <a:prstGeom prst="rect">
            <a:avLst/>
          </a:prstGeom>
          <a:noFill/>
        </p:spPr>
        <p:txBody>
          <a:bodyPr wrap="square" rtlCol="0">
            <a:spAutoFit/>
          </a:bodyPr>
          <a:lstStyle/>
          <a:p>
            <a:pPr algn="ctr"/>
            <a:r>
              <a:rPr lang="en-US" dirty="0">
                <a:solidFill>
                  <a:schemeClr val="bg1"/>
                </a:solidFill>
              </a:rPr>
              <a:t>Israel Museum</a:t>
            </a:r>
          </a:p>
        </p:txBody>
      </p:sp>
    </p:spTree>
    <p:extLst>
      <p:ext uri="{BB962C8B-B14F-4D97-AF65-F5344CB8AC3E}">
        <p14:creationId xmlns:p14="http://schemas.microsoft.com/office/powerpoint/2010/main" val="267911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STYLE</a:t>
            </a:r>
          </a:p>
        </p:txBody>
      </p:sp>
      <p:sp>
        <p:nvSpPr>
          <p:cNvPr id="6" name="Content Placeholder 5"/>
          <p:cNvSpPr>
            <a:spLocks noGrp="1"/>
          </p:cNvSpPr>
          <p:nvPr>
            <p:ph idx="1"/>
          </p:nvPr>
        </p:nvSpPr>
        <p:spPr>
          <a:xfrm>
            <a:off x="838200" y="1742495"/>
            <a:ext cx="10515600" cy="359398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Luke-Acts is written in very excellent Greek, ranging from the formal rhetoric of his prologues to the standard style in the body of the two works. His style follows the ancient practice of </a:t>
            </a:r>
            <a:r>
              <a:rPr lang="en-US" sz="3200" b="1" i="1" dirty="0" err="1">
                <a:solidFill>
                  <a:srgbClr val="00FFFF"/>
                </a:solidFill>
                <a:effectLst>
                  <a:outerShdw blurRad="38100" dist="38100" dir="2700000" algn="tl">
                    <a:srgbClr val="000000">
                      <a:alpha val="43137"/>
                    </a:srgbClr>
                  </a:outerShdw>
                </a:effectLst>
              </a:rPr>
              <a:t>prosopopoeia</a:t>
            </a:r>
            <a:r>
              <a:rPr lang="en-US" sz="3200" b="1" dirty="0">
                <a:solidFill>
                  <a:srgbClr val="00FFFF"/>
                </a:solidFill>
                <a:effectLst>
                  <a:outerShdw blurRad="38100" dist="38100" dir="2700000" algn="tl">
                    <a:srgbClr val="000000">
                      <a:alpha val="43137"/>
                    </a:srgbClr>
                  </a:outerShdw>
                </a:effectLst>
              </a:rPr>
              <a:t> (fitting his style to the occasion).</a:t>
            </a:r>
          </a:p>
          <a:p>
            <a:r>
              <a:rPr lang="en-US" i="1" dirty="0"/>
              <a:t>His “Bible” of choice seems to have been the Septuagint, from which he regularly quotes (cf. Ac. 2:16ff.; 7:42-43; 28:26-27, etc.).</a:t>
            </a:r>
          </a:p>
          <a:p>
            <a:r>
              <a:rPr lang="en-US" i="1" dirty="0"/>
              <a:t>His concern for accurate historicity shows a remarkable knowledge of Roman culture, practices and legal procedures.</a:t>
            </a:r>
          </a:p>
        </p:txBody>
      </p:sp>
      <p:sp>
        <p:nvSpPr>
          <p:cNvPr id="7" name="Slide Number Placeholder 6"/>
          <p:cNvSpPr>
            <a:spLocks noGrp="1"/>
          </p:cNvSpPr>
          <p:nvPr>
            <p:ph type="sldNum" sz="quarter" idx="12"/>
          </p:nvPr>
        </p:nvSpPr>
        <p:spPr/>
        <p:txBody>
          <a:bodyPr/>
          <a:lstStyle/>
          <a:p>
            <a:pPr>
              <a:defRPr/>
            </a:pPr>
            <a:fld id="{254DD280-9EF3-47CE-9735-16719FC5628C}" type="slidenum">
              <a:rPr lang="en-US" smtClean="0"/>
              <a:pPr>
                <a:defRPr/>
              </a:pPr>
              <a:t>7</a:t>
            </a:fld>
            <a:endParaRPr lang="en-US"/>
          </a:p>
        </p:txBody>
      </p:sp>
      <p:sp>
        <p:nvSpPr>
          <p:cNvPr id="8" name="TextBox 7"/>
          <p:cNvSpPr txBox="1"/>
          <p:nvPr/>
        </p:nvSpPr>
        <p:spPr>
          <a:xfrm>
            <a:off x="0" y="5655145"/>
            <a:ext cx="12192000" cy="1200329"/>
          </a:xfrm>
          <a:prstGeom prst="rect">
            <a:avLst/>
          </a:prstGeom>
          <a:solidFill>
            <a:schemeClr val="tx2">
              <a:lumMod val="75000"/>
            </a:schemeClr>
          </a:solidFill>
        </p:spPr>
        <p:txBody>
          <a:bodyPr wrap="square" rtlCol="0">
            <a:spAutoFit/>
          </a:bodyPr>
          <a:lstStyle/>
          <a:p>
            <a:r>
              <a:rPr lang="en-US" sz="2800" dirty="0">
                <a:solidFill>
                  <a:schemeClr val="accent4">
                    <a:lumMod val="60000"/>
                    <a:lumOff val="40000"/>
                  </a:schemeClr>
                </a:solidFill>
                <a:latin typeface="Aharoni" panose="02010803020104030203" pitchFamily="2" charset="-79"/>
                <a:cs typeface="Aharoni" panose="02010803020104030203" pitchFamily="2" charset="-79"/>
              </a:rPr>
              <a:t>“…it is a perpetual puzzle to me how New Testament Greek got the reputation of being easy.  …St. Luke I find particularly difficult.”</a:t>
            </a:r>
            <a:r>
              <a:rPr lang="en-US" sz="1600" dirty="0">
                <a:solidFill>
                  <a:schemeClr val="accent4">
                    <a:lumMod val="60000"/>
                    <a:lumOff val="40000"/>
                  </a:schemeClr>
                </a:solidFill>
                <a:latin typeface="Arial Narrow" panose="020B0606020202030204" pitchFamily="34" charset="0"/>
                <a:cs typeface="Aharoni" panose="02010803020104030203" pitchFamily="2" charset="-79"/>
              </a:rPr>
              <a:t>							C. S. Lewis</a:t>
            </a:r>
            <a:endParaRPr lang="en-US" sz="2800" dirty="0">
              <a:solidFill>
                <a:schemeClr val="accent4">
                  <a:lumMod val="60000"/>
                  <a:lumOff val="40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36917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Accusation</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Stephen and the synagogue members debated vigorously, though Stephen seems to have had the better of it.</a:t>
            </a:r>
          </a:p>
          <a:p>
            <a:r>
              <a:rPr lang="en-US" i="1" dirty="0"/>
              <a:t>At issue, as seems clear from a later reference (7:47-50), was the role of the temple in Judaism.</a:t>
            </a:r>
          </a:p>
          <a:p>
            <a:r>
              <a:rPr lang="en-US" i="1" dirty="0"/>
              <a:t>His opponents accused him, because he supposedly spoke “words of blasphemy against Moses and against God” (6:11), and further, that he railed “against the holy place and against the Torah” (6:13) and sought to “change the customs Moses handed down” (6:14b).</a:t>
            </a:r>
          </a:p>
          <a:p>
            <a:r>
              <a:rPr lang="en-US" i="1" dirty="0"/>
              <a:t>Stephen, for his part, seems to have drawn his argument directly from Jesus concerning the fall of the temple (6:14a; cf. Mt. 24:2//Mk. 13:2//Lk. 21:6; cf. Jn. 2:19).</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70</a:t>
            </a:fld>
            <a:endParaRPr lang="en-US"/>
          </a:p>
        </p:txBody>
      </p:sp>
    </p:spTree>
    <p:extLst>
      <p:ext uri="{BB962C8B-B14F-4D97-AF65-F5344CB8AC3E}">
        <p14:creationId xmlns:p14="http://schemas.microsoft.com/office/powerpoint/2010/main" val="214546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Stephen’s Defense to the Sanhedrin</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Arraigned before the Sanhedrin, Stephen’s hearing began with the interrogative, “Are these charges true?”</a:t>
            </a:r>
          </a:p>
          <a:p>
            <a:r>
              <a:rPr lang="en-US" i="1" dirty="0"/>
              <a:t>Instead of defending himself outright, Stephen launched into a sweeping history of Israel, including the stories of Abraham, Joseph, Moses and the construction of the 1</a:t>
            </a:r>
            <a:r>
              <a:rPr lang="en-US" i="1" baseline="30000" dirty="0"/>
              <a:t>st</a:t>
            </a:r>
            <a:r>
              <a:rPr lang="en-US" i="1" dirty="0"/>
              <a:t> temple.</a:t>
            </a:r>
          </a:p>
          <a:p>
            <a:r>
              <a:rPr lang="en-US" i="1" dirty="0"/>
              <a:t>These examples were hardly chosen randomly, for they converged in a radical conclusion—one that no Christian so far had voiced—that God could not be confined to any humanly constructed temple!</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71</a:t>
            </a:fld>
            <a:endParaRPr lang="en-US"/>
          </a:p>
        </p:txBody>
      </p:sp>
    </p:spTree>
    <p:extLst>
      <p:ext uri="{BB962C8B-B14F-4D97-AF65-F5344CB8AC3E}">
        <p14:creationId xmlns:p14="http://schemas.microsoft.com/office/powerpoint/2010/main" val="345918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838200" y="-3841"/>
            <a:ext cx="10515600" cy="1325563"/>
          </a:xfrm>
        </p:spPr>
        <p:txBody>
          <a:bodyPr/>
          <a:lstStyle/>
          <a:p>
            <a:pPr algn="ctr"/>
            <a:r>
              <a:rPr lang="en-US" dirty="0">
                <a:solidFill>
                  <a:srgbClr val="FFC000"/>
                </a:solidFill>
                <a:effectLst>
                  <a:outerShdw blurRad="38100" dist="38100" dir="2700000" algn="tl">
                    <a:srgbClr val="000000">
                      <a:alpha val="43137"/>
                    </a:srgbClr>
                  </a:outerShdw>
                </a:effectLst>
                <a:latin typeface="Impact" panose="020B0806030902050204" pitchFamily="34" charset="0"/>
              </a:rPr>
              <a:t>Themes Woven into Stephen’s Speech</a:t>
            </a:r>
          </a:p>
        </p:txBody>
      </p:sp>
      <p:sp>
        <p:nvSpPr>
          <p:cNvPr id="11" name="Content Placeholder 10"/>
          <p:cNvSpPr>
            <a:spLocks noGrp="1"/>
          </p:cNvSpPr>
          <p:nvPr>
            <p:ph sz="half" idx="1"/>
          </p:nvPr>
        </p:nvSpPr>
        <p:spPr>
          <a:xfrm>
            <a:off x="449179" y="1187116"/>
            <a:ext cx="3593434" cy="5309937"/>
          </a:xfrm>
          <a:solidFill>
            <a:srgbClr val="5D7391"/>
          </a:solidFill>
          <a:ln>
            <a:solidFill>
              <a:schemeClr val="tx1"/>
            </a:solidFill>
          </a:ln>
        </p:spPr>
        <p:txBody>
          <a:bodyPr/>
          <a:lstStyle/>
          <a:p>
            <a:pPr marL="0" indent="0">
              <a:buNone/>
            </a:pPr>
            <a:r>
              <a:rPr lang="en-US" b="1" dirty="0">
                <a:solidFill>
                  <a:srgbClr val="00FFFF"/>
                </a:solidFill>
                <a:effectLst>
                  <a:outerShdw blurRad="38100" dist="38100" dir="2700000" algn="tl">
                    <a:srgbClr val="000000">
                      <a:alpha val="43137"/>
                    </a:srgbClr>
                  </a:outerShdw>
                </a:effectLst>
              </a:rPr>
              <a:t>GOD’S PRESENCE HAS NEVER BEEN CONFINED TO ONE PLACE OR ONE COUNTRY.</a:t>
            </a:r>
          </a:p>
          <a:p>
            <a:r>
              <a:rPr lang="en-US" i="1" dirty="0">
                <a:solidFill>
                  <a:srgbClr val="FFFF99"/>
                </a:solidFill>
                <a:effectLst>
                  <a:outerShdw blurRad="38100" dist="38100" dir="2700000" algn="tl">
                    <a:srgbClr val="000000">
                      <a:alpha val="43137"/>
                    </a:srgbClr>
                  </a:outerShdw>
                </a:effectLst>
              </a:rPr>
              <a:t>Abraham in Mesopotamia</a:t>
            </a:r>
          </a:p>
          <a:p>
            <a:r>
              <a:rPr lang="en-US" i="1" dirty="0">
                <a:solidFill>
                  <a:srgbClr val="FFFF99"/>
                </a:solidFill>
                <a:effectLst>
                  <a:outerShdw blurRad="38100" dist="38100" dir="2700000" algn="tl">
                    <a:srgbClr val="000000">
                      <a:alpha val="43137"/>
                    </a:srgbClr>
                  </a:outerShdw>
                </a:effectLst>
              </a:rPr>
              <a:t>Abraham in Haran</a:t>
            </a:r>
          </a:p>
          <a:p>
            <a:r>
              <a:rPr lang="en-US" i="1" dirty="0">
                <a:solidFill>
                  <a:srgbClr val="FFFF99"/>
                </a:solidFill>
                <a:effectLst>
                  <a:outerShdw blurRad="38100" dist="38100" dir="2700000" algn="tl">
                    <a:srgbClr val="000000">
                      <a:alpha val="43137"/>
                    </a:srgbClr>
                  </a:outerShdw>
                </a:effectLst>
              </a:rPr>
              <a:t>Joseph in Egypt</a:t>
            </a:r>
          </a:p>
          <a:p>
            <a:r>
              <a:rPr lang="en-US" i="1" dirty="0">
                <a:solidFill>
                  <a:srgbClr val="FFFF99"/>
                </a:solidFill>
                <a:effectLst>
                  <a:outerShdw blurRad="38100" dist="38100" dir="2700000" algn="tl">
                    <a:srgbClr val="000000">
                      <a:alpha val="43137"/>
                    </a:srgbClr>
                  </a:outerShdw>
                </a:effectLst>
              </a:rPr>
              <a:t>Moses in the Sinai</a:t>
            </a:r>
          </a:p>
          <a:p>
            <a:r>
              <a:rPr lang="en-US" i="1" dirty="0">
                <a:solidFill>
                  <a:srgbClr val="FFFF99"/>
                </a:solidFill>
                <a:effectLst>
                  <a:outerShdw blurRad="38100" dist="38100" dir="2700000" algn="tl">
                    <a:srgbClr val="000000">
                      <a:alpha val="43137"/>
                    </a:srgbClr>
                  </a:outerShdw>
                </a:effectLst>
              </a:rPr>
              <a:t>Solomon in the Holy Land</a:t>
            </a:r>
          </a:p>
        </p:txBody>
      </p:sp>
      <p:sp>
        <p:nvSpPr>
          <p:cNvPr id="12" name="Content Placeholder 11"/>
          <p:cNvSpPr>
            <a:spLocks noGrp="1"/>
          </p:cNvSpPr>
          <p:nvPr>
            <p:ph sz="half" idx="2"/>
          </p:nvPr>
        </p:nvSpPr>
        <p:spPr>
          <a:xfrm>
            <a:off x="4315326" y="1187116"/>
            <a:ext cx="3625519" cy="5309937"/>
          </a:xfrm>
          <a:solidFill>
            <a:srgbClr val="3B485B"/>
          </a:solidFill>
          <a:ln>
            <a:solidFill>
              <a:schemeClr val="tx1"/>
            </a:solidFill>
          </a:ln>
        </p:spPr>
        <p:txBody>
          <a:bodyPr/>
          <a:lstStyle/>
          <a:p>
            <a:pPr marL="0" indent="0">
              <a:buNone/>
            </a:pPr>
            <a:r>
              <a:rPr lang="en-US" b="1" dirty="0">
                <a:solidFill>
                  <a:srgbClr val="00FFFF"/>
                </a:solidFill>
              </a:rPr>
              <a:t>THE PEOPLE OF ISRAEL HAD BEEN REBELLIOUS ALMOST FROM THE BEGINNING.</a:t>
            </a:r>
          </a:p>
          <a:p>
            <a:r>
              <a:rPr lang="en-US" i="1" dirty="0">
                <a:solidFill>
                  <a:srgbClr val="FFFF99"/>
                </a:solidFill>
              </a:rPr>
              <a:t>Sold Joseph as a slave</a:t>
            </a:r>
          </a:p>
          <a:p>
            <a:r>
              <a:rPr lang="en-US" i="1" dirty="0">
                <a:solidFill>
                  <a:srgbClr val="FFFF99"/>
                </a:solidFill>
              </a:rPr>
              <a:t>Rejected Moses</a:t>
            </a:r>
          </a:p>
          <a:p>
            <a:r>
              <a:rPr lang="en-US" i="1" dirty="0">
                <a:solidFill>
                  <a:srgbClr val="FFFF99"/>
                </a:solidFill>
              </a:rPr>
              <a:t>Worshipped pagan gods.</a:t>
            </a:r>
          </a:p>
          <a:p>
            <a:r>
              <a:rPr lang="en-US" i="1" dirty="0">
                <a:solidFill>
                  <a:srgbClr val="FFFF99"/>
                </a:solidFill>
              </a:rPr>
              <a:t>Persecuted the prophets.</a:t>
            </a:r>
          </a:p>
          <a:p>
            <a:r>
              <a:rPr lang="en-US" i="1" dirty="0">
                <a:solidFill>
                  <a:srgbClr val="FFFF99"/>
                </a:solidFill>
              </a:rPr>
              <a:t>Murdered the Messiah.</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72</a:t>
            </a:fld>
            <a:endParaRPr lang="en-US"/>
          </a:p>
        </p:txBody>
      </p:sp>
      <p:sp>
        <p:nvSpPr>
          <p:cNvPr id="13" name="Content Placeholder 11"/>
          <p:cNvSpPr txBox="1">
            <a:spLocks/>
          </p:cNvSpPr>
          <p:nvPr/>
        </p:nvSpPr>
        <p:spPr bwMode="auto">
          <a:xfrm>
            <a:off x="8213558" y="1187116"/>
            <a:ext cx="3609476" cy="5309937"/>
          </a:xfrm>
          <a:prstGeom prst="rect">
            <a:avLst/>
          </a:prstGeom>
          <a:solidFill>
            <a:srgbClr val="1E252E"/>
          </a:solidFill>
          <a:ln>
            <a:solidFill>
              <a:schemeClr val="tx1"/>
            </a:solidFill>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FFFF"/>
                </a:solidFill>
              </a:rPr>
              <a:t>EVEN THOUGH THE FORMS OF WORSHIP BEGINNING WITH ABRAHAM WERE APPROPRIATE, THEY WERE NOT ENDS IN THEMSELVES</a:t>
            </a:r>
          </a:p>
          <a:p>
            <a:r>
              <a:rPr lang="en-US" i="1" dirty="0">
                <a:solidFill>
                  <a:srgbClr val="FFFF99"/>
                </a:solidFill>
              </a:rPr>
              <a:t>The tabernacle was replaced by the temple.</a:t>
            </a:r>
          </a:p>
          <a:p>
            <a:r>
              <a:rPr lang="en-US" i="1" dirty="0">
                <a:solidFill>
                  <a:srgbClr val="FFFF99"/>
                </a:solidFill>
              </a:rPr>
              <a:t>The temple, however, could not contain God.</a:t>
            </a:r>
          </a:p>
        </p:txBody>
      </p:sp>
    </p:spTree>
    <p:extLst>
      <p:ext uri="{BB962C8B-B14F-4D97-AF65-F5344CB8AC3E}">
        <p14:creationId xmlns:p14="http://schemas.microsoft.com/office/powerpoint/2010/main" val="171299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randombar(horizontal)">
                                      <p:cBhvr>
                                        <p:cTn id="7" dur="500"/>
                                        <p:tgtEl>
                                          <p:spTgt spid="11">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0" dur="50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 calcmode="lin" valueType="num">
                                      <p:cBhvr additive="base">
                                        <p:cTn id="1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additive="base">
                                        <p:cTn id="21"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 calcmode="lin" valueType="num">
                                      <p:cBhvr additive="base">
                                        <p:cTn id="2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 calcmode="lin" valueType="num">
                                      <p:cBhvr additive="base">
                                        <p:cTn id="33"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 calcmode="lin" valueType="num">
                                      <p:cBhvr additive="base">
                                        <p:cTn id="3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2">
                                            <p:bg/>
                                          </p:spTgt>
                                        </p:tgtEl>
                                        <p:attrNameLst>
                                          <p:attrName>style.visibility</p:attrName>
                                        </p:attrNameLst>
                                      </p:cBhvr>
                                      <p:to>
                                        <p:strVal val="visible"/>
                                      </p:to>
                                    </p:set>
                                    <p:animEffect transition="in" filter="randombar(horizontal)">
                                      <p:cBhvr>
                                        <p:cTn id="45" dur="500"/>
                                        <p:tgtEl>
                                          <p:spTgt spid="12">
                                            <p:bg/>
                                          </p:spTgt>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48" dur="500"/>
                                        <p:tgtEl>
                                          <p:spTgt spid="12">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
                                            <p:txEl>
                                              <p:pRg st="1" end="1"/>
                                            </p:txEl>
                                          </p:spTgt>
                                        </p:tgtEl>
                                        <p:attrNameLst>
                                          <p:attrName>style.visibility</p:attrName>
                                        </p:attrNameLst>
                                      </p:cBhvr>
                                      <p:to>
                                        <p:strVal val="visible"/>
                                      </p:to>
                                    </p:set>
                                    <p:anim calcmode="lin" valueType="num">
                                      <p:cBhvr additive="base">
                                        <p:cTn id="5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2">
                                            <p:txEl>
                                              <p:pRg st="2" end="2"/>
                                            </p:txEl>
                                          </p:spTgt>
                                        </p:tgtEl>
                                        <p:attrNameLst>
                                          <p:attrName>style.visibility</p:attrName>
                                        </p:attrNameLst>
                                      </p:cBhvr>
                                      <p:to>
                                        <p:strVal val="visible"/>
                                      </p:to>
                                    </p:set>
                                    <p:anim calcmode="lin" valueType="num">
                                      <p:cBhvr additive="base">
                                        <p:cTn id="5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2">
                                            <p:txEl>
                                              <p:pRg st="3" end="3"/>
                                            </p:txEl>
                                          </p:spTgt>
                                        </p:tgtEl>
                                        <p:attrNameLst>
                                          <p:attrName>style.visibility</p:attrName>
                                        </p:attrNameLst>
                                      </p:cBhvr>
                                      <p:to>
                                        <p:strVal val="visible"/>
                                      </p:to>
                                    </p:set>
                                    <p:anim calcmode="lin" valueType="num">
                                      <p:cBhvr additive="base">
                                        <p:cTn id="6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2">
                                            <p:txEl>
                                              <p:pRg st="4" end="4"/>
                                            </p:txEl>
                                          </p:spTgt>
                                        </p:tgtEl>
                                        <p:attrNameLst>
                                          <p:attrName>style.visibility</p:attrName>
                                        </p:attrNameLst>
                                      </p:cBhvr>
                                      <p:to>
                                        <p:strVal val="visible"/>
                                      </p:to>
                                    </p:set>
                                    <p:anim calcmode="lin" valueType="num">
                                      <p:cBhvr additive="base">
                                        <p:cTn id="71"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2">
                                            <p:txEl>
                                              <p:pRg st="5" end="5"/>
                                            </p:txEl>
                                          </p:spTgt>
                                        </p:tgtEl>
                                        <p:attrNameLst>
                                          <p:attrName>style.visibility</p:attrName>
                                        </p:attrNameLst>
                                      </p:cBhvr>
                                      <p:to>
                                        <p:strVal val="visible"/>
                                      </p:to>
                                    </p:set>
                                    <p:anim calcmode="lin" valueType="num">
                                      <p:cBhvr additive="base">
                                        <p:cTn id="77"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randombar(horizontal)">
                                      <p:cBhvr>
                                        <p:cTn id="83" dur="500"/>
                                        <p:tgtEl>
                                          <p:spTgt spid="13"/>
                                        </p:tgtEl>
                                      </p:cBhvr>
                                    </p:animEffect>
                                  </p:childTnLst>
                                </p:cTn>
                              </p:par>
                              <p:par>
                                <p:cTn id="84" presetID="14" presetClass="entr" presetSubtype="10" fill="hold" nodeType="withEffect">
                                  <p:stCondLst>
                                    <p:cond delay="0"/>
                                  </p:stCondLst>
                                  <p:childTnLst>
                                    <p:set>
                                      <p:cBhvr>
                                        <p:cTn id="85"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86" dur="500"/>
                                        <p:tgtEl>
                                          <p:spTgt spid="13">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3">
                                            <p:txEl>
                                              <p:pRg st="1" end="1"/>
                                            </p:txEl>
                                          </p:spTgt>
                                        </p:tgtEl>
                                        <p:attrNameLst>
                                          <p:attrName>style.visibility</p:attrName>
                                        </p:attrNameLst>
                                      </p:cBhvr>
                                      <p:to>
                                        <p:strVal val="visible"/>
                                      </p:to>
                                    </p:set>
                                    <p:anim calcmode="lin" valueType="num">
                                      <p:cBhvr additive="base">
                                        <p:cTn id="9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3">
                                            <p:txEl>
                                              <p:pRg st="2" end="2"/>
                                            </p:txEl>
                                          </p:spTgt>
                                        </p:tgtEl>
                                        <p:attrNameLst>
                                          <p:attrName>style.visibility</p:attrName>
                                        </p:attrNameLst>
                                      </p:cBhvr>
                                      <p:to>
                                        <p:strVal val="visible"/>
                                      </p:to>
                                    </p:set>
                                    <p:anim calcmode="lin" valueType="num">
                                      <p:cBhvr additive="base">
                                        <p:cTn id="9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bldP spid="12" grpId="0" uiExpand="1" build="p" animBg="1"/>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effectLst>
                  <a:outerShdw blurRad="38100" dist="38100" dir="2700000" algn="tl">
                    <a:srgbClr val="000000">
                      <a:alpha val="43137"/>
                    </a:srgbClr>
                  </a:outerShdw>
                </a:effectLst>
                <a:latin typeface="Impact" panose="020B0806030902050204" pitchFamily="34" charset="0"/>
              </a:rPr>
              <a:t>The Broad Implications</a:t>
            </a:r>
          </a:p>
        </p:txBody>
      </p:sp>
      <p:sp>
        <p:nvSpPr>
          <p:cNvPr id="6" name="Content Placeholder 5"/>
          <p:cNvSpPr>
            <a:spLocks noGrp="1"/>
          </p:cNvSpPr>
          <p:nvPr>
            <p:ph idx="1"/>
          </p:nvPr>
        </p:nvSpPr>
        <p:spPr>
          <a:xfrm>
            <a:off x="838200" y="1825624"/>
            <a:ext cx="10515600" cy="4530725"/>
          </a:xfrm>
        </p:spPr>
        <p:txBody>
          <a:bodyPr/>
          <a:lstStyle/>
          <a:p>
            <a:pPr marL="0" indent="0">
              <a:buNone/>
            </a:pPr>
            <a:r>
              <a:rPr lang="en-US" sz="3200" b="1" dirty="0">
                <a:solidFill>
                  <a:srgbClr val="FFFF99"/>
                </a:solidFill>
                <a:effectLst>
                  <a:outerShdw blurRad="38100" dist="38100" dir="2700000" algn="tl">
                    <a:srgbClr val="000000">
                      <a:alpha val="43137"/>
                    </a:srgbClr>
                  </a:outerShdw>
                </a:effectLst>
              </a:rPr>
              <a:t>God’s promise to David that he would have a son who would build a house was by no means exhausted in Solomon’s construction of the  1</a:t>
            </a:r>
            <a:r>
              <a:rPr lang="en-US" sz="3200" b="1" baseline="30000" dirty="0">
                <a:solidFill>
                  <a:srgbClr val="FFFF99"/>
                </a:solidFill>
                <a:effectLst>
                  <a:outerShdw blurRad="38100" dist="38100" dir="2700000" algn="tl">
                    <a:srgbClr val="000000">
                      <a:alpha val="43137"/>
                    </a:srgbClr>
                  </a:outerShdw>
                </a:effectLst>
              </a:rPr>
              <a:t>st</a:t>
            </a:r>
            <a:r>
              <a:rPr lang="en-US" sz="3200" b="1" dirty="0">
                <a:solidFill>
                  <a:srgbClr val="FFFF99"/>
                </a:solidFill>
                <a:effectLst>
                  <a:outerShdw blurRad="38100" dist="38100" dir="2700000" algn="tl">
                    <a:srgbClr val="000000">
                      <a:alpha val="43137"/>
                    </a:srgbClr>
                  </a:outerShdw>
                </a:effectLst>
              </a:rPr>
              <a:t> temple.</a:t>
            </a:r>
          </a:p>
          <a:p>
            <a:r>
              <a:rPr lang="en-US" i="1" dirty="0">
                <a:solidFill>
                  <a:schemeClr val="bg1"/>
                </a:solidFill>
              </a:rPr>
              <a:t>All ancient forms of worship pointed beyond themselves to the coming of the Messiah!</a:t>
            </a:r>
          </a:p>
          <a:p>
            <a:r>
              <a:rPr lang="en-US" i="1" dirty="0">
                <a:solidFill>
                  <a:schemeClr val="bg1"/>
                </a:solidFill>
              </a:rPr>
              <a:t>Just as Moses was rejected and the people’s worship became blasphemous, so now God’s Messiah had been rejected and temple worship had become blasphemous!</a:t>
            </a:r>
          </a:p>
          <a:p>
            <a:r>
              <a:rPr lang="en-US" i="1" dirty="0">
                <a:solidFill>
                  <a:schemeClr val="bg1"/>
                </a:solidFill>
              </a:rPr>
              <a:t>Hence, for Stephen to announce the supersession of the temple was hardly blasphemous: God was independent of any temple!</a:t>
            </a:r>
          </a:p>
        </p:txBody>
      </p:sp>
    </p:spTree>
    <p:extLst>
      <p:ext uri="{BB962C8B-B14F-4D97-AF65-F5344CB8AC3E}">
        <p14:creationId xmlns:p14="http://schemas.microsoft.com/office/powerpoint/2010/main" val="385357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effectLst>
                  <a:outerShdw blurRad="38100" dist="38100" dir="2700000" algn="tl">
                    <a:srgbClr val="000000">
                      <a:alpha val="43137"/>
                    </a:srgbClr>
                  </a:outerShdw>
                </a:effectLst>
                <a:latin typeface="Impact" panose="020B0806030902050204" pitchFamily="34" charset="0"/>
              </a:rPr>
              <a:t>Stephen’s Indictment</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FFFF99"/>
                </a:solidFill>
                <a:effectLst>
                  <a:outerShdw blurRad="38100" dist="38100" dir="2700000" algn="tl">
                    <a:srgbClr val="000000">
                      <a:alpha val="43137"/>
                    </a:srgbClr>
                  </a:outerShdw>
                </a:effectLst>
              </a:rPr>
              <a:t>Stephen’s speech ended with a blistering indictment of the Sanhedrin!</a:t>
            </a:r>
          </a:p>
          <a:p>
            <a:r>
              <a:rPr lang="en-US" i="1" dirty="0">
                <a:solidFill>
                  <a:schemeClr val="bg1"/>
                </a:solidFill>
              </a:rPr>
              <a:t>The present leaders were just like their ancestors—”uncircumcised in hearts and ears”!</a:t>
            </a:r>
          </a:p>
          <a:p>
            <a:r>
              <a:rPr lang="en-US" i="1" dirty="0">
                <a:solidFill>
                  <a:schemeClr val="bg1"/>
                </a:solidFill>
              </a:rPr>
              <a:t>Stephen could hardly have chosen more inflammatory language! The rejection of Joseph, Moses and the prophets had culminated in the rejection and murder of God’s Messiah.</a:t>
            </a:r>
          </a:p>
          <a:p>
            <a:r>
              <a:rPr lang="en-US" i="1" dirty="0">
                <a:solidFill>
                  <a:schemeClr val="bg1"/>
                </a:solidFill>
              </a:rPr>
              <a:t>At the end of his speech, Stephen had a vision of the risen Christ, standing at God’s right hand with all power and authority, a final vindication that the true glory of the true temple was in the heavens, not on earthly Mt. Zion.</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74</a:t>
            </a:fld>
            <a:endParaRPr lang="en-US"/>
          </a:p>
        </p:txBody>
      </p:sp>
    </p:spTree>
    <p:extLst>
      <p:ext uri="{BB962C8B-B14F-4D97-AF65-F5344CB8AC3E}">
        <p14:creationId xmlns:p14="http://schemas.microsoft.com/office/powerpoint/2010/main" val="339400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Stephen’s Martyrdom</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In an uncontrollable rage, the Sanhedrin members dragged Stephen outside the city and stoned him.</a:t>
            </a:r>
          </a:p>
          <a:p>
            <a:r>
              <a:rPr lang="en-US" i="1" dirty="0"/>
              <a:t>Stoning was the Mosaic penalty for blasphemy (Lv. 24:11-16, 23).</a:t>
            </a:r>
          </a:p>
          <a:p>
            <a:r>
              <a:rPr lang="en-US" i="1" dirty="0"/>
              <a:t>Those stoning Stephen deposited their cloaks at the feet of a young Pharisee, Saul of Tarsus, who was in Jerusalem studying under the Great </a:t>
            </a:r>
            <a:r>
              <a:rPr lang="en-US" i="1" dirty="0" err="1"/>
              <a:t>Rabban</a:t>
            </a:r>
            <a:r>
              <a:rPr lang="en-US" i="1" dirty="0"/>
              <a:t> Gamaliel (cf. 22:3).</a:t>
            </a:r>
          </a:p>
          <a:p>
            <a:r>
              <a:rPr lang="en-US" i="1" dirty="0"/>
              <a:t>Stephen died as did his Lord, praying for the forgiveness of those killing him.</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75</a:t>
            </a:fld>
            <a:endParaRPr lang="en-US"/>
          </a:p>
        </p:txBody>
      </p:sp>
    </p:spTree>
    <p:extLst>
      <p:ext uri="{BB962C8B-B14F-4D97-AF65-F5344CB8AC3E}">
        <p14:creationId xmlns:p14="http://schemas.microsoft.com/office/powerpoint/2010/main" val="287399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000" dirty="0">
                <a:solidFill>
                  <a:srgbClr val="FF0000"/>
                </a:solidFill>
                <a:latin typeface="Mistral" panose="03090702030407020403" pitchFamily="66" charset="0"/>
              </a:rPr>
              <a:t>Discussion Questions</a:t>
            </a:r>
            <a:endParaRPr lang="en-US" sz="6000" dirty="0">
              <a:solidFill>
                <a:srgbClr val="FF0000"/>
              </a:solidFill>
            </a:endParaRPr>
          </a:p>
        </p:txBody>
      </p:sp>
      <p:sp>
        <p:nvSpPr>
          <p:cNvPr id="3" name="Content Placeholder 2"/>
          <p:cNvSpPr>
            <a:spLocks noGrp="1"/>
          </p:cNvSpPr>
          <p:nvPr>
            <p:ph idx="1"/>
          </p:nvPr>
        </p:nvSpPr>
        <p:spPr/>
        <p:txBody>
          <a:bodyPr/>
          <a:lstStyle/>
          <a:p>
            <a:pPr marL="609600" indent="-609600">
              <a:buFont typeface="Wingdings" panose="05000000000000000000" pitchFamily="2" charset="2"/>
              <a:buAutoNum type="arabicPeriod"/>
            </a:pPr>
            <a:r>
              <a:rPr lang="en-US" altLang="en-US" dirty="0">
                <a:solidFill>
                  <a:srgbClr val="FFFF99"/>
                </a:solidFill>
              </a:rPr>
              <a:t>Why do you think Stephen’s vision of the risen Christ was so important in this first martyrdom? </a:t>
            </a:r>
          </a:p>
          <a:p>
            <a:pPr marL="609600" indent="-609600">
              <a:buFont typeface="Wingdings" panose="05000000000000000000" pitchFamily="2" charset="2"/>
              <a:buAutoNum type="arabicPeriod"/>
            </a:pPr>
            <a:r>
              <a:rPr lang="en-US" dirty="0">
                <a:solidFill>
                  <a:srgbClr val="FFFF99"/>
                </a:solidFill>
              </a:rPr>
              <a:t>Stephen said that his accusers were “uncircumcised in hearts and ears”.  What do you think he meant by this phrase?</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76</a:t>
            </a:fld>
            <a:endParaRPr lang="en-US"/>
          </a:p>
        </p:txBody>
      </p:sp>
    </p:spTree>
    <p:extLst>
      <p:ext uri="{BB962C8B-B14F-4D97-AF65-F5344CB8AC3E}">
        <p14:creationId xmlns:p14="http://schemas.microsoft.com/office/powerpoint/2010/main" val="5796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579"/>
            <a:ext cx="10515600" cy="1325563"/>
          </a:xfrm>
        </p:spPr>
        <p:txBody>
          <a:bodyPr/>
          <a:lstStyle/>
          <a:p>
            <a:r>
              <a:rPr lang="en-US" b="1" dirty="0">
                <a:solidFill>
                  <a:srgbClr val="FFC000"/>
                </a:solidFill>
                <a:effectLst>
                  <a:outerShdw blurRad="38100" dist="38100" dir="2700000" algn="tl">
                    <a:srgbClr val="000000">
                      <a:alpha val="43137"/>
                    </a:srgbClr>
                  </a:outerShdw>
                </a:effectLst>
              </a:rPr>
              <a:t>The New Inquisitor</a:t>
            </a:r>
          </a:p>
        </p:txBody>
      </p:sp>
      <p:sp>
        <p:nvSpPr>
          <p:cNvPr id="3" name="Content Placeholder 2"/>
          <p:cNvSpPr>
            <a:spLocks noGrp="1"/>
          </p:cNvSpPr>
          <p:nvPr>
            <p:ph idx="1"/>
          </p:nvPr>
        </p:nvSpPr>
        <p:spPr>
          <a:xfrm>
            <a:off x="838200" y="1504784"/>
            <a:ext cx="10515600" cy="503237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Now the fledgling community of Christians would face the terrorizing tactics of a new champion for the Torah, the young Rabbi, Saul of Tarsus.</a:t>
            </a:r>
          </a:p>
          <a:p>
            <a:r>
              <a:rPr lang="en-US" i="1" dirty="0"/>
              <a:t>Under his energetic guidance, a severe persecution against Christians began in deadly earnest as Saul began to destroy them, imprisoning them, beating them and giving his testimony against them to the death (cf. 22:19-20; 26:9-11; 1 Co. 15:9; Gal. 1:13; Phil. 3:6; 1 </a:t>
            </a:r>
            <a:r>
              <a:rPr lang="en-US" i="1" dirty="0" err="1"/>
              <a:t>Ti</a:t>
            </a:r>
            <a:r>
              <a:rPr lang="en-US" i="1" dirty="0"/>
              <a:t>. 1:13).</a:t>
            </a:r>
          </a:p>
          <a:p>
            <a:r>
              <a:rPr lang="en-US" i="1" dirty="0"/>
              <a:t>This outbreak of opposition was so harsh and so brutal that many Christians began to flee the city for the outlying regions of Judea and Samaria. (The apostles apparently stayed in Jerusalem, presumably in hiding.)</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77</a:t>
            </a:fld>
            <a:endParaRPr lang="en-US"/>
          </a:p>
        </p:txBody>
      </p:sp>
    </p:spTree>
    <p:extLst>
      <p:ext uri="{BB962C8B-B14F-4D97-AF65-F5344CB8AC3E}">
        <p14:creationId xmlns:p14="http://schemas.microsoft.com/office/powerpoint/2010/main" val="42729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SAMARITAN MISSION (8:4-25)</a:t>
            </a:r>
          </a:p>
        </p:txBody>
      </p:sp>
      <p:sp>
        <p:nvSpPr>
          <p:cNvPr id="3" name="Content Placeholder 2"/>
          <p:cNvSpPr>
            <a:spLocks noGrp="1"/>
          </p:cNvSpPr>
          <p:nvPr>
            <p:ph idx="1"/>
          </p:nvPr>
        </p:nvSpPr>
        <p:spPr>
          <a:xfrm>
            <a:off x="838200" y="1825624"/>
            <a:ext cx="10515600" cy="453072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Stephen’s martyrdom became a watershed for the Jerusalem church, since it forced the Jewish Christians out of their local environment.</a:t>
            </a:r>
          </a:p>
          <a:p>
            <a:r>
              <a:rPr lang="en-US" i="1" dirty="0"/>
              <a:t>Already, the new Christian community had stretched to include proselyte and Hellenistic leaders from within the larger Jewish community.</a:t>
            </a:r>
          </a:p>
          <a:p>
            <a:r>
              <a:rPr lang="en-US" i="1" dirty="0"/>
              <a:t>All this was in Judea, however, and all concerned Torah-observant people.</a:t>
            </a:r>
          </a:p>
          <a:p>
            <a:r>
              <a:rPr lang="en-US" i="1" dirty="0"/>
              <a:t>Now, an outreach to Samaria would test the boundaries, for Samaritans were theologically distant from Torah-observant Jews.</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78</a:t>
            </a:fld>
            <a:endParaRPr lang="en-US"/>
          </a:p>
        </p:txBody>
      </p:sp>
    </p:spTree>
    <p:extLst>
      <p:ext uri="{BB962C8B-B14F-4D97-AF65-F5344CB8AC3E}">
        <p14:creationId xmlns:p14="http://schemas.microsoft.com/office/powerpoint/2010/main" val="169780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0" y="-29554"/>
            <a:ext cx="5710989" cy="6871512"/>
          </a:xfrm>
          <a:prstGeom prst="rect">
            <a:avLst/>
          </a:prstGeom>
        </p:spPr>
      </p:pic>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79</a:t>
            </a:fld>
            <a:endParaRPr lang="en-US"/>
          </a:p>
        </p:txBody>
      </p:sp>
      <p:sp>
        <p:nvSpPr>
          <p:cNvPr id="6" name="TextBox 5"/>
          <p:cNvSpPr txBox="1"/>
          <p:nvPr/>
        </p:nvSpPr>
        <p:spPr>
          <a:xfrm>
            <a:off x="6047874" y="545433"/>
            <a:ext cx="5871410" cy="5693866"/>
          </a:xfrm>
          <a:prstGeom prst="rect">
            <a:avLst/>
          </a:prstGeom>
          <a:noFill/>
        </p:spPr>
        <p:txBody>
          <a:bodyPr wrap="square" rtlCol="0">
            <a:spAutoFit/>
          </a:bodyPr>
          <a:lstStyle/>
          <a:p>
            <a:r>
              <a:rPr lang="en-US" sz="2800" dirty="0">
                <a:solidFill>
                  <a:srgbClr val="FFFF99"/>
                </a:solidFill>
              </a:rPr>
              <a:t>Samaria lay between Galilee and Judea, and due to mutual hostilities, it was generally avoided by Jews traveling north to south or vice versa on the grounds of ritual impurity or outright danger.</a:t>
            </a:r>
          </a:p>
          <a:p>
            <a:endParaRPr lang="en-US" sz="2800" dirty="0">
              <a:solidFill>
                <a:srgbClr val="FFFF99"/>
              </a:solidFill>
            </a:endParaRPr>
          </a:p>
          <a:p>
            <a:r>
              <a:rPr lang="en-US" sz="2800" dirty="0">
                <a:solidFill>
                  <a:srgbClr val="FFFF99"/>
                </a:solidFill>
              </a:rPr>
              <a:t>If traveling southward to Judea, Jews from Galilee typically would ford the Jordan River in the north near the southern end of the Sea of Galilee, travel down the eastern side of the river, and then ford it again at Jericho.</a:t>
            </a:r>
            <a:endParaRPr lang="en-US" sz="2800" dirty="0"/>
          </a:p>
        </p:txBody>
      </p:sp>
    </p:spTree>
    <p:extLst>
      <p:ext uri="{BB962C8B-B14F-4D97-AF65-F5344CB8AC3E}">
        <p14:creationId xmlns:p14="http://schemas.microsoft.com/office/powerpoint/2010/main" val="1564822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01"/>
            <a:ext cx="10515600" cy="1325563"/>
          </a:xfrm>
        </p:spPr>
        <p:txBody>
          <a:bodyPr/>
          <a:lstStyle/>
          <a:p>
            <a:r>
              <a:rPr lang="en-US" b="1" dirty="0">
                <a:solidFill>
                  <a:srgbClr val="FFC000"/>
                </a:solidFill>
                <a:effectLst>
                  <a:outerShdw blurRad="38100" dist="38100" dir="2700000" algn="tl">
                    <a:srgbClr val="000000">
                      <a:alpha val="43137"/>
                    </a:srgbClr>
                  </a:outerShdw>
                </a:effectLst>
              </a:rPr>
              <a:t>LINGUISTIC PRECISION</a:t>
            </a:r>
          </a:p>
        </p:txBody>
      </p:sp>
      <p:sp>
        <p:nvSpPr>
          <p:cNvPr id="3" name="Content Placeholder 2"/>
          <p:cNvSpPr>
            <a:spLocks noGrp="1"/>
          </p:cNvSpPr>
          <p:nvPr>
            <p:ph idx="1"/>
          </p:nvPr>
        </p:nvSpPr>
        <p:spPr>
          <a:xfrm>
            <a:off x="838200" y="1280196"/>
            <a:ext cx="10515600" cy="530509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Luke begins his gospel by stating that he was concerned to write an orderly account (Lk. 1:3).</a:t>
            </a:r>
          </a:p>
          <a:p>
            <a:r>
              <a:rPr lang="en-US" i="1" dirty="0"/>
              <a:t>In Acts, his precision in accurately describing various government structures and provincial titles for officials follows in kind. He accurately describes:</a:t>
            </a:r>
          </a:p>
          <a:p>
            <a:pPr lvl="1"/>
            <a:r>
              <a:rPr lang="en-US" b="1" dirty="0" err="1">
                <a:solidFill>
                  <a:schemeClr val="bg2">
                    <a:lumMod val="25000"/>
                  </a:schemeClr>
                </a:solidFill>
              </a:rPr>
              <a:t>Sergius</a:t>
            </a:r>
            <a:r>
              <a:rPr lang="en-US" b="1" dirty="0">
                <a:solidFill>
                  <a:schemeClr val="bg2">
                    <a:lumMod val="25000"/>
                  </a:schemeClr>
                </a:solidFill>
              </a:rPr>
              <a:t> Paulus as a Proconsul (</a:t>
            </a:r>
            <a:r>
              <a:rPr lang="en-US" b="1" dirty="0">
                <a:solidFill>
                  <a:schemeClr val="bg2">
                    <a:lumMod val="25000"/>
                  </a:schemeClr>
                </a:solidFill>
                <a:latin typeface="Greekth" panose="02020803070505020304" pitchFamily="18" charset="0"/>
              </a:rPr>
              <a:t>a]</a:t>
            </a:r>
            <a:r>
              <a:rPr lang="en-US" b="1" dirty="0" err="1">
                <a:solidFill>
                  <a:schemeClr val="bg2">
                    <a:lumMod val="25000"/>
                  </a:schemeClr>
                </a:solidFill>
                <a:latin typeface="Greekth" panose="02020803070505020304" pitchFamily="18" charset="0"/>
              </a:rPr>
              <a:t>nqu</a:t>
            </a:r>
            <a:r>
              <a:rPr lang="en-US" b="1" dirty="0">
                <a:solidFill>
                  <a:schemeClr val="bg2">
                    <a:lumMod val="25000"/>
                  </a:schemeClr>
                </a:solidFill>
                <a:latin typeface="Greekth" panose="02020803070505020304" pitchFamily="18" charset="0"/>
              </a:rPr>
              <a:t>&lt;</a:t>
            </a:r>
            <a:r>
              <a:rPr lang="en-US" b="1" dirty="0" err="1">
                <a:solidFill>
                  <a:schemeClr val="bg2">
                    <a:lumMod val="25000"/>
                  </a:schemeClr>
                </a:solidFill>
                <a:latin typeface="Greekth" panose="02020803070505020304" pitchFamily="18" charset="0"/>
              </a:rPr>
              <a:t>patoj</a:t>
            </a:r>
            <a:r>
              <a:rPr lang="en-US" b="1" dirty="0">
                <a:solidFill>
                  <a:schemeClr val="bg2">
                    <a:lumMod val="25000"/>
                  </a:schemeClr>
                </a:solidFill>
                <a:latin typeface="Greekth" panose="02020803070505020304" pitchFamily="18" charset="0"/>
              </a:rPr>
              <a:t>, </a:t>
            </a:r>
            <a:r>
              <a:rPr lang="en-US" b="1" dirty="0">
                <a:solidFill>
                  <a:schemeClr val="bg2">
                    <a:lumMod val="25000"/>
                  </a:schemeClr>
                </a:solidFill>
              </a:rPr>
              <a:t>13:7)</a:t>
            </a:r>
          </a:p>
          <a:p>
            <a:pPr lvl="1"/>
            <a:r>
              <a:rPr lang="en-US" b="1" dirty="0">
                <a:solidFill>
                  <a:schemeClr val="bg2">
                    <a:lumMod val="25000"/>
                  </a:schemeClr>
                </a:solidFill>
              </a:rPr>
              <a:t>Philippi as a Roman colony (</a:t>
            </a:r>
            <a:r>
              <a:rPr lang="en-US" b="1" dirty="0" err="1">
                <a:solidFill>
                  <a:schemeClr val="bg2">
                    <a:lumMod val="25000"/>
                  </a:schemeClr>
                </a:solidFill>
                <a:latin typeface="Greekth" panose="02020803070505020304" pitchFamily="18" charset="0"/>
              </a:rPr>
              <a:t>kolwni</a:t>
            </a:r>
            <a:r>
              <a:rPr lang="en-US" b="1" dirty="0">
                <a:solidFill>
                  <a:schemeClr val="bg2">
                    <a:lumMod val="25000"/>
                  </a:schemeClr>
                </a:solidFill>
                <a:latin typeface="Greekth" panose="02020803070505020304" pitchFamily="18" charset="0"/>
              </a:rPr>
              <a:t>&lt;a</a:t>
            </a:r>
            <a:r>
              <a:rPr lang="en-US" b="1" dirty="0">
                <a:solidFill>
                  <a:schemeClr val="bg2">
                    <a:lumMod val="25000"/>
                  </a:schemeClr>
                </a:solidFill>
              </a:rPr>
              <a:t>) governed by civil magistrates (</a:t>
            </a:r>
            <a:r>
              <a:rPr lang="en-US" b="1" dirty="0" err="1">
                <a:solidFill>
                  <a:schemeClr val="bg2">
                    <a:lumMod val="25000"/>
                  </a:schemeClr>
                </a:solidFill>
                <a:latin typeface="Greekth" panose="02020803070505020304" pitchFamily="18" charset="0"/>
              </a:rPr>
              <a:t>strathgoi?j</a:t>
            </a:r>
            <a:r>
              <a:rPr lang="en-US" b="1" dirty="0">
                <a:solidFill>
                  <a:schemeClr val="bg2">
                    <a:lumMod val="25000"/>
                  </a:schemeClr>
                </a:solidFill>
              </a:rPr>
              <a:t>, 16:12, 20)</a:t>
            </a:r>
          </a:p>
          <a:p>
            <a:pPr lvl="1"/>
            <a:r>
              <a:rPr lang="en-US" b="1" dirty="0" err="1">
                <a:solidFill>
                  <a:schemeClr val="bg2">
                    <a:lumMod val="25000"/>
                  </a:schemeClr>
                </a:solidFill>
              </a:rPr>
              <a:t>Politarchs</a:t>
            </a:r>
            <a:r>
              <a:rPr lang="en-US" b="1" dirty="0">
                <a:solidFill>
                  <a:schemeClr val="bg2">
                    <a:lumMod val="25000"/>
                  </a:schemeClr>
                </a:solidFill>
              </a:rPr>
              <a:t> </a:t>
            </a:r>
            <a:r>
              <a:rPr lang="en-US" b="1" dirty="0">
                <a:solidFill>
                  <a:schemeClr val="bg2">
                    <a:lumMod val="25000"/>
                  </a:schemeClr>
                </a:solidFill>
                <a:latin typeface="Greekth" panose="02020803070505020304" pitchFamily="18" charset="0"/>
              </a:rPr>
              <a:t>(</a:t>
            </a:r>
            <a:r>
              <a:rPr lang="en-US" b="1" dirty="0" err="1">
                <a:solidFill>
                  <a:schemeClr val="bg2">
                    <a:lumMod val="25000"/>
                  </a:schemeClr>
                </a:solidFill>
                <a:latin typeface="Greekth" panose="02020803070505020304" pitchFamily="18" charset="0"/>
              </a:rPr>
              <a:t>polita</a:t>
            </a:r>
            <a:r>
              <a:rPr lang="en-US" b="1" dirty="0">
                <a:solidFill>
                  <a:schemeClr val="bg2">
                    <a:lumMod val="25000"/>
                  </a:schemeClr>
                </a:solidFill>
                <a:latin typeface="Greekth" panose="02020803070505020304" pitchFamily="18" charset="0"/>
              </a:rPr>
              <a:t>&lt;</a:t>
            </a:r>
            <a:r>
              <a:rPr lang="en-US" b="1" dirty="0" err="1">
                <a:solidFill>
                  <a:schemeClr val="bg2">
                    <a:lumMod val="25000"/>
                  </a:schemeClr>
                </a:solidFill>
                <a:latin typeface="Greekth" panose="02020803070505020304" pitchFamily="18" charset="0"/>
              </a:rPr>
              <a:t>rxaj</a:t>
            </a:r>
            <a:r>
              <a:rPr lang="en-US" b="1" dirty="0">
                <a:solidFill>
                  <a:schemeClr val="bg2">
                    <a:lumMod val="25000"/>
                  </a:schemeClr>
                </a:solidFill>
                <a:latin typeface="Greekth" panose="02020803070505020304" pitchFamily="18" charset="0"/>
              </a:rPr>
              <a:t>)</a:t>
            </a:r>
            <a:r>
              <a:rPr lang="en-US" b="1" dirty="0">
                <a:solidFill>
                  <a:schemeClr val="bg2">
                    <a:lumMod val="25000"/>
                  </a:schemeClr>
                </a:solidFill>
              </a:rPr>
              <a:t> as the city leaders in Thessalonica (17:6, 8)</a:t>
            </a:r>
          </a:p>
          <a:p>
            <a:pPr lvl="1"/>
            <a:r>
              <a:rPr lang="en-US" b="1" dirty="0" err="1">
                <a:solidFill>
                  <a:schemeClr val="bg2">
                    <a:lumMod val="25000"/>
                  </a:schemeClr>
                </a:solidFill>
              </a:rPr>
              <a:t>Asiarchs</a:t>
            </a:r>
            <a:r>
              <a:rPr lang="en-US" b="1" dirty="0">
                <a:solidFill>
                  <a:schemeClr val="bg2">
                    <a:lumMod val="25000"/>
                  </a:schemeClr>
                </a:solidFill>
              </a:rPr>
              <a:t> </a:t>
            </a:r>
            <a:r>
              <a:rPr lang="en-US" b="1" dirty="0">
                <a:solidFill>
                  <a:schemeClr val="bg2">
                    <a:lumMod val="25000"/>
                  </a:schemeClr>
                </a:solidFill>
                <a:latin typeface="Greekth" panose="02020803070505020304" pitchFamily="18" charset="0"/>
              </a:rPr>
              <a:t>(a]</a:t>
            </a:r>
            <a:r>
              <a:rPr lang="en-US" b="1" dirty="0" err="1">
                <a:solidFill>
                  <a:schemeClr val="bg2">
                    <a:lumMod val="25000"/>
                  </a:schemeClr>
                </a:solidFill>
                <a:latin typeface="Greekth" panose="02020803070505020304" pitchFamily="18" charset="0"/>
              </a:rPr>
              <a:t>siarxw?n</a:t>
            </a:r>
            <a:r>
              <a:rPr lang="en-US" b="1" dirty="0">
                <a:solidFill>
                  <a:schemeClr val="bg2">
                    <a:lumMod val="25000"/>
                  </a:schemeClr>
                </a:solidFill>
                <a:latin typeface="Greekth" panose="02020803070505020304" pitchFamily="18" charset="0"/>
              </a:rPr>
              <a:t>)</a:t>
            </a:r>
            <a:r>
              <a:rPr lang="en-US" b="1" dirty="0">
                <a:solidFill>
                  <a:schemeClr val="bg2">
                    <a:lumMod val="25000"/>
                  </a:schemeClr>
                </a:solidFill>
              </a:rPr>
              <a:t> in Ephesus (19:31)</a:t>
            </a:r>
          </a:p>
          <a:p>
            <a:pPr lvl="1"/>
            <a:r>
              <a:rPr lang="en-US" b="1" dirty="0">
                <a:solidFill>
                  <a:schemeClr val="bg2">
                    <a:lumMod val="25000"/>
                  </a:schemeClr>
                </a:solidFill>
              </a:rPr>
              <a:t>The ruler of Malta as the “First Citizen” (</a:t>
            </a:r>
            <a:r>
              <a:rPr lang="en-US" b="1" dirty="0" err="1">
                <a:solidFill>
                  <a:schemeClr val="bg2">
                    <a:lumMod val="25000"/>
                  </a:schemeClr>
                </a:solidFill>
                <a:latin typeface="Greekth" panose="02020803070505020304" pitchFamily="18" charset="0"/>
              </a:rPr>
              <a:t>prw</a:t>
            </a:r>
            <a:r>
              <a:rPr lang="en-US" b="1" dirty="0">
                <a:solidFill>
                  <a:schemeClr val="bg2">
                    <a:lumMod val="25000"/>
                  </a:schemeClr>
                </a:solidFill>
                <a:latin typeface="Greekth" panose="02020803070505020304" pitchFamily="18" charset="0"/>
              </a:rPr>
              <a:t>&lt;t&amp;, </a:t>
            </a:r>
            <a:r>
              <a:rPr lang="en-US" b="1" dirty="0">
                <a:solidFill>
                  <a:schemeClr val="bg2">
                    <a:lumMod val="25000"/>
                  </a:schemeClr>
                </a:solidFill>
              </a:rPr>
              <a:t>28:7)</a:t>
            </a:r>
          </a:p>
          <a:p>
            <a:r>
              <a:rPr lang="en-US" i="1" dirty="0"/>
              <a:t>He could have used more general titles, but he uses those titles that are precisely specific in the Roman world.</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8</a:t>
            </a:fld>
            <a:endParaRPr lang="en-US"/>
          </a:p>
        </p:txBody>
      </p:sp>
    </p:spTree>
    <p:extLst>
      <p:ext uri="{BB962C8B-B14F-4D97-AF65-F5344CB8AC3E}">
        <p14:creationId xmlns:p14="http://schemas.microsoft.com/office/powerpoint/2010/main" val="116802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additive="base">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1"/>
            <a:ext cx="10515600" cy="1690688"/>
          </a:xfrm>
        </p:spPr>
        <p:txBody>
          <a:bodyPr/>
          <a:lstStyle/>
          <a:p>
            <a:r>
              <a:rPr lang="en-US" dirty="0">
                <a:solidFill>
                  <a:srgbClr val="FFC000"/>
                </a:solidFill>
                <a:effectLst>
                  <a:outerShdw blurRad="38100" dist="38100" dir="2700000" algn="tl">
                    <a:srgbClr val="000000">
                      <a:alpha val="43137"/>
                    </a:srgbClr>
                  </a:outerShdw>
                </a:effectLst>
                <a:latin typeface="Impact" panose="020B0806030902050204" pitchFamily="34" charset="0"/>
              </a:rPr>
              <a:t>The Longstanding Dispute</a:t>
            </a:r>
            <a:br>
              <a:rPr lang="en-US" dirty="0">
                <a:solidFill>
                  <a:srgbClr val="FFC000"/>
                </a:solidFill>
                <a:effectLst>
                  <a:outerShdw blurRad="38100" dist="38100" dir="2700000" algn="tl">
                    <a:srgbClr val="000000">
                      <a:alpha val="43137"/>
                    </a:srgbClr>
                  </a:outerShdw>
                </a:effectLst>
                <a:latin typeface="Impact" panose="020B0806030902050204" pitchFamily="34" charset="0"/>
              </a:rPr>
            </a:br>
            <a:r>
              <a:rPr lang="en-US" sz="3200" i="1" dirty="0">
                <a:solidFill>
                  <a:srgbClr val="FFFF99"/>
                </a:solidFill>
              </a:rPr>
              <a:t>Jewish and Samaritan relationships were deeply strained.</a:t>
            </a:r>
            <a:endParaRPr lang="en-US" i="1" dirty="0">
              <a:solidFill>
                <a:srgbClr val="FFFF99"/>
              </a:solidFill>
              <a:effectLst>
                <a:outerShdw blurRad="38100" dist="38100" dir="2700000" algn="tl">
                  <a:srgbClr val="000000">
                    <a:alpha val="43137"/>
                  </a:srgbClr>
                </a:outerShdw>
              </a:effectLst>
              <a:latin typeface="Impact" panose="020B0806030902050204" pitchFamily="34" charset="0"/>
            </a:endParaRPr>
          </a:p>
        </p:txBody>
      </p:sp>
      <p:sp>
        <p:nvSpPr>
          <p:cNvPr id="6" name="Content Placeholder 5"/>
          <p:cNvSpPr>
            <a:spLocks noGrp="1"/>
          </p:cNvSpPr>
          <p:nvPr>
            <p:ph sz="half" idx="1"/>
          </p:nvPr>
        </p:nvSpPr>
        <p:spPr>
          <a:xfrm>
            <a:off x="288757" y="1861386"/>
            <a:ext cx="3705727" cy="4715877"/>
          </a:xfrm>
          <a:solidFill>
            <a:schemeClr val="tx2">
              <a:lumMod val="50000"/>
            </a:schemeClr>
          </a:solidFill>
          <a:ln>
            <a:solidFill>
              <a:schemeClr val="tx1"/>
            </a:solidFill>
          </a:ln>
        </p:spPr>
        <p:txBody>
          <a:bodyPr/>
          <a:lstStyle/>
          <a:p>
            <a:pPr marL="0" indent="0">
              <a:buNone/>
            </a:pPr>
            <a:r>
              <a:rPr lang="en-US" b="1" dirty="0">
                <a:solidFill>
                  <a:srgbClr val="FFFF99"/>
                </a:solidFill>
                <a:effectLst>
                  <a:outerShdw blurRad="38100" dist="38100" dir="2700000" algn="tl">
                    <a:srgbClr val="000000">
                      <a:alpha val="43137"/>
                    </a:srgbClr>
                  </a:outerShdw>
                </a:effectLst>
              </a:rPr>
              <a:t>ETHNICALLY</a:t>
            </a:r>
          </a:p>
          <a:p>
            <a:r>
              <a:rPr lang="en-US" sz="2400" i="1" dirty="0">
                <a:solidFill>
                  <a:schemeClr val="bg1"/>
                </a:solidFill>
              </a:rPr>
              <a:t>Samaritans claimed to be descendants of Israelites in the time of Eli, when the tabernacle was moved from </a:t>
            </a:r>
            <a:r>
              <a:rPr lang="en-US" sz="2400" i="1" dirty="0" err="1">
                <a:solidFill>
                  <a:schemeClr val="bg1"/>
                </a:solidFill>
              </a:rPr>
              <a:t>Shechem</a:t>
            </a:r>
            <a:r>
              <a:rPr lang="en-US" sz="2400" i="1" dirty="0">
                <a:solidFill>
                  <a:schemeClr val="bg1"/>
                </a:solidFill>
              </a:rPr>
              <a:t> (its rightful place) to Shiloh.</a:t>
            </a:r>
          </a:p>
          <a:p>
            <a:r>
              <a:rPr lang="en-US" sz="2400" i="1" dirty="0">
                <a:solidFill>
                  <a:schemeClr val="bg1"/>
                </a:solidFill>
              </a:rPr>
              <a:t>The Jews claimed they were an impure breed resulting from intermarriage with pagans after the fall of the northern kingdom.</a:t>
            </a:r>
          </a:p>
        </p:txBody>
      </p:sp>
      <p:sp>
        <p:nvSpPr>
          <p:cNvPr id="7" name="Content Placeholder 6"/>
          <p:cNvSpPr>
            <a:spLocks noGrp="1"/>
          </p:cNvSpPr>
          <p:nvPr>
            <p:ph sz="half" idx="2"/>
          </p:nvPr>
        </p:nvSpPr>
        <p:spPr>
          <a:xfrm>
            <a:off x="4283242" y="1864853"/>
            <a:ext cx="3677654" cy="4712410"/>
          </a:xfrm>
          <a:solidFill>
            <a:srgbClr val="323D4C"/>
          </a:solidFill>
          <a:ln>
            <a:solidFill>
              <a:schemeClr val="tx1"/>
            </a:solidFill>
          </a:ln>
        </p:spPr>
        <p:txBody>
          <a:bodyPr/>
          <a:lstStyle/>
          <a:p>
            <a:pPr marL="0" indent="0">
              <a:buNone/>
            </a:pPr>
            <a:r>
              <a:rPr lang="en-US" b="1" dirty="0">
                <a:solidFill>
                  <a:srgbClr val="FFFF99"/>
                </a:solidFill>
                <a:effectLst>
                  <a:outerShdw blurRad="38100" dist="38100" dir="2700000" algn="tl">
                    <a:srgbClr val="000000">
                      <a:alpha val="43137"/>
                    </a:srgbClr>
                  </a:outerShdw>
                </a:effectLst>
              </a:rPr>
              <a:t>THEOLOGICALLY</a:t>
            </a:r>
          </a:p>
          <a:p>
            <a:r>
              <a:rPr lang="en-US" sz="2400" i="1" dirty="0">
                <a:solidFill>
                  <a:schemeClr val="bg1"/>
                </a:solidFill>
              </a:rPr>
              <a:t>The Samaritans championed their own version of the Torah (Samaritan Pentateuch), which specified the building of an altar on Mt. Gerizim (an insertion following Ex. 20:17 and implied in various other places).</a:t>
            </a:r>
          </a:p>
          <a:p>
            <a:r>
              <a:rPr lang="en-US" sz="2400" i="1" dirty="0">
                <a:solidFill>
                  <a:schemeClr val="bg1"/>
                </a:solidFill>
              </a:rPr>
              <a:t>The Jews, of course, rejected this Torah.</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80</a:t>
            </a:fld>
            <a:endParaRPr lang="en-US"/>
          </a:p>
        </p:txBody>
      </p:sp>
      <p:sp>
        <p:nvSpPr>
          <p:cNvPr id="8" name="Content Placeholder 6"/>
          <p:cNvSpPr txBox="1">
            <a:spLocks/>
          </p:cNvSpPr>
          <p:nvPr/>
        </p:nvSpPr>
        <p:spPr bwMode="auto">
          <a:xfrm>
            <a:off x="8249653" y="1856833"/>
            <a:ext cx="3681661" cy="4720430"/>
          </a:xfrm>
          <a:prstGeom prst="rect">
            <a:avLst/>
          </a:prstGeom>
          <a:solidFill>
            <a:srgbClr val="46576E"/>
          </a:solidFill>
          <a:ln>
            <a:solidFill>
              <a:schemeClr val="tx1"/>
            </a:solidFill>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FFFF99"/>
                </a:solidFill>
                <a:effectLst>
                  <a:outerShdw blurRad="38100" dist="38100" dir="2700000" algn="tl">
                    <a:srgbClr val="000000">
                      <a:alpha val="43137"/>
                    </a:srgbClr>
                  </a:outerShdw>
                </a:effectLst>
              </a:rPr>
              <a:t>HISTORICALLY</a:t>
            </a:r>
          </a:p>
          <a:p>
            <a:r>
              <a:rPr lang="en-US" sz="2400" i="1" dirty="0">
                <a:solidFill>
                  <a:schemeClr val="bg1"/>
                </a:solidFill>
              </a:rPr>
              <a:t>In 128 BC, John </a:t>
            </a:r>
            <a:r>
              <a:rPr lang="en-US" sz="2400" i="1" dirty="0" err="1">
                <a:solidFill>
                  <a:schemeClr val="bg1"/>
                </a:solidFill>
              </a:rPr>
              <a:t>Hyrcanus</a:t>
            </a:r>
            <a:r>
              <a:rPr lang="en-US" sz="2400" i="1" dirty="0">
                <a:solidFill>
                  <a:schemeClr val="bg1"/>
                </a:solidFill>
              </a:rPr>
              <a:t>, one of the Jewish Hasmonean priest-kings, destroyed the Samaritan sanctuary on Mt. Gerizim.</a:t>
            </a:r>
          </a:p>
          <a:p>
            <a:r>
              <a:rPr lang="en-US" sz="2400" i="1" dirty="0">
                <a:solidFill>
                  <a:schemeClr val="bg1"/>
                </a:solidFill>
              </a:rPr>
              <a:t>A century later, some Samaritans slipped into the Jerusalem temple at Passover and defiled it with human bones in the middle of the night.</a:t>
            </a:r>
          </a:p>
        </p:txBody>
      </p:sp>
    </p:spTree>
    <p:extLst>
      <p:ext uri="{BB962C8B-B14F-4D97-AF65-F5344CB8AC3E}">
        <p14:creationId xmlns:p14="http://schemas.microsoft.com/office/powerpoint/2010/main" val="348935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randombar(horizontal)">
                                      <p:cBhvr>
                                        <p:cTn id="7" dur="500"/>
                                        <p:tgtEl>
                                          <p:spTgt spid="6">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bg/>
                                          </p:spTgt>
                                        </p:tgtEl>
                                        <p:attrNameLst>
                                          <p:attrName>style.visibility</p:attrName>
                                        </p:attrNameLst>
                                      </p:cBhvr>
                                      <p:to>
                                        <p:strVal val="visible"/>
                                      </p:to>
                                    </p:set>
                                    <p:animEffect transition="in" filter="randombar(horizontal)">
                                      <p:cBhvr>
                                        <p:cTn id="27" dur="500"/>
                                        <p:tgtEl>
                                          <p:spTgt spid="7">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 calcmode="lin" valueType="num">
                                      <p:cBhvr additive="base">
                                        <p:cTn id="3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additive="base">
                                        <p:cTn id="4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par>
                                <p:cTn id="48" presetID="14" presetClass="entr" presetSubtype="10" fill="hold" nodeType="withEffect">
                                  <p:stCondLst>
                                    <p:cond delay="0"/>
                                  </p:stCondLst>
                                  <p:childTnLst>
                                    <p:set>
                                      <p:cBhvr>
                                        <p:cTn id="49" dur="1" fill="hold">
                                          <p:stCondLst>
                                            <p:cond delay="0"/>
                                          </p:stCondLst>
                                        </p:cTn>
                                        <p:tgtEl>
                                          <p:spTgt spid="8">
                                            <p:txEl>
                                              <p:pRg st="0" end="0"/>
                                            </p:txEl>
                                          </p:spTgt>
                                        </p:tgtEl>
                                        <p:attrNameLst>
                                          <p:attrName>style.visibility</p:attrName>
                                        </p:attrNameLst>
                                      </p:cBhvr>
                                      <p:to>
                                        <p:strVal val="visible"/>
                                      </p:to>
                                    </p:set>
                                    <p:animEffect transition="in" filter="randombar(horizontal)">
                                      <p:cBhvr>
                                        <p:cTn id="50" dur="500"/>
                                        <p:tgtEl>
                                          <p:spTgt spid="8">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anim calcmode="lin" valueType="num">
                                      <p:cBhvr additive="base">
                                        <p:cTn id="5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
                                            <p:txEl>
                                              <p:pRg st="2" end="2"/>
                                            </p:txEl>
                                          </p:spTgt>
                                        </p:tgtEl>
                                        <p:attrNameLst>
                                          <p:attrName>style.visibility</p:attrName>
                                        </p:attrNameLst>
                                      </p:cBhvr>
                                      <p:to>
                                        <p:strVal val="visible"/>
                                      </p:to>
                                    </p:set>
                                    <p:anim calcmode="lin" valueType="num">
                                      <p:cBhvr additive="base">
                                        <p:cTn id="6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8EE16345-E782-4825-AC2F-7D06BCDC88DF}" type="slidenum">
              <a:rPr lang="en-US" altLang="en-US"/>
              <a:pPr/>
              <a:t>81</a:t>
            </a:fld>
            <a:endParaRPr lang="en-US" altLang="en-US"/>
          </a:p>
        </p:txBody>
      </p:sp>
      <p:sp>
        <p:nvSpPr>
          <p:cNvPr id="211970" name="Rectangle 2"/>
          <p:cNvSpPr>
            <a:spLocks noGrp="1" noChangeArrowheads="1"/>
          </p:cNvSpPr>
          <p:nvPr>
            <p:ph type="title"/>
          </p:nvPr>
        </p:nvSpPr>
        <p:spPr>
          <a:xfrm>
            <a:off x="753980" y="176464"/>
            <a:ext cx="3950368" cy="1275347"/>
          </a:xfrm>
        </p:spPr>
        <p:txBody>
          <a:bodyPr/>
          <a:lstStyle/>
          <a:p>
            <a:pPr algn="r"/>
            <a:r>
              <a:rPr lang="en-US" altLang="en-US" sz="4000" dirty="0">
                <a:solidFill>
                  <a:srgbClr val="FFC000"/>
                </a:solidFill>
                <a:effectLst>
                  <a:outerShdw blurRad="38100" dist="38100" dir="2700000" algn="tl">
                    <a:srgbClr val="000000">
                      <a:alpha val="43137"/>
                    </a:srgbClr>
                  </a:outerShdw>
                </a:effectLst>
                <a:latin typeface="Impact" panose="020B0806030902050204" pitchFamily="34" charset="0"/>
              </a:rPr>
              <a:t>The Later Debate</a:t>
            </a:r>
          </a:p>
        </p:txBody>
      </p:sp>
      <p:pic>
        <p:nvPicPr>
          <p:cNvPr id="211972" name="Picture 4" descr="holyland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576" y="0"/>
            <a:ext cx="5686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11974" name="Text Box 6"/>
          <p:cNvSpPr txBox="1">
            <a:spLocks noChangeArrowheads="1"/>
          </p:cNvSpPr>
          <p:nvPr/>
        </p:nvSpPr>
        <p:spPr bwMode="auto">
          <a:xfrm>
            <a:off x="1752600" y="1327487"/>
            <a:ext cx="29718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800" dirty="0">
                <a:solidFill>
                  <a:srgbClr val="FFFF99"/>
                </a:solidFill>
                <a:latin typeface="Arial Narrow" panose="020B0606020202030204" pitchFamily="34" charset="0"/>
              </a:rPr>
              <a:t>While the traditional Torah contains no indication of the site for the central shrine, the Samaritan Pentateuch specifically commanded a sanctuary on Mt. Gerizim. Hence, the debate in the second temple period.</a:t>
            </a:r>
          </a:p>
        </p:txBody>
      </p:sp>
    </p:spTree>
    <p:extLst>
      <p:ext uri="{BB962C8B-B14F-4D97-AF65-F5344CB8AC3E}">
        <p14:creationId xmlns:p14="http://schemas.microsoft.com/office/powerpoint/2010/main" val="9493083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208901" name="Picture 5" descr="temple_in_samaria[1]"/>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818140" y="-3175"/>
            <a:ext cx="6725660" cy="55497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8902" name="Text Box 6"/>
          <p:cNvSpPr txBox="1">
            <a:spLocks noChangeArrowheads="1"/>
          </p:cNvSpPr>
          <p:nvPr/>
        </p:nvSpPr>
        <p:spPr bwMode="auto">
          <a:xfrm>
            <a:off x="7888704" y="212558"/>
            <a:ext cx="3725779"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solidFill>
                  <a:srgbClr val="FFFF99"/>
                </a:solidFill>
                <a:latin typeface="+mn-lt"/>
              </a:rPr>
              <a:t>Based on archaeological excavations, the first phase of the temple on Mt. Gerizim was erected in the 5</a:t>
            </a:r>
            <a:r>
              <a:rPr lang="en-US" altLang="en-US" sz="2800" baseline="30000" dirty="0">
                <a:solidFill>
                  <a:srgbClr val="FFFF99"/>
                </a:solidFill>
                <a:latin typeface="+mn-lt"/>
              </a:rPr>
              <a:t>th</a:t>
            </a:r>
            <a:r>
              <a:rPr lang="en-US" altLang="en-US" sz="2800" dirty="0">
                <a:solidFill>
                  <a:srgbClr val="FFFF99"/>
                </a:solidFill>
                <a:latin typeface="+mn-lt"/>
              </a:rPr>
              <a:t> century BC.  In the 2</a:t>
            </a:r>
            <a:r>
              <a:rPr lang="en-US" altLang="en-US" sz="2800" baseline="30000" dirty="0">
                <a:solidFill>
                  <a:srgbClr val="FFFF99"/>
                </a:solidFill>
                <a:latin typeface="+mn-lt"/>
              </a:rPr>
              <a:t>nd</a:t>
            </a:r>
            <a:r>
              <a:rPr lang="en-US" altLang="en-US" sz="2800" dirty="0">
                <a:solidFill>
                  <a:srgbClr val="FFFF99"/>
                </a:solidFill>
                <a:latin typeface="+mn-lt"/>
              </a:rPr>
              <a:t> century BC, a larger edifice was constructed, but John </a:t>
            </a:r>
            <a:r>
              <a:rPr lang="en-US" altLang="en-US" sz="2800" dirty="0" err="1">
                <a:solidFill>
                  <a:srgbClr val="FFFF99"/>
                </a:solidFill>
                <a:latin typeface="+mn-lt"/>
              </a:rPr>
              <a:t>Hycanus</a:t>
            </a:r>
            <a:r>
              <a:rPr lang="en-US" altLang="en-US" sz="2800" dirty="0">
                <a:solidFill>
                  <a:srgbClr val="FFFF99"/>
                </a:solidFill>
                <a:latin typeface="+mn-lt"/>
              </a:rPr>
              <a:t> of Jerusalem, razed it to the ground in the late 2</a:t>
            </a:r>
            <a:r>
              <a:rPr lang="en-US" altLang="en-US" sz="2800" baseline="30000" dirty="0">
                <a:solidFill>
                  <a:srgbClr val="FFFF99"/>
                </a:solidFill>
                <a:latin typeface="+mn-lt"/>
              </a:rPr>
              <a:t>nd</a:t>
            </a:r>
            <a:r>
              <a:rPr lang="en-US" altLang="en-US" sz="2800" dirty="0">
                <a:solidFill>
                  <a:srgbClr val="FFFF99"/>
                </a:solidFill>
                <a:latin typeface="+mn-lt"/>
              </a:rPr>
              <a:t> century BC. Hostilities continued into the time of Jesus.</a:t>
            </a:r>
          </a:p>
        </p:txBody>
      </p:sp>
      <p:sp>
        <p:nvSpPr>
          <p:cNvPr id="208903" name="Text Box 7"/>
          <p:cNvSpPr txBox="1">
            <a:spLocks noChangeArrowheads="1"/>
          </p:cNvSpPr>
          <p:nvPr/>
        </p:nvSpPr>
        <p:spPr bwMode="auto">
          <a:xfrm>
            <a:off x="1828800" y="5546559"/>
            <a:ext cx="5715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000" b="1" dirty="0">
                <a:solidFill>
                  <a:schemeClr val="bg1"/>
                </a:solidFill>
                <a:latin typeface="Arial Narrow" panose="020B0606020202030204" pitchFamily="34" charset="0"/>
              </a:rPr>
              <a:t>Archaeological remains of the Samaritan temple on Mt. Gerizim.  Excavations began in 1982 and have continued uninterrupted ever since</a:t>
            </a:r>
            <a:r>
              <a:rPr lang="en-US" altLang="en-US" sz="2000" b="1" dirty="0">
                <a:latin typeface="Arial Narrow" panose="020B0606020202030204" pitchFamily="34" charset="0"/>
              </a:rPr>
              <a:t>.</a:t>
            </a:r>
          </a:p>
        </p:txBody>
      </p:sp>
    </p:spTree>
    <p:extLst>
      <p:ext uri="{BB962C8B-B14F-4D97-AF65-F5344CB8AC3E}">
        <p14:creationId xmlns:p14="http://schemas.microsoft.com/office/powerpoint/2010/main" val="30175421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0033"/>
          </a:solidFill>
        </p:spPr>
        <p:txBody>
          <a:bodyPr/>
          <a:lstStyle/>
          <a:p>
            <a:r>
              <a:rPr lang="en-US" dirty="0">
                <a:solidFill>
                  <a:srgbClr val="FFC000"/>
                </a:solidFill>
                <a:effectLst>
                  <a:outerShdw blurRad="38100" dist="38100" dir="2700000" algn="tl">
                    <a:srgbClr val="000000">
                      <a:alpha val="43137"/>
                    </a:srgbClr>
                  </a:outerShdw>
                </a:effectLst>
                <a:latin typeface="Impact" panose="020B0806030902050204" pitchFamily="34" charset="0"/>
              </a:rPr>
              <a:t>Jesus and the Samaritans</a:t>
            </a:r>
          </a:p>
        </p:txBody>
      </p:sp>
      <p:sp>
        <p:nvSpPr>
          <p:cNvPr id="6" name="Content Placeholder 5"/>
          <p:cNvSpPr>
            <a:spLocks noGrp="1"/>
          </p:cNvSpPr>
          <p:nvPr>
            <p:ph idx="1"/>
          </p:nvPr>
        </p:nvSpPr>
        <p:spPr/>
        <p:txBody>
          <a:bodyPr/>
          <a:lstStyle/>
          <a:p>
            <a:pPr marL="0" indent="0">
              <a:buNone/>
            </a:pPr>
            <a:r>
              <a:rPr lang="en-US" sz="3200" b="1" dirty="0">
                <a:solidFill>
                  <a:srgbClr val="FFFF99"/>
                </a:solidFill>
                <a:effectLst>
                  <a:outerShdw blurRad="38100" dist="38100" dir="2700000" algn="tl">
                    <a:srgbClr val="000000">
                      <a:alpha val="43137"/>
                    </a:srgbClr>
                  </a:outerShdw>
                </a:effectLst>
              </a:rPr>
              <a:t>Jesus, however, had spent two entire days in Samaria after his encounter with a Samaritan woman at Jacob’s well (Jn. 4:4-42). Once he had healed a Samaritan leper (Lk. 17:15-16).</a:t>
            </a:r>
          </a:p>
          <a:p>
            <a:r>
              <a:rPr lang="en-US" i="1" dirty="0">
                <a:solidFill>
                  <a:schemeClr val="bg1"/>
                </a:solidFill>
              </a:rPr>
              <a:t>From this incident of the woman at the well, many Samaritans had come to believe in Jesus (Jn. 4:39, 41), the coming </a:t>
            </a:r>
            <a:r>
              <a:rPr lang="en-US" i="1" u="sng" dirty="0" err="1">
                <a:solidFill>
                  <a:schemeClr val="bg1"/>
                </a:solidFill>
              </a:rPr>
              <a:t>Taheb</a:t>
            </a:r>
            <a:r>
              <a:rPr lang="en-US" i="1" dirty="0">
                <a:solidFill>
                  <a:schemeClr val="bg1"/>
                </a:solidFill>
              </a:rPr>
              <a:t> (Savior) who would end their period of divine disfavor.</a:t>
            </a:r>
          </a:p>
          <a:p>
            <a:r>
              <a:rPr lang="en-US" i="1" dirty="0">
                <a:solidFill>
                  <a:schemeClr val="bg1"/>
                </a:solidFill>
              </a:rPr>
              <a:t>It is hardly to be doubted that Jesus’ brief contact with these Samaritans paved the way for some of the fleeing disciples to go in this direction (Ac. 8:1)</a:t>
            </a:r>
          </a:p>
        </p:txBody>
      </p:sp>
      <p:sp>
        <p:nvSpPr>
          <p:cNvPr id="5" name="Slide Number Placeholder 4"/>
          <p:cNvSpPr>
            <a:spLocks noGrp="1"/>
          </p:cNvSpPr>
          <p:nvPr>
            <p:ph type="sldNum" sz="quarter" idx="12"/>
          </p:nvPr>
        </p:nvSpPr>
        <p:spPr/>
        <p:txBody>
          <a:bodyPr/>
          <a:lstStyle/>
          <a:p>
            <a:pPr>
              <a:defRPr/>
            </a:pPr>
            <a:fld id="{62CB0931-3903-48AB-93B9-33503B6FB55A}" type="slidenum">
              <a:rPr lang="en-US" smtClean="0"/>
              <a:pPr>
                <a:defRPr/>
              </a:pPr>
              <a:t>83</a:t>
            </a:fld>
            <a:endParaRPr lang="en-US"/>
          </a:p>
        </p:txBody>
      </p:sp>
    </p:spTree>
    <p:extLst>
      <p:ext uri="{BB962C8B-B14F-4D97-AF65-F5344CB8AC3E}">
        <p14:creationId xmlns:p14="http://schemas.microsoft.com/office/powerpoint/2010/main" val="151600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Philip’s Preaching</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Among those Christians who fled Jerusalem to Samaria was Philip, one of the Seven.</a:t>
            </a:r>
          </a:p>
          <a:p>
            <a:r>
              <a:rPr lang="en-US" i="1" dirty="0"/>
              <a:t>Without hesitation, he preached that Jesus was the Messiah, performing miraculous healings and exorcisms, so that joyful attention was focused on what he said.</a:t>
            </a:r>
          </a:p>
          <a:p>
            <a:r>
              <a:rPr lang="en-US" i="1" dirty="0"/>
              <a:t>Many believed Philip’s word and were baptized, including one man in particular, a certain Simon who had practiced sorcery and was amazed by the signs he saw Philip do.</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84</a:t>
            </a:fld>
            <a:endParaRPr lang="en-US"/>
          </a:p>
        </p:txBody>
      </p:sp>
    </p:spTree>
    <p:extLst>
      <p:ext uri="{BB962C8B-B14F-4D97-AF65-F5344CB8AC3E}">
        <p14:creationId xmlns:p14="http://schemas.microsoft.com/office/powerpoint/2010/main" val="33694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Jerusalem Investigation</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The news of what was happening in Samaria made it back to Jerusalem, and the apostles felt it necessary to send a delegation to investigate.</a:t>
            </a:r>
          </a:p>
          <a:p>
            <a:r>
              <a:rPr lang="en-US" i="1" dirty="0"/>
              <a:t>If what was happening in Samaria was genuine, then the circle of Christians must be expanded beyond the traditional boundaries of Jewishness.</a:t>
            </a:r>
          </a:p>
          <a:p>
            <a:r>
              <a:rPr lang="en-US" i="1" dirty="0"/>
              <a:t>Peter and John were sent, therefore, to observe and report back.</a:t>
            </a:r>
          </a:p>
          <a:p>
            <a:r>
              <a:rPr lang="en-US" i="1" dirty="0"/>
              <a:t>When they arrived in Samaria, they prayed that the Samaritans might receive the Spirit, and their prayers were answered.</a:t>
            </a:r>
          </a:p>
          <a:p>
            <a:r>
              <a:rPr lang="en-US" i="1" dirty="0"/>
              <a:t>The gift of the Holy Spirit to the Samaritans was the decisive proof that God had accepted them.</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85</a:t>
            </a:fld>
            <a:endParaRPr lang="en-US"/>
          </a:p>
        </p:txBody>
      </p:sp>
    </p:spTree>
    <p:extLst>
      <p:ext uri="{BB962C8B-B14F-4D97-AF65-F5344CB8AC3E}">
        <p14:creationId xmlns:p14="http://schemas.microsoft.com/office/powerpoint/2010/main" val="96642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285"/>
            <a:ext cx="10515600" cy="1325563"/>
          </a:xfrm>
        </p:spPr>
        <p:txBody>
          <a:bodyPr/>
          <a:lstStyle/>
          <a:p>
            <a:r>
              <a:rPr lang="en-US" b="1" dirty="0">
                <a:solidFill>
                  <a:srgbClr val="FFC000"/>
                </a:solidFill>
                <a:effectLst>
                  <a:outerShdw blurRad="38100" dist="38100" dir="2700000" algn="tl">
                    <a:srgbClr val="000000">
                      <a:alpha val="43137"/>
                    </a:srgbClr>
                  </a:outerShdw>
                </a:effectLst>
              </a:rPr>
              <a:t>The Pattern of Conversion-Initiation</a:t>
            </a:r>
          </a:p>
        </p:txBody>
      </p:sp>
      <p:sp>
        <p:nvSpPr>
          <p:cNvPr id="3" name="Content Placeholder 2"/>
          <p:cNvSpPr>
            <a:spLocks noGrp="1"/>
          </p:cNvSpPr>
          <p:nvPr>
            <p:ph idx="1"/>
          </p:nvPr>
        </p:nvSpPr>
        <p:spPr>
          <a:xfrm>
            <a:off x="838200" y="1296235"/>
            <a:ext cx="10515600" cy="5425239"/>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The typical pattern of conversion-initiation in the New Testament is that those who come to faith are immediately blessed with the gift of the Holy Spirit (Ac. 10:44; Ga. 3:2, 5, 14; 4:6; Ep. 1:13; Ro. 8:15-16).</a:t>
            </a:r>
          </a:p>
          <a:p>
            <a:r>
              <a:rPr lang="en-US" i="1" dirty="0"/>
              <a:t>Why, then, was this not the case for the Samaritans?</a:t>
            </a:r>
          </a:p>
          <a:p>
            <a:r>
              <a:rPr lang="en-US" i="1" dirty="0"/>
              <a:t>They “believed” (8:12) Philip’s preaching of the gospel, but they did not receive the gift of the Spirit until the arrival of Peter and John some days later (8:15-17).</a:t>
            </a:r>
          </a:p>
          <a:p>
            <a:r>
              <a:rPr lang="en-US" i="1" dirty="0"/>
              <a:t>There is no hint in the New Testament of two bodies of people, one with the Spirit and the other without, for the very essence of the church’s unity is based upon the fact that “all were given one Spirit to drink” (1 Co. 12:13).</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86</a:t>
            </a:fld>
            <a:endParaRPr lang="en-US"/>
          </a:p>
        </p:txBody>
      </p:sp>
    </p:spTree>
    <p:extLst>
      <p:ext uri="{BB962C8B-B14F-4D97-AF65-F5344CB8AC3E}">
        <p14:creationId xmlns:p14="http://schemas.microsoft.com/office/powerpoint/2010/main" val="89848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2716" y="192505"/>
            <a:ext cx="11786937" cy="1643062"/>
          </a:xfrm>
          <a:noFill/>
        </p:spPr>
        <p:txBody>
          <a:bodyPr/>
          <a:lstStyle/>
          <a:p>
            <a:r>
              <a:rPr lang="en-US" dirty="0">
                <a:solidFill>
                  <a:srgbClr val="FFC000"/>
                </a:solidFill>
                <a:effectLst>
                  <a:outerShdw blurRad="38100" dist="38100" dir="2700000" algn="tl">
                    <a:srgbClr val="000000">
                      <a:alpha val="43137"/>
                    </a:srgbClr>
                  </a:outerShdw>
                </a:effectLst>
                <a:latin typeface="Impact" panose="020B0806030902050204" pitchFamily="34" charset="0"/>
              </a:rPr>
              <a:t>The Pattern of Conversion-Initiation</a:t>
            </a:r>
            <a:br>
              <a:rPr lang="en-US" dirty="0">
                <a:solidFill>
                  <a:srgbClr val="FFC000"/>
                </a:solidFill>
                <a:effectLst>
                  <a:outerShdw blurRad="38100" dist="38100" dir="2700000" algn="tl">
                    <a:srgbClr val="000000">
                      <a:alpha val="43137"/>
                    </a:srgbClr>
                  </a:outerShdw>
                </a:effectLst>
                <a:latin typeface="Impact" panose="020B0806030902050204" pitchFamily="34" charset="0"/>
              </a:rPr>
            </a:br>
            <a:r>
              <a:rPr lang="en-US" sz="2800" i="1" dirty="0">
                <a:solidFill>
                  <a:srgbClr val="00FFFF"/>
                </a:solidFill>
                <a:effectLst>
                  <a:outerShdw blurRad="38100" dist="38100" dir="2700000" algn="tl">
                    <a:srgbClr val="000000">
                      <a:alpha val="43137"/>
                    </a:srgbClr>
                  </a:outerShdw>
                </a:effectLst>
                <a:latin typeface="+mn-lt"/>
              </a:rPr>
              <a:t>This separation of faith from the gift of the Spirit has engendered considerable discussion, and while some Christians demarcate between them as baptism and confirmation, mostly they are explained along one of three lines.</a:t>
            </a:r>
            <a:endParaRPr lang="en-US" dirty="0">
              <a:solidFill>
                <a:srgbClr val="00FFFF"/>
              </a:solidFill>
              <a:effectLst>
                <a:outerShdw blurRad="38100" dist="38100" dir="2700000" algn="tl">
                  <a:srgbClr val="000000">
                    <a:alpha val="43137"/>
                  </a:srgbClr>
                </a:outerShdw>
              </a:effectLst>
              <a:latin typeface="Impact" panose="020B0806030902050204" pitchFamily="34" charset="0"/>
            </a:endParaRPr>
          </a:p>
        </p:txBody>
      </p:sp>
      <p:sp>
        <p:nvSpPr>
          <p:cNvPr id="5" name="Content Placeholder 4"/>
          <p:cNvSpPr>
            <a:spLocks noGrp="1"/>
          </p:cNvSpPr>
          <p:nvPr>
            <p:ph sz="half" idx="1"/>
          </p:nvPr>
        </p:nvSpPr>
        <p:spPr>
          <a:xfrm>
            <a:off x="132348" y="2002087"/>
            <a:ext cx="3862137" cy="4713288"/>
          </a:xfrm>
          <a:solidFill>
            <a:srgbClr val="1E252E"/>
          </a:solidFill>
          <a:ln>
            <a:solidFill>
              <a:srgbClr val="FFFF99"/>
            </a:solidFill>
          </a:ln>
        </p:spPr>
        <p:txBody>
          <a:bodyPr/>
          <a:lstStyle/>
          <a:p>
            <a:pPr marL="0" indent="0">
              <a:buNone/>
            </a:pPr>
            <a:r>
              <a:rPr lang="en-US" dirty="0">
                <a:solidFill>
                  <a:srgbClr val="FFFF99"/>
                </a:solidFill>
                <a:effectLst>
                  <a:outerShdw blurRad="38100" dist="38100" dir="2700000" algn="tl">
                    <a:srgbClr val="000000">
                      <a:alpha val="43137"/>
                    </a:srgbClr>
                  </a:outerShdw>
                </a:effectLst>
                <a:latin typeface="Impact" panose="020B0806030902050204" pitchFamily="34" charset="0"/>
              </a:rPr>
              <a:t>Pentecostal</a:t>
            </a:r>
          </a:p>
          <a:p>
            <a:r>
              <a:rPr lang="en-US" sz="2400" i="1" dirty="0">
                <a:solidFill>
                  <a:schemeClr val="bg1"/>
                </a:solidFill>
                <a:effectLst>
                  <a:outerShdw blurRad="38100" dist="38100" dir="2700000" algn="tl">
                    <a:srgbClr val="000000">
                      <a:alpha val="43137"/>
                    </a:srgbClr>
                  </a:outerShdw>
                </a:effectLst>
                <a:latin typeface="+mj-lt"/>
              </a:rPr>
              <a:t>Pentecostals separate the act of faith from the baptism in the Holy Spirit, treating the latter as a </a:t>
            </a:r>
            <a:r>
              <a:rPr lang="en-US" sz="2400" i="1" dirty="0">
                <a:solidFill>
                  <a:schemeClr val="bg1"/>
                </a:solidFill>
                <a:effectLst>
                  <a:outerShdw blurRad="38100" dist="38100" dir="2700000" algn="tl">
                    <a:srgbClr val="000000">
                      <a:alpha val="43137"/>
                    </a:srgbClr>
                  </a:outerShdw>
                </a:effectLst>
              </a:rPr>
              <a:t>post-conversion</a:t>
            </a:r>
            <a:r>
              <a:rPr lang="en-US" sz="2400" i="1" dirty="0">
                <a:solidFill>
                  <a:schemeClr val="bg1"/>
                </a:solidFill>
                <a:effectLst>
                  <a:outerShdw blurRad="38100" dist="38100" dir="2700000" algn="tl">
                    <a:srgbClr val="000000">
                      <a:alpha val="43137"/>
                    </a:srgbClr>
                  </a:outerShdw>
                </a:effectLst>
                <a:latin typeface="+mj-lt"/>
              </a:rPr>
              <a:t> work of grace.</a:t>
            </a:r>
          </a:p>
          <a:p>
            <a:r>
              <a:rPr lang="en-US" sz="2400" i="1" dirty="0">
                <a:solidFill>
                  <a:schemeClr val="bg1"/>
                </a:solidFill>
                <a:effectLst>
                  <a:outerShdw blurRad="38100" dist="38100" dir="2700000" algn="tl">
                    <a:srgbClr val="000000">
                      <a:alpha val="43137"/>
                    </a:srgbClr>
                  </a:outerShdw>
                </a:effectLst>
                <a:latin typeface="+mj-lt"/>
              </a:rPr>
              <a:t>The baptism of the Spirit is perceived as a blessing of empowerment, rather than a constituent part of salvation itself, and usually, they believe it should be accompanied by glossolalia.</a:t>
            </a:r>
          </a:p>
        </p:txBody>
      </p:sp>
      <p:sp>
        <p:nvSpPr>
          <p:cNvPr id="6" name="Content Placeholder 5"/>
          <p:cNvSpPr>
            <a:spLocks noGrp="1"/>
          </p:cNvSpPr>
          <p:nvPr>
            <p:ph sz="half" idx="2"/>
          </p:nvPr>
        </p:nvSpPr>
        <p:spPr>
          <a:xfrm>
            <a:off x="4174959" y="2002087"/>
            <a:ext cx="3862137" cy="4713287"/>
          </a:xfrm>
          <a:solidFill>
            <a:srgbClr val="29323F"/>
          </a:solidFill>
          <a:ln>
            <a:solidFill>
              <a:srgbClr val="FFFF99"/>
            </a:solidFill>
          </a:ln>
        </p:spPr>
        <p:txBody>
          <a:bodyPr/>
          <a:lstStyle/>
          <a:p>
            <a:pPr marL="0" indent="0">
              <a:buNone/>
            </a:pPr>
            <a:r>
              <a:rPr lang="en-US" dirty="0">
                <a:solidFill>
                  <a:srgbClr val="FFFF99"/>
                </a:solidFill>
                <a:effectLst>
                  <a:outerShdw blurRad="38100" dist="38100" dir="2700000" algn="tl">
                    <a:srgbClr val="000000">
                      <a:alpha val="43137"/>
                    </a:srgbClr>
                  </a:outerShdw>
                </a:effectLst>
                <a:latin typeface="Impact" panose="020B0806030902050204" pitchFamily="34" charset="0"/>
              </a:rPr>
              <a:t>Inferior Faith</a:t>
            </a:r>
          </a:p>
          <a:p>
            <a:r>
              <a:rPr lang="en-US" sz="2400" i="1" dirty="0">
                <a:solidFill>
                  <a:schemeClr val="bg1"/>
                </a:solidFill>
                <a:effectLst>
                  <a:outerShdw blurRad="38100" dist="38100" dir="2700000" algn="tl">
                    <a:srgbClr val="000000">
                      <a:alpha val="43137"/>
                    </a:srgbClr>
                  </a:outerShdw>
                </a:effectLst>
                <a:latin typeface="+mj-lt"/>
              </a:rPr>
              <a:t>Based on linguistic issues (that the verb </a:t>
            </a:r>
            <a:r>
              <a:rPr lang="en-US" sz="2400" dirty="0" err="1">
                <a:solidFill>
                  <a:schemeClr val="bg1"/>
                </a:solidFill>
                <a:effectLst>
                  <a:outerShdw blurRad="38100" dist="38100" dir="2700000" algn="tl">
                    <a:srgbClr val="000000">
                      <a:alpha val="43137"/>
                    </a:srgbClr>
                  </a:outerShdw>
                </a:effectLst>
                <a:latin typeface="Greekth" panose="02020803070505020304" pitchFamily="18" charset="0"/>
              </a:rPr>
              <a:t>pisteu</a:t>
            </a:r>
            <a:r>
              <a:rPr lang="en-US" sz="2400" dirty="0">
                <a:solidFill>
                  <a:schemeClr val="bg1"/>
                </a:solidFill>
                <a:effectLst>
                  <a:outerShdw blurRad="38100" dist="38100" dir="2700000" algn="tl">
                    <a:srgbClr val="000000">
                      <a:alpha val="43137"/>
                    </a:srgbClr>
                  </a:outerShdw>
                </a:effectLst>
                <a:latin typeface="Greekth" panose="02020803070505020304" pitchFamily="18" charset="0"/>
              </a:rPr>
              <a:t>&lt;w</a:t>
            </a:r>
            <a:r>
              <a:rPr lang="en-US" sz="2400" i="1" dirty="0">
                <a:solidFill>
                  <a:schemeClr val="bg1"/>
                </a:solidFill>
                <a:effectLst>
                  <a:outerShdw blurRad="38100" dist="38100" dir="2700000" algn="tl">
                    <a:srgbClr val="000000">
                      <a:alpha val="43137"/>
                    </a:srgbClr>
                  </a:outerShdw>
                </a:effectLst>
                <a:latin typeface="+mj-lt"/>
              </a:rPr>
              <a:t>, when used with the dative case, means intellectual assent, not full commitment), the early “belief” of the Samaritans was not yet genuinely Christian faith.</a:t>
            </a:r>
          </a:p>
          <a:p>
            <a:r>
              <a:rPr lang="en-US" sz="2400" i="1" dirty="0">
                <a:solidFill>
                  <a:schemeClr val="bg1"/>
                </a:solidFill>
                <a:effectLst>
                  <a:outerShdw blurRad="38100" dist="38100" dir="2700000" algn="tl">
                    <a:srgbClr val="000000">
                      <a:alpha val="43137"/>
                    </a:srgbClr>
                  </a:outerShdw>
                </a:effectLst>
                <a:latin typeface="+mj-lt"/>
              </a:rPr>
              <a:t>Only when Peter and John came did they fully believe and receive the Spirit.</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87</a:t>
            </a:fld>
            <a:endParaRPr lang="en-US"/>
          </a:p>
        </p:txBody>
      </p:sp>
      <p:sp>
        <p:nvSpPr>
          <p:cNvPr id="7" name="Content Placeholder 5"/>
          <p:cNvSpPr txBox="1">
            <a:spLocks/>
          </p:cNvSpPr>
          <p:nvPr/>
        </p:nvSpPr>
        <p:spPr bwMode="auto">
          <a:xfrm>
            <a:off x="8217570" y="2002087"/>
            <a:ext cx="3842083" cy="4713287"/>
          </a:xfrm>
          <a:prstGeom prst="rect">
            <a:avLst/>
          </a:prstGeom>
          <a:solidFill>
            <a:srgbClr val="3B485B"/>
          </a:solidFill>
          <a:ln>
            <a:solidFill>
              <a:srgbClr val="FFFF99"/>
            </a:solidFill>
          </a:ln>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FF99"/>
                </a:solidFill>
                <a:effectLst>
                  <a:outerShdw blurRad="38100" dist="38100" dir="2700000" algn="tl">
                    <a:srgbClr val="000000">
                      <a:alpha val="43137"/>
                    </a:srgbClr>
                  </a:outerShdw>
                </a:effectLst>
                <a:latin typeface="Impact" panose="020B0806030902050204" pitchFamily="34" charset="0"/>
              </a:rPr>
              <a:t>Exceptional Situation</a:t>
            </a:r>
          </a:p>
          <a:p>
            <a:r>
              <a:rPr lang="en-US" sz="2400" i="1" dirty="0">
                <a:solidFill>
                  <a:schemeClr val="bg1"/>
                </a:solidFill>
                <a:effectLst>
                  <a:outerShdw blurRad="38100" dist="38100" dir="2700000" algn="tl">
                    <a:srgbClr val="000000">
                      <a:alpha val="43137"/>
                    </a:srgbClr>
                  </a:outerShdw>
                </a:effectLst>
                <a:latin typeface="+mj-lt"/>
              </a:rPr>
              <a:t>Here, while the Spirit normally is given in the act of faith, it was divinely withheld on this occasion so that Peter and John could witness it.</a:t>
            </a:r>
          </a:p>
          <a:p>
            <a:r>
              <a:rPr lang="en-US" sz="2400" i="1" dirty="0">
                <a:solidFill>
                  <a:schemeClr val="bg1"/>
                </a:solidFill>
                <a:effectLst>
                  <a:outerShdw blurRad="38100" dist="38100" dir="2700000" algn="tl">
                    <a:srgbClr val="000000">
                      <a:alpha val="43137"/>
                    </a:srgbClr>
                  </a:outerShdw>
                </a:effectLst>
                <a:latin typeface="+mj-lt"/>
              </a:rPr>
              <a:t>Only in this way could they report back to the Jerusalem church that the Samaritans’ faith was genuine.</a:t>
            </a:r>
          </a:p>
        </p:txBody>
      </p:sp>
    </p:spTree>
    <p:extLst>
      <p:ext uri="{BB962C8B-B14F-4D97-AF65-F5344CB8AC3E}">
        <p14:creationId xmlns:p14="http://schemas.microsoft.com/office/powerpoint/2010/main" val="7148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bg/>
                                          </p:spTgt>
                                        </p:tgtEl>
                                        <p:attrNameLst>
                                          <p:attrName>style.visibility</p:attrName>
                                        </p:attrNameLst>
                                      </p:cBhvr>
                                      <p:to>
                                        <p:strVal val="visible"/>
                                      </p:to>
                                    </p:set>
                                    <p:animEffect transition="in" filter="randombar(horizontal)">
                                      <p:cBhvr>
                                        <p:cTn id="27" dur="500"/>
                                        <p:tgtEl>
                                          <p:spTgt spid="6">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additive="base">
                                        <p:cTn id="3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 calcmode="lin" valueType="num">
                                      <p:cBhvr additive="base">
                                        <p:cTn id="4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randombar(horizontal)">
                                      <p:cBhvr>
                                        <p:cTn id="47" dur="500"/>
                                        <p:tgtEl>
                                          <p:spTgt spid="7"/>
                                        </p:tgtEl>
                                      </p:cBhvr>
                                    </p:animEffect>
                                  </p:childTnLst>
                                </p:cTn>
                              </p:par>
                              <p:par>
                                <p:cTn id="48" presetID="14" presetClass="entr" presetSubtype="10" fill="hold" nodeType="with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50" dur="500"/>
                                        <p:tgtEl>
                                          <p:spTgt spid="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 calcmode="lin" valueType="num">
                                      <p:cBhvr additive="base">
                                        <p:cTn id="5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xEl>
                                              <p:pRg st="2" end="2"/>
                                            </p:txEl>
                                          </p:spTgt>
                                        </p:tgtEl>
                                        <p:attrNameLst>
                                          <p:attrName>style.visibility</p:attrName>
                                        </p:attrNameLst>
                                      </p:cBhvr>
                                      <p:to>
                                        <p:strVal val="visible"/>
                                      </p:to>
                                    </p:set>
                                    <p:anim calcmode="lin" valueType="num">
                                      <p:cBhvr additive="base">
                                        <p:cTn id="6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Simon the Sensationalist</a:t>
            </a:r>
          </a:p>
        </p:txBody>
      </p:sp>
      <p:sp>
        <p:nvSpPr>
          <p:cNvPr id="7" name="Content Placeholder 6"/>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The act of the imposition of hands and the gift of the Spirit was especially impressive to Simon, and though earlier he is said to have “believed”, now his true colors become evident.</a:t>
            </a:r>
          </a:p>
          <a:p>
            <a:r>
              <a:rPr lang="en-US" i="1" dirty="0"/>
              <a:t>He offered to buy their “secret”.</a:t>
            </a:r>
          </a:p>
          <a:p>
            <a:r>
              <a:rPr lang="en-US" i="1" dirty="0"/>
              <a:t>Peter was incensed at this obvious display of duplicity, and he clearly judged that Simon’s “faith” was seriously defective.</a:t>
            </a:r>
          </a:p>
          <a:p>
            <a:r>
              <a:rPr lang="en-US" i="1" dirty="0"/>
              <a:t>A century later, Justin Martyr, one of the apostolic fathers and himself a Samaritan, would described Simon’s teaching as “the wicked and deceitful doctrine of Simon of my own nation” (2</a:t>
            </a:r>
            <a:r>
              <a:rPr lang="en-US" i="1" baseline="30000" dirty="0"/>
              <a:t>nd</a:t>
            </a:r>
            <a:r>
              <a:rPr lang="en-US" i="1" dirty="0"/>
              <a:t> Apology xv).</a:t>
            </a:r>
          </a:p>
        </p:txBody>
      </p:sp>
      <p:sp>
        <p:nvSpPr>
          <p:cNvPr id="5" name="Slide Number Placeholder 4"/>
          <p:cNvSpPr>
            <a:spLocks noGrp="1"/>
          </p:cNvSpPr>
          <p:nvPr>
            <p:ph type="sldNum" sz="quarter" idx="12"/>
          </p:nvPr>
        </p:nvSpPr>
        <p:spPr/>
        <p:txBody>
          <a:bodyPr/>
          <a:lstStyle/>
          <a:p>
            <a:pPr>
              <a:defRPr/>
            </a:pPr>
            <a:fld id="{62CB0931-3903-48AB-93B9-33503B6FB55A}" type="slidenum">
              <a:rPr lang="en-US" smtClean="0"/>
              <a:pPr>
                <a:defRPr/>
              </a:pPr>
              <a:t>88</a:t>
            </a:fld>
            <a:endParaRPr lang="en-US"/>
          </a:p>
        </p:txBody>
      </p:sp>
    </p:spTree>
    <p:extLst>
      <p:ext uri="{BB962C8B-B14F-4D97-AF65-F5344CB8AC3E}">
        <p14:creationId xmlns:p14="http://schemas.microsoft.com/office/powerpoint/2010/main" val="396084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New Horizon</a:t>
            </a:r>
          </a:p>
        </p:txBody>
      </p:sp>
      <p:sp>
        <p:nvSpPr>
          <p:cNvPr id="3" name="Content Placeholder 2"/>
          <p:cNvSpPr>
            <a:spLocks noGrp="1"/>
          </p:cNvSpPr>
          <p:nvPr>
            <p:ph idx="1"/>
          </p:nvPr>
        </p:nvSpPr>
        <p:spPr>
          <a:xfrm>
            <a:off x="838200" y="1825625"/>
            <a:ext cx="10515600" cy="324368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The Samaritan episode changed the entire outlook of the Jerusalem church.</a:t>
            </a:r>
          </a:p>
          <a:p>
            <a:r>
              <a:rPr lang="en-US" i="1" dirty="0"/>
              <a:t>Now, not only proselytes and Hellenists could be included, but also Samaritans.</a:t>
            </a:r>
          </a:p>
          <a:p>
            <a:r>
              <a:rPr lang="en-US" i="1" dirty="0"/>
              <a:t>Peter and John, thoroughly convinced that this new direction had divine sanction, continued to preach the message of Jesus in many Samaritan villages.</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89</a:t>
            </a:fld>
            <a:endParaRPr lang="en-US"/>
          </a:p>
        </p:txBody>
      </p:sp>
      <p:sp>
        <p:nvSpPr>
          <p:cNvPr id="5" name="TextBox 4"/>
          <p:cNvSpPr txBox="1"/>
          <p:nvPr/>
        </p:nvSpPr>
        <p:spPr>
          <a:xfrm>
            <a:off x="401053" y="5149518"/>
            <a:ext cx="11357810" cy="1384995"/>
          </a:xfrm>
          <a:prstGeom prst="rect">
            <a:avLst/>
          </a:prstGeom>
          <a:solidFill>
            <a:srgbClr val="FFC000"/>
          </a:solidFill>
          <a:ln>
            <a:solidFill>
              <a:schemeClr val="tx1"/>
            </a:solidFill>
          </a:ln>
        </p:spPr>
        <p:txBody>
          <a:bodyPr wrap="square" rtlCol="0">
            <a:spAutoFit/>
          </a:bodyPr>
          <a:lstStyle/>
          <a:p>
            <a:r>
              <a:rPr lang="en-US" sz="2800" dirty="0">
                <a:latin typeface="Comic Sans MS" panose="030F0702030302020204" pitchFamily="66" charset="0"/>
              </a:rPr>
              <a:t>Hence, the programmatic geographical/ethnic directive of the risen Christ, “You will be my witnesses in Jerusalem, in all Judea and Samaria…” (1:8), had begun to materialize.</a:t>
            </a:r>
          </a:p>
        </p:txBody>
      </p:sp>
    </p:spTree>
    <p:extLst>
      <p:ext uri="{BB962C8B-B14F-4D97-AF65-F5344CB8AC3E}">
        <p14:creationId xmlns:p14="http://schemas.microsoft.com/office/powerpoint/2010/main" val="269666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PURPOSE</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Luke intends to tell the story of Christian origins with particular goals in mind.</a:t>
            </a:r>
          </a:p>
          <a:p>
            <a:r>
              <a:rPr lang="en-US" i="1" dirty="0"/>
              <a:t>As both a theologian and an historian, his primary goal is to show how the good news about Christ became international as a fulfillment of God’s purpose.</a:t>
            </a:r>
          </a:p>
          <a:p>
            <a:r>
              <a:rPr lang="en-US" i="1" dirty="0"/>
              <a:t>The opening language in the gospel about the “[things] having been fully carried out” (Lk. 1:1) was  according to God’s “fixed counsel and foreknowledge” (Ac. 2:23).</a:t>
            </a:r>
          </a:p>
          <a:p>
            <a:r>
              <a:rPr lang="en-US" i="1" dirty="0"/>
              <a:t>What Jesus “began to do and teach” is carried on by the apostles as directed by the Holy Spirit (1:1-2).</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9</a:t>
            </a:fld>
            <a:endParaRPr lang="en-US"/>
          </a:p>
        </p:txBody>
      </p:sp>
    </p:spTree>
    <p:extLst>
      <p:ext uri="{BB962C8B-B14F-4D97-AF65-F5344CB8AC3E}">
        <p14:creationId xmlns:p14="http://schemas.microsoft.com/office/powerpoint/2010/main" val="79932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495"/>
            <a:ext cx="9926053" cy="1281113"/>
          </a:xfrm>
        </p:spPr>
        <p:txBody>
          <a:bodyPr/>
          <a:lstStyle/>
          <a:p>
            <a:r>
              <a:rPr lang="en-US" b="1" dirty="0">
                <a:solidFill>
                  <a:srgbClr val="FFC000"/>
                </a:solidFill>
                <a:effectLst>
                  <a:outerShdw blurRad="38100" dist="38100" dir="2700000" algn="tl">
                    <a:srgbClr val="000000">
                      <a:alpha val="43137"/>
                    </a:srgbClr>
                  </a:outerShdw>
                </a:effectLst>
              </a:rPr>
              <a:t>CONVERSION OF AN ETHIOPIAN (8:26-40)</a:t>
            </a:r>
          </a:p>
        </p:txBody>
      </p:sp>
      <p:sp>
        <p:nvSpPr>
          <p:cNvPr id="3" name="Content Placeholder 2"/>
          <p:cNvSpPr>
            <a:spLocks noGrp="1"/>
          </p:cNvSpPr>
          <p:nvPr>
            <p:ph idx="1"/>
          </p:nvPr>
        </p:nvSpPr>
        <p:spPr>
          <a:xfrm>
            <a:off x="838200" y="1456659"/>
            <a:ext cx="10515600" cy="5281028"/>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In a continuing description of Philip’s ministry, Luke now describes his encounter with an Ethiopian near Gaza.</a:t>
            </a:r>
          </a:p>
          <a:p>
            <a:r>
              <a:rPr lang="en-US" i="1" dirty="0"/>
              <a:t>Luke does not tell us whether or not the man was a proselyte or an outright Gentile.</a:t>
            </a:r>
          </a:p>
          <a:p>
            <a:pPr lvl="1"/>
            <a:r>
              <a:rPr lang="en-US" b="1" dirty="0">
                <a:solidFill>
                  <a:schemeClr val="bg2">
                    <a:lumMod val="25000"/>
                  </a:schemeClr>
                </a:solidFill>
              </a:rPr>
              <a:t>That he was a eunuch complicates the matter (cf. Dt. 23:1), and Josephus indicates that eunuchs were to be driven out (Antiquities 4.8.40).</a:t>
            </a:r>
          </a:p>
          <a:p>
            <a:pPr lvl="1"/>
            <a:r>
              <a:rPr lang="en-US" b="1" dirty="0">
                <a:solidFill>
                  <a:schemeClr val="bg2">
                    <a:lumMod val="25000"/>
                  </a:schemeClr>
                </a:solidFill>
              </a:rPr>
              <a:t>Still, he had been to Jerusalem and was now reading the Torah, presumably the LXX, so at the very least he had broad sympathies toward Judaism.</a:t>
            </a:r>
          </a:p>
          <a:p>
            <a:pPr lvl="1"/>
            <a:r>
              <a:rPr lang="en-US" b="1" dirty="0">
                <a:solidFill>
                  <a:schemeClr val="bg2">
                    <a:lumMod val="25000"/>
                  </a:schemeClr>
                </a:solidFill>
              </a:rPr>
              <a:t>Luke’s interest in him almost certainly derives from the fact that Ethiopia was popularly considered to be at the “ends of the earth”.</a:t>
            </a:r>
          </a:p>
          <a:p>
            <a:r>
              <a:rPr lang="en-US" i="1" dirty="0"/>
              <a:t>Very much to the point, the Ethiopian was reading the scroll of Isaiah, and not very far from 56:3-8, where in the messianic age eunuchs would be accepted by God.</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90</a:t>
            </a:fld>
            <a:endParaRPr lang="en-US"/>
          </a:p>
        </p:txBody>
      </p:sp>
    </p:spTree>
    <p:extLst>
      <p:ext uri="{BB962C8B-B14F-4D97-AF65-F5344CB8AC3E}">
        <p14:creationId xmlns:p14="http://schemas.microsoft.com/office/powerpoint/2010/main" val="158167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Suffering Servant</a:t>
            </a:r>
          </a:p>
        </p:txBody>
      </p:sp>
      <p:sp>
        <p:nvSpPr>
          <p:cNvPr id="3" name="Content Placeholder 2"/>
          <p:cNvSpPr>
            <a:spLocks noGrp="1"/>
          </p:cNvSpPr>
          <p:nvPr>
            <p:ph idx="1"/>
          </p:nvPr>
        </p:nvSpPr>
        <p:spPr>
          <a:xfrm>
            <a:off x="838200" y="1825624"/>
            <a:ext cx="10515600" cy="5032375"/>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Urged by the Spirit, Philip approached the man to discover him reading from Isaiah 53:7-8, the passage about the suffering Servant of Yahweh.</a:t>
            </a:r>
          </a:p>
          <a:p>
            <a:r>
              <a:rPr lang="en-US" i="1" dirty="0"/>
              <a:t>From this passage, Philip told him that the suffering of the Servant referred to the sufferings of Jesus of Nazareth.</a:t>
            </a:r>
          </a:p>
          <a:p>
            <a:r>
              <a:rPr lang="en-US" i="1" dirty="0"/>
              <a:t>In the conversation, Philip must have said something about baptism, for the man asked why he might not be baptized, and coming to a suitable place (possibly </a:t>
            </a:r>
            <a:r>
              <a:rPr lang="en-US" i="1" dirty="0" err="1"/>
              <a:t>Ein</a:t>
            </a:r>
            <a:r>
              <a:rPr lang="en-US" i="1" dirty="0"/>
              <a:t> Yael), Philip baptized him.</a:t>
            </a:r>
          </a:p>
          <a:p>
            <a:r>
              <a:rPr lang="en-US" i="1" dirty="0"/>
              <a:t>According to later tradition, the Ethiopian returned to his home country and preached Christ there (Irenaeus, </a:t>
            </a:r>
            <a:r>
              <a:rPr lang="en-US" i="1" u="sng" dirty="0"/>
              <a:t>Against Heresies</a:t>
            </a:r>
            <a:r>
              <a:rPr lang="en-US" i="1" dirty="0"/>
              <a:t>, 3.12.8).</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91</a:t>
            </a:fld>
            <a:endParaRPr lang="en-US"/>
          </a:p>
        </p:txBody>
      </p:sp>
    </p:spTree>
    <p:extLst>
      <p:ext uri="{BB962C8B-B14F-4D97-AF65-F5344CB8AC3E}">
        <p14:creationId xmlns:p14="http://schemas.microsoft.com/office/powerpoint/2010/main" val="153215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3A035F-05B4-44C5-98AB-4125B5A98A03}" type="slidenum">
              <a:rPr lang="en-US" smtClean="0"/>
              <a:pPr>
                <a:defRPr/>
              </a:pPr>
              <a:t>92</a:t>
            </a:fld>
            <a:endParaRPr lang="en-US"/>
          </a:p>
        </p:txBody>
      </p:sp>
      <p:pic>
        <p:nvPicPr>
          <p:cNvPr id="3" name="Picture 2"/>
          <p:cNvPicPr>
            <a:picLocks noChangeAspect="1"/>
          </p:cNvPicPr>
          <p:nvPr/>
        </p:nvPicPr>
        <p:blipFill rotWithShape="1">
          <a:blip r:embed="rId3"/>
          <a:srcRect t="4607" r="373" b="12005"/>
          <a:stretch/>
        </p:blipFill>
        <p:spPr>
          <a:xfrm>
            <a:off x="1156345" y="0"/>
            <a:ext cx="9928750" cy="5546117"/>
          </a:xfrm>
          <a:prstGeom prst="rect">
            <a:avLst/>
          </a:prstGeom>
        </p:spPr>
      </p:pic>
      <p:sp>
        <p:nvSpPr>
          <p:cNvPr id="4" name="TextBox 3"/>
          <p:cNvSpPr txBox="1"/>
          <p:nvPr/>
        </p:nvSpPr>
        <p:spPr>
          <a:xfrm>
            <a:off x="417095" y="5566612"/>
            <a:ext cx="11325726" cy="1200329"/>
          </a:xfrm>
          <a:prstGeom prst="rect">
            <a:avLst/>
          </a:prstGeom>
          <a:noFill/>
        </p:spPr>
        <p:txBody>
          <a:bodyPr wrap="square" rtlCol="0">
            <a:spAutoFit/>
          </a:bodyPr>
          <a:lstStyle/>
          <a:p>
            <a:pPr algn="ctr"/>
            <a:r>
              <a:rPr lang="en-US" sz="2400" b="1" dirty="0">
                <a:solidFill>
                  <a:srgbClr val="FFFF99"/>
                </a:solidFill>
              </a:rPr>
              <a:t>That there was sufficient water for a traditional baptism is evident in these 2</a:t>
            </a:r>
            <a:r>
              <a:rPr lang="en-US" sz="2400" b="1" baseline="30000" dirty="0">
                <a:solidFill>
                  <a:srgbClr val="FFFF99"/>
                </a:solidFill>
              </a:rPr>
              <a:t>nd</a:t>
            </a:r>
            <a:r>
              <a:rPr lang="en-US" sz="2400" b="1" dirty="0">
                <a:solidFill>
                  <a:srgbClr val="FFFF99"/>
                </a:solidFill>
              </a:rPr>
              <a:t>-3</a:t>
            </a:r>
            <a:r>
              <a:rPr lang="en-US" sz="2400" b="1" baseline="30000" dirty="0">
                <a:solidFill>
                  <a:srgbClr val="FFFF99"/>
                </a:solidFill>
              </a:rPr>
              <a:t>rd</a:t>
            </a:r>
            <a:r>
              <a:rPr lang="en-US" sz="2400" b="1" dirty="0">
                <a:solidFill>
                  <a:srgbClr val="FFFF99"/>
                </a:solidFill>
              </a:rPr>
              <a:t> century AD remains of a Roman bathhouse from </a:t>
            </a:r>
            <a:r>
              <a:rPr lang="en-US" sz="2400" b="1" dirty="0" err="1">
                <a:solidFill>
                  <a:srgbClr val="FFFF99"/>
                </a:solidFill>
              </a:rPr>
              <a:t>Ein</a:t>
            </a:r>
            <a:r>
              <a:rPr lang="en-US" sz="2400" b="1" dirty="0">
                <a:solidFill>
                  <a:srgbClr val="FFFF99"/>
                </a:solidFill>
              </a:rPr>
              <a:t> Yael on the Roman road from Jerusalem to Gaza. The road was paved, hence suitable for chariot travel.</a:t>
            </a:r>
          </a:p>
        </p:txBody>
      </p:sp>
    </p:spTree>
    <p:extLst>
      <p:ext uri="{BB962C8B-B14F-4D97-AF65-F5344CB8AC3E}">
        <p14:creationId xmlns:p14="http://schemas.microsoft.com/office/powerpoint/2010/main" val="36236851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000" dirty="0">
                <a:solidFill>
                  <a:srgbClr val="FF0000"/>
                </a:solidFill>
                <a:latin typeface="Mistral" panose="03090702030407020403" pitchFamily="66" charset="0"/>
              </a:rPr>
              <a:t>Discussion Questions</a:t>
            </a:r>
            <a:endParaRPr lang="en-US" sz="6000" dirty="0">
              <a:solidFill>
                <a:srgbClr val="FF0000"/>
              </a:solidFill>
            </a:endParaRPr>
          </a:p>
        </p:txBody>
      </p:sp>
      <p:sp>
        <p:nvSpPr>
          <p:cNvPr id="3" name="Content Placeholder 2"/>
          <p:cNvSpPr>
            <a:spLocks noGrp="1"/>
          </p:cNvSpPr>
          <p:nvPr>
            <p:ph idx="1"/>
          </p:nvPr>
        </p:nvSpPr>
        <p:spPr/>
        <p:txBody>
          <a:bodyPr/>
          <a:lstStyle/>
          <a:p>
            <a:pPr marL="609600" indent="-609600">
              <a:buFont typeface="Wingdings" panose="05000000000000000000" pitchFamily="2" charset="2"/>
              <a:buAutoNum type="arabicPeriod"/>
            </a:pPr>
            <a:r>
              <a:rPr lang="en-US" altLang="en-US" dirty="0">
                <a:solidFill>
                  <a:srgbClr val="FFFF99"/>
                </a:solidFill>
              </a:rPr>
              <a:t>Why was it important for the Jerusalem church to send representatives to “investigate” the crossing of new ethnic boundaries, such as the outreach in Samaria by Philip? </a:t>
            </a:r>
          </a:p>
          <a:p>
            <a:pPr marL="609600" indent="-609600">
              <a:buFont typeface="Wingdings" panose="05000000000000000000" pitchFamily="2" charset="2"/>
              <a:buAutoNum type="arabicPeriod"/>
            </a:pPr>
            <a:r>
              <a:rPr lang="en-US" dirty="0">
                <a:solidFill>
                  <a:srgbClr val="FFFF99"/>
                </a:solidFill>
              </a:rPr>
              <a:t>Given that the Ethiopian was returning to his own country, where there would be no Christian community, how would his new faith be nurtured in this far-off land?</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93</a:t>
            </a:fld>
            <a:endParaRPr lang="en-US"/>
          </a:p>
        </p:txBody>
      </p:sp>
    </p:spTree>
    <p:extLst>
      <p:ext uri="{BB962C8B-B14F-4D97-AF65-F5344CB8AC3E}">
        <p14:creationId xmlns:p14="http://schemas.microsoft.com/office/powerpoint/2010/main" val="65331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7"/>
          <p:cNvSpPr>
            <a:spLocks noChangeArrowheads="1" noChangeShapeType="1" noTextEdit="1"/>
          </p:cNvSpPr>
          <p:nvPr/>
        </p:nvSpPr>
        <p:spPr bwMode="auto">
          <a:xfrm>
            <a:off x="3914274" y="3609474"/>
            <a:ext cx="7352214" cy="1267326"/>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panose="020B0A04020102020204" pitchFamily="34" charset="0"/>
              </a:rPr>
              <a:t>Breaking the Gentile Barrier</a:t>
            </a:r>
          </a:p>
        </p:txBody>
      </p:sp>
      <p:sp>
        <p:nvSpPr>
          <p:cNvPr id="2" name="Slide Number Placeholder 1"/>
          <p:cNvSpPr>
            <a:spLocks noGrp="1"/>
          </p:cNvSpPr>
          <p:nvPr>
            <p:ph type="sldNum" sz="quarter" idx="12"/>
          </p:nvPr>
        </p:nvSpPr>
        <p:spPr/>
        <p:txBody>
          <a:bodyPr/>
          <a:lstStyle/>
          <a:p>
            <a:pPr>
              <a:defRPr/>
            </a:pPr>
            <a:fld id="{254DD280-9EF3-47CE-9735-16719FC5628C}" type="slidenum">
              <a:rPr lang="en-US" smtClean="0"/>
              <a:pPr>
                <a:defRPr/>
              </a:pPr>
              <a:t>94</a:t>
            </a:fld>
            <a:endParaRPr lang="en-US"/>
          </a:p>
        </p:txBody>
      </p:sp>
      <p:sp>
        <p:nvSpPr>
          <p:cNvPr id="3" name="TextBox 2"/>
          <p:cNvSpPr txBox="1"/>
          <p:nvPr/>
        </p:nvSpPr>
        <p:spPr>
          <a:xfrm>
            <a:off x="8855243" y="4989095"/>
            <a:ext cx="2667918" cy="76944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Impact" panose="020B0806030902050204" pitchFamily="34" charset="0"/>
              </a:rPr>
              <a:t>9:1—12:25</a:t>
            </a:r>
          </a:p>
        </p:txBody>
      </p:sp>
    </p:spTree>
    <p:extLst>
      <p:ext uri="{BB962C8B-B14F-4D97-AF65-F5344CB8AC3E}">
        <p14:creationId xmlns:p14="http://schemas.microsoft.com/office/powerpoint/2010/main" val="26038784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4285"/>
            <a:ext cx="10515600" cy="1325563"/>
          </a:xfrm>
        </p:spPr>
        <p:txBody>
          <a:bodyPr/>
          <a:lstStyle/>
          <a:p>
            <a:r>
              <a:rPr lang="en-US" b="1" dirty="0">
                <a:solidFill>
                  <a:srgbClr val="FFC000"/>
                </a:solidFill>
                <a:effectLst>
                  <a:outerShdw blurRad="38100" dist="38100" dir="2700000" algn="tl">
                    <a:srgbClr val="000000">
                      <a:alpha val="43137"/>
                    </a:srgbClr>
                  </a:outerShdw>
                </a:effectLst>
              </a:rPr>
              <a:t>Of Jews and Gentiles</a:t>
            </a:r>
          </a:p>
        </p:txBody>
      </p:sp>
      <p:sp>
        <p:nvSpPr>
          <p:cNvPr id="3" name="Content Placeholder 2"/>
          <p:cNvSpPr>
            <a:spLocks noGrp="1"/>
          </p:cNvSpPr>
          <p:nvPr>
            <p:ph idx="1"/>
          </p:nvPr>
        </p:nvSpPr>
        <p:spPr>
          <a:xfrm>
            <a:off x="838200" y="1151861"/>
            <a:ext cx="10515600" cy="4591214"/>
          </a:xfrm>
        </p:spPr>
        <p:txBody>
          <a:bodyPr/>
          <a:lstStyle/>
          <a:p>
            <a:pPr marL="0" indent="0">
              <a:buNone/>
            </a:pPr>
            <a:r>
              <a:rPr lang="en-US" sz="3200" b="1" dirty="0">
                <a:solidFill>
                  <a:srgbClr val="FFFF99"/>
                </a:solidFill>
                <a:effectLst>
                  <a:outerShdw blurRad="38100" dist="38100" dir="2700000" algn="tl">
                    <a:srgbClr val="000000">
                      <a:alpha val="43137"/>
                    </a:srgbClr>
                  </a:outerShdw>
                </a:effectLst>
              </a:rPr>
              <a:t>From a social point of view, the whole community of Judaism in the 1</a:t>
            </a:r>
            <a:r>
              <a:rPr lang="en-US" sz="3200" b="1" baseline="30000" dirty="0">
                <a:solidFill>
                  <a:srgbClr val="FFFF99"/>
                </a:solidFill>
                <a:effectLst>
                  <a:outerShdw blurRad="38100" dist="38100" dir="2700000" algn="tl">
                    <a:srgbClr val="000000">
                      <a:alpha val="43137"/>
                    </a:srgbClr>
                  </a:outerShdw>
                </a:effectLst>
              </a:rPr>
              <a:t>st</a:t>
            </a:r>
            <a:r>
              <a:rPr lang="en-US" sz="3200" b="1" dirty="0">
                <a:solidFill>
                  <a:srgbClr val="FFFF99"/>
                </a:solidFill>
                <a:effectLst>
                  <a:outerShdw blurRad="38100" dist="38100" dir="2700000" algn="tl">
                    <a:srgbClr val="000000">
                      <a:alpha val="43137"/>
                    </a:srgbClr>
                  </a:outerShdw>
                </a:effectLst>
              </a:rPr>
              <a:t> century was dominated by the fundamental idea of maintaining racial purity.</a:t>
            </a:r>
          </a:p>
          <a:p>
            <a:r>
              <a:rPr lang="en-US" i="1" dirty="0">
                <a:solidFill>
                  <a:schemeClr val="bg1"/>
                </a:solidFill>
              </a:rPr>
              <a:t>Various stages of less-than-perfect ancestry were demarcated by the rabbis, and at the very bottom were Gentiles, as far from the Jewish center as could be imagined.</a:t>
            </a:r>
          </a:p>
          <a:p>
            <a:r>
              <a:rPr lang="en-US" i="1" dirty="0">
                <a:solidFill>
                  <a:schemeClr val="bg1"/>
                </a:solidFill>
              </a:rPr>
              <a:t>Outside the Holy Land, all was darkness and death.</a:t>
            </a:r>
          </a:p>
          <a:p>
            <a:r>
              <a:rPr lang="en-US" i="1" dirty="0">
                <a:solidFill>
                  <a:schemeClr val="bg1"/>
                </a:solidFill>
              </a:rPr>
              <a:t>The very dust of a pagan country was defiling as the grave.</a:t>
            </a:r>
          </a:p>
          <a:p>
            <a:r>
              <a:rPr lang="en-US" i="1" dirty="0">
                <a:solidFill>
                  <a:schemeClr val="bg1"/>
                </a:solidFill>
              </a:rPr>
              <a:t>Pagans, because of their idolatry and immorality, were justly deserving of divine judgment.</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95</a:t>
            </a:fld>
            <a:endParaRPr lang="en-US"/>
          </a:p>
        </p:txBody>
      </p:sp>
      <p:sp>
        <p:nvSpPr>
          <p:cNvPr id="5" name="TextBox 4"/>
          <p:cNvSpPr txBox="1"/>
          <p:nvPr/>
        </p:nvSpPr>
        <p:spPr>
          <a:xfrm>
            <a:off x="0" y="5775157"/>
            <a:ext cx="12192000" cy="1093260"/>
          </a:xfrm>
          <a:prstGeom prst="rect">
            <a:avLst/>
          </a:prstGeom>
          <a:solidFill>
            <a:srgbClr val="993366"/>
          </a:solidFill>
        </p:spPr>
        <p:txBody>
          <a:bodyPr wrap="square" rtlCol="0">
            <a:spAutoFit/>
          </a:bodyPr>
          <a:lstStyle/>
          <a:p>
            <a:pPr algn="ctr"/>
            <a:r>
              <a:rPr lang="en-US" sz="3200" dirty="0">
                <a:solidFill>
                  <a:srgbClr val="FFFF99"/>
                </a:solidFill>
                <a:effectLst>
                  <a:outerShdw blurRad="38100" dist="38100" dir="2700000" algn="tl">
                    <a:srgbClr val="000000">
                      <a:alpha val="43137"/>
                    </a:srgbClr>
                  </a:outerShdw>
                </a:effectLst>
                <a:latin typeface="Impact" panose="020B0806030902050204" pitchFamily="34" charset="0"/>
              </a:rPr>
              <a:t>Hence, to say that carrying the gospel to the Gentiles was to cross the final ethnic barrier is not an overstatement!</a:t>
            </a:r>
            <a:endParaRPr lang="en-US" dirty="0">
              <a:solidFill>
                <a:srgbClr val="FFFF99"/>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417307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CONVERSION OF SAUL (9:1-31)</a:t>
            </a:r>
          </a:p>
        </p:txBody>
      </p:sp>
      <p:sp>
        <p:nvSpPr>
          <p:cNvPr id="3" name="Content Placeholder 2"/>
          <p:cNvSpPr>
            <a:spLocks noGrp="1"/>
          </p:cNvSpPr>
          <p:nvPr>
            <p:ph idx="1"/>
          </p:nvPr>
        </p:nvSpPr>
        <p:spPr>
          <a:xfrm>
            <a:off x="838200" y="1825625"/>
            <a:ext cx="10515600" cy="4895850"/>
          </a:xfrm>
        </p:spPr>
        <p:txBody>
          <a:bodyPr/>
          <a:lstStyle/>
          <a:p>
            <a:pPr marL="0" indent="0">
              <a:buNone/>
            </a:pPr>
            <a:r>
              <a:rPr lang="en-US" sz="3200" b="1" dirty="0">
                <a:solidFill>
                  <a:srgbClr val="00FFFF"/>
                </a:solidFill>
                <a:effectLst>
                  <a:outerShdw blurRad="38100" dist="38100" dir="2700000" algn="tl">
                    <a:srgbClr val="000000">
                      <a:alpha val="43137"/>
                    </a:srgbClr>
                  </a:outerShdw>
                </a:effectLst>
              </a:rPr>
              <a:t>Saul of Tarsus, Cilicia, was the young rabbi who participated in the martyrdom of Stephen and headed the severe persecution of the Jerusalem church.</a:t>
            </a:r>
          </a:p>
          <a:p>
            <a:r>
              <a:rPr lang="en-US" i="1" dirty="0"/>
              <a:t>A Diaspora Jew (21:39), he had relatives in Jerusalem (23:16) and had moved there at an early age to study under </a:t>
            </a:r>
            <a:r>
              <a:rPr lang="en-US" i="1" dirty="0" err="1"/>
              <a:t>Rabban</a:t>
            </a:r>
            <a:r>
              <a:rPr lang="en-US" i="1" dirty="0"/>
              <a:t> Gamaliel (22:3; cf. Ga. 1:14).</a:t>
            </a:r>
          </a:p>
          <a:p>
            <a:r>
              <a:rPr lang="en-US" i="1" dirty="0"/>
              <a:t>As the arch inquisitor for the Sanhedrin, he extradited Christians from far-flung synagogues, bringing them to heresy trials (22:4-5; 26:9-11).</a:t>
            </a:r>
          </a:p>
          <a:p>
            <a:r>
              <a:rPr lang="en-US" i="1" dirty="0"/>
              <a:t>With extradition letters from the high priest in hand, he was on his way to Damascus, Syria when he was struck to the ground amidst a blinding light and a heavenly voice.</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96</a:t>
            </a:fld>
            <a:endParaRPr lang="en-US"/>
          </a:p>
        </p:txBody>
      </p:sp>
    </p:spTree>
    <p:extLst>
      <p:ext uri="{BB962C8B-B14F-4D97-AF65-F5344CB8AC3E}">
        <p14:creationId xmlns:p14="http://schemas.microsoft.com/office/powerpoint/2010/main" val="134907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Saul is Baptized a Christian!</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He could not have been more shocked than when the answer to his question, “Who are you, Lord,” was the heavenly voice saying, “I am Jesus!”</a:t>
            </a:r>
          </a:p>
          <a:p>
            <a:r>
              <a:rPr lang="en-US" i="1" dirty="0"/>
              <a:t>Later, Saul would recount more fully what the voice said, that he was chosen as a witness of Jesus to the Gentiles so they might be forgiven and included in God’s holy people (cf. Ac. 26:15-18).</a:t>
            </a:r>
          </a:p>
          <a:p>
            <a:r>
              <a:rPr lang="en-US" i="1" dirty="0"/>
              <a:t>Led into Damascus blind, he was eventually healed and baptized by a reluctant Ananias in the home of a Christian named Judas. </a:t>
            </a:r>
          </a:p>
          <a:p>
            <a:r>
              <a:rPr lang="en-US" i="1" dirty="0"/>
              <a:t>To Ananias, God revealed that Saul would be an instrument of profound suffering as well as outreach to the Gentiles.</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97</a:t>
            </a:fld>
            <a:endParaRPr lang="en-US"/>
          </a:p>
        </p:txBody>
      </p:sp>
    </p:spTree>
    <p:extLst>
      <p:ext uri="{BB962C8B-B14F-4D97-AF65-F5344CB8AC3E}">
        <p14:creationId xmlns:p14="http://schemas.microsoft.com/office/powerpoint/2010/main" val="98990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6883" y="365125"/>
            <a:ext cx="5871411" cy="1383463"/>
          </a:xfrm>
        </p:spPr>
        <p:txBody>
          <a:bodyPr/>
          <a:lstStyle/>
          <a:p>
            <a:r>
              <a:rPr lang="en-US" dirty="0">
                <a:solidFill>
                  <a:srgbClr val="FFC000"/>
                </a:solidFill>
                <a:latin typeface="Impact" panose="020B0806030902050204" pitchFamily="34" charset="0"/>
              </a:rPr>
              <a:t>Straight Street</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98</a:t>
            </a:fld>
            <a:endParaRPr lang="en-US"/>
          </a:p>
        </p:txBody>
      </p:sp>
      <p:pic>
        <p:nvPicPr>
          <p:cNvPr id="6" name="Picture 5"/>
          <p:cNvPicPr>
            <a:picLocks noChangeAspect="1"/>
          </p:cNvPicPr>
          <p:nvPr/>
        </p:nvPicPr>
        <p:blipFill>
          <a:blip r:embed="rId3"/>
          <a:stretch>
            <a:fillRect/>
          </a:stretch>
        </p:blipFill>
        <p:spPr>
          <a:xfrm>
            <a:off x="6430919" y="0"/>
            <a:ext cx="5761081" cy="6874798"/>
          </a:xfrm>
          <a:prstGeom prst="rect">
            <a:avLst/>
          </a:prstGeom>
        </p:spPr>
      </p:pic>
      <p:sp>
        <p:nvSpPr>
          <p:cNvPr id="7" name="Content Placeholder 6"/>
          <p:cNvSpPr>
            <a:spLocks noGrp="1"/>
          </p:cNvSpPr>
          <p:nvPr>
            <p:ph idx="1"/>
          </p:nvPr>
        </p:nvSpPr>
        <p:spPr>
          <a:xfrm>
            <a:off x="336883" y="1604211"/>
            <a:ext cx="5871411" cy="5117264"/>
          </a:xfrm>
        </p:spPr>
        <p:txBody>
          <a:bodyPr/>
          <a:lstStyle/>
          <a:p>
            <a:pPr marL="0" indent="0">
              <a:buNone/>
            </a:pPr>
            <a:r>
              <a:rPr lang="en-US" dirty="0">
                <a:solidFill>
                  <a:srgbClr val="FFFF99"/>
                </a:solidFill>
              </a:rPr>
              <a:t>The “Street Called Straight” is the Roman street (</a:t>
            </a:r>
            <a:r>
              <a:rPr lang="en-US" dirty="0" err="1">
                <a:solidFill>
                  <a:srgbClr val="FFFF99"/>
                </a:solidFill>
              </a:rPr>
              <a:t>Decumanus</a:t>
            </a:r>
            <a:r>
              <a:rPr lang="en-US" dirty="0">
                <a:solidFill>
                  <a:srgbClr val="FFFF99"/>
                </a:solidFill>
              </a:rPr>
              <a:t> Maximus) which runs from east to west in the old city of Damascus, Syria.</a:t>
            </a:r>
          </a:p>
          <a:p>
            <a:pPr marL="0" indent="0">
              <a:buNone/>
            </a:pPr>
            <a:r>
              <a:rPr lang="en-US" dirty="0">
                <a:solidFill>
                  <a:srgbClr val="FFFF99"/>
                </a:solidFill>
              </a:rPr>
              <a:t>During the Greek period in Damascus, the city was re-designed by </a:t>
            </a:r>
            <a:r>
              <a:rPr lang="en-US" dirty="0" err="1">
                <a:solidFill>
                  <a:srgbClr val="FFFF99"/>
                </a:solidFill>
              </a:rPr>
              <a:t>Hippodamus</a:t>
            </a:r>
            <a:r>
              <a:rPr lang="en-US" dirty="0">
                <a:solidFill>
                  <a:srgbClr val="FFFF99"/>
                </a:solidFill>
              </a:rPr>
              <a:t>, who gave the city a grid structure. The longest of these streets, 1,500 </a:t>
            </a:r>
            <a:r>
              <a:rPr lang="en-US" dirty="0" err="1">
                <a:solidFill>
                  <a:srgbClr val="FFFF99"/>
                </a:solidFill>
              </a:rPr>
              <a:t>metres</a:t>
            </a:r>
            <a:r>
              <a:rPr lang="en-US" dirty="0">
                <a:solidFill>
                  <a:srgbClr val="FFFF99"/>
                </a:solidFill>
              </a:rPr>
              <a:t> in length across the city, was called Straight Street.</a:t>
            </a:r>
          </a:p>
          <a:p>
            <a:pPr marL="0" indent="0">
              <a:buNone/>
            </a:pPr>
            <a:r>
              <a:rPr lang="en-US" dirty="0">
                <a:solidFill>
                  <a:srgbClr val="FFFF99"/>
                </a:solidFill>
              </a:rPr>
              <a:t>It still is there today, one of the oldest streets in the world.</a:t>
            </a:r>
          </a:p>
        </p:txBody>
      </p:sp>
    </p:spTree>
    <p:extLst>
      <p:ext uri="{BB962C8B-B14F-4D97-AF65-F5344CB8AC3E}">
        <p14:creationId xmlns:p14="http://schemas.microsoft.com/office/powerpoint/2010/main" val="40374658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The Inquisitor Turned Evangelist</a:t>
            </a:r>
          </a:p>
        </p:txBody>
      </p:sp>
      <p:sp>
        <p:nvSpPr>
          <p:cNvPr id="3" name="Content Placeholder 2"/>
          <p:cNvSpPr>
            <a:spLocks noGrp="1"/>
          </p:cNvSpPr>
          <p:nvPr>
            <p:ph idx="1"/>
          </p:nvPr>
        </p:nvSpPr>
        <p:spPr/>
        <p:txBody>
          <a:bodyPr/>
          <a:lstStyle/>
          <a:p>
            <a:pPr marL="0" indent="0">
              <a:buNone/>
            </a:pPr>
            <a:r>
              <a:rPr lang="en-US" sz="3200" b="1" dirty="0">
                <a:solidFill>
                  <a:srgbClr val="00FFFF"/>
                </a:solidFill>
                <a:effectLst>
                  <a:outerShdw blurRad="38100" dist="38100" dir="2700000" algn="tl">
                    <a:srgbClr val="000000">
                      <a:alpha val="43137"/>
                    </a:srgbClr>
                  </a:outerShdw>
                </a:effectLst>
              </a:rPr>
              <a:t>The newly converted Saul did visit the synagogues in Damascus, not to serve extradition papers, but to preach Jesus as the Christ.</a:t>
            </a:r>
          </a:p>
          <a:p>
            <a:r>
              <a:rPr lang="en-US" i="1" dirty="0"/>
              <a:t>Ripples of shock, surprise and suspicion filtered through the whole Jewish community.</a:t>
            </a:r>
          </a:p>
          <a:p>
            <a:r>
              <a:rPr lang="en-US" i="1" dirty="0"/>
              <a:t>Eventually, some of the Jews decided he must be silenced by death, but the Christians secretly slipped Paul over the city wall in a basket, an event Paul would later refer to as a irony to the Roman accolade for soldiers who first made it over the wall. </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99</a:t>
            </a:fld>
            <a:endParaRPr lang="en-US"/>
          </a:p>
        </p:txBody>
      </p:sp>
    </p:spTree>
    <p:extLst>
      <p:ext uri="{BB962C8B-B14F-4D97-AF65-F5344CB8AC3E}">
        <p14:creationId xmlns:p14="http://schemas.microsoft.com/office/powerpoint/2010/main" val="30421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5067</TotalTime>
  <Words>24888</Words>
  <Application>Microsoft Office PowerPoint</Application>
  <PresentationFormat>Widescreen</PresentationFormat>
  <Paragraphs>1519</Paragraphs>
  <Slides>263</Slides>
  <Notes>45</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263</vt:i4>
      </vt:variant>
    </vt:vector>
  </HeadingPairs>
  <TitlesOfParts>
    <vt:vector size="283" baseType="lpstr">
      <vt:lpstr>Aharoni</vt:lpstr>
      <vt:lpstr>Arial</vt:lpstr>
      <vt:lpstr>Arial Black</vt:lpstr>
      <vt:lpstr>Arial Narrow</vt:lpstr>
      <vt:lpstr>Bradley Hand ITC</vt:lpstr>
      <vt:lpstr>Calibri</vt:lpstr>
      <vt:lpstr>Calibri Light</vt:lpstr>
      <vt:lpstr>Comic Sans MS</vt:lpstr>
      <vt:lpstr>Eras Bold ITC</vt:lpstr>
      <vt:lpstr>Eras Demi ITC</vt:lpstr>
      <vt:lpstr>Freestyle Script</vt:lpstr>
      <vt:lpstr>Greekth</vt:lpstr>
      <vt:lpstr>Impact</vt:lpstr>
      <vt:lpstr>MARKETPRO</vt:lpstr>
      <vt:lpstr>Mistral</vt:lpstr>
      <vt:lpstr>Monotype Corsiva</vt:lpstr>
      <vt:lpstr>Narkisim</vt:lpstr>
      <vt:lpstr>Symbol</vt:lpstr>
      <vt:lpstr>Wingdings</vt:lpstr>
      <vt:lpstr>Office Theme</vt:lpstr>
      <vt:lpstr>PowerPoint Presentation</vt:lpstr>
      <vt:lpstr>PowerPoint Presentation</vt:lpstr>
      <vt:lpstr>AUTHOR</vt:lpstr>
      <vt:lpstr>DATE</vt:lpstr>
      <vt:lpstr>TITLE &amp; SCOPE</vt:lpstr>
      <vt:lpstr>TEXT</vt:lpstr>
      <vt:lpstr>STYLE</vt:lpstr>
      <vt:lpstr>LINGUISTIC PRECISION</vt:lpstr>
      <vt:lpstr>PURPOSE</vt:lpstr>
      <vt:lpstr>THE PROBLEM</vt:lpstr>
      <vt:lpstr>THE PROGRAMMATIC PATTERN</vt:lpstr>
      <vt:lpstr>GEOGRAPHICAL CHIASMUS</vt:lpstr>
      <vt:lpstr>CONTINUITY</vt:lpstr>
      <vt:lpstr>DISCONTINUITY</vt:lpstr>
      <vt:lpstr>THE TEMPLE SACRIFICIAL SYSTEM</vt:lpstr>
      <vt:lpstr>Discussion Questions</vt:lpstr>
      <vt:lpstr>EXPANDING THE BOUNDARIES</vt:lpstr>
      <vt:lpstr>EXPANDING THE BOUNDARIES cont.--</vt:lpstr>
      <vt:lpstr>EXPANDING THE BOUNDARIES cont.--</vt:lpstr>
      <vt:lpstr>THE MOTHER CHURCH INVESTIGATES</vt:lpstr>
      <vt:lpstr>THE INTERRACIAL MISSIONARY CHURCH</vt:lpstr>
      <vt:lpstr>Discussion Questions</vt:lpstr>
      <vt:lpstr>PowerPoint Presentation</vt:lpstr>
      <vt:lpstr>JESUS’ ASCENSION AND COMMISSION</vt:lpstr>
      <vt:lpstr>The Prologue (1:1-5)</vt:lpstr>
      <vt:lpstr>Final Instructions (1:6-11)</vt:lpstr>
      <vt:lpstr>PowerPoint Presentation</vt:lpstr>
      <vt:lpstr>THE NEW ISRAEL (1:12-26)</vt:lpstr>
      <vt:lpstr>PowerPoint Presentation</vt:lpstr>
      <vt:lpstr>The New Testament Concept of Fulfillment Because the gospel writers so frequently appeal to the Hebrew Scriptures as “fulfilled”, some appreciation of the range of meanings is important. The verb “fulfil” (plhro&lt;w) means “to make full”, and this was conceived in more than a single way.</vt:lpstr>
      <vt:lpstr>Can Judas Iscariot be Reclaimed?</vt:lpstr>
      <vt:lpstr>Was Matthias the Right Choice?</vt:lpstr>
      <vt:lpstr>Discussion Questions</vt:lpstr>
      <vt:lpstr>THE MESSIANIC GIFT OF THE SPIRIT (2:1-13)</vt:lpstr>
      <vt:lpstr>Pentecost</vt:lpstr>
      <vt:lpstr>Did the Holy Spirit Descend in the Upper Room?</vt:lpstr>
      <vt:lpstr>To whom was the Spirit given?</vt:lpstr>
      <vt:lpstr>PETER’S SERMON (2:14-36)</vt:lpstr>
      <vt:lpstr>The Apostolic Preaching of the Gospel Peter’s sermon at Pentecost is the first of four extended accounts in the Book of Acts describing the preaching of the gospel. These four sermons have striking similarities and epitomize the message that was proclaimed, both among the Jews and later among the non-Jews.</vt:lpstr>
      <vt:lpstr>THE APPEAL (2:37-41)</vt:lpstr>
      <vt:lpstr>PowerPoint Presentation</vt:lpstr>
      <vt:lpstr>The Baptismal Words</vt:lpstr>
      <vt:lpstr>THE NEW COMMUNITY (2:42-47)</vt:lpstr>
      <vt:lpstr>Discussion Questions</vt:lpstr>
      <vt:lpstr>PowerPoint Presentation</vt:lpstr>
      <vt:lpstr>THE JEWISH CHURCH IN THE CONTEXT OF JUDAISM</vt:lpstr>
      <vt:lpstr>THE HEALING OF A CRIPPLED MAN (3:1-11)</vt:lpstr>
      <vt:lpstr>PowerPoint Presentation</vt:lpstr>
      <vt:lpstr>PETER’S SERMON (3:12-26)</vt:lpstr>
      <vt:lpstr>The Striking Parallel with the Septuagint</vt:lpstr>
      <vt:lpstr>Who Is Jesus?</vt:lpstr>
      <vt:lpstr>Discussion Questions</vt:lpstr>
      <vt:lpstr>CONFRONTATION (4:1-22)</vt:lpstr>
      <vt:lpstr>PowerPoint Presentation</vt:lpstr>
      <vt:lpstr>THE COMMISSION RENEWED (4:23-31)</vt:lpstr>
      <vt:lpstr>THE COMMON LIFE (4:32—5:11)</vt:lpstr>
      <vt:lpstr>MIRACLES AND PERSECUTION (5:12-42)</vt:lpstr>
      <vt:lpstr>The Second Interrogation</vt:lpstr>
      <vt:lpstr>The Major Jewish Sects described by Flavius Josephus</vt:lpstr>
      <vt:lpstr>The Advice of Gamaliel</vt:lpstr>
      <vt:lpstr>Discussion Questions</vt:lpstr>
      <vt:lpstr>PowerPoint Presentation</vt:lpstr>
      <vt:lpstr>THE JEWSHNESS OF THE CHURCH</vt:lpstr>
      <vt:lpstr>THE ETHNIC DISPUTE (6:1-7)</vt:lpstr>
      <vt:lpstr>The Seven</vt:lpstr>
      <vt:lpstr>“DEACONS” IN THE EARLY CHURCH</vt:lpstr>
      <vt:lpstr>THE FIRST MARTYRDOM (6:8—8:3)</vt:lpstr>
      <vt:lpstr>Stephen’s Ministry</vt:lpstr>
      <vt:lpstr>Theodotus Inscription</vt:lpstr>
      <vt:lpstr>The Accusation</vt:lpstr>
      <vt:lpstr>Stephen’s Defense to the Sanhedrin</vt:lpstr>
      <vt:lpstr>Themes Woven into Stephen’s Speech</vt:lpstr>
      <vt:lpstr>The Broad Implications</vt:lpstr>
      <vt:lpstr>Stephen’s Indictment</vt:lpstr>
      <vt:lpstr>Stephen’s Martyrdom</vt:lpstr>
      <vt:lpstr>Discussion Questions</vt:lpstr>
      <vt:lpstr>The New Inquisitor</vt:lpstr>
      <vt:lpstr>THE SAMARITAN MISSION (8:4-25)</vt:lpstr>
      <vt:lpstr>PowerPoint Presentation</vt:lpstr>
      <vt:lpstr>The Longstanding Dispute Jewish and Samaritan relationships were deeply strained.</vt:lpstr>
      <vt:lpstr>The Later Debate</vt:lpstr>
      <vt:lpstr>PowerPoint Presentation</vt:lpstr>
      <vt:lpstr>Jesus and the Samaritans</vt:lpstr>
      <vt:lpstr>Philip’s Preaching</vt:lpstr>
      <vt:lpstr>The Jerusalem Investigation</vt:lpstr>
      <vt:lpstr>The Pattern of Conversion-Initiation</vt:lpstr>
      <vt:lpstr>The Pattern of Conversion-Initiation This separation of faith from the gift of the Spirit has engendered considerable discussion, and while some Christians demarcate between them as baptism and confirmation, mostly they are explained along one of three lines.</vt:lpstr>
      <vt:lpstr>Simon the Sensationalist</vt:lpstr>
      <vt:lpstr>The New Horizon</vt:lpstr>
      <vt:lpstr>CONVERSION OF AN ETHIOPIAN (8:26-40)</vt:lpstr>
      <vt:lpstr>The Suffering Servant</vt:lpstr>
      <vt:lpstr>PowerPoint Presentation</vt:lpstr>
      <vt:lpstr>Discussion Questions</vt:lpstr>
      <vt:lpstr>PowerPoint Presentation</vt:lpstr>
      <vt:lpstr>Of Jews and Gentiles</vt:lpstr>
      <vt:lpstr>THE CONVERSION OF SAUL (9:1-31)</vt:lpstr>
      <vt:lpstr>Saul is Baptized a Christian!</vt:lpstr>
      <vt:lpstr>Straight Street</vt:lpstr>
      <vt:lpstr>The Inquisitor Turned Evangelist</vt:lpstr>
      <vt:lpstr>Wall Crown The corona muralis was a standard adornment of Fortuna, goddess of cities.  Such a crown was bestowed by the emperor on the first soldier who was able to make it safely over the wall into an enemy city.  Paul possibly alludes to this in an irony, when he claimed that he, also, once went “over the wall”—in a basket to escape the clutches of Aretas of Damascus (2 Co. 11:32-33).</vt:lpstr>
      <vt:lpstr>Saul in Arabia and Jerusalem</vt:lpstr>
      <vt:lpstr>Paul, the Man</vt:lpstr>
      <vt:lpstr>Discussion Questions</vt:lpstr>
      <vt:lpstr>Peter Travels Up the Palestinian Coast</vt:lpstr>
      <vt:lpstr>THE CONVERSION OF A GENTILE GOD-FEARER (10:1-48)</vt:lpstr>
      <vt:lpstr> “God-fearers” (Ac. 10:2, 22)  This “roster” of God-fearers from Aphrodisias (southwestern Turkey) is one of various references in inscriptions and texts to pious Gentiles who were sympathetic to Jewish religion, even though they had not themselves become proselyte Jews. Hence, they stood somewhere between full Jewishness and paganism.  This list names 54 Gentiles who, alongside Jews from the local synagogue, contributed to relief efforts as well as construction of a place for worship. The Gentile part of the register is headed by the words “those who are God-fearers”.</vt:lpstr>
      <vt:lpstr>Caesarea Maritima was the government seat for the Roman jurisdiction of Palestine. Cornelius was a Roman officer stationed there, but he also was a “God-fearer”, i.e., one sympathetic to the Jewish faith.</vt:lpstr>
      <vt:lpstr>At Cornelius’ Home</vt:lpstr>
      <vt:lpstr>The Gentile Pentecost</vt:lpstr>
      <vt:lpstr>A Related Theological Issue</vt:lpstr>
      <vt:lpstr>Another Related Theological Question</vt:lpstr>
      <vt:lpstr>THE JERUSALEM CHURCH AFFIRMATION (11:1-18)</vt:lpstr>
      <vt:lpstr>Peter’s Explanation</vt:lpstr>
      <vt:lpstr>THE GREEK CHURCH IN ANTIOCH (11:19-30)</vt:lpstr>
      <vt:lpstr>Ancient Church at Antioch, Syria in a mountain cave (modern Antakya, Turkey)</vt:lpstr>
      <vt:lpstr>Discussion Questions</vt:lpstr>
      <vt:lpstr>Barnabas Brings Saul to Antioch</vt:lpstr>
      <vt:lpstr>Cleopatra’s gate in Tarsus is the only one of three Roman gates that have survived the centuries in Saul’s home city.</vt:lpstr>
      <vt:lpstr>STAGES BETWEEN JEW &amp; GENTILE</vt:lpstr>
      <vt:lpstr>The Prophets from Jerusalem</vt:lpstr>
      <vt:lpstr>PowerPoint Presentation</vt:lpstr>
      <vt:lpstr>THE CHURCH AND HEROD (12:1-25)</vt:lpstr>
      <vt:lpstr>Peter’s Imprisonment</vt:lpstr>
      <vt:lpstr>Peter’s “Angel” (a@ggeloj)</vt:lpstr>
      <vt:lpstr>Herod Agrippa I’s Death</vt:lpstr>
      <vt:lpstr>Discussion Questions</vt:lpstr>
      <vt:lpstr>PowerPoint Presentation</vt:lpstr>
      <vt:lpstr>The Roman World and the Gospel</vt:lpstr>
      <vt:lpstr> Christians in the Gentile World</vt:lpstr>
      <vt:lpstr> Antioch, the First Missionary Church</vt:lpstr>
      <vt:lpstr>PowerPoint Presentation</vt:lpstr>
      <vt:lpstr>Luke’s Ordering of Names</vt:lpstr>
      <vt:lpstr>AT CYPRUS (13:4-12)</vt:lpstr>
      <vt:lpstr>PowerPoint Presentation</vt:lpstr>
      <vt:lpstr>The Ancient Synagogue Service (according to the Mishnah)</vt:lpstr>
      <vt:lpstr>“He believed…”</vt:lpstr>
      <vt:lpstr>ON TO PISIDIAN ANTIOCH (4:13-52)</vt:lpstr>
      <vt:lpstr>PowerPoint Presentation</vt:lpstr>
      <vt:lpstr>PowerPoint Presentation</vt:lpstr>
      <vt:lpstr>In the Antioch Synagogue</vt:lpstr>
      <vt:lpstr>Paul’s Sermon</vt:lpstr>
      <vt:lpstr>The Aftermath</vt:lpstr>
      <vt:lpstr>Discussion Questions</vt:lpstr>
      <vt:lpstr>ON TO ICONIUM (14:1-7)</vt:lpstr>
      <vt:lpstr>PowerPoint Presentation</vt:lpstr>
      <vt:lpstr>In the Iconium Synagogue</vt:lpstr>
      <vt:lpstr>Thecla</vt:lpstr>
      <vt:lpstr>PowerPoint Presentation</vt:lpstr>
      <vt:lpstr>PowerPoint Presentation</vt:lpstr>
      <vt:lpstr>IN BI-LINGUAL LYSTRA (14:8-20)</vt:lpstr>
      <vt:lpstr>PowerPoint Presentation</vt:lpstr>
      <vt:lpstr>Paul’s Sermon to Pagans</vt:lpstr>
      <vt:lpstr>AT DERBE AND BACK TO SYRIA (14:21-28)</vt:lpstr>
      <vt:lpstr>Discussion Questions</vt:lpstr>
      <vt:lpstr>PowerPoint Presentation</vt:lpstr>
      <vt:lpstr>The Gentile Question</vt:lpstr>
      <vt:lpstr>The Galatian Letter</vt:lpstr>
      <vt:lpstr>Presentation of Cases</vt:lpstr>
      <vt:lpstr>The Summary of James</vt:lpstr>
      <vt:lpstr>The Encyclical Letter</vt:lpstr>
      <vt:lpstr>Sending Letters in Imperial Rome</vt:lpstr>
      <vt:lpstr>Discussion Questions</vt:lpstr>
      <vt:lpstr>PowerPoint Presentation</vt:lpstr>
      <vt:lpstr>A Christian Disagreement (15:36-41)</vt:lpstr>
      <vt:lpstr>The Roman Road out of Tarsus                  The Cilician Gates from above</vt:lpstr>
      <vt:lpstr>Five Important  New Churches  Philippi Thessalonica Beroea Athens Corinth  Paul would write letters to three of them </vt:lpstr>
      <vt:lpstr>1st Century Travel by Land and by Sea The Route of Paul’s 2nd Missions Tour (2 Co. 11:23-27)</vt:lpstr>
      <vt:lpstr>Revisiting Lystra, Derbe and Iconium</vt:lpstr>
      <vt:lpstr>Crossing the Aegean</vt:lpstr>
      <vt:lpstr>PowerPoint Presentation</vt:lpstr>
      <vt:lpstr>PowerPoint Presentation</vt:lpstr>
      <vt:lpstr>PowerPoint Presentation</vt:lpstr>
      <vt:lpstr>PowerPoint Presentation</vt:lpstr>
      <vt:lpstr>IN PHILIPPI (16:13-40)</vt:lpstr>
      <vt:lpstr>The Greco-Roman oi]ko&lt;j or oi]konomi&lt;a</vt:lpstr>
      <vt:lpstr>Paul and Silas, Flogged and Imprisoned</vt:lpstr>
      <vt:lpstr>Another Conversion</vt:lpstr>
      <vt:lpstr>Here is the traditional site where Paul and Silas were imprisoned. This site was actually a cistern for storing water during the 1st century, but it was later transformed into a small church whose walls were covered in paintings of Paul’s arrest, his miraculous liberation and the baptism of the jailor’s family.</vt:lpstr>
      <vt:lpstr>Discussion Questions</vt:lpstr>
      <vt:lpstr>PowerPoint Presentation</vt:lpstr>
      <vt:lpstr>Paul’s Church Planting Strategy</vt:lpstr>
      <vt:lpstr>IN THESSALONICA (17:1-9)</vt:lpstr>
      <vt:lpstr>PowerPoint Presentation</vt:lpstr>
      <vt:lpstr>PowerPoint Presentation</vt:lpstr>
      <vt:lpstr>A Mixed Response</vt:lpstr>
      <vt:lpstr>IN BEROEA (17:10-15)</vt:lpstr>
      <vt:lpstr>IN ATHENS (17:16-34)</vt:lpstr>
      <vt:lpstr>PowerPoint Presentation</vt:lpstr>
      <vt:lpstr>PowerPoint Presentation</vt:lpstr>
      <vt:lpstr>PowerPoint Presentation</vt:lpstr>
      <vt:lpstr>Paul’s Address to the Areopagus</vt:lpstr>
      <vt:lpstr>Paul’s Approach to Pagans There are striking parallels between Paul’s sermon at Iconium (1st Tour) and his discourse at Athens (2nd Tour)</vt:lpstr>
      <vt:lpstr>QUOTING GREEK POETS That Paul quotes pagan poets, eliciting their support for his ideas, seems to show that he sought points of contact with his audience.</vt:lpstr>
      <vt:lpstr>The Response</vt:lpstr>
      <vt:lpstr>Discussion Questions</vt:lpstr>
      <vt:lpstr>IN CORINTH (18:1-17)</vt:lpstr>
      <vt:lpstr>PowerPoint Presentation</vt:lpstr>
      <vt:lpstr>PowerPoint Presentation</vt:lpstr>
      <vt:lpstr>PowerPoint Presentation</vt:lpstr>
      <vt:lpstr>PowerPoint Presentation</vt:lpstr>
      <vt:lpstr>Paul in Corinth</vt:lpstr>
      <vt:lpstr>Opposition Once Again</vt:lpstr>
      <vt:lpstr>PowerPoint Presentation</vt:lpstr>
      <vt:lpstr>PowerPoint Presentation</vt:lpstr>
      <vt:lpstr>BACK HOME TO ANTIOCH (18:18-22)</vt:lpstr>
      <vt:lpstr>Nazirites            </vt:lpstr>
      <vt:lpstr>PAUL’S THIRTEEN LETTERS While Luke does not describe the writing of Paul’s letters, a reasonable chronology can be ascertained from internal references in the letters themselves.</vt:lpstr>
      <vt:lpstr>Discussion Questions</vt:lpstr>
      <vt:lpstr>PowerPoint Presentation</vt:lpstr>
      <vt:lpstr>BACK TO GALATIA AND PHRYGIA (18:28)</vt:lpstr>
      <vt:lpstr>PowerPoint Presentation</vt:lpstr>
      <vt:lpstr>IN EPHESUS (19:1-41)</vt:lpstr>
      <vt:lpstr>A Debated Theological Question Who were these “disciples” in Acts 19?</vt:lpstr>
      <vt:lpstr>In the Synagogue and Beyond</vt:lpstr>
      <vt:lpstr>Other Remarkable Events</vt:lpstr>
      <vt:lpstr>The Riot in Ephesus</vt:lpstr>
      <vt:lpstr>PowerPoint Presentation</vt:lpstr>
      <vt:lpstr>PowerPoint Presentation</vt:lpstr>
      <vt:lpstr>PowerPoint Presentation</vt:lpstr>
      <vt:lpstr>ON TO GREECE, BACK TO ASIA, ON TO JERUSALEM (20:1-38)</vt:lpstr>
      <vt:lpstr>Retracing His Steps</vt:lpstr>
      <vt:lpstr>Asia Once More</vt:lpstr>
      <vt:lpstr>Breaking Bread on the First Day of the Week Luke’s language in 20:7 is the first occasion of describing a Sunday service</vt:lpstr>
      <vt:lpstr>The Trip Back Toward Palestine</vt:lpstr>
      <vt:lpstr> The Prophetic Warnings</vt:lpstr>
      <vt:lpstr>On to Jerusalem</vt:lpstr>
      <vt:lpstr>Discussion Questions</vt:lpstr>
      <vt:lpstr>PowerPoint Presentation</vt:lpstr>
      <vt:lpstr>ARRIVAL IN JERUSALEM (21:18-39)</vt:lpstr>
      <vt:lpstr>The Temple Riot</vt:lpstr>
      <vt:lpstr>PowerPoint Presentation</vt:lpstr>
      <vt:lpstr>PowerPoint Presentation</vt:lpstr>
      <vt:lpstr>Paul’s Arrest</vt:lpstr>
      <vt:lpstr>Discussion Questions</vt:lpstr>
      <vt:lpstr>  Paul’s Five Defenses Over the next several chapters, Paul will offer five defenses of himself and his ministry.</vt:lpstr>
      <vt:lpstr>PAUL’S FIRST DEFENSE (21:40—22:29)</vt:lpstr>
      <vt:lpstr>Paul’s Roman Citizenship</vt:lpstr>
      <vt:lpstr>PAUL’S SECOND DEFENSE (22:30—23:35)</vt:lpstr>
      <vt:lpstr>Pharisees and Sadducees</vt:lpstr>
      <vt:lpstr>The Plot Against Paul</vt:lpstr>
      <vt:lpstr>Transferred to Caesarea</vt:lpstr>
      <vt:lpstr>Caesarea Maritima</vt:lpstr>
      <vt:lpstr>Discussion Questions</vt:lpstr>
      <vt:lpstr>PAUL’S THIRD DEFENSE (24:1-27)</vt:lpstr>
      <vt:lpstr>A Long Incarceration</vt:lpstr>
      <vt:lpstr>PAUL’S FOURTH DEFENSE (25:1-12)</vt:lpstr>
      <vt:lpstr>PAUL’S FIFTH DEFENSE (25:13—26:32)</vt:lpstr>
      <vt:lpstr>Discussion Questions</vt:lpstr>
      <vt:lpstr>PowerPoint Presentation</vt:lpstr>
      <vt:lpstr>  SETTING SAIL FOR ITALY (27:1-26)</vt:lpstr>
      <vt:lpstr>Fair Havens in Crete was where Paul recommended wintering. (Winter travel generally halted on the Mediterranean due to adverse weather.)</vt:lpstr>
      <vt:lpstr>PowerPoint Presentation</vt:lpstr>
      <vt:lpstr>THE SHIPWRECK (27:27-44)</vt:lpstr>
      <vt:lpstr>  ON TO ROME (28:1-16)</vt:lpstr>
      <vt:lpstr>This relief of a Roman commercial vessel (excavated from Pompeii) shows a typical merchant ship in the Mediterranean fleet. In this ship, the figurehead of a female adorns the bow. In Paul’s final ship, the figurehead was the twin gods Castor and Pollux (Ac. 28:11).</vt:lpstr>
      <vt:lpstr>PowerPoint Presentation</vt:lpstr>
      <vt:lpstr>IN ROME (28:17-31)</vt:lpstr>
      <vt:lpstr>They Will Listen!</vt:lpstr>
      <vt:lpstr>  The Final Verse</vt:lpstr>
      <vt:lpstr>Hope for Acquittal</vt:lpstr>
      <vt:lpstr>PowerPoint Presentation</vt:lpstr>
      <vt:lpstr>The Mamertine Prison, the state dungeon in Rome, where Paul was believed to be incarcerated after his second arrest and until his second hearing before Nero.</vt:lpstr>
      <vt:lpstr>Erected above the traditional site of Paul’s tomb, Church of St. Paul Outside the Walls, Rome.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 Dan</dc:creator>
  <cp:lastModifiedBy>Daniel Lewis</cp:lastModifiedBy>
  <cp:revision>394</cp:revision>
  <dcterms:created xsi:type="dcterms:W3CDTF">2015-09-20T20:55:25Z</dcterms:created>
  <dcterms:modified xsi:type="dcterms:W3CDTF">2023-05-25T12:18:29Z</dcterms:modified>
</cp:coreProperties>
</file>