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autoCompressPictures="0">
  <p:sldMasterIdLst>
    <p:sldMasterId id="2147483687" r:id="rId4"/>
    <p:sldMasterId id="2147483705" r:id="rId5"/>
    <p:sldMasterId id="2147483721" r:id="rId6"/>
    <p:sldMasterId id="2147483738" r:id="rId7"/>
  </p:sldMasterIdLst>
  <p:notesMasterIdLst>
    <p:notesMasterId r:id="rId88"/>
  </p:notesMasterIdLst>
  <p:sldIdLst>
    <p:sldId id="256" r:id="rId8"/>
    <p:sldId id="403" r:id="rId9"/>
    <p:sldId id="500" r:id="rId10"/>
    <p:sldId id="504" r:id="rId11"/>
    <p:sldId id="496" r:id="rId12"/>
    <p:sldId id="503" r:id="rId13"/>
    <p:sldId id="506" r:id="rId14"/>
    <p:sldId id="404" r:id="rId15"/>
    <p:sldId id="405" r:id="rId16"/>
    <p:sldId id="505" r:id="rId17"/>
    <p:sldId id="407" r:id="rId18"/>
    <p:sldId id="408" r:id="rId19"/>
    <p:sldId id="409" r:id="rId20"/>
    <p:sldId id="518" r:id="rId21"/>
    <p:sldId id="507" r:id="rId22"/>
    <p:sldId id="509" r:id="rId23"/>
    <p:sldId id="510" r:id="rId24"/>
    <p:sldId id="511" r:id="rId25"/>
    <p:sldId id="512" r:id="rId26"/>
    <p:sldId id="266" r:id="rId27"/>
    <p:sldId id="513" r:id="rId28"/>
    <p:sldId id="514" r:id="rId29"/>
    <p:sldId id="515" r:id="rId30"/>
    <p:sldId id="516" r:id="rId31"/>
    <p:sldId id="519" r:id="rId32"/>
    <p:sldId id="517" r:id="rId33"/>
    <p:sldId id="462" r:id="rId34"/>
    <p:sldId id="521" r:id="rId35"/>
    <p:sldId id="520" r:id="rId36"/>
    <p:sldId id="522" r:id="rId37"/>
    <p:sldId id="485" r:id="rId38"/>
    <p:sldId id="523" r:id="rId39"/>
    <p:sldId id="451" r:id="rId40"/>
    <p:sldId id="524" r:id="rId41"/>
    <p:sldId id="525" r:id="rId42"/>
    <p:sldId id="508" r:id="rId43"/>
    <p:sldId id="526" r:id="rId44"/>
    <p:sldId id="527" r:id="rId45"/>
    <p:sldId id="528" r:id="rId46"/>
    <p:sldId id="531" r:id="rId47"/>
    <p:sldId id="529" r:id="rId48"/>
    <p:sldId id="530" r:id="rId49"/>
    <p:sldId id="536" r:id="rId50"/>
    <p:sldId id="537" r:id="rId51"/>
    <p:sldId id="532" r:id="rId52"/>
    <p:sldId id="538" r:id="rId53"/>
    <p:sldId id="539" r:id="rId54"/>
    <p:sldId id="540" r:id="rId55"/>
    <p:sldId id="541" r:id="rId56"/>
    <p:sldId id="542" r:id="rId57"/>
    <p:sldId id="543" r:id="rId58"/>
    <p:sldId id="544" r:id="rId59"/>
    <p:sldId id="545" r:id="rId60"/>
    <p:sldId id="533" r:id="rId61"/>
    <p:sldId id="480" r:id="rId62"/>
    <p:sldId id="546" r:id="rId63"/>
    <p:sldId id="548" r:id="rId64"/>
    <p:sldId id="547" r:id="rId65"/>
    <p:sldId id="550" r:id="rId66"/>
    <p:sldId id="551" r:id="rId67"/>
    <p:sldId id="549" r:id="rId68"/>
    <p:sldId id="552" r:id="rId69"/>
    <p:sldId id="553" r:id="rId70"/>
    <p:sldId id="534" r:id="rId71"/>
    <p:sldId id="554" r:id="rId72"/>
    <p:sldId id="486" r:id="rId73"/>
    <p:sldId id="487" r:id="rId74"/>
    <p:sldId id="555" r:id="rId75"/>
    <p:sldId id="556" r:id="rId76"/>
    <p:sldId id="557" r:id="rId77"/>
    <p:sldId id="558" r:id="rId78"/>
    <p:sldId id="460" r:id="rId79"/>
    <p:sldId id="559" r:id="rId80"/>
    <p:sldId id="560" r:id="rId81"/>
    <p:sldId id="535" r:id="rId82"/>
    <p:sldId id="561" r:id="rId83"/>
    <p:sldId id="562" r:id="rId84"/>
    <p:sldId id="563" r:id="rId85"/>
    <p:sldId id="564" r:id="rId86"/>
    <p:sldId id="565" r:id="rId87"/>
  </p:sldIdLst>
  <p:sldSz cx="12192000" cy="6858000"/>
  <p:notesSz cx="6858000" cy="9144000"/>
  <p:embeddedFontLst>
    <p:embeddedFont>
      <p:font typeface="Agency FB" panose="020B0503020202020204" pitchFamily="34" charset="0"/>
      <p:regular r:id="rId89"/>
      <p:bold r:id="rId90"/>
    </p:embeddedFont>
    <p:embeddedFont>
      <p:font typeface="Aharoni" panose="02010803020104030203" pitchFamily="2" charset="-79"/>
      <p:bold r:id="rId91"/>
    </p:embeddedFont>
    <p:embeddedFont>
      <p:font typeface="Arial Black" panose="020B0A04020102020204" pitchFamily="34" charset="0"/>
      <p:bold r:id="rId92"/>
    </p:embeddedFont>
    <p:embeddedFont>
      <p:font typeface="Arial Narrow" panose="020B0606020202030204" pitchFamily="34" charset="0"/>
      <p:regular r:id="rId93"/>
      <p:bold r:id="rId94"/>
      <p:italic r:id="rId95"/>
      <p:boldItalic r:id="rId96"/>
    </p:embeddedFont>
    <p:embeddedFont>
      <p:font typeface="Brush Script MT" panose="03060802040406070304" pitchFamily="66" charset="0"/>
      <p:italic r:id="rId97"/>
    </p:embeddedFont>
    <p:embeddedFont>
      <p:font typeface="Calibri" panose="020F0502020204030204" pitchFamily="34" charset="0"/>
      <p:regular r:id="rId98"/>
      <p:bold r:id="rId99"/>
      <p:italic r:id="rId100"/>
      <p:boldItalic r:id="rId101"/>
    </p:embeddedFont>
    <p:embeddedFont>
      <p:font typeface="Calibri Light" panose="020F0302020204030204" pitchFamily="34" charset="0"/>
      <p:regular r:id="rId102"/>
      <p:italic r:id="rId103"/>
    </p:embeddedFont>
    <p:embeddedFont>
      <p:font typeface="Century Schoolbook" panose="02040604050505020304" pitchFamily="18" charset="0"/>
      <p:bold r:id="rId104"/>
      <p:italic r:id="rId105"/>
      <p:boldItalic r:id="rId106"/>
    </p:embeddedFont>
    <p:embeddedFont>
      <p:font typeface="Constantia" panose="02030602050306030303" pitchFamily="18" charset="0"/>
      <p:regular r:id="rId107"/>
      <p:bold r:id="rId108"/>
      <p:italic r:id="rId109"/>
      <p:boldItalic r:id="rId110"/>
    </p:embeddedFont>
    <p:embeddedFont>
      <p:font typeface="Corbel" panose="020B0503020204020204" pitchFamily="34" charset="0"/>
      <p:regular r:id="rId111"/>
      <p:bold r:id="rId112"/>
      <p:italic r:id="rId113"/>
      <p:boldItalic r:id="rId114"/>
    </p:embeddedFont>
    <p:embeddedFont>
      <p:font typeface="Eras Bold ITC" panose="020B0907030504020204" pitchFamily="34" charset="0"/>
      <p:regular r:id="rId115"/>
    </p:embeddedFont>
    <p:embeddedFont>
      <p:font typeface="Eras Demi ITC" panose="020B0805030504020804" pitchFamily="34" charset="0"/>
      <p:regular r:id="rId116"/>
    </p:embeddedFont>
    <p:embeddedFont>
      <p:font typeface="Franklin Gothic Medium" panose="020B0603020102020204" pitchFamily="34" charset="0"/>
      <p:regular r:id="rId117"/>
      <p:italic r:id="rId118"/>
    </p:embeddedFont>
    <p:embeddedFont>
      <p:font typeface="Freestyle Script" panose="030804020302050B0404" pitchFamily="66" charset="0"/>
      <p:regular r:id="rId119"/>
    </p:embeddedFont>
    <p:embeddedFont>
      <p:font typeface="Greekth" panose="020B0604020202020204"/>
      <p:bold r:id="rId120"/>
    </p:embeddedFont>
    <p:embeddedFont>
      <p:font typeface="Impact" panose="020B0806030902050204" pitchFamily="34" charset="0"/>
      <p:regular r:id="rId121"/>
    </p:embeddedFont>
    <p:embeddedFont>
      <p:font typeface="Old English Text MT" panose="020B0604020202020204" charset="0"/>
      <p:regular r:id="rId122"/>
    </p:embeddedFont>
    <p:embeddedFont>
      <p:font typeface="Playbill" panose="04050603000602020202" pitchFamily="82" charset="0"/>
      <p:regular r:id="rId123"/>
    </p:embeddedFont>
    <p:embeddedFont>
      <p:font typeface="Rockwell Extra Bold" panose="02060903040505020403" pitchFamily="18" charset="0"/>
      <p:bold r:id="rId124"/>
    </p:embeddedFont>
    <p:embeddedFont>
      <p:font typeface="Trebuchet MS" panose="020B0603020202020204" pitchFamily="34" charset="0"/>
      <p:regular r:id="rId125"/>
      <p:bold r:id="rId126"/>
      <p:italic r:id="rId127"/>
      <p:boldItalic r:id="rId128"/>
    </p:embeddedFont>
    <p:embeddedFont>
      <p:font typeface="Wingdings 2" panose="05020102010507070707" pitchFamily="18" charset="2"/>
      <p:regular r:id="rId1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210F"/>
    <a:srgbClr val="FFFF99"/>
    <a:srgbClr val="2A5E3F"/>
    <a:srgbClr val="4E4E76"/>
    <a:srgbClr val="C49500"/>
    <a:srgbClr val="353B1D"/>
    <a:srgbClr val="4E4702"/>
    <a:srgbClr val="B7A835"/>
    <a:srgbClr val="28403A"/>
    <a:srgbClr val="B42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0" d="100"/>
          <a:sy n="90" d="100"/>
        </p:scale>
        <p:origin x="16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font" Target="fonts/font29.fntdata"/><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font" Target="fonts/font1.fntdata"/><Relationship Id="rId112" Type="http://schemas.openxmlformats.org/officeDocument/2006/relationships/font" Target="fonts/font24.fntdata"/><Relationship Id="rId133" Type="http://schemas.openxmlformats.org/officeDocument/2006/relationships/tableStyles" Target="tableStyles.xml"/><Relationship Id="rId16" Type="http://schemas.openxmlformats.org/officeDocument/2006/relationships/slide" Target="slides/slide9.xml"/><Relationship Id="rId107" Type="http://schemas.openxmlformats.org/officeDocument/2006/relationships/font" Target="fonts/font19.fntdata"/><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font" Target="fonts/font14.fntdata"/><Relationship Id="rId123" Type="http://schemas.openxmlformats.org/officeDocument/2006/relationships/font" Target="fonts/font35.fntdata"/><Relationship Id="rId128" Type="http://schemas.openxmlformats.org/officeDocument/2006/relationships/font" Target="fonts/font40.fntdata"/><Relationship Id="rId5" Type="http://schemas.openxmlformats.org/officeDocument/2006/relationships/slideMaster" Target="slideMasters/slideMaster2.xml"/><Relationship Id="rId90" Type="http://schemas.openxmlformats.org/officeDocument/2006/relationships/font" Target="fonts/font2.fntdata"/><Relationship Id="rId95" Type="http://schemas.openxmlformats.org/officeDocument/2006/relationships/font" Target="fonts/font7.fntdata"/><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font" Target="fonts/font12.fntdata"/><Relationship Id="rId105" Type="http://schemas.openxmlformats.org/officeDocument/2006/relationships/font" Target="fonts/font17.fntdata"/><Relationship Id="rId113" Type="http://schemas.openxmlformats.org/officeDocument/2006/relationships/font" Target="fonts/font25.fntdata"/><Relationship Id="rId118" Type="http://schemas.openxmlformats.org/officeDocument/2006/relationships/font" Target="fonts/font30.fntdata"/><Relationship Id="rId126" Type="http://schemas.openxmlformats.org/officeDocument/2006/relationships/font" Target="fonts/font38.fntdata"/><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font" Target="fonts/font5.fntdata"/><Relationship Id="rId98" Type="http://schemas.openxmlformats.org/officeDocument/2006/relationships/font" Target="fonts/font10.fntdata"/><Relationship Id="rId121" Type="http://schemas.openxmlformats.org/officeDocument/2006/relationships/font" Target="fonts/font33.fntdata"/><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font" Target="fonts/font15.fntdata"/><Relationship Id="rId108" Type="http://schemas.openxmlformats.org/officeDocument/2006/relationships/font" Target="fonts/font20.fntdata"/><Relationship Id="rId116" Type="http://schemas.openxmlformats.org/officeDocument/2006/relationships/font" Target="fonts/font28.fntdata"/><Relationship Id="rId124" Type="http://schemas.openxmlformats.org/officeDocument/2006/relationships/font" Target="fonts/font36.fntdata"/><Relationship Id="rId129" Type="http://schemas.openxmlformats.org/officeDocument/2006/relationships/font" Target="fonts/font41.fntdata"/><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notesMaster" Target="notesMasters/notesMaster1.xml"/><Relationship Id="rId91" Type="http://schemas.openxmlformats.org/officeDocument/2006/relationships/font" Target="fonts/font3.fntdata"/><Relationship Id="rId96" Type="http://schemas.openxmlformats.org/officeDocument/2006/relationships/font" Target="fonts/font8.fntdata"/><Relationship Id="rId111" Type="http://schemas.openxmlformats.org/officeDocument/2006/relationships/font" Target="fonts/font23.fntdata"/><Relationship Id="rId13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font" Target="fonts/font18.fntdata"/><Relationship Id="rId114" Type="http://schemas.openxmlformats.org/officeDocument/2006/relationships/font" Target="fonts/font26.fntdata"/><Relationship Id="rId119" Type="http://schemas.openxmlformats.org/officeDocument/2006/relationships/font" Target="fonts/font31.fntdata"/><Relationship Id="rId127" Type="http://schemas.openxmlformats.org/officeDocument/2006/relationships/font" Target="fonts/font39.fntdata"/><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font" Target="fonts/font6.fntdata"/><Relationship Id="rId99" Type="http://schemas.openxmlformats.org/officeDocument/2006/relationships/font" Target="fonts/font11.fntdata"/><Relationship Id="rId101" Type="http://schemas.openxmlformats.org/officeDocument/2006/relationships/font" Target="fonts/font13.fntdata"/><Relationship Id="rId122" Type="http://schemas.openxmlformats.org/officeDocument/2006/relationships/font" Target="fonts/font34.fntdata"/><Relationship Id="rId13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font" Target="fonts/font21.fntdata"/><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font" Target="fonts/font9.fntdata"/><Relationship Id="rId104" Type="http://schemas.openxmlformats.org/officeDocument/2006/relationships/font" Target="fonts/font16.fntdata"/><Relationship Id="rId120" Type="http://schemas.openxmlformats.org/officeDocument/2006/relationships/font" Target="fonts/font32.fntdata"/><Relationship Id="rId125" Type="http://schemas.openxmlformats.org/officeDocument/2006/relationships/font" Target="fonts/font37.fntdata"/><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font" Target="fonts/font4.fntdata"/><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font" Target="fonts/font22.fntdata"/><Relationship Id="rId115" Type="http://schemas.openxmlformats.org/officeDocument/2006/relationships/font" Target="fonts/font27.fntdata"/><Relationship Id="rId131" Type="http://schemas.openxmlformats.org/officeDocument/2006/relationships/viewProps" Target="viewProps.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AE1CDE-B683-400E-9319-9DC7204A23EB}" type="doc">
      <dgm:prSet loTypeId="urn:microsoft.com/office/officeart/2008/layout/AlternatingHexagons" loCatId="list" qsTypeId="urn:microsoft.com/office/officeart/2005/8/quickstyle/simple1" qsCatId="simple" csTypeId="urn:microsoft.com/office/officeart/2005/8/colors/colorful3" csCatId="colorful" phldr="1"/>
      <dgm:spPr/>
      <dgm:t>
        <a:bodyPr/>
        <a:lstStyle/>
        <a:p>
          <a:endParaRPr lang="en-US"/>
        </a:p>
      </dgm:t>
    </dgm:pt>
    <dgm:pt modelId="{86A04FE3-26C0-4704-B395-387DC7714D9A}">
      <dgm:prSet phldrT="[Text]" custT="1"/>
      <dgm:spPr/>
      <dgm:t>
        <a:bodyPr/>
        <a:lstStyle/>
        <a:p>
          <a:r>
            <a:rPr lang="en-US" sz="2800" b="1" dirty="0">
              <a:latin typeface="Agency FB" panose="020B0503020202020204" pitchFamily="34" charset="0"/>
            </a:rPr>
            <a:t>BRIDE</a:t>
          </a:r>
        </a:p>
      </dgm:t>
    </dgm:pt>
    <dgm:pt modelId="{9D2DEC06-F12A-4B78-A9CE-80948676CC35}" type="parTrans" cxnId="{DC9605CC-1ACC-476D-9898-B9F24D699D63}">
      <dgm:prSet/>
      <dgm:spPr/>
      <dgm:t>
        <a:bodyPr/>
        <a:lstStyle/>
        <a:p>
          <a:endParaRPr lang="en-US"/>
        </a:p>
      </dgm:t>
    </dgm:pt>
    <dgm:pt modelId="{9978E0FE-5D96-484C-9ED6-7F0E200ACF39}" type="sibTrans" cxnId="{DC9605CC-1ACC-476D-9898-B9F24D699D63}">
      <dgm:prSet/>
      <dgm:spPr/>
      <dgm:t>
        <a:bodyPr/>
        <a:lstStyle/>
        <a:p>
          <a:endParaRPr lang="en-US"/>
        </a:p>
      </dgm:t>
    </dgm:pt>
    <dgm:pt modelId="{3B5F1442-A405-43CA-8734-E6AF5EFDDF02}">
      <dgm:prSet phldrT="[Text]" custT="1"/>
      <dgm:spPr/>
      <dgm:t>
        <a:bodyPr/>
        <a:lstStyle/>
        <a:p>
          <a:r>
            <a:rPr lang="en-US" sz="2800" b="1" dirty="0">
              <a:solidFill>
                <a:schemeClr val="bg1"/>
              </a:solidFill>
              <a:latin typeface="Agency FB" panose="020B0503020202020204" pitchFamily="34" charset="0"/>
            </a:rPr>
            <a:t>BODY</a:t>
          </a:r>
        </a:p>
      </dgm:t>
    </dgm:pt>
    <dgm:pt modelId="{DBB48F44-43FA-412B-80FF-76656B55DE51}" type="parTrans" cxnId="{1F6A4F58-7C19-4DDE-80B2-7281CA141C0F}">
      <dgm:prSet/>
      <dgm:spPr/>
      <dgm:t>
        <a:bodyPr/>
        <a:lstStyle/>
        <a:p>
          <a:endParaRPr lang="en-US"/>
        </a:p>
      </dgm:t>
    </dgm:pt>
    <dgm:pt modelId="{96D339F0-5E4C-4A0E-9B95-C15247FEE459}" type="sibTrans" cxnId="{1F6A4F58-7C19-4DDE-80B2-7281CA141C0F}">
      <dgm:prSet/>
      <dgm:spPr/>
      <dgm:t>
        <a:bodyPr/>
        <a:lstStyle/>
        <a:p>
          <a:endParaRPr lang="en-US"/>
        </a:p>
      </dgm:t>
    </dgm:pt>
    <dgm:pt modelId="{6597C76D-CDFC-486D-90D9-A5037DA2D50D}">
      <dgm:prSet phldrT="[Text]" custT="1"/>
      <dgm:spPr/>
      <dgm:t>
        <a:bodyPr/>
        <a:lstStyle/>
        <a:p>
          <a:r>
            <a:rPr lang="en-US" sz="2800" b="1" dirty="0">
              <a:solidFill>
                <a:schemeClr val="bg1"/>
              </a:solidFill>
              <a:latin typeface="Agency FB" panose="020B0503020202020204" pitchFamily="34" charset="0"/>
            </a:rPr>
            <a:t>CITIZENS</a:t>
          </a:r>
        </a:p>
      </dgm:t>
    </dgm:pt>
    <dgm:pt modelId="{06755D14-FB2F-4D4D-BFAF-5C2FFDB8BC16}" type="parTrans" cxnId="{F336639A-05B7-4365-AD08-400FB8520C67}">
      <dgm:prSet/>
      <dgm:spPr/>
      <dgm:t>
        <a:bodyPr/>
        <a:lstStyle/>
        <a:p>
          <a:endParaRPr lang="en-US"/>
        </a:p>
      </dgm:t>
    </dgm:pt>
    <dgm:pt modelId="{5949EA36-96BB-48E6-9084-09DBE3B8CCF4}" type="sibTrans" cxnId="{F336639A-05B7-4365-AD08-400FB8520C67}">
      <dgm:prSet/>
      <dgm:spPr/>
      <dgm:t>
        <a:bodyPr/>
        <a:lstStyle/>
        <a:p>
          <a:endParaRPr lang="en-US"/>
        </a:p>
      </dgm:t>
    </dgm:pt>
    <dgm:pt modelId="{669EFA63-3599-4E16-8111-D7577291DAE5}">
      <dgm:prSet phldrT="[Text]" custT="1"/>
      <dgm:spPr/>
      <dgm:t>
        <a:bodyPr/>
        <a:lstStyle/>
        <a:p>
          <a:pPr algn="l"/>
          <a:r>
            <a:rPr lang="en-US" sz="2800" b="1" dirty="0">
              <a:latin typeface="Agency FB" panose="020B0503020202020204" pitchFamily="34" charset="0"/>
            </a:rPr>
            <a:t>TEMPLE</a:t>
          </a:r>
        </a:p>
      </dgm:t>
    </dgm:pt>
    <dgm:pt modelId="{6F1A735A-A0FD-4A33-8D54-858CF28697D4}" type="sibTrans" cxnId="{69D893F5-241F-442C-9093-2869D6B62965}">
      <dgm:prSet/>
      <dgm:spPr/>
      <dgm:t>
        <a:bodyPr/>
        <a:lstStyle/>
        <a:p>
          <a:endParaRPr lang="en-US"/>
        </a:p>
      </dgm:t>
    </dgm:pt>
    <dgm:pt modelId="{07DDFEEC-5EB5-40AD-8807-CECB1AAF799A}" type="parTrans" cxnId="{69D893F5-241F-442C-9093-2869D6B62965}">
      <dgm:prSet/>
      <dgm:spPr/>
      <dgm:t>
        <a:bodyPr/>
        <a:lstStyle/>
        <a:p>
          <a:endParaRPr lang="en-US"/>
        </a:p>
      </dgm:t>
    </dgm:pt>
    <dgm:pt modelId="{B47CAD8B-89AB-4B94-834E-A635CECBDBD8}">
      <dgm:prSet phldrT="[Text]" phldr="1"/>
      <dgm:spPr/>
      <dgm:t>
        <a:bodyPr/>
        <a:lstStyle/>
        <a:p>
          <a:endParaRPr lang="en-US"/>
        </a:p>
      </dgm:t>
    </dgm:pt>
    <dgm:pt modelId="{0DADB9DD-6AD5-4A78-B132-99D5F0E5C92E}" type="sibTrans" cxnId="{548347FA-0776-4069-AED7-BE571EC9EF0D}">
      <dgm:prSet/>
      <dgm:spPr/>
      <dgm:t>
        <a:bodyPr/>
        <a:lstStyle/>
        <a:p>
          <a:endParaRPr lang="en-US"/>
        </a:p>
      </dgm:t>
    </dgm:pt>
    <dgm:pt modelId="{5D88A3DE-B0BB-410B-8E8F-2893F1AFBBF2}" type="parTrans" cxnId="{548347FA-0776-4069-AED7-BE571EC9EF0D}">
      <dgm:prSet/>
      <dgm:spPr/>
      <dgm:t>
        <a:bodyPr/>
        <a:lstStyle/>
        <a:p>
          <a:endParaRPr lang="en-US"/>
        </a:p>
      </dgm:t>
    </dgm:pt>
    <dgm:pt modelId="{347EC8EC-8E86-40D2-8FE3-9984A0FEA8C1}" type="pres">
      <dgm:prSet presAssocID="{E5AE1CDE-B683-400E-9319-9DC7204A23EB}" presName="Name0" presStyleCnt="0">
        <dgm:presLayoutVars>
          <dgm:chMax/>
          <dgm:chPref/>
          <dgm:dir/>
          <dgm:animLvl val="lvl"/>
        </dgm:presLayoutVars>
      </dgm:prSet>
      <dgm:spPr/>
    </dgm:pt>
    <dgm:pt modelId="{82AD857C-3EAF-4613-81B5-6DE3A18D12C3}" type="pres">
      <dgm:prSet presAssocID="{669EFA63-3599-4E16-8111-D7577291DAE5}" presName="composite" presStyleCnt="0"/>
      <dgm:spPr/>
    </dgm:pt>
    <dgm:pt modelId="{595CD782-A78B-4736-9CBA-DE2DAC70FBA5}" type="pres">
      <dgm:prSet presAssocID="{669EFA63-3599-4E16-8111-D7577291DAE5}" presName="Parent1" presStyleLbl="node1" presStyleIdx="0" presStyleCnt="6" custLinFactNeighborX="-405" custLinFactNeighborY="-2335">
        <dgm:presLayoutVars>
          <dgm:chMax val="1"/>
          <dgm:chPref val="1"/>
          <dgm:bulletEnabled val="1"/>
        </dgm:presLayoutVars>
      </dgm:prSet>
      <dgm:spPr/>
    </dgm:pt>
    <dgm:pt modelId="{D09EA612-AE36-47A7-B424-B00CDDDE32D3}" type="pres">
      <dgm:prSet presAssocID="{669EFA63-3599-4E16-8111-D7577291DAE5}" presName="Childtext1" presStyleLbl="revTx" presStyleIdx="0" presStyleCnt="3" custLinFactX="-100000" custLinFactNeighborX="-125746" custLinFactNeighborY="5158">
        <dgm:presLayoutVars>
          <dgm:chMax val="0"/>
          <dgm:chPref val="0"/>
          <dgm:bulletEnabled val="1"/>
        </dgm:presLayoutVars>
      </dgm:prSet>
      <dgm:spPr/>
    </dgm:pt>
    <dgm:pt modelId="{F7D05DC2-4A46-4DAA-BE5E-D9B029F40B31}" type="pres">
      <dgm:prSet presAssocID="{669EFA63-3599-4E16-8111-D7577291DAE5}" presName="BalanceSpacing" presStyleCnt="0"/>
      <dgm:spPr/>
    </dgm:pt>
    <dgm:pt modelId="{98DF0BA5-AEC7-47A6-8684-81257BD9FA67}" type="pres">
      <dgm:prSet presAssocID="{669EFA63-3599-4E16-8111-D7577291DAE5}" presName="BalanceSpacing1" presStyleCnt="0"/>
      <dgm:spPr/>
    </dgm:pt>
    <dgm:pt modelId="{8EAF87B8-A540-465B-ADF9-DEA8B4A138A1}" type="pres">
      <dgm:prSet presAssocID="{6F1A735A-A0FD-4A33-8D54-858CF28697D4}" presName="Accent1Text" presStyleLbl="node1" presStyleIdx="1" presStyleCnt="6" custLinFactNeighborX="829" custLinFactNeighborY="722"/>
      <dgm:spPr/>
    </dgm:pt>
    <dgm:pt modelId="{391F9D80-B271-405A-85D0-B83D3CC508CA}" type="pres">
      <dgm:prSet presAssocID="{6F1A735A-A0FD-4A33-8D54-858CF28697D4}" presName="spaceBetweenRectangles" presStyleCnt="0"/>
      <dgm:spPr/>
    </dgm:pt>
    <dgm:pt modelId="{295C72BE-D079-477C-A98C-8C7AC0193388}" type="pres">
      <dgm:prSet presAssocID="{86A04FE3-26C0-4704-B395-387DC7714D9A}" presName="composite" presStyleCnt="0"/>
      <dgm:spPr/>
    </dgm:pt>
    <dgm:pt modelId="{8F9751EC-97FA-4684-A27B-D4480F67ABCE}" type="pres">
      <dgm:prSet presAssocID="{86A04FE3-26C0-4704-B395-387DC7714D9A}" presName="Parent1" presStyleLbl="node1" presStyleIdx="2" presStyleCnt="6">
        <dgm:presLayoutVars>
          <dgm:chMax val="1"/>
          <dgm:chPref val="1"/>
          <dgm:bulletEnabled val="1"/>
        </dgm:presLayoutVars>
      </dgm:prSet>
      <dgm:spPr/>
    </dgm:pt>
    <dgm:pt modelId="{D89DF93C-3C7D-48BB-839E-E55EBCB4B339}" type="pres">
      <dgm:prSet presAssocID="{86A04FE3-26C0-4704-B395-387DC7714D9A}" presName="Childtext1" presStyleLbl="revTx" presStyleIdx="1" presStyleCnt="3" custLinFactY="-39571" custLinFactNeighborX="24364" custLinFactNeighborY="-100000">
        <dgm:presLayoutVars>
          <dgm:chMax val="0"/>
          <dgm:chPref val="0"/>
          <dgm:bulletEnabled val="1"/>
        </dgm:presLayoutVars>
      </dgm:prSet>
      <dgm:spPr/>
    </dgm:pt>
    <dgm:pt modelId="{CBA2AB0C-A66A-4233-A9CF-7B652233DC78}" type="pres">
      <dgm:prSet presAssocID="{86A04FE3-26C0-4704-B395-387DC7714D9A}" presName="BalanceSpacing" presStyleCnt="0"/>
      <dgm:spPr/>
    </dgm:pt>
    <dgm:pt modelId="{F6348F1C-0762-4DFB-87F4-64BD79A6787B}" type="pres">
      <dgm:prSet presAssocID="{86A04FE3-26C0-4704-B395-387DC7714D9A}" presName="BalanceSpacing1" presStyleCnt="0"/>
      <dgm:spPr/>
    </dgm:pt>
    <dgm:pt modelId="{B184D912-1B60-4560-921B-0A9257049A0D}" type="pres">
      <dgm:prSet presAssocID="{9978E0FE-5D96-484C-9ED6-7F0E200ACF39}" presName="Accent1Text" presStyleLbl="node1" presStyleIdx="3" presStyleCnt="6"/>
      <dgm:spPr/>
    </dgm:pt>
    <dgm:pt modelId="{DA2C2AFA-8490-49B1-A2C3-195F60CE6D50}" type="pres">
      <dgm:prSet presAssocID="{9978E0FE-5D96-484C-9ED6-7F0E200ACF39}" presName="spaceBetweenRectangles" presStyleCnt="0"/>
      <dgm:spPr/>
    </dgm:pt>
    <dgm:pt modelId="{F8C41E7A-BBF4-44A9-961B-FD5B9C58C413}" type="pres">
      <dgm:prSet presAssocID="{B47CAD8B-89AB-4B94-834E-A635CECBDBD8}" presName="composite" presStyleCnt="0"/>
      <dgm:spPr/>
    </dgm:pt>
    <dgm:pt modelId="{D3E7F6F2-89D7-48BB-8F1A-07EAE5CD205E}" type="pres">
      <dgm:prSet presAssocID="{B47CAD8B-89AB-4B94-834E-A635CECBDBD8}" presName="Parent1" presStyleLbl="node1" presStyleIdx="4" presStyleCnt="6">
        <dgm:presLayoutVars>
          <dgm:chMax val="1"/>
          <dgm:chPref val="1"/>
          <dgm:bulletEnabled val="1"/>
        </dgm:presLayoutVars>
      </dgm:prSet>
      <dgm:spPr/>
    </dgm:pt>
    <dgm:pt modelId="{5A054706-024C-40C4-B660-202E53EEBAB4}" type="pres">
      <dgm:prSet presAssocID="{B47CAD8B-89AB-4B94-834E-A635CECBDBD8}" presName="Childtext1" presStyleLbl="revTx" presStyleIdx="2" presStyleCnt="3" custLinFactY="-39573" custLinFactNeighborX="-27850" custLinFactNeighborY="-100000">
        <dgm:presLayoutVars>
          <dgm:chMax val="0"/>
          <dgm:chPref val="0"/>
          <dgm:bulletEnabled val="1"/>
        </dgm:presLayoutVars>
      </dgm:prSet>
      <dgm:spPr/>
    </dgm:pt>
    <dgm:pt modelId="{62DF5755-C4FF-4231-9C01-065CAD368DE9}" type="pres">
      <dgm:prSet presAssocID="{B47CAD8B-89AB-4B94-834E-A635CECBDBD8}" presName="BalanceSpacing" presStyleCnt="0"/>
      <dgm:spPr/>
    </dgm:pt>
    <dgm:pt modelId="{867FDC5A-195B-478D-9FE9-4D4E141F0E6E}" type="pres">
      <dgm:prSet presAssocID="{B47CAD8B-89AB-4B94-834E-A635CECBDBD8}" presName="BalanceSpacing1" presStyleCnt="0"/>
      <dgm:spPr/>
    </dgm:pt>
    <dgm:pt modelId="{899C2FE4-B09C-49C7-B368-CCC7B9CDE7C6}" type="pres">
      <dgm:prSet presAssocID="{0DADB9DD-6AD5-4A78-B132-99D5F0E5C92E}" presName="Accent1Text" presStyleLbl="node1" presStyleIdx="5" presStyleCnt="6" custLinFactX="7243" custLinFactNeighborX="100000" custLinFactNeighborY="-639"/>
      <dgm:spPr/>
    </dgm:pt>
  </dgm:ptLst>
  <dgm:cxnLst>
    <dgm:cxn modelId="{FBAC0E40-9F1E-43D8-963B-2D27A400543D}" type="presOf" srcId="{6597C76D-CDFC-486D-90D9-A5037DA2D50D}" destId="{5A054706-024C-40C4-B660-202E53EEBAB4}" srcOrd="0" destOrd="0" presId="urn:microsoft.com/office/officeart/2008/layout/AlternatingHexagons"/>
    <dgm:cxn modelId="{06011847-195D-42EF-A6FE-B9A1E1B4B120}" type="presOf" srcId="{9978E0FE-5D96-484C-9ED6-7F0E200ACF39}" destId="{B184D912-1B60-4560-921B-0A9257049A0D}" srcOrd="0" destOrd="0" presId="urn:microsoft.com/office/officeart/2008/layout/AlternatingHexagons"/>
    <dgm:cxn modelId="{62901372-BC65-42BC-AE9D-43EB32CB461A}" type="presOf" srcId="{86A04FE3-26C0-4704-B395-387DC7714D9A}" destId="{8F9751EC-97FA-4684-A27B-D4480F67ABCE}" srcOrd="0" destOrd="0" presId="urn:microsoft.com/office/officeart/2008/layout/AlternatingHexagons"/>
    <dgm:cxn modelId="{1F6A4F58-7C19-4DDE-80B2-7281CA141C0F}" srcId="{86A04FE3-26C0-4704-B395-387DC7714D9A}" destId="{3B5F1442-A405-43CA-8734-E6AF5EFDDF02}" srcOrd="0" destOrd="0" parTransId="{DBB48F44-43FA-412B-80FF-76656B55DE51}" sibTransId="{96D339F0-5E4C-4A0E-9B95-C15247FEE459}"/>
    <dgm:cxn modelId="{FE730E97-67B3-4F56-9672-6AD9D1F99E4D}" type="presOf" srcId="{E5AE1CDE-B683-400E-9319-9DC7204A23EB}" destId="{347EC8EC-8E86-40D2-8FE3-9984A0FEA8C1}" srcOrd="0" destOrd="0" presId="urn:microsoft.com/office/officeart/2008/layout/AlternatingHexagons"/>
    <dgm:cxn modelId="{F336639A-05B7-4365-AD08-400FB8520C67}" srcId="{B47CAD8B-89AB-4B94-834E-A635CECBDBD8}" destId="{6597C76D-CDFC-486D-90D9-A5037DA2D50D}" srcOrd="0" destOrd="0" parTransId="{06755D14-FB2F-4D4D-BFAF-5C2FFDB8BC16}" sibTransId="{5949EA36-96BB-48E6-9084-09DBE3B8CCF4}"/>
    <dgm:cxn modelId="{98AD0DA4-01A4-44F7-A29B-2CB29914B6BE}" type="presOf" srcId="{6F1A735A-A0FD-4A33-8D54-858CF28697D4}" destId="{8EAF87B8-A540-465B-ADF9-DEA8B4A138A1}" srcOrd="0" destOrd="0" presId="urn:microsoft.com/office/officeart/2008/layout/AlternatingHexagons"/>
    <dgm:cxn modelId="{AA57C3B7-0C44-4D72-A0AA-4DFA478C72CA}" type="presOf" srcId="{669EFA63-3599-4E16-8111-D7577291DAE5}" destId="{595CD782-A78B-4736-9CBA-DE2DAC70FBA5}" srcOrd="0" destOrd="0" presId="urn:microsoft.com/office/officeart/2008/layout/AlternatingHexagons"/>
    <dgm:cxn modelId="{DC9605CC-1ACC-476D-9898-B9F24D699D63}" srcId="{E5AE1CDE-B683-400E-9319-9DC7204A23EB}" destId="{86A04FE3-26C0-4704-B395-387DC7714D9A}" srcOrd="1" destOrd="0" parTransId="{9D2DEC06-F12A-4B78-A9CE-80948676CC35}" sibTransId="{9978E0FE-5D96-484C-9ED6-7F0E200ACF39}"/>
    <dgm:cxn modelId="{AC0DF8D7-77DE-496B-A202-BD261F0208E3}" type="presOf" srcId="{0DADB9DD-6AD5-4A78-B132-99D5F0E5C92E}" destId="{899C2FE4-B09C-49C7-B368-CCC7B9CDE7C6}" srcOrd="0" destOrd="0" presId="urn:microsoft.com/office/officeart/2008/layout/AlternatingHexagons"/>
    <dgm:cxn modelId="{8C13F2D8-78E4-423C-958B-3F875DDD8843}" type="presOf" srcId="{3B5F1442-A405-43CA-8734-E6AF5EFDDF02}" destId="{D89DF93C-3C7D-48BB-839E-E55EBCB4B339}" srcOrd="0" destOrd="0" presId="urn:microsoft.com/office/officeart/2008/layout/AlternatingHexagons"/>
    <dgm:cxn modelId="{C344D0E9-B918-4C6D-88ED-EC870EBB1B55}" type="presOf" srcId="{B47CAD8B-89AB-4B94-834E-A635CECBDBD8}" destId="{D3E7F6F2-89D7-48BB-8F1A-07EAE5CD205E}" srcOrd="0" destOrd="0" presId="urn:microsoft.com/office/officeart/2008/layout/AlternatingHexagons"/>
    <dgm:cxn modelId="{69D893F5-241F-442C-9093-2869D6B62965}" srcId="{E5AE1CDE-B683-400E-9319-9DC7204A23EB}" destId="{669EFA63-3599-4E16-8111-D7577291DAE5}" srcOrd="0" destOrd="0" parTransId="{07DDFEEC-5EB5-40AD-8807-CECB1AAF799A}" sibTransId="{6F1A735A-A0FD-4A33-8D54-858CF28697D4}"/>
    <dgm:cxn modelId="{548347FA-0776-4069-AED7-BE571EC9EF0D}" srcId="{E5AE1CDE-B683-400E-9319-9DC7204A23EB}" destId="{B47CAD8B-89AB-4B94-834E-A635CECBDBD8}" srcOrd="2" destOrd="0" parTransId="{5D88A3DE-B0BB-410B-8E8F-2893F1AFBBF2}" sibTransId="{0DADB9DD-6AD5-4A78-B132-99D5F0E5C92E}"/>
    <dgm:cxn modelId="{A27A90D2-8600-4B8C-A9BB-9115A73B7F4A}" type="presParOf" srcId="{347EC8EC-8E86-40D2-8FE3-9984A0FEA8C1}" destId="{82AD857C-3EAF-4613-81B5-6DE3A18D12C3}" srcOrd="0" destOrd="0" presId="urn:microsoft.com/office/officeart/2008/layout/AlternatingHexagons"/>
    <dgm:cxn modelId="{28E75839-4F33-4A52-964B-96F1A3A35F9E}" type="presParOf" srcId="{82AD857C-3EAF-4613-81B5-6DE3A18D12C3}" destId="{595CD782-A78B-4736-9CBA-DE2DAC70FBA5}" srcOrd="0" destOrd="0" presId="urn:microsoft.com/office/officeart/2008/layout/AlternatingHexagons"/>
    <dgm:cxn modelId="{81BDD846-6350-468A-AE5E-82B20F89335C}" type="presParOf" srcId="{82AD857C-3EAF-4613-81B5-6DE3A18D12C3}" destId="{D09EA612-AE36-47A7-B424-B00CDDDE32D3}" srcOrd="1" destOrd="0" presId="urn:microsoft.com/office/officeart/2008/layout/AlternatingHexagons"/>
    <dgm:cxn modelId="{1D386FE2-5E96-44B8-95E9-4A5819713150}" type="presParOf" srcId="{82AD857C-3EAF-4613-81B5-6DE3A18D12C3}" destId="{F7D05DC2-4A46-4DAA-BE5E-D9B029F40B31}" srcOrd="2" destOrd="0" presId="urn:microsoft.com/office/officeart/2008/layout/AlternatingHexagons"/>
    <dgm:cxn modelId="{7F6920A7-E2D8-4496-AA29-00EFE032995C}" type="presParOf" srcId="{82AD857C-3EAF-4613-81B5-6DE3A18D12C3}" destId="{98DF0BA5-AEC7-47A6-8684-81257BD9FA67}" srcOrd="3" destOrd="0" presId="urn:microsoft.com/office/officeart/2008/layout/AlternatingHexagons"/>
    <dgm:cxn modelId="{FEF8050B-2B36-4B53-9F74-0B2DD6EEE4D3}" type="presParOf" srcId="{82AD857C-3EAF-4613-81B5-6DE3A18D12C3}" destId="{8EAF87B8-A540-465B-ADF9-DEA8B4A138A1}" srcOrd="4" destOrd="0" presId="urn:microsoft.com/office/officeart/2008/layout/AlternatingHexagons"/>
    <dgm:cxn modelId="{466BB327-64A8-43AA-B806-2C52A0D3F0B2}" type="presParOf" srcId="{347EC8EC-8E86-40D2-8FE3-9984A0FEA8C1}" destId="{391F9D80-B271-405A-85D0-B83D3CC508CA}" srcOrd="1" destOrd="0" presId="urn:microsoft.com/office/officeart/2008/layout/AlternatingHexagons"/>
    <dgm:cxn modelId="{F8C62419-775D-4D81-8780-E95BA0A1F8E0}" type="presParOf" srcId="{347EC8EC-8E86-40D2-8FE3-9984A0FEA8C1}" destId="{295C72BE-D079-477C-A98C-8C7AC0193388}" srcOrd="2" destOrd="0" presId="urn:microsoft.com/office/officeart/2008/layout/AlternatingHexagons"/>
    <dgm:cxn modelId="{DA0A47F0-D7D9-4C10-BFD9-D3C26545EB2B}" type="presParOf" srcId="{295C72BE-D079-477C-A98C-8C7AC0193388}" destId="{8F9751EC-97FA-4684-A27B-D4480F67ABCE}" srcOrd="0" destOrd="0" presId="urn:microsoft.com/office/officeart/2008/layout/AlternatingHexagons"/>
    <dgm:cxn modelId="{1E4DAE3C-6F93-481E-A086-52C5BDD22D10}" type="presParOf" srcId="{295C72BE-D079-477C-A98C-8C7AC0193388}" destId="{D89DF93C-3C7D-48BB-839E-E55EBCB4B339}" srcOrd="1" destOrd="0" presId="urn:microsoft.com/office/officeart/2008/layout/AlternatingHexagons"/>
    <dgm:cxn modelId="{DF48EEA4-5A56-46AC-BA16-94D5CA7AFE68}" type="presParOf" srcId="{295C72BE-D079-477C-A98C-8C7AC0193388}" destId="{CBA2AB0C-A66A-4233-A9CF-7B652233DC78}" srcOrd="2" destOrd="0" presId="urn:microsoft.com/office/officeart/2008/layout/AlternatingHexagons"/>
    <dgm:cxn modelId="{9FD1BD5E-2021-42B4-825E-D9E1B3C45892}" type="presParOf" srcId="{295C72BE-D079-477C-A98C-8C7AC0193388}" destId="{F6348F1C-0762-4DFB-87F4-64BD79A6787B}" srcOrd="3" destOrd="0" presId="urn:microsoft.com/office/officeart/2008/layout/AlternatingHexagons"/>
    <dgm:cxn modelId="{0942C89A-88E7-4CD9-8D5C-171307C433BE}" type="presParOf" srcId="{295C72BE-D079-477C-A98C-8C7AC0193388}" destId="{B184D912-1B60-4560-921B-0A9257049A0D}" srcOrd="4" destOrd="0" presId="urn:microsoft.com/office/officeart/2008/layout/AlternatingHexagons"/>
    <dgm:cxn modelId="{7588CC7A-8DDD-46D0-9A2A-210963F66E7A}" type="presParOf" srcId="{347EC8EC-8E86-40D2-8FE3-9984A0FEA8C1}" destId="{DA2C2AFA-8490-49B1-A2C3-195F60CE6D50}" srcOrd="3" destOrd="0" presId="urn:microsoft.com/office/officeart/2008/layout/AlternatingHexagons"/>
    <dgm:cxn modelId="{D09FF79E-BE7D-4236-95CB-8FD822E55278}" type="presParOf" srcId="{347EC8EC-8E86-40D2-8FE3-9984A0FEA8C1}" destId="{F8C41E7A-BBF4-44A9-961B-FD5B9C58C413}" srcOrd="4" destOrd="0" presId="urn:microsoft.com/office/officeart/2008/layout/AlternatingHexagons"/>
    <dgm:cxn modelId="{5A092E84-7245-48E3-AB98-574308C37872}" type="presParOf" srcId="{F8C41E7A-BBF4-44A9-961B-FD5B9C58C413}" destId="{D3E7F6F2-89D7-48BB-8F1A-07EAE5CD205E}" srcOrd="0" destOrd="0" presId="urn:microsoft.com/office/officeart/2008/layout/AlternatingHexagons"/>
    <dgm:cxn modelId="{8C9A7BF8-2DAA-4B2F-BC4E-635B642E4512}" type="presParOf" srcId="{F8C41E7A-BBF4-44A9-961B-FD5B9C58C413}" destId="{5A054706-024C-40C4-B660-202E53EEBAB4}" srcOrd="1" destOrd="0" presId="urn:microsoft.com/office/officeart/2008/layout/AlternatingHexagons"/>
    <dgm:cxn modelId="{97CF041D-2649-4EA7-9A40-617262DEA8B6}" type="presParOf" srcId="{F8C41E7A-BBF4-44A9-961B-FD5B9C58C413}" destId="{62DF5755-C4FF-4231-9C01-065CAD368DE9}" srcOrd="2" destOrd="0" presId="urn:microsoft.com/office/officeart/2008/layout/AlternatingHexagons"/>
    <dgm:cxn modelId="{AD0B5F84-591B-46DF-9B09-E325F558CAE4}" type="presParOf" srcId="{F8C41E7A-BBF4-44A9-961B-FD5B9C58C413}" destId="{867FDC5A-195B-478D-9FE9-4D4E141F0E6E}" srcOrd="3" destOrd="0" presId="urn:microsoft.com/office/officeart/2008/layout/AlternatingHexagons"/>
    <dgm:cxn modelId="{080C9675-335E-4471-9515-51108EB2EF61}" type="presParOf" srcId="{F8C41E7A-BBF4-44A9-961B-FD5B9C58C413}" destId="{899C2FE4-B09C-49C7-B368-CCC7B9CDE7C6}"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5CD782-A78B-4736-9CBA-DE2DAC70FBA5}">
      <dsp:nvSpPr>
        <dsp:cNvPr id="0" name=""/>
        <dsp:cNvSpPr/>
      </dsp:nvSpPr>
      <dsp:spPr>
        <a:xfrm rot="5400000">
          <a:off x="3103358" y="1193668"/>
          <a:ext cx="2042924" cy="1777344"/>
        </a:xfrm>
        <a:prstGeom prst="hexagon">
          <a:avLst>
            <a:gd name="adj" fmla="val 25000"/>
            <a:gd name="vf" fmla="val 115470"/>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latin typeface="Agency FB" panose="020B0503020202020204" pitchFamily="34" charset="0"/>
            </a:rPr>
            <a:t>TEMPLE</a:t>
          </a:r>
        </a:p>
      </dsp:txBody>
      <dsp:txXfrm rot="-5400000">
        <a:off x="3513117" y="1379234"/>
        <a:ext cx="1223406" cy="1406212"/>
      </dsp:txXfrm>
    </dsp:sp>
    <dsp:sp modelId="{D09EA612-AE36-47A7-B424-B00CDDDE32D3}">
      <dsp:nvSpPr>
        <dsp:cNvPr id="0" name=""/>
        <dsp:cNvSpPr/>
      </dsp:nvSpPr>
      <dsp:spPr>
        <a:xfrm>
          <a:off x="0" y="1580389"/>
          <a:ext cx="2279903" cy="1225754"/>
        </a:xfrm>
        <a:prstGeom prst="rect">
          <a:avLst/>
        </a:prstGeom>
        <a:noFill/>
        <a:ln>
          <a:noFill/>
        </a:ln>
        <a:effectLst/>
      </dsp:spPr>
      <dsp:style>
        <a:lnRef idx="0">
          <a:scrgbClr r="0" g="0" b="0"/>
        </a:lnRef>
        <a:fillRef idx="0">
          <a:scrgbClr r="0" g="0" b="0"/>
        </a:fillRef>
        <a:effectRef idx="0">
          <a:scrgbClr r="0" g="0" b="0"/>
        </a:effectRef>
        <a:fontRef idx="minor"/>
      </dsp:style>
    </dsp:sp>
    <dsp:sp modelId="{8EAF87B8-A540-465B-ADF9-DEA8B4A138A1}">
      <dsp:nvSpPr>
        <dsp:cNvPr id="0" name=""/>
        <dsp:cNvSpPr/>
      </dsp:nvSpPr>
      <dsp:spPr>
        <a:xfrm rot="5400000">
          <a:off x="1205759" y="1256120"/>
          <a:ext cx="2042924" cy="1777344"/>
        </a:xfrm>
        <a:prstGeom prst="hexagon">
          <a:avLst>
            <a:gd name="adj" fmla="val 25000"/>
            <a:gd name="vf" fmla="val 115470"/>
          </a:avLst>
        </a:prstGeom>
        <a:solidFill>
          <a:schemeClr val="accent3">
            <a:hueOff val="-2449305"/>
            <a:satOff val="1947"/>
            <a:lumOff val="2314"/>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615518" y="1441686"/>
        <a:ext cx="1223406" cy="1406212"/>
      </dsp:txXfrm>
    </dsp:sp>
    <dsp:sp modelId="{8F9751EC-97FA-4684-A27B-D4480F67ABCE}">
      <dsp:nvSpPr>
        <dsp:cNvPr id="0" name=""/>
        <dsp:cNvSpPr/>
      </dsp:nvSpPr>
      <dsp:spPr>
        <a:xfrm rot="5400000">
          <a:off x="2147113" y="2975404"/>
          <a:ext cx="2042924" cy="1777344"/>
        </a:xfrm>
        <a:prstGeom prst="hexagon">
          <a:avLst>
            <a:gd name="adj" fmla="val 25000"/>
            <a:gd name="vf" fmla="val 115470"/>
          </a:avLst>
        </a:prstGeom>
        <a:solidFill>
          <a:schemeClr val="accent3">
            <a:hueOff val="-4898611"/>
            <a:satOff val="3893"/>
            <a:lumOff val="4627"/>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Agency FB" panose="020B0503020202020204" pitchFamily="34" charset="0"/>
            </a:rPr>
            <a:t>BRIDE</a:t>
          </a:r>
        </a:p>
      </dsp:txBody>
      <dsp:txXfrm rot="-5400000">
        <a:off x="2556872" y="3160970"/>
        <a:ext cx="1223406" cy="1406212"/>
      </dsp:txXfrm>
    </dsp:sp>
    <dsp:sp modelId="{D89DF93C-3C7D-48BB-839E-E55EBCB4B339}">
      <dsp:nvSpPr>
        <dsp:cNvPr id="0" name=""/>
        <dsp:cNvSpPr/>
      </dsp:nvSpPr>
      <dsp:spPr>
        <a:xfrm>
          <a:off x="537557" y="1540401"/>
          <a:ext cx="2206358" cy="1225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r" defTabSz="1244600">
            <a:lnSpc>
              <a:spcPct val="90000"/>
            </a:lnSpc>
            <a:spcBef>
              <a:spcPct val="0"/>
            </a:spcBef>
            <a:spcAft>
              <a:spcPct val="35000"/>
            </a:spcAft>
            <a:buNone/>
          </a:pPr>
          <a:r>
            <a:rPr lang="en-US" sz="2800" b="1" kern="1200" dirty="0">
              <a:solidFill>
                <a:schemeClr val="bg1"/>
              </a:solidFill>
              <a:latin typeface="Agency FB" panose="020B0503020202020204" pitchFamily="34" charset="0"/>
            </a:rPr>
            <a:t>BODY</a:t>
          </a:r>
        </a:p>
      </dsp:txBody>
      <dsp:txXfrm>
        <a:off x="537557" y="1540401"/>
        <a:ext cx="2206358" cy="1225754"/>
      </dsp:txXfrm>
    </dsp:sp>
    <dsp:sp modelId="{B184D912-1B60-4560-921B-0A9257049A0D}">
      <dsp:nvSpPr>
        <dsp:cNvPr id="0" name=""/>
        <dsp:cNvSpPr/>
      </dsp:nvSpPr>
      <dsp:spPr>
        <a:xfrm rot="5400000">
          <a:off x="4066645" y="2975404"/>
          <a:ext cx="2042924" cy="1777344"/>
        </a:xfrm>
        <a:prstGeom prst="hexagon">
          <a:avLst>
            <a:gd name="adj" fmla="val 25000"/>
            <a:gd name="vf" fmla="val 115470"/>
          </a:avLst>
        </a:prstGeom>
        <a:solidFill>
          <a:schemeClr val="accent3">
            <a:hueOff val="-7347917"/>
            <a:satOff val="5840"/>
            <a:lumOff val="6941"/>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4476404" y="3160970"/>
        <a:ext cx="1223406" cy="1406212"/>
      </dsp:txXfrm>
    </dsp:sp>
    <dsp:sp modelId="{D3E7F6F2-89D7-48BB-8F1A-07EAE5CD205E}">
      <dsp:nvSpPr>
        <dsp:cNvPr id="0" name=""/>
        <dsp:cNvSpPr/>
      </dsp:nvSpPr>
      <dsp:spPr>
        <a:xfrm rot="5400000">
          <a:off x="3110556" y="4709439"/>
          <a:ext cx="2042924" cy="1777344"/>
        </a:xfrm>
        <a:prstGeom prst="hexagon">
          <a:avLst>
            <a:gd name="adj" fmla="val 25000"/>
            <a:gd name="vf" fmla="val 115470"/>
          </a:avLst>
        </a:prstGeom>
        <a:solidFill>
          <a:schemeClr val="accent3">
            <a:hueOff val="-9797222"/>
            <a:satOff val="7786"/>
            <a:lumOff val="9254"/>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rot="-5400000">
        <a:off x="3520315" y="4895005"/>
        <a:ext cx="1223406" cy="1406212"/>
      </dsp:txXfrm>
    </dsp:sp>
    <dsp:sp modelId="{5A054706-024C-40C4-B660-202E53EEBAB4}">
      <dsp:nvSpPr>
        <dsp:cNvPr id="0" name=""/>
        <dsp:cNvSpPr/>
      </dsp:nvSpPr>
      <dsp:spPr>
        <a:xfrm>
          <a:off x="4439671" y="3274411"/>
          <a:ext cx="2279903" cy="1225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bg1"/>
              </a:solidFill>
              <a:latin typeface="Agency FB" panose="020B0503020202020204" pitchFamily="34" charset="0"/>
            </a:rPr>
            <a:t>CITIZENS</a:t>
          </a:r>
        </a:p>
      </dsp:txBody>
      <dsp:txXfrm>
        <a:off x="4439671" y="3274411"/>
        <a:ext cx="2279903" cy="1225754"/>
      </dsp:txXfrm>
    </dsp:sp>
    <dsp:sp modelId="{899C2FE4-B09C-49C7-B368-CCC7B9CDE7C6}">
      <dsp:nvSpPr>
        <dsp:cNvPr id="0" name=""/>
        <dsp:cNvSpPr/>
      </dsp:nvSpPr>
      <dsp:spPr>
        <a:xfrm rot="5400000">
          <a:off x="3097102" y="4696384"/>
          <a:ext cx="2042924" cy="1777344"/>
        </a:xfrm>
        <a:prstGeom prst="hexagon">
          <a:avLst>
            <a:gd name="adj" fmla="val 25000"/>
            <a:gd name="vf" fmla="val 115470"/>
          </a:avLst>
        </a:prstGeom>
        <a:solidFill>
          <a:schemeClr val="accent3">
            <a:hueOff val="-12246528"/>
            <a:satOff val="9733"/>
            <a:lumOff val="11568"/>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506861" y="4881950"/>
        <a:ext cx="1223406" cy="1406212"/>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8B8BEA-2C84-4D41-8769-AE5A9DEC0378}" type="datetimeFigureOut">
              <a:rPr lang="en-US" smtClean="0"/>
              <a:t>4/10/2019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7EED17-5B64-43C1-972F-EE5552D10ED7}" type="slidenum">
              <a:rPr lang="en-US" smtClean="0"/>
              <a:t>‹#›</a:t>
            </a:fld>
            <a:endParaRPr lang="en-US"/>
          </a:p>
        </p:txBody>
      </p:sp>
    </p:spTree>
    <p:extLst>
      <p:ext uri="{BB962C8B-B14F-4D97-AF65-F5344CB8AC3E}">
        <p14:creationId xmlns:p14="http://schemas.microsoft.com/office/powerpoint/2010/main" val="1570576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B88020F-0EEA-470C-A112-0513CC0D486F}"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716984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4/10/2019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08465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4/10/2019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84332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smtClean="0"/>
              <a:t>4/10/2019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24452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smtClean="0"/>
              <a:t>4/10/2019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721769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smtClean="0"/>
              <a:t>4/10/2019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90140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t>4/10/2019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51026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t>4/10/2019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97522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4/10/2019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3469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smtClean="0"/>
              <a:t>4/10/2019</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3579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3638"/>
            <a:ext cx="28448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3638"/>
            <a:ext cx="2844800" cy="457200"/>
          </a:xfrm>
        </p:spPr>
        <p:txBody>
          <a:bodyPr/>
          <a:lstStyle>
            <a:lvl1pPr>
              <a:defRPr/>
            </a:lvl1pPr>
          </a:lstStyle>
          <a:p>
            <a:fld id="{36B578F9-A6FE-4E83-9F6E-DD4E0EF0467F}" type="slidenum">
              <a:rPr lang="en-US" altLang="en-US"/>
              <a:pPr/>
              <a:t>‹#›</a:t>
            </a:fld>
            <a:endParaRPr lang="en-US" altLang="en-US"/>
          </a:p>
        </p:txBody>
      </p:sp>
    </p:spTree>
    <p:extLst>
      <p:ext uri="{BB962C8B-B14F-4D97-AF65-F5344CB8AC3E}">
        <p14:creationId xmlns:p14="http://schemas.microsoft.com/office/powerpoint/2010/main" val="2689870162"/>
      </p:ext>
    </p:extLst>
  </p:cSld>
  <p:clrMapOvr>
    <a:masterClrMapping/>
  </p:clrMapOvr>
  <p:transition>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1" y="244476"/>
            <a:ext cx="11180233" cy="1431925"/>
          </a:xfrm>
        </p:spPr>
        <p:txBody>
          <a:bodyPr/>
          <a:lstStyle/>
          <a:p>
            <a:r>
              <a:rPr lang="en-US"/>
              <a:t>Click to edit Master title style</a:t>
            </a:r>
          </a:p>
        </p:txBody>
      </p:sp>
      <p:sp>
        <p:nvSpPr>
          <p:cNvPr id="3" name="Content Placeholder 2"/>
          <p:cNvSpPr>
            <a:spLocks noGrp="1"/>
          </p:cNvSpPr>
          <p:nvPr>
            <p:ph sz="half" idx="1"/>
          </p:nvPr>
        </p:nvSpPr>
        <p:spPr>
          <a:xfrm>
            <a:off x="1117601" y="1905000"/>
            <a:ext cx="5236633" cy="419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57434" y="1905000"/>
            <a:ext cx="5236633" cy="419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17601" y="6245225"/>
            <a:ext cx="2535767"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4572000" y="6245225"/>
            <a:ext cx="38608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9249834" y="6245225"/>
            <a:ext cx="2535767" cy="476250"/>
          </a:xfrm>
        </p:spPr>
        <p:txBody>
          <a:bodyPr/>
          <a:lstStyle>
            <a:lvl1pPr>
              <a:defRPr/>
            </a:lvl1pPr>
          </a:lstStyle>
          <a:p>
            <a:fld id="{8A879407-FE0C-4BD7-B634-191B184AF1A1}" type="slidenum">
              <a:rPr lang="en-US" altLang="en-US"/>
              <a:pPr/>
              <a:t>‹#›</a:t>
            </a:fld>
            <a:endParaRPr lang="en-US" altLang="en-US"/>
          </a:p>
        </p:txBody>
      </p:sp>
    </p:spTree>
    <p:extLst>
      <p:ext uri="{BB962C8B-B14F-4D97-AF65-F5344CB8AC3E}">
        <p14:creationId xmlns:p14="http://schemas.microsoft.com/office/powerpoint/2010/main" val="1318267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4/10/2019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465841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0BD4651-370C-411F-8B53-6ADF783C3C7B}" type="datetime1">
              <a:rPr lang="en-US" smtClean="0"/>
              <a:t>4/10/2019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5EFE3F-2E77-43F9-836C-DD898D45BA05}" type="slidenum">
              <a:rPr lang="en-US"/>
              <a:pPr>
                <a:defRPr/>
              </a:pPr>
              <a:t>‹#›</a:t>
            </a:fld>
            <a:endParaRPr lang="en-US"/>
          </a:p>
        </p:txBody>
      </p:sp>
    </p:spTree>
    <p:extLst>
      <p:ext uri="{BB962C8B-B14F-4D97-AF65-F5344CB8AC3E}">
        <p14:creationId xmlns:p14="http://schemas.microsoft.com/office/powerpoint/2010/main" val="3315742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3B6877B-6F2E-4C7D-8C5F-E800BB189EC6}" type="datetime1">
              <a:rPr lang="en-US" smtClean="0"/>
              <a:t>4/10/2019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4DD280-9EF3-47CE-9735-16719FC5628C}" type="slidenum">
              <a:rPr lang="en-US"/>
              <a:pPr>
                <a:defRPr/>
              </a:pPr>
              <a:t>‹#›</a:t>
            </a:fld>
            <a:endParaRPr lang="en-US"/>
          </a:p>
        </p:txBody>
      </p:sp>
    </p:spTree>
    <p:extLst>
      <p:ext uri="{BB962C8B-B14F-4D97-AF65-F5344CB8AC3E}">
        <p14:creationId xmlns:p14="http://schemas.microsoft.com/office/powerpoint/2010/main" val="13562772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495A1F8-2A1B-40C5-873E-93A845D9D147}" type="datetime1">
              <a:rPr lang="en-US" smtClean="0"/>
              <a:t>4/10/2019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D24900-D797-4F25-92C5-C056E06881B0}" type="slidenum">
              <a:rPr lang="en-US"/>
              <a:pPr>
                <a:defRPr/>
              </a:pPr>
              <a:t>‹#›</a:t>
            </a:fld>
            <a:endParaRPr lang="en-US"/>
          </a:p>
        </p:txBody>
      </p:sp>
    </p:spTree>
    <p:extLst>
      <p:ext uri="{BB962C8B-B14F-4D97-AF65-F5344CB8AC3E}">
        <p14:creationId xmlns:p14="http://schemas.microsoft.com/office/powerpoint/2010/main" val="324720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6EB330F-EE42-4842-9680-B067B78BC66D}" type="datetime1">
              <a:rPr lang="en-US" smtClean="0"/>
              <a:t>4/10/2019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CB0931-3903-48AB-93B9-33503B6FB55A}" type="slidenum">
              <a:rPr lang="en-US"/>
              <a:pPr>
                <a:defRPr/>
              </a:pPr>
              <a:t>‹#›</a:t>
            </a:fld>
            <a:endParaRPr lang="en-US"/>
          </a:p>
        </p:txBody>
      </p:sp>
    </p:spTree>
    <p:extLst>
      <p:ext uri="{BB962C8B-B14F-4D97-AF65-F5344CB8AC3E}">
        <p14:creationId xmlns:p14="http://schemas.microsoft.com/office/powerpoint/2010/main" val="5101640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FC2C53A-E45E-438B-9188-E0971A806F08}" type="datetime1">
              <a:rPr lang="en-US" smtClean="0"/>
              <a:t>4/10/2019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F4BB60B-181A-4445-8C93-DB6CF415D568}" type="slidenum">
              <a:rPr lang="en-US"/>
              <a:pPr>
                <a:defRPr/>
              </a:pPr>
              <a:t>‹#›</a:t>
            </a:fld>
            <a:endParaRPr lang="en-US"/>
          </a:p>
        </p:txBody>
      </p:sp>
    </p:spTree>
    <p:extLst>
      <p:ext uri="{BB962C8B-B14F-4D97-AF65-F5344CB8AC3E}">
        <p14:creationId xmlns:p14="http://schemas.microsoft.com/office/powerpoint/2010/main" val="3255425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F09E4C3-01F8-49CA-9140-C7E738D5D373}" type="datetime1">
              <a:rPr lang="en-US" smtClean="0"/>
              <a:t>4/10/2019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067253E-A32B-47EE-9B95-5035CE4B514E}" type="slidenum">
              <a:rPr lang="en-US"/>
              <a:pPr>
                <a:defRPr/>
              </a:pPr>
              <a:t>‹#›</a:t>
            </a:fld>
            <a:endParaRPr lang="en-US"/>
          </a:p>
        </p:txBody>
      </p:sp>
    </p:spTree>
    <p:extLst>
      <p:ext uri="{BB962C8B-B14F-4D97-AF65-F5344CB8AC3E}">
        <p14:creationId xmlns:p14="http://schemas.microsoft.com/office/powerpoint/2010/main" val="22392901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09FEB53-8B06-4DA4-AA64-459F75493B81}" type="datetime1">
              <a:rPr lang="en-US" smtClean="0"/>
              <a:t>4/10/2019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3A035F-05B4-44C5-98AB-4125B5A98A03}" type="slidenum">
              <a:rPr lang="en-US"/>
              <a:pPr>
                <a:defRPr/>
              </a:pPr>
              <a:t>‹#›</a:t>
            </a:fld>
            <a:endParaRPr lang="en-US"/>
          </a:p>
        </p:txBody>
      </p:sp>
    </p:spTree>
    <p:extLst>
      <p:ext uri="{BB962C8B-B14F-4D97-AF65-F5344CB8AC3E}">
        <p14:creationId xmlns:p14="http://schemas.microsoft.com/office/powerpoint/2010/main" val="31188769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1300B3F-9E74-45D1-86EB-B641990440D7}" type="datetime1">
              <a:rPr lang="en-US" smtClean="0"/>
              <a:t>4/10/2019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E3CDA9-2C10-4F24-809A-8EB9DC1E2C1D}" type="slidenum">
              <a:rPr lang="en-US"/>
              <a:pPr>
                <a:defRPr/>
              </a:pPr>
              <a:t>‹#›</a:t>
            </a:fld>
            <a:endParaRPr lang="en-US"/>
          </a:p>
        </p:txBody>
      </p:sp>
    </p:spTree>
    <p:extLst>
      <p:ext uri="{BB962C8B-B14F-4D97-AF65-F5344CB8AC3E}">
        <p14:creationId xmlns:p14="http://schemas.microsoft.com/office/powerpoint/2010/main" val="19577890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460C03A-CEED-47AA-9807-5E3A91DF183A}" type="datetime1">
              <a:rPr lang="en-US" smtClean="0"/>
              <a:t>4/10/2019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8C65CC-30D8-4749-A3CF-29A20096CF7F}" type="slidenum">
              <a:rPr lang="en-US"/>
              <a:pPr>
                <a:defRPr/>
              </a:pPr>
              <a:t>‹#›</a:t>
            </a:fld>
            <a:endParaRPr lang="en-US"/>
          </a:p>
        </p:txBody>
      </p:sp>
    </p:spTree>
    <p:extLst>
      <p:ext uri="{BB962C8B-B14F-4D97-AF65-F5344CB8AC3E}">
        <p14:creationId xmlns:p14="http://schemas.microsoft.com/office/powerpoint/2010/main" val="37852228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5ED80B3-7CFC-41B2-B785-56255C308EF1}" type="datetime1">
              <a:rPr lang="en-US" smtClean="0"/>
              <a:t>4/10/2019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1176A1-B6B7-4A2C-8743-CD583A4DB117}" type="slidenum">
              <a:rPr lang="en-US"/>
              <a:pPr>
                <a:defRPr/>
              </a:pPr>
              <a:t>‹#›</a:t>
            </a:fld>
            <a:endParaRPr lang="en-US"/>
          </a:p>
        </p:txBody>
      </p:sp>
    </p:spTree>
    <p:extLst>
      <p:ext uri="{BB962C8B-B14F-4D97-AF65-F5344CB8AC3E}">
        <p14:creationId xmlns:p14="http://schemas.microsoft.com/office/powerpoint/2010/main" val="1651337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4/10/2019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785190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54C1B6C-B347-4E8C-8675-5E012C62DC00}" type="datetime1">
              <a:rPr lang="en-US" smtClean="0"/>
              <a:t>4/10/2019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61451B-8875-443B-AA65-FAF6ABB0304E}" type="slidenum">
              <a:rPr lang="en-US"/>
              <a:pPr>
                <a:defRPr/>
              </a:pPr>
              <a:t>‹#›</a:t>
            </a:fld>
            <a:endParaRPr lang="en-US"/>
          </a:p>
        </p:txBody>
      </p:sp>
    </p:spTree>
    <p:extLst>
      <p:ext uri="{BB962C8B-B14F-4D97-AF65-F5344CB8AC3E}">
        <p14:creationId xmlns:p14="http://schemas.microsoft.com/office/powerpoint/2010/main" val="27896940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3638"/>
            <a:ext cx="2844800" cy="457200"/>
          </a:xfrm>
        </p:spPr>
        <p:txBody>
          <a:bodyPr/>
          <a:lstStyle>
            <a:lvl1pPr>
              <a:defRPr/>
            </a:lvl1pPr>
          </a:lstStyle>
          <a:p>
            <a:endParaRPr lang="en-US" altLang="en-US"/>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8737600" y="6243638"/>
            <a:ext cx="2844800" cy="457200"/>
          </a:xfrm>
        </p:spPr>
        <p:txBody>
          <a:bodyPr/>
          <a:lstStyle>
            <a:lvl1pPr>
              <a:defRPr/>
            </a:lvl1pPr>
          </a:lstStyle>
          <a:p>
            <a:fld id="{D5177613-05D1-42E5-B324-425EC32D6576}" type="slidenum">
              <a:rPr lang="en-US" altLang="en-US"/>
              <a:pPr/>
              <a:t>‹#›</a:t>
            </a:fld>
            <a:endParaRPr lang="en-US" altLang="en-US"/>
          </a:p>
        </p:txBody>
      </p:sp>
    </p:spTree>
    <p:extLst>
      <p:ext uri="{BB962C8B-B14F-4D97-AF65-F5344CB8AC3E}">
        <p14:creationId xmlns:p14="http://schemas.microsoft.com/office/powerpoint/2010/main" val="39063034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3638"/>
            <a:ext cx="28448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3638"/>
            <a:ext cx="2844800" cy="457200"/>
          </a:xfrm>
        </p:spPr>
        <p:txBody>
          <a:bodyPr/>
          <a:lstStyle>
            <a:lvl1pPr>
              <a:defRPr/>
            </a:lvl1pPr>
          </a:lstStyle>
          <a:p>
            <a:fld id="{36B578F9-A6FE-4E83-9F6E-DD4E0EF0467F}" type="slidenum">
              <a:rPr lang="en-US" altLang="en-US"/>
              <a:pPr/>
              <a:t>‹#›</a:t>
            </a:fld>
            <a:endParaRPr lang="en-US" altLang="en-US"/>
          </a:p>
        </p:txBody>
      </p:sp>
    </p:spTree>
    <p:extLst>
      <p:ext uri="{BB962C8B-B14F-4D97-AF65-F5344CB8AC3E}">
        <p14:creationId xmlns:p14="http://schemas.microsoft.com/office/powerpoint/2010/main" val="27384066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3638"/>
            <a:ext cx="28448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8737600" y="6243638"/>
            <a:ext cx="2844800" cy="457200"/>
          </a:xfrm>
        </p:spPr>
        <p:txBody>
          <a:bodyPr/>
          <a:lstStyle>
            <a:lvl1pPr>
              <a:defRPr/>
            </a:lvl1pPr>
          </a:lstStyle>
          <a:p>
            <a:fld id="{4DB13EC9-A5AF-4F2C-AD8D-55F12CA10917}" type="slidenum">
              <a:rPr lang="en-US" altLang="en-US"/>
              <a:pPr/>
              <a:t>‹#›</a:t>
            </a:fld>
            <a:endParaRPr lang="en-US" altLang="en-US"/>
          </a:p>
        </p:txBody>
      </p:sp>
    </p:spTree>
    <p:extLst>
      <p:ext uri="{BB962C8B-B14F-4D97-AF65-F5344CB8AC3E}">
        <p14:creationId xmlns:p14="http://schemas.microsoft.com/office/powerpoint/2010/main" val="1401867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1" y="244476"/>
            <a:ext cx="11180233" cy="1431925"/>
          </a:xfrm>
        </p:spPr>
        <p:txBody>
          <a:bodyPr/>
          <a:lstStyle/>
          <a:p>
            <a:r>
              <a:rPr lang="en-US"/>
              <a:t>Click to edit Master title style</a:t>
            </a:r>
          </a:p>
        </p:txBody>
      </p:sp>
      <p:sp>
        <p:nvSpPr>
          <p:cNvPr id="3" name="Content Placeholder 2"/>
          <p:cNvSpPr>
            <a:spLocks noGrp="1"/>
          </p:cNvSpPr>
          <p:nvPr>
            <p:ph sz="half" idx="1"/>
          </p:nvPr>
        </p:nvSpPr>
        <p:spPr>
          <a:xfrm>
            <a:off x="1117601" y="1905000"/>
            <a:ext cx="5236633" cy="419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57434" y="1905000"/>
            <a:ext cx="5236633" cy="419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17601" y="6245225"/>
            <a:ext cx="2535767"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4572000" y="6245225"/>
            <a:ext cx="38608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9249834" y="6245225"/>
            <a:ext cx="2535767" cy="476250"/>
          </a:xfrm>
        </p:spPr>
        <p:txBody>
          <a:bodyPr/>
          <a:lstStyle>
            <a:lvl1pPr>
              <a:defRPr/>
            </a:lvl1pPr>
          </a:lstStyle>
          <a:p>
            <a:fld id="{8A879407-FE0C-4BD7-B634-191B184AF1A1}" type="slidenum">
              <a:rPr lang="en-US" altLang="en-US"/>
              <a:pPr/>
              <a:t>‹#›</a:t>
            </a:fld>
            <a:endParaRPr lang="en-US" altLang="en-US"/>
          </a:p>
        </p:txBody>
      </p:sp>
    </p:spTree>
    <p:extLst>
      <p:ext uri="{BB962C8B-B14F-4D97-AF65-F5344CB8AC3E}">
        <p14:creationId xmlns:p14="http://schemas.microsoft.com/office/powerpoint/2010/main" val="36076947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D851B79F-7913-49CA-B278-5BE7E2BD4ACF}" type="datetime1">
              <a:rPr lang="en-US" smtClean="0"/>
              <a:t>4/10/2019</a:t>
            </a:fld>
            <a:endParaRPr lang="en-US" dirty="0"/>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accent1"/>
                </a:solidFill>
              </a:defRPr>
            </a:lvl1pPr>
          </a:lstStyle>
          <a:p>
            <a:fld id="{2AC27A5A-7290-4DE1-BA94-4BE8A8E57DCF}" type="slidenum">
              <a:rPr lang="en-US" smtClean="0"/>
              <a:pPr/>
              <a:t>‹#›</a:t>
            </a:fld>
            <a:endParaRPr lang="en-US" dirty="0"/>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1567228"/>
      </p:ext>
    </p:extLst>
  </p:cSld>
  <p:clrMapOvr>
    <a:overrideClrMapping bg1="dk1" tx1="lt1" bg2="dk2" tx2="lt2" accent1="accent1" accent2="accent2" accent3="accent3" accent4="accent4" accent5="accent5" accent6="accent6" hlink="hlink" folHlink="folHlink"/>
  </p:clrMapOvr>
  <p:transition>
    <p:split orient="vert"/>
  </p:transition>
  <p:extLst mod="1">
    <p:ext uri="{DCECCB84-F9BA-43D5-87BE-67443E8EF086}">
      <p15:sldGuideLst xmlns:p15="http://schemas.microsoft.com/office/powerpoint/2012/main">
        <p15:guide id="1" orient="horz" pos="79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CA39DB-45C8-4A48-A863-D363CF600450}" type="datetime1">
              <a:rPr lang="en-US" smtClean="0"/>
              <a:t>4/10/2019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2637781702"/>
      </p:ext>
    </p:extLst>
  </p:cSld>
  <p:clrMapOvr>
    <a:masterClrMapping/>
  </p:clrMapOvr>
  <p:transition>
    <p:split orient="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accent1"/>
                </a:solidFill>
              </a:defRPr>
            </a:lvl1pPr>
          </a:lstStyle>
          <a:p>
            <a:fld id="{FA482089-302B-43CC-8827-334E8906709A}" type="datetime1">
              <a:rPr lang="en-US" smtClean="0"/>
              <a:t>4/10/2019</a:t>
            </a:fld>
            <a:endParaRPr lang="en-US" dirty="0"/>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accent1"/>
                </a:solidFill>
              </a:defRPr>
            </a:lvl1pPr>
          </a:lstStyle>
          <a:p>
            <a:endParaRPr lang="en-US" dirty="0"/>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2AC27A5A-7290-4DE1-BA94-4BE8A8E57DCF}" type="slidenum">
              <a:rPr lang="en-US" smtClean="0"/>
              <a:pPr/>
              <a:t>‹#›</a:t>
            </a:fld>
            <a:endParaRPr lang="en-US" dirty="0"/>
          </a:p>
        </p:txBody>
      </p:sp>
      <p:cxnSp>
        <p:nvCxnSpPr>
          <p:cNvPr id="10" name="Straight Connector 9" title="Horizontal Rule Line"/>
          <p:cNvCxnSpPr/>
          <p:nvPr/>
        </p:nvCxnSpPr>
        <p:spPr>
          <a:xfrm flipH="1">
            <a:off x="1" y="6178167"/>
            <a:ext cx="102443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6442266"/>
      </p:ext>
    </p:extLst>
  </p:cSld>
  <p:clrMapOvr>
    <a:masterClrMapping/>
  </p:clrMapOvr>
  <p:transition>
    <p:split orient="vert"/>
  </p:transition>
  <p:extLst mod="1">
    <p:ext uri="{DCECCB84-F9BA-43D5-87BE-67443E8EF086}">
      <p15:sldGuideLst xmlns:p15="http://schemas.microsoft.com/office/powerpoint/2012/main">
        <p15:guide id="1" pos="645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86C682-00AF-44B8-815A-33879792FB1F}" type="datetime1">
              <a:rPr lang="en-US" smtClean="0"/>
              <a:t>4/10/2019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1114185022"/>
      </p:ext>
    </p:extLst>
  </p:cSld>
  <p:clrMapOvr>
    <a:masterClrMapping/>
  </p:clrMapOvr>
  <p:transition>
    <p:split orient="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5D47D3-9FA5-4198-A30E-FDA56931656A}" type="datetime1">
              <a:rPr lang="en-US" smtClean="0"/>
              <a:t>4/10/2019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446575525"/>
      </p:ext>
    </p:extLst>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4/10/2019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62051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3067A0-9767-4FB0-817B-0C14C3967492}" type="datetime1">
              <a:rPr lang="en-US" smtClean="0"/>
              <a:t>4/10/2019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980516661"/>
      </p:ext>
    </p:extLst>
  </p:cSld>
  <p:clrMapOvr>
    <a:masterClrMapping/>
  </p:clrMapOvr>
  <p:transition>
    <p:split orient="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5175B7-06B0-4191-B667-0B0FE6617306}" type="datetime1">
              <a:rPr lang="en-US" smtClean="0"/>
              <a:t>4/10/2019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2217421497"/>
      </p:ext>
    </p:extLst>
  </p:cSld>
  <p:clrMapOvr>
    <a:masterClrMapping/>
  </p:clrMapOvr>
  <p:transition>
    <p:split orient="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AB82BA-8697-47C6-8B06-F4AD3D3E8BC9}" type="datetime1">
              <a:rPr lang="en-US" smtClean="0"/>
              <a:t>4/10/2019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558488777"/>
      </p:ext>
    </p:extLst>
  </p:cSld>
  <p:clrMapOvr>
    <a:masterClrMapping/>
  </p:clrMapOvr>
  <p:transition>
    <p:split orient="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6F3013-266E-4013-A450-2D45EC70D5AE}" type="datetime1">
              <a:rPr lang="en-US" smtClean="0"/>
              <a:t>4/10/2019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1862856554"/>
      </p:ext>
    </p:extLst>
  </p:cSld>
  <p:clrMapOvr>
    <a:masterClrMapping/>
  </p:clrMapOvr>
  <p:transition>
    <p:split orient="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06A451-F6E0-48B8-A366-C27C939CA8A6}" type="datetime1">
              <a:rPr lang="en-US" smtClean="0"/>
              <a:t>4/10/2019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90523742"/>
      </p:ext>
    </p:extLst>
  </p:cSld>
  <p:clrMapOvr>
    <a:masterClrMapping/>
  </p:clrMapOvr>
  <p:transition>
    <p:split orient="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D6FC5362-A280-4208-A9A6-2A566397EA04}" type="datetime1">
              <a:rPr lang="en-US" smtClean="0"/>
              <a:t>4/10/2019</a:t>
            </a:fld>
            <a:endParaRPr lang="en-US" dirty="0"/>
          </a:p>
        </p:txBody>
      </p:sp>
      <p:sp>
        <p:nvSpPr>
          <p:cNvPr id="5" name="Footer Placeholder 4"/>
          <p:cNvSpPr>
            <a:spLocks noGrp="1"/>
          </p:cNvSpPr>
          <p:nvPr>
            <p:ph type="ftr" sz="quarter" idx="11"/>
          </p:nvPr>
        </p:nvSpPr>
        <p:spPr>
          <a:xfrm>
            <a:off x="6536187" y="6315949"/>
            <a:ext cx="3814856" cy="365125"/>
          </a:xfrm>
        </p:spPr>
        <p:txBody>
          <a:bodyPr/>
          <a:lstStyle/>
          <a:p>
            <a:endParaRPr lang="en-US" dirty="0"/>
          </a:p>
        </p:txBody>
      </p:sp>
      <p:sp>
        <p:nvSpPr>
          <p:cNvPr id="6" name="Slide Number Placeholder 5"/>
          <p:cNvSpPr>
            <a:spLocks noGrp="1"/>
          </p:cNvSpPr>
          <p:nvPr>
            <p:ph type="sldNum" sz="quarter" idx="12"/>
          </p:nvPr>
        </p:nvSpPr>
        <p:spPr>
          <a:xfrm>
            <a:off x="11784011" y="5607592"/>
            <a:ext cx="407988" cy="365125"/>
          </a:xfrm>
        </p:spPr>
        <p:txBody>
          <a:bodyPr/>
          <a:lstStyle/>
          <a:p>
            <a:fld id="{2AC27A5A-7290-4DE1-BA94-4BE8A8E57DCF}" type="slidenum">
              <a:rPr lang="en-US" smtClean="0"/>
              <a:t>‹#›</a:t>
            </a:fld>
            <a:endParaRPr lang="en-US" dirty="0"/>
          </a:p>
        </p:txBody>
      </p:sp>
      <p:cxnSp>
        <p:nvCxnSpPr>
          <p:cNvPr id="13" name="Straight Connector 12" title="Horizontal Rule Line"/>
          <p:cNvCxnSpPr/>
          <p:nvPr/>
        </p:nvCxnSpPr>
        <p:spPr>
          <a:xfrm>
            <a:off x="0" y="6199730"/>
            <a:ext cx="1026001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9780087"/>
      </p:ext>
    </p:extLst>
  </p:cSld>
  <p:clrMapOvr>
    <a:masterClrMapping/>
  </p:clrMapOvr>
  <p:transition>
    <p:split orient="vert"/>
  </p:transition>
  <p:extLst mod="1">
    <p:ext uri="{DCECCB84-F9BA-43D5-87BE-67443E8EF086}">
      <p15:sldGuideLst xmlns:p15="http://schemas.microsoft.com/office/powerpoint/2012/main">
        <p15:guide id="1" pos="645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3638"/>
            <a:ext cx="28448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3638"/>
            <a:ext cx="2844800" cy="457200"/>
          </a:xfrm>
        </p:spPr>
        <p:txBody>
          <a:bodyPr/>
          <a:lstStyle>
            <a:lvl1pPr>
              <a:defRPr/>
            </a:lvl1pPr>
          </a:lstStyle>
          <a:p>
            <a:fld id="{36B578F9-A6FE-4E83-9F6E-DD4E0EF0467F}" type="slidenum">
              <a:rPr lang="en-US" altLang="en-US"/>
              <a:pPr/>
              <a:t>‹#›</a:t>
            </a:fld>
            <a:endParaRPr lang="en-US" altLang="en-US"/>
          </a:p>
        </p:txBody>
      </p:sp>
    </p:spTree>
    <p:extLst>
      <p:ext uri="{BB962C8B-B14F-4D97-AF65-F5344CB8AC3E}">
        <p14:creationId xmlns:p14="http://schemas.microsoft.com/office/powerpoint/2010/main" val="3821100234"/>
      </p:ext>
    </p:extLst>
  </p:cSld>
  <p:clrMapOvr>
    <a:masterClrMapping/>
  </p:clrMapOvr>
  <p:transition>
    <p:split orient="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1" y="244476"/>
            <a:ext cx="11180233" cy="1431925"/>
          </a:xfrm>
        </p:spPr>
        <p:txBody>
          <a:bodyPr/>
          <a:lstStyle/>
          <a:p>
            <a:r>
              <a:rPr lang="en-US"/>
              <a:t>Click to edit Master title style</a:t>
            </a:r>
          </a:p>
        </p:txBody>
      </p:sp>
      <p:sp>
        <p:nvSpPr>
          <p:cNvPr id="3" name="Content Placeholder 2"/>
          <p:cNvSpPr>
            <a:spLocks noGrp="1"/>
          </p:cNvSpPr>
          <p:nvPr>
            <p:ph sz="half" idx="1"/>
          </p:nvPr>
        </p:nvSpPr>
        <p:spPr>
          <a:xfrm>
            <a:off x="1117601" y="1905000"/>
            <a:ext cx="5236633" cy="419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57434" y="1905000"/>
            <a:ext cx="5236633" cy="419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17601" y="6245225"/>
            <a:ext cx="2535767"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4572000" y="6245225"/>
            <a:ext cx="38608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9249834" y="6245225"/>
            <a:ext cx="2535767" cy="476250"/>
          </a:xfrm>
        </p:spPr>
        <p:txBody>
          <a:bodyPr/>
          <a:lstStyle>
            <a:lvl1pPr>
              <a:defRPr/>
            </a:lvl1pPr>
          </a:lstStyle>
          <a:p>
            <a:fld id="{8A879407-FE0C-4BD7-B634-191B184AF1A1}" type="slidenum">
              <a:rPr lang="en-US" altLang="en-US"/>
              <a:pPr/>
              <a:t>‹#›</a:t>
            </a:fld>
            <a:endParaRPr lang="en-US" altLang="en-US"/>
          </a:p>
        </p:txBody>
      </p:sp>
    </p:spTree>
    <p:extLst>
      <p:ext uri="{BB962C8B-B14F-4D97-AF65-F5344CB8AC3E}">
        <p14:creationId xmlns:p14="http://schemas.microsoft.com/office/powerpoint/2010/main" val="3035442200"/>
      </p:ext>
    </p:extLst>
  </p:cSld>
  <p:clrMapOvr>
    <a:masterClrMapping/>
  </p:clrMapOvr>
  <p:transition>
    <p:split orient="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3638"/>
            <a:ext cx="2844800" cy="457200"/>
          </a:xfrm>
        </p:spPr>
        <p:txBody>
          <a:bodyPr/>
          <a:lstStyle>
            <a:lvl1pPr>
              <a:defRPr/>
            </a:lvl1pPr>
          </a:lstStyle>
          <a:p>
            <a:endParaRPr lang="en-US" altLang="en-US"/>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8737600" y="6243638"/>
            <a:ext cx="2844800" cy="457200"/>
          </a:xfrm>
        </p:spPr>
        <p:txBody>
          <a:bodyPr/>
          <a:lstStyle>
            <a:lvl1pPr>
              <a:defRPr/>
            </a:lvl1pPr>
          </a:lstStyle>
          <a:p>
            <a:fld id="{D5177613-05D1-42E5-B324-425EC32D6576}" type="slidenum">
              <a:rPr lang="en-US" altLang="en-US"/>
              <a:pPr/>
              <a:t>‹#›</a:t>
            </a:fld>
            <a:endParaRPr lang="en-US" altLang="en-US"/>
          </a:p>
        </p:txBody>
      </p:sp>
    </p:spTree>
    <p:extLst>
      <p:ext uri="{BB962C8B-B14F-4D97-AF65-F5344CB8AC3E}">
        <p14:creationId xmlns:p14="http://schemas.microsoft.com/office/powerpoint/2010/main" val="3921772004"/>
      </p:ext>
    </p:extLst>
  </p:cSld>
  <p:clrMapOvr>
    <a:masterClrMapping/>
  </p:clrMapOvr>
  <p:transition>
    <p:split orient="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609600" y="1524000"/>
            <a:ext cx="10972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6"/>
          <p:cNvSpPr>
            <a:spLocks noGrp="1"/>
          </p:cNvSpPr>
          <p:nvPr>
            <p:ph type="title"/>
          </p:nvPr>
        </p:nvSpPr>
        <p:spPr/>
        <p:txBody>
          <a:bodyPr rtlCol="0"/>
          <a:lstStyle/>
          <a:p>
            <a:r>
              <a:rPr lang="en-US"/>
              <a:t>Click to edit Master title style</a:t>
            </a:r>
          </a:p>
        </p:txBody>
      </p:sp>
      <p:sp>
        <p:nvSpPr>
          <p:cNvPr id="4" name="Date Placeholder 23">
            <a:extLst>
              <a:ext uri="{FF2B5EF4-FFF2-40B4-BE49-F238E27FC236}">
                <a16:creationId xmlns:a16="http://schemas.microsoft.com/office/drawing/2014/main" id="{DE1806A3-7C4A-4E8D-899C-B16E6C8D85CD}"/>
              </a:ext>
            </a:extLst>
          </p:cNvPr>
          <p:cNvSpPr>
            <a:spLocks noGrp="1"/>
          </p:cNvSpPr>
          <p:nvPr>
            <p:ph type="dt" sz="half" idx="10"/>
          </p:nvPr>
        </p:nvSpPr>
        <p:spPr/>
        <p:txBody>
          <a:bodyPr/>
          <a:lstStyle>
            <a:lvl1pPr>
              <a:defRPr/>
            </a:lvl1pPr>
          </a:lstStyle>
          <a:p>
            <a:pPr>
              <a:defRPr/>
            </a:pPr>
            <a:endParaRPr lang="en-US"/>
          </a:p>
        </p:txBody>
      </p:sp>
      <p:sp>
        <p:nvSpPr>
          <p:cNvPr id="5" name="Footer Placeholder 9">
            <a:extLst>
              <a:ext uri="{FF2B5EF4-FFF2-40B4-BE49-F238E27FC236}">
                <a16:creationId xmlns:a16="http://schemas.microsoft.com/office/drawing/2014/main" id="{C8722A1B-A58C-4554-889C-137F2F7856A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1">
            <a:extLst>
              <a:ext uri="{FF2B5EF4-FFF2-40B4-BE49-F238E27FC236}">
                <a16:creationId xmlns:a16="http://schemas.microsoft.com/office/drawing/2014/main" id="{94F084A0-E369-4000-AA59-EFC284E1ED7E}"/>
              </a:ext>
            </a:extLst>
          </p:cNvPr>
          <p:cNvSpPr>
            <a:spLocks noGrp="1"/>
          </p:cNvSpPr>
          <p:nvPr>
            <p:ph type="sldNum" sz="quarter" idx="12"/>
          </p:nvPr>
        </p:nvSpPr>
        <p:spPr/>
        <p:txBody>
          <a:bodyPr/>
          <a:lstStyle>
            <a:lvl1pPr>
              <a:defRPr/>
            </a:lvl1pPr>
          </a:lstStyle>
          <a:p>
            <a:pPr>
              <a:defRPr/>
            </a:pPr>
            <a:fld id="{5A210790-D818-4902-94A0-C0D754727AE6}" type="slidenum">
              <a:rPr lang="en-US" altLang="en-US"/>
              <a:pPr>
                <a:defRPr/>
              </a:pPr>
              <a:t>‹#›</a:t>
            </a:fld>
            <a:endParaRPr lang="en-US" altLang="en-US"/>
          </a:p>
        </p:txBody>
      </p:sp>
    </p:spTree>
    <p:extLst>
      <p:ext uri="{BB962C8B-B14F-4D97-AF65-F5344CB8AC3E}">
        <p14:creationId xmlns:p14="http://schemas.microsoft.com/office/powerpoint/2010/main" val="3982798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4/10/2019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98105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4E7FCFE-B04D-4FDD-A9B1-2514C15978A0}"/>
              </a:ext>
            </a:extLst>
          </p:cNvPr>
          <p:cNvCxnSpPr/>
          <p:nvPr/>
        </p:nvCxnSpPr>
        <p:spPr>
          <a:xfrm>
            <a:off x="914400" y="4916488"/>
            <a:ext cx="105664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14400" y="3505200"/>
            <a:ext cx="105664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chemeClr val="bg1"/>
                </a:solidFill>
                <a:effectLst>
                  <a:innerShdw blurRad="38100" dist="25400" dir="13500000">
                    <a:prstClr val="black">
                      <a:alpha val="70000"/>
                    </a:prstClr>
                  </a:innerShdw>
                </a:effectLst>
              </a:defRPr>
            </a:lvl1pPr>
          </a:lstStyle>
          <a:p>
            <a:r>
              <a:rPr lang="en-US"/>
              <a:t>Click to edit Master title style</a:t>
            </a:r>
          </a:p>
        </p:txBody>
      </p:sp>
      <p:sp>
        <p:nvSpPr>
          <p:cNvPr id="3" name="Text Placeholder 2"/>
          <p:cNvSpPr>
            <a:spLocks noGrp="1"/>
          </p:cNvSpPr>
          <p:nvPr>
            <p:ph type="body" idx="1"/>
          </p:nvPr>
        </p:nvSpPr>
        <p:spPr>
          <a:xfrm>
            <a:off x="914400" y="4958864"/>
            <a:ext cx="10566400" cy="984736"/>
          </a:xfrm>
        </p:spPr>
        <p:txBody>
          <a:bodyPr/>
          <a:lstStyle>
            <a:lvl1pPr marL="0" indent="0">
              <a:buNone/>
              <a:defRPr sz="2000" spc="100" baseline="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5" name="Date Placeholder 3">
            <a:extLst>
              <a:ext uri="{FF2B5EF4-FFF2-40B4-BE49-F238E27FC236}">
                <a16:creationId xmlns:a16="http://schemas.microsoft.com/office/drawing/2014/main" id="{D9D9DF8A-19D2-4EA8-8891-1EC1FC0E7BA5}"/>
              </a:ext>
            </a:extLst>
          </p:cNvPr>
          <p:cNvSpPr>
            <a:spLocks noGrp="1"/>
          </p:cNvSpPr>
          <p:nvPr>
            <p:ph type="dt" sz="half" idx="10"/>
          </p:nvPr>
        </p:nvSpPr>
        <p:spPr/>
        <p:txBody>
          <a:bodyPr/>
          <a:lstStyle>
            <a:lvl1pPr>
              <a:defRPr>
                <a:solidFill>
                  <a:schemeClr val="bg1"/>
                </a:solidFill>
              </a:defRPr>
            </a:lvl1pPr>
          </a:lstStyle>
          <a:p>
            <a:pPr>
              <a:defRPr/>
            </a:pPr>
            <a:endParaRPr lang="en-US"/>
          </a:p>
        </p:txBody>
      </p:sp>
      <p:sp>
        <p:nvSpPr>
          <p:cNvPr id="6" name="Footer Placeholder 4">
            <a:extLst>
              <a:ext uri="{FF2B5EF4-FFF2-40B4-BE49-F238E27FC236}">
                <a16:creationId xmlns:a16="http://schemas.microsoft.com/office/drawing/2014/main" id="{CAA4FA35-F2A4-4AE9-9EA1-620EDCBBC6EF}"/>
              </a:ext>
            </a:extLst>
          </p:cNvPr>
          <p:cNvSpPr>
            <a:spLocks noGrp="1"/>
          </p:cNvSpPr>
          <p:nvPr>
            <p:ph type="ftr" sz="quarter" idx="11"/>
          </p:nvPr>
        </p:nvSpPr>
        <p:spPr/>
        <p:txBody>
          <a:bodyPr/>
          <a:lstStyle>
            <a:lvl1pPr>
              <a:defRPr>
                <a:solidFill>
                  <a:schemeClr val="bg1"/>
                </a:solidFill>
              </a:defRPr>
            </a:lvl1pPr>
          </a:lstStyle>
          <a:p>
            <a:pPr>
              <a:defRPr/>
            </a:pPr>
            <a:endParaRPr lang="en-US"/>
          </a:p>
        </p:txBody>
      </p:sp>
      <p:sp>
        <p:nvSpPr>
          <p:cNvPr id="7" name="Slide Number Placeholder 5">
            <a:extLst>
              <a:ext uri="{FF2B5EF4-FFF2-40B4-BE49-F238E27FC236}">
                <a16:creationId xmlns:a16="http://schemas.microsoft.com/office/drawing/2014/main" id="{C1DA208D-556C-42D7-A86E-20BD53FABBDF}"/>
              </a:ext>
            </a:extLst>
          </p:cNvPr>
          <p:cNvSpPr>
            <a:spLocks noGrp="1"/>
          </p:cNvSpPr>
          <p:nvPr>
            <p:ph type="sldNum" sz="quarter" idx="12"/>
          </p:nvPr>
        </p:nvSpPr>
        <p:spPr/>
        <p:txBody>
          <a:bodyPr/>
          <a:lstStyle>
            <a:lvl1pPr>
              <a:defRPr>
                <a:solidFill>
                  <a:schemeClr val="bg1"/>
                </a:solidFill>
              </a:defRPr>
            </a:lvl1pPr>
          </a:lstStyle>
          <a:p>
            <a:pPr>
              <a:defRPr/>
            </a:pPr>
            <a:fld id="{813E248B-49F9-441F-87A5-CF9186297711}" type="slidenum">
              <a:rPr lang="en-US" altLang="en-US"/>
              <a:pPr>
                <a:defRPr/>
              </a:pPr>
              <a:t>‹#›</a:t>
            </a:fld>
            <a:endParaRPr lang="en-US" altLang="en-US"/>
          </a:p>
        </p:txBody>
      </p:sp>
    </p:spTree>
    <p:extLst>
      <p:ext uri="{BB962C8B-B14F-4D97-AF65-F5344CB8AC3E}">
        <p14:creationId xmlns:p14="http://schemas.microsoft.com/office/powerpoint/2010/main" val="13781270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10"/>
          <p:cNvSpPr>
            <a:spLocks noGrp="1"/>
          </p:cNvSpPr>
          <p:nvPr>
            <p:ph sz="half" idx="1"/>
          </p:nvPr>
        </p:nvSpPr>
        <p:spPr>
          <a:xfrm>
            <a:off x="609600" y="1524000"/>
            <a:ext cx="5413248"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6197600" y="1524000"/>
            <a:ext cx="5413248"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a:extLst>
              <a:ext uri="{FF2B5EF4-FFF2-40B4-BE49-F238E27FC236}">
                <a16:creationId xmlns:a16="http://schemas.microsoft.com/office/drawing/2014/main" id="{C5E480D5-6500-495A-84DE-102503D419A7}"/>
              </a:ext>
            </a:extLst>
          </p:cNvPr>
          <p:cNvSpPr>
            <a:spLocks noGrp="1"/>
          </p:cNvSpPr>
          <p:nvPr>
            <p:ph type="dt" sz="half" idx="10"/>
          </p:nvPr>
        </p:nvSpPr>
        <p:spPr/>
        <p:txBody>
          <a:bodyPr/>
          <a:lstStyle>
            <a:lvl1pPr>
              <a:defRPr/>
            </a:lvl1pPr>
          </a:lstStyle>
          <a:p>
            <a:pPr>
              <a:defRPr/>
            </a:pPr>
            <a:endParaRPr lang="en-US"/>
          </a:p>
        </p:txBody>
      </p:sp>
      <p:sp>
        <p:nvSpPr>
          <p:cNvPr id="6" name="Footer Placeholder 9">
            <a:extLst>
              <a:ext uri="{FF2B5EF4-FFF2-40B4-BE49-F238E27FC236}">
                <a16:creationId xmlns:a16="http://schemas.microsoft.com/office/drawing/2014/main" id="{3F9908E8-8A32-45F4-A87E-0B1F5650F8B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1">
            <a:extLst>
              <a:ext uri="{FF2B5EF4-FFF2-40B4-BE49-F238E27FC236}">
                <a16:creationId xmlns:a16="http://schemas.microsoft.com/office/drawing/2014/main" id="{84A9306A-7C36-4904-BB2E-CF2D7BA33C91}"/>
              </a:ext>
            </a:extLst>
          </p:cNvPr>
          <p:cNvSpPr>
            <a:spLocks noGrp="1"/>
          </p:cNvSpPr>
          <p:nvPr>
            <p:ph type="sldNum" sz="quarter" idx="12"/>
          </p:nvPr>
        </p:nvSpPr>
        <p:spPr/>
        <p:txBody>
          <a:bodyPr/>
          <a:lstStyle>
            <a:lvl1pPr>
              <a:defRPr/>
            </a:lvl1pPr>
          </a:lstStyle>
          <a:p>
            <a:pPr>
              <a:defRPr/>
            </a:pPr>
            <a:fld id="{E0007EE3-707C-4E96-B11F-CE747C876B63}" type="slidenum">
              <a:rPr lang="en-US" altLang="en-US"/>
              <a:pPr>
                <a:defRPr/>
              </a:pPr>
              <a:t>‹#›</a:t>
            </a:fld>
            <a:endParaRPr lang="en-US" altLang="en-US"/>
          </a:p>
        </p:txBody>
      </p:sp>
    </p:spTree>
    <p:extLst>
      <p:ext uri="{BB962C8B-B14F-4D97-AF65-F5344CB8AC3E}">
        <p14:creationId xmlns:p14="http://schemas.microsoft.com/office/powerpoint/2010/main" val="28383581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3">
            <a:extLst>
              <a:ext uri="{FF2B5EF4-FFF2-40B4-BE49-F238E27FC236}">
                <a16:creationId xmlns:a16="http://schemas.microsoft.com/office/drawing/2014/main" id="{36418988-2B65-49EB-B34A-F21EE1CFC5EE}"/>
              </a:ext>
            </a:extLst>
          </p:cNvPr>
          <p:cNvSpPr>
            <a:spLocks noGrp="1"/>
          </p:cNvSpPr>
          <p:nvPr>
            <p:ph type="dt" sz="half" idx="10"/>
          </p:nvPr>
        </p:nvSpPr>
        <p:spPr/>
        <p:txBody>
          <a:bodyPr/>
          <a:lstStyle>
            <a:lvl1pPr>
              <a:defRPr/>
            </a:lvl1pPr>
          </a:lstStyle>
          <a:p>
            <a:pPr>
              <a:defRPr/>
            </a:pPr>
            <a:endParaRPr lang="en-US"/>
          </a:p>
        </p:txBody>
      </p:sp>
      <p:sp>
        <p:nvSpPr>
          <p:cNvPr id="4" name="Footer Placeholder 9">
            <a:extLst>
              <a:ext uri="{FF2B5EF4-FFF2-40B4-BE49-F238E27FC236}">
                <a16:creationId xmlns:a16="http://schemas.microsoft.com/office/drawing/2014/main" id="{B995DCDA-32A7-48AC-A42C-2D25A54A061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1">
            <a:extLst>
              <a:ext uri="{FF2B5EF4-FFF2-40B4-BE49-F238E27FC236}">
                <a16:creationId xmlns:a16="http://schemas.microsoft.com/office/drawing/2014/main" id="{5B61B0B9-CDB1-42E0-8840-78986E095739}"/>
              </a:ext>
            </a:extLst>
          </p:cNvPr>
          <p:cNvSpPr>
            <a:spLocks noGrp="1"/>
          </p:cNvSpPr>
          <p:nvPr>
            <p:ph type="sldNum" sz="quarter" idx="12"/>
          </p:nvPr>
        </p:nvSpPr>
        <p:spPr/>
        <p:txBody>
          <a:bodyPr/>
          <a:lstStyle>
            <a:lvl1pPr>
              <a:defRPr/>
            </a:lvl1pPr>
          </a:lstStyle>
          <a:p>
            <a:pPr>
              <a:defRPr/>
            </a:pPr>
            <a:fld id="{92D642C0-A925-420C-8B05-5F4E529369CA}" type="slidenum">
              <a:rPr lang="en-US" altLang="en-US"/>
              <a:pPr>
                <a:defRPr/>
              </a:pPr>
              <a:t>‹#›</a:t>
            </a:fld>
            <a:endParaRPr lang="en-US" altLang="en-US"/>
          </a:p>
        </p:txBody>
      </p:sp>
    </p:spTree>
    <p:extLst>
      <p:ext uri="{BB962C8B-B14F-4D97-AF65-F5344CB8AC3E}">
        <p14:creationId xmlns:p14="http://schemas.microsoft.com/office/powerpoint/2010/main" val="31666298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a:extLst>
              <a:ext uri="{FF2B5EF4-FFF2-40B4-BE49-F238E27FC236}">
                <a16:creationId xmlns:a16="http://schemas.microsoft.com/office/drawing/2014/main" id="{5B64D679-DCCF-4E29-AD5F-F90CC4210497}"/>
              </a:ext>
            </a:extLst>
          </p:cNvPr>
          <p:cNvSpPr>
            <a:spLocks noGrp="1"/>
          </p:cNvSpPr>
          <p:nvPr>
            <p:ph type="dt" sz="half" idx="10"/>
          </p:nvPr>
        </p:nvSpPr>
        <p:spPr/>
        <p:txBody>
          <a:bodyPr/>
          <a:lstStyle>
            <a:lvl1pPr>
              <a:defRPr/>
            </a:lvl1pPr>
          </a:lstStyle>
          <a:p>
            <a:pPr>
              <a:defRPr/>
            </a:pPr>
            <a:endParaRPr lang="en-US"/>
          </a:p>
        </p:txBody>
      </p:sp>
      <p:sp>
        <p:nvSpPr>
          <p:cNvPr id="3" name="Footer Placeholder 9">
            <a:extLst>
              <a:ext uri="{FF2B5EF4-FFF2-40B4-BE49-F238E27FC236}">
                <a16:creationId xmlns:a16="http://schemas.microsoft.com/office/drawing/2014/main" id="{72E811E9-33AC-4569-84AE-14360A4351C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1">
            <a:extLst>
              <a:ext uri="{FF2B5EF4-FFF2-40B4-BE49-F238E27FC236}">
                <a16:creationId xmlns:a16="http://schemas.microsoft.com/office/drawing/2014/main" id="{CC471137-A5BC-4A93-A2C4-EB1DC318752A}"/>
              </a:ext>
            </a:extLst>
          </p:cNvPr>
          <p:cNvSpPr>
            <a:spLocks noGrp="1"/>
          </p:cNvSpPr>
          <p:nvPr>
            <p:ph type="sldNum" sz="quarter" idx="12"/>
          </p:nvPr>
        </p:nvSpPr>
        <p:spPr/>
        <p:txBody>
          <a:bodyPr/>
          <a:lstStyle>
            <a:lvl1pPr>
              <a:defRPr/>
            </a:lvl1pPr>
          </a:lstStyle>
          <a:p>
            <a:pPr>
              <a:defRPr/>
            </a:pPr>
            <a:fld id="{5C70409D-E220-45E9-B5CE-A0D78185BBD7}" type="slidenum">
              <a:rPr lang="en-US" altLang="en-US"/>
              <a:pPr>
                <a:defRPr/>
              </a:pPr>
              <a:t>‹#›</a:t>
            </a:fld>
            <a:endParaRPr lang="en-US" altLang="en-US"/>
          </a:p>
        </p:txBody>
      </p:sp>
    </p:spTree>
    <p:extLst>
      <p:ext uri="{BB962C8B-B14F-4D97-AF65-F5344CB8AC3E}">
        <p14:creationId xmlns:p14="http://schemas.microsoft.com/office/powerpoint/2010/main" val="4342376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152401"/>
            <a:ext cx="10972800" cy="5973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3">
            <a:extLst>
              <a:ext uri="{FF2B5EF4-FFF2-40B4-BE49-F238E27FC236}">
                <a16:creationId xmlns:a16="http://schemas.microsoft.com/office/drawing/2014/main" id="{C5A8D71D-49FD-48B3-82DC-F0904ECEE7E5}"/>
              </a:ext>
            </a:extLst>
          </p:cNvPr>
          <p:cNvSpPr>
            <a:spLocks noGrp="1"/>
          </p:cNvSpPr>
          <p:nvPr>
            <p:ph type="dt" sz="half" idx="10"/>
          </p:nvPr>
        </p:nvSpPr>
        <p:spPr/>
        <p:txBody>
          <a:bodyPr/>
          <a:lstStyle>
            <a:lvl1pPr>
              <a:defRPr/>
            </a:lvl1pPr>
          </a:lstStyle>
          <a:p>
            <a:pPr>
              <a:defRPr/>
            </a:pPr>
            <a:endParaRPr lang="en-US"/>
          </a:p>
        </p:txBody>
      </p:sp>
      <p:sp>
        <p:nvSpPr>
          <p:cNvPr id="4" name="Footer Placeholder 9">
            <a:extLst>
              <a:ext uri="{FF2B5EF4-FFF2-40B4-BE49-F238E27FC236}">
                <a16:creationId xmlns:a16="http://schemas.microsoft.com/office/drawing/2014/main" id="{95CBD4D9-13EC-423D-B37F-D41F6CDD006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1">
            <a:extLst>
              <a:ext uri="{FF2B5EF4-FFF2-40B4-BE49-F238E27FC236}">
                <a16:creationId xmlns:a16="http://schemas.microsoft.com/office/drawing/2014/main" id="{90BAD39A-B037-46C2-A911-99FFA6C139C1}"/>
              </a:ext>
            </a:extLst>
          </p:cNvPr>
          <p:cNvSpPr>
            <a:spLocks noGrp="1"/>
          </p:cNvSpPr>
          <p:nvPr>
            <p:ph type="sldNum" sz="quarter" idx="12"/>
          </p:nvPr>
        </p:nvSpPr>
        <p:spPr/>
        <p:txBody>
          <a:bodyPr/>
          <a:lstStyle>
            <a:lvl1pPr>
              <a:defRPr/>
            </a:lvl1pPr>
          </a:lstStyle>
          <a:p>
            <a:pPr>
              <a:defRPr/>
            </a:pPr>
            <a:fld id="{64F32443-DAE0-4757-9218-0E7615E1AD36}" type="slidenum">
              <a:rPr lang="en-US" altLang="en-US"/>
              <a:pPr>
                <a:defRPr/>
              </a:pPr>
              <a:t>‹#›</a:t>
            </a:fld>
            <a:endParaRPr lang="en-US" altLang="en-US"/>
          </a:p>
        </p:txBody>
      </p:sp>
    </p:spTree>
    <p:extLst>
      <p:ext uri="{BB962C8B-B14F-4D97-AF65-F5344CB8AC3E}">
        <p14:creationId xmlns:p14="http://schemas.microsoft.com/office/powerpoint/2010/main" val="2802789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4/10/2019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99717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smtClean="0"/>
              <a:t>4/10/2019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80784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4/10/2019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44838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4/10/2019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4449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6"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3.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51.xml"/><Relationship Id="rId7" Type="http://schemas.openxmlformats.org/officeDocument/2006/relationships/theme" Target="../theme/theme4.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1" cstate="email">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t>4/10/2019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58063389"/>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36" r:id="rId18"/>
    <p:sldLayoutId id="2147483737" r:id="rId19"/>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222A35"/>
            </a:gs>
            <a:gs pos="100000">
              <a:srgbClr val="B5D2EC"/>
            </a:gs>
            <a:gs pos="100000">
              <a:srgbClr val="B5D2EC"/>
            </a:gs>
            <a:gs pos="100000">
              <a:srgbClr val="5B9BD5"/>
            </a:gs>
          </a:gsLst>
          <a:path path="rect">
            <a:fillToRect r="100000" b="100000"/>
          </a:path>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1382AA3-CB9E-4E34-A55E-C7BA73103E0F}" type="datetime1">
              <a:rPr lang="en-US" smtClean="0"/>
              <a:t>4/10/2019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468A4089-86E4-4F4F-9DD0-757CBDCD554A}" type="slidenum">
              <a:rPr lang="en-US"/>
              <a:pPr>
                <a:defRPr/>
              </a:pPr>
              <a:t>‹#›</a:t>
            </a:fld>
            <a:endParaRPr lang="en-US"/>
          </a:p>
        </p:txBody>
      </p:sp>
    </p:spTree>
    <p:extLst>
      <p:ext uri="{BB962C8B-B14F-4D97-AF65-F5344CB8AC3E}">
        <p14:creationId xmlns:p14="http://schemas.microsoft.com/office/powerpoint/2010/main" val="117136017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accent1"/>
                </a:solidFill>
                <a:latin typeface="+mj-lt"/>
              </a:defRPr>
            </a:lvl1pPr>
          </a:lstStyle>
          <a:p>
            <a:fld id="{64480A59-1DC4-4BE4-B916-67322DFD1251}" type="datetime1">
              <a:rPr lang="en-US" smtClean="0"/>
              <a:t>4/10/2019</a:t>
            </a:fld>
            <a:endParaRPr lang="en-US" dirty="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accent1"/>
                </a:solidFill>
                <a:latin typeface="+mj-lt"/>
              </a:defRPr>
            </a:lvl1pPr>
          </a:lstStyle>
          <a:p>
            <a:endParaRPr lang="en-US" dirty="0"/>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2AC27A5A-7290-4DE1-BA94-4BE8A8E57DCF}" type="slidenum">
              <a:rPr lang="en-US" smtClean="0"/>
              <a:pPr/>
              <a:t>‹#›</a:t>
            </a:fld>
            <a:endParaRPr lang="en-US" dirty="0"/>
          </a:p>
        </p:txBody>
      </p:sp>
      <p:cxnSp>
        <p:nvCxnSpPr>
          <p:cNvPr id="10" name="Straight Connector 9" title="Horizontal Rule Line"/>
          <p:cNvCxnSpPr/>
          <p:nvPr/>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503668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Lst>
  <p:transition>
    <p:split orient="vert"/>
  </p:transition>
  <p:hf hdr="0" ftr="0" dt="0"/>
  <p:txStyles>
    <p:titleStyle>
      <a:lvl1pPr algn="r" defTabSz="914400" rtl="0" eaLnBrk="1" latinLnBrk="0" hangingPunct="1">
        <a:lnSpc>
          <a:spcPct val="90000"/>
        </a:lnSpc>
        <a:spcBef>
          <a:spcPct val="0"/>
        </a:spcBef>
        <a:buNone/>
        <a:defRPr sz="5000" b="0" i="1" kern="1200" baseline="0">
          <a:solidFill>
            <a:schemeClr val="accent1"/>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283464"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283464"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283464"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83464"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83464"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283464"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ext Placeholder 8">
            <a:extLst>
              <a:ext uri="{FF2B5EF4-FFF2-40B4-BE49-F238E27FC236}">
                <a16:creationId xmlns:a16="http://schemas.microsoft.com/office/drawing/2014/main" id="{2A4EB58A-3C6D-4932-A3D1-D953A3DEDD56}"/>
              </a:ext>
            </a:extLst>
          </p:cNvPr>
          <p:cNvSpPr>
            <a:spLocks noGrp="1"/>
          </p:cNvSpPr>
          <p:nvPr>
            <p:ph type="body" idx="1"/>
          </p:nvPr>
        </p:nvSpPr>
        <p:spPr bwMode="auto">
          <a:xfrm>
            <a:off x="609600" y="1447800"/>
            <a:ext cx="109728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 name="Date Placeholder 23">
            <a:extLst>
              <a:ext uri="{FF2B5EF4-FFF2-40B4-BE49-F238E27FC236}">
                <a16:creationId xmlns:a16="http://schemas.microsoft.com/office/drawing/2014/main" id="{E417B5E6-79B5-4497-8297-EBB108810C67}"/>
              </a:ext>
            </a:extLst>
          </p:cNvPr>
          <p:cNvSpPr>
            <a:spLocks noGrp="1"/>
          </p:cNvSpPr>
          <p:nvPr>
            <p:ph type="dt" sz="half" idx="2"/>
          </p:nvPr>
        </p:nvSpPr>
        <p:spPr>
          <a:xfrm>
            <a:off x="7721600" y="6203951"/>
            <a:ext cx="3454400" cy="384175"/>
          </a:xfrm>
          <a:prstGeom prst="rect">
            <a:avLst/>
          </a:prstGeom>
        </p:spPr>
        <p:txBody>
          <a:bodyPr vert="horz" anchor="ctr" anchorCtr="0"/>
          <a:lstStyle>
            <a:lvl1pPr algn="l" eaLnBrk="1" latinLnBrk="0" hangingPunct="1">
              <a:defRPr kumimoji="0" sz="1200">
                <a:solidFill>
                  <a:schemeClr val="tx2"/>
                </a:solidFill>
                <a:latin typeface="Arial" charset="0"/>
                <a:cs typeface="+mn-cs"/>
              </a:defRPr>
            </a:lvl1pPr>
          </a:lstStyle>
          <a:p>
            <a:pPr>
              <a:defRPr/>
            </a:pPr>
            <a:endParaRPr lang="en-US"/>
          </a:p>
        </p:txBody>
      </p:sp>
      <p:sp>
        <p:nvSpPr>
          <p:cNvPr id="10" name="Footer Placeholder 9">
            <a:extLst>
              <a:ext uri="{FF2B5EF4-FFF2-40B4-BE49-F238E27FC236}">
                <a16:creationId xmlns:a16="http://schemas.microsoft.com/office/drawing/2014/main" id="{61DBF913-62E1-4700-968E-311B54BD6B87}"/>
              </a:ext>
            </a:extLst>
          </p:cNvPr>
          <p:cNvSpPr>
            <a:spLocks noGrp="1"/>
          </p:cNvSpPr>
          <p:nvPr>
            <p:ph type="ftr" sz="quarter" idx="3"/>
          </p:nvPr>
        </p:nvSpPr>
        <p:spPr>
          <a:xfrm>
            <a:off x="2844800" y="6203951"/>
            <a:ext cx="4775200" cy="384175"/>
          </a:xfrm>
          <a:prstGeom prst="rect">
            <a:avLst/>
          </a:prstGeom>
        </p:spPr>
        <p:txBody>
          <a:bodyPr vert="horz" anchor="ctr" anchorCtr="0"/>
          <a:lstStyle>
            <a:lvl1pPr algn="r" eaLnBrk="1" latinLnBrk="0" hangingPunct="1">
              <a:defRPr kumimoji="0" sz="1200">
                <a:solidFill>
                  <a:schemeClr val="tx2"/>
                </a:solidFill>
                <a:latin typeface="Arial" charset="0"/>
                <a:cs typeface="+mn-cs"/>
              </a:defRPr>
            </a:lvl1pPr>
          </a:lstStyle>
          <a:p>
            <a:pPr>
              <a:defRPr/>
            </a:pPr>
            <a:endParaRPr lang="en-US"/>
          </a:p>
        </p:txBody>
      </p:sp>
      <p:sp>
        <p:nvSpPr>
          <p:cNvPr id="22" name="Slide Number Placeholder 21">
            <a:extLst>
              <a:ext uri="{FF2B5EF4-FFF2-40B4-BE49-F238E27FC236}">
                <a16:creationId xmlns:a16="http://schemas.microsoft.com/office/drawing/2014/main" id="{F9490370-D5DE-4842-B25E-789E2ACB872D}"/>
              </a:ext>
            </a:extLst>
          </p:cNvPr>
          <p:cNvSpPr>
            <a:spLocks noGrp="1"/>
          </p:cNvSpPr>
          <p:nvPr>
            <p:ph type="sldNum" sz="quarter" idx="4"/>
          </p:nvPr>
        </p:nvSpPr>
        <p:spPr>
          <a:xfrm>
            <a:off x="11214100" y="6181725"/>
            <a:ext cx="812800" cy="457200"/>
          </a:xfrm>
          <a:prstGeom prst="rect">
            <a:avLst/>
          </a:prstGeom>
          <a:noFill/>
        </p:spPr>
        <p:txBody>
          <a:bodyPr vert="horz" wrap="square" lIns="0" tIns="0" rIns="0" bIns="0" numCol="1" anchor="ctr" anchorCtr="0" compatLnSpc="1">
            <a:prstTxWarp prst="textNoShape">
              <a:avLst/>
            </a:prstTxWarp>
            <a:noAutofit/>
          </a:bodyPr>
          <a:lstStyle>
            <a:lvl1pPr algn="ctr" eaLnBrk="1" hangingPunct="1">
              <a:defRPr sz="1600">
                <a:solidFill>
                  <a:schemeClr val="tx2"/>
                </a:solidFill>
                <a:latin typeface="Arial" panose="020B0604020202020204" pitchFamily="34" charset="0"/>
              </a:defRPr>
            </a:lvl1pPr>
          </a:lstStyle>
          <a:p>
            <a:pPr>
              <a:defRPr/>
            </a:pPr>
            <a:fld id="{A6B40C98-49F4-454B-9837-4855C3FD669F}" type="slidenum">
              <a:rPr lang="en-US" altLang="en-US"/>
              <a:pPr>
                <a:defRPr/>
              </a:pPr>
              <a:t>‹#›</a:t>
            </a:fld>
            <a:endParaRPr lang="en-US" altLang="en-US"/>
          </a:p>
        </p:txBody>
      </p:sp>
      <p:sp>
        <p:nvSpPr>
          <p:cNvPr id="5" name="Title Placeholder 4">
            <a:extLst>
              <a:ext uri="{FF2B5EF4-FFF2-40B4-BE49-F238E27FC236}">
                <a16:creationId xmlns:a16="http://schemas.microsoft.com/office/drawing/2014/main" id="{FC1856FA-7CD3-49A1-BD42-E77EB495A92A}"/>
              </a:ext>
            </a:extLst>
          </p:cNvPr>
          <p:cNvSpPr>
            <a:spLocks noGrp="1"/>
          </p:cNvSpPr>
          <p:nvPr>
            <p:ph type="title"/>
          </p:nvPr>
        </p:nvSpPr>
        <p:spPr>
          <a:xfrm>
            <a:off x="609600" y="152400"/>
            <a:ext cx="10972800" cy="1219200"/>
          </a:xfrm>
          <a:prstGeom prst="rect">
            <a:avLst/>
          </a:prstGeom>
          <a:ln w="6350" cap="rnd">
            <a:noFill/>
          </a:ln>
        </p:spPr>
        <p:txBody>
          <a:bodyPr vert="horz" anchor="b" anchorCtr="0">
            <a:normAutofit/>
          </a:bodyPr>
          <a:lstStyle/>
          <a:p>
            <a:r>
              <a:rPr lang="en-US" dirty="0"/>
              <a:t>Click to edit Master title style</a:t>
            </a:r>
          </a:p>
        </p:txBody>
      </p:sp>
    </p:spTree>
    <p:extLst>
      <p:ext uri="{BB962C8B-B14F-4D97-AF65-F5344CB8AC3E}">
        <p14:creationId xmlns:p14="http://schemas.microsoft.com/office/powerpoint/2010/main" val="2189377584"/>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Lst>
  <p:hf hdr="0" ftr="0" dt="0"/>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chemeClr val="bg1"/>
          </a:solidFill>
          <a:latin typeface="Constantia" panose="02030602050306030303" pitchFamily="18" charset="0"/>
        </a:defRPr>
      </a:lvl2pPr>
      <a:lvl3pPr algn="l" rtl="0" eaLnBrk="0" fontAlgn="base" hangingPunct="0">
        <a:spcBef>
          <a:spcPct val="0"/>
        </a:spcBef>
        <a:spcAft>
          <a:spcPct val="0"/>
        </a:spcAft>
        <a:defRPr sz="4200">
          <a:solidFill>
            <a:schemeClr val="bg1"/>
          </a:solidFill>
          <a:latin typeface="Constantia" panose="02030602050306030303" pitchFamily="18" charset="0"/>
        </a:defRPr>
      </a:lvl3pPr>
      <a:lvl4pPr algn="l" rtl="0" eaLnBrk="0" fontAlgn="base" hangingPunct="0">
        <a:spcBef>
          <a:spcPct val="0"/>
        </a:spcBef>
        <a:spcAft>
          <a:spcPct val="0"/>
        </a:spcAft>
        <a:defRPr sz="4200">
          <a:solidFill>
            <a:schemeClr val="bg1"/>
          </a:solidFill>
          <a:latin typeface="Constantia" panose="02030602050306030303" pitchFamily="18" charset="0"/>
        </a:defRPr>
      </a:lvl4pPr>
      <a:lvl5pPr algn="l" rtl="0" eaLnBrk="0" fontAlgn="base" hangingPunct="0">
        <a:spcBef>
          <a:spcPct val="0"/>
        </a:spcBef>
        <a:spcAft>
          <a:spcPct val="0"/>
        </a:spcAft>
        <a:defRPr sz="4200">
          <a:solidFill>
            <a:schemeClr val="bg1"/>
          </a:solidFill>
          <a:latin typeface="Constantia" panose="02030602050306030303" pitchFamily="18" charset="0"/>
        </a:defRPr>
      </a:lvl5pPr>
      <a:lvl6pPr marL="457200" algn="l" rtl="0" fontAlgn="base">
        <a:spcBef>
          <a:spcPct val="0"/>
        </a:spcBef>
        <a:spcAft>
          <a:spcPct val="0"/>
        </a:spcAft>
        <a:defRPr sz="4200">
          <a:solidFill>
            <a:schemeClr val="bg1"/>
          </a:solidFill>
          <a:latin typeface="Constantia" panose="02030602050306030303" pitchFamily="18" charset="0"/>
        </a:defRPr>
      </a:lvl6pPr>
      <a:lvl7pPr marL="914400" algn="l" rtl="0" fontAlgn="base">
        <a:spcBef>
          <a:spcPct val="0"/>
        </a:spcBef>
        <a:spcAft>
          <a:spcPct val="0"/>
        </a:spcAft>
        <a:defRPr sz="4200">
          <a:solidFill>
            <a:schemeClr val="bg1"/>
          </a:solidFill>
          <a:latin typeface="Constantia" panose="02030602050306030303" pitchFamily="18" charset="0"/>
        </a:defRPr>
      </a:lvl7pPr>
      <a:lvl8pPr marL="1371600" algn="l" rtl="0" fontAlgn="base">
        <a:spcBef>
          <a:spcPct val="0"/>
        </a:spcBef>
        <a:spcAft>
          <a:spcPct val="0"/>
        </a:spcAft>
        <a:defRPr sz="4200">
          <a:solidFill>
            <a:schemeClr val="bg1"/>
          </a:solidFill>
          <a:latin typeface="Constantia" panose="02030602050306030303" pitchFamily="18" charset="0"/>
        </a:defRPr>
      </a:lvl8pPr>
      <a:lvl9pPr marL="1828800" algn="l" rtl="0" fontAlgn="base">
        <a:spcBef>
          <a:spcPct val="0"/>
        </a:spcBef>
        <a:spcAft>
          <a:spcPct val="0"/>
        </a:spcAft>
        <a:defRPr sz="4200">
          <a:solidFill>
            <a:schemeClr val="bg1"/>
          </a:solidFill>
          <a:latin typeface="Constantia" panose="02030602050306030303"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anose="05020102010507070707" pitchFamily="18" charset="2"/>
        <a:buChar char=""/>
        <a:defRPr sz="2600" kern="1200">
          <a:solidFill>
            <a:schemeClr val="bg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anose="05020102010507070707" pitchFamily="18" charset="2"/>
        <a:buChar char=""/>
        <a:defRPr sz="2400" kern="1200">
          <a:solidFill>
            <a:schemeClr val="bg1"/>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anose="05020102010507070707" pitchFamily="18" charset="2"/>
        <a:buChar char=""/>
        <a:defRPr sz="2100" kern="1200">
          <a:solidFill>
            <a:schemeClr val="bg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anose="05020102010507070707" pitchFamily="18" charset="2"/>
        <a:buChar char=""/>
        <a:defRPr sz="1900" kern="1200">
          <a:solidFill>
            <a:schemeClr val="bg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anose="05020102010507070707" pitchFamily="18" charset="2"/>
        <a:buChar char=""/>
        <a:defRPr sz="1600" kern="1200">
          <a:solidFill>
            <a:schemeClr val="bg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turkisharchaeonews.net/object/great-theatre-ephesus" TargetMode="External"/><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hyperlink" Target="https://creativecommons.org/licenses/by-nc-nd/3.0/"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earlybible.com/images/p46eph1.jpg" TargetMode="External"/><Relationship Id="rId1" Type="http://schemas.openxmlformats.org/officeDocument/2006/relationships/slideLayout" Target="../slideLayouts/slideLayout40.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EB7F9-40D1-422D-8A3D-8DE631B08A57}"/>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r="-1"/>
          <a:stretch/>
        </p:blipFill>
        <p:spPr>
          <a:xfrm>
            <a:off x="0" y="0"/>
            <a:ext cx="12177140" cy="6858000"/>
          </a:xfrm>
          <a:prstGeom prst="rect">
            <a:avLst/>
          </a:prstGeom>
        </p:spPr>
      </p:pic>
      <p:sp>
        <p:nvSpPr>
          <p:cNvPr id="110" name="Rectangle 109">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48F08EB-495B-4F59-9AE0-81E72B1F1640}"/>
              </a:ext>
            </a:extLst>
          </p:cNvPr>
          <p:cNvSpPr>
            <a:spLocks noGrp="1"/>
          </p:cNvSpPr>
          <p:nvPr>
            <p:ph type="ctrTitle"/>
          </p:nvPr>
        </p:nvSpPr>
        <p:spPr>
          <a:xfrm>
            <a:off x="680322" y="4502057"/>
            <a:ext cx="8133478" cy="940240"/>
          </a:xfrm>
        </p:spPr>
        <p:txBody>
          <a:bodyPr>
            <a:normAutofit/>
          </a:bodyPr>
          <a:lstStyle/>
          <a:p>
            <a:r>
              <a:rPr lang="en-US" sz="4800" dirty="0"/>
              <a:t>The Ephesian Letter</a:t>
            </a:r>
            <a:endParaRPr lang="ru-RU" sz="4800" dirty="0"/>
          </a:p>
        </p:txBody>
      </p:sp>
      <p:sp>
        <p:nvSpPr>
          <p:cNvPr id="112" name="Rectangle 111">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4" name="Rectangle 113">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E0A7893-1687-49F0-8C10-0574CF39F1C8}"/>
              </a:ext>
            </a:extLst>
          </p:cNvPr>
          <p:cNvSpPr txBox="1"/>
          <p:nvPr/>
        </p:nvSpPr>
        <p:spPr>
          <a:xfrm>
            <a:off x="970497" y="6858001"/>
            <a:ext cx="10244653" cy="230832"/>
          </a:xfrm>
          <a:prstGeom prst="rect">
            <a:avLst/>
          </a:prstGeom>
          <a:noFill/>
        </p:spPr>
        <p:txBody>
          <a:bodyPr wrap="square" rtlCol="0">
            <a:spAutoFit/>
          </a:bodyPr>
          <a:lstStyle/>
          <a:p>
            <a:r>
              <a:rPr lang="en-US" sz="900">
                <a:hlinkClick r:id="rId3" tooltip="http://turkisharchaeonews.net/object/great-theatre-ephesus"/>
              </a:rPr>
              <a:t>This Photo</a:t>
            </a:r>
            <a:r>
              <a:rPr lang="en-US" sz="900"/>
              <a:t> by Unknown Author is licensed under </a:t>
            </a:r>
            <a:r>
              <a:rPr lang="en-US" sz="900">
                <a:hlinkClick r:id="rId6" tooltip="https://creativecommons.org/licenses/by-nc-nd/3.0/"/>
              </a:rPr>
              <a:t>CC BY-NC-ND</a:t>
            </a:r>
            <a:endParaRPr lang="en-US" sz="900"/>
          </a:p>
        </p:txBody>
      </p:sp>
    </p:spTree>
    <p:extLst>
      <p:ext uri="{BB962C8B-B14F-4D97-AF65-F5344CB8AC3E}">
        <p14:creationId xmlns:p14="http://schemas.microsoft.com/office/powerpoint/2010/main" val="1857943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5759" y="748145"/>
            <a:ext cx="6887096" cy="4764024"/>
          </a:xfrm>
        </p:spPr>
        <p:txBody>
          <a:bodyPr>
            <a:normAutofit/>
          </a:bodyPr>
          <a:lstStyle/>
          <a:p>
            <a:r>
              <a:rPr lang="en-US" sz="4800" b="1" dirty="0">
                <a:solidFill>
                  <a:srgbClr val="FFC000"/>
                </a:solidFill>
                <a:effectLst>
                  <a:outerShdw blurRad="38100" dist="38100" dir="2700000" algn="tl">
                    <a:srgbClr val="000000">
                      <a:alpha val="43137"/>
                    </a:srgbClr>
                  </a:outerShdw>
                </a:effectLst>
              </a:rPr>
              <a:t>Ephesians 1:1</a:t>
            </a:r>
            <a:br>
              <a:rPr lang="en-US" sz="4800" b="1" dirty="0">
                <a:solidFill>
                  <a:srgbClr val="FFC000"/>
                </a:solidFill>
                <a:effectLst>
                  <a:outerShdw blurRad="38100" dist="38100" dir="2700000" algn="tl">
                    <a:srgbClr val="000000">
                      <a:alpha val="43137"/>
                    </a:srgbClr>
                  </a:outerShdw>
                </a:effectLst>
              </a:rPr>
            </a:br>
            <a:r>
              <a:rPr lang="en-US" sz="2800" b="1" i="0" dirty="0">
                <a:solidFill>
                  <a:srgbClr val="FFFF66"/>
                </a:solidFill>
                <a:effectLst>
                  <a:outerShdw blurRad="38100" dist="38100" dir="2700000" algn="tl">
                    <a:srgbClr val="000000">
                      <a:alpha val="43137"/>
                    </a:srgbClr>
                  </a:outerShdw>
                </a:effectLst>
                <a:latin typeface="Old English Text MT" panose="03040902040508030806" pitchFamily="66" charset="0"/>
              </a:rPr>
              <a:t>p</a:t>
            </a:r>
            <a:r>
              <a:rPr lang="en-US" sz="2800" b="1" i="0" dirty="0">
                <a:solidFill>
                  <a:srgbClr val="FFFF66"/>
                </a:solidFill>
                <a:effectLst>
                  <a:outerShdw blurRad="38100" dist="38100" dir="2700000" algn="tl">
                    <a:srgbClr val="000000">
                      <a:alpha val="43137"/>
                    </a:srgbClr>
                  </a:outerShdw>
                </a:effectLst>
              </a:rPr>
              <a:t>46</a:t>
            </a:r>
            <a:br>
              <a:rPr lang="en-US" sz="2800" b="1" dirty="0">
                <a:solidFill>
                  <a:srgbClr val="FFFF66"/>
                </a:solidFill>
                <a:effectLst>
                  <a:outerShdw blurRad="38100" dist="38100" dir="2700000" algn="tl">
                    <a:srgbClr val="000000">
                      <a:alpha val="43137"/>
                    </a:srgbClr>
                  </a:outerShdw>
                </a:effectLst>
              </a:rPr>
            </a:br>
            <a:r>
              <a:rPr lang="en-US" sz="2800" b="1" dirty="0">
                <a:solidFill>
                  <a:srgbClr val="FFFF66"/>
                </a:solidFill>
                <a:effectLst>
                  <a:outerShdw blurRad="38100" dist="38100" dir="2700000" algn="tl">
                    <a:srgbClr val="000000">
                      <a:alpha val="43137"/>
                    </a:srgbClr>
                  </a:outerShdw>
                </a:effectLst>
              </a:rPr>
              <a:t>Chester Beatty Papyri</a:t>
            </a:r>
            <a:br>
              <a:rPr lang="en-US" sz="2800" b="1" dirty="0">
                <a:solidFill>
                  <a:srgbClr val="FFFF66"/>
                </a:solidFill>
                <a:effectLst>
                  <a:outerShdw blurRad="38100" dist="38100" dir="2700000" algn="tl">
                    <a:srgbClr val="000000">
                      <a:alpha val="43137"/>
                    </a:srgbClr>
                  </a:outerShdw>
                </a:effectLst>
              </a:rPr>
            </a:br>
            <a:r>
              <a:rPr lang="en-US" sz="2800" b="1" dirty="0">
                <a:solidFill>
                  <a:srgbClr val="FFFF66"/>
                </a:solidFill>
                <a:effectLst>
                  <a:outerShdw blurRad="38100" dist="38100" dir="2700000" algn="tl">
                    <a:srgbClr val="000000">
                      <a:alpha val="43137"/>
                    </a:srgbClr>
                  </a:outerShdw>
                </a:effectLst>
              </a:rPr>
              <a:t>ca. AD 200</a:t>
            </a:r>
            <a:br>
              <a:rPr lang="en-US" sz="2800" b="1" dirty="0">
                <a:solidFill>
                  <a:srgbClr val="FFFF66"/>
                </a:solidFill>
                <a:effectLst>
                  <a:outerShdw blurRad="38100" dist="38100" dir="2700000" algn="tl">
                    <a:srgbClr val="000000">
                      <a:alpha val="43137"/>
                    </a:srgbClr>
                  </a:outerShdw>
                </a:effectLst>
              </a:rPr>
            </a:br>
            <a:r>
              <a:rPr lang="en-US" sz="2800" b="1" dirty="0">
                <a:solidFill>
                  <a:srgbClr val="FFFF66"/>
                </a:solidFill>
                <a:effectLst>
                  <a:outerShdw blurRad="38100" dist="38100" dir="2700000" algn="tl">
                    <a:srgbClr val="000000">
                      <a:alpha val="43137"/>
                    </a:srgbClr>
                  </a:outerShdw>
                </a:effectLst>
              </a:rPr>
              <a:t>earliest copy of the Ephesian letter</a:t>
            </a:r>
            <a:br>
              <a:rPr lang="en-US" sz="2800" b="1" dirty="0">
                <a:solidFill>
                  <a:srgbClr val="FFFF66"/>
                </a:solidFill>
                <a:effectLst>
                  <a:outerShdw blurRad="38100" dist="38100" dir="2700000" algn="tl">
                    <a:srgbClr val="000000">
                      <a:alpha val="43137"/>
                    </a:srgbClr>
                  </a:outerShdw>
                </a:effectLst>
              </a:rPr>
            </a:br>
            <a:r>
              <a:rPr lang="en-US" sz="1800" b="1" dirty="0">
                <a:solidFill>
                  <a:srgbClr val="FFFF66"/>
                </a:solidFill>
                <a:effectLst>
                  <a:outerShdw blurRad="38100" dist="38100" dir="2700000" algn="tl">
                    <a:srgbClr val="000000">
                      <a:alpha val="43137"/>
                    </a:srgbClr>
                  </a:outerShdw>
                </a:effectLst>
              </a:rPr>
              <a:t>(University of Michigan, Hatcher Library)</a:t>
            </a:r>
          </a:p>
        </p:txBody>
      </p:sp>
      <p:sp>
        <p:nvSpPr>
          <p:cNvPr id="3" name="Slide Number Placeholder 2"/>
          <p:cNvSpPr>
            <a:spLocks noGrp="1"/>
          </p:cNvSpPr>
          <p:nvPr>
            <p:ph type="sldNum" sz="quarter" idx="12"/>
          </p:nvPr>
        </p:nvSpPr>
        <p:spPr>
          <a:xfrm>
            <a:off x="11658600" y="5512170"/>
            <a:ext cx="533399" cy="46054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C27A5A-7290-4DE1-BA94-4BE8A8E57DCF}" type="slidenum">
              <a:rPr kumimoji="0" lang="en-US" sz="1200" b="0" i="1" u="none" strike="noStrike" kern="1200" cap="none" spc="0" normalizeH="0" baseline="0" noProof="0" smtClean="0">
                <a:ln>
                  <a:noFill/>
                </a:ln>
                <a:solidFill>
                  <a:srgbClr val="F2F0EF"/>
                </a:solidFill>
                <a:effectLst/>
                <a:uLnTx/>
                <a:uFillTx/>
                <a:latin typeface="Century Schoolbook" panose="020406040505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1" u="none" strike="noStrike" kern="1200" cap="none" spc="0" normalizeH="0" baseline="0" noProof="0" dirty="0">
              <a:ln>
                <a:noFill/>
              </a:ln>
              <a:solidFill>
                <a:srgbClr val="F2F0EF"/>
              </a:solidFill>
              <a:effectLst/>
              <a:uLnTx/>
              <a:uFillTx/>
              <a:latin typeface="Century Schoolbook" panose="02040604050505020304"/>
              <a:ea typeface="+mn-ea"/>
              <a:cs typeface="+mn-cs"/>
            </a:endParaRPr>
          </a:p>
        </p:txBody>
      </p:sp>
      <p:pic>
        <p:nvPicPr>
          <p:cNvPr id="4" name="Picture 3" descr="p46 Ephesians 6:20-24 (page 1)">
            <a:hlinkClick r:id="rId2"/>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74280" y="0"/>
            <a:ext cx="4084320" cy="6858000"/>
          </a:xfrm>
          <a:prstGeom prst="rect">
            <a:avLst/>
          </a:prstGeom>
          <a:noFill/>
          <a:ln>
            <a:noFill/>
          </a:ln>
        </p:spPr>
      </p:pic>
      <p:pic>
        <p:nvPicPr>
          <p:cNvPr id="6" name="Picture 5" descr="p46 Ephesians 6:20-24 (page 1)">
            <a:hlinkClick r:id="rId2"/>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187036" y="3476525"/>
            <a:ext cx="10286999" cy="2065055"/>
          </a:xfrm>
          <a:prstGeom prst="rect">
            <a:avLst/>
          </a:prstGeom>
          <a:noFill/>
          <a:ln>
            <a:solidFill>
              <a:schemeClr val="tx1"/>
            </a:solidFill>
          </a:ln>
        </p:spPr>
      </p:pic>
      <p:sp>
        <p:nvSpPr>
          <p:cNvPr id="7" name="TextBox 6"/>
          <p:cNvSpPr txBox="1"/>
          <p:nvPr/>
        </p:nvSpPr>
        <p:spPr>
          <a:xfrm>
            <a:off x="259080" y="5715000"/>
            <a:ext cx="7315200"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Corbel" panose="020B0503020204020204"/>
                <a:ea typeface="+mn-ea"/>
                <a:cs typeface="+mn-cs"/>
              </a:rPr>
              <a:t>“Paul</a:t>
            </a:r>
            <a:r>
              <a:rPr kumimoji="0" lang="en-US" sz="2400" b="0" i="1" u="none" strike="noStrike" kern="1200" cap="none" spc="0" normalizeH="0" baseline="0" noProof="0">
                <a:ln>
                  <a:noFill/>
                </a:ln>
                <a:solidFill>
                  <a:prstClr val="white"/>
                </a:solidFill>
                <a:effectLst/>
                <a:uLnTx/>
                <a:uFillTx/>
                <a:latin typeface="Corbel" panose="020B0503020204020204"/>
                <a:ea typeface="+mn-ea"/>
                <a:cs typeface="+mn-cs"/>
              </a:rPr>
              <a:t>, an apostle </a:t>
            </a:r>
            <a:r>
              <a:rPr kumimoji="0" lang="en-US" sz="2400" b="0" i="1" u="none" strike="noStrike" kern="1200" cap="none" spc="0" normalizeH="0" baseline="0" noProof="0" dirty="0">
                <a:ln>
                  <a:noFill/>
                </a:ln>
                <a:solidFill>
                  <a:prstClr val="white"/>
                </a:solidFill>
                <a:effectLst/>
                <a:uLnTx/>
                <a:uFillTx/>
                <a:latin typeface="Corbel" panose="020B0503020204020204"/>
                <a:ea typeface="+mn-ea"/>
                <a:cs typeface="+mn-cs"/>
              </a:rPr>
              <a:t>of Christ Jesus through [the] will of God to the holy ones who are also faithful in Christ…” (1:1)</a:t>
            </a:r>
          </a:p>
        </p:txBody>
      </p:sp>
      <p:sp>
        <p:nvSpPr>
          <p:cNvPr id="5" name="Rectangle 4"/>
          <p:cNvSpPr/>
          <p:nvPr/>
        </p:nvSpPr>
        <p:spPr>
          <a:xfrm>
            <a:off x="7985760" y="1051560"/>
            <a:ext cx="3002280" cy="4419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97172642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7">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639786" y="2972344"/>
            <a:ext cx="6697982" cy="913312"/>
          </a:xfrm>
          <a:solidFill>
            <a:schemeClr val="tx1"/>
          </a:solidFill>
        </p:spPr>
        <p:txBody>
          <a:bodyPr>
            <a:normAutofit/>
          </a:bodyPr>
          <a:lstStyle/>
          <a:p>
            <a:pPr algn="ctr"/>
            <a:r>
              <a:rPr lang="en-US" sz="4800" b="1" dirty="0">
                <a:solidFill>
                  <a:srgbClr val="FF9900"/>
                </a:solidFill>
                <a:effectLst>
                  <a:outerShdw blurRad="38100" dist="38100" dir="2700000" algn="tl">
                    <a:srgbClr val="000000">
                      <a:alpha val="43137"/>
                    </a:srgbClr>
                  </a:outerShdw>
                </a:effectLst>
              </a:rPr>
              <a:t>The Argument </a:t>
            </a:r>
          </a:p>
        </p:txBody>
      </p:sp>
      <p:sp>
        <p:nvSpPr>
          <p:cNvPr id="3" name="Content Placeholder 2"/>
          <p:cNvSpPr>
            <a:spLocks noGrp="1"/>
          </p:cNvSpPr>
          <p:nvPr>
            <p:ph idx="1"/>
          </p:nvPr>
        </p:nvSpPr>
        <p:spPr>
          <a:xfrm>
            <a:off x="1737360" y="0"/>
            <a:ext cx="10430694" cy="6858000"/>
          </a:xfrm>
        </p:spPr>
        <p:txBody>
          <a:bodyPr>
            <a:noAutofit/>
          </a:bodyPr>
          <a:lstStyle/>
          <a:p>
            <a:pPr marL="0" indent="0">
              <a:buNone/>
            </a:pPr>
            <a:r>
              <a:rPr lang="en-US" sz="2800" b="1" dirty="0">
                <a:solidFill>
                  <a:srgbClr val="FF0000"/>
                </a:solidFill>
                <a:effectLst>
                  <a:outerShdw blurRad="38100" dist="38100" dir="2700000" algn="tl">
                    <a:srgbClr val="000000">
                      <a:alpha val="43137"/>
                    </a:srgbClr>
                  </a:outerShdw>
                </a:effectLst>
              </a:rPr>
              <a:t>The church is the climax of God’s eternal purpose (1): </a:t>
            </a:r>
          </a:p>
          <a:p>
            <a:r>
              <a:rPr lang="en-US" sz="2400" i="1" dirty="0">
                <a:solidFill>
                  <a:schemeClr val="tx1"/>
                </a:solidFill>
              </a:rPr>
              <a:t>Before the creation of the universe, the Father planned to have a body of people adopted as his children.</a:t>
            </a:r>
          </a:p>
          <a:p>
            <a:r>
              <a:rPr lang="en-US" sz="2400" i="1" dirty="0">
                <a:solidFill>
                  <a:schemeClr val="tx1"/>
                </a:solidFill>
              </a:rPr>
              <a:t>He provided redemption and forgiveness through his Son, working everything out according to his sovereign will.</a:t>
            </a:r>
          </a:p>
          <a:p>
            <a:r>
              <a:rPr lang="en-US" sz="2400" i="1" dirty="0">
                <a:solidFill>
                  <a:schemeClr val="tx1"/>
                </a:solidFill>
              </a:rPr>
              <a:t>Through the Holy Spirit, he guaranteed the final outcome of this blessing.</a:t>
            </a:r>
          </a:p>
          <a:p>
            <a:r>
              <a:rPr lang="en-US" sz="2400" i="1" dirty="0">
                <a:solidFill>
                  <a:schemeClr val="tx1"/>
                </a:solidFill>
              </a:rPr>
              <a:t>The Ephesians themselves were examples of this mystical “body”, over whom is Christ the “head”.</a:t>
            </a:r>
          </a:p>
          <a:p>
            <a:pPr marL="0" indent="0">
              <a:buNone/>
            </a:pPr>
            <a:r>
              <a:rPr lang="en-US" sz="2800" b="1" dirty="0">
                <a:solidFill>
                  <a:srgbClr val="FF0000"/>
                </a:solidFill>
                <a:effectLst>
                  <a:outerShdw blurRad="38100" dist="38100" dir="2700000" algn="tl">
                    <a:srgbClr val="000000">
                      <a:alpha val="43137"/>
                    </a:srgbClr>
                  </a:outerShdw>
                </a:effectLst>
              </a:rPr>
              <a:t>Grace and unity are the enduring qualities of God’s redemptive work (2): </a:t>
            </a:r>
          </a:p>
          <a:p>
            <a:r>
              <a:rPr lang="en-US" sz="2400" i="1" dirty="0">
                <a:solidFill>
                  <a:schemeClr val="tx1"/>
                </a:solidFill>
              </a:rPr>
              <a:t>Believers are saved by grace through faith.</a:t>
            </a:r>
          </a:p>
          <a:p>
            <a:r>
              <a:rPr lang="en-US" sz="2400" i="1" dirty="0">
                <a:solidFill>
                  <a:schemeClr val="tx1"/>
                </a:solidFill>
              </a:rPr>
              <a:t>Unity between Jews and Gentiles in a single body through the cross has resulted in a holy temple where God lives by his Spirit.</a:t>
            </a:r>
          </a:p>
        </p:txBody>
      </p:sp>
    </p:spTree>
    <p:extLst>
      <p:ext uri="{BB962C8B-B14F-4D97-AF65-F5344CB8AC3E}">
        <p14:creationId xmlns:p14="http://schemas.microsoft.com/office/powerpoint/2010/main" val="317838460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 calcmode="lin" valueType="num">
                                      <p:cBhvr additive="base">
                                        <p:cTn id="5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useBgFill="1">
        <p:nvSpPr>
          <p:cNvPr id="3" name="Content Placeholder 2"/>
          <p:cNvSpPr>
            <a:spLocks noGrp="1"/>
          </p:cNvSpPr>
          <p:nvPr>
            <p:ph idx="1"/>
          </p:nvPr>
        </p:nvSpPr>
        <p:spPr>
          <a:xfrm>
            <a:off x="1760220" y="160017"/>
            <a:ext cx="10142220" cy="6697983"/>
          </a:xfrm>
        </p:spPr>
        <p:txBody>
          <a:bodyPr>
            <a:noAutofit/>
          </a:bodyPr>
          <a:lstStyle/>
          <a:p>
            <a:pPr marL="0" indent="0">
              <a:buNone/>
            </a:pPr>
            <a:r>
              <a:rPr lang="en-US" sz="2800" b="1" dirty="0">
                <a:solidFill>
                  <a:srgbClr val="FF0000"/>
                </a:solidFill>
                <a:effectLst>
                  <a:outerShdw blurRad="38100" dist="38100" dir="2700000" algn="tl">
                    <a:srgbClr val="000000">
                      <a:alpha val="43137"/>
                    </a:srgbClr>
                  </a:outerShdw>
                </a:effectLst>
              </a:rPr>
              <a:t>Paul was himself a servant of this gospel (3):</a:t>
            </a:r>
          </a:p>
          <a:p>
            <a:r>
              <a:rPr lang="en-US" sz="2400" i="1" dirty="0">
                <a:solidFill>
                  <a:schemeClr val="tx1"/>
                </a:solidFill>
              </a:rPr>
              <a:t>This eternal purpose of God—the “mystery”—was kept hidden for long ages, but now God has made it known.</a:t>
            </a:r>
          </a:p>
          <a:p>
            <a:r>
              <a:rPr lang="en-US" sz="2400" i="1" dirty="0">
                <a:solidFill>
                  <a:schemeClr val="tx1"/>
                </a:solidFill>
              </a:rPr>
              <a:t>It was Paul’s privilege and burden to be the bearer of this good news to Gentiles. </a:t>
            </a:r>
          </a:p>
          <a:p>
            <a:r>
              <a:rPr lang="en-US" sz="2400" i="1" dirty="0">
                <a:solidFill>
                  <a:schemeClr val="tx1"/>
                </a:solidFill>
              </a:rPr>
              <a:t>His continual prayer was that the Ephesians would be able to fully grasp Christ’s immeasurable love.</a:t>
            </a:r>
          </a:p>
          <a:p>
            <a:pPr marL="0" indent="0">
              <a:buNone/>
            </a:pPr>
            <a:r>
              <a:rPr lang="en-US" sz="2800" b="1" dirty="0">
                <a:solidFill>
                  <a:srgbClr val="FF0000"/>
                </a:solidFill>
                <a:effectLst>
                  <a:outerShdw blurRad="38100" dist="38100" dir="2700000" algn="tl">
                    <a:srgbClr val="000000">
                      <a:alpha val="43137"/>
                    </a:srgbClr>
                  </a:outerShdw>
                </a:effectLst>
              </a:rPr>
              <a:t>The practical implications of this universal gospel aimed toward unity and spiritual maturity (4:1—5:20):</a:t>
            </a:r>
          </a:p>
          <a:p>
            <a:r>
              <a:rPr lang="en-US" sz="2400" i="1" dirty="0">
                <a:solidFill>
                  <a:schemeClr val="tx1"/>
                </a:solidFill>
              </a:rPr>
              <a:t>Since God has now united both Jew and Gentile, Christians must live in unity with each other, using the gifts God has given for the spiritual growth of the body.</a:t>
            </a:r>
          </a:p>
          <a:p>
            <a:r>
              <a:rPr lang="en-US" sz="2400" i="1" dirty="0">
                <a:solidFill>
                  <a:schemeClr val="tx1"/>
                </a:solidFill>
              </a:rPr>
              <a:t>As God’s children, they must be characterized by moral behavior.</a:t>
            </a:r>
          </a:p>
        </p:txBody>
      </p:sp>
      <p:sp>
        <p:nvSpPr>
          <p:cNvPr id="4" name="Title 1">
            <a:extLst>
              <a:ext uri="{FF2B5EF4-FFF2-40B4-BE49-F238E27FC236}">
                <a16:creationId xmlns:a16="http://schemas.microsoft.com/office/drawing/2014/main" id="{86FEEA92-2952-427F-A9AB-82FD0727D0E9}"/>
              </a:ext>
            </a:extLst>
          </p:cNvPr>
          <p:cNvSpPr>
            <a:spLocks noGrp="1"/>
          </p:cNvSpPr>
          <p:nvPr>
            <p:ph type="title"/>
          </p:nvPr>
        </p:nvSpPr>
        <p:spPr>
          <a:xfrm rot="16200000">
            <a:off x="-2639786" y="2972344"/>
            <a:ext cx="6697982" cy="913312"/>
          </a:xfrm>
          <a:solidFill>
            <a:schemeClr val="tx1"/>
          </a:solidFill>
        </p:spPr>
        <p:txBody>
          <a:bodyPr>
            <a:normAutofit/>
          </a:bodyPr>
          <a:lstStyle/>
          <a:p>
            <a:pPr algn="ctr"/>
            <a:r>
              <a:rPr lang="en-US" sz="4800" b="1" dirty="0">
                <a:solidFill>
                  <a:srgbClr val="FF9900"/>
                </a:solidFill>
                <a:effectLst>
                  <a:outerShdw blurRad="38100" dist="38100" dir="2700000" algn="tl">
                    <a:srgbClr val="000000">
                      <a:alpha val="43137"/>
                    </a:srgbClr>
                  </a:outerShdw>
                </a:effectLst>
              </a:rPr>
              <a:t>The Argument </a:t>
            </a:r>
          </a:p>
        </p:txBody>
      </p:sp>
    </p:spTree>
    <p:extLst>
      <p:ext uri="{BB962C8B-B14F-4D97-AF65-F5344CB8AC3E}">
        <p14:creationId xmlns:p14="http://schemas.microsoft.com/office/powerpoint/2010/main" val="106477339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useBgFill="1">
        <p:nvSpPr>
          <p:cNvPr id="3" name="Content Placeholder 2"/>
          <p:cNvSpPr>
            <a:spLocks noGrp="1"/>
          </p:cNvSpPr>
          <p:nvPr>
            <p:ph idx="1"/>
          </p:nvPr>
        </p:nvSpPr>
        <p:spPr>
          <a:xfrm>
            <a:off x="1760220" y="160016"/>
            <a:ext cx="10279380" cy="6697983"/>
          </a:xfrm>
        </p:spPr>
        <p:txBody>
          <a:bodyPr>
            <a:noAutofit/>
          </a:bodyPr>
          <a:lstStyle/>
          <a:p>
            <a:pPr marL="0" indent="0">
              <a:buNone/>
            </a:pPr>
            <a:r>
              <a:rPr lang="en-US" sz="2800" b="1" dirty="0">
                <a:solidFill>
                  <a:srgbClr val="FF0000"/>
                </a:solidFill>
                <a:effectLst>
                  <a:outerShdw blurRad="38100" dist="38100" dir="2700000" algn="tl">
                    <a:srgbClr val="000000">
                      <a:alpha val="43137"/>
                    </a:srgbClr>
                  </a:outerShdw>
                </a:effectLst>
              </a:rPr>
              <a:t>Family life must be follow the lead of Christ as the “husband” of the church, his “bride” (5:21—6:9). </a:t>
            </a:r>
          </a:p>
          <a:p>
            <a:r>
              <a:rPr lang="en-US" sz="2400" i="1" dirty="0">
                <a:solidFill>
                  <a:schemeClr val="tx1"/>
                </a:solidFill>
              </a:rPr>
              <a:t>This meant sacrifice and submission between husbands and wives. </a:t>
            </a:r>
          </a:p>
          <a:p>
            <a:r>
              <a:rPr lang="en-US" sz="2400" i="1" dirty="0">
                <a:solidFill>
                  <a:schemeClr val="tx1"/>
                </a:solidFill>
              </a:rPr>
              <a:t>It also meant respectful obedience on the part of children.</a:t>
            </a:r>
          </a:p>
          <a:p>
            <a:r>
              <a:rPr lang="en-US" sz="2400" i="1" dirty="0">
                <a:solidFill>
                  <a:schemeClr val="tx1"/>
                </a:solidFill>
              </a:rPr>
              <a:t>It meant that Christians who were slaves and Christians who were masters must see themselves as serving Christ, not the expectations of the surrounding culture. </a:t>
            </a:r>
          </a:p>
          <a:p>
            <a:pPr marL="0" indent="0">
              <a:buNone/>
            </a:pPr>
            <a:r>
              <a:rPr lang="en-US" sz="2800" b="1" dirty="0">
                <a:solidFill>
                  <a:srgbClr val="FF0000"/>
                </a:solidFill>
                <a:effectLst>
                  <a:outerShdw blurRad="38100" dist="38100" dir="2700000" algn="tl">
                    <a:srgbClr val="000000">
                      <a:alpha val="43137"/>
                    </a:srgbClr>
                  </a:outerShdw>
                </a:effectLst>
              </a:rPr>
              <a:t>The church faces an intractable and threatening world (6:10-24):</a:t>
            </a:r>
          </a:p>
          <a:p>
            <a:r>
              <a:rPr lang="en-US" sz="2400" i="1" dirty="0">
                <a:solidFill>
                  <a:schemeClr val="tx1"/>
                </a:solidFill>
              </a:rPr>
              <a:t>Still, though the church engages in warfare, its warfare is not conducted with physical violence, but rather, spiritual weaponry.</a:t>
            </a:r>
          </a:p>
          <a:p>
            <a:r>
              <a:rPr lang="en-US" sz="2400" i="1" dirty="0">
                <a:solidFill>
                  <a:schemeClr val="tx1"/>
                </a:solidFill>
              </a:rPr>
              <a:t>Prayers for Paul as Christ’s ambassador were in order, and peace, love and grace were the enduring virtues of God’s new society, the church.</a:t>
            </a:r>
          </a:p>
        </p:txBody>
      </p:sp>
      <p:sp>
        <p:nvSpPr>
          <p:cNvPr id="4" name="Title 1">
            <a:extLst>
              <a:ext uri="{FF2B5EF4-FFF2-40B4-BE49-F238E27FC236}">
                <a16:creationId xmlns:a16="http://schemas.microsoft.com/office/drawing/2014/main" id="{23283B51-CE18-4BF3-B96A-223D2A01FA6F}"/>
              </a:ext>
            </a:extLst>
          </p:cNvPr>
          <p:cNvSpPr>
            <a:spLocks noGrp="1"/>
          </p:cNvSpPr>
          <p:nvPr>
            <p:ph type="title"/>
          </p:nvPr>
        </p:nvSpPr>
        <p:spPr>
          <a:xfrm rot="16200000">
            <a:off x="-2639786" y="2972344"/>
            <a:ext cx="6697982" cy="913312"/>
          </a:xfrm>
          <a:solidFill>
            <a:schemeClr val="tx1"/>
          </a:solidFill>
        </p:spPr>
        <p:txBody>
          <a:bodyPr>
            <a:normAutofit/>
          </a:bodyPr>
          <a:lstStyle/>
          <a:p>
            <a:pPr algn="ctr"/>
            <a:r>
              <a:rPr lang="en-US" sz="4800" b="1" dirty="0">
                <a:solidFill>
                  <a:srgbClr val="FF9900"/>
                </a:solidFill>
                <a:effectLst>
                  <a:outerShdw blurRad="38100" dist="38100" dir="2700000" algn="tl">
                    <a:srgbClr val="000000">
                      <a:alpha val="43137"/>
                    </a:srgbClr>
                  </a:outerShdw>
                </a:effectLst>
              </a:rPr>
              <a:t>The Argument </a:t>
            </a:r>
          </a:p>
        </p:txBody>
      </p:sp>
    </p:spTree>
    <p:extLst>
      <p:ext uri="{BB962C8B-B14F-4D97-AF65-F5344CB8AC3E}">
        <p14:creationId xmlns:p14="http://schemas.microsoft.com/office/powerpoint/2010/main" val="59398269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5B340-BB12-4B1C-9694-B10F2D0335C6}"/>
              </a:ext>
            </a:extLst>
          </p:cNvPr>
          <p:cNvSpPr>
            <a:spLocks noGrp="1"/>
          </p:cNvSpPr>
          <p:nvPr>
            <p:ph type="ctrTitle"/>
          </p:nvPr>
        </p:nvSpPr>
        <p:spPr/>
        <p:txBody>
          <a:bodyPr/>
          <a:lstStyle/>
          <a:p>
            <a:r>
              <a:rPr lang="en-US" dirty="0"/>
              <a:t>God’s eternal purpose</a:t>
            </a:r>
          </a:p>
        </p:txBody>
      </p:sp>
      <p:sp>
        <p:nvSpPr>
          <p:cNvPr id="3" name="Subtitle 2">
            <a:extLst>
              <a:ext uri="{FF2B5EF4-FFF2-40B4-BE49-F238E27FC236}">
                <a16:creationId xmlns:a16="http://schemas.microsoft.com/office/drawing/2014/main" id="{163D5D30-600D-46E2-B5F9-A8B421E125BB}"/>
              </a:ext>
            </a:extLst>
          </p:cNvPr>
          <p:cNvSpPr>
            <a:spLocks noGrp="1"/>
          </p:cNvSpPr>
          <p:nvPr>
            <p:ph type="subTitle" idx="1"/>
          </p:nvPr>
        </p:nvSpPr>
        <p:spPr/>
        <p:txBody>
          <a:bodyPr>
            <a:normAutofit/>
          </a:bodyPr>
          <a:lstStyle/>
          <a:p>
            <a:r>
              <a:rPr lang="en-US" sz="3200" dirty="0"/>
              <a:t>Ephesians 1</a:t>
            </a:r>
          </a:p>
        </p:txBody>
      </p:sp>
      <p:sp>
        <p:nvSpPr>
          <p:cNvPr id="4" name="Slide Number Placeholder 3">
            <a:extLst>
              <a:ext uri="{FF2B5EF4-FFF2-40B4-BE49-F238E27FC236}">
                <a16:creationId xmlns:a16="http://schemas.microsoft.com/office/drawing/2014/main" id="{5B79C41E-FDFA-4897-A821-8005F0241A0F}"/>
              </a:ext>
            </a:extLst>
          </p:cNvPr>
          <p:cNvSpPr>
            <a:spLocks noGrp="1"/>
          </p:cNvSpPr>
          <p:nvPr>
            <p:ph type="sldNum" sz="quarter" idx="12"/>
          </p:nvPr>
        </p:nvSpPr>
        <p:spPr/>
        <p:txBody>
          <a:bodyPr/>
          <a:lstStyle/>
          <a:p>
            <a:fld id="{2AC27A5A-7290-4DE1-BA94-4BE8A8E57DCF}" type="slidenum">
              <a:rPr lang="en-US" smtClean="0"/>
              <a:pPr/>
              <a:t>14</a:t>
            </a:fld>
            <a:endParaRPr lang="en-US" dirty="0"/>
          </a:p>
        </p:txBody>
      </p:sp>
    </p:spTree>
    <p:extLst>
      <p:ext uri="{BB962C8B-B14F-4D97-AF65-F5344CB8AC3E}">
        <p14:creationId xmlns:p14="http://schemas.microsoft.com/office/powerpoint/2010/main" val="2797199358"/>
      </p:ext>
    </p:extLst>
  </p:cSld>
  <p:clrMapOvr>
    <a:masterClrMapping/>
  </p:clrMapOvr>
  <p:transition>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B64A2E-C53B-4074-B2E4-B100CC3211CE}"/>
              </a:ext>
            </a:extLst>
          </p:cNvPr>
          <p:cNvSpPr>
            <a:spLocks noGrp="1"/>
          </p:cNvSpPr>
          <p:nvPr>
            <p:ph type="title"/>
          </p:nvPr>
        </p:nvSpPr>
        <p:spPr/>
        <p:txBody>
          <a:bodyPr>
            <a:normAutofit/>
          </a:bodyPr>
          <a:lstStyle/>
          <a:p>
            <a:r>
              <a:rPr lang="en-US" sz="4400" dirty="0"/>
              <a:t>The Triadic Blessing (1:3-14)</a:t>
            </a:r>
          </a:p>
        </p:txBody>
      </p:sp>
      <p:sp>
        <p:nvSpPr>
          <p:cNvPr id="4" name="Content Placeholder 3">
            <a:extLst>
              <a:ext uri="{FF2B5EF4-FFF2-40B4-BE49-F238E27FC236}">
                <a16:creationId xmlns:a16="http://schemas.microsoft.com/office/drawing/2014/main" id="{60E2167F-3E31-4499-B88E-E4DB119F249D}"/>
              </a:ext>
            </a:extLst>
          </p:cNvPr>
          <p:cNvSpPr>
            <a:spLocks noGrp="1"/>
          </p:cNvSpPr>
          <p:nvPr>
            <p:ph idx="1"/>
          </p:nvPr>
        </p:nvSpPr>
        <p:spPr>
          <a:xfrm>
            <a:off x="680321" y="2336872"/>
            <a:ext cx="9613861" cy="4178227"/>
          </a:xfrm>
        </p:spPr>
        <p:txBody>
          <a:bodyPr>
            <a:normAutofit fontScale="92500"/>
          </a:bodyPr>
          <a:lstStyle/>
          <a:p>
            <a:pPr marL="0" indent="0">
              <a:buNone/>
            </a:pPr>
            <a:r>
              <a:rPr lang="en-US" sz="3200" b="1" dirty="0">
                <a:solidFill>
                  <a:srgbClr val="800000"/>
                </a:solidFill>
                <a:effectLst>
                  <a:outerShdw blurRad="38100" dist="38100" dir="2700000" algn="tl">
                    <a:srgbClr val="000000">
                      <a:alpha val="43137"/>
                    </a:srgbClr>
                  </a:outerShdw>
                </a:effectLst>
              </a:rPr>
              <a:t>Paul is both consciously and unconsciously trinitarian, here structuring the opening blessing in terms of the Father, the Son, and the Holy Spirit.</a:t>
            </a:r>
          </a:p>
          <a:p>
            <a:r>
              <a:rPr lang="en-US" sz="2800" i="1" dirty="0"/>
              <a:t>This blessing is the single longest sentence in Paul’s letters, a total of 258 words (English Versions break up this long sentence)!</a:t>
            </a:r>
            <a:r>
              <a:rPr lang="en-US" sz="2800" dirty="0"/>
              <a:t> </a:t>
            </a:r>
          </a:p>
          <a:p>
            <a:r>
              <a:rPr lang="en-US" sz="2800" i="1" dirty="0"/>
              <a:t>The blessing also resembles the Jewish </a:t>
            </a:r>
            <a:r>
              <a:rPr lang="en-US" sz="2800" i="1" u="sng" dirty="0" err="1"/>
              <a:t>berakah</a:t>
            </a:r>
            <a:r>
              <a:rPr lang="en-US" sz="2800" i="1" dirty="0"/>
              <a:t>, sharing its threefold structure in which God is blessed, the reason for this blessing is recounted, and a response of praise is offered.</a:t>
            </a:r>
          </a:p>
        </p:txBody>
      </p:sp>
      <p:sp>
        <p:nvSpPr>
          <p:cNvPr id="2" name="Slide Number Placeholder 1">
            <a:extLst>
              <a:ext uri="{FF2B5EF4-FFF2-40B4-BE49-F238E27FC236}">
                <a16:creationId xmlns:a16="http://schemas.microsoft.com/office/drawing/2014/main" id="{CBC85D5A-003C-46DF-B17F-D78A9545849F}"/>
              </a:ext>
            </a:extLst>
          </p:cNvPr>
          <p:cNvSpPr>
            <a:spLocks noGrp="1"/>
          </p:cNvSpPr>
          <p:nvPr>
            <p:ph type="sldNum" sz="quarter" idx="12"/>
          </p:nvPr>
        </p:nvSpPr>
        <p:spPr/>
        <p:txBody>
          <a:bodyPr/>
          <a:lstStyle/>
          <a:p>
            <a:fld id="{2AC27A5A-7290-4DE1-BA94-4BE8A8E57DCF}" type="slidenum">
              <a:rPr lang="en-US" smtClean="0"/>
              <a:t>15</a:t>
            </a:fld>
            <a:endParaRPr lang="en-US" dirty="0"/>
          </a:p>
        </p:txBody>
      </p:sp>
    </p:spTree>
    <p:extLst>
      <p:ext uri="{BB962C8B-B14F-4D97-AF65-F5344CB8AC3E}">
        <p14:creationId xmlns:p14="http://schemas.microsoft.com/office/powerpoint/2010/main" val="227436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additive="base">
                                        <p:cTn id="1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additive="base">
                                        <p:cTn id="2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04DC1-EDF6-4B6C-A097-1639AA784623}"/>
              </a:ext>
            </a:extLst>
          </p:cNvPr>
          <p:cNvSpPr>
            <a:spLocks noGrp="1"/>
          </p:cNvSpPr>
          <p:nvPr>
            <p:ph type="title"/>
          </p:nvPr>
        </p:nvSpPr>
        <p:spPr/>
        <p:txBody>
          <a:bodyPr/>
          <a:lstStyle/>
          <a:p>
            <a:r>
              <a:rPr lang="en-US" dirty="0"/>
              <a:t>The Father’s Plan (1:3-6)</a:t>
            </a:r>
          </a:p>
        </p:txBody>
      </p:sp>
      <p:sp>
        <p:nvSpPr>
          <p:cNvPr id="3" name="Content Placeholder 2">
            <a:extLst>
              <a:ext uri="{FF2B5EF4-FFF2-40B4-BE49-F238E27FC236}">
                <a16:creationId xmlns:a16="http://schemas.microsoft.com/office/drawing/2014/main" id="{7CDD3C2E-A85A-4994-90BC-C44FDD992269}"/>
              </a:ext>
            </a:extLst>
          </p:cNvPr>
          <p:cNvSpPr>
            <a:spLocks noGrp="1"/>
          </p:cNvSpPr>
          <p:nvPr>
            <p:ph idx="1"/>
          </p:nvPr>
        </p:nvSpPr>
        <p:spPr>
          <a:xfrm>
            <a:off x="680321" y="2336872"/>
            <a:ext cx="9949579" cy="4246807"/>
          </a:xfrm>
        </p:spPr>
        <p:txBody>
          <a:bodyPr/>
          <a:lstStyle/>
          <a:p>
            <a:pPr marL="0" indent="0">
              <a:buNone/>
            </a:pPr>
            <a:r>
              <a:rPr lang="en-US" sz="2800" b="1" dirty="0">
                <a:solidFill>
                  <a:schemeClr val="accent3">
                    <a:lumMod val="60000"/>
                    <a:lumOff val="40000"/>
                  </a:schemeClr>
                </a:solidFill>
                <a:effectLst>
                  <a:outerShdw blurRad="38100" dist="38100" dir="2700000" algn="tl">
                    <a:srgbClr val="000000">
                      <a:alpha val="43137"/>
                    </a:srgbClr>
                  </a:outerShdw>
                </a:effectLst>
              </a:rPr>
              <a:t>The blessing begins by praising the Father’s gracious choice of the community of faith as his own children.</a:t>
            </a:r>
          </a:p>
          <a:p>
            <a:r>
              <a:rPr lang="en-US" i="1" dirty="0">
                <a:solidFill>
                  <a:srgbClr val="FFFF99"/>
                </a:solidFill>
              </a:rPr>
              <a:t>This chosen body is now seated with Christ in the heavenly realms and privileged to share the blessings of this exalted position.</a:t>
            </a:r>
          </a:p>
          <a:p>
            <a:r>
              <a:rPr lang="en-US" i="1" dirty="0">
                <a:solidFill>
                  <a:srgbClr val="FFFF99"/>
                </a:solidFill>
              </a:rPr>
              <a:t>The designation “in the heavenlies” (</a:t>
            </a:r>
            <a:r>
              <a:rPr lang="en-US" dirty="0">
                <a:solidFill>
                  <a:srgbClr val="FFFF99"/>
                </a:solidFill>
                <a:latin typeface="Greekth" panose="02020803070505020304" pitchFamily="18" charset="0"/>
              </a:rPr>
              <a:t>e]n </a:t>
            </a:r>
            <a:r>
              <a:rPr lang="en-US" dirty="0" err="1">
                <a:solidFill>
                  <a:srgbClr val="FFFF99"/>
                </a:solidFill>
                <a:latin typeface="Greekth" panose="02020803070505020304" pitchFamily="18" charset="0"/>
              </a:rPr>
              <a:t>toi?j</a:t>
            </a:r>
            <a:r>
              <a:rPr lang="en-US" dirty="0">
                <a:solidFill>
                  <a:srgbClr val="FFFF99"/>
                </a:solidFill>
                <a:latin typeface="Greekth" panose="02020803070505020304" pitchFamily="18" charset="0"/>
              </a:rPr>
              <a:t> e]</a:t>
            </a:r>
            <a:r>
              <a:rPr lang="en-US" dirty="0" err="1">
                <a:solidFill>
                  <a:srgbClr val="FFFF99"/>
                </a:solidFill>
                <a:latin typeface="Greekth" panose="02020803070505020304" pitchFamily="18" charset="0"/>
              </a:rPr>
              <a:t>pourani</a:t>
            </a:r>
            <a:r>
              <a:rPr lang="en-US" dirty="0">
                <a:solidFill>
                  <a:srgbClr val="FFFF99"/>
                </a:solidFill>
                <a:latin typeface="Greekth" panose="02020803070505020304" pitchFamily="18" charset="0"/>
              </a:rPr>
              <a:t>&lt;</a:t>
            </a:r>
            <a:r>
              <a:rPr lang="en-US" dirty="0" err="1">
                <a:solidFill>
                  <a:srgbClr val="FFFF99"/>
                </a:solidFill>
                <a:latin typeface="Greekth" panose="02020803070505020304" pitchFamily="18" charset="0"/>
              </a:rPr>
              <a:t>oij</a:t>
            </a:r>
            <a:r>
              <a:rPr lang="en-US" i="1" dirty="0">
                <a:solidFill>
                  <a:srgbClr val="FFFF99"/>
                </a:solidFill>
              </a:rPr>
              <a:t>), which Paul will use several more times in this letter (cf. 1:3, 20; 2:6; 3:10; 6:12), refers to an invisible, spiritual realm which exists alongside the visible, natural realm.</a:t>
            </a:r>
          </a:p>
          <a:p>
            <a:r>
              <a:rPr lang="en-US" i="1" dirty="0">
                <a:solidFill>
                  <a:srgbClr val="FFFF99"/>
                </a:solidFill>
              </a:rPr>
              <a:t>This invisible realm means that in some sense believers already participate in the Age to Come while still living in the Present Age.</a:t>
            </a:r>
          </a:p>
          <a:p>
            <a:endParaRPr lang="en-US" i="1" dirty="0">
              <a:solidFill>
                <a:srgbClr val="FFFF99"/>
              </a:solidFill>
            </a:endParaRPr>
          </a:p>
        </p:txBody>
      </p:sp>
    </p:spTree>
    <p:extLst>
      <p:ext uri="{BB962C8B-B14F-4D97-AF65-F5344CB8AC3E}">
        <p14:creationId xmlns:p14="http://schemas.microsoft.com/office/powerpoint/2010/main" val="77887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2">
                <a:lumMod val="75000"/>
              </a:schemeClr>
            </a:gs>
            <a:gs pos="50000">
              <a:schemeClr val="accent3">
                <a:lumMod val="50000"/>
              </a:schemeClr>
            </a:gs>
            <a:gs pos="100000">
              <a:srgbClr val="800000"/>
            </a:gs>
          </a:gsLst>
          <a:lin ang="2520000" scaled="0"/>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1E95C6-D4D0-42EC-BBDD-4CD625E85C83}"/>
              </a:ext>
            </a:extLst>
          </p:cNvPr>
          <p:cNvSpPr>
            <a:spLocks noGrp="1"/>
          </p:cNvSpPr>
          <p:nvPr>
            <p:ph type="title"/>
          </p:nvPr>
        </p:nvSpPr>
        <p:spPr>
          <a:xfrm>
            <a:off x="660946" y="381345"/>
            <a:ext cx="9624960" cy="1080938"/>
          </a:xfrm>
        </p:spPr>
        <p:txBody>
          <a:bodyPr>
            <a:normAutofit fontScale="90000"/>
          </a:bodyPr>
          <a:lstStyle/>
          <a:p>
            <a:r>
              <a:rPr lang="en-US" sz="5300" b="1" dirty="0">
                <a:solidFill>
                  <a:schemeClr val="accent6">
                    <a:lumMod val="75000"/>
                  </a:schemeClr>
                </a:solidFill>
                <a:effectLst>
                  <a:outerShdw blurRad="38100" dist="38100" dir="2700000" algn="tl">
                    <a:srgbClr val="000000">
                      <a:alpha val="43137"/>
                    </a:srgbClr>
                  </a:outerShdw>
                </a:effectLst>
              </a:rPr>
              <a:t>THE DIVINE CHOICE</a:t>
            </a:r>
            <a:br>
              <a:rPr lang="en-US" dirty="0"/>
            </a:br>
            <a:r>
              <a:rPr lang="en-US" i="1" dirty="0"/>
              <a:t>Paul describes the divine choice in five stages:</a:t>
            </a:r>
          </a:p>
        </p:txBody>
      </p:sp>
      <p:sp>
        <p:nvSpPr>
          <p:cNvPr id="5" name="Text Placeholder 4">
            <a:extLst>
              <a:ext uri="{FF2B5EF4-FFF2-40B4-BE49-F238E27FC236}">
                <a16:creationId xmlns:a16="http://schemas.microsoft.com/office/drawing/2014/main" id="{B32B8C50-B3BE-4FA7-B903-CE9AFA3E5EF8}"/>
              </a:ext>
            </a:extLst>
          </p:cNvPr>
          <p:cNvSpPr>
            <a:spLocks noGrp="1"/>
          </p:cNvSpPr>
          <p:nvPr>
            <p:ph type="body" idx="1"/>
          </p:nvPr>
        </p:nvSpPr>
        <p:spPr>
          <a:xfrm>
            <a:off x="2581186" y="1491053"/>
            <a:ext cx="3070034" cy="576262"/>
          </a:xfrm>
        </p:spPr>
        <p:txBody>
          <a:bodyPr/>
          <a:lstStyle/>
          <a:p>
            <a:pPr algn="ctr"/>
            <a:r>
              <a:rPr lang="en-US" b="1" dirty="0">
                <a:solidFill>
                  <a:srgbClr val="FFC000"/>
                </a:solidFill>
              </a:rPr>
              <a:t>Ro. 8:28-29</a:t>
            </a:r>
          </a:p>
        </p:txBody>
      </p:sp>
      <p:sp>
        <p:nvSpPr>
          <p:cNvPr id="8" name="Text Placeholder 7">
            <a:extLst>
              <a:ext uri="{FF2B5EF4-FFF2-40B4-BE49-F238E27FC236}">
                <a16:creationId xmlns:a16="http://schemas.microsoft.com/office/drawing/2014/main" id="{DACCA44C-6FDC-4BCE-9709-41FBB2093F25}"/>
              </a:ext>
            </a:extLst>
          </p:cNvPr>
          <p:cNvSpPr>
            <a:spLocks noGrp="1"/>
          </p:cNvSpPr>
          <p:nvPr>
            <p:ph type="body" sz="half" idx="15"/>
          </p:nvPr>
        </p:nvSpPr>
        <p:spPr>
          <a:xfrm>
            <a:off x="2623422" y="2135895"/>
            <a:ext cx="3049702" cy="4562085"/>
          </a:xfrm>
          <a:solidFill>
            <a:schemeClr val="accent2"/>
          </a:solidFill>
        </p:spPr>
        <p:txBody>
          <a:bodyPr>
            <a:normAutofit/>
          </a:bodyPr>
          <a:lstStyle/>
          <a:p>
            <a:endParaRPr lang="en-US" sz="800" dirty="0">
              <a:solidFill>
                <a:schemeClr val="bg1"/>
              </a:solidFill>
              <a:latin typeface="Agency FB" panose="020B0503020202020204" pitchFamily="34" charset="0"/>
            </a:endParaRPr>
          </a:p>
          <a:p>
            <a:r>
              <a:rPr lang="en-US" sz="2400" dirty="0">
                <a:solidFill>
                  <a:schemeClr val="bg1"/>
                </a:solidFill>
                <a:latin typeface="Agency FB" panose="020B0503020202020204" pitchFamily="34" charset="0"/>
              </a:rPr>
              <a:t>Foreknowledge and Predestination</a:t>
            </a:r>
          </a:p>
          <a:p>
            <a:r>
              <a:rPr lang="en-US" sz="2400" dirty="0">
                <a:solidFill>
                  <a:schemeClr val="bg1"/>
                </a:solidFill>
                <a:latin typeface="Agency FB" panose="020B0503020202020204" pitchFamily="34" charset="0"/>
              </a:rPr>
              <a:t>Called according to God’s purpose</a:t>
            </a:r>
          </a:p>
          <a:p>
            <a:r>
              <a:rPr lang="en-US" sz="2400" dirty="0">
                <a:solidFill>
                  <a:schemeClr val="bg1"/>
                </a:solidFill>
                <a:latin typeface="Agency FB" panose="020B0503020202020204" pitchFamily="34" charset="0"/>
              </a:rPr>
              <a:t>Justification</a:t>
            </a:r>
          </a:p>
          <a:p>
            <a:endParaRPr lang="en-US" dirty="0">
              <a:solidFill>
                <a:schemeClr val="bg1"/>
              </a:solidFill>
              <a:latin typeface="Agency FB" panose="020B0503020202020204" pitchFamily="34" charset="0"/>
            </a:endParaRPr>
          </a:p>
          <a:p>
            <a:r>
              <a:rPr lang="en-US" sz="2400" dirty="0">
                <a:solidFill>
                  <a:schemeClr val="bg1"/>
                </a:solidFill>
                <a:latin typeface="Agency FB" panose="020B0503020202020204" pitchFamily="34" charset="0"/>
              </a:rPr>
              <a:t>Inseparable from Christ’s love</a:t>
            </a:r>
          </a:p>
          <a:p>
            <a:r>
              <a:rPr lang="en-US" sz="2400" dirty="0">
                <a:solidFill>
                  <a:schemeClr val="bg1"/>
                </a:solidFill>
                <a:latin typeface="Agency FB" panose="020B0503020202020204" pitchFamily="34" charset="0"/>
              </a:rPr>
              <a:t>Glorification</a:t>
            </a:r>
          </a:p>
        </p:txBody>
      </p:sp>
      <p:sp>
        <p:nvSpPr>
          <p:cNvPr id="6" name="Text Placeholder 5">
            <a:extLst>
              <a:ext uri="{FF2B5EF4-FFF2-40B4-BE49-F238E27FC236}">
                <a16:creationId xmlns:a16="http://schemas.microsoft.com/office/drawing/2014/main" id="{4451D9CB-9AC8-4FD8-A4B3-F20F3B3BA44E}"/>
              </a:ext>
            </a:extLst>
          </p:cNvPr>
          <p:cNvSpPr>
            <a:spLocks noGrp="1"/>
          </p:cNvSpPr>
          <p:nvPr>
            <p:ph type="body" sz="quarter" idx="3"/>
          </p:nvPr>
        </p:nvSpPr>
        <p:spPr>
          <a:xfrm>
            <a:off x="5761965" y="1513913"/>
            <a:ext cx="3063240" cy="576262"/>
          </a:xfrm>
        </p:spPr>
        <p:txBody>
          <a:bodyPr/>
          <a:lstStyle/>
          <a:p>
            <a:pPr algn="ctr"/>
            <a:r>
              <a:rPr lang="en-US" b="1" dirty="0">
                <a:solidFill>
                  <a:srgbClr val="FFC000"/>
                </a:solidFill>
              </a:rPr>
              <a:t>Ep 1:3-14</a:t>
            </a:r>
          </a:p>
        </p:txBody>
      </p:sp>
      <p:sp>
        <p:nvSpPr>
          <p:cNvPr id="9" name="Text Placeholder 8">
            <a:extLst>
              <a:ext uri="{FF2B5EF4-FFF2-40B4-BE49-F238E27FC236}">
                <a16:creationId xmlns:a16="http://schemas.microsoft.com/office/drawing/2014/main" id="{D686DD57-1630-468B-888D-106D62BFD880}"/>
              </a:ext>
            </a:extLst>
          </p:cNvPr>
          <p:cNvSpPr>
            <a:spLocks noGrp="1"/>
          </p:cNvSpPr>
          <p:nvPr>
            <p:ph type="body" sz="half" idx="16"/>
          </p:nvPr>
        </p:nvSpPr>
        <p:spPr>
          <a:xfrm>
            <a:off x="5809435" y="2135895"/>
            <a:ext cx="3050935" cy="4562085"/>
          </a:xfrm>
          <a:solidFill>
            <a:schemeClr val="accent2">
              <a:lumMod val="40000"/>
              <a:lumOff val="60000"/>
            </a:schemeClr>
          </a:solidFill>
        </p:spPr>
        <p:txBody>
          <a:bodyPr>
            <a:normAutofit/>
          </a:bodyPr>
          <a:lstStyle/>
          <a:p>
            <a:endParaRPr lang="en-US" sz="800" dirty="0">
              <a:solidFill>
                <a:schemeClr val="bg1"/>
              </a:solidFill>
              <a:latin typeface="Agency FB" panose="020B0503020202020204" pitchFamily="34" charset="0"/>
            </a:endParaRPr>
          </a:p>
          <a:p>
            <a:r>
              <a:rPr lang="en-US" sz="2400" dirty="0">
                <a:solidFill>
                  <a:schemeClr val="bg1"/>
                </a:solidFill>
                <a:latin typeface="Agency FB" panose="020B0503020202020204" pitchFamily="34" charset="0"/>
              </a:rPr>
              <a:t>Chosen and predestined to be sons</a:t>
            </a:r>
          </a:p>
          <a:p>
            <a:r>
              <a:rPr lang="en-US" sz="2400" dirty="0">
                <a:solidFill>
                  <a:schemeClr val="bg1"/>
                </a:solidFill>
                <a:latin typeface="Agency FB" panose="020B0503020202020204" pitchFamily="34" charset="0"/>
              </a:rPr>
              <a:t>His will revealed in the word of truth</a:t>
            </a:r>
          </a:p>
          <a:p>
            <a:r>
              <a:rPr lang="en-US" sz="2400" dirty="0">
                <a:solidFill>
                  <a:schemeClr val="bg1"/>
                </a:solidFill>
                <a:latin typeface="Agency FB" panose="020B0503020202020204" pitchFamily="34" charset="0"/>
              </a:rPr>
              <a:t>Redemption and forgiveness through Christ’s blood </a:t>
            </a:r>
          </a:p>
          <a:p>
            <a:r>
              <a:rPr lang="en-US" sz="2400" dirty="0">
                <a:solidFill>
                  <a:schemeClr val="bg1"/>
                </a:solidFill>
                <a:latin typeface="Agency FB" panose="020B0503020202020204" pitchFamily="34" charset="0"/>
              </a:rPr>
              <a:t>The Spirit is a deposit guaranteeing our inheritance</a:t>
            </a:r>
          </a:p>
          <a:p>
            <a:r>
              <a:rPr lang="en-US" sz="2400" dirty="0">
                <a:solidFill>
                  <a:schemeClr val="bg1"/>
                </a:solidFill>
                <a:latin typeface="Agency FB" panose="020B0503020202020204" pitchFamily="34" charset="0"/>
              </a:rPr>
              <a:t>Final redemption of believers who are God’s possession</a:t>
            </a:r>
          </a:p>
        </p:txBody>
      </p:sp>
      <p:sp>
        <p:nvSpPr>
          <p:cNvPr id="7" name="Text Placeholder 6">
            <a:extLst>
              <a:ext uri="{FF2B5EF4-FFF2-40B4-BE49-F238E27FC236}">
                <a16:creationId xmlns:a16="http://schemas.microsoft.com/office/drawing/2014/main" id="{B978C7C9-B009-4708-B736-4F7ABB6BCCF7}"/>
              </a:ext>
            </a:extLst>
          </p:cNvPr>
          <p:cNvSpPr>
            <a:spLocks noGrp="1"/>
          </p:cNvSpPr>
          <p:nvPr>
            <p:ph type="body" sz="quarter" idx="13"/>
          </p:nvPr>
        </p:nvSpPr>
        <p:spPr>
          <a:xfrm>
            <a:off x="8961516" y="1559633"/>
            <a:ext cx="3070025" cy="576262"/>
          </a:xfrm>
        </p:spPr>
        <p:txBody>
          <a:bodyPr/>
          <a:lstStyle/>
          <a:p>
            <a:pPr algn="ctr"/>
            <a:r>
              <a:rPr lang="en-US" b="1" dirty="0">
                <a:solidFill>
                  <a:srgbClr val="FFC000"/>
                </a:solidFill>
              </a:rPr>
              <a:t>2 Th. 2:13-17</a:t>
            </a:r>
          </a:p>
        </p:txBody>
      </p:sp>
      <p:sp>
        <p:nvSpPr>
          <p:cNvPr id="10" name="Text Placeholder 9">
            <a:extLst>
              <a:ext uri="{FF2B5EF4-FFF2-40B4-BE49-F238E27FC236}">
                <a16:creationId xmlns:a16="http://schemas.microsoft.com/office/drawing/2014/main" id="{C85F9B4F-B097-4AAF-A8B6-AA49156632EA}"/>
              </a:ext>
            </a:extLst>
          </p:cNvPr>
          <p:cNvSpPr>
            <a:spLocks noGrp="1"/>
          </p:cNvSpPr>
          <p:nvPr>
            <p:ph type="body" sz="half" idx="17"/>
          </p:nvPr>
        </p:nvSpPr>
        <p:spPr>
          <a:xfrm>
            <a:off x="8984376" y="2135895"/>
            <a:ext cx="3070025" cy="4562085"/>
          </a:xfrm>
          <a:solidFill>
            <a:schemeClr val="accent3">
              <a:lumMod val="60000"/>
              <a:lumOff val="40000"/>
            </a:schemeClr>
          </a:solidFill>
        </p:spPr>
        <p:txBody>
          <a:bodyPr>
            <a:normAutofit/>
          </a:bodyPr>
          <a:lstStyle/>
          <a:p>
            <a:endParaRPr lang="en-US" sz="800" dirty="0">
              <a:solidFill>
                <a:schemeClr val="bg1"/>
              </a:solidFill>
              <a:latin typeface="Agency FB" panose="020B0503020202020204" pitchFamily="34" charset="0"/>
            </a:endParaRPr>
          </a:p>
          <a:p>
            <a:r>
              <a:rPr lang="en-US" sz="2400" dirty="0">
                <a:solidFill>
                  <a:schemeClr val="bg1"/>
                </a:solidFill>
                <a:latin typeface="Agency FB" panose="020B0503020202020204" pitchFamily="34" charset="0"/>
              </a:rPr>
              <a:t>Chosen from the beginning  </a:t>
            </a:r>
          </a:p>
          <a:p>
            <a:endParaRPr lang="en-US" sz="1600" dirty="0">
              <a:solidFill>
                <a:schemeClr val="bg1"/>
              </a:solidFill>
              <a:latin typeface="Agency FB" panose="020B0503020202020204" pitchFamily="34" charset="0"/>
            </a:endParaRPr>
          </a:p>
          <a:p>
            <a:r>
              <a:rPr lang="en-US" sz="2400" dirty="0">
                <a:solidFill>
                  <a:schemeClr val="bg1"/>
                </a:solidFill>
                <a:latin typeface="Agency FB" panose="020B0503020202020204" pitchFamily="34" charset="0"/>
              </a:rPr>
              <a:t>Called through the gospel</a:t>
            </a:r>
          </a:p>
          <a:p>
            <a:endParaRPr lang="en-US" dirty="0">
              <a:solidFill>
                <a:schemeClr val="bg1"/>
              </a:solidFill>
              <a:latin typeface="Agency FB" panose="020B0503020202020204" pitchFamily="34" charset="0"/>
            </a:endParaRPr>
          </a:p>
          <a:p>
            <a:r>
              <a:rPr lang="en-US" sz="2400" dirty="0">
                <a:solidFill>
                  <a:schemeClr val="bg1"/>
                </a:solidFill>
                <a:latin typeface="Agency FB" panose="020B0503020202020204" pitchFamily="34" charset="0"/>
              </a:rPr>
              <a:t>Sanctification by the Spirit and belief in the truth</a:t>
            </a:r>
          </a:p>
          <a:p>
            <a:r>
              <a:rPr lang="en-US" sz="2400" dirty="0">
                <a:solidFill>
                  <a:schemeClr val="bg1"/>
                </a:solidFill>
                <a:latin typeface="Agency FB" panose="020B0503020202020204" pitchFamily="34" charset="0"/>
              </a:rPr>
              <a:t>Believers must stand firm and hold to the teachings</a:t>
            </a:r>
          </a:p>
          <a:p>
            <a:r>
              <a:rPr lang="en-US" sz="2400" dirty="0">
                <a:solidFill>
                  <a:schemeClr val="bg1"/>
                </a:solidFill>
                <a:latin typeface="Agency FB" panose="020B0503020202020204" pitchFamily="34" charset="0"/>
              </a:rPr>
              <a:t>All will share in the glory of the Lord</a:t>
            </a:r>
          </a:p>
        </p:txBody>
      </p:sp>
      <p:sp>
        <p:nvSpPr>
          <p:cNvPr id="11" name="TextBox 10">
            <a:extLst>
              <a:ext uri="{FF2B5EF4-FFF2-40B4-BE49-F238E27FC236}">
                <a16:creationId xmlns:a16="http://schemas.microsoft.com/office/drawing/2014/main" id="{FBF99245-6EB2-46D6-B1DD-8F9351661240}"/>
              </a:ext>
            </a:extLst>
          </p:cNvPr>
          <p:cNvSpPr txBox="1"/>
          <p:nvPr/>
        </p:nvSpPr>
        <p:spPr>
          <a:xfrm>
            <a:off x="205740" y="2021595"/>
            <a:ext cx="2281371" cy="4093428"/>
          </a:xfrm>
          <a:prstGeom prst="rect">
            <a:avLst/>
          </a:prstGeom>
          <a:noFill/>
        </p:spPr>
        <p:txBody>
          <a:bodyPr wrap="square" rtlCol="0">
            <a:spAutoFit/>
          </a:bodyPr>
          <a:lstStyle/>
          <a:p>
            <a:pPr algn="r"/>
            <a:endParaRPr lang="en-US" sz="2000" dirty="0">
              <a:latin typeface="Agency FB" panose="020B0503020202020204" pitchFamily="34" charset="0"/>
            </a:endParaRPr>
          </a:p>
          <a:p>
            <a:pPr algn="r"/>
            <a:r>
              <a:rPr lang="en-US" sz="3200" dirty="0">
                <a:solidFill>
                  <a:srgbClr val="FFFF99"/>
                </a:solidFill>
                <a:latin typeface="Agency FB" panose="020B0503020202020204" pitchFamily="34" charset="0"/>
              </a:rPr>
              <a:t>ELECTION</a:t>
            </a:r>
          </a:p>
          <a:p>
            <a:pPr algn="r"/>
            <a:endParaRPr lang="en-US" sz="2000" dirty="0">
              <a:solidFill>
                <a:srgbClr val="FFFF99"/>
              </a:solidFill>
              <a:latin typeface="Agency FB" panose="020B0503020202020204" pitchFamily="34" charset="0"/>
            </a:endParaRPr>
          </a:p>
          <a:p>
            <a:pPr algn="r"/>
            <a:r>
              <a:rPr lang="en-US" sz="3200" dirty="0">
                <a:solidFill>
                  <a:srgbClr val="FFFF99"/>
                </a:solidFill>
                <a:latin typeface="Agency FB" panose="020B0503020202020204" pitchFamily="34" charset="0"/>
              </a:rPr>
              <a:t>CALLING</a:t>
            </a:r>
          </a:p>
          <a:p>
            <a:pPr algn="r"/>
            <a:endParaRPr lang="en-US" sz="2000" dirty="0">
              <a:solidFill>
                <a:srgbClr val="FFFF99"/>
              </a:solidFill>
              <a:latin typeface="Agency FB" panose="020B0503020202020204" pitchFamily="34" charset="0"/>
            </a:endParaRPr>
          </a:p>
          <a:p>
            <a:pPr algn="r"/>
            <a:r>
              <a:rPr lang="en-US" sz="3200" dirty="0">
                <a:solidFill>
                  <a:srgbClr val="FFFF99"/>
                </a:solidFill>
                <a:latin typeface="Agency FB" panose="020B0503020202020204" pitchFamily="34" charset="0"/>
              </a:rPr>
              <a:t>SALVATION</a:t>
            </a:r>
          </a:p>
          <a:p>
            <a:pPr algn="r"/>
            <a:endParaRPr lang="en-US" sz="2000" dirty="0">
              <a:solidFill>
                <a:srgbClr val="FFFF99"/>
              </a:solidFill>
              <a:latin typeface="Agency FB" panose="020B0503020202020204" pitchFamily="34" charset="0"/>
            </a:endParaRPr>
          </a:p>
          <a:p>
            <a:pPr algn="r"/>
            <a:r>
              <a:rPr lang="en-US" sz="3200" dirty="0">
                <a:solidFill>
                  <a:srgbClr val="FFFF99"/>
                </a:solidFill>
                <a:latin typeface="Agency FB" panose="020B0503020202020204" pitchFamily="34" charset="0"/>
              </a:rPr>
              <a:t>PERSEVERANCE</a:t>
            </a:r>
          </a:p>
          <a:p>
            <a:pPr algn="r"/>
            <a:endParaRPr lang="en-US" sz="2000" dirty="0">
              <a:solidFill>
                <a:srgbClr val="FFFF99"/>
              </a:solidFill>
              <a:latin typeface="Agency FB" panose="020B0503020202020204" pitchFamily="34" charset="0"/>
            </a:endParaRPr>
          </a:p>
          <a:p>
            <a:pPr algn="r"/>
            <a:r>
              <a:rPr lang="en-US" sz="3200" dirty="0">
                <a:solidFill>
                  <a:srgbClr val="FFFF99"/>
                </a:solidFill>
                <a:latin typeface="Agency FB" panose="020B0503020202020204" pitchFamily="34" charset="0"/>
              </a:rPr>
              <a:t>GLORIFICATION</a:t>
            </a:r>
          </a:p>
        </p:txBody>
      </p:sp>
    </p:spTree>
    <p:extLst>
      <p:ext uri="{BB962C8B-B14F-4D97-AF65-F5344CB8AC3E}">
        <p14:creationId xmlns:p14="http://schemas.microsoft.com/office/powerpoint/2010/main" val="129708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 calcmode="lin" valueType="num">
                                      <p:cBhvr additive="base">
                                        <p:cTn id="15"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 calcmode="lin" valueType="num">
                                      <p:cBhvr additive="base">
                                        <p:cTn id="2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 calcmode="lin" valueType="num">
                                      <p:cBhvr additive="base">
                                        <p:cTn id="3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0">
                                            <p:txEl>
                                              <p:pRg st="3" end="3"/>
                                            </p:txEl>
                                          </p:spTgt>
                                        </p:tgtEl>
                                        <p:attrNameLst>
                                          <p:attrName>style.visibility</p:attrName>
                                        </p:attrNameLst>
                                      </p:cBhvr>
                                      <p:to>
                                        <p:strVal val="visible"/>
                                      </p:to>
                                    </p:set>
                                    <p:anim calcmode="lin" valueType="num">
                                      <p:cBhvr additive="base">
                                        <p:cTn id="37"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xEl>
                                              <p:pRg st="5" end="5"/>
                                            </p:txEl>
                                          </p:spTgt>
                                        </p:tgtEl>
                                        <p:attrNameLst>
                                          <p:attrName>style.visibility</p:attrName>
                                        </p:attrNameLst>
                                      </p:cBhvr>
                                      <p:to>
                                        <p:strVal val="visible"/>
                                      </p:to>
                                    </p:set>
                                    <p:anim calcmode="lin" valueType="num">
                                      <p:cBhvr additive="base">
                                        <p:cTn id="43"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5" end="5"/>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anim calcmode="lin" valueType="num">
                                      <p:cBhvr additive="base">
                                        <p:cTn id="4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3" end="3"/>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9">
                                            <p:txEl>
                                              <p:pRg st="3" end="3"/>
                                            </p:txEl>
                                          </p:spTgt>
                                        </p:tgtEl>
                                        <p:attrNameLst>
                                          <p:attrName>style.visibility</p:attrName>
                                        </p:attrNameLst>
                                      </p:cBhvr>
                                      <p:to>
                                        <p:strVal val="visible"/>
                                      </p:to>
                                    </p:set>
                                    <p:anim calcmode="lin" valueType="num">
                                      <p:cBhvr additive="base">
                                        <p:cTn id="5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9">
                                            <p:txEl>
                                              <p:pRg st="3" end="3"/>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0">
                                            <p:txEl>
                                              <p:pRg st="5" end="5"/>
                                            </p:txEl>
                                          </p:spTgt>
                                        </p:tgtEl>
                                        <p:attrNameLst>
                                          <p:attrName>style.visibility</p:attrName>
                                        </p:attrNameLst>
                                      </p:cBhvr>
                                      <p:to>
                                        <p:strVal val="visible"/>
                                      </p:to>
                                    </p:set>
                                    <p:anim calcmode="lin" valueType="num">
                                      <p:cBhvr additive="base">
                                        <p:cTn id="55"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1">
                                            <p:txEl>
                                              <p:pRg st="7" end="7"/>
                                            </p:txEl>
                                          </p:spTgt>
                                        </p:tgtEl>
                                        <p:attrNameLst>
                                          <p:attrName>style.visibility</p:attrName>
                                        </p:attrNameLst>
                                      </p:cBhvr>
                                      <p:to>
                                        <p:strVal val="visible"/>
                                      </p:to>
                                    </p:set>
                                    <p:anim calcmode="lin" valueType="num">
                                      <p:cBhvr additive="base">
                                        <p:cTn id="61"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
                                            <p:txEl>
                                              <p:pRg st="7" end="7"/>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9">
                                            <p:txEl>
                                              <p:pRg st="4" end="4"/>
                                            </p:txEl>
                                          </p:spTgt>
                                        </p:tgtEl>
                                        <p:attrNameLst>
                                          <p:attrName>style.visibility</p:attrName>
                                        </p:attrNameLst>
                                      </p:cBhvr>
                                      <p:to>
                                        <p:strVal val="visible"/>
                                      </p:to>
                                    </p:set>
                                    <p:anim calcmode="lin" valueType="num">
                                      <p:cBhvr additive="base">
                                        <p:cTn id="6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9">
                                            <p:txEl>
                                              <p:pRg st="4" end="4"/>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8">
                                            <p:txEl>
                                              <p:pRg st="5" end="5"/>
                                            </p:txEl>
                                          </p:spTgt>
                                        </p:tgtEl>
                                        <p:attrNameLst>
                                          <p:attrName>style.visibility</p:attrName>
                                        </p:attrNameLst>
                                      </p:cBhvr>
                                      <p:to>
                                        <p:strVal val="visible"/>
                                      </p:to>
                                    </p:set>
                                    <p:anim calcmode="lin" valueType="num">
                                      <p:cBhvr additive="base">
                                        <p:cTn id="69"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8">
                                            <p:txEl>
                                              <p:pRg st="5" end="5"/>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0">
                                            <p:txEl>
                                              <p:pRg st="6" end="6"/>
                                            </p:txEl>
                                          </p:spTgt>
                                        </p:tgtEl>
                                        <p:attrNameLst>
                                          <p:attrName>style.visibility</p:attrName>
                                        </p:attrNameLst>
                                      </p:cBhvr>
                                      <p:to>
                                        <p:strVal val="visible"/>
                                      </p:to>
                                    </p:set>
                                    <p:anim calcmode="lin" valueType="num">
                                      <p:cBhvr additive="base">
                                        <p:cTn id="73"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1">
                                            <p:txEl>
                                              <p:pRg st="9" end="9"/>
                                            </p:txEl>
                                          </p:spTgt>
                                        </p:tgtEl>
                                        <p:attrNameLst>
                                          <p:attrName>style.visibility</p:attrName>
                                        </p:attrNameLst>
                                      </p:cBhvr>
                                      <p:to>
                                        <p:strVal val="visible"/>
                                      </p:to>
                                    </p:set>
                                    <p:anim calcmode="lin" valueType="num">
                                      <p:cBhvr additive="base">
                                        <p:cTn id="79" dur="500" fill="hold"/>
                                        <p:tgtEl>
                                          <p:spTgt spid="11">
                                            <p:txEl>
                                              <p:pRg st="9" end="9"/>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1">
                                            <p:txEl>
                                              <p:pRg st="9" end="9"/>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8">
                                            <p:txEl>
                                              <p:pRg st="6" end="6"/>
                                            </p:txEl>
                                          </p:spTgt>
                                        </p:tgtEl>
                                        <p:attrNameLst>
                                          <p:attrName>style.visibility</p:attrName>
                                        </p:attrNameLst>
                                      </p:cBhvr>
                                      <p:to>
                                        <p:strVal val="visible"/>
                                      </p:to>
                                    </p:set>
                                    <p:anim calcmode="lin" valueType="num">
                                      <p:cBhvr additive="base">
                                        <p:cTn id="8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8">
                                            <p:txEl>
                                              <p:pRg st="6" end="6"/>
                                            </p:txEl>
                                          </p:spTgt>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9">
                                            <p:txEl>
                                              <p:pRg st="5" end="5"/>
                                            </p:txEl>
                                          </p:spTgt>
                                        </p:tgtEl>
                                        <p:attrNameLst>
                                          <p:attrName>style.visibility</p:attrName>
                                        </p:attrNameLst>
                                      </p:cBhvr>
                                      <p:to>
                                        <p:strVal val="visible"/>
                                      </p:to>
                                    </p:set>
                                    <p:anim calcmode="lin" valueType="num">
                                      <p:cBhvr additive="base">
                                        <p:cTn id="8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9">
                                            <p:txEl>
                                              <p:pRg st="5" end="5"/>
                                            </p:txEl>
                                          </p:spTgt>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10">
                                            <p:txEl>
                                              <p:pRg st="7" end="7"/>
                                            </p:txEl>
                                          </p:spTgt>
                                        </p:tgtEl>
                                        <p:attrNameLst>
                                          <p:attrName>style.visibility</p:attrName>
                                        </p:attrNameLst>
                                      </p:cBhvr>
                                      <p:to>
                                        <p:strVal val="visible"/>
                                      </p:to>
                                    </p:set>
                                    <p:anim calcmode="lin" valueType="num">
                                      <p:cBhvr additive="base">
                                        <p:cTn id="91"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75000"/>
              </a:schemeClr>
            </a:gs>
            <a:gs pos="50000">
              <a:schemeClr val="accent3">
                <a:lumMod val="50000"/>
              </a:schemeClr>
            </a:gs>
            <a:gs pos="100000">
              <a:srgbClr val="800000"/>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C7FA9-A05C-4E81-912E-247CDEC5316A}"/>
              </a:ext>
            </a:extLst>
          </p:cNvPr>
          <p:cNvSpPr>
            <a:spLocks noGrp="1"/>
          </p:cNvSpPr>
          <p:nvPr>
            <p:ph type="title"/>
          </p:nvPr>
        </p:nvSpPr>
        <p:spPr/>
        <p:txBody>
          <a:bodyPr>
            <a:normAutofit fontScale="90000"/>
          </a:bodyPr>
          <a:lstStyle/>
          <a:p>
            <a:r>
              <a:rPr lang="en-US" sz="3100" b="1" dirty="0"/>
              <a:t>From Paul’s language, the long-standing debate continues over divine sovereignty and human freedom.</a:t>
            </a:r>
            <a:endParaRPr lang="en-US" b="1" dirty="0"/>
          </a:p>
        </p:txBody>
      </p:sp>
      <p:sp>
        <p:nvSpPr>
          <p:cNvPr id="4" name="Text Placeholder 3">
            <a:extLst>
              <a:ext uri="{FF2B5EF4-FFF2-40B4-BE49-F238E27FC236}">
                <a16:creationId xmlns:a16="http://schemas.microsoft.com/office/drawing/2014/main" id="{5EF9F46B-A3A6-411F-9993-95720101E45D}"/>
              </a:ext>
            </a:extLst>
          </p:cNvPr>
          <p:cNvSpPr>
            <a:spLocks noGrp="1"/>
          </p:cNvSpPr>
          <p:nvPr>
            <p:ph type="body" idx="1"/>
          </p:nvPr>
        </p:nvSpPr>
        <p:spPr>
          <a:xfrm>
            <a:off x="906350" y="2131133"/>
            <a:ext cx="4472327" cy="693135"/>
          </a:xfrm>
        </p:spPr>
        <p:txBody>
          <a:bodyPr>
            <a:normAutofit/>
          </a:bodyPr>
          <a:lstStyle/>
          <a:p>
            <a:r>
              <a:rPr lang="en-US" sz="2800" dirty="0">
                <a:solidFill>
                  <a:srgbClr val="FFFF99"/>
                </a:solidFill>
                <a:effectLst>
                  <a:outerShdw blurRad="38100" dist="38100" dir="2700000" algn="tl">
                    <a:srgbClr val="000000">
                      <a:alpha val="43137"/>
                    </a:srgbClr>
                  </a:outerShdw>
                </a:effectLst>
              </a:rPr>
              <a:t>CALVINISM</a:t>
            </a:r>
          </a:p>
        </p:txBody>
      </p:sp>
      <p:sp>
        <p:nvSpPr>
          <p:cNvPr id="3" name="Content Placeholder 2">
            <a:extLst>
              <a:ext uri="{FF2B5EF4-FFF2-40B4-BE49-F238E27FC236}">
                <a16:creationId xmlns:a16="http://schemas.microsoft.com/office/drawing/2014/main" id="{ADECA592-9F73-49CE-BDB4-E97CEC031FFE}"/>
              </a:ext>
            </a:extLst>
          </p:cNvPr>
          <p:cNvSpPr>
            <a:spLocks noGrp="1"/>
          </p:cNvSpPr>
          <p:nvPr>
            <p:ph sz="half" idx="2"/>
          </p:nvPr>
        </p:nvSpPr>
        <p:spPr>
          <a:xfrm>
            <a:off x="680322" y="2892848"/>
            <a:ext cx="4698355" cy="2906179"/>
          </a:xfrm>
          <a:solidFill>
            <a:schemeClr val="accent2"/>
          </a:solidFill>
        </p:spPr>
        <p:txBody>
          <a:bodyPr>
            <a:normAutofit lnSpcReduction="10000"/>
          </a:bodyPr>
          <a:lstStyle/>
          <a:p>
            <a:pPr marL="0" indent="0">
              <a:buNone/>
            </a:pPr>
            <a:r>
              <a:rPr lang="en-US" b="1" dirty="0">
                <a:solidFill>
                  <a:srgbClr val="C00000"/>
                </a:solidFill>
              </a:rPr>
              <a:t>Here, the focus is upon the individual whom God chose.</a:t>
            </a:r>
          </a:p>
          <a:p>
            <a:r>
              <a:rPr lang="en-US" i="1" dirty="0">
                <a:solidFill>
                  <a:sysClr val="windowText" lastClr="000000"/>
                </a:solidFill>
              </a:rPr>
              <a:t>God acts alone in saving the individual based upon his sovereign choice before the universe began.</a:t>
            </a:r>
          </a:p>
          <a:p>
            <a:r>
              <a:rPr lang="en-US" i="1" dirty="0">
                <a:solidFill>
                  <a:sysClr val="windowText" lastClr="000000"/>
                </a:solidFill>
              </a:rPr>
              <a:t>The Ephesians passage is read in the sense “God chose </a:t>
            </a:r>
            <a:r>
              <a:rPr lang="en-US" i="1" u="sng" dirty="0">
                <a:solidFill>
                  <a:sysClr val="windowText" lastClr="000000"/>
                </a:solidFill>
              </a:rPr>
              <a:t>me</a:t>
            </a:r>
            <a:r>
              <a:rPr lang="en-US" i="1" dirty="0">
                <a:solidFill>
                  <a:sysClr val="windowText" lastClr="000000"/>
                </a:solidFill>
              </a:rPr>
              <a:t>”.</a:t>
            </a:r>
          </a:p>
        </p:txBody>
      </p:sp>
      <p:sp>
        <p:nvSpPr>
          <p:cNvPr id="5" name="Text Placeholder 4">
            <a:extLst>
              <a:ext uri="{FF2B5EF4-FFF2-40B4-BE49-F238E27FC236}">
                <a16:creationId xmlns:a16="http://schemas.microsoft.com/office/drawing/2014/main" id="{7BB44222-C577-43F8-8613-77CD122D1446}"/>
              </a:ext>
            </a:extLst>
          </p:cNvPr>
          <p:cNvSpPr>
            <a:spLocks noGrp="1"/>
          </p:cNvSpPr>
          <p:nvPr>
            <p:ph type="body" sz="quarter" idx="3"/>
          </p:nvPr>
        </p:nvSpPr>
        <p:spPr>
          <a:xfrm>
            <a:off x="5820154" y="2131133"/>
            <a:ext cx="4474028" cy="692076"/>
          </a:xfrm>
        </p:spPr>
        <p:txBody>
          <a:bodyPr>
            <a:normAutofit/>
          </a:bodyPr>
          <a:lstStyle/>
          <a:p>
            <a:r>
              <a:rPr lang="en-US" sz="2800" dirty="0">
                <a:solidFill>
                  <a:srgbClr val="FFFF99"/>
                </a:solidFill>
                <a:effectLst>
                  <a:outerShdw blurRad="38100" dist="38100" dir="2700000" algn="tl">
                    <a:srgbClr val="000000">
                      <a:alpha val="43137"/>
                    </a:srgbClr>
                  </a:outerShdw>
                </a:effectLst>
              </a:rPr>
              <a:t>ARMINIANISM</a:t>
            </a:r>
          </a:p>
        </p:txBody>
      </p:sp>
      <p:sp>
        <p:nvSpPr>
          <p:cNvPr id="6" name="Content Placeholder 5">
            <a:extLst>
              <a:ext uri="{FF2B5EF4-FFF2-40B4-BE49-F238E27FC236}">
                <a16:creationId xmlns:a16="http://schemas.microsoft.com/office/drawing/2014/main" id="{5303A005-B196-407A-9854-54FFDA233104}"/>
              </a:ext>
            </a:extLst>
          </p:cNvPr>
          <p:cNvSpPr>
            <a:spLocks noGrp="1"/>
          </p:cNvSpPr>
          <p:nvPr>
            <p:ph sz="quarter" idx="4"/>
          </p:nvPr>
        </p:nvSpPr>
        <p:spPr>
          <a:xfrm>
            <a:off x="5594123" y="2892848"/>
            <a:ext cx="4700059" cy="2906179"/>
          </a:xfrm>
          <a:solidFill>
            <a:schemeClr val="accent2">
              <a:lumMod val="60000"/>
              <a:lumOff val="40000"/>
            </a:schemeClr>
          </a:solidFill>
        </p:spPr>
        <p:txBody>
          <a:bodyPr>
            <a:normAutofit lnSpcReduction="10000"/>
          </a:bodyPr>
          <a:lstStyle/>
          <a:p>
            <a:pPr marL="0" indent="0">
              <a:buNone/>
            </a:pPr>
            <a:r>
              <a:rPr lang="en-US" b="1" dirty="0">
                <a:solidFill>
                  <a:srgbClr val="C00000"/>
                </a:solidFill>
              </a:rPr>
              <a:t>Here, the focus is upon the community which God chose.</a:t>
            </a:r>
          </a:p>
          <a:p>
            <a:r>
              <a:rPr lang="en-US" i="1" dirty="0">
                <a:solidFill>
                  <a:sysClr val="windowText" lastClr="000000"/>
                </a:solidFill>
              </a:rPr>
              <a:t>Before the universe began, God determined that he would have an international, multi-ethnic church.</a:t>
            </a:r>
          </a:p>
          <a:p>
            <a:r>
              <a:rPr lang="en-US" i="1" dirty="0">
                <a:solidFill>
                  <a:sysClr val="windowText" lastClr="000000"/>
                </a:solidFill>
              </a:rPr>
              <a:t>The Ephesians passage is read in the sense “God chose </a:t>
            </a:r>
            <a:r>
              <a:rPr lang="en-US" i="1" u="sng" dirty="0">
                <a:solidFill>
                  <a:sysClr val="windowText" lastClr="000000"/>
                </a:solidFill>
              </a:rPr>
              <a:t>us</a:t>
            </a:r>
            <a:r>
              <a:rPr lang="en-US" i="1" dirty="0">
                <a:solidFill>
                  <a:sysClr val="windowText" lastClr="000000"/>
                </a:solidFill>
              </a:rPr>
              <a:t>”.</a:t>
            </a:r>
          </a:p>
        </p:txBody>
      </p:sp>
    </p:spTree>
    <p:extLst>
      <p:ext uri="{BB962C8B-B14F-4D97-AF65-F5344CB8AC3E}">
        <p14:creationId xmlns:p14="http://schemas.microsoft.com/office/powerpoint/2010/main" val="162497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bg/>
                                          </p:spTgt>
                                        </p:tgtEl>
                                        <p:attrNameLst>
                                          <p:attrName>style.visibility</p:attrName>
                                        </p:attrNameLst>
                                      </p:cBhvr>
                                      <p:to>
                                        <p:strVal val="visible"/>
                                      </p:to>
                                    </p:set>
                                    <p:animEffect transition="in" filter="randombar(horizontal)">
                                      <p:cBhvr>
                                        <p:cTn id="27" dur="500"/>
                                        <p:tgtEl>
                                          <p:spTgt spid="6">
                                            <p:bg/>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randombar(horizontal)">
                                      <p:cBhvr>
                                        <p:cTn id="30" dur="5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 calcmode="lin" valueType="num">
                                      <p:cBhvr additive="base">
                                        <p:cTn id="3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 calcmode="lin" valueType="num">
                                      <p:cBhvr additive="base">
                                        <p:cTn id="4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33B4-F7A8-43E8-935C-978EF0991EF2}"/>
              </a:ext>
            </a:extLst>
          </p:cNvPr>
          <p:cNvSpPr>
            <a:spLocks noGrp="1"/>
          </p:cNvSpPr>
          <p:nvPr>
            <p:ph type="title"/>
          </p:nvPr>
        </p:nvSpPr>
        <p:spPr/>
        <p:txBody>
          <a:bodyPr/>
          <a:lstStyle/>
          <a:p>
            <a:r>
              <a:rPr lang="en-US" dirty="0"/>
              <a:t>The Son’s Redemptive Work (1:7-12)</a:t>
            </a:r>
          </a:p>
        </p:txBody>
      </p:sp>
      <p:sp>
        <p:nvSpPr>
          <p:cNvPr id="3" name="Content Placeholder 2">
            <a:extLst>
              <a:ext uri="{FF2B5EF4-FFF2-40B4-BE49-F238E27FC236}">
                <a16:creationId xmlns:a16="http://schemas.microsoft.com/office/drawing/2014/main" id="{FF963B44-B7D5-45CC-83CE-8B05B07B9FE3}"/>
              </a:ext>
            </a:extLst>
          </p:cNvPr>
          <p:cNvSpPr>
            <a:spLocks noGrp="1"/>
          </p:cNvSpPr>
          <p:nvPr>
            <p:ph idx="1"/>
          </p:nvPr>
        </p:nvSpPr>
        <p:spPr>
          <a:xfrm>
            <a:off x="680321" y="2245433"/>
            <a:ext cx="9613861" cy="2898067"/>
          </a:xfrm>
        </p:spPr>
        <p:txBody>
          <a:bodyPr/>
          <a:lstStyle/>
          <a:p>
            <a:pPr marL="0" indent="0">
              <a:buNone/>
            </a:pPr>
            <a:r>
              <a:rPr lang="en-US" sz="2800" b="1" dirty="0">
                <a:solidFill>
                  <a:schemeClr val="accent3">
                    <a:lumMod val="60000"/>
                    <a:lumOff val="40000"/>
                  </a:schemeClr>
                </a:solidFill>
                <a:effectLst>
                  <a:outerShdw blurRad="38100" dist="38100" dir="2700000" algn="tl">
                    <a:srgbClr val="000000">
                      <a:alpha val="43137"/>
                    </a:srgbClr>
                  </a:outerShdw>
                </a:effectLst>
              </a:rPr>
              <a:t>If it was the father’s purpose to choose the church, it was the Son’s role to effect this redemption in history.</a:t>
            </a:r>
          </a:p>
          <a:p>
            <a:r>
              <a:rPr lang="en-US" i="1" dirty="0"/>
              <a:t>This plan was formed in love and its benefits freely given in the One beloved by the Father.</a:t>
            </a:r>
          </a:p>
          <a:p>
            <a:r>
              <a:rPr lang="en-US" i="1" dirty="0"/>
              <a:t>It was accomplished “in him” (1:7), the Father’s good purpose and will was “in Christ” (1:9), and “in him” we were chosen (1:11) and included (1:13).</a:t>
            </a:r>
          </a:p>
        </p:txBody>
      </p:sp>
      <p:sp>
        <p:nvSpPr>
          <p:cNvPr id="4" name="TextBox 3">
            <a:extLst>
              <a:ext uri="{FF2B5EF4-FFF2-40B4-BE49-F238E27FC236}">
                <a16:creationId xmlns:a16="http://schemas.microsoft.com/office/drawing/2014/main" id="{27AD9A6D-67EE-4D93-8C6A-A6F485312CEF}"/>
              </a:ext>
            </a:extLst>
          </p:cNvPr>
          <p:cNvSpPr txBox="1"/>
          <p:nvPr/>
        </p:nvSpPr>
        <p:spPr>
          <a:xfrm>
            <a:off x="0" y="5257800"/>
            <a:ext cx="12192000" cy="1077218"/>
          </a:xfrm>
          <a:prstGeom prst="rect">
            <a:avLst/>
          </a:prstGeom>
          <a:solidFill>
            <a:schemeClr val="accent2">
              <a:lumMod val="75000"/>
            </a:schemeClr>
          </a:solidFill>
        </p:spPr>
        <p:txBody>
          <a:bodyPr wrap="square" rtlCol="0">
            <a:spAutoFit/>
          </a:bodyPr>
          <a:lstStyle/>
          <a:p>
            <a:pPr algn="ctr"/>
            <a:r>
              <a:rPr lang="en-US" sz="3200" b="1" dirty="0">
                <a:solidFill>
                  <a:srgbClr val="FFFF99"/>
                </a:solidFill>
                <a:effectLst>
                  <a:outerShdw blurRad="38100" dist="38100" dir="2700000" algn="tl">
                    <a:srgbClr val="000000">
                      <a:alpha val="43137"/>
                    </a:srgbClr>
                  </a:outerShdw>
                </a:effectLst>
                <a:latin typeface="Agency FB" panose="020B0503020202020204" pitchFamily="34" charset="0"/>
              </a:rPr>
              <a:t>THE CENTER OF THE CHRISTIAN GOOD NEWS IS THE CROSS AND EXALTATION OF JESUS. THE KEY REALITIES ARE DIVINE GRACE AND THE RESPONSE OF FAITH.</a:t>
            </a:r>
          </a:p>
        </p:txBody>
      </p:sp>
    </p:spTree>
    <p:extLst>
      <p:ext uri="{BB962C8B-B14F-4D97-AF65-F5344CB8AC3E}">
        <p14:creationId xmlns:p14="http://schemas.microsoft.com/office/powerpoint/2010/main" val="129660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randombar(horizont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660033"/>
        </a:solidFill>
        <a:effectLst/>
      </p:bgPr>
    </p:bg>
    <p:spTree>
      <p:nvGrpSpPr>
        <p:cNvPr id="1" name=""/>
        <p:cNvGrpSpPr/>
        <p:nvPr/>
      </p:nvGrpSpPr>
      <p:grpSpPr>
        <a:xfrm>
          <a:off x="0" y="0"/>
          <a:ext cx="0" cy="0"/>
          <a:chOff x="0" y="0"/>
          <a:chExt cx="0" cy="0"/>
        </a:xfrm>
      </p:grpSpPr>
      <p:pic>
        <p:nvPicPr>
          <p:cNvPr id="385028" name="Picture 4" descr="bible-map-apostle-paul-third-missionary-journey[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90866" y="6350"/>
            <a:ext cx="7620000" cy="6845300"/>
          </a:xfrm>
          <a:prstGeom prst="rect">
            <a:avLst/>
          </a:prstGeom>
          <a:noFill/>
          <a:extLst>
            <a:ext uri="{909E8E84-426E-40DD-AFC4-6F175D3DCCD1}">
              <a14:hiddenFill xmlns:a14="http://schemas.microsoft.com/office/drawing/2010/main">
                <a:solidFill>
                  <a:srgbClr val="FFFFFF"/>
                </a:solidFill>
              </a14:hiddenFill>
            </a:ext>
          </a:extLst>
        </p:spPr>
      </p:pic>
      <p:sp>
        <p:nvSpPr>
          <p:cNvPr id="385029" name="Text Box 5"/>
          <p:cNvSpPr txBox="1">
            <a:spLocks noChangeArrowheads="1"/>
          </p:cNvSpPr>
          <p:nvPr/>
        </p:nvSpPr>
        <p:spPr bwMode="auto">
          <a:xfrm>
            <a:off x="8942270" y="415490"/>
            <a:ext cx="3036370"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FFFF99"/>
                </a:solidFill>
                <a:effectLst/>
                <a:uLnTx/>
                <a:uFillTx/>
                <a:latin typeface="Impact" panose="020B0806030902050204" pitchFamily="34" charset="0"/>
                <a:ea typeface="+mn-ea"/>
                <a:cs typeface="+mn-cs"/>
              </a:rPr>
              <a:t>On his 3</a:t>
            </a:r>
            <a:r>
              <a:rPr kumimoji="0" lang="en-US" altLang="en-US" sz="2800" b="0" i="0" u="none" strike="noStrike" kern="1200" cap="none" spc="0" normalizeH="0" baseline="30000" noProof="0" dirty="0">
                <a:ln>
                  <a:noFill/>
                </a:ln>
                <a:solidFill>
                  <a:srgbClr val="FFFF99"/>
                </a:solidFill>
                <a:effectLst/>
                <a:uLnTx/>
                <a:uFillTx/>
                <a:latin typeface="Impact" panose="020B0806030902050204" pitchFamily="34" charset="0"/>
                <a:ea typeface="+mn-ea"/>
                <a:cs typeface="+mn-cs"/>
              </a:rPr>
              <a:t>rd</a:t>
            </a:r>
            <a:r>
              <a:rPr kumimoji="0" lang="en-US" altLang="en-US" sz="2800" b="0" i="0" u="none" strike="noStrike" kern="1200" cap="none" spc="0" normalizeH="0" baseline="0" noProof="0" dirty="0">
                <a:ln>
                  <a:noFill/>
                </a:ln>
                <a:solidFill>
                  <a:srgbClr val="FFFF99"/>
                </a:solidFill>
                <a:effectLst/>
                <a:uLnTx/>
                <a:uFillTx/>
                <a:latin typeface="Impact" panose="020B0806030902050204" pitchFamily="34" charset="0"/>
                <a:ea typeface="+mn-ea"/>
                <a:cs typeface="+mn-cs"/>
              </a:rPr>
              <a:t> journey, Paul established the Ephesian church:</a:t>
            </a: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en-US" sz="800" b="0" i="0" u="none" strike="noStrike" kern="1200" cap="none" spc="0" normalizeH="0" baseline="0" noProof="0" dirty="0">
              <a:ln>
                <a:noFill/>
              </a:ln>
              <a:solidFill>
                <a:srgbClr val="FFFF99"/>
              </a:solidFill>
              <a:effectLst/>
              <a:uLnTx/>
              <a:uFillTx/>
              <a:latin typeface="Impact" panose="020B0806030902050204" pitchFamily="34" charset="0"/>
              <a:ea typeface="+mn-ea"/>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FFFF99"/>
                </a:solidFill>
                <a:effectLst/>
                <a:uLnTx/>
                <a:uFillTx/>
                <a:latin typeface="Arial Narrow" panose="020B0606020202030204" pitchFamily="34" charset="0"/>
                <a:ea typeface="+mn-ea"/>
                <a:cs typeface="+mn-cs"/>
              </a:rPr>
              <a:t>He </a:t>
            </a:r>
            <a:r>
              <a:rPr lang="en-US" altLang="en-US" sz="2400" b="1" dirty="0">
                <a:solidFill>
                  <a:srgbClr val="FFFF99"/>
                </a:solidFill>
                <a:latin typeface="Arial Narrow" panose="020B0606020202030204" pitchFamily="34" charset="0"/>
              </a:rPr>
              <a:t>had visited the city briefly on his 2</a:t>
            </a:r>
            <a:r>
              <a:rPr lang="en-US" altLang="en-US" sz="2400" b="1" baseline="30000" dirty="0">
                <a:solidFill>
                  <a:srgbClr val="FFFF99"/>
                </a:solidFill>
                <a:latin typeface="Arial Narrow" panose="020B0606020202030204" pitchFamily="34" charset="0"/>
              </a:rPr>
              <a:t>nd</a:t>
            </a:r>
            <a:r>
              <a:rPr lang="en-US" altLang="en-US" sz="2400" b="1" dirty="0">
                <a:solidFill>
                  <a:srgbClr val="FFFF99"/>
                </a:solidFill>
                <a:latin typeface="Arial Narrow" panose="020B0606020202030204" pitchFamily="34" charset="0"/>
              </a:rPr>
              <a:t> mission tour, promising to return (Ac. 18:19-21).</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FFFF99"/>
                </a:solidFill>
                <a:effectLst/>
                <a:uLnTx/>
                <a:uFillTx/>
                <a:latin typeface="Arial Narrow" panose="020B0606020202030204" pitchFamily="34" charset="0"/>
                <a:ea typeface="+mn-ea"/>
                <a:cs typeface="+mn-cs"/>
              </a:rPr>
              <a:t>Paul made good on this promise, arriving once more at Ephesus on his 3</a:t>
            </a:r>
            <a:r>
              <a:rPr kumimoji="0" lang="en-US" altLang="en-US" sz="2400" b="1" i="0" u="none" strike="noStrike" kern="1200" cap="none" spc="0" normalizeH="0" baseline="30000" noProof="0" dirty="0">
                <a:ln>
                  <a:noFill/>
                </a:ln>
                <a:solidFill>
                  <a:srgbClr val="FFFF99"/>
                </a:solidFill>
                <a:effectLst/>
                <a:uLnTx/>
                <a:uFillTx/>
                <a:latin typeface="Arial Narrow" panose="020B0606020202030204" pitchFamily="34" charset="0"/>
                <a:ea typeface="+mn-ea"/>
                <a:cs typeface="+mn-cs"/>
              </a:rPr>
              <a:t>rd</a:t>
            </a:r>
            <a:r>
              <a:rPr kumimoji="0" lang="en-US" altLang="en-US" sz="2400" b="1" i="0" u="none" strike="noStrike" kern="1200" cap="none" spc="0" normalizeH="0" baseline="0" noProof="0" dirty="0">
                <a:ln>
                  <a:noFill/>
                </a:ln>
                <a:solidFill>
                  <a:srgbClr val="FFFF99"/>
                </a:solidFill>
                <a:effectLst/>
                <a:uLnTx/>
                <a:uFillTx/>
                <a:latin typeface="Arial Narrow" panose="020B0606020202030204" pitchFamily="34" charset="0"/>
                <a:ea typeface="+mn-ea"/>
                <a:cs typeface="+mn-cs"/>
              </a:rPr>
              <a:t> mission tour (Ac. 19:1ff).</a:t>
            </a:r>
            <a:endParaRPr kumimoji="0" lang="en-US" altLang="en-US" sz="2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3115428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75000"/>
              </a:schemeClr>
            </a:gs>
            <a:gs pos="50000">
              <a:schemeClr val="accent3">
                <a:lumMod val="50000"/>
              </a:schemeClr>
            </a:gs>
            <a:gs pos="100000">
              <a:srgbClr val="800000"/>
            </a:gs>
          </a:gsLst>
          <a:lin ang="2520000" scaled="0"/>
        </a:gradFill>
        <a:effectLst/>
      </p:bgPr>
    </p:bg>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DE641BE7-E53D-4EDB-86DC-A76FE7EB682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9" name="Picture 38">
            <a:extLst>
              <a:ext uri="{FF2B5EF4-FFF2-40B4-BE49-F238E27FC236}">
                <a16:creationId xmlns:a16="http://schemas.microsoft.com/office/drawing/2014/main" id="{11A48E22-6C4A-485A-A345-17F1041FF9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41" name="Picture 40">
            <a:extLst>
              <a:ext uri="{FF2B5EF4-FFF2-40B4-BE49-F238E27FC236}">
                <a16:creationId xmlns:a16="http://schemas.microsoft.com/office/drawing/2014/main" id="{40C68FC5-6DE5-45F0-880D-585271AD402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43" name="Rectangle 42">
            <a:extLst>
              <a:ext uri="{FF2B5EF4-FFF2-40B4-BE49-F238E27FC236}">
                <a16:creationId xmlns:a16="http://schemas.microsoft.com/office/drawing/2014/main" id="{063AE720-E0EC-4F00-9B14-A51B549E6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a:extLst>
              <a:ext uri="{FF2B5EF4-FFF2-40B4-BE49-F238E27FC236}">
                <a16:creationId xmlns:a16="http://schemas.microsoft.com/office/drawing/2014/main" id="{F6CEF4CF-2E44-4485-9C96-E73FDA7D9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7" name="Group 46">
            <a:extLst>
              <a:ext uri="{FF2B5EF4-FFF2-40B4-BE49-F238E27FC236}">
                <a16:creationId xmlns:a16="http://schemas.microsoft.com/office/drawing/2014/main" id="{57AA472B-1F43-4674-A61E-6E2C6F4125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48" name="Rectangle 47">
              <a:extLst>
                <a:ext uri="{FF2B5EF4-FFF2-40B4-BE49-F238E27FC236}">
                  <a16:creationId xmlns:a16="http://schemas.microsoft.com/office/drawing/2014/main" id="{FD8883E7-F374-489C-BFC4-05B6273ADB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9" name="Picture 48">
              <a:extLst>
                <a:ext uri="{FF2B5EF4-FFF2-40B4-BE49-F238E27FC236}">
                  <a16:creationId xmlns:a16="http://schemas.microsoft.com/office/drawing/2014/main" id="{69976594-4DE3-4E2F-A85F-76CFE9C3268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a:ext>
              </a:extLst>
            </a:blip>
            <a:stretch>
              <a:fillRect/>
            </a:stretch>
          </p:blipFill>
          <p:spPr>
            <a:xfrm>
              <a:off x="-3176" y="0"/>
              <a:ext cx="12192000" cy="6858000"/>
            </a:xfrm>
            <a:prstGeom prst="rect">
              <a:avLst/>
            </a:prstGeom>
          </p:spPr>
        </p:pic>
      </p:grpSp>
      <p:sp>
        <p:nvSpPr>
          <p:cNvPr id="51" name="Rectangle 50">
            <a:extLst>
              <a:ext uri="{FF2B5EF4-FFF2-40B4-BE49-F238E27FC236}">
                <a16:creationId xmlns:a16="http://schemas.microsoft.com/office/drawing/2014/main" id="{E2D263F0-2680-4501-B419-0012D5713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0D5C3FC-6172-405C-9AFC-93072A8DCF6C}"/>
              </a:ext>
            </a:extLst>
          </p:cNvPr>
          <p:cNvSpPr>
            <a:spLocks noGrp="1"/>
          </p:cNvSpPr>
          <p:nvPr>
            <p:ph type="title"/>
          </p:nvPr>
        </p:nvSpPr>
        <p:spPr>
          <a:xfrm>
            <a:off x="680321" y="753228"/>
            <a:ext cx="5632247" cy="1080938"/>
          </a:xfrm>
        </p:spPr>
        <p:txBody>
          <a:bodyPr vert="horz" lIns="91440" tIns="45720" rIns="91440" bIns="45720" rtlCol="0" anchor="ctr">
            <a:normAutofit/>
          </a:bodyPr>
          <a:lstStyle/>
          <a:p>
            <a:r>
              <a:rPr lang="en-US" dirty="0"/>
              <a:t>Critical Vocabulary</a:t>
            </a:r>
          </a:p>
        </p:txBody>
      </p:sp>
      <p:pic>
        <p:nvPicPr>
          <p:cNvPr id="53" name="Picture 52">
            <a:extLst>
              <a:ext uri="{FF2B5EF4-FFF2-40B4-BE49-F238E27FC236}">
                <a16:creationId xmlns:a16="http://schemas.microsoft.com/office/drawing/2014/main" id="{39DEAF99-6143-45DD-A3D2-D7ACCD6AF2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screen">
            <a:extLst>
              <a:ext uri="{28A0092B-C50C-407E-A947-70E740481C1C}">
                <a14:useLocalDpi xmlns:a14="http://schemas.microsoft.com/office/drawing/2010/main"/>
              </a:ext>
            </a:extLst>
          </a:blip>
          <a:stretch>
            <a:fillRect/>
          </a:stretch>
        </p:blipFill>
        <p:spPr>
          <a:xfrm>
            <a:off x="2" y="1970240"/>
            <a:ext cx="6492240" cy="261714"/>
          </a:xfrm>
          <a:prstGeom prst="rect">
            <a:avLst/>
          </a:prstGeom>
        </p:spPr>
      </p:pic>
      <p:sp>
        <p:nvSpPr>
          <p:cNvPr id="55" name="Rectangle 54">
            <a:extLst>
              <a:ext uri="{FF2B5EF4-FFF2-40B4-BE49-F238E27FC236}">
                <a16:creationId xmlns:a16="http://schemas.microsoft.com/office/drawing/2014/main" id="{71DB68E5-25F8-4BF3-900C-972F947A4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8256" y="2800352"/>
            <a:ext cx="1713032" cy="1165669"/>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 name="Hexagon 17">
            <a:extLst>
              <a:ext uri="{FF2B5EF4-FFF2-40B4-BE49-F238E27FC236}">
                <a16:creationId xmlns:a16="http://schemas.microsoft.com/office/drawing/2014/main" id="{7684B01F-DBE0-4966-9F8C-B74C68C8D11B}"/>
              </a:ext>
            </a:extLst>
          </p:cNvPr>
          <p:cNvSpPr/>
          <p:nvPr/>
        </p:nvSpPr>
        <p:spPr>
          <a:xfrm>
            <a:off x="1731562" y="3026118"/>
            <a:ext cx="2719788" cy="241456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a:extLst>
              <a:ext uri="{FF2B5EF4-FFF2-40B4-BE49-F238E27FC236}">
                <a16:creationId xmlns:a16="http://schemas.microsoft.com/office/drawing/2014/main" id="{F91E38FE-7940-4F96-9C7C-FCD5DCAB5F87}"/>
              </a:ext>
            </a:extLst>
          </p:cNvPr>
          <p:cNvSpPr/>
          <p:nvPr/>
        </p:nvSpPr>
        <p:spPr>
          <a:xfrm>
            <a:off x="3910649" y="1780059"/>
            <a:ext cx="2696928" cy="241456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44080182-F85A-497B-95FC-5512A9C0270F}"/>
              </a:ext>
            </a:extLst>
          </p:cNvPr>
          <p:cNvSpPr/>
          <p:nvPr/>
        </p:nvSpPr>
        <p:spPr>
          <a:xfrm>
            <a:off x="3910649" y="4263388"/>
            <a:ext cx="2719788" cy="2491549"/>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7636E0F-3F21-46CD-9806-982196372277}"/>
              </a:ext>
            </a:extLst>
          </p:cNvPr>
          <p:cNvSpPr txBox="1"/>
          <p:nvPr/>
        </p:nvSpPr>
        <p:spPr>
          <a:xfrm>
            <a:off x="3894377" y="2405690"/>
            <a:ext cx="2719788" cy="1077218"/>
          </a:xfrm>
          <a:prstGeom prst="rect">
            <a:avLst/>
          </a:prstGeom>
          <a:noFill/>
        </p:spPr>
        <p:txBody>
          <a:bodyPr wrap="square" rtlCol="0">
            <a:spAutoFit/>
          </a:bodyPr>
          <a:lstStyle/>
          <a:p>
            <a:pPr algn="ctr"/>
            <a:r>
              <a:rPr lang="en-US" sz="3600" dirty="0" err="1">
                <a:effectLst>
                  <a:outerShdw blurRad="38100" dist="38100" dir="2700000" algn="tl">
                    <a:srgbClr val="000000">
                      <a:alpha val="43137"/>
                    </a:srgbClr>
                  </a:outerShdw>
                </a:effectLst>
                <a:latin typeface="Greekth" panose="02020803070505020304" pitchFamily="18" charset="0"/>
              </a:rPr>
              <a:t>proari</a:t>
            </a:r>
            <a:r>
              <a:rPr lang="en-US" sz="3600" dirty="0">
                <a:effectLst>
                  <a:outerShdw blurRad="38100" dist="38100" dir="2700000" algn="tl">
                    <a:srgbClr val="000000">
                      <a:alpha val="43137"/>
                    </a:srgbClr>
                  </a:outerShdw>
                </a:effectLst>
                <a:latin typeface="Greekth" panose="02020803070505020304" pitchFamily="18" charset="0"/>
              </a:rPr>
              <a:t>&lt;</a:t>
            </a:r>
            <a:r>
              <a:rPr lang="en-US" sz="3600" dirty="0" err="1">
                <a:effectLst>
                  <a:outerShdw blurRad="38100" dist="38100" dir="2700000" algn="tl">
                    <a:srgbClr val="000000">
                      <a:alpha val="43137"/>
                    </a:srgbClr>
                  </a:outerShdw>
                </a:effectLst>
                <a:latin typeface="Greekth" panose="02020803070505020304" pitchFamily="18" charset="0"/>
              </a:rPr>
              <a:t>zw</a:t>
            </a:r>
            <a:endParaRPr lang="en-US" sz="3600" dirty="0">
              <a:effectLst>
                <a:outerShdw blurRad="38100" dist="38100" dir="2700000" algn="tl">
                  <a:srgbClr val="000000">
                    <a:alpha val="43137"/>
                  </a:srgbClr>
                </a:outerShdw>
              </a:effectLst>
              <a:latin typeface="Greekth" panose="02020803070505020304" pitchFamily="18" charset="0"/>
            </a:endParaRPr>
          </a:p>
          <a:p>
            <a:pPr algn="ctr"/>
            <a:r>
              <a:rPr lang="en-US" sz="2800" dirty="0">
                <a:effectLst>
                  <a:outerShdw blurRad="38100" dist="38100" dir="2700000" algn="tl">
                    <a:srgbClr val="000000">
                      <a:alpha val="43137"/>
                    </a:srgbClr>
                  </a:outerShdw>
                </a:effectLst>
              </a:rPr>
              <a:t>Predestine</a:t>
            </a:r>
          </a:p>
        </p:txBody>
      </p:sp>
      <p:sp>
        <p:nvSpPr>
          <p:cNvPr id="7" name="Content Placeholder 6">
            <a:extLst>
              <a:ext uri="{FF2B5EF4-FFF2-40B4-BE49-F238E27FC236}">
                <a16:creationId xmlns:a16="http://schemas.microsoft.com/office/drawing/2014/main" id="{1A03FD51-6AFA-4701-B7D3-65CFC989E162}"/>
              </a:ext>
            </a:extLst>
          </p:cNvPr>
          <p:cNvSpPr>
            <a:spLocks noGrp="1"/>
          </p:cNvSpPr>
          <p:nvPr>
            <p:ph sz="half" idx="1"/>
          </p:nvPr>
        </p:nvSpPr>
        <p:spPr>
          <a:xfrm>
            <a:off x="7135496" y="1110947"/>
            <a:ext cx="2494595" cy="2819401"/>
          </a:xfrm>
          <a:ln w="57150">
            <a:solidFill>
              <a:srgbClr val="00B0F0"/>
            </a:solidFill>
          </a:ln>
        </p:spPr>
        <p:txBody>
          <a:bodyPr>
            <a:normAutofit/>
          </a:bodyPr>
          <a:lstStyle/>
          <a:p>
            <a:pPr marL="0" indent="0">
              <a:buNone/>
            </a:pPr>
            <a:endParaRPr lang="en-US" sz="2800" i="1" dirty="0"/>
          </a:p>
          <a:p>
            <a:pPr marL="0" indent="0">
              <a:buNone/>
            </a:pPr>
            <a:endParaRPr lang="en-US" sz="2800" i="1" dirty="0"/>
          </a:p>
          <a:p>
            <a:pPr marL="0" indent="0">
              <a:buNone/>
            </a:pPr>
            <a:r>
              <a:rPr lang="en-US" sz="2800" i="1" dirty="0"/>
              <a:t>…to decide in advance</a:t>
            </a:r>
          </a:p>
        </p:txBody>
      </p:sp>
      <p:sp>
        <p:nvSpPr>
          <p:cNvPr id="8" name="TextBox 7">
            <a:extLst>
              <a:ext uri="{FF2B5EF4-FFF2-40B4-BE49-F238E27FC236}">
                <a16:creationId xmlns:a16="http://schemas.microsoft.com/office/drawing/2014/main" id="{26B4FBB5-28F0-4D0E-8AD5-C4A72AF9F49E}"/>
              </a:ext>
            </a:extLst>
          </p:cNvPr>
          <p:cNvSpPr txBox="1"/>
          <p:nvPr/>
        </p:nvSpPr>
        <p:spPr>
          <a:xfrm>
            <a:off x="7135496" y="4171761"/>
            <a:ext cx="4445792" cy="846386"/>
          </a:xfrm>
          <a:prstGeom prst="rect">
            <a:avLst/>
          </a:prstGeom>
          <a:noFill/>
          <a:ln w="57150">
            <a:solidFill>
              <a:srgbClr val="00B0F0"/>
            </a:solidFill>
          </a:ln>
        </p:spPr>
        <p:txBody>
          <a:bodyPr wrap="square" rtlCol="0">
            <a:spAutoFit/>
          </a:bodyPr>
          <a:lstStyle/>
          <a:p>
            <a:pPr>
              <a:spcBef>
                <a:spcPts val="600"/>
              </a:spcBef>
            </a:pPr>
            <a:endParaRPr lang="en-US" sz="800" i="1" dirty="0"/>
          </a:p>
          <a:p>
            <a:pPr>
              <a:spcBef>
                <a:spcPts val="600"/>
              </a:spcBef>
            </a:pPr>
            <a:r>
              <a:rPr lang="en-US" sz="2800" i="1" dirty="0"/>
              <a:t>…to buy back, set free</a:t>
            </a:r>
          </a:p>
          <a:p>
            <a:endParaRPr lang="en-US" sz="800" i="1" dirty="0"/>
          </a:p>
        </p:txBody>
      </p:sp>
      <p:sp>
        <p:nvSpPr>
          <p:cNvPr id="9" name="TextBox 8">
            <a:extLst>
              <a:ext uri="{FF2B5EF4-FFF2-40B4-BE49-F238E27FC236}">
                <a16:creationId xmlns:a16="http://schemas.microsoft.com/office/drawing/2014/main" id="{96A3D6ED-209C-463E-9D96-176971280DA3}"/>
              </a:ext>
            </a:extLst>
          </p:cNvPr>
          <p:cNvSpPr txBox="1"/>
          <p:nvPr/>
        </p:nvSpPr>
        <p:spPr>
          <a:xfrm>
            <a:off x="7135496" y="5360455"/>
            <a:ext cx="4445792" cy="954107"/>
          </a:xfrm>
          <a:prstGeom prst="rect">
            <a:avLst/>
          </a:prstGeom>
          <a:noFill/>
          <a:ln w="57150">
            <a:solidFill>
              <a:srgbClr val="00B0F0"/>
            </a:solidFill>
          </a:ln>
        </p:spPr>
        <p:txBody>
          <a:bodyPr wrap="square" rtlCol="0">
            <a:spAutoFit/>
          </a:bodyPr>
          <a:lstStyle/>
          <a:p>
            <a:r>
              <a:rPr lang="en-US" sz="2800" i="1" dirty="0"/>
              <a:t>…to accept as a legitimate child</a:t>
            </a:r>
          </a:p>
        </p:txBody>
      </p:sp>
      <p:sp>
        <p:nvSpPr>
          <p:cNvPr id="26" name="TextBox 25">
            <a:extLst>
              <a:ext uri="{FF2B5EF4-FFF2-40B4-BE49-F238E27FC236}">
                <a16:creationId xmlns:a16="http://schemas.microsoft.com/office/drawing/2014/main" id="{EA4D5D26-E18A-4474-B212-02E6C16DC4EE}"/>
              </a:ext>
            </a:extLst>
          </p:cNvPr>
          <p:cNvSpPr txBox="1"/>
          <p:nvPr/>
        </p:nvSpPr>
        <p:spPr>
          <a:xfrm>
            <a:off x="3887789" y="4851511"/>
            <a:ext cx="2719788" cy="1077218"/>
          </a:xfrm>
          <a:prstGeom prst="rect">
            <a:avLst/>
          </a:prstGeom>
          <a:noFill/>
        </p:spPr>
        <p:txBody>
          <a:bodyPr wrap="square" rtlCol="0">
            <a:spAutoFit/>
          </a:bodyPr>
          <a:lstStyle/>
          <a:p>
            <a:pPr algn="ctr"/>
            <a:r>
              <a:rPr lang="en-US" sz="3600" dirty="0" err="1">
                <a:effectLst>
                  <a:outerShdw blurRad="38100" dist="38100" dir="2700000" algn="tl">
                    <a:srgbClr val="000000">
                      <a:alpha val="43137"/>
                    </a:srgbClr>
                  </a:outerShdw>
                </a:effectLst>
                <a:latin typeface="Greekth" panose="02020803070505020304" pitchFamily="18" charset="0"/>
              </a:rPr>
              <a:t>ui</a:t>
            </a:r>
            <a:r>
              <a:rPr lang="en-US" sz="3600" dirty="0">
                <a:effectLst>
                  <a:outerShdw blurRad="38100" dist="38100" dir="2700000" algn="tl">
                    <a:srgbClr val="000000">
                      <a:alpha val="43137"/>
                    </a:srgbClr>
                  </a:outerShdw>
                </a:effectLst>
                <a:latin typeface="Greekth" panose="02020803070505020304" pitchFamily="18" charset="0"/>
              </a:rPr>
              <a:t>[</a:t>
            </a:r>
            <a:r>
              <a:rPr lang="en-US" sz="3600" dirty="0" err="1">
                <a:effectLst>
                  <a:outerShdw blurRad="38100" dist="38100" dir="2700000" algn="tl">
                    <a:srgbClr val="000000">
                      <a:alpha val="43137"/>
                    </a:srgbClr>
                  </a:outerShdw>
                </a:effectLst>
                <a:latin typeface="Greekth" panose="02020803070505020304" pitchFamily="18" charset="0"/>
              </a:rPr>
              <a:t>oqesi</a:t>
            </a:r>
            <a:r>
              <a:rPr lang="en-US" sz="3600" dirty="0">
                <a:effectLst>
                  <a:outerShdw blurRad="38100" dist="38100" dir="2700000" algn="tl">
                    <a:srgbClr val="000000">
                      <a:alpha val="43137"/>
                    </a:srgbClr>
                  </a:outerShdw>
                </a:effectLst>
                <a:latin typeface="Greekth" panose="02020803070505020304" pitchFamily="18" charset="0"/>
              </a:rPr>
              <a:t>&lt;a</a:t>
            </a:r>
          </a:p>
          <a:p>
            <a:pPr algn="ctr"/>
            <a:r>
              <a:rPr lang="en-US" sz="2800" dirty="0">
                <a:effectLst>
                  <a:outerShdw blurRad="38100" dist="38100" dir="2700000" algn="tl">
                    <a:srgbClr val="000000">
                      <a:alpha val="43137"/>
                    </a:srgbClr>
                  </a:outerShdw>
                </a:effectLst>
              </a:rPr>
              <a:t>Adoption</a:t>
            </a:r>
          </a:p>
        </p:txBody>
      </p:sp>
      <p:sp>
        <p:nvSpPr>
          <p:cNvPr id="27" name="TextBox 26">
            <a:extLst>
              <a:ext uri="{FF2B5EF4-FFF2-40B4-BE49-F238E27FC236}">
                <a16:creationId xmlns:a16="http://schemas.microsoft.com/office/drawing/2014/main" id="{46684DA6-A6DD-4FFE-BFAB-6E8FEB32986E}"/>
              </a:ext>
            </a:extLst>
          </p:cNvPr>
          <p:cNvSpPr txBox="1"/>
          <p:nvPr/>
        </p:nvSpPr>
        <p:spPr>
          <a:xfrm>
            <a:off x="1259184" y="3621527"/>
            <a:ext cx="3289956" cy="1077218"/>
          </a:xfrm>
          <a:prstGeom prst="rect">
            <a:avLst/>
          </a:prstGeom>
          <a:noFill/>
        </p:spPr>
        <p:txBody>
          <a:bodyPr wrap="square" rtlCol="0">
            <a:spAutoFit/>
          </a:bodyPr>
          <a:lstStyle/>
          <a:p>
            <a:pPr algn="ctr"/>
            <a:r>
              <a:rPr lang="en-US" sz="3600" dirty="0">
                <a:effectLst>
                  <a:outerShdw blurRad="38100" dist="38100" dir="2700000" algn="tl">
                    <a:srgbClr val="000000">
                      <a:alpha val="43137"/>
                    </a:srgbClr>
                  </a:outerShdw>
                </a:effectLst>
                <a:latin typeface="Greekth" panose="02020803070505020304" pitchFamily="18" charset="0"/>
              </a:rPr>
              <a:t>a]</a:t>
            </a:r>
            <a:r>
              <a:rPr lang="en-US" sz="3600" dirty="0" err="1">
                <a:effectLst>
                  <a:outerShdw blurRad="38100" dist="38100" dir="2700000" algn="tl">
                    <a:srgbClr val="000000">
                      <a:alpha val="43137"/>
                    </a:srgbClr>
                  </a:outerShdw>
                </a:effectLst>
                <a:latin typeface="Greekth" panose="02020803070505020304" pitchFamily="18" charset="0"/>
              </a:rPr>
              <a:t>polu</a:t>
            </a:r>
            <a:r>
              <a:rPr lang="en-US" sz="3600" dirty="0">
                <a:effectLst>
                  <a:outerShdw blurRad="38100" dist="38100" dir="2700000" algn="tl">
                    <a:srgbClr val="000000">
                      <a:alpha val="43137"/>
                    </a:srgbClr>
                  </a:outerShdw>
                </a:effectLst>
                <a:latin typeface="Greekth" panose="02020803070505020304" pitchFamily="18" charset="0"/>
              </a:rPr>
              <a:t>&lt;</a:t>
            </a:r>
            <a:r>
              <a:rPr lang="en-US" sz="3600" dirty="0" err="1">
                <a:effectLst>
                  <a:outerShdw blurRad="38100" dist="38100" dir="2700000" algn="tl">
                    <a:srgbClr val="000000">
                      <a:alpha val="43137"/>
                    </a:srgbClr>
                  </a:outerShdw>
                </a:effectLst>
                <a:latin typeface="Greekth" panose="02020803070505020304" pitchFamily="18" charset="0"/>
              </a:rPr>
              <a:t>trwsij</a:t>
            </a:r>
            <a:endParaRPr lang="en-US" sz="3600" dirty="0">
              <a:effectLst>
                <a:outerShdw blurRad="38100" dist="38100" dir="2700000" algn="tl">
                  <a:srgbClr val="000000">
                    <a:alpha val="43137"/>
                  </a:srgbClr>
                </a:outerShdw>
              </a:effectLst>
              <a:latin typeface="Greekth" panose="02020803070505020304" pitchFamily="18" charset="0"/>
            </a:endParaRPr>
          </a:p>
          <a:p>
            <a:pPr algn="ctr"/>
            <a:r>
              <a:rPr lang="en-US" sz="2800" dirty="0">
                <a:effectLst>
                  <a:outerShdw blurRad="38100" dist="38100" dir="2700000" algn="tl">
                    <a:srgbClr val="000000">
                      <a:alpha val="43137"/>
                    </a:srgbClr>
                  </a:outerShdw>
                </a:effectLst>
              </a:rPr>
              <a:t>Redemption</a:t>
            </a:r>
          </a:p>
        </p:txBody>
      </p:sp>
    </p:spTree>
    <p:extLst>
      <p:ext uri="{BB962C8B-B14F-4D97-AF65-F5344CB8AC3E}">
        <p14:creationId xmlns:p14="http://schemas.microsoft.com/office/powerpoint/2010/main" val="91405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bg/>
                                          </p:spTgt>
                                        </p:tgtEl>
                                        <p:attrNameLst>
                                          <p:attrName>style.visibility</p:attrName>
                                        </p:attrNameLst>
                                      </p:cBhvr>
                                      <p:to>
                                        <p:strVal val="visible"/>
                                      </p:to>
                                    </p:set>
                                    <p:anim calcmode="lin" valueType="num">
                                      <p:cBhvr>
                                        <p:cTn id="17" dur="500" fill="hold"/>
                                        <p:tgtEl>
                                          <p:spTgt spid="7">
                                            <p:bg/>
                                          </p:spTgt>
                                        </p:tgtEl>
                                        <p:attrNameLst>
                                          <p:attrName>ppt_w</p:attrName>
                                        </p:attrNameLst>
                                      </p:cBhvr>
                                      <p:tavLst>
                                        <p:tav tm="0">
                                          <p:val>
                                            <p:fltVal val="0"/>
                                          </p:val>
                                        </p:tav>
                                        <p:tav tm="100000">
                                          <p:val>
                                            <p:strVal val="#ppt_w"/>
                                          </p:val>
                                        </p:tav>
                                      </p:tavLst>
                                    </p:anim>
                                    <p:anim calcmode="lin" valueType="num">
                                      <p:cBhvr>
                                        <p:cTn id="18" dur="500" fill="hold"/>
                                        <p:tgtEl>
                                          <p:spTgt spid="7">
                                            <p:bg/>
                                          </p:spTgt>
                                        </p:tgtEl>
                                        <p:attrNameLst>
                                          <p:attrName>ppt_h</p:attrName>
                                        </p:attrNameLst>
                                      </p:cBhvr>
                                      <p:tavLst>
                                        <p:tav tm="0">
                                          <p:val>
                                            <p:fltVal val="0"/>
                                          </p:val>
                                        </p:tav>
                                        <p:tav tm="100000">
                                          <p:val>
                                            <p:strVal val="#ppt_h"/>
                                          </p:val>
                                        </p:tav>
                                      </p:tavLst>
                                    </p:anim>
                                    <p:animEffect transition="in" filter="fade">
                                      <p:cBhvr>
                                        <p:cTn id="19" dur="500"/>
                                        <p:tgtEl>
                                          <p:spTgt spid="7">
                                            <p:bg/>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 calcmode="lin" valueType="num">
                                      <p:cBhvr>
                                        <p:cTn id="22"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p:cTn id="34" dur="500" fill="hold"/>
                                        <p:tgtEl>
                                          <p:spTgt spid="27"/>
                                        </p:tgtEl>
                                        <p:attrNameLst>
                                          <p:attrName>ppt_w</p:attrName>
                                        </p:attrNameLst>
                                      </p:cBhvr>
                                      <p:tavLst>
                                        <p:tav tm="0">
                                          <p:val>
                                            <p:fltVal val="0"/>
                                          </p:val>
                                        </p:tav>
                                        <p:tav tm="100000">
                                          <p:val>
                                            <p:strVal val="#ppt_w"/>
                                          </p:val>
                                        </p:tav>
                                      </p:tavLst>
                                    </p:anim>
                                    <p:anim calcmode="lin" valueType="num">
                                      <p:cBhvr>
                                        <p:cTn id="35" dur="500" fill="hold"/>
                                        <p:tgtEl>
                                          <p:spTgt spid="27"/>
                                        </p:tgtEl>
                                        <p:attrNameLst>
                                          <p:attrName>ppt_h</p:attrName>
                                        </p:attrNameLst>
                                      </p:cBhvr>
                                      <p:tavLst>
                                        <p:tav tm="0">
                                          <p:val>
                                            <p:fltVal val="0"/>
                                          </p:val>
                                        </p:tav>
                                        <p:tav tm="100000">
                                          <p:val>
                                            <p:strVal val="#ppt_h"/>
                                          </p:val>
                                        </p:tav>
                                      </p:tavLst>
                                    </p:anim>
                                    <p:animEffect transition="in" filter="fade">
                                      <p:cBhvr>
                                        <p:cTn id="36" dur="500"/>
                                        <p:tgtEl>
                                          <p:spTgt spid="2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500" fill="hold"/>
                                        <p:tgtEl>
                                          <p:spTgt spid="26"/>
                                        </p:tgtEl>
                                        <p:attrNameLst>
                                          <p:attrName>ppt_w</p:attrName>
                                        </p:attrNameLst>
                                      </p:cBhvr>
                                      <p:tavLst>
                                        <p:tav tm="0">
                                          <p:val>
                                            <p:fltVal val="0"/>
                                          </p:val>
                                        </p:tav>
                                        <p:tav tm="100000">
                                          <p:val>
                                            <p:strVal val="#ppt_w"/>
                                          </p:val>
                                        </p:tav>
                                      </p:tavLst>
                                    </p:anim>
                                    <p:anim calcmode="lin" valueType="num">
                                      <p:cBhvr>
                                        <p:cTn id="52" dur="500" fill="hold"/>
                                        <p:tgtEl>
                                          <p:spTgt spid="26"/>
                                        </p:tgtEl>
                                        <p:attrNameLst>
                                          <p:attrName>ppt_h</p:attrName>
                                        </p:attrNameLst>
                                      </p:cBhvr>
                                      <p:tavLst>
                                        <p:tav tm="0">
                                          <p:val>
                                            <p:fltVal val="0"/>
                                          </p:val>
                                        </p:tav>
                                        <p:tav tm="100000">
                                          <p:val>
                                            <p:strVal val="#ppt_h"/>
                                          </p:val>
                                        </p:tav>
                                      </p:tavLst>
                                    </p:anim>
                                    <p:animEffect transition="in" filter="fade">
                                      <p:cBhvr>
                                        <p:cTn id="53" dur="500"/>
                                        <p:tgtEl>
                                          <p:spTgt spid="26"/>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3" grpId="0"/>
      <p:bldP spid="7" grpId="0" uiExpand="1" build="p" animBg="1"/>
      <p:bldP spid="8" grpId="0" animBg="1"/>
      <p:bldP spid="9" grpId="0" animBg="1"/>
      <p:bldP spid="26"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75000"/>
              </a:schemeClr>
            </a:gs>
            <a:gs pos="50000">
              <a:schemeClr val="accent3">
                <a:lumMod val="50000"/>
              </a:schemeClr>
            </a:gs>
            <a:gs pos="100000">
              <a:srgbClr val="800000"/>
            </a:gs>
          </a:gsLst>
          <a:lin ang="2520000" scaled="0"/>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E1E3D1-A9A9-4ABD-8410-15D1A872DBB8}"/>
              </a:ext>
            </a:extLst>
          </p:cNvPr>
          <p:cNvSpPr>
            <a:spLocks noGrp="1"/>
          </p:cNvSpPr>
          <p:nvPr>
            <p:ph type="title"/>
          </p:nvPr>
        </p:nvSpPr>
        <p:spPr/>
        <p:txBody>
          <a:bodyPr/>
          <a:lstStyle/>
          <a:p>
            <a:r>
              <a:rPr lang="en-US" dirty="0"/>
              <a:t>The Mystery (1:9)</a:t>
            </a:r>
          </a:p>
        </p:txBody>
      </p:sp>
      <p:sp>
        <p:nvSpPr>
          <p:cNvPr id="6" name="Content Placeholder 5">
            <a:extLst>
              <a:ext uri="{FF2B5EF4-FFF2-40B4-BE49-F238E27FC236}">
                <a16:creationId xmlns:a16="http://schemas.microsoft.com/office/drawing/2014/main" id="{70A67B41-230F-4AFE-B158-711D31C06509}"/>
              </a:ext>
            </a:extLst>
          </p:cNvPr>
          <p:cNvSpPr>
            <a:spLocks noGrp="1"/>
          </p:cNvSpPr>
          <p:nvPr>
            <p:ph idx="1"/>
          </p:nvPr>
        </p:nvSpPr>
        <p:spPr>
          <a:xfrm>
            <a:off x="680321" y="2336872"/>
            <a:ext cx="9858139" cy="4521127"/>
          </a:xfrm>
        </p:spPr>
        <p:txBody>
          <a:bodyPr>
            <a:normAutofit lnSpcReduction="10000"/>
          </a:bodyPr>
          <a:lstStyle/>
          <a:p>
            <a:pPr marL="0" indent="0">
              <a:buNone/>
            </a:pPr>
            <a:r>
              <a:rPr lang="en-US" sz="2800" b="1" dirty="0">
                <a:solidFill>
                  <a:srgbClr val="FFFF99"/>
                </a:solidFill>
                <a:effectLst>
                  <a:outerShdw blurRad="38100" dist="38100" dir="2700000" algn="tl">
                    <a:srgbClr val="000000">
                      <a:alpha val="43137"/>
                    </a:srgbClr>
                  </a:outerShdw>
                </a:effectLst>
              </a:rPr>
              <a:t>Paul calls the Christ event a “mystery” (</a:t>
            </a:r>
            <a:r>
              <a:rPr lang="en-US" sz="2800" b="1" dirty="0" err="1">
                <a:solidFill>
                  <a:srgbClr val="FFFF99"/>
                </a:solidFill>
                <a:effectLst>
                  <a:outerShdw blurRad="38100" dist="38100" dir="2700000" algn="tl">
                    <a:srgbClr val="000000">
                      <a:alpha val="43137"/>
                    </a:srgbClr>
                  </a:outerShdw>
                </a:effectLst>
                <a:latin typeface="Greekth" panose="02020803070505020304" pitchFamily="18" charset="0"/>
              </a:rPr>
              <a:t>musth</a:t>
            </a:r>
            <a:r>
              <a:rPr lang="en-US" sz="2800" b="1" dirty="0">
                <a:solidFill>
                  <a:srgbClr val="FFFF99"/>
                </a:solidFill>
                <a:effectLst>
                  <a:outerShdw blurRad="38100" dist="38100" dir="2700000" algn="tl">
                    <a:srgbClr val="000000">
                      <a:alpha val="43137"/>
                    </a:srgbClr>
                  </a:outerShdw>
                </a:effectLst>
                <a:latin typeface="Greekth" panose="02020803070505020304" pitchFamily="18" charset="0"/>
              </a:rPr>
              <a:t>&lt;</a:t>
            </a:r>
            <a:r>
              <a:rPr lang="en-US" sz="2800" b="1" dirty="0" err="1">
                <a:solidFill>
                  <a:srgbClr val="FFFF99"/>
                </a:solidFill>
                <a:effectLst>
                  <a:outerShdw blurRad="38100" dist="38100" dir="2700000" algn="tl">
                    <a:srgbClr val="000000">
                      <a:alpha val="43137"/>
                    </a:srgbClr>
                  </a:outerShdw>
                </a:effectLst>
                <a:latin typeface="Greekth" panose="02020803070505020304" pitchFamily="18" charset="0"/>
              </a:rPr>
              <a:t>rion</a:t>
            </a:r>
            <a:r>
              <a:rPr lang="en-US" sz="2800" b="1" dirty="0">
                <a:solidFill>
                  <a:srgbClr val="FFFF99"/>
                </a:solidFill>
                <a:effectLst>
                  <a:outerShdw blurRad="38100" dist="38100" dir="2700000" algn="tl">
                    <a:srgbClr val="000000">
                      <a:alpha val="43137"/>
                    </a:srgbClr>
                  </a:outerShdw>
                </a:effectLst>
              </a:rPr>
              <a:t>), a term he will use several more times in this letter (cf. 3:3-4, 9; 5:32; 6:19).</a:t>
            </a:r>
          </a:p>
          <a:p>
            <a:r>
              <a:rPr lang="en-US" i="1" dirty="0"/>
              <a:t>This term refers not to a puzzle, but rather, to the unveiling of something previously hidden or obscure.</a:t>
            </a:r>
          </a:p>
          <a:p>
            <a:r>
              <a:rPr lang="en-US" i="1" dirty="0"/>
              <a:t>From before the creation, the hidden redemptive purpose of God lay behind the movements of history, and it has come to fruition in Christ, in whom will be reconciled all things in heaven and on earth—the same goal expressed in the Lord’s Prayer: “…thy kingdom come, thy will be done, on earth as in heaven.”</a:t>
            </a:r>
          </a:p>
          <a:p>
            <a:r>
              <a:rPr lang="en-US" i="1" dirty="0"/>
              <a:t>Ultimately, all things will be headed up under the lordship of Christ.</a:t>
            </a:r>
          </a:p>
        </p:txBody>
      </p:sp>
    </p:spTree>
    <p:extLst>
      <p:ext uri="{BB962C8B-B14F-4D97-AF65-F5344CB8AC3E}">
        <p14:creationId xmlns:p14="http://schemas.microsoft.com/office/powerpoint/2010/main" val="144303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additive="base">
                                        <p:cTn id="14"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 calcmode="lin" valueType="num">
                                      <p:cBhvr additive="base">
                                        <p:cTn id="20"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 calcmode="lin" valueType="num">
                                      <p:cBhvr additive="base">
                                        <p:cTn id="26"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C309B-DFA7-406E-B3B5-673D2DCA21E4}"/>
              </a:ext>
            </a:extLst>
          </p:cNvPr>
          <p:cNvSpPr>
            <a:spLocks noGrp="1"/>
          </p:cNvSpPr>
          <p:nvPr>
            <p:ph type="title"/>
          </p:nvPr>
        </p:nvSpPr>
        <p:spPr/>
        <p:txBody>
          <a:bodyPr/>
          <a:lstStyle/>
          <a:p>
            <a:r>
              <a:rPr lang="en-US" dirty="0"/>
              <a:t>The Spirit’s Seal (1:13-14)</a:t>
            </a:r>
          </a:p>
        </p:txBody>
      </p:sp>
      <p:sp>
        <p:nvSpPr>
          <p:cNvPr id="3" name="Content Placeholder 2">
            <a:extLst>
              <a:ext uri="{FF2B5EF4-FFF2-40B4-BE49-F238E27FC236}">
                <a16:creationId xmlns:a16="http://schemas.microsoft.com/office/drawing/2014/main" id="{9B3DE298-98D5-4CC0-BD06-6B57FA5A22D9}"/>
              </a:ext>
            </a:extLst>
          </p:cNvPr>
          <p:cNvSpPr>
            <a:spLocks noGrp="1"/>
          </p:cNvSpPr>
          <p:nvPr>
            <p:ph idx="1"/>
          </p:nvPr>
        </p:nvSpPr>
        <p:spPr/>
        <p:txBody>
          <a:bodyPr/>
          <a:lstStyle/>
          <a:p>
            <a:pPr marL="0" indent="0">
              <a:buNone/>
            </a:pPr>
            <a:r>
              <a:rPr lang="en-US" sz="2800" b="1" dirty="0">
                <a:solidFill>
                  <a:schemeClr val="accent3">
                    <a:lumMod val="60000"/>
                    <a:lumOff val="40000"/>
                  </a:schemeClr>
                </a:solidFill>
                <a:effectLst>
                  <a:outerShdw blurRad="38100" dist="38100" dir="2700000" algn="tl">
                    <a:srgbClr val="000000">
                      <a:alpha val="43137"/>
                    </a:srgbClr>
                  </a:outerShdw>
                </a:effectLst>
              </a:rPr>
              <a:t>The consequence of hearing and believing is the seal of the Spirit given to all who believe.</a:t>
            </a:r>
          </a:p>
          <a:p>
            <a:r>
              <a:rPr lang="en-US" i="1" dirty="0"/>
              <a:t>This gift of the Spirit is given at the time of faith (the translation in the KJV, which says “after ye believed, ye were sealed”, can be misleading if it is taken to mean subsequently; rather, the Greek temporal participle expresses coincident action, so the modern versions are better in saying “when you believed you were sealed).</a:t>
            </a:r>
          </a:p>
          <a:p>
            <a:r>
              <a:rPr lang="en-US" i="1" dirty="0"/>
              <a:t>The seal of the Spirit guarantees the final redemption at the end.</a:t>
            </a:r>
          </a:p>
        </p:txBody>
      </p:sp>
    </p:spTree>
    <p:extLst>
      <p:ext uri="{BB962C8B-B14F-4D97-AF65-F5344CB8AC3E}">
        <p14:creationId xmlns:p14="http://schemas.microsoft.com/office/powerpoint/2010/main" val="211326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75000"/>
              </a:schemeClr>
            </a:gs>
            <a:gs pos="50000">
              <a:schemeClr val="accent3">
                <a:lumMod val="50000"/>
              </a:schemeClr>
            </a:gs>
            <a:gs pos="100000">
              <a:srgbClr val="800000"/>
            </a:gs>
          </a:gsLst>
          <a:lin ang="2520000" scaled="0"/>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EA43F1-40C2-406B-BFB0-B35A8E3E7EA0}"/>
              </a:ext>
            </a:extLst>
          </p:cNvPr>
          <p:cNvSpPr>
            <a:spLocks noGrp="1"/>
          </p:cNvSpPr>
          <p:nvPr>
            <p:ph type="title"/>
          </p:nvPr>
        </p:nvSpPr>
        <p:spPr>
          <a:xfrm>
            <a:off x="3817620" y="644458"/>
            <a:ext cx="4487013" cy="1265908"/>
          </a:xfrm>
        </p:spPr>
        <p:txBody>
          <a:bodyPr/>
          <a:lstStyle/>
          <a:p>
            <a:r>
              <a:rPr lang="en-US" dirty="0"/>
              <a:t>Fixing a Seal</a:t>
            </a:r>
          </a:p>
        </p:txBody>
      </p:sp>
      <p:pic>
        <p:nvPicPr>
          <p:cNvPr id="7" name="Picture 9" descr="bar002d04">
            <a:extLst>
              <a:ext uri="{FF2B5EF4-FFF2-40B4-BE49-F238E27FC236}">
                <a16:creationId xmlns:a16="http://schemas.microsoft.com/office/drawing/2014/main" id="{BA58C01E-93C1-43E5-A966-ECDC9C88DF01}"/>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6813324" y="0"/>
            <a:ext cx="4203700" cy="6858000"/>
          </a:xfrm>
          <a:solidFill>
            <a:srgbClr val="C5C5C5"/>
          </a:solid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Rectangle 10">
            <a:extLst>
              <a:ext uri="{FF2B5EF4-FFF2-40B4-BE49-F238E27FC236}">
                <a16:creationId xmlns:a16="http://schemas.microsoft.com/office/drawing/2014/main" id="{873941D3-BC25-4C44-B449-959A7923CEF4}"/>
              </a:ext>
            </a:extLst>
          </p:cNvPr>
          <p:cNvSpPr>
            <a:spLocks noChangeArrowheads="1"/>
          </p:cNvSpPr>
          <p:nvPr/>
        </p:nvSpPr>
        <p:spPr bwMode="auto">
          <a:xfrm>
            <a:off x="7231380" y="131729"/>
            <a:ext cx="457200" cy="381000"/>
          </a:xfrm>
          <a:prstGeom prst="rect">
            <a:avLst/>
          </a:prstGeom>
          <a:solidFill>
            <a:srgbClr val="D8C6C9"/>
          </a:solidFill>
          <a:ln w="9525">
            <a:solidFill>
              <a:srgbClr val="D0BAB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6600">
              <a:latin typeface="Freestyle Script" panose="030804020302050B0404" pitchFamily="66" charset="0"/>
            </a:endParaRPr>
          </a:p>
        </p:txBody>
      </p:sp>
      <p:sp>
        <p:nvSpPr>
          <p:cNvPr id="9" name="Rectangle 5">
            <a:extLst>
              <a:ext uri="{FF2B5EF4-FFF2-40B4-BE49-F238E27FC236}">
                <a16:creationId xmlns:a16="http://schemas.microsoft.com/office/drawing/2014/main" id="{3062A35F-8787-4E76-8D95-8740DEEE832B}"/>
              </a:ext>
            </a:extLst>
          </p:cNvPr>
          <p:cNvSpPr txBox="1">
            <a:spLocks noRot="1" noChangeArrowheads="1"/>
          </p:cNvSpPr>
          <p:nvPr/>
        </p:nvSpPr>
        <p:spPr>
          <a:xfrm>
            <a:off x="844868" y="3421380"/>
            <a:ext cx="5761672" cy="32340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gn="r">
              <a:lnSpc>
                <a:spcPct val="80000"/>
              </a:lnSpc>
              <a:buFont typeface="Wingdings" panose="05000000000000000000" pitchFamily="2" charset="2"/>
              <a:buNone/>
              <a:defRPr/>
            </a:pPr>
            <a:r>
              <a:rPr lang="en-US" altLang="en-US" sz="2800" dirty="0">
                <a:solidFill>
                  <a:srgbClr val="FFC000"/>
                </a:solidFill>
                <a:latin typeface="Brush Script MT" pitchFamily="66" charset="0"/>
              </a:rPr>
              <a:t>“Belonging to Hezekiah [son of] Ahaz, King of Judah”</a:t>
            </a:r>
          </a:p>
          <a:p>
            <a:pPr algn="r">
              <a:lnSpc>
                <a:spcPct val="80000"/>
              </a:lnSpc>
              <a:buFont typeface="Wingdings" panose="05000000000000000000" pitchFamily="2" charset="2"/>
              <a:buNone/>
              <a:defRPr/>
            </a:pPr>
            <a:endParaRPr lang="en-US" altLang="en-US" sz="900" dirty="0"/>
          </a:p>
          <a:p>
            <a:pPr algn="r">
              <a:lnSpc>
                <a:spcPct val="80000"/>
              </a:lnSpc>
              <a:buFont typeface="Wingdings" panose="05000000000000000000" pitchFamily="2" charset="2"/>
              <a:buNone/>
              <a:defRPr/>
            </a:pPr>
            <a:r>
              <a:rPr lang="en-US" altLang="en-US" dirty="0"/>
              <a:t>Such seals were in use in the ancient world from antiquity right up into the Roman Period.</a:t>
            </a:r>
          </a:p>
          <a:p>
            <a:pPr algn="r">
              <a:lnSpc>
                <a:spcPct val="80000"/>
              </a:lnSpc>
              <a:buFont typeface="Wingdings" panose="05000000000000000000" pitchFamily="2" charset="2"/>
              <a:buNone/>
              <a:defRPr/>
            </a:pPr>
            <a:endParaRPr lang="en-US" altLang="en-US" sz="800" dirty="0"/>
          </a:p>
          <a:p>
            <a:pPr algn="r">
              <a:lnSpc>
                <a:spcPct val="80000"/>
              </a:lnSpc>
              <a:buFont typeface="Wingdings" panose="05000000000000000000" pitchFamily="2" charset="2"/>
              <a:buNone/>
              <a:defRPr/>
            </a:pPr>
            <a:r>
              <a:rPr lang="en-US" altLang="en-US" dirty="0"/>
              <a:t>To be sealed with the Holy Spirit means to be marked as God’s own.</a:t>
            </a:r>
          </a:p>
        </p:txBody>
      </p:sp>
      <p:sp>
        <p:nvSpPr>
          <p:cNvPr id="10" name="Rectangle 4">
            <a:extLst>
              <a:ext uri="{FF2B5EF4-FFF2-40B4-BE49-F238E27FC236}">
                <a16:creationId xmlns:a16="http://schemas.microsoft.com/office/drawing/2014/main" id="{7C33B713-8F65-46C9-A5C9-EBD3226C8704}"/>
              </a:ext>
            </a:extLst>
          </p:cNvPr>
          <p:cNvSpPr txBox="1">
            <a:spLocks noRot="1" noChangeArrowheads="1"/>
          </p:cNvSpPr>
          <p:nvPr/>
        </p:nvSpPr>
        <p:spPr>
          <a:xfrm>
            <a:off x="360363" y="2017046"/>
            <a:ext cx="6246177" cy="12976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r">
              <a:defRPr/>
            </a:pPr>
            <a:r>
              <a:rPr lang="en-US" altLang="en-US" sz="4000" dirty="0">
                <a:solidFill>
                  <a:srgbClr val="FFC000"/>
                </a:solidFill>
              </a:rPr>
              <a:t>Seal Impression of King Hezekiah of Judah</a:t>
            </a:r>
          </a:p>
        </p:txBody>
      </p:sp>
    </p:spTree>
    <p:extLst>
      <p:ext uri="{BB962C8B-B14F-4D97-AF65-F5344CB8AC3E}">
        <p14:creationId xmlns:p14="http://schemas.microsoft.com/office/powerpoint/2010/main" val="3952248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10BAD-7E9A-4CF3-A77B-1E75AC745539}"/>
              </a:ext>
            </a:extLst>
          </p:cNvPr>
          <p:cNvSpPr>
            <a:spLocks noGrp="1"/>
          </p:cNvSpPr>
          <p:nvPr>
            <p:ph type="title"/>
          </p:nvPr>
        </p:nvSpPr>
        <p:spPr/>
        <p:txBody>
          <a:bodyPr/>
          <a:lstStyle/>
          <a:p>
            <a:r>
              <a:rPr lang="en-US" dirty="0"/>
              <a:t>Thanksgiving and Prayer (1:15-23)</a:t>
            </a:r>
          </a:p>
        </p:txBody>
      </p:sp>
      <p:sp>
        <p:nvSpPr>
          <p:cNvPr id="3" name="Content Placeholder 2">
            <a:extLst>
              <a:ext uri="{FF2B5EF4-FFF2-40B4-BE49-F238E27FC236}">
                <a16:creationId xmlns:a16="http://schemas.microsoft.com/office/drawing/2014/main" id="{6FA3DF15-C97D-4FFF-AA26-FCC3A6BAE69C}"/>
              </a:ext>
            </a:extLst>
          </p:cNvPr>
          <p:cNvSpPr>
            <a:spLocks noGrp="1"/>
          </p:cNvSpPr>
          <p:nvPr>
            <p:ph idx="1"/>
          </p:nvPr>
        </p:nvSpPr>
        <p:spPr>
          <a:xfrm>
            <a:off x="680321" y="2336872"/>
            <a:ext cx="9613861" cy="4315387"/>
          </a:xfrm>
        </p:spPr>
        <p:txBody>
          <a:bodyPr>
            <a:normAutofit lnSpcReduction="10000"/>
          </a:bodyPr>
          <a:lstStyle/>
          <a:p>
            <a:pPr marL="0" indent="0">
              <a:buNone/>
            </a:pPr>
            <a:r>
              <a:rPr lang="en-US" sz="2800" b="1" dirty="0">
                <a:solidFill>
                  <a:srgbClr val="800000"/>
                </a:solidFill>
                <a:effectLst>
                  <a:outerShdw blurRad="38100" dist="38100" dir="2700000" algn="tl">
                    <a:srgbClr val="000000">
                      <a:alpha val="43137"/>
                    </a:srgbClr>
                  </a:outerShdw>
                </a:effectLst>
              </a:rPr>
              <a:t>Unlike typical prayers for health, emotional well-being and economic security, Paul’s prayers were deep with theological content and supplication that believers might come to know the spiritual truths of the gospel.</a:t>
            </a:r>
          </a:p>
          <a:p>
            <a:r>
              <a:rPr lang="en-US" i="1" dirty="0"/>
              <a:t>The trilogy of faith, hope and love are central (cf. 1 Co. 13:13).</a:t>
            </a:r>
          </a:p>
          <a:p>
            <a:r>
              <a:rPr lang="en-US" i="1" dirty="0"/>
              <a:t>He describes the power of God in four important categories:</a:t>
            </a:r>
          </a:p>
          <a:p>
            <a:pPr lvl="1"/>
            <a:r>
              <a:rPr lang="en-US" b="1" dirty="0">
                <a:solidFill>
                  <a:schemeClr val="accent3">
                    <a:lumMod val="60000"/>
                    <a:lumOff val="40000"/>
                  </a:schemeClr>
                </a:solidFill>
                <a:effectLst>
                  <a:outerShdw blurRad="38100" dist="38100" dir="2700000" algn="tl">
                    <a:srgbClr val="000000">
                      <a:alpha val="43137"/>
                    </a:srgbClr>
                  </a:outerShdw>
                </a:effectLst>
              </a:rPr>
              <a:t>Christ’s resurrection from the dead</a:t>
            </a:r>
          </a:p>
          <a:p>
            <a:pPr lvl="1"/>
            <a:r>
              <a:rPr lang="en-US" b="1" dirty="0">
                <a:solidFill>
                  <a:schemeClr val="accent3">
                    <a:lumMod val="60000"/>
                    <a:lumOff val="40000"/>
                  </a:schemeClr>
                </a:solidFill>
                <a:effectLst>
                  <a:outerShdw blurRad="38100" dist="38100" dir="2700000" algn="tl">
                    <a:srgbClr val="000000">
                      <a:alpha val="43137"/>
                    </a:srgbClr>
                  </a:outerShdw>
                </a:effectLst>
              </a:rPr>
              <a:t>His enthronement at the Father’s right hand</a:t>
            </a:r>
          </a:p>
          <a:p>
            <a:pPr lvl="1"/>
            <a:r>
              <a:rPr lang="en-US" b="1" dirty="0">
                <a:solidFill>
                  <a:schemeClr val="accent3">
                    <a:lumMod val="60000"/>
                    <a:lumOff val="40000"/>
                  </a:schemeClr>
                </a:solidFill>
                <a:effectLst>
                  <a:outerShdw blurRad="38100" dist="38100" dir="2700000" algn="tl">
                    <a:srgbClr val="000000">
                      <a:alpha val="43137"/>
                    </a:srgbClr>
                  </a:outerShdw>
                </a:effectLst>
              </a:rPr>
              <a:t>His lordship over the whole world and its powers</a:t>
            </a:r>
          </a:p>
          <a:p>
            <a:pPr lvl="1"/>
            <a:r>
              <a:rPr lang="en-US" b="1" dirty="0">
                <a:solidFill>
                  <a:schemeClr val="accent3">
                    <a:lumMod val="60000"/>
                    <a:lumOff val="40000"/>
                  </a:schemeClr>
                </a:solidFill>
                <a:effectLst>
                  <a:outerShdw blurRad="38100" dist="38100" dir="2700000" algn="tl">
                    <a:srgbClr val="000000">
                      <a:alpha val="43137"/>
                    </a:srgbClr>
                  </a:outerShdw>
                </a:effectLst>
              </a:rPr>
              <a:t>His headship over all things for the church</a:t>
            </a:r>
          </a:p>
          <a:p>
            <a:r>
              <a:rPr lang="en-US" i="1" dirty="0"/>
              <a:t>Th church is Christ’s mystical body on earth, and as the head of the church, Christ gives to it his life and power.</a:t>
            </a:r>
          </a:p>
        </p:txBody>
      </p:sp>
    </p:spTree>
    <p:extLst>
      <p:ext uri="{BB962C8B-B14F-4D97-AF65-F5344CB8AC3E}">
        <p14:creationId xmlns:p14="http://schemas.microsoft.com/office/powerpoint/2010/main" val="274064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additive="base">
                                        <p:cTn id="5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5B340-BB12-4B1C-9694-B10F2D0335C6}"/>
              </a:ext>
            </a:extLst>
          </p:cNvPr>
          <p:cNvSpPr>
            <a:spLocks noGrp="1"/>
          </p:cNvSpPr>
          <p:nvPr>
            <p:ph type="ctrTitle"/>
          </p:nvPr>
        </p:nvSpPr>
        <p:spPr/>
        <p:txBody>
          <a:bodyPr/>
          <a:lstStyle/>
          <a:p>
            <a:r>
              <a:rPr lang="en-US" dirty="0"/>
              <a:t>Grace and unity</a:t>
            </a:r>
          </a:p>
        </p:txBody>
      </p:sp>
      <p:sp>
        <p:nvSpPr>
          <p:cNvPr id="3" name="Subtitle 2">
            <a:extLst>
              <a:ext uri="{FF2B5EF4-FFF2-40B4-BE49-F238E27FC236}">
                <a16:creationId xmlns:a16="http://schemas.microsoft.com/office/drawing/2014/main" id="{163D5D30-600D-46E2-B5F9-A8B421E125BB}"/>
              </a:ext>
            </a:extLst>
          </p:cNvPr>
          <p:cNvSpPr>
            <a:spLocks noGrp="1"/>
          </p:cNvSpPr>
          <p:nvPr>
            <p:ph type="subTitle" idx="1"/>
          </p:nvPr>
        </p:nvSpPr>
        <p:spPr/>
        <p:txBody>
          <a:bodyPr>
            <a:normAutofit/>
          </a:bodyPr>
          <a:lstStyle/>
          <a:p>
            <a:r>
              <a:rPr lang="en-US" sz="3200" dirty="0"/>
              <a:t>Ephesians 2</a:t>
            </a:r>
          </a:p>
        </p:txBody>
      </p:sp>
      <p:sp>
        <p:nvSpPr>
          <p:cNvPr id="4" name="Slide Number Placeholder 3">
            <a:extLst>
              <a:ext uri="{FF2B5EF4-FFF2-40B4-BE49-F238E27FC236}">
                <a16:creationId xmlns:a16="http://schemas.microsoft.com/office/drawing/2014/main" id="{5B79C41E-FDFA-4897-A821-8005F0241A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C27A5A-7290-4DE1-BA94-4BE8A8E57DCF}" type="slidenum">
              <a:rPr kumimoji="0" lang="en-US" sz="1200" b="0" i="1" u="none" strike="noStrike" kern="1200" cap="none" spc="0" normalizeH="0" baseline="0" noProof="0" smtClean="0">
                <a:ln>
                  <a:noFill/>
                </a:ln>
                <a:solidFill>
                  <a:srgbClr val="51303B"/>
                </a:solidFill>
                <a:effectLst/>
                <a:uLnTx/>
                <a:uFillTx/>
                <a:latin typeface="Century Schoolbook" panose="020406040505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1" u="none" strike="noStrike" kern="1200" cap="none" spc="0" normalizeH="0" baseline="0" noProof="0" dirty="0">
              <a:ln>
                <a:noFill/>
              </a:ln>
              <a:solidFill>
                <a:srgbClr val="51303B"/>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2496218588"/>
      </p:ext>
    </p:extLst>
  </p:cSld>
  <p:clrMapOvr>
    <a:masterClrMapping/>
  </p:clrMapOvr>
  <p:transition>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EA4D6-DD97-438B-8683-028908B11834}"/>
              </a:ext>
            </a:extLst>
          </p:cNvPr>
          <p:cNvSpPr>
            <a:spLocks noGrp="1"/>
          </p:cNvSpPr>
          <p:nvPr>
            <p:ph type="title"/>
          </p:nvPr>
        </p:nvSpPr>
        <p:spPr/>
        <p:txBody>
          <a:bodyPr/>
          <a:lstStyle/>
          <a:p>
            <a:r>
              <a:rPr lang="en-US" dirty="0"/>
              <a:t>The Kingdom of Death (2:1-3)</a:t>
            </a:r>
          </a:p>
        </p:txBody>
      </p:sp>
      <p:sp>
        <p:nvSpPr>
          <p:cNvPr id="3" name="Content Placeholder 2">
            <a:extLst>
              <a:ext uri="{FF2B5EF4-FFF2-40B4-BE49-F238E27FC236}">
                <a16:creationId xmlns:a16="http://schemas.microsoft.com/office/drawing/2014/main" id="{9E193824-C00B-49C8-A905-38250BA8B66A}"/>
              </a:ext>
            </a:extLst>
          </p:cNvPr>
          <p:cNvSpPr>
            <a:spLocks noGrp="1"/>
          </p:cNvSpPr>
          <p:nvPr>
            <p:ph idx="1"/>
          </p:nvPr>
        </p:nvSpPr>
        <p:spPr>
          <a:xfrm>
            <a:off x="680321" y="2336872"/>
            <a:ext cx="9613861" cy="4201087"/>
          </a:xfrm>
        </p:spPr>
        <p:txBody>
          <a:bodyPr/>
          <a:lstStyle/>
          <a:p>
            <a:pPr marL="0" indent="0">
              <a:buNone/>
            </a:pPr>
            <a:r>
              <a:rPr lang="en-US" sz="2800" b="1" dirty="0">
                <a:solidFill>
                  <a:srgbClr val="800000"/>
                </a:solidFill>
                <a:effectLst>
                  <a:outerShdw blurRad="38100" dist="38100" dir="2700000" algn="tl">
                    <a:srgbClr val="000000">
                      <a:alpha val="43137"/>
                    </a:srgbClr>
                  </a:outerShdw>
                </a:effectLst>
              </a:rPr>
              <a:t>The background for salvation is the kingdom of death.</a:t>
            </a:r>
          </a:p>
          <a:p>
            <a:r>
              <a:rPr lang="en-US" i="1" dirty="0"/>
              <a:t>The metaphor of death suggests the complete incapability of anyone coming to God on his/her own merit or ability.</a:t>
            </a:r>
          </a:p>
          <a:p>
            <a:r>
              <a:rPr lang="en-US" i="1" dirty="0"/>
              <a:t>Rather, all humans were trapped under the dominion of Satan (the “prince of the power of the air”), living their lives in accord with the “rulers, authorities, powers and lordships”, the entities over which Christ triumphed in his exaltation (cf. 1:21).</a:t>
            </a:r>
          </a:p>
          <a:p>
            <a:r>
              <a:rPr lang="en-US" i="1" dirty="0"/>
              <a:t>All men and women behaved in the “passions of their flesh”.</a:t>
            </a:r>
          </a:p>
          <a:p>
            <a:r>
              <a:rPr lang="en-US" i="1" dirty="0"/>
              <a:t>Because of disobedience, all were destined for divine wrath.</a:t>
            </a:r>
          </a:p>
        </p:txBody>
      </p:sp>
    </p:spTree>
    <p:extLst>
      <p:ext uri="{BB962C8B-B14F-4D97-AF65-F5344CB8AC3E}">
        <p14:creationId xmlns:p14="http://schemas.microsoft.com/office/powerpoint/2010/main" val="113653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75000"/>
              </a:schemeClr>
            </a:gs>
            <a:gs pos="50000">
              <a:schemeClr val="accent3">
                <a:lumMod val="50000"/>
              </a:schemeClr>
            </a:gs>
            <a:gs pos="100000">
              <a:srgbClr val="800000"/>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err="1">
                <a:effectLst>
                  <a:outerShdw blurRad="38100" dist="38100" dir="2700000" algn="tl">
                    <a:srgbClr val="000000">
                      <a:alpha val="43137"/>
                    </a:srgbClr>
                  </a:outerShdw>
                </a:effectLst>
                <a:latin typeface="Greekth" panose="02020803070505020304" pitchFamily="18" charset="0"/>
              </a:rPr>
              <a:t>sarc</a:t>
            </a:r>
            <a:r>
              <a:rPr lang="en-US" dirty="0">
                <a:effectLst>
                  <a:outerShdw blurRad="38100" dist="38100" dir="2700000" algn="tl">
                    <a:srgbClr val="000000">
                      <a:alpha val="43137"/>
                    </a:srgbClr>
                  </a:outerShdw>
                </a:effectLst>
                <a:latin typeface="+mn-lt"/>
              </a:rPr>
              <a:t> (the sphere of “the flesh”)</a:t>
            </a:r>
            <a:endParaRPr lang="en-US" sz="4800" dirty="0">
              <a:latin typeface="Greekth" panose="02020803070505020304" pitchFamily="18" charset="0"/>
            </a:endParaRPr>
          </a:p>
        </p:txBody>
      </p:sp>
      <p:sp>
        <p:nvSpPr>
          <p:cNvPr id="4" name="Content Placeholder 3"/>
          <p:cNvSpPr>
            <a:spLocks noGrp="1"/>
          </p:cNvSpPr>
          <p:nvPr>
            <p:ph idx="1"/>
          </p:nvPr>
        </p:nvSpPr>
        <p:spPr>
          <a:xfrm>
            <a:off x="1952861" y="2236987"/>
            <a:ext cx="4143139" cy="4343400"/>
          </a:xfrm>
        </p:spPr>
        <p:txBody>
          <a:bodyPr>
            <a:normAutofit/>
          </a:bodyPr>
          <a:lstStyle/>
          <a:p>
            <a:pPr marL="0" indent="0">
              <a:buNone/>
            </a:pPr>
            <a:r>
              <a:rPr lang="en-US" sz="2800" b="1" dirty="0">
                <a:solidFill>
                  <a:srgbClr val="FFFF99"/>
                </a:solidFill>
                <a:effectLst>
                  <a:outerShdw blurRad="38100" dist="38100" dir="2700000" algn="tl">
                    <a:srgbClr val="000000">
                      <a:alpha val="43137"/>
                    </a:srgbClr>
                  </a:outerShdw>
                </a:effectLst>
              </a:rPr>
              <a:t>Paul often describes the sphere of human weakness as “the flesh”.</a:t>
            </a:r>
          </a:p>
          <a:p>
            <a:r>
              <a:rPr lang="en-US" i="1" dirty="0"/>
              <a:t>Before coming to Christ, our sinful passions were aroused, leading to death (Ro. 7:5). </a:t>
            </a:r>
          </a:p>
          <a:p>
            <a:r>
              <a:rPr lang="en-US" i="1" dirty="0"/>
              <a:t>The behaviors of the flesh are degenerative (Ro 8:5-8; Ga. 5:19-21).</a:t>
            </a:r>
          </a:p>
        </p:txBody>
      </p:sp>
      <p:sp>
        <p:nvSpPr>
          <p:cNvPr id="5" name="Oval 7">
            <a:extLst>
              <a:ext uri="{FF2B5EF4-FFF2-40B4-BE49-F238E27FC236}">
                <a16:creationId xmlns:a16="http://schemas.microsoft.com/office/drawing/2014/main" id="{84CF49AC-8033-49D1-B90C-CE497B801AB7}"/>
              </a:ext>
            </a:extLst>
          </p:cNvPr>
          <p:cNvSpPr>
            <a:spLocks noChangeArrowheads="1"/>
          </p:cNvSpPr>
          <p:nvPr/>
        </p:nvSpPr>
        <p:spPr bwMode="auto">
          <a:xfrm>
            <a:off x="6790271" y="1581785"/>
            <a:ext cx="4321175" cy="5111750"/>
          </a:xfrm>
          <a:prstGeom prst="ellipse">
            <a:avLst/>
          </a:prstGeom>
          <a:solidFill>
            <a:srgbClr val="00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chemeClr val="accent1"/>
              </a:buClr>
              <a:buSzPct val="70000"/>
              <a:buFont typeface="Wingdings 2" panose="05020102010507070707" pitchFamily="18" charset="2"/>
              <a:buChar char=""/>
              <a:defRPr sz="3200">
                <a:solidFill>
                  <a:schemeClr val="tx1"/>
                </a:solidFill>
                <a:latin typeface="Rockwell" pitchFamily="18" charset="0"/>
              </a:defRPr>
            </a:lvl1pPr>
            <a:lvl2pPr marL="742950" indent="-285750">
              <a:spcBef>
                <a:spcPts val="400"/>
              </a:spcBef>
              <a:buClr>
                <a:schemeClr val="accent2"/>
              </a:buClr>
              <a:buSzPct val="90000"/>
              <a:buChar char="•"/>
              <a:defRPr sz="2600">
                <a:solidFill>
                  <a:schemeClr val="tx1"/>
                </a:solidFill>
                <a:latin typeface="Rockwell" pitchFamily="18" charset="0"/>
              </a:defRPr>
            </a:lvl2pPr>
            <a:lvl3pPr marL="1143000" indent="-228600">
              <a:spcBef>
                <a:spcPts val="400"/>
              </a:spcBef>
              <a:buClr>
                <a:srgbClr val="A8CDD7"/>
              </a:buClr>
              <a:buSzPct val="100000"/>
              <a:buFont typeface="Wingdings 2" panose="05020102010507070707" pitchFamily="18" charset="2"/>
              <a:buChar char=""/>
              <a:defRPr sz="2300">
                <a:solidFill>
                  <a:schemeClr val="tx1"/>
                </a:solidFill>
                <a:latin typeface="Rockwell" pitchFamily="18" charset="0"/>
              </a:defRPr>
            </a:lvl3pPr>
            <a:lvl4pPr marL="1600200" indent="-228600">
              <a:spcBef>
                <a:spcPts val="400"/>
              </a:spcBef>
              <a:buClr>
                <a:srgbClr val="A8CDD7"/>
              </a:buClr>
              <a:buSzPct val="100000"/>
              <a:buFont typeface="Wingdings 2" panose="05020102010507070707" pitchFamily="18" charset="2"/>
              <a:buChar char=""/>
              <a:defRPr sz="2000">
                <a:solidFill>
                  <a:schemeClr val="tx1"/>
                </a:solidFill>
                <a:latin typeface="Rockwell" pitchFamily="18" charset="0"/>
              </a:defRPr>
            </a:lvl4pPr>
            <a:lvl5pPr marL="2057400" indent="-228600">
              <a:spcBef>
                <a:spcPts val="400"/>
              </a:spcBef>
              <a:buClr>
                <a:srgbClr val="A8CDD7"/>
              </a:buClr>
              <a:buSzPct val="100000"/>
              <a:buFont typeface="Wingdings 2" panose="05020102010507070707"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itchFamily="18" charset="0"/>
              </a:defRPr>
            </a:lvl9pPr>
          </a:lstStyle>
          <a:p>
            <a:pPr eaLnBrk="1" hangingPunct="1">
              <a:buClrTx/>
              <a:buSzTx/>
              <a:buFontTx/>
              <a:buNone/>
            </a:pPr>
            <a:endParaRPr lang="en-US" altLang="en-US" sz="1800">
              <a:latin typeface="Eras Demi ITC" pitchFamily="34" charset="0"/>
            </a:endParaRPr>
          </a:p>
        </p:txBody>
      </p:sp>
      <p:sp>
        <p:nvSpPr>
          <p:cNvPr id="6" name="Rectangle 12">
            <a:extLst>
              <a:ext uri="{FF2B5EF4-FFF2-40B4-BE49-F238E27FC236}">
                <a16:creationId xmlns:a16="http://schemas.microsoft.com/office/drawing/2014/main" id="{6101928B-448D-4CA5-B89F-FC59EC77B725}"/>
              </a:ext>
            </a:extLst>
          </p:cNvPr>
          <p:cNvSpPr txBox="1">
            <a:spLocks/>
          </p:cNvSpPr>
          <p:nvPr/>
        </p:nvSpPr>
        <p:spPr>
          <a:xfrm>
            <a:off x="7335910" y="1967112"/>
            <a:ext cx="3229896" cy="5111750"/>
          </a:xfrm>
          <a:prstGeom prst="rect">
            <a:avLst/>
          </a:prstGeom>
          <a:extLst>
            <a:ext uri="{909E8E84-426E-40DD-AFC4-6F175D3DCCD1}">
              <a14:hiddenFill xmlns:a14="http://schemas.microsoft.com/office/drawing/2010/main">
                <a:solidFill>
                  <a:srgbClr val="003300"/>
                </a:solidFill>
              </a14:hiddenFill>
            </a:ext>
            <a:ext uri="{91240B29-F687-4F45-9708-019B960494DF}">
              <a14:hiddenLine xmlns:a14="http://schemas.microsoft.com/office/drawing/2010/main" w="12700" cmpd="sng">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gn="ctr">
              <a:buFont typeface="Wingdings 2" panose="05020102010507070707" pitchFamily="18" charset="2"/>
              <a:buNone/>
              <a:defRPr/>
            </a:pPr>
            <a:r>
              <a:rPr lang="en-US" altLang="en-US" sz="4800" dirty="0">
                <a:solidFill>
                  <a:srgbClr val="FFC000"/>
                </a:solidFill>
                <a:effectLst>
                  <a:outerShdw blurRad="38100" dist="38100" dir="2700000" algn="tl">
                    <a:srgbClr val="000000"/>
                  </a:outerShdw>
                </a:effectLst>
                <a:latin typeface="Playbill" pitchFamily="82" charset="0"/>
              </a:rPr>
              <a:t>The Flesh</a:t>
            </a:r>
          </a:p>
          <a:p>
            <a:pPr algn="ctr">
              <a:buFont typeface="Wingdings 2" panose="05020102010507070707" pitchFamily="18" charset="2"/>
              <a:buNone/>
              <a:defRPr/>
            </a:pPr>
            <a:r>
              <a:rPr lang="en-US" altLang="en-US" b="1" i="1" dirty="0">
                <a:solidFill>
                  <a:srgbClr val="FFFF99"/>
                </a:solidFill>
                <a:latin typeface="Arial Narrow" panose="020B0606020202030204" pitchFamily="34" charset="0"/>
              </a:rPr>
              <a:t>The sphere of human weakness</a:t>
            </a:r>
          </a:p>
          <a:p>
            <a:pPr algn="ctr">
              <a:buFont typeface="Wingdings 2" panose="05020102010507070707" pitchFamily="18" charset="2"/>
              <a:buNone/>
              <a:defRPr/>
            </a:pPr>
            <a:r>
              <a:rPr lang="en-US" altLang="en-US" b="1" i="1" dirty="0">
                <a:solidFill>
                  <a:srgbClr val="FFFF99"/>
                </a:solidFill>
                <a:latin typeface="Arial Narrow" panose="020B0606020202030204" pitchFamily="34" charset="0"/>
              </a:rPr>
              <a:t>Mind controlled by what the flesh desires</a:t>
            </a:r>
          </a:p>
          <a:p>
            <a:pPr algn="ctr">
              <a:buFont typeface="Wingdings 2" panose="05020102010507070707" pitchFamily="18" charset="2"/>
              <a:buNone/>
              <a:defRPr/>
            </a:pPr>
            <a:r>
              <a:rPr lang="en-US" altLang="en-US" b="1" i="1" dirty="0">
                <a:solidFill>
                  <a:srgbClr val="FFFF99"/>
                </a:solidFill>
                <a:latin typeface="Arial Narrow" panose="020B0606020202030204" pitchFamily="34" charset="0"/>
              </a:rPr>
              <a:t>Mind of the flesh is death</a:t>
            </a:r>
          </a:p>
          <a:p>
            <a:pPr algn="ctr">
              <a:buFont typeface="Wingdings 2" panose="05020102010507070707" pitchFamily="18" charset="2"/>
              <a:buNone/>
              <a:defRPr/>
            </a:pPr>
            <a:r>
              <a:rPr lang="en-US" altLang="en-US" b="1" i="1" dirty="0">
                <a:solidFill>
                  <a:srgbClr val="FFFF99"/>
                </a:solidFill>
                <a:latin typeface="Arial Narrow" panose="020B0606020202030204" pitchFamily="34" charset="0"/>
              </a:rPr>
              <a:t>Hostile to God, refusing to submit to his Torah</a:t>
            </a:r>
          </a:p>
          <a:p>
            <a:pPr algn="ctr">
              <a:buFont typeface="Wingdings 2" panose="05020102010507070707" pitchFamily="18" charset="2"/>
              <a:buNone/>
              <a:defRPr/>
            </a:pPr>
            <a:r>
              <a:rPr lang="en-US" altLang="en-US" b="1" i="1" dirty="0">
                <a:solidFill>
                  <a:srgbClr val="FFFF99"/>
                </a:solidFill>
                <a:latin typeface="Arial Narrow" panose="020B0606020202030204" pitchFamily="34" charset="0"/>
              </a:rPr>
              <a:t>Subject to the parasite of sin</a:t>
            </a:r>
          </a:p>
        </p:txBody>
      </p:sp>
    </p:spTree>
    <p:extLst>
      <p:ext uri="{BB962C8B-B14F-4D97-AF65-F5344CB8AC3E}">
        <p14:creationId xmlns:p14="http://schemas.microsoft.com/office/powerpoint/2010/main" val="339938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ssolve">
                                      <p:cBhvr>
                                        <p:cTn id="28" dur="500"/>
                                        <p:tgtEl>
                                          <p:spTgt spid="5"/>
                                        </p:tgtEl>
                                      </p:cBhvr>
                                    </p:animEffect>
                                  </p:childTnLst>
                                </p:cTn>
                              </p:par>
                              <p:par>
                                <p:cTn id="29" presetID="9" presetClass="entr" presetSubtype="0" fill="hold" nodeType="with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dissolve">
                                      <p:cBhvr>
                                        <p:cTn id="31" dur="500"/>
                                        <p:tgtEl>
                                          <p:spTgt spid="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 calcmode="lin" valueType="num">
                                      <p:cBhvr additive="base">
                                        <p:cTn id="36"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 calcmode="lin" valueType="num">
                                      <p:cBhvr additive="base">
                                        <p:cTn id="4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6">
                                            <p:txEl>
                                              <p:pRg st="3" end="3"/>
                                            </p:txEl>
                                          </p:spTgt>
                                        </p:tgtEl>
                                        <p:attrNameLst>
                                          <p:attrName>style.visibility</p:attrName>
                                        </p:attrNameLst>
                                      </p:cBhvr>
                                      <p:to>
                                        <p:strVal val="visible"/>
                                      </p:to>
                                    </p:set>
                                    <p:anim calcmode="lin" valueType="num">
                                      <p:cBhvr additive="base">
                                        <p:cTn id="48"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6">
                                            <p:txEl>
                                              <p:pRg st="4" end="4"/>
                                            </p:txEl>
                                          </p:spTgt>
                                        </p:tgtEl>
                                        <p:attrNameLst>
                                          <p:attrName>style.visibility</p:attrName>
                                        </p:attrNameLst>
                                      </p:cBhvr>
                                      <p:to>
                                        <p:strVal val="visible"/>
                                      </p:to>
                                    </p:set>
                                    <p:anim calcmode="lin" valueType="num">
                                      <p:cBhvr additive="base">
                                        <p:cTn id="54"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6">
                                            <p:txEl>
                                              <p:pRg st="5" end="5"/>
                                            </p:txEl>
                                          </p:spTgt>
                                        </p:tgtEl>
                                        <p:attrNameLst>
                                          <p:attrName>style.visibility</p:attrName>
                                        </p:attrNameLst>
                                      </p:cBhvr>
                                      <p:to>
                                        <p:strVal val="visible"/>
                                      </p:to>
                                    </p:set>
                                    <p:anim calcmode="lin" valueType="num">
                                      <p:cBhvr additive="base">
                                        <p:cTn id="60"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75000"/>
              </a:schemeClr>
            </a:gs>
            <a:gs pos="50000">
              <a:schemeClr val="accent3">
                <a:lumMod val="5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2CE23-9330-495D-9B7B-398C6F68B312}"/>
              </a:ext>
            </a:extLst>
          </p:cNvPr>
          <p:cNvSpPr>
            <a:spLocks noGrp="1"/>
          </p:cNvSpPr>
          <p:nvPr>
            <p:ph type="title"/>
          </p:nvPr>
        </p:nvSpPr>
        <p:spPr/>
        <p:txBody>
          <a:bodyPr/>
          <a:lstStyle/>
          <a:p>
            <a:r>
              <a:rPr lang="en-US" sz="4800" dirty="0">
                <a:latin typeface="Greekth" panose="02020803070505020304" pitchFamily="18" charset="0"/>
              </a:rPr>
              <a:t>o]</a:t>
            </a:r>
            <a:r>
              <a:rPr lang="en-US" sz="4800" dirty="0" err="1">
                <a:latin typeface="Greekth" panose="02020803070505020304" pitchFamily="18" charset="0"/>
              </a:rPr>
              <a:t>rgh</a:t>
            </a:r>
            <a:r>
              <a:rPr lang="en-US" sz="4800" dirty="0">
                <a:latin typeface="Greekth" panose="02020803070505020304" pitchFamily="18" charset="0"/>
              </a:rPr>
              <a:t>&lt;</a:t>
            </a:r>
            <a:r>
              <a:rPr lang="en-US" dirty="0"/>
              <a:t> (Wrath)</a:t>
            </a:r>
          </a:p>
        </p:txBody>
      </p:sp>
      <p:sp>
        <p:nvSpPr>
          <p:cNvPr id="3" name="Content Placeholder 2">
            <a:extLst>
              <a:ext uri="{FF2B5EF4-FFF2-40B4-BE49-F238E27FC236}">
                <a16:creationId xmlns:a16="http://schemas.microsoft.com/office/drawing/2014/main" id="{B9EC1BEB-3E36-4A4B-B2A5-33B3AD47EFDC}"/>
              </a:ext>
            </a:extLst>
          </p:cNvPr>
          <p:cNvSpPr>
            <a:spLocks noGrp="1"/>
          </p:cNvSpPr>
          <p:nvPr>
            <p:ph idx="1"/>
          </p:nvPr>
        </p:nvSpPr>
        <p:spPr/>
        <p:txBody>
          <a:bodyPr/>
          <a:lstStyle/>
          <a:p>
            <a:pPr marL="0" indent="0">
              <a:buNone/>
            </a:pPr>
            <a:r>
              <a:rPr lang="en-US" sz="2800" b="1" dirty="0">
                <a:solidFill>
                  <a:srgbClr val="FFFF99"/>
                </a:solidFill>
              </a:rPr>
              <a:t>The Semitism “children of wrath” denotes that all humans were under condemnation for their rebellion against God.</a:t>
            </a:r>
          </a:p>
          <a:p>
            <a:r>
              <a:rPr lang="en-US" i="1" dirty="0"/>
              <a:t>Unlike some post-modern theologians who wish to eliminate from the NT the reality of divine wrath (e.g., Rob Bell), Paul is clear that this is the destiny of all who refuse to put their faith in Christ (Ro. 5:9). </a:t>
            </a:r>
          </a:p>
          <a:p>
            <a:r>
              <a:rPr lang="en-US" i="1" dirty="0"/>
              <a:t>Divine wrath is the counterpart to divine mercy: the one without the other becomes meaningless.</a:t>
            </a:r>
          </a:p>
        </p:txBody>
      </p:sp>
    </p:spTree>
    <p:extLst>
      <p:ext uri="{BB962C8B-B14F-4D97-AF65-F5344CB8AC3E}">
        <p14:creationId xmlns:p14="http://schemas.microsoft.com/office/powerpoint/2010/main" val="279049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F2D59-6A87-49A2-B33A-58B93EB54211}"/>
              </a:ext>
            </a:extLst>
          </p:cNvPr>
          <p:cNvSpPr>
            <a:spLocks noGrp="1"/>
          </p:cNvSpPr>
          <p:nvPr>
            <p:ph type="title"/>
          </p:nvPr>
        </p:nvSpPr>
        <p:spPr/>
        <p:txBody>
          <a:bodyPr/>
          <a:lstStyle/>
          <a:p>
            <a:r>
              <a:rPr lang="en-US" dirty="0"/>
              <a:t>Alive with Christ (2:4-7)</a:t>
            </a:r>
          </a:p>
        </p:txBody>
      </p:sp>
      <p:sp>
        <p:nvSpPr>
          <p:cNvPr id="3" name="Content Placeholder 2">
            <a:extLst>
              <a:ext uri="{FF2B5EF4-FFF2-40B4-BE49-F238E27FC236}">
                <a16:creationId xmlns:a16="http://schemas.microsoft.com/office/drawing/2014/main" id="{B8E6922E-107B-49F6-B702-E2A607521A7D}"/>
              </a:ext>
            </a:extLst>
          </p:cNvPr>
          <p:cNvSpPr>
            <a:spLocks noGrp="1"/>
          </p:cNvSpPr>
          <p:nvPr>
            <p:ph idx="1"/>
          </p:nvPr>
        </p:nvSpPr>
        <p:spPr>
          <a:xfrm>
            <a:off x="680321" y="2336872"/>
            <a:ext cx="9613861" cy="4223947"/>
          </a:xfrm>
        </p:spPr>
        <p:txBody>
          <a:bodyPr>
            <a:normAutofit/>
          </a:bodyPr>
          <a:lstStyle/>
          <a:p>
            <a:pPr marL="0" indent="0">
              <a:buNone/>
            </a:pPr>
            <a:r>
              <a:rPr lang="en-US" sz="2800" b="1" dirty="0">
                <a:solidFill>
                  <a:srgbClr val="800000"/>
                </a:solidFill>
                <a:effectLst>
                  <a:outerShdw blurRad="38100" dist="38100" dir="2700000" algn="tl">
                    <a:srgbClr val="000000">
                      <a:alpha val="43137"/>
                    </a:srgbClr>
                  </a:outerShdw>
                </a:effectLst>
              </a:rPr>
              <a:t>If the metaphor of death describes the former life, the metaphor of being resurrected with Christ describes the present state.</a:t>
            </a:r>
          </a:p>
          <a:p>
            <a:r>
              <a:rPr lang="en-US" i="1" dirty="0"/>
              <a:t>Redemption comes from the divine initiative: humans, being “dead”, could not respond to God’s mercy on their own.</a:t>
            </a:r>
          </a:p>
          <a:p>
            <a:r>
              <a:rPr lang="en-US" i="1" dirty="0"/>
              <a:t>However, in love and mercy God “made them alive together” (</a:t>
            </a:r>
            <a:r>
              <a:rPr lang="en-US" sz="2800" dirty="0" err="1">
                <a:latin typeface="Greekth" panose="02020803070505020304" pitchFamily="18" charset="0"/>
              </a:rPr>
              <a:t>suzwopoie</a:t>
            </a:r>
            <a:r>
              <a:rPr lang="en-US" sz="2800" dirty="0">
                <a:latin typeface="Greekth" panose="02020803070505020304" pitchFamily="18" charset="0"/>
              </a:rPr>
              <a:t>&lt;w</a:t>
            </a:r>
            <a:r>
              <a:rPr lang="en-US" i="1" dirty="0"/>
              <a:t>), and through his grace, he rescued them.</a:t>
            </a:r>
          </a:p>
          <a:p>
            <a:r>
              <a:rPr lang="en-US" i="1" dirty="0"/>
              <a:t>Now, believers have been privileged not only to be resurrected with Christ, but also to be enthroned with him in the heavenlies (cf. 1:3).</a:t>
            </a:r>
          </a:p>
        </p:txBody>
      </p:sp>
    </p:spTree>
    <p:extLst>
      <p:ext uri="{BB962C8B-B14F-4D97-AF65-F5344CB8AC3E}">
        <p14:creationId xmlns:p14="http://schemas.microsoft.com/office/powerpoint/2010/main" val="217663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effectLst>
                  <a:outerShdw blurRad="38100" dist="38100" dir="2700000" algn="tl">
                    <a:srgbClr val="000000">
                      <a:alpha val="43137"/>
                    </a:srgbClr>
                  </a:outerShdw>
                </a:effectLst>
              </a:rPr>
              <a:t>In the Synagogue and Beyond</a:t>
            </a:r>
          </a:p>
        </p:txBody>
      </p:sp>
      <p:sp>
        <p:nvSpPr>
          <p:cNvPr id="3" name="Content Placeholder 2"/>
          <p:cNvSpPr>
            <a:spLocks noGrp="1"/>
          </p:cNvSpPr>
          <p:nvPr>
            <p:ph idx="1"/>
          </p:nvPr>
        </p:nvSpPr>
        <p:spPr/>
        <p:txBody>
          <a:bodyPr/>
          <a:lstStyle/>
          <a:p>
            <a:pPr marL="0" indent="0">
              <a:buNone/>
            </a:pPr>
            <a:r>
              <a:rPr lang="en-US" sz="3200" b="1" dirty="0">
                <a:solidFill>
                  <a:srgbClr val="00FFFF"/>
                </a:solidFill>
                <a:effectLst>
                  <a:outerShdw blurRad="38100" dist="38100" dir="2700000" algn="tl">
                    <a:srgbClr val="000000">
                      <a:alpha val="43137"/>
                    </a:srgbClr>
                  </a:outerShdw>
                </a:effectLst>
              </a:rPr>
              <a:t>Paul spent three months in the Ephesian synagogue, urging the Christian message.</a:t>
            </a:r>
          </a:p>
          <a:p>
            <a:r>
              <a:rPr lang="en-US" i="1" dirty="0"/>
              <a:t>His response was mixed, and his opponents forced him out.</a:t>
            </a:r>
          </a:p>
          <a:p>
            <a:r>
              <a:rPr lang="en-US" i="1" dirty="0"/>
              <a:t>Moving, he spent two years preaching in a lecture hall, effectively reaching both Jews and Greeks throughout the Province of Asia (probably including the Colossian church to whom Paul would also write).</a:t>
            </a:r>
          </a:p>
          <a:p>
            <a:r>
              <a:rPr lang="en-US" i="1" dirty="0"/>
              <a:t>Near the end of his three years in Ephesus (cf. 20:31), Paul was involved in a riot incited by the silversmiths in devotion to Artemis, the patron goddess of the city (Ac. 19:21ff.). He was nearly lynched and decided it was best to now depart (20:1).</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4DD280-9EF3-47CE-9735-16719FC562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571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75000"/>
              </a:schemeClr>
            </a:gs>
            <a:gs pos="50000">
              <a:schemeClr val="accent3">
                <a:lumMod val="5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A629D-18FB-4523-AC3B-DFBA4A7C68D9}"/>
              </a:ext>
            </a:extLst>
          </p:cNvPr>
          <p:cNvSpPr>
            <a:spLocks noGrp="1"/>
          </p:cNvSpPr>
          <p:nvPr>
            <p:ph type="title"/>
          </p:nvPr>
        </p:nvSpPr>
        <p:spPr/>
        <p:txBody>
          <a:bodyPr/>
          <a:lstStyle/>
          <a:p>
            <a:r>
              <a:rPr lang="en-US" sz="4800" dirty="0" err="1">
                <a:latin typeface="Greekth" panose="02020803070505020304" pitchFamily="18" charset="0"/>
              </a:rPr>
              <a:t>xa</a:t>
            </a:r>
            <a:r>
              <a:rPr lang="en-US" sz="4800" dirty="0">
                <a:latin typeface="Greekth" panose="02020803070505020304" pitchFamily="18" charset="0"/>
              </a:rPr>
              <a:t>&lt;</a:t>
            </a:r>
            <a:r>
              <a:rPr lang="en-US" sz="4800" dirty="0" err="1">
                <a:latin typeface="Greekth" panose="02020803070505020304" pitchFamily="18" charset="0"/>
              </a:rPr>
              <a:t>rij</a:t>
            </a:r>
            <a:r>
              <a:rPr lang="en-US" dirty="0">
                <a:latin typeface="+mn-lt"/>
              </a:rPr>
              <a:t> ( grace)</a:t>
            </a:r>
            <a:endParaRPr lang="en-US" dirty="0">
              <a:latin typeface="Greekth" panose="02020803070505020304" pitchFamily="18" charset="0"/>
            </a:endParaRPr>
          </a:p>
        </p:txBody>
      </p:sp>
      <p:sp>
        <p:nvSpPr>
          <p:cNvPr id="3" name="Content Placeholder 2">
            <a:extLst>
              <a:ext uri="{FF2B5EF4-FFF2-40B4-BE49-F238E27FC236}">
                <a16:creationId xmlns:a16="http://schemas.microsoft.com/office/drawing/2014/main" id="{830F81D1-E7D8-4902-A713-07EC7B156CA6}"/>
              </a:ext>
            </a:extLst>
          </p:cNvPr>
          <p:cNvSpPr>
            <a:spLocks noGrp="1"/>
          </p:cNvSpPr>
          <p:nvPr>
            <p:ph idx="1"/>
          </p:nvPr>
        </p:nvSpPr>
        <p:spPr/>
        <p:txBody>
          <a:bodyPr/>
          <a:lstStyle/>
          <a:p>
            <a:pPr marL="0" indent="0">
              <a:buNone/>
            </a:pPr>
            <a:r>
              <a:rPr lang="en-US" sz="2800" b="1" dirty="0">
                <a:solidFill>
                  <a:srgbClr val="FFFF99"/>
                </a:solidFill>
                <a:effectLst>
                  <a:outerShdw blurRad="38100" dist="38100" dir="2700000" algn="tl">
                    <a:srgbClr val="000000">
                      <a:alpha val="43137"/>
                    </a:srgbClr>
                  </a:outerShdw>
                </a:effectLst>
              </a:rPr>
              <a:t>Paul uses the word “grace” more than all other NT writers combined.</a:t>
            </a:r>
          </a:p>
          <a:p>
            <a:r>
              <a:rPr lang="en-US" i="1" dirty="0"/>
              <a:t>Grace is God’s unmerited initiative to provide humans with salvation (Ro. 11:6).</a:t>
            </a:r>
          </a:p>
          <a:p>
            <a:r>
              <a:rPr lang="en-US" i="1" dirty="0"/>
              <a:t>Grace stands in polar opposition to salvation by wages (Ro. 4:4), obedience to law (Ro. 3:28; 4:14; 6:14; Ga. 1:6ff; 2:19-21; 5:4) or religious works (Ro. 11:6; Ep. 2:9; 2 </a:t>
            </a:r>
            <a:r>
              <a:rPr lang="en-US" i="1" dirty="0" err="1"/>
              <a:t>Ti</a:t>
            </a:r>
            <a:r>
              <a:rPr lang="en-US" i="1" dirty="0"/>
              <a:t>. 2:9).</a:t>
            </a:r>
          </a:p>
        </p:txBody>
      </p:sp>
    </p:spTree>
    <p:extLst>
      <p:ext uri="{BB962C8B-B14F-4D97-AF65-F5344CB8AC3E}">
        <p14:creationId xmlns:p14="http://schemas.microsoft.com/office/powerpoint/2010/main" val="200111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75000"/>
              </a:schemeClr>
            </a:gs>
            <a:gs pos="50000">
              <a:schemeClr val="accent3">
                <a:lumMod val="5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D66F4-AF73-47A9-ADD8-321B23D431AC}"/>
              </a:ext>
            </a:extLst>
          </p:cNvPr>
          <p:cNvSpPr>
            <a:spLocks noGrp="1"/>
          </p:cNvSpPr>
          <p:nvPr>
            <p:ph type="title"/>
          </p:nvPr>
        </p:nvSpPr>
        <p:spPr>
          <a:xfrm>
            <a:off x="617220" y="114300"/>
            <a:ext cx="10965180" cy="1649413"/>
          </a:xfrm>
        </p:spPr>
        <p:txBody>
          <a:bodyPr>
            <a:normAutofit/>
          </a:bodyPr>
          <a:lstStyle/>
          <a:p>
            <a:pPr algn="ctr"/>
            <a:r>
              <a:rPr lang="en-US" b="1" i="0" dirty="0">
                <a:solidFill>
                  <a:schemeClr val="accent6">
                    <a:lumMod val="75000"/>
                  </a:schemeClr>
                </a:solidFill>
                <a:effectLst>
                  <a:outerShdw blurRad="38100" dist="38100" dir="2700000" algn="tl">
                    <a:srgbClr val="000000">
                      <a:alpha val="43137"/>
                    </a:srgbClr>
                  </a:outerShdw>
                </a:effectLst>
                <a:latin typeface="Arial Black" panose="020B0A04020102020204" pitchFamily="34" charset="0"/>
              </a:rPr>
              <a:t>The Already-Not Yet Tension</a:t>
            </a:r>
            <a:br>
              <a:rPr lang="en-US" b="1" i="0" dirty="0">
                <a:solidFill>
                  <a:srgbClr val="FFC000"/>
                </a:solidFill>
                <a:effectLst>
                  <a:outerShdw blurRad="38100" dist="38100" dir="2700000" algn="tl">
                    <a:srgbClr val="000000">
                      <a:alpha val="43137"/>
                    </a:srgbClr>
                  </a:outerShdw>
                </a:effectLst>
                <a:latin typeface="Arial Black" panose="020B0A04020102020204" pitchFamily="34" charset="0"/>
              </a:rPr>
            </a:br>
            <a:r>
              <a:rPr lang="en-US" sz="3100" b="1" dirty="0">
                <a:solidFill>
                  <a:srgbClr val="FFFF99"/>
                </a:solidFill>
                <a:effectLst>
                  <a:outerShdw blurRad="38100" dist="38100" dir="2700000" algn="tl">
                    <a:srgbClr val="000000">
                      <a:alpha val="43137"/>
                    </a:srgbClr>
                  </a:outerShdw>
                </a:effectLst>
                <a:latin typeface="Arial Narrow" panose="020B0606020202030204" pitchFamily="34" charset="0"/>
              </a:rPr>
              <a:t>The Christian lives within an inaugurated eschatology, which is to say, he/she participates in both the present and the future.</a:t>
            </a:r>
            <a:endParaRPr lang="en-US" sz="3100" i="0" dirty="0">
              <a:solidFill>
                <a:schemeClr val="accent3">
                  <a:lumMod val="50000"/>
                </a:schemeClr>
              </a:solidFill>
              <a:latin typeface="Arial Narrow" panose="020B0606020202030204" pitchFamily="34" charset="0"/>
            </a:endParaRPr>
          </a:p>
        </p:txBody>
      </p:sp>
      <p:sp>
        <p:nvSpPr>
          <p:cNvPr id="3" name="Text Placeholder 2">
            <a:extLst>
              <a:ext uri="{FF2B5EF4-FFF2-40B4-BE49-F238E27FC236}">
                <a16:creationId xmlns:a16="http://schemas.microsoft.com/office/drawing/2014/main" id="{589A7538-D776-4863-A239-F65D9A52F021}"/>
              </a:ext>
            </a:extLst>
          </p:cNvPr>
          <p:cNvSpPr>
            <a:spLocks noGrp="1"/>
          </p:cNvSpPr>
          <p:nvPr>
            <p:ph type="body" sz="half" idx="1"/>
          </p:nvPr>
        </p:nvSpPr>
        <p:spPr>
          <a:xfrm>
            <a:off x="253041" y="1896769"/>
            <a:ext cx="5741359" cy="4683418"/>
          </a:xfrm>
          <a:solidFill>
            <a:schemeClr val="accent3">
              <a:lumMod val="60000"/>
              <a:lumOff val="40000"/>
            </a:schemeClr>
          </a:solidFill>
          <a:ln>
            <a:solidFill>
              <a:schemeClr val="tx1"/>
            </a:solidFill>
          </a:ln>
        </p:spPr>
        <p:txBody>
          <a:bodyPr>
            <a:normAutofit/>
          </a:bodyPr>
          <a:lstStyle/>
          <a:p>
            <a:pPr marL="0" indent="0">
              <a:buNone/>
            </a:pPr>
            <a:r>
              <a:rPr lang="en-US" sz="3600" b="1" dirty="0">
                <a:solidFill>
                  <a:srgbClr val="FFC000"/>
                </a:solidFill>
                <a:effectLst>
                  <a:outerShdw blurRad="38100" dist="38100" dir="2700000" algn="tl">
                    <a:srgbClr val="000000">
                      <a:alpha val="43137"/>
                    </a:srgbClr>
                  </a:outerShdw>
                </a:effectLst>
              </a:rPr>
              <a:t>ALREADY</a:t>
            </a:r>
          </a:p>
          <a:p>
            <a:r>
              <a:rPr lang="en-US" sz="2400" i="1" dirty="0">
                <a:solidFill>
                  <a:schemeClr val="bg1"/>
                </a:solidFill>
                <a:effectLst>
                  <a:outerShdw blurRad="38100" dist="38100" dir="2700000" algn="tl">
                    <a:srgbClr val="000000">
                      <a:alpha val="43137"/>
                    </a:srgbClr>
                  </a:outerShdw>
                </a:effectLst>
              </a:rPr>
              <a:t>…we are seated in the heavenly places in Christ Jesus (Ep. 1:3; 2:6)</a:t>
            </a:r>
          </a:p>
          <a:p>
            <a:r>
              <a:rPr lang="en-US" sz="2400" i="1" dirty="0">
                <a:solidFill>
                  <a:schemeClr val="bg1"/>
                </a:solidFill>
                <a:effectLst>
                  <a:outerShdw blurRad="38100" dist="38100" dir="2700000" algn="tl">
                    <a:srgbClr val="000000">
                      <a:alpha val="43137"/>
                    </a:srgbClr>
                  </a:outerShdw>
                </a:effectLst>
              </a:rPr>
              <a:t>…our citizenship is in heaven (Phil. 3:20a)</a:t>
            </a:r>
          </a:p>
          <a:p>
            <a:r>
              <a:rPr lang="en-US" sz="2400" i="1" dirty="0">
                <a:solidFill>
                  <a:schemeClr val="bg1"/>
                </a:solidFill>
                <a:effectLst>
                  <a:outerShdw blurRad="38100" dist="38100" dir="2700000" algn="tl">
                    <a:srgbClr val="000000">
                      <a:alpha val="43137"/>
                    </a:srgbClr>
                  </a:outerShdw>
                </a:effectLst>
              </a:rPr>
              <a:t>…we have been transferred over into the kingdom of God’s Son (Col. 1:13)</a:t>
            </a:r>
          </a:p>
          <a:p>
            <a:r>
              <a:rPr lang="en-US" sz="2400" i="1" dirty="0">
                <a:solidFill>
                  <a:schemeClr val="bg1"/>
                </a:solidFill>
                <a:effectLst>
                  <a:outerShdw blurRad="38100" dist="38100" dir="2700000" algn="tl">
                    <a:srgbClr val="000000">
                      <a:alpha val="43137"/>
                    </a:srgbClr>
                  </a:outerShdw>
                </a:effectLst>
              </a:rPr>
              <a:t>…we have been saved and justified by faith (Ro. 5:1; Ep. 2:5)</a:t>
            </a:r>
            <a:endParaRPr lang="en-US" sz="2400" i="1" dirty="0">
              <a:solidFill>
                <a:schemeClr val="bg1"/>
              </a:solidFill>
            </a:endParaRPr>
          </a:p>
        </p:txBody>
      </p:sp>
      <p:sp>
        <p:nvSpPr>
          <p:cNvPr id="4" name="Content Placeholder 3">
            <a:extLst>
              <a:ext uri="{FF2B5EF4-FFF2-40B4-BE49-F238E27FC236}">
                <a16:creationId xmlns:a16="http://schemas.microsoft.com/office/drawing/2014/main" id="{584404D0-B8FF-4CBF-ADF7-11E097B670A3}"/>
              </a:ext>
            </a:extLst>
          </p:cNvPr>
          <p:cNvSpPr>
            <a:spLocks noGrp="1"/>
          </p:cNvSpPr>
          <p:nvPr>
            <p:ph sz="half" idx="2"/>
          </p:nvPr>
        </p:nvSpPr>
        <p:spPr>
          <a:xfrm>
            <a:off x="6197599" y="1896769"/>
            <a:ext cx="5741359" cy="4683418"/>
          </a:xfrm>
          <a:solidFill>
            <a:schemeClr val="accent2"/>
          </a:solidFill>
          <a:ln>
            <a:solidFill>
              <a:schemeClr val="tx1"/>
            </a:solidFill>
          </a:ln>
        </p:spPr>
        <p:txBody>
          <a:bodyPr>
            <a:normAutofit/>
          </a:bodyPr>
          <a:lstStyle/>
          <a:p>
            <a:pPr marL="0" indent="0">
              <a:buNone/>
            </a:pPr>
            <a:r>
              <a:rPr lang="en-US" sz="3600" b="1" dirty="0">
                <a:solidFill>
                  <a:srgbClr val="FFC000"/>
                </a:solidFill>
                <a:effectLst>
                  <a:outerShdw blurRad="38100" dist="38100" dir="2700000" algn="tl">
                    <a:srgbClr val="000000">
                      <a:alpha val="43137"/>
                    </a:srgbClr>
                  </a:outerShdw>
                </a:effectLst>
              </a:rPr>
              <a:t>NOT  YET</a:t>
            </a:r>
          </a:p>
          <a:p>
            <a:r>
              <a:rPr lang="en-US" sz="2400" i="1" dirty="0">
                <a:solidFill>
                  <a:schemeClr val="bg1"/>
                </a:solidFill>
                <a:effectLst>
                  <a:outerShdw blurRad="38100" dist="38100" dir="2700000" algn="tl">
                    <a:srgbClr val="000000">
                      <a:alpha val="43137"/>
                    </a:srgbClr>
                  </a:outerShdw>
                </a:effectLst>
              </a:rPr>
              <a:t>…we presently live in an earthly home while awaiting a heavenly home (2 Co. 5:1)</a:t>
            </a:r>
          </a:p>
          <a:p>
            <a:r>
              <a:rPr lang="en-US" sz="2400" i="1" dirty="0">
                <a:solidFill>
                  <a:schemeClr val="bg1"/>
                </a:solidFill>
                <a:effectLst>
                  <a:outerShdw blurRad="38100" dist="38100" dir="2700000" algn="tl">
                    <a:srgbClr val="000000">
                      <a:alpha val="43137"/>
                    </a:srgbClr>
                  </a:outerShdw>
                </a:effectLst>
              </a:rPr>
              <a:t>…we await the transformation of our bodies (Phil. 3:20b-21)</a:t>
            </a:r>
          </a:p>
          <a:p>
            <a:r>
              <a:rPr lang="en-US" sz="2400" i="1" dirty="0">
                <a:solidFill>
                  <a:schemeClr val="bg1"/>
                </a:solidFill>
                <a:effectLst>
                  <a:outerShdw blurRad="38100" dist="38100" dir="2700000" algn="tl">
                    <a:srgbClr val="000000">
                      <a:alpha val="43137"/>
                    </a:srgbClr>
                  </a:outerShdw>
                </a:effectLst>
              </a:rPr>
              <a:t>…we await being brought safely into Christ’s heavenly kingdom (2 </a:t>
            </a:r>
            <a:r>
              <a:rPr lang="en-US" sz="2400" i="1" dirty="0" err="1">
                <a:solidFill>
                  <a:schemeClr val="bg1"/>
                </a:solidFill>
                <a:effectLst>
                  <a:outerShdw blurRad="38100" dist="38100" dir="2700000" algn="tl">
                    <a:srgbClr val="000000">
                      <a:alpha val="43137"/>
                    </a:srgbClr>
                  </a:outerShdw>
                </a:effectLst>
              </a:rPr>
              <a:t>Ti</a:t>
            </a:r>
            <a:r>
              <a:rPr lang="en-US" sz="2400" i="1" dirty="0">
                <a:solidFill>
                  <a:schemeClr val="bg1"/>
                </a:solidFill>
                <a:effectLst>
                  <a:outerShdw blurRad="38100" dist="38100" dir="2700000" algn="tl">
                    <a:srgbClr val="000000">
                      <a:alpha val="43137"/>
                    </a:srgbClr>
                  </a:outerShdw>
                </a:effectLst>
              </a:rPr>
              <a:t>. 4:18)</a:t>
            </a:r>
          </a:p>
          <a:p>
            <a:r>
              <a:rPr lang="en-US" sz="2400" i="1" dirty="0">
                <a:solidFill>
                  <a:schemeClr val="bg1"/>
                </a:solidFill>
                <a:effectLst>
                  <a:outerShdw blurRad="38100" dist="38100" dir="2700000" algn="tl">
                    <a:srgbClr val="000000">
                      <a:alpha val="43137"/>
                    </a:srgbClr>
                  </a:outerShdw>
                </a:effectLst>
              </a:rPr>
              <a:t>…we shall be saved in the day of the Lord Jesus (Ro. 5:9b; 10:9; 1 Co. 1:8; 5:5; Ep. 4:30)</a:t>
            </a:r>
            <a:endParaRPr lang="en-US" sz="2400" i="1" dirty="0">
              <a:solidFill>
                <a:schemeClr val="bg1"/>
              </a:solidFill>
            </a:endParaRPr>
          </a:p>
        </p:txBody>
      </p:sp>
    </p:spTree>
    <p:extLst>
      <p:ext uri="{BB962C8B-B14F-4D97-AF65-F5344CB8AC3E}">
        <p14:creationId xmlns:p14="http://schemas.microsoft.com/office/powerpoint/2010/main" val="210445062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0" dur="500"/>
                                        <p:tgtEl>
                                          <p:spTgt spid="3">
                                            <p:txEl>
                                              <p:pRg st="0" end="0"/>
                                            </p:txEl>
                                          </p:spTgt>
                                        </p:tgtEl>
                                      </p:cBhvr>
                                    </p:animEffect>
                                  </p:childTnLst>
                                </p:cTn>
                              </p:par>
                              <p:par>
                                <p:cTn id="11" presetID="14" presetClass="entr" presetSubtype="10" fill="hold" grpId="0" nodeType="withEffect">
                                  <p:stCondLst>
                                    <p:cond delay="250"/>
                                  </p:stCondLst>
                                  <p:childTnLst>
                                    <p:set>
                                      <p:cBhvr>
                                        <p:cTn id="12" dur="1" fill="hold">
                                          <p:stCondLst>
                                            <p:cond delay="0"/>
                                          </p:stCondLst>
                                        </p:cTn>
                                        <p:tgtEl>
                                          <p:spTgt spid="4">
                                            <p:bg/>
                                          </p:spTgt>
                                        </p:tgtEl>
                                        <p:attrNameLst>
                                          <p:attrName>style.visibility</p:attrName>
                                        </p:attrNameLst>
                                      </p:cBhvr>
                                      <p:to>
                                        <p:strVal val="visible"/>
                                      </p:to>
                                    </p:set>
                                    <p:animEffect transition="in" filter="randombar(horizontal)">
                                      <p:cBhvr>
                                        <p:cTn id="13" dur="500"/>
                                        <p:tgtEl>
                                          <p:spTgt spid="4">
                                            <p:bg/>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anim calcmode="lin" valueType="num">
                                      <p:cBhvr additive="base">
                                        <p:cTn id="4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 calcmode="lin" valueType="num">
                                      <p:cBhvr additive="base">
                                        <p:cTn id="5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 calcmode="lin" valueType="num">
                                      <p:cBhvr additive="base">
                                        <p:cTn id="5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CFA48-B0CC-4E73-B44E-F7A24602C620}"/>
              </a:ext>
            </a:extLst>
          </p:cNvPr>
          <p:cNvSpPr>
            <a:spLocks noGrp="1"/>
          </p:cNvSpPr>
          <p:nvPr>
            <p:ph type="title"/>
          </p:nvPr>
        </p:nvSpPr>
        <p:spPr/>
        <p:txBody>
          <a:bodyPr/>
          <a:lstStyle/>
          <a:p>
            <a:r>
              <a:rPr lang="en-US" dirty="0"/>
              <a:t>Grace and Faith (2:8-10)</a:t>
            </a:r>
          </a:p>
        </p:txBody>
      </p:sp>
      <p:sp>
        <p:nvSpPr>
          <p:cNvPr id="3" name="Content Placeholder 2">
            <a:extLst>
              <a:ext uri="{FF2B5EF4-FFF2-40B4-BE49-F238E27FC236}">
                <a16:creationId xmlns:a16="http://schemas.microsoft.com/office/drawing/2014/main" id="{EBA9A919-E27A-4DA5-9960-3C727E7A78C8}"/>
              </a:ext>
            </a:extLst>
          </p:cNvPr>
          <p:cNvSpPr>
            <a:spLocks noGrp="1"/>
          </p:cNvSpPr>
          <p:nvPr>
            <p:ph idx="1"/>
          </p:nvPr>
        </p:nvSpPr>
        <p:spPr>
          <a:xfrm>
            <a:off x="680321" y="2336872"/>
            <a:ext cx="9613861" cy="4223947"/>
          </a:xfrm>
        </p:spPr>
        <p:txBody>
          <a:bodyPr>
            <a:normAutofit/>
          </a:bodyPr>
          <a:lstStyle/>
          <a:p>
            <a:pPr marL="0" indent="0">
              <a:buNone/>
            </a:pPr>
            <a:r>
              <a:rPr lang="en-US" sz="2800" b="1" dirty="0">
                <a:solidFill>
                  <a:srgbClr val="800000"/>
                </a:solidFill>
                <a:effectLst>
                  <a:outerShdw blurRad="38100" dist="38100" dir="2700000" algn="tl">
                    <a:srgbClr val="000000">
                      <a:alpha val="43137"/>
                    </a:srgbClr>
                  </a:outerShdw>
                </a:effectLst>
              </a:rPr>
              <a:t>Salvation is not an achievement by righteous men and women nor the culmination of the human quest for God.</a:t>
            </a:r>
          </a:p>
          <a:p>
            <a:r>
              <a:rPr lang="en-US" i="1" dirty="0"/>
              <a:t>Rather, salvation is an act of God on behalf of the sinner (cf. Ro. 9:16; 11:6).</a:t>
            </a:r>
          </a:p>
          <a:p>
            <a:r>
              <a:rPr lang="en-US" i="1" dirty="0"/>
              <a:t>Grace describes the divine initiative; faith is the human response to divine grace by which the sinner accepts God’s free gift.</a:t>
            </a:r>
          </a:p>
          <a:p>
            <a:r>
              <a:rPr lang="en-US" i="1" dirty="0"/>
              <a:t>Still, faith is not itself a human-generated response: the entire process of salvation, faith included, is God’s gift (cf. Phi. 1:29).</a:t>
            </a:r>
          </a:p>
        </p:txBody>
      </p:sp>
    </p:spTree>
    <p:extLst>
      <p:ext uri="{BB962C8B-B14F-4D97-AF65-F5344CB8AC3E}">
        <p14:creationId xmlns:p14="http://schemas.microsoft.com/office/powerpoint/2010/main" val="162972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75000"/>
              </a:schemeClr>
            </a:gs>
            <a:gs pos="50000">
              <a:schemeClr val="accent3">
                <a:lumMod val="5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62818" name="Rectangle 2"/>
          <p:cNvSpPr>
            <a:spLocks noGrp="1"/>
          </p:cNvSpPr>
          <p:nvPr>
            <p:ph type="title" idx="4294967295"/>
          </p:nvPr>
        </p:nvSpPr>
        <p:spPr>
          <a:xfrm>
            <a:off x="1981200" y="44450"/>
            <a:ext cx="8122920" cy="523220"/>
          </a:xfrm>
        </p:spPr>
        <p:txBody>
          <a:bodyPr>
            <a:normAutofit fontScale="90000"/>
          </a:bodyPr>
          <a:lstStyle/>
          <a:p>
            <a:pPr algn="ctr">
              <a:defRPr/>
            </a:pPr>
            <a:r>
              <a:rPr lang="en-US" altLang="en-US" sz="4200" dirty="0">
                <a:solidFill>
                  <a:srgbClr val="FFFF99"/>
                </a:solidFill>
                <a:effectLst>
                  <a:outerShdw blurRad="38100" dist="38100" dir="2700000" algn="tl">
                    <a:srgbClr val="000000"/>
                  </a:outerShdw>
                </a:effectLst>
                <a:latin typeface="Impact" panose="020B0806030902050204" pitchFamily="34" charset="0"/>
              </a:rPr>
              <a:t>Salvation in Two Directions</a:t>
            </a:r>
            <a:endParaRPr lang="en-US" altLang="en-US" sz="2800" dirty="0">
              <a:solidFill>
                <a:srgbClr val="FFFF99"/>
              </a:solidFill>
              <a:effectLst>
                <a:outerShdw blurRad="38100" dist="38100" dir="2700000" algn="tl">
                  <a:srgbClr val="000000"/>
                </a:outerShdw>
              </a:effectLst>
              <a:latin typeface="Arial" panose="020B0604020202020204" pitchFamily="34" charset="0"/>
            </a:endParaRPr>
          </a:p>
        </p:txBody>
      </p:sp>
      <p:sp>
        <p:nvSpPr>
          <p:cNvPr id="162822" name="Oval 6"/>
          <p:cNvSpPr>
            <a:spLocks noChangeArrowheads="1"/>
          </p:cNvSpPr>
          <p:nvPr/>
        </p:nvSpPr>
        <p:spPr bwMode="auto">
          <a:xfrm>
            <a:off x="1703389" y="2098993"/>
            <a:ext cx="3311525" cy="3744912"/>
          </a:xfrm>
          <a:prstGeom prst="ellipse">
            <a:avLst/>
          </a:prstGeom>
          <a:gradFill rotWithShape="1">
            <a:gsLst>
              <a:gs pos="0">
                <a:schemeClr val="accent1"/>
              </a:gs>
              <a:gs pos="50000">
                <a:schemeClr val="accent1">
                  <a:gamma/>
                  <a:shade val="46275"/>
                  <a:invGamma/>
                </a:schemeClr>
              </a:gs>
              <a:gs pos="100000">
                <a:schemeClr val="accent1"/>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62823" name="Oval 7"/>
          <p:cNvSpPr>
            <a:spLocks noChangeArrowheads="1"/>
          </p:cNvSpPr>
          <p:nvPr/>
        </p:nvSpPr>
        <p:spPr bwMode="auto">
          <a:xfrm>
            <a:off x="7175501" y="2098993"/>
            <a:ext cx="3311525" cy="3744912"/>
          </a:xfrm>
          <a:prstGeom prst="ellipse">
            <a:avLst/>
          </a:prstGeom>
          <a:gradFill rotWithShape="1">
            <a:gsLst>
              <a:gs pos="0">
                <a:srgbClr val="009999"/>
              </a:gs>
              <a:gs pos="50000">
                <a:srgbClr val="004747"/>
              </a:gs>
              <a:gs pos="100000">
                <a:srgbClr val="009999"/>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chemeClr val="accent1"/>
              </a:buClr>
              <a:buSzPct val="70000"/>
              <a:buFont typeface="Wingdings 2" panose="05020102010507070707" pitchFamily="18" charset="2"/>
              <a:buChar char=""/>
              <a:defRPr sz="3200">
                <a:solidFill>
                  <a:schemeClr val="tx1"/>
                </a:solidFill>
                <a:latin typeface="Rockwell" pitchFamily="18" charset="0"/>
              </a:defRPr>
            </a:lvl1pPr>
            <a:lvl2pPr marL="742950" indent="-285750">
              <a:spcBef>
                <a:spcPts val="400"/>
              </a:spcBef>
              <a:buClr>
                <a:schemeClr val="accent2"/>
              </a:buClr>
              <a:buSzPct val="90000"/>
              <a:buChar char="•"/>
              <a:defRPr sz="2600">
                <a:solidFill>
                  <a:schemeClr val="tx1"/>
                </a:solidFill>
                <a:latin typeface="Rockwell" pitchFamily="18" charset="0"/>
              </a:defRPr>
            </a:lvl2pPr>
            <a:lvl3pPr marL="1143000" indent="-228600">
              <a:spcBef>
                <a:spcPts val="400"/>
              </a:spcBef>
              <a:buClr>
                <a:srgbClr val="A8CDD7"/>
              </a:buClr>
              <a:buSzPct val="100000"/>
              <a:buFont typeface="Wingdings 2" panose="05020102010507070707" pitchFamily="18" charset="2"/>
              <a:buChar char=""/>
              <a:defRPr sz="2300">
                <a:solidFill>
                  <a:schemeClr val="tx1"/>
                </a:solidFill>
                <a:latin typeface="Rockwell" pitchFamily="18" charset="0"/>
              </a:defRPr>
            </a:lvl3pPr>
            <a:lvl4pPr marL="1600200" indent="-228600">
              <a:spcBef>
                <a:spcPts val="400"/>
              </a:spcBef>
              <a:buClr>
                <a:srgbClr val="A8CDD7"/>
              </a:buClr>
              <a:buSzPct val="100000"/>
              <a:buFont typeface="Wingdings 2" panose="05020102010507070707" pitchFamily="18" charset="2"/>
              <a:buChar char=""/>
              <a:defRPr sz="2000">
                <a:solidFill>
                  <a:schemeClr val="tx1"/>
                </a:solidFill>
                <a:latin typeface="Rockwell" pitchFamily="18" charset="0"/>
              </a:defRPr>
            </a:lvl4pPr>
            <a:lvl5pPr marL="2057400" indent="-228600">
              <a:spcBef>
                <a:spcPts val="400"/>
              </a:spcBef>
              <a:buClr>
                <a:srgbClr val="A8CDD7"/>
              </a:buClr>
              <a:buSzPct val="100000"/>
              <a:buFont typeface="Wingdings 2" panose="05020102010507070707"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itchFamily="18"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Eras Demi ITC" pitchFamily="34" charset="0"/>
              <a:ea typeface="+mn-ea"/>
              <a:cs typeface="+mn-cs"/>
            </a:endParaRPr>
          </a:p>
        </p:txBody>
      </p:sp>
      <p:sp>
        <p:nvSpPr>
          <p:cNvPr id="162825" name="Rectangle 9"/>
          <p:cNvSpPr>
            <a:spLocks noGrp="1"/>
          </p:cNvSpPr>
          <p:nvPr>
            <p:ph type="body" sz="half" idx="4294967295"/>
          </p:nvPr>
        </p:nvSpPr>
        <p:spPr>
          <a:xfrm>
            <a:off x="7248525" y="2696210"/>
            <a:ext cx="3106738" cy="2808288"/>
          </a:xfrm>
          <a:noFill/>
        </p:spPr>
        <p:txBody>
          <a:bodyPr>
            <a:normAutofit/>
          </a:bodyPr>
          <a:lstStyle/>
          <a:p>
            <a:pPr algn="ctr">
              <a:buFont typeface="Wingdings 2" panose="05020102010507070707" pitchFamily="18" charset="2"/>
              <a:buNone/>
            </a:pPr>
            <a:r>
              <a:rPr lang="en-US" altLang="en-US" sz="3000" dirty="0">
                <a:solidFill>
                  <a:srgbClr val="FFCC00"/>
                </a:solidFill>
                <a:latin typeface="Impact" panose="020B0806030902050204" pitchFamily="34" charset="0"/>
              </a:rPr>
              <a:t>GRACE</a:t>
            </a:r>
          </a:p>
          <a:p>
            <a:pPr algn="ctr">
              <a:buFont typeface="Wingdings 2" panose="05020102010507070707" pitchFamily="18" charset="2"/>
              <a:buNone/>
            </a:pPr>
            <a:r>
              <a:rPr lang="en-US" altLang="en-US" sz="2600" dirty="0">
                <a:solidFill>
                  <a:srgbClr val="FFFF99"/>
                </a:solidFill>
                <a:latin typeface="Impact" panose="020B0806030902050204" pitchFamily="34" charset="0"/>
              </a:rPr>
              <a:t>the gift of faith</a:t>
            </a:r>
          </a:p>
          <a:p>
            <a:pPr algn="ctr">
              <a:buFont typeface="Wingdings 2" panose="05020102010507070707" pitchFamily="18" charset="2"/>
              <a:buNone/>
            </a:pPr>
            <a:r>
              <a:rPr lang="en-US" altLang="en-US" sz="2600" dirty="0">
                <a:solidFill>
                  <a:srgbClr val="FFFF99"/>
                </a:solidFill>
                <a:latin typeface="Impact" panose="020B0806030902050204" pitchFamily="34" charset="0"/>
              </a:rPr>
              <a:t>a new creation</a:t>
            </a:r>
          </a:p>
          <a:p>
            <a:pPr algn="ctr">
              <a:buFont typeface="Wingdings 2" panose="05020102010507070707" pitchFamily="18" charset="2"/>
              <a:buNone/>
            </a:pPr>
            <a:r>
              <a:rPr lang="en-US" altLang="en-US" sz="2600" dirty="0">
                <a:solidFill>
                  <a:srgbClr val="FFFF99"/>
                </a:solidFill>
                <a:latin typeface="Impact" panose="020B0806030902050204" pitchFamily="34" charset="0"/>
              </a:rPr>
              <a:t>to do good works</a:t>
            </a:r>
          </a:p>
        </p:txBody>
      </p:sp>
      <p:sp>
        <p:nvSpPr>
          <p:cNvPr id="162827" name="Rectangle 11"/>
          <p:cNvSpPr>
            <a:spLocks noGrp="1"/>
          </p:cNvSpPr>
          <p:nvPr>
            <p:ph type="body" sz="half" idx="4294967295"/>
          </p:nvPr>
        </p:nvSpPr>
        <p:spPr>
          <a:xfrm>
            <a:off x="1703389" y="2715261"/>
            <a:ext cx="3252787" cy="2789237"/>
          </a:xfrm>
          <a:noFill/>
        </p:spPr>
        <p:txBody>
          <a:bodyPr>
            <a:normAutofit/>
          </a:bodyPr>
          <a:lstStyle/>
          <a:p>
            <a:pPr algn="ctr">
              <a:buFont typeface="Wingdings 2" panose="05020102010507070707" pitchFamily="18" charset="2"/>
              <a:buNone/>
            </a:pPr>
            <a:r>
              <a:rPr lang="en-US" altLang="en-US" sz="3300" dirty="0">
                <a:solidFill>
                  <a:srgbClr val="FFCC00"/>
                </a:solidFill>
                <a:latin typeface="Impact" panose="020B0806030902050204" pitchFamily="34" charset="0"/>
              </a:rPr>
              <a:t>DEATH</a:t>
            </a:r>
          </a:p>
          <a:p>
            <a:pPr algn="ctr">
              <a:buFont typeface="Wingdings 2" panose="05020102010507070707" pitchFamily="18" charset="2"/>
              <a:buNone/>
            </a:pPr>
            <a:r>
              <a:rPr lang="en-US" altLang="en-US" sz="2800" dirty="0">
                <a:solidFill>
                  <a:srgbClr val="FFFF99"/>
                </a:solidFill>
                <a:latin typeface="Impact" panose="020B0806030902050204" pitchFamily="34" charset="0"/>
              </a:rPr>
              <a:t>the flesh</a:t>
            </a:r>
          </a:p>
          <a:p>
            <a:pPr algn="ctr">
              <a:buFont typeface="Wingdings 2" panose="05020102010507070707" pitchFamily="18" charset="2"/>
              <a:buNone/>
            </a:pPr>
            <a:r>
              <a:rPr lang="en-US" altLang="en-US" sz="2800" dirty="0">
                <a:solidFill>
                  <a:srgbClr val="FFFF99"/>
                </a:solidFill>
                <a:latin typeface="Impact" panose="020B0806030902050204" pitchFamily="34" charset="0"/>
              </a:rPr>
              <a:t>dominion of Satan</a:t>
            </a:r>
          </a:p>
          <a:p>
            <a:pPr algn="ctr">
              <a:buFont typeface="Wingdings 2" panose="05020102010507070707" pitchFamily="18" charset="2"/>
              <a:buNone/>
            </a:pPr>
            <a:r>
              <a:rPr lang="en-US" altLang="en-US" sz="2800" dirty="0">
                <a:solidFill>
                  <a:srgbClr val="FFFF99"/>
                </a:solidFill>
                <a:latin typeface="Impact" panose="020B0806030902050204" pitchFamily="34" charset="0"/>
              </a:rPr>
              <a:t>divine wrath</a:t>
            </a:r>
          </a:p>
        </p:txBody>
      </p:sp>
      <p:sp>
        <p:nvSpPr>
          <p:cNvPr id="162828" name="Text Box 12"/>
          <p:cNvSpPr txBox="1">
            <a:spLocks noChangeArrowheads="1"/>
          </p:cNvSpPr>
          <p:nvPr/>
        </p:nvSpPr>
        <p:spPr bwMode="auto">
          <a:xfrm>
            <a:off x="296635" y="1027430"/>
            <a:ext cx="999852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buClr>
                <a:schemeClr val="accent1"/>
              </a:buClr>
              <a:buSzPct val="70000"/>
              <a:buFont typeface="Wingdings 2" panose="05020102010507070707" pitchFamily="18" charset="2"/>
              <a:buChar char=""/>
              <a:defRPr sz="3200">
                <a:solidFill>
                  <a:schemeClr val="tx1"/>
                </a:solidFill>
                <a:latin typeface="Rockwell" pitchFamily="18" charset="0"/>
              </a:defRPr>
            </a:lvl1pPr>
            <a:lvl2pPr marL="742950" indent="-285750">
              <a:spcBef>
                <a:spcPts val="400"/>
              </a:spcBef>
              <a:buClr>
                <a:schemeClr val="accent2"/>
              </a:buClr>
              <a:buSzPct val="90000"/>
              <a:buChar char="•"/>
              <a:defRPr sz="2600">
                <a:solidFill>
                  <a:schemeClr val="tx1"/>
                </a:solidFill>
                <a:latin typeface="Rockwell" pitchFamily="18" charset="0"/>
              </a:defRPr>
            </a:lvl2pPr>
            <a:lvl3pPr marL="1143000" indent="-228600">
              <a:spcBef>
                <a:spcPts val="400"/>
              </a:spcBef>
              <a:buClr>
                <a:srgbClr val="A8CDD7"/>
              </a:buClr>
              <a:buSzPct val="100000"/>
              <a:buFont typeface="Wingdings 2" panose="05020102010507070707" pitchFamily="18" charset="2"/>
              <a:buChar char=""/>
              <a:defRPr sz="2300">
                <a:solidFill>
                  <a:schemeClr val="tx1"/>
                </a:solidFill>
                <a:latin typeface="Rockwell" pitchFamily="18" charset="0"/>
              </a:defRPr>
            </a:lvl3pPr>
            <a:lvl4pPr marL="1600200" indent="-228600">
              <a:spcBef>
                <a:spcPts val="400"/>
              </a:spcBef>
              <a:buClr>
                <a:srgbClr val="A8CDD7"/>
              </a:buClr>
              <a:buSzPct val="100000"/>
              <a:buFont typeface="Wingdings 2" panose="05020102010507070707" pitchFamily="18" charset="2"/>
              <a:buChar char=""/>
              <a:defRPr sz="2000">
                <a:solidFill>
                  <a:schemeClr val="tx1"/>
                </a:solidFill>
                <a:latin typeface="Rockwell" pitchFamily="18" charset="0"/>
              </a:defRPr>
            </a:lvl4pPr>
            <a:lvl5pPr marL="2057400" indent="-228600">
              <a:spcBef>
                <a:spcPts val="400"/>
              </a:spcBef>
              <a:buClr>
                <a:srgbClr val="A8CDD7"/>
              </a:buClr>
              <a:buSzPct val="100000"/>
              <a:buFont typeface="Wingdings 2" panose="05020102010507070707"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itchFamily="18"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prstClr val="white"/>
                </a:solidFill>
                <a:effectLst/>
                <a:uLnTx/>
                <a:uFillTx/>
                <a:latin typeface="Agency FB" pitchFamily="2" charset="0"/>
                <a:ea typeface="+mn-ea"/>
                <a:cs typeface="+mn-cs"/>
              </a:rPr>
              <a:t>Believers are saved “from” something, but they also are saved “to” something</a:t>
            </a:r>
            <a:r>
              <a:rPr kumimoji="0" lang="en-US" altLang="en-US" sz="2800" b="0" i="0" u="none" strike="noStrike" kern="1200" cap="none" spc="0" normalizeH="0" baseline="0" noProof="0" dirty="0">
                <a:ln>
                  <a:noFill/>
                </a:ln>
                <a:solidFill>
                  <a:prstClr val="white"/>
                </a:solidFill>
                <a:effectLst/>
                <a:uLnTx/>
                <a:uFillTx/>
                <a:latin typeface="Agency FB" pitchFamily="2" charset="0"/>
                <a:ea typeface="+mn-ea"/>
                <a:cs typeface="+mn-cs"/>
              </a:rPr>
              <a:t>.</a:t>
            </a:r>
          </a:p>
        </p:txBody>
      </p:sp>
      <p:sp>
        <p:nvSpPr>
          <p:cNvPr id="162829" name="AutoShape 13"/>
          <p:cNvSpPr>
            <a:spLocks noChangeArrowheads="1"/>
          </p:cNvSpPr>
          <p:nvPr/>
        </p:nvSpPr>
        <p:spPr bwMode="auto">
          <a:xfrm>
            <a:off x="5087939" y="3395980"/>
            <a:ext cx="649287" cy="107950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chemeClr val="accent1"/>
              </a:buClr>
              <a:buSzPct val="70000"/>
              <a:buFont typeface="Wingdings 2" panose="05020102010507070707" pitchFamily="18" charset="2"/>
              <a:buChar char=""/>
              <a:defRPr sz="3200">
                <a:solidFill>
                  <a:schemeClr val="tx1"/>
                </a:solidFill>
                <a:latin typeface="Rockwell" pitchFamily="18" charset="0"/>
              </a:defRPr>
            </a:lvl1pPr>
            <a:lvl2pPr marL="742950" indent="-285750">
              <a:spcBef>
                <a:spcPts val="400"/>
              </a:spcBef>
              <a:buClr>
                <a:schemeClr val="accent2"/>
              </a:buClr>
              <a:buSzPct val="90000"/>
              <a:buChar char="•"/>
              <a:defRPr sz="2600">
                <a:solidFill>
                  <a:schemeClr val="tx1"/>
                </a:solidFill>
                <a:latin typeface="Rockwell" pitchFamily="18" charset="0"/>
              </a:defRPr>
            </a:lvl2pPr>
            <a:lvl3pPr marL="1143000" indent="-228600">
              <a:spcBef>
                <a:spcPts val="400"/>
              </a:spcBef>
              <a:buClr>
                <a:srgbClr val="A8CDD7"/>
              </a:buClr>
              <a:buSzPct val="100000"/>
              <a:buFont typeface="Wingdings 2" panose="05020102010507070707" pitchFamily="18" charset="2"/>
              <a:buChar char=""/>
              <a:defRPr sz="2300">
                <a:solidFill>
                  <a:schemeClr val="tx1"/>
                </a:solidFill>
                <a:latin typeface="Rockwell" pitchFamily="18" charset="0"/>
              </a:defRPr>
            </a:lvl3pPr>
            <a:lvl4pPr marL="1600200" indent="-228600">
              <a:spcBef>
                <a:spcPts val="400"/>
              </a:spcBef>
              <a:buClr>
                <a:srgbClr val="A8CDD7"/>
              </a:buClr>
              <a:buSzPct val="100000"/>
              <a:buFont typeface="Wingdings 2" panose="05020102010507070707" pitchFamily="18" charset="2"/>
              <a:buChar char=""/>
              <a:defRPr sz="2000">
                <a:solidFill>
                  <a:schemeClr val="tx1"/>
                </a:solidFill>
                <a:latin typeface="Rockwell" pitchFamily="18" charset="0"/>
              </a:defRPr>
            </a:lvl4pPr>
            <a:lvl5pPr marL="2057400" indent="-228600">
              <a:spcBef>
                <a:spcPts val="400"/>
              </a:spcBef>
              <a:buClr>
                <a:srgbClr val="A8CDD7"/>
              </a:buClr>
              <a:buSzPct val="100000"/>
              <a:buFont typeface="Wingdings 2" panose="05020102010507070707"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itchFamily="18"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Eras Demi ITC" pitchFamily="34" charset="0"/>
              <a:ea typeface="+mn-ea"/>
              <a:cs typeface="+mn-cs"/>
            </a:endParaRPr>
          </a:p>
        </p:txBody>
      </p:sp>
      <p:sp>
        <p:nvSpPr>
          <p:cNvPr id="162831" name="Text Box 15"/>
          <p:cNvSpPr txBox="1">
            <a:spLocks noChangeArrowheads="1"/>
          </p:cNvSpPr>
          <p:nvPr/>
        </p:nvSpPr>
        <p:spPr bwMode="auto">
          <a:xfrm>
            <a:off x="5016501" y="4388169"/>
            <a:ext cx="20875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1"/>
              </a:buClr>
              <a:buSzPct val="70000"/>
              <a:buFont typeface="Wingdings 2" panose="05020102010507070707" pitchFamily="18" charset="2"/>
              <a:buChar char=""/>
              <a:defRPr sz="3200">
                <a:solidFill>
                  <a:schemeClr val="tx1"/>
                </a:solidFill>
                <a:latin typeface="Rockwell" pitchFamily="18" charset="0"/>
              </a:defRPr>
            </a:lvl1pPr>
            <a:lvl2pPr marL="742950" indent="-285750">
              <a:spcBef>
                <a:spcPts val="400"/>
              </a:spcBef>
              <a:buClr>
                <a:schemeClr val="accent2"/>
              </a:buClr>
              <a:buSzPct val="90000"/>
              <a:buChar char="•"/>
              <a:defRPr sz="2600">
                <a:solidFill>
                  <a:schemeClr val="tx1"/>
                </a:solidFill>
                <a:latin typeface="Rockwell" pitchFamily="18" charset="0"/>
              </a:defRPr>
            </a:lvl2pPr>
            <a:lvl3pPr marL="1143000" indent="-228600">
              <a:spcBef>
                <a:spcPts val="400"/>
              </a:spcBef>
              <a:buClr>
                <a:srgbClr val="A8CDD7"/>
              </a:buClr>
              <a:buSzPct val="100000"/>
              <a:buFont typeface="Wingdings 2" panose="05020102010507070707" pitchFamily="18" charset="2"/>
              <a:buChar char=""/>
              <a:defRPr sz="2300">
                <a:solidFill>
                  <a:schemeClr val="tx1"/>
                </a:solidFill>
                <a:latin typeface="Rockwell" pitchFamily="18" charset="0"/>
              </a:defRPr>
            </a:lvl3pPr>
            <a:lvl4pPr marL="1600200" indent="-228600">
              <a:spcBef>
                <a:spcPts val="400"/>
              </a:spcBef>
              <a:buClr>
                <a:srgbClr val="A8CDD7"/>
              </a:buClr>
              <a:buSzPct val="100000"/>
              <a:buFont typeface="Wingdings 2" panose="05020102010507070707" pitchFamily="18" charset="2"/>
              <a:buChar char=""/>
              <a:defRPr sz="2000">
                <a:solidFill>
                  <a:schemeClr val="tx1"/>
                </a:solidFill>
                <a:latin typeface="Rockwell" pitchFamily="18" charset="0"/>
              </a:defRPr>
            </a:lvl4pPr>
            <a:lvl5pPr marL="2057400" indent="-228600">
              <a:spcBef>
                <a:spcPts val="400"/>
              </a:spcBef>
              <a:buClr>
                <a:srgbClr val="A8CDD7"/>
              </a:buClr>
              <a:buSzPct val="100000"/>
              <a:buFont typeface="Wingdings 2" panose="05020102010507070707"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itchFamily="18"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prstClr val="white"/>
                </a:solidFill>
                <a:effectLst/>
                <a:uLnTx/>
                <a:uFillTx/>
                <a:latin typeface="Agency FB" pitchFamily="2" charset="0"/>
                <a:ea typeface="+mn-ea"/>
                <a:cs typeface="+mn-cs"/>
              </a:rPr>
              <a:t>From          To</a:t>
            </a:r>
          </a:p>
        </p:txBody>
      </p:sp>
      <p:sp>
        <p:nvSpPr>
          <p:cNvPr id="162832" name="Text Box 16"/>
          <p:cNvSpPr txBox="1">
            <a:spLocks noChangeArrowheads="1"/>
          </p:cNvSpPr>
          <p:nvPr/>
        </p:nvSpPr>
        <p:spPr bwMode="auto">
          <a:xfrm>
            <a:off x="171450" y="6001702"/>
            <a:ext cx="120205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srgbClr val="E7E6E6">
                    <a:lumMod val="75000"/>
                    <a:lumOff val="25000"/>
                  </a:srgbClr>
                </a:solidFill>
                <a:effectLst>
                  <a:outerShdw blurRad="38100" dist="38100" dir="2700000" algn="tl">
                    <a:srgbClr val="000000"/>
                  </a:outerShdw>
                </a:effectLst>
                <a:uLnTx/>
                <a:uFillTx/>
                <a:latin typeface="Trebuchet MS" panose="020B0603020202020204"/>
                <a:ea typeface="+mn-ea"/>
                <a:cs typeface="+mn-cs"/>
              </a:rPr>
              <a:t>Salvation is not only an escape but also a calling </a:t>
            </a:r>
            <a:r>
              <a:rPr kumimoji="0" lang="en-US" altLang="en-US" sz="2800" b="0" i="0" u="none" strike="noStrike" kern="1200" cap="none" spc="0" normalizeH="0" baseline="0" noProof="0" dirty="0">
                <a:ln>
                  <a:noFill/>
                </a:ln>
                <a:solidFill>
                  <a:srgbClr val="E7E6E6">
                    <a:lumMod val="75000"/>
                    <a:lumOff val="25000"/>
                  </a:srgbClr>
                </a:solidFill>
                <a:effectLst>
                  <a:outerShdw blurRad="38100" dist="38100" dir="2700000" algn="tl">
                    <a:srgbClr val="000000"/>
                  </a:outerShdw>
                </a:effectLst>
                <a:uLnTx/>
                <a:uFillTx/>
                <a:latin typeface="Corbel" panose="020B0503020204020204" pitchFamily="34" charset="0"/>
                <a:ea typeface="+mn-ea"/>
                <a:cs typeface="+mn-cs"/>
              </a:rPr>
              <a:t>(cf. Eph. 2:10; 2 </a:t>
            </a:r>
            <a:r>
              <a:rPr kumimoji="0" lang="en-US" altLang="en-US" sz="2800" b="0" i="0" u="none" strike="noStrike" kern="1200" cap="none" spc="0" normalizeH="0" baseline="0" noProof="0" dirty="0" err="1">
                <a:ln>
                  <a:noFill/>
                </a:ln>
                <a:solidFill>
                  <a:srgbClr val="E7E6E6">
                    <a:lumMod val="75000"/>
                    <a:lumOff val="25000"/>
                  </a:srgbClr>
                </a:solidFill>
                <a:effectLst>
                  <a:outerShdw blurRad="38100" dist="38100" dir="2700000" algn="tl">
                    <a:srgbClr val="000000"/>
                  </a:outerShdw>
                </a:effectLst>
                <a:uLnTx/>
                <a:uFillTx/>
                <a:latin typeface="Corbel" panose="020B0503020204020204" pitchFamily="34" charset="0"/>
                <a:ea typeface="+mn-ea"/>
                <a:cs typeface="+mn-cs"/>
              </a:rPr>
              <a:t>Ti</a:t>
            </a:r>
            <a:r>
              <a:rPr kumimoji="0" lang="en-US" altLang="en-US" sz="2800" b="0" i="0" u="none" strike="noStrike" kern="1200" cap="none" spc="0" normalizeH="0" baseline="0" noProof="0" dirty="0">
                <a:ln>
                  <a:noFill/>
                </a:ln>
                <a:solidFill>
                  <a:srgbClr val="E7E6E6">
                    <a:lumMod val="75000"/>
                    <a:lumOff val="25000"/>
                  </a:srgbClr>
                </a:solidFill>
                <a:effectLst>
                  <a:outerShdw blurRad="38100" dist="38100" dir="2700000" algn="tl">
                    <a:srgbClr val="000000"/>
                  </a:outerShdw>
                </a:effectLst>
                <a:uLnTx/>
                <a:uFillTx/>
                <a:latin typeface="Corbel" panose="020B0503020204020204" pitchFamily="34" charset="0"/>
                <a:ea typeface="+mn-ea"/>
                <a:cs typeface="+mn-cs"/>
              </a:rPr>
              <a:t>. 1:9).</a:t>
            </a:r>
          </a:p>
        </p:txBody>
      </p:sp>
      <p:sp>
        <p:nvSpPr>
          <p:cNvPr id="162833" name="AutoShape 17"/>
          <p:cNvSpPr>
            <a:spLocks noChangeArrowheads="1"/>
          </p:cNvSpPr>
          <p:nvPr/>
        </p:nvSpPr>
        <p:spPr bwMode="auto">
          <a:xfrm>
            <a:off x="6096001" y="3395980"/>
            <a:ext cx="1008063" cy="10795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99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7880836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62828">
                                            <p:txEl>
                                              <p:pRg st="0" end="0"/>
                                            </p:txEl>
                                          </p:spTgt>
                                        </p:tgtEl>
                                        <p:attrNameLst>
                                          <p:attrName>style.visibility</p:attrName>
                                        </p:attrNameLst>
                                      </p:cBhvr>
                                      <p:to>
                                        <p:strVal val="visible"/>
                                      </p:to>
                                    </p:set>
                                    <p:anim calcmode="lin" valueType="num">
                                      <p:cBhvr>
                                        <p:cTn id="7" dur="500" fill="hold"/>
                                        <p:tgtEl>
                                          <p:spTgt spid="16282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282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162822"/>
                                        </p:tgtEl>
                                        <p:attrNameLst>
                                          <p:attrName>style.visibility</p:attrName>
                                        </p:attrNameLst>
                                      </p:cBhvr>
                                      <p:to>
                                        <p:strVal val="visible"/>
                                      </p:to>
                                    </p:set>
                                    <p:animEffect transition="in" filter="dissolve">
                                      <p:cBhvr>
                                        <p:cTn id="13" dur="500"/>
                                        <p:tgtEl>
                                          <p:spTgt spid="162822"/>
                                        </p:tgtEl>
                                      </p:cBhvr>
                                    </p:animEffect>
                                  </p:childTnLst>
                                </p:cTn>
                              </p:par>
                              <p:par>
                                <p:cTn id="14" presetID="9" presetClass="entr" presetSubtype="0" fill="hold" nodeType="withEffect">
                                  <p:stCondLst>
                                    <p:cond delay="0"/>
                                  </p:stCondLst>
                                  <p:childTnLst>
                                    <p:set>
                                      <p:cBhvr>
                                        <p:cTn id="15" dur="1" fill="hold">
                                          <p:stCondLst>
                                            <p:cond delay="0"/>
                                          </p:stCondLst>
                                        </p:cTn>
                                        <p:tgtEl>
                                          <p:spTgt spid="162827">
                                            <p:txEl>
                                              <p:pRg st="0" end="0"/>
                                            </p:txEl>
                                          </p:spTgt>
                                        </p:tgtEl>
                                        <p:attrNameLst>
                                          <p:attrName>style.visibility</p:attrName>
                                        </p:attrNameLst>
                                      </p:cBhvr>
                                      <p:to>
                                        <p:strVal val="visible"/>
                                      </p:to>
                                    </p:set>
                                    <p:animEffect transition="in" filter="dissolve">
                                      <p:cBhvr>
                                        <p:cTn id="16" dur="500"/>
                                        <p:tgtEl>
                                          <p:spTgt spid="162827">
                                            <p:txEl>
                                              <p:pRg st="0" end="0"/>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62827">
                                            <p:txEl>
                                              <p:pRg st="1" end="1"/>
                                            </p:txEl>
                                          </p:spTgt>
                                        </p:tgtEl>
                                        <p:attrNameLst>
                                          <p:attrName>style.visibility</p:attrName>
                                        </p:attrNameLst>
                                      </p:cBhvr>
                                      <p:to>
                                        <p:strVal val="visible"/>
                                      </p:to>
                                    </p:set>
                                    <p:animEffect transition="in" filter="dissolve">
                                      <p:cBhvr>
                                        <p:cTn id="19" dur="500"/>
                                        <p:tgtEl>
                                          <p:spTgt spid="162827">
                                            <p:txEl>
                                              <p:pRg st="1" end="1"/>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62827">
                                            <p:txEl>
                                              <p:pRg st="2" end="2"/>
                                            </p:txEl>
                                          </p:spTgt>
                                        </p:tgtEl>
                                        <p:attrNameLst>
                                          <p:attrName>style.visibility</p:attrName>
                                        </p:attrNameLst>
                                      </p:cBhvr>
                                      <p:to>
                                        <p:strVal val="visible"/>
                                      </p:to>
                                    </p:set>
                                    <p:animEffect transition="in" filter="dissolve">
                                      <p:cBhvr>
                                        <p:cTn id="22" dur="500"/>
                                        <p:tgtEl>
                                          <p:spTgt spid="162827">
                                            <p:txEl>
                                              <p:pRg st="2" end="2"/>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162827">
                                            <p:txEl>
                                              <p:pRg st="3" end="3"/>
                                            </p:txEl>
                                          </p:spTgt>
                                        </p:tgtEl>
                                        <p:attrNameLst>
                                          <p:attrName>style.visibility</p:attrName>
                                        </p:attrNameLst>
                                      </p:cBhvr>
                                      <p:to>
                                        <p:strVal val="visible"/>
                                      </p:to>
                                    </p:set>
                                    <p:animEffect transition="in" filter="dissolve">
                                      <p:cBhvr>
                                        <p:cTn id="25" dur="500"/>
                                        <p:tgtEl>
                                          <p:spTgt spid="162827">
                                            <p:txEl>
                                              <p:pRg st="3" end="3"/>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162829"/>
                                        </p:tgtEl>
                                        <p:attrNameLst>
                                          <p:attrName>style.visibility</p:attrName>
                                        </p:attrNameLst>
                                      </p:cBhvr>
                                      <p:to>
                                        <p:strVal val="visible"/>
                                      </p:to>
                                    </p:set>
                                    <p:animEffect transition="in" filter="dissolve">
                                      <p:cBhvr>
                                        <p:cTn id="28" dur="500"/>
                                        <p:tgtEl>
                                          <p:spTgt spid="16282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162833"/>
                                        </p:tgtEl>
                                        <p:attrNameLst>
                                          <p:attrName>style.visibility</p:attrName>
                                        </p:attrNameLst>
                                      </p:cBhvr>
                                      <p:to>
                                        <p:strVal val="visible"/>
                                      </p:to>
                                    </p:set>
                                    <p:animEffect transition="in" filter="dissolve">
                                      <p:cBhvr>
                                        <p:cTn id="33" dur="500"/>
                                        <p:tgtEl>
                                          <p:spTgt spid="162833"/>
                                        </p:tgtEl>
                                      </p:cBhvr>
                                    </p:animEffect>
                                  </p:childTnLst>
                                </p:cTn>
                              </p:par>
                              <p:par>
                                <p:cTn id="34" presetID="9" presetClass="entr" presetSubtype="0" fill="hold" nodeType="withEffect">
                                  <p:stCondLst>
                                    <p:cond delay="0"/>
                                  </p:stCondLst>
                                  <p:childTnLst>
                                    <p:set>
                                      <p:cBhvr>
                                        <p:cTn id="35" dur="1" fill="hold">
                                          <p:stCondLst>
                                            <p:cond delay="0"/>
                                          </p:stCondLst>
                                        </p:cTn>
                                        <p:tgtEl>
                                          <p:spTgt spid="162831">
                                            <p:txEl>
                                              <p:pRg st="0" end="0"/>
                                            </p:txEl>
                                          </p:spTgt>
                                        </p:tgtEl>
                                        <p:attrNameLst>
                                          <p:attrName>style.visibility</p:attrName>
                                        </p:attrNameLst>
                                      </p:cBhvr>
                                      <p:to>
                                        <p:strVal val="visible"/>
                                      </p:to>
                                    </p:set>
                                    <p:animEffect transition="in" filter="dissolve">
                                      <p:cBhvr>
                                        <p:cTn id="36" dur="500"/>
                                        <p:tgtEl>
                                          <p:spTgt spid="162831">
                                            <p:txEl>
                                              <p:pRg st="0" end="0"/>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162823"/>
                                        </p:tgtEl>
                                        <p:attrNameLst>
                                          <p:attrName>style.visibility</p:attrName>
                                        </p:attrNameLst>
                                      </p:cBhvr>
                                      <p:to>
                                        <p:strVal val="visible"/>
                                      </p:to>
                                    </p:set>
                                    <p:animEffect transition="in" filter="dissolve">
                                      <p:cBhvr>
                                        <p:cTn id="39" dur="500"/>
                                        <p:tgtEl>
                                          <p:spTgt spid="162823"/>
                                        </p:tgtEl>
                                      </p:cBhvr>
                                    </p:animEffect>
                                  </p:childTnLst>
                                </p:cTn>
                              </p:par>
                              <p:par>
                                <p:cTn id="40" presetID="9" presetClass="entr" presetSubtype="0" fill="hold" nodeType="withEffect">
                                  <p:stCondLst>
                                    <p:cond delay="0"/>
                                  </p:stCondLst>
                                  <p:childTnLst>
                                    <p:set>
                                      <p:cBhvr>
                                        <p:cTn id="41" dur="1" fill="hold">
                                          <p:stCondLst>
                                            <p:cond delay="0"/>
                                          </p:stCondLst>
                                        </p:cTn>
                                        <p:tgtEl>
                                          <p:spTgt spid="162825">
                                            <p:txEl>
                                              <p:pRg st="0" end="0"/>
                                            </p:txEl>
                                          </p:spTgt>
                                        </p:tgtEl>
                                        <p:attrNameLst>
                                          <p:attrName>style.visibility</p:attrName>
                                        </p:attrNameLst>
                                      </p:cBhvr>
                                      <p:to>
                                        <p:strVal val="visible"/>
                                      </p:to>
                                    </p:set>
                                    <p:animEffect transition="in" filter="dissolve">
                                      <p:cBhvr>
                                        <p:cTn id="42" dur="500"/>
                                        <p:tgtEl>
                                          <p:spTgt spid="162825">
                                            <p:txEl>
                                              <p:pRg st="0" end="0"/>
                                            </p:txEl>
                                          </p:spTgt>
                                        </p:tgtEl>
                                      </p:cBhvr>
                                    </p:animEffect>
                                  </p:childTnLst>
                                </p:cTn>
                              </p:par>
                              <p:par>
                                <p:cTn id="43" presetID="9" presetClass="entr" presetSubtype="0" fill="hold" nodeType="withEffect">
                                  <p:stCondLst>
                                    <p:cond delay="0"/>
                                  </p:stCondLst>
                                  <p:childTnLst>
                                    <p:set>
                                      <p:cBhvr>
                                        <p:cTn id="44" dur="1" fill="hold">
                                          <p:stCondLst>
                                            <p:cond delay="0"/>
                                          </p:stCondLst>
                                        </p:cTn>
                                        <p:tgtEl>
                                          <p:spTgt spid="162825">
                                            <p:txEl>
                                              <p:pRg st="1" end="1"/>
                                            </p:txEl>
                                          </p:spTgt>
                                        </p:tgtEl>
                                        <p:attrNameLst>
                                          <p:attrName>style.visibility</p:attrName>
                                        </p:attrNameLst>
                                      </p:cBhvr>
                                      <p:to>
                                        <p:strVal val="visible"/>
                                      </p:to>
                                    </p:set>
                                    <p:animEffect transition="in" filter="dissolve">
                                      <p:cBhvr>
                                        <p:cTn id="45" dur="500"/>
                                        <p:tgtEl>
                                          <p:spTgt spid="162825">
                                            <p:txEl>
                                              <p:pRg st="1" end="1"/>
                                            </p:txEl>
                                          </p:spTgt>
                                        </p:tgtEl>
                                      </p:cBhvr>
                                    </p:animEffect>
                                  </p:childTnLst>
                                </p:cTn>
                              </p:par>
                              <p:par>
                                <p:cTn id="46" presetID="9" presetClass="entr" presetSubtype="0" fill="hold" nodeType="withEffect">
                                  <p:stCondLst>
                                    <p:cond delay="0"/>
                                  </p:stCondLst>
                                  <p:childTnLst>
                                    <p:set>
                                      <p:cBhvr>
                                        <p:cTn id="47" dur="1" fill="hold">
                                          <p:stCondLst>
                                            <p:cond delay="0"/>
                                          </p:stCondLst>
                                        </p:cTn>
                                        <p:tgtEl>
                                          <p:spTgt spid="162825">
                                            <p:txEl>
                                              <p:pRg st="2" end="2"/>
                                            </p:txEl>
                                          </p:spTgt>
                                        </p:tgtEl>
                                        <p:attrNameLst>
                                          <p:attrName>style.visibility</p:attrName>
                                        </p:attrNameLst>
                                      </p:cBhvr>
                                      <p:to>
                                        <p:strVal val="visible"/>
                                      </p:to>
                                    </p:set>
                                    <p:animEffect transition="in" filter="dissolve">
                                      <p:cBhvr>
                                        <p:cTn id="48" dur="500"/>
                                        <p:tgtEl>
                                          <p:spTgt spid="162825">
                                            <p:txEl>
                                              <p:pRg st="2" end="2"/>
                                            </p:txEl>
                                          </p:spTgt>
                                        </p:tgtEl>
                                      </p:cBhvr>
                                    </p:animEffect>
                                  </p:childTnLst>
                                </p:cTn>
                              </p:par>
                              <p:par>
                                <p:cTn id="49" presetID="9" presetClass="entr" presetSubtype="0" fill="hold" nodeType="withEffect">
                                  <p:stCondLst>
                                    <p:cond delay="0"/>
                                  </p:stCondLst>
                                  <p:childTnLst>
                                    <p:set>
                                      <p:cBhvr>
                                        <p:cTn id="50" dur="1" fill="hold">
                                          <p:stCondLst>
                                            <p:cond delay="0"/>
                                          </p:stCondLst>
                                        </p:cTn>
                                        <p:tgtEl>
                                          <p:spTgt spid="162825">
                                            <p:txEl>
                                              <p:pRg st="3" end="3"/>
                                            </p:txEl>
                                          </p:spTgt>
                                        </p:tgtEl>
                                        <p:attrNameLst>
                                          <p:attrName>style.visibility</p:attrName>
                                        </p:attrNameLst>
                                      </p:cBhvr>
                                      <p:to>
                                        <p:strVal val="visible"/>
                                      </p:to>
                                    </p:set>
                                    <p:animEffect transition="in" filter="dissolve">
                                      <p:cBhvr>
                                        <p:cTn id="51" dur="500"/>
                                        <p:tgtEl>
                                          <p:spTgt spid="162825">
                                            <p:txEl>
                                              <p:pRg st="3" end="3"/>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3" presetClass="entr" presetSubtype="16" fill="hold" nodeType="clickEffect">
                                  <p:stCondLst>
                                    <p:cond delay="0"/>
                                  </p:stCondLst>
                                  <p:childTnLst>
                                    <p:set>
                                      <p:cBhvr>
                                        <p:cTn id="55" dur="1" fill="hold">
                                          <p:stCondLst>
                                            <p:cond delay="0"/>
                                          </p:stCondLst>
                                        </p:cTn>
                                        <p:tgtEl>
                                          <p:spTgt spid="162832">
                                            <p:txEl>
                                              <p:pRg st="0" end="0"/>
                                            </p:txEl>
                                          </p:spTgt>
                                        </p:tgtEl>
                                        <p:attrNameLst>
                                          <p:attrName>style.visibility</p:attrName>
                                        </p:attrNameLst>
                                      </p:cBhvr>
                                      <p:to>
                                        <p:strVal val="visible"/>
                                      </p:to>
                                    </p:set>
                                    <p:anim calcmode="lin" valueType="num">
                                      <p:cBhvr>
                                        <p:cTn id="56" dur="500" fill="hold"/>
                                        <p:tgtEl>
                                          <p:spTgt spid="162832">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162832">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F89AB-5ECA-466D-BCBC-C8ACBEB0C60A}"/>
              </a:ext>
            </a:extLst>
          </p:cNvPr>
          <p:cNvSpPr>
            <a:spLocks noGrp="1"/>
          </p:cNvSpPr>
          <p:nvPr>
            <p:ph type="title"/>
          </p:nvPr>
        </p:nvSpPr>
        <p:spPr/>
        <p:txBody>
          <a:bodyPr/>
          <a:lstStyle/>
          <a:p>
            <a:r>
              <a:rPr lang="en-US" dirty="0"/>
              <a:t>The Church Catholic (2:11-22)</a:t>
            </a:r>
          </a:p>
        </p:txBody>
      </p:sp>
      <p:sp>
        <p:nvSpPr>
          <p:cNvPr id="3" name="Content Placeholder 2">
            <a:extLst>
              <a:ext uri="{FF2B5EF4-FFF2-40B4-BE49-F238E27FC236}">
                <a16:creationId xmlns:a16="http://schemas.microsoft.com/office/drawing/2014/main" id="{960D0430-3511-4962-913A-004B6C9A7CC0}"/>
              </a:ext>
            </a:extLst>
          </p:cNvPr>
          <p:cNvSpPr>
            <a:spLocks noGrp="1"/>
          </p:cNvSpPr>
          <p:nvPr>
            <p:ph idx="1"/>
          </p:nvPr>
        </p:nvSpPr>
        <p:spPr>
          <a:xfrm>
            <a:off x="680321" y="2125981"/>
            <a:ext cx="10612519" cy="3589020"/>
          </a:xfrm>
        </p:spPr>
        <p:txBody>
          <a:bodyPr>
            <a:normAutofit/>
          </a:bodyPr>
          <a:lstStyle/>
          <a:p>
            <a:pPr marL="0" indent="0">
              <a:buNone/>
            </a:pPr>
            <a:r>
              <a:rPr lang="en-US" sz="2800" b="1" dirty="0">
                <a:solidFill>
                  <a:srgbClr val="800000"/>
                </a:solidFill>
                <a:effectLst>
                  <a:outerShdw blurRad="38100" dist="38100" dir="2700000" algn="tl">
                    <a:srgbClr val="000000">
                      <a:alpha val="43137"/>
                    </a:srgbClr>
                  </a:outerShdw>
                </a:effectLst>
              </a:rPr>
              <a:t>Paul now begins to develop the theme toward which he has been building since the opening—the church catholic.</a:t>
            </a:r>
          </a:p>
          <a:p>
            <a:r>
              <a:rPr lang="en-US" b="1" i="1" u="sng" dirty="0"/>
              <a:t>If</a:t>
            </a:r>
            <a:r>
              <a:rPr lang="en-US" b="1" i="1" dirty="0"/>
              <a:t> </a:t>
            </a:r>
            <a:r>
              <a:rPr lang="en-US" i="1" dirty="0"/>
              <a:t>the church was chosen in Christ before the creation… (1:4, 11)</a:t>
            </a:r>
          </a:p>
          <a:p>
            <a:r>
              <a:rPr lang="en-US" b="1" i="1" u="sng" dirty="0"/>
              <a:t>If</a:t>
            </a:r>
            <a:r>
              <a:rPr lang="en-US" b="1" i="1" dirty="0"/>
              <a:t> </a:t>
            </a:r>
            <a:r>
              <a:rPr lang="en-US" i="1" dirty="0"/>
              <a:t>this church was predestined to be God’s intimate family… (1:5)</a:t>
            </a:r>
          </a:p>
          <a:p>
            <a:r>
              <a:rPr lang="en-US" b="1" i="1" u="sng" dirty="0"/>
              <a:t>If</a:t>
            </a:r>
            <a:r>
              <a:rPr lang="en-US" i="1" dirty="0"/>
              <a:t> God’s eternal purpose is to unite under Christ’s lordship every entity in heaven and earth… (1:9-10)</a:t>
            </a:r>
          </a:p>
          <a:p>
            <a:r>
              <a:rPr lang="en-US" b="1" i="1" u="sng" dirty="0"/>
              <a:t>If</a:t>
            </a:r>
            <a:r>
              <a:rPr lang="en-US" i="1" dirty="0"/>
              <a:t> Christ has been resurrected and exalted in the heavenlies … (1:22-23)</a:t>
            </a:r>
          </a:p>
          <a:p>
            <a:r>
              <a:rPr lang="en-US" b="1" i="1" u="sng" dirty="0"/>
              <a:t>If</a:t>
            </a:r>
            <a:r>
              <a:rPr lang="en-US" i="1" dirty="0"/>
              <a:t> every believer has been saved by grace through faith… (2:8-10)</a:t>
            </a:r>
          </a:p>
        </p:txBody>
      </p:sp>
      <p:sp>
        <p:nvSpPr>
          <p:cNvPr id="4" name="TextBox 3">
            <a:extLst>
              <a:ext uri="{FF2B5EF4-FFF2-40B4-BE49-F238E27FC236}">
                <a16:creationId xmlns:a16="http://schemas.microsoft.com/office/drawing/2014/main" id="{147E24B9-32B4-4B04-B6FA-524C3CB27964}"/>
              </a:ext>
            </a:extLst>
          </p:cNvPr>
          <p:cNvSpPr txBox="1"/>
          <p:nvPr/>
        </p:nvSpPr>
        <p:spPr>
          <a:xfrm>
            <a:off x="365760" y="5737860"/>
            <a:ext cx="11430000" cy="954107"/>
          </a:xfrm>
          <a:prstGeom prst="rect">
            <a:avLst/>
          </a:prstGeom>
          <a:solidFill>
            <a:srgbClr val="800000"/>
          </a:solidFill>
        </p:spPr>
        <p:txBody>
          <a:bodyPr wrap="square" rtlCol="0">
            <a:spAutoFit/>
          </a:bodyPr>
          <a:lstStyle/>
          <a:p>
            <a:r>
              <a:rPr lang="en-US" sz="2800" dirty="0">
                <a:solidFill>
                  <a:srgbClr val="FFFF99"/>
                </a:solidFill>
                <a:latin typeface="Aharoni" panose="02010803020104030203" pitchFamily="2" charset="-79"/>
                <a:cs typeface="Aharoni" panose="02010803020104030203" pitchFamily="2" charset="-79"/>
              </a:rPr>
              <a:t>…THEN, the church can be nothing less than catholic. Artificial divisions can no longer be maintained!</a:t>
            </a:r>
          </a:p>
        </p:txBody>
      </p:sp>
    </p:spTree>
    <p:extLst>
      <p:ext uri="{BB962C8B-B14F-4D97-AF65-F5344CB8AC3E}">
        <p14:creationId xmlns:p14="http://schemas.microsoft.com/office/powerpoint/2010/main" val="409863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4" presetClass="entr" presetSubtype="5"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randombar(vertical)">
                                      <p:cBhvr>
                                        <p:cTn id="4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CE8D9-5639-4E14-AA10-DFF25502A854}"/>
              </a:ext>
            </a:extLst>
          </p:cNvPr>
          <p:cNvSpPr>
            <a:spLocks noGrp="1"/>
          </p:cNvSpPr>
          <p:nvPr>
            <p:ph type="title"/>
          </p:nvPr>
        </p:nvSpPr>
        <p:spPr/>
        <p:txBody>
          <a:bodyPr/>
          <a:lstStyle/>
          <a:p>
            <a:r>
              <a:rPr lang="en-US" dirty="0"/>
              <a:t>What You Once Were (2:11-12)</a:t>
            </a:r>
          </a:p>
        </p:txBody>
      </p:sp>
      <p:sp>
        <p:nvSpPr>
          <p:cNvPr id="3" name="Content Placeholder 2">
            <a:extLst>
              <a:ext uri="{FF2B5EF4-FFF2-40B4-BE49-F238E27FC236}">
                <a16:creationId xmlns:a16="http://schemas.microsoft.com/office/drawing/2014/main" id="{2617918E-A990-47F1-8FBE-7572C7728514}"/>
              </a:ext>
            </a:extLst>
          </p:cNvPr>
          <p:cNvSpPr>
            <a:spLocks noGrp="1"/>
          </p:cNvSpPr>
          <p:nvPr>
            <p:ph idx="1"/>
          </p:nvPr>
        </p:nvSpPr>
        <p:spPr>
          <a:xfrm>
            <a:off x="680321" y="2336872"/>
            <a:ext cx="9613861" cy="4041067"/>
          </a:xfrm>
        </p:spPr>
        <p:txBody>
          <a:bodyPr>
            <a:normAutofit/>
          </a:bodyPr>
          <a:lstStyle/>
          <a:p>
            <a:pPr marL="0" indent="0">
              <a:buNone/>
            </a:pPr>
            <a:r>
              <a:rPr lang="en-US" sz="2800" b="1" dirty="0">
                <a:solidFill>
                  <a:schemeClr val="accent3">
                    <a:lumMod val="60000"/>
                    <a:lumOff val="40000"/>
                  </a:schemeClr>
                </a:solidFill>
                <a:effectLst>
                  <a:outerShdw blurRad="38100" dist="38100" dir="2700000" algn="tl">
                    <a:srgbClr val="000000">
                      <a:alpha val="43137"/>
                    </a:srgbClr>
                  </a:outerShdw>
                </a:effectLst>
              </a:rPr>
              <a:t>The creation accounts depict God as the maker of all humans, not just Israel.</a:t>
            </a:r>
          </a:p>
          <a:p>
            <a:r>
              <a:rPr lang="en-US" i="1" dirty="0"/>
              <a:t>Hence, God’s ultimate purpose in choosing Abraham was that in his progeny all nations would be blessed (Ge. 12:1-3).</a:t>
            </a:r>
          </a:p>
          <a:p>
            <a:r>
              <a:rPr lang="en-US" i="1" dirty="0"/>
              <a:t>In spite of this universal purpose, the division between Israel and the nations had been a sharp, impassable rift—a division marked by circumcision or the lack of it.</a:t>
            </a:r>
          </a:p>
          <a:p>
            <a:r>
              <a:rPr lang="en-US" i="1" dirty="0"/>
              <a:t>Israel’s ancient holiness code separated them from false religion, and the covenant of Moses left Gentiles in a state of total alienation from God.</a:t>
            </a:r>
          </a:p>
        </p:txBody>
      </p:sp>
    </p:spTree>
    <p:extLst>
      <p:ext uri="{BB962C8B-B14F-4D97-AF65-F5344CB8AC3E}">
        <p14:creationId xmlns:p14="http://schemas.microsoft.com/office/powerpoint/2010/main" val="12264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5A85C-8C41-4B3B-97AB-433643850AA5}"/>
              </a:ext>
            </a:extLst>
          </p:cNvPr>
          <p:cNvSpPr>
            <a:spLocks noGrp="1"/>
          </p:cNvSpPr>
          <p:nvPr>
            <p:ph type="title"/>
          </p:nvPr>
        </p:nvSpPr>
        <p:spPr/>
        <p:txBody>
          <a:bodyPr/>
          <a:lstStyle/>
          <a:p>
            <a:r>
              <a:rPr lang="en-US" dirty="0"/>
              <a:t>What You Now Are (2:13-16)</a:t>
            </a:r>
          </a:p>
        </p:txBody>
      </p:sp>
      <p:sp>
        <p:nvSpPr>
          <p:cNvPr id="3" name="Content Placeholder 2">
            <a:extLst>
              <a:ext uri="{FF2B5EF4-FFF2-40B4-BE49-F238E27FC236}">
                <a16:creationId xmlns:a16="http://schemas.microsoft.com/office/drawing/2014/main" id="{8EE0107B-64A1-480C-A679-101460E65E4F}"/>
              </a:ext>
            </a:extLst>
          </p:cNvPr>
          <p:cNvSpPr>
            <a:spLocks noGrp="1"/>
          </p:cNvSpPr>
          <p:nvPr>
            <p:ph idx="1"/>
          </p:nvPr>
        </p:nvSpPr>
        <p:spPr>
          <a:xfrm>
            <a:off x="680321" y="2336872"/>
            <a:ext cx="9613861" cy="4338247"/>
          </a:xfrm>
        </p:spPr>
        <p:txBody>
          <a:bodyPr/>
          <a:lstStyle/>
          <a:p>
            <a:pPr marL="0" indent="0">
              <a:buNone/>
            </a:pPr>
            <a:r>
              <a:rPr lang="en-US" sz="2800" b="1" dirty="0">
                <a:solidFill>
                  <a:schemeClr val="accent3">
                    <a:lumMod val="60000"/>
                    <a:lumOff val="40000"/>
                  </a:schemeClr>
                </a:solidFill>
                <a:effectLst>
                  <a:outerShdw blurRad="38100" dist="38100" dir="2700000" algn="tl">
                    <a:srgbClr val="000000">
                      <a:alpha val="43137"/>
                    </a:srgbClr>
                  </a:outerShdw>
                </a:effectLst>
              </a:rPr>
              <a:t>This former alienation was abolished in the death of Jesus.</a:t>
            </a:r>
          </a:p>
          <a:p>
            <a:r>
              <a:rPr lang="en-US" i="1" dirty="0"/>
              <a:t>Such alienation was graphically symbolized by the temple barrier that separated the Court of the Nations from the inner courts available only to Jews.</a:t>
            </a:r>
          </a:p>
          <a:p>
            <a:pPr lvl="1"/>
            <a:r>
              <a:rPr lang="en-US" b="1" dirty="0">
                <a:solidFill>
                  <a:srgbClr val="FFFF99"/>
                </a:solidFill>
              </a:rPr>
              <a:t>Fastened to this barrier were inscribed notices prohibiting Gentiles.</a:t>
            </a:r>
          </a:p>
          <a:p>
            <a:pPr lvl="1"/>
            <a:r>
              <a:rPr lang="en-US" b="1" dirty="0">
                <a:solidFill>
                  <a:srgbClr val="FFFF99"/>
                </a:solidFill>
              </a:rPr>
              <a:t>Hence, Gentiles could not “come near” on pain of death.</a:t>
            </a:r>
          </a:p>
          <a:p>
            <a:r>
              <a:rPr lang="en-US" i="1" dirty="0"/>
              <a:t>In Christ, this barrier has been abolished. Through the blood of Christ, Gentiles have been “brought near”.</a:t>
            </a:r>
          </a:p>
          <a:p>
            <a:r>
              <a:rPr lang="en-US" i="1" dirty="0"/>
              <a:t>Instead of there being two, a Jewish person and a Gentile person, there is now one new person—the Christian!</a:t>
            </a:r>
          </a:p>
          <a:p>
            <a:endParaRPr lang="en-US" i="1" dirty="0"/>
          </a:p>
        </p:txBody>
      </p:sp>
    </p:spTree>
    <p:extLst>
      <p:ext uri="{BB962C8B-B14F-4D97-AF65-F5344CB8AC3E}">
        <p14:creationId xmlns:p14="http://schemas.microsoft.com/office/powerpoint/2010/main" val="226066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75000"/>
              </a:schemeClr>
            </a:gs>
            <a:gs pos="50000">
              <a:schemeClr val="accent3">
                <a:lumMod val="5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396294" name="Rectangle 6"/>
          <p:cNvSpPr>
            <a:spLocks noGrp="1" noChangeArrowheads="1"/>
          </p:cNvSpPr>
          <p:nvPr>
            <p:ph type="body" sz="half" idx="2"/>
          </p:nvPr>
        </p:nvSpPr>
        <p:spPr>
          <a:xfrm>
            <a:off x="6284495" y="818147"/>
            <a:ext cx="5329989" cy="4957011"/>
          </a:xfrm>
        </p:spPr>
        <p:txBody>
          <a:bodyPr/>
          <a:lstStyle/>
          <a:p>
            <a:pPr>
              <a:lnSpc>
                <a:spcPct val="90000"/>
              </a:lnSpc>
              <a:buFont typeface="Wingdings" panose="05000000000000000000" pitchFamily="2" charset="2"/>
              <a:buNone/>
            </a:pPr>
            <a:r>
              <a:rPr lang="en-US" altLang="en-US" dirty="0">
                <a:solidFill>
                  <a:srgbClr val="FFFF99"/>
                </a:solidFill>
              </a:rPr>
              <a:t>This excavated fragment is one of several of the “keep out” inscriptions surrounding the 2</a:t>
            </a:r>
            <a:r>
              <a:rPr lang="en-US" altLang="en-US" baseline="30000" dirty="0">
                <a:solidFill>
                  <a:srgbClr val="FFFF99"/>
                </a:solidFill>
              </a:rPr>
              <a:t>nd</a:t>
            </a:r>
            <a:r>
              <a:rPr lang="en-US" altLang="en-US" dirty="0">
                <a:solidFill>
                  <a:srgbClr val="FFFF99"/>
                </a:solidFill>
              </a:rPr>
              <a:t>  temple in the 1</a:t>
            </a:r>
            <a:r>
              <a:rPr lang="en-US" altLang="en-US" baseline="30000" dirty="0">
                <a:solidFill>
                  <a:srgbClr val="FFFF99"/>
                </a:solidFill>
              </a:rPr>
              <a:t>st</a:t>
            </a:r>
            <a:r>
              <a:rPr lang="en-US" altLang="en-US" dirty="0">
                <a:solidFill>
                  <a:srgbClr val="FFFF99"/>
                </a:solidFill>
              </a:rPr>
              <a:t> century. The penalty for violation was “death”, and the Greek word “death” can be clearly made out in the final line:</a:t>
            </a:r>
          </a:p>
          <a:p>
            <a:pPr>
              <a:lnSpc>
                <a:spcPct val="90000"/>
              </a:lnSpc>
              <a:buFont typeface="Wingdings" panose="05000000000000000000" pitchFamily="2" charset="2"/>
              <a:buNone/>
            </a:pPr>
            <a:r>
              <a:rPr lang="en-US" altLang="en-US" dirty="0">
                <a:solidFill>
                  <a:srgbClr val="FFFF99"/>
                </a:solidFill>
              </a:rPr>
              <a:t>	[</a:t>
            </a:r>
            <a:r>
              <a:rPr lang="en-US" altLang="en-US" dirty="0">
                <a:solidFill>
                  <a:srgbClr val="FFFF99"/>
                </a:solidFill>
                <a:latin typeface="Greekth" panose="02020803070505020304" pitchFamily="18" charset="0"/>
              </a:rPr>
              <a:t>Q</a:t>
            </a:r>
            <a:r>
              <a:rPr lang="en-US" altLang="en-US" dirty="0">
                <a:solidFill>
                  <a:srgbClr val="FFFF99"/>
                </a:solidFill>
              </a:rPr>
              <a:t>]</a:t>
            </a:r>
            <a:r>
              <a:rPr lang="en-US" altLang="en-US" dirty="0">
                <a:solidFill>
                  <a:srgbClr val="FFFF99"/>
                </a:solidFill>
                <a:latin typeface="Greekth" panose="02020803070505020304" pitchFamily="18" charset="0"/>
              </a:rPr>
              <a:t>ANATO</a:t>
            </a:r>
            <a:r>
              <a:rPr lang="en-US" altLang="en-US" dirty="0">
                <a:solidFill>
                  <a:srgbClr val="FFFF99"/>
                </a:solidFill>
              </a:rPr>
              <a:t>[</a:t>
            </a:r>
            <a:r>
              <a:rPr lang="en-US" altLang="en-US" dirty="0">
                <a:solidFill>
                  <a:srgbClr val="FFFF99"/>
                </a:solidFill>
                <a:latin typeface="Greekth" panose="02020803070505020304" pitchFamily="18" charset="0"/>
              </a:rPr>
              <a:t>S</a:t>
            </a:r>
            <a:r>
              <a:rPr lang="en-US" altLang="en-US" dirty="0">
                <a:solidFill>
                  <a:srgbClr val="FFFF99"/>
                </a:solidFill>
              </a:rPr>
              <a:t>]</a:t>
            </a:r>
          </a:p>
          <a:p>
            <a:pPr>
              <a:lnSpc>
                <a:spcPct val="90000"/>
              </a:lnSpc>
              <a:buFont typeface="Wingdings" panose="05000000000000000000" pitchFamily="2" charset="2"/>
              <a:buNone/>
            </a:pPr>
            <a:r>
              <a:rPr lang="en-US" altLang="en-US" dirty="0">
                <a:solidFill>
                  <a:srgbClr val="FFFF99"/>
                </a:solidFill>
              </a:rPr>
              <a:t>The notices were written in Greek and Latin. This one is in Greek.</a:t>
            </a:r>
          </a:p>
        </p:txBody>
      </p:sp>
      <p:pic>
        <p:nvPicPr>
          <p:cNvPr id="396295" name="Picture 7" descr="NTA22"/>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1524000" y="0"/>
            <a:ext cx="4502150" cy="6858000"/>
          </a:xfr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8070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7D4F7-D6F3-4E31-B35C-D8B9CF2FFDB8}"/>
              </a:ext>
            </a:extLst>
          </p:cNvPr>
          <p:cNvSpPr>
            <a:spLocks noGrp="1"/>
          </p:cNvSpPr>
          <p:nvPr>
            <p:ph type="title"/>
          </p:nvPr>
        </p:nvSpPr>
        <p:spPr/>
        <p:txBody>
          <a:bodyPr/>
          <a:lstStyle/>
          <a:p>
            <a:r>
              <a:rPr lang="en-US" dirty="0"/>
              <a:t>A United Household (2:17-22)</a:t>
            </a:r>
          </a:p>
        </p:txBody>
      </p:sp>
      <p:sp>
        <p:nvSpPr>
          <p:cNvPr id="3" name="Content Placeholder 2">
            <a:extLst>
              <a:ext uri="{FF2B5EF4-FFF2-40B4-BE49-F238E27FC236}">
                <a16:creationId xmlns:a16="http://schemas.microsoft.com/office/drawing/2014/main" id="{D5DAAF82-A1AB-48A1-9C7E-0A7111EA5D53}"/>
              </a:ext>
            </a:extLst>
          </p:cNvPr>
          <p:cNvSpPr>
            <a:spLocks noGrp="1"/>
          </p:cNvSpPr>
          <p:nvPr>
            <p:ph idx="1"/>
          </p:nvPr>
        </p:nvSpPr>
        <p:spPr/>
        <p:txBody>
          <a:bodyPr/>
          <a:lstStyle/>
          <a:p>
            <a:pPr marL="0" indent="0">
              <a:buNone/>
            </a:pPr>
            <a:r>
              <a:rPr lang="en-US" sz="2800" b="1" dirty="0">
                <a:solidFill>
                  <a:schemeClr val="accent3">
                    <a:lumMod val="60000"/>
                    <a:lumOff val="40000"/>
                  </a:schemeClr>
                </a:solidFill>
                <a:effectLst>
                  <a:outerShdw blurRad="38100" dist="38100" dir="2700000" algn="tl">
                    <a:srgbClr val="000000">
                      <a:alpha val="43137"/>
                    </a:srgbClr>
                  </a:outerShdw>
                </a:effectLst>
              </a:rPr>
              <a:t>This single entity—the church catholic—is now God’s new community.</a:t>
            </a:r>
          </a:p>
          <a:p>
            <a:r>
              <a:rPr lang="en-US" i="1" dirty="0"/>
              <a:t>This divine purpose was no more than what had been predicted in the Book of Isaiah with its language of peace to those “near” and “far” (cf. Is. 52:7; 57:19).</a:t>
            </a:r>
          </a:p>
          <a:p>
            <a:r>
              <a:rPr lang="en-US" i="1" dirty="0"/>
              <a:t>Now, both Jew and Gentile have access to the Father by one Spirit.</a:t>
            </a:r>
          </a:p>
          <a:p>
            <a:r>
              <a:rPr lang="en-US" i="1" dirty="0"/>
              <a:t>Believers have now become a new citizenship, a new household, and a new temple.</a:t>
            </a:r>
          </a:p>
        </p:txBody>
      </p:sp>
    </p:spTree>
    <p:extLst>
      <p:ext uri="{BB962C8B-B14F-4D97-AF65-F5344CB8AC3E}">
        <p14:creationId xmlns:p14="http://schemas.microsoft.com/office/powerpoint/2010/main" val="72103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75000"/>
              </a:schemeClr>
            </a:gs>
            <a:gs pos="50000">
              <a:schemeClr val="accent3">
                <a:lumMod val="5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D253D-225F-4253-B426-F7D32EE41447}"/>
              </a:ext>
            </a:extLst>
          </p:cNvPr>
          <p:cNvSpPr>
            <a:spLocks noGrp="1"/>
          </p:cNvSpPr>
          <p:nvPr>
            <p:ph type="title"/>
          </p:nvPr>
        </p:nvSpPr>
        <p:spPr/>
        <p:txBody>
          <a:bodyPr/>
          <a:lstStyle/>
          <a:p>
            <a:r>
              <a:rPr lang="en-US" dirty="0"/>
              <a:t>The Three Metaphors</a:t>
            </a:r>
          </a:p>
        </p:txBody>
      </p:sp>
      <p:sp>
        <p:nvSpPr>
          <p:cNvPr id="3" name="Content Placeholder 2">
            <a:extLst>
              <a:ext uri="{FF2B5EF4-FFF2-40B4-BE49-F238E27FC236}">
                <a16:creationId xmlns:a16="http://schemas.microsoft.com/office/drawing/2014/main" id="{FC89C006-2BE8-477C-891A-D547F9D0ED7F}"/>
              </a:ext>
            </a:extLst>
          </p:cNvPr>
          <p:cNvSpPr>
            <a:spLocks noGrp="1"/>
          </p:cNvSpPr>
          <p:nvPr>
            <p:ph idx="1"/>
          </p:nvPr>
        </p:nvSpPr>
        <p:spPr>
          <a:xfrm>
            <a:off x="680321" y="2222573"/>
            <a:ext cx="9613861" cy="794947"/>
          </a:xfrm>
        </p:spPr>
        <p:txBody>
          <a:bodyPr>
            <a:noAutofit/>
          </a:bodyPr>
          <a:lstStyle/>
          <a:p>
            <a:pPr marL="0" indent="0">
              <a:buNone/>
            </a:pPr>
            <a:r>
              <a:rPr lang="en-US" sz="2800" b="1" dirty="0">
                <a:solidFill>
                  <a:srgbClr val="FFFF99"/>
                </a:solidFill>
                <a:effectLst>
                  <a:outerShdw blurRad="38100" dist="38100" dir="2700000" algn="tl">
                    <a:srgbClr val="000000">
                      <a:alpha val="43137"/>
                    </a:srgbClr>
                  </a:outerShdw>
                </a:effectLst>
              </a:rPr>
              <a:t>Paul’s uses three powerful metaphors to describe this unity in Christ.</a:t>
            </a:r>
          </a:p>
        </p:txBody>
      </p:sp>
      <p:sp>
        <p:nvSpPr>
          <p:cNvPr id="4" name="Oval 3">
            <a:extLst>
              <a:ext uri="{FF2B5EF4-FFF2-40B4-BE49-F238E27FC236}">
                <a16:creationId xmlns:a16="http://schemas.microsoft.com/office/drawing/2014/main" id="{470B88BA-EC58-4F65-B209-ECE9DB1C5294}"/>
              </a:ext>
            </a:extLst>
          </p:cNvPr>
          <p:cNvSpPr/>
          <p:nvPr/>
        </p:nvSpPr>
        <p:spPr>
          <a:xfrm>
            <a:off x="611741" y="3405926"/>
            <a:ext cx="3297319" cy="26757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C40BA1A-0F6D-4CCB-8C27-C7131F4997C4}"/>
              </a:ext>
            </a:extLst>
          </p:cNvPr>
          <p:cNvSpPr txBox="1"/>
          <p:nvPr/>
        </p:nvSpPr>
        <p:spPr>
          <a:xfrm>
            <a:off x="657461" y="3886200"/>
            <a:ext cx="3228739" cy="1569660"/>
          </a:xfrm>
          <a:prstGeom prst="rect">
            <a:avLst/>
          </a:prstGeom>
          <a:noFill/>
        </p:spPr>
        <p:txBody>
          <a:bodyPr wrap="square" rtlCol="0">
            <a:spAutoFit/>
          </a:bodyPr>
          <a:lstStyle/>
          <a:p>
            <a:pPr algn="ctr"/>
            <a:r>
              <a:rPr lang="en-US" sz="4000" dirty="0" err="1">
                <a:effectLst>
                  <a:outerShdw blurRad="38100" dist="38100" dir="2700000" algn="tl">
                    <a:srgbClr val="000000">
                      <a:alpha val="43137"/>
                    </a:srgbClr>
                  </a:outerShdw>
                </a:effectLst>
                <a:latin typeface="Greekth" panose="02020803070505020304" pitchFamily="18" charset="0"/>
              </a:rPr>
              <a:t>politei</a:t>
            </a:r>
            <a:r>
              <a:rPr lang="en-US" sz="4000" dirty="0">
                <a:effectLst>
                  <a:outerShdw blurRad="38100" dist="38100" dir="2700000" algn="tl">
                    <a:srgbClr val="000000">
                      <a:alpha val="43137"/>
                    </a:srgbClr>
                  </a:outerShdw>
                </a:effectLst>
                <a:latin typeface="Greekth" panose="02020803070505020304" pitchFamily="18" charset="0"/>
              </a:rPr>
              <a:t>&lt;a</a:t>
            </a:r>
          </a:p>
          <a:p>
            <a:pPr algn="ctr"/>
            <a:r>
              <a:rPr lang="en-US" sz="2800" i="1" dirty="0">
                <a:solidFill>
                  <a:srgbClr val="800000"/>
                </a:solidFill>
                <a:latin typeface="Franklin Gothic Medium" panose="020B0603020102020204" pitchFamily="34" charset="0"/>
              </a:rPr>
              <a:t>the city-community</a:t>
            </a:r>
          </a:p>
          <a:p>
            <a:pPr algn="ctr"/>
            <a:r>
              <a:rPr lang="en-US" sz="2800" i="1" dirty="0">
                <a:solidFill>
                  <a:srgbClr val="800000"/>
                </a:solidFill>
                <a:latin typeface="Franklin Gothic Medium" panose="020B0603020102020204" pitchFamily="34" charset="0"/>
              </a:rPr>
              <a:t>(Greek city-state)</a:t>
            </a:r>
          </a:p>
        </p:txBody>
      </p:sp>
      <p:sp>
        <p:nvSpPr>
          <p:cNvPr id="6" name="Oval 5">
            <a:extLst>
              <a:ext uri="{FF2B5EF4-FFF2-40B4-BE49-F238E27FC236}">
                <a16:creationId xmlns:a16="http://schemas.microsoft.com/office/drawing/2014/main" id="{AD67E9CE-7C5A-4BCE-99AE-ECFA3E6538FD}"/>
              </a:ext>
            </a:extLst>
          </p:cNvPr>
          <p:cNvSpPr/>
          <p:nvPr/>
        </p:nvSpPr>
        <p:spPr>
          <a:xfrm>
            <a:off x="4330301" y="3375446"/>
            <a:ext cx="3297319" cy="26757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6729F44-1089-4219-8400-8E5C9E52C10D}"/>
              </a:ext>
            </a:extLst>
          </p:cNvPr>
          <p:cNvSpPr/>
          <p:nvPr/>
        </p:nvSpPr>
        <p:spPr>
          <a:xfrm>
            <a:off x="8102201" y="3459266"/>
            <a:ext cx="3266839" cy="26757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D674CA-49F6-4FF1-8706-84C754C917B0}"/>
              </a:ext>
            </a:extLst>
          </p:cNvPr>
          <p:cNvSpPr txBox="1"/>
          <p:nvPr/>
        </p:nvSpPr>
        <p:spPr>
          <a:xfrm>
            <a:off x="4376021" y="3581400"/>
            <a:ext cx="3228739" cy="2000548"/>
          </a:xfrm>
          <a:prstGeom prst="rect">
            <a:avLst/>
          </a:prstGeom>
          <a:noFill/>
        </p:spPr>
        <p:txBody>
          <a:bodyPr wrap="square" rtlCol="0">
            <a:spAutoFit/>
          </a:bodyPr>
          <a:lstStyle/>
          <a:p>
            <a:pPr algn="ctr"/>
            <a:r>
              <a:rPr lang="en-US" sz="4000" dirty="0">
                <a:effectLst>
                  <a:outerShdw blurRad="38100" dist="38100" dir="2700000" algn="tl">
                    <a:srgbClr val="000000">
                      <a:alpha val="43137"/>
                    </a:srgbClr>
                  </a:outerShdw>
                </a:effectLst>
                <a:latin typeface="Greekth" panose="02020803070505020304" pitchFamily="18" charset="0"/>
              </a:rPr>
              <a:t>oi]</a:t>
            </a:r>
            <a:r>
              <a:rPr lang="en-US" sz="4000" dirty="0" err="1">
                <a:effectLst>
                  <a:outerShdw blurRad="38100" dist="38100" dir="2700000" algn="tl">
                    <a:srgbClr val="000000">
                      <a:alpha val="43137"/>
                    </a:srgbClr>
                  </a:outerShdw>
                </a:effectLst>
                <a:latin typeface="Greekth" panose="02020803070505020304" pitchFamily="18" charset="0"/>
              </a:rPr>
              <a:t>konomi</a:t>
            </a:r>
            <a:r>
              <a:rPr lang="en-US" sz="4000" dirty="0">
                <a:effectLst>
                  <a:outerShdw blurRad="38100" dist="38100" dir="2700000" algn="tl">
                    <a:srgbClr val="000000">
                      <a:alpha val="43137"/>
                    </a:srgbClr>
                  </a:outerShdw>
                </a:effectLst>
                <a:latin typeface="Greekth" panose="02020803070505020304" pitchFamily="18" charset="0"/>
              </a:rPr>
              <a:t>&lt;a</a:t>
            </a:r>
          </a:p>
          <a:p>
            <a:pPr algn="ctr"/>
            <a:r>
              <a:rPr lang="en-US" sz="2800" i="1" dirty="0">
                <a:solidFill>
                  <a:srgbClr val="800000"/>
                </a:solidFill>
                <a:latin typeface="Franklin Gothic Medium" panose="020B0603020102020204" pitchFamily="34" charset="0"/>
              </a:rPr>
              <a:t> the household</a:t>
            </a:r>
          </a:p>
          <a:p>
            <a:pPr algn="ctr"/>
            <a:r>
              <a:rPr lang="en-US" sz="2800" i="1" dirty="0">
                <a:solidFill>
                  <a:srgbClr val="800000"/>
                </a:solidFill>
                <a:latin typeface="Franklin Gothic Medium" panose="020B0603020102020204" pitchFamily="34" charset="0"/>
              </a:rPr>
              <a:t>(inclusive unit of several families)</a:t>
            </a:r>
          </a:p>
        </p:txBody>
      </p:sp>
      <p:sp>
        <p:nvSpPr>
          <p:cNvPr id="9" name="TextBox 8">
            <a:extLst>
              <a:ext uri="{FF2B5EF4-FFF2-40B4-BE49-F238E27FC236}">
                <a16:creationId xmlns:a16="http://schemas.microsoft.com/office/drawing/2014/main" id="{C5C4DD9F-B841-4CAD-9D45-BE712D9EEB70}"/>
              </a:ext>
            </a:extLst>
          </p:cNvPr>
          <p:cNvSpPr txBox="1"/>
          <p:nvPr/>
        </p:nvSpPr>
        <p:spPr>
          <a:xfrm>
            <a:off x="8125061" y="3398520"/>
            <a:ext cx="3228739" cy="2431435"/>
          </a:xfrm>
          <a:prstGeom prst="rect">
            <a:avLst/>
          </a:prstGeom>
          <a:noFill/>
        </p:spPr>
        <p:txBody>
          <a:bodyPr wrap="square" rtlCol="0">
            <a:spAutoFit/>
          </a:bodyPr>
          <a:lstStyle/>
          <a:p>
            <a:pPr algn="ctr"/>
            <a:r>
              <a:rPr lang="en-US" sz="4000" dirty="0" err="1">
                <a:effectLst>
                  <a:outerShdw blurRad="38100" dist="38100" dir="2700000" algn="tl">
                    <a:srgbClr val="000000">
                      <a:alpha val="43137"/>
                    </a:srgbClr>
                  </a:outerShdw>
                </a:effectLst>
                <a:latin typeface="Greekth" panose="02020803070505020304" pitchFamily="18" charset="0"/>
              </a:rPr>
              <a:t>nao</a:t>
            </a:r>
            <a:r>
              <a:rPr lang="en-US" sz="4000" dirty="0">
                <a:effectLst>
                  <a:outerShdw blurRad="38100" dist="38100" dir="2700000" algn="tl">
                    <a:srgbClr val="000000">
                      <a:alpha val="43137"/>
                    </a:srgbClr>
                  </a:outerShdw>
                </a:effectLst>
                <a:latin typeface="Greekth" panose="02020803070505020304" pitchFamily="18" charset="0"/>
              </a:rPr>
              <a:t>&lt;j</a:t>
            </a:r>
          </a:p>
          <a:p>
            <a:pPr algn="ctr"/>
            <a:r>
              <a:rPr lang="en-US" sz="2800" i="1" dirty="0">
                <a:solidFill>
                  <a:srgbClr val="800000"/>
                </a:solidFill>
                <a:latin typeface="Franklin Gothic Medium" panose="020B0603020102020204" pitchFamily="34" charset="0"/>
              </a:rPr>
              <a:t>The dwelling-place of God</a:t>
            </a:r>
          </a:p>
          <a:p>
            <a:pPr algn="ctr"/>
            <a:r>
              <a:rPr lang="en-US" sz="2800" i="1" dirty="0">
                <a:solidFill>
                  <a:srgbClr val="800000"/>
                </a:solidFill>
                <a:latin typeface="Franklin Gothic Medium" panose="020B0603020102020204" pitchFamily="34" charset="0"/>
              </a:rPr>
              <a:t>(Christ, the temple cornerstone)</a:t>
            </a:r>
          </a:p>
        </p:txBody>
      </p:sp>
    </p:spTree>
    <p:extLst>
      <p:ext uri="{BB962C8B-B14F-4D97-AF65-F5344CB8AC3E}">
        <p14:creationId xmlns:p14="http://schemas.microsoft.com/office/powerpoint/2010/main" val="43863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660033"/>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3A035F-05B4-44C5-98AB-4125B5A98A0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48000" y="0"/>
            <a:ext cx="9144000" cy="6858000"/>
          </a:xfrm>
          <a:prstGeom prst="rect">
            <a:avLst/>
          </a:prstGeom>
        </p:spPr>
      </p:pic>
      <p:sp>
        <p:nvSpPr>
          <p:cNvPr id="4" name="TextBox 3"/>
          <p:cNvSpPr txBox="1"/>
          <p:nvPr/>
        </p:nvSpPr>
        <p:spPr>
          <a:xfrm>
            <a:off x="32085" y="243512"/>
            <a:ext cx="2855495" cy="637097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99"/>
                </a:solidFill>
                <a:effectLst/>
                <a:uLnTx/>
                <a:uFillTx/>
                <a:latin typeface="Calibri" panose="020F0502020204030204" pitchFamily="34" charset="0"/>
                <a:ea typeface="+mn-ea"/>
                <a:cs typeface="+mn-cs"/>
              </a:rPr>
              <a:t>Though only sculptural fragments and foundations stones remain, the Temple of Artemis was named by Antipas of Sidon as one of the seven wonders of the ancient world.</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99"/>
                </a:solidFill>
                <a:effectLst/>
                <a:uLnTx/>
                <a:uFillTx/>
                <a:latin typeface="Calibri" panose="020F0502020204030204" pitchFamily="34" charset="0"/>
                <a:ea typeface="+mn-ea"/>
                <a:cs typeface="+mn-cs"/>
              </a:rPr>
              <a:t>Though destroyed in the late Roman Period, it’s ruins were rediscovered by scholars from the British Museum in 1869.</a:t>
            </a:r>
          </a:p>
        </p:txBody>
      </p:sp>
      <p:sp>
        <p:nvSpPr>
          <p:cNvPr id="5" name="TextBox 4"/>
          <p:cNvSpPr txBox="1"/>
          <p:nvPr/>
        </p:nvSpPr>
        <p:spPr>
          <a:xfrm>
            <a:off x="3288632" y="5839326"/>
            <a:ext cx="3834063"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Model of the Temple of Artemis</a:t>
            </a:r>
          </a:p>
        </p:txBody>
      </p:sp>
    </p:spTree>
    <p:extLst>
      <p:ext uri="{BB962C8B-B14F-4D97-AF65-F5344CB8AC3E}">
        <p14:creationId xmlns:p14="http://schemas.microsoft.com/office/powerpoint/2010/main" val="6159072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5B340-BB12-4B1C-9694-B10F2D0335C6}"/>
              </a:ext>
            </a:extLst>
          </p:cNvPr>
          <p:cNvSpPr>
            <a:spLocks noGrp="1"/>
          </p:cNvSpPr>
          <p:nvPr>
            <p:ph type="ctrTitle"/>
          </p:nvPr>
        </p:nvSpPr>
        <p:spPr/>
        <p:txBody>
          <a:bodyPr/>
          <a:lstStyle/>
          <a:p>
            <a:r>
              <a:rPr lang="en-US" dirty="0"/>
              <a:t>Paul’s unique role</a:t>
            </a:r>
          </a:p>
        </p:txBody>
      </p:sp>
      <p:sp>
        <p:nvSpPr>
          <p:cNvPr id="3" name="Subtitle 2">
            <a:extLst>
              <a:ext uri="{FF2B5EF4-FFF2-40B4-BE49-F238E27FC236}">
                <a16:creationId xmlns:a16="http://schemas.microsoft.com/office/drawing/2014/main" id="{163D5D30-600D-46E2-B5F9-A8B421E125BB}"/>
              </a:ext>
            </a:extLst>
          </p:cNvPr>
          <p:cNvSpPr>
            <a:spLocks noGrp="1"/>
          </p:cNvSpPr>
          <p:nvPr>
            <p:ph type="subTitle" idx="1"/>
          </p:nvPr>
        </p:nvSpPr>
        <p:spPr/>
        <p:txBody>
          <a:bodyPr>
            <a:normAutofit/>
          </a:bodyPr>
          <a:lstStyle/>
          <a:p>
            <a:r>
              <a:rPr lang="en-US" sz="3200" dirty="0"/>
              <a:t>Ephesians 3</a:t>
            </a:r>
          </a:p>
        </p:txBody>
      </p:sp>
      <p:sp>
        <p:nvSpPr>
          <p:cNvPr id="4" name="Slide Number Placeholder 3">
            <a:extLst>
              <a:ext uri="{FF2B5EF4-FFF2-40B4-BE49-F238E27FC236}">
                <a16:creationId xmlns:a16="http://schemas.microsoft.com/office/drawing/2014/main" id="{5B79C41E-FDFA-4897-A821-8005F0241A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C27A5A-7290-4DE1-BA94-4BE8A8E57DCF}" type="slidenum">
              <a:rPr kumimoji="0" lang="en-US" sz="1200" b="0" i="1" u="none" strike="noStrike" kern="1200" cap="none" spc="0" normalizeH="0" baseline="0" noProof="0" smtClean="0">
                <a:ln>
                  <a:noFill/>
                </a:ln>
                <a:solidFill>
                  <a:srgbClr val="51303B"/>
                </a:solidFill>
                <a:effectLst/>
                <a:uLnTx/>
                <a:uFillTx/>
                <a:latin typeface="Century Schoolbook" panose="020406040505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1" u="none" strike="noStrike" kern="1200" cap="none" spc="0" normalizeH="0" baseline="0" noProof="0" dirty="0">
              <a:ln>
                <a:noFill/>
              </a:ln>
              <a:solidFill>
                <a:srgbClr val="51303B"/>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3493834810"/>
      </p:ext>
    </p:extLst>
  </p:cSld>
  <p:clrMapOvr>
    <a:masterClrMapping/>
  </p:clrMapOvr>
  <p:transition>
    <p:split orient="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2865A-5CCD-495D-9B5C-9E704BCFB221}"/>
              </a:ext>
            </a:extLst>
          </p:cNvPr>
          <p:cNvSpPr>
            <a:spLocks noGrp="1"/>
          </p:cNvSpPr>
          <p:nvPr>
            <p:ph type="title"/>
          </p:nvPr>
        </p:nvSpPr>
        <p:spPr/>
        <p:txBody>
          <a:bodyPr/>
          <a:lstStyle/>
          <a:p>
            <a:r>
              <a:rPr lang="en-US" dirty="0"/>
              <a:t>Paul, a Servant of the Gospel (3:1-13)</a:t>
            </a:r>
          </a:p>
        </p:txBody>
      </p:sp>
      <p:sp>
        <p:nvSpPr>
          <p:cNvPr id="3" name="Content Placeholder 2">
            <a:extLst>
              <a:ext uri="{FF2B5EF4-FFF2-40B4-BE49-F238E27FC236}">
                <a16:creationId xmlns:a16="http://schemas.microsoft.com/office/drawing/2014/main" id="{DB042417-9314-4FE7-8F6F-32F964AA1D54}"/>
              </a:ext>
            </a:extLst>
          </p:cNvPr>
          <p:cNvSpPr>
            <a:spLocks noGrp="1"/>
          </p:cNvSpPr>
          <p:nvPr>
            <p:ph idx="1"/>
          </p:nvPr>
        </p:nvSpPr>
        <p:spPr/>
        <p:txBody>
          <a:bodyPr>
            <a:normAutofit lnSpcReduction="10000"/>
          </a:bodyPr>
          <a:lstStyle/>
          <a:p>
            <a:pPr marL="0" indent="0">
              <a:buNone/>
            </a:pPr>
            <a:r>
              <a:rPr lang="en-US" sz="2800" b="1" dirty="0">
                <a:solidFill>
                  <a:srgbClr val="800000"/>
                </a:solidFill>
                <a:effectLst>
                  <a:outerShdw blurRad="38100" dist="38100" dir="2700000" algn="tl">
                    <a:srgbClr val="000000">
                      <a:alpha val="43137"/>
                    </a:srgbClr>
                  </a:outerShdw>
                </a:effectLst>
              </a:rPr>
              <a:t>In view of this one, holy, catholic and apostolic church, Paul now proceeds to explain his own unique role in God’s eternal purpose.</a:t>
            </a:r>
          </a:p>
          <a:p>
            <a:r>
              <a:rPr lang="en-US" i="1" dirty="0"/>
              <a:t>In doing so, he will offer a lengthy interlude in which he breaks off his sentence at the end of 3:1 before taking it up again in 3:14.</a:t>
            </a:r>
          </a:p>
          <a:p>
            <a:r>
              <a:rPr lang="en-US" i="1" dirty="0"/>
              <a:t>He also will once more employ the term “mystery” (cf. 1:9) to describe God’s hidden purpose in history.</a:t>
            </a:r>
          </a:p>
          <a:p>
            <a:r>
              <a:rPr lang="en-US" i="1" dirty="0"/>
              <a:t>He writes as a “prisoner” of Christ, presumably referring to his incarceration after visiting Jerusalem (3:1; cf. 4:1; Ac. 21ff.)</a:t>
            </a:r>
          </a:p>
        </p:txBody>
      </p:sp>
    </p:spTree>
    <p:extLst>
      <p:ext uri="{BB962C8B-B14F-4D97-AF65-F5344CB8AC3E}">
        <p14:creationId xmlns:p14="http://schemas.microsoft.com/office/powerpoint/2010/main" val="44406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D8773-A374-4AF0-8B06-95BE8FE94D10}"/>
              </a:ext>
            </a:extLst>
          </p:cNvPr>
          <p:cNvSpPr>
            <a:spLocks noGrp="1"/>
          </p:cNvSpPr>
          <p:nvPr>
            <p:ph type="title"/>
          </p:nvPr>
        </p:nvSpPr>
        <p:spPr/>
        <p:txBody>
          <a:bodyPr/>
          <a:lstStyle/>
          <a:p>
            <a:r>
              <a:rPr lang="en-US" dirty="0"/>
              <a:t>The Mystery Revealed (3:2-7)</a:t>
            </a:r>
          </a:p>
        </p:txBody>
      </p:sp>
      <p:sp>
        <p:nvSpPr>
          <p:cNvPr id="3" name="Content Placeholder 2">
            <a:extLst>
              <a:ext uri="{FF2B5EF4-FFF2-40B4-BE49-F238E27FC236}">
                <a16:creationId xmlns:a16="http://schemas.microsoft.com/office/drawing/2014/main" id="{34DFD189-7D02-4A94-8F79-0F74590A8F85}"/>
              </a:ext>
            </a:extLst>
          </p:cNvPr>
          <p:cNvSpPr>
            <a:spLocks noGrp="1"/>
          </p:cNvSpPr>
          <p:nvPr>
            <p:ph idx="1"/>
          </p:nvPr>
        </p:nvSpPr>
        <p:spPr>
          <a:xfrm>
            <a:off x="680321" y="2336872"/>
            <a:ext cx="9613861" cy="4292527"/>
          </a:xfrm>
        </p:spPr>
        <p:txBody>
          <a:bodyPr>
            <a:normAutofit/>
          </a:bodyPr>
          <a:lstStyle/>
          <a:p>
            <a:pPr marL="0" indent="0">
              <a:buNone/>
            </a:pPr>
            <a:r>
              <a:rPr lang="en-US" sz="2800" b="1" dirty="0">
                <a:solidFill>
                  <a:schemeClr val="accent3">
                    <a:lumMod val="60000"/>
                    <a:lumOff val="40000"/>
                  </a:schemeClr>
                </a:solidFill>
                <a:effectLst>
                  <a:outerShdw blurRad="38100" dist="38100" dir="2700000" algn="tl">
                    <a:srgbClr val="000000">
                      <a:alpha val="43137"/>
                    </a:srgbClr>
                  </a:outerShdw>
                </a:effectLst>
              </a:rPr>
              <a:t>The hidden purpose of God for the whole universe begins with the church.</a:t>
            </a:r>
          </a:p>
          <a:p>
            <a:r>
              <a:rPr lang="en-US" i="1" dirty="0"/>
              <a:t>Paul’s role was to be a missionary to testify to this mystery—hidden in past ages, but now revealed through the apostles and prophets of the church.</a:t>
            </a:r>
          </a:p>
          <a:p>
            <a:r>
              <a:rPr lang="en-US" i="1" dirty="0"/>
              <a:t>His “stewardship” (a term describing the manager a large estate) was that of a minister of God’s grace to preach the gospel.</a:t>
            </a:r>
          </a:p>
          <a:p>
            <a:r>
              <a:rPr lang="en-US" i="1" dirty="0"/>
              <a:t>After his arrest in Jerusalem, Paul experienced a trance in the Jerusalem temple, and in a vision, Christ promised to send him to the Gentiles (cf. Ac. 22:21).</a:t>
            </a:r>
          </a:p>
        </p:txBody>
      </p:sp>
    </p:spTree>
    <p:extLst>
      <p:ext uri="{BB962C8B-B14F-4D97-AF65-F5344CB8AC3E}">
        <p14:creationId xmlns:p14="http://schemas.microsoft.com/office/powerpoint/2010/main" val="6797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06665-21F5-4D90-911D-0EB47D086C8C}"/>
              </a:ext>
            </a:extLst>
          </p:cNvPr>
          <p:cNvSpPr>
            <a:spLocks noGrp="1"/>
          </p:cNvSpPr>
          <p:nvPr>
            <p:ph type="title"/>
          </p:nvPr>
        </p:nvSpPr>
        <p:spPr/>
        <p:txBody>
          <a:bodyPr/>
          <a:lstStyle/>
          <a:p>
            <a:r>
              <a:rPr lang="en-US" dirty="0"/>
              <a:t>The Gentile Missionary (3:8-13)</a:t>
            </a:r>
          </a:p>
        </p:txBody>
      </p:sp>
      <p:sp>
        <p:nvSpPr>
          <p:cNvPr id="3" name="Content Placeholder 2">
            <a:extLst>
              <a:ext uri="{FF2B5EF4-FFF2-40B4-BE49-F238E27FC236}">
                <a16:creationId xmlns:a16="http://schemas.microsoft.com/office/drawing/2014/main" id="{94CDD035-6602-4584-A8D0-78A8EB5797B6}"/>
              </a:ext>
            </a:extLst>
          </p:cNvPr>
          <p:cNvSpPr>
            <a:spLocks noGrp="1"/>
          </p:cNvSpPr>
          <p:nvPr>
            <p:ph idx="1"/>
          </p:nvPr>
        </p:nvSpPr>
        <p:spPr>
          <a:xfrm>
            <a:off x="680321" y="2336872"/>
            <a:ext cx="9613861" cy="4521128"/>
          </a:xfrm>
        </p:spPr>
        <p:txBody>
          <a:bodyPr>
            <a:normAutofit/>
          </a:bodyPr>
          <a:lstStyle/>
          <a:p>
            <a:pPr marL="0" indent="0">
              <a:buNone/>
            </a:pPr>
            <a:r>
              <a:rPr lang="en-US" sz="2800" b="1" dirty="0">
                <a:solidFill>
                  <a:schemeClr val="accent3">
                    <a:lumMod val="60000"/>
                    <a:lumOff val="40000"/>
                  </a:schemeClr>
                </a:solidFill>
                <a:effectLst>
                  <a:outerShdw blurRad="38100" dist="38100" dir="2700000" algn="tl">
                    <a:srgbClr val="000000">
                      <a:alpha val="43137"/>
                    </a:srgbClr>
                  </a:outerShdw>
                </a:effectLst>
              </a:rPr>
              <a:t>Despite his earlier career as an inquisitor for the Sanhedrin to arrest Christians, something for which Paul experienced continuing regret (cf. Ac. 7:58; 8:3; 9:1-2; 22:4-5; 26:9-11; 1 Co. 15:9; Ga. 1:13; 1 </a:t>
            </a:r>
            <a:r>
              <a:rPr lang="en-US" sz="2800" b="1" dirty="0" err="1">
                <a:solidFill>
                  <a:schemeClr val="accent3">
                    <a:lumMod val="60000"/>
                    <a:lumOff val="40000"/>
                  </a:schemeClr>
                </a:solidFill>
                <a:effectLst>
                  <a:outerShdw blurRad="38100" dist="38100" dir="2700000" algn="tl">
                    <a:srgbClr val="000000">
                      <a:alpha val="43137"/>
                    </a:srgbClr>
                  </a:outerShdw>
                </a:effectLst>
              </a:rPr>
              <a:t>Ti</a:t>
            </a:r>
            <a:r>
              <a:rPr lang="en-US" sz="2800" b="1" dirty="0">
                <a:solidFill>
                  <a:schemeClr val="accent3">
                    <a:lumMod val="60000"/>
                    <a:lumOff val="40000"/>
                  </a:schemeClr>
                </a:solidFill>
                <a:effectLst>
                  <a:outerShdw blurRad="38100" dist="38100" dir="2700000" algn="tl">
                    <a:srgbClr val="000000">
                      <a:alpha val="43137"/>
                    </a:srgbClr>
                  </a:outerShdw>
                </a:effectLst>
              </a:rPr>
              <a:t>. 1:15-16), he now had been divinely appointed to preach “the mystery”.</a:t>
            </a:r>
          </a:p>
          <a:p>
            <a:r>
              <a:rPr lang="en-US" i="1" dirty="0"/>
              <a:t>In this proclamation, all humans, regardless of race or heritage, could be saved through faith in Christ.</a:t>
            </a:r>
          </a:p>
          <a:p>
            <a:r>
              <a:rPr lang="en-US" i="1" dirty="0"/>
              <a:t>What God intended to do in the whole universe he now had accomplished in his church, a demonstration of the mystery revealed. </a:t>
            </a:r>
          </a:p>
        </p:txBody>
      </p:sp>
    </p:spTree>
    <p:extLst>
      <p:ext uri="{BB962C8B-B14F-4D97-AF65-F5344CB8AC3E}">
        <p14:creationId xmlns:p14="http://schemas.microsoft.com/office/powerpoint/2010/main" val="131314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DAEDD-2D6F-4568-BEF4-A4A832C92818}"/>
              </a:ext>
            </a:extLst>
          </p:cNvPr>
          <p:cNvSpPr>
            <a:spLocks noGrp="1"/>
          </p:cNvSpPr>
          <p:nvPr>
            <p:ph type="title"/>
          </p:nvPr>
        </p:nvSpPr>
        <p:spPr/>
        <p:txBody>
          <a:bodyPr/>
          <a:lstStyle/>
          <a:p>
            <a:r>
              <a:rPr lang="en-US" dirty="0"/>
              <a:t>The Prayer for Fulness (3:14-21)</a:t>
            </a:r>
          </a:p>
        </p:txBody>
      </p:sp>
      <p:sp>
        <p:nvSpPr>
          <p:cNvPr id="3" name="Content Placeholder 2">
            <a:extLst>
              <a:ext uri="{FF2B5EF4-FFF2-40B4-BE49-F238E27FC236}">
                <a16:creationId xmlns:a16="http://schemas.microsoft.com/office/drawing/2014/main" id="{C341C65C-7CD5-423F-B325-2F74653CAF91}"/>
              </a:ext>
            </a:extLst>
          </p:cNvPr>
          <p:cNvSpPr>
            <a:spLocks noGrp="1"/>
          </p:cNvSpPr>
          <p:nvPr>
            <p:ph idx="1"/>
          </p:nvPr>
        </p:nvSpPr>
        <p:spPr>
          <a:xfrm>
            <a:off x="680321" y="2336872"/>
            <a:ext cx="9613861" cy="4361107"/>
          </a:xfrm>
        </p:spPr>
        <p:txBody>
          <a:bodyPr>
            <a:normAutofit lnSpcReduction="10000"/>
          </a:bodyPr>
          <a:lstStyle/>
          <a:p>
            <a:pPr marL="0" indent="0">
              <a:buNone/>
            </a:pPr>
            <a:r>
              <a:rPr lang="en-US" sz="2800" b="1" dirty="0">
                <a:solidFill>
                  <a:srgbClr val="800000"/>
                </a:solidFill>
                <a:effectLst>
                  <a:outerShdw blurRad="38100" dist="38100" dir="2700000" algn="tl">
                    <a:srgbClr val="000000">
                      <a:alpha val="43137"/>
                    </a:srgbClr>
                  </a:outerShdw>
                </a:effectLst>
              </a:rPr>
              <a:t>Picking up the broken sentence from 3:1, Paul describes his continuing prayer that the Ephesians would fully understand the scope of this mystery.</a:t>
            </a:r>
          </a:p>
          <a:p>
            <a:r>
              <a:rPr lang="en-US" i="1" dirty="0"/>
              <a:t>As is invariably the case, Paul’s prayers are addressed to the Father (the NT typically does not have prayers addressed directly to Christ or the Holy Spirit—rather, one prays to the Father through the Son).</a:t>
            </a:r>
          </a:p>
          <a:p>
            <a:r>
              <a:rPr lang="en-US" i="1" dirty="0"/>
              <a:t>Paul’s intercession was that the Ephesians would be powerfully enabled through the Spirit to comprehend Christ’s love, thus being filled with God’s own fullness.</a:t>
            </a:r>
          </a:p>
          <a:p>
            <a:r>
              <a:rPr lang="en-US" i="1" dirty="0"/>
              <a:t>He closes with a doxology, which in turn makes way for a shift in focus from the theological to the practical.</a:t>
            </a:r>
          </a:p>
        </p:txBody>
      </p:sp>
    </p:spTree>
    <p:extLst>
      <p:ext uri="{BB962C8B-B14F-4D97-AF65-F5344CB8AC3E}">
        <p14:creationId xmlns:p14="http://schemas.microsoft.com/office/powerpoint/2010/main" val="278009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5B340-BB12-4B1C-9694-B10F2D0335C6}"/>
              </a:ext>
            </a:extLst>
          </p:cNvPr>
          <p:cNvSpPr>
            <a:spLocks noGrp="1"/>
          </p:cNvSpPr>
          <p:nvPr>
            <p:ph type="ctrTitle"/>
          </p:nvPr>
        </p:nvSpPr>
        <p:spPr/>
        <p:txBody>
          <a:bodyPr/>
          <a:lstStyle/>
          <a:p>
            <a:r>
              <a:rPr lang="en-US" dirty="0"/>
              <a:t>Practical advice</a:t>
            </a:r>
          </a:p>
        </p:txBody>
      </p:sp>
      <p:sp>
        <p:nvSpPr>
          <p:cNvPr id="3" name="Subtitle 2">
            <a:extLst>
              <a:ext uri="{FF2B5EF4-FFF2-40B4-BE49-F238E27FC236}">
                <a16:creationId xmlns:a16="http://schemas.microsoft.com/office/drawing/2014/main" id="{163D5D30-600D-46E2-B5F9-A8B421E125BB}"/>
              </a:ext>
            </a:extLst>
          </p:cNvPr>
          <p:cNvSpPr>
            <a:spLocks noGrp="1"/>
          </p:cNvSpPr>
          <p:nvPr>
            <p:ph type="subTitle" idx="1"/>
          </p:nvPr>
        </p:nvSpPr>
        <p:spPr/>
        <p:txBody>
          <a:bodyPr>
            <a:normAutofit/>
          </a:bodyPr>
          <a:lstStyle/>
          <a:p>
            <a:r>
              <a:rPr lang="en-US" sz="3200" dirty="0"/>
              <a:t>Ephesians 4:1-16</a:t>
            </a:r>
          </a:p>
        </p:txBody>
      </p:sp>
      <p:sp>
        <p:nvSpPr>
          <p:cNvPr id="4" name="Slide Number Placeholder 3">
            <a:extLst>
              <a:ext uri="{FF2B5EF4-FFF2-40B4-BE49-F238E27FC236}">
                <a16:creationId xmlns:a16="http://schemas.microsoft.com/office/drawing/2014/main" id="{5B79C41E-FDFA-4897-A821-8005F0241A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C27A5A-7290-4DE1-BA94-4BE8A8E57DCF}" type="slidenum">
              <a:rPr kumimoji="0" lang="en-US" sz="1200" b="0" i="1" u="none" strike="noStrike" kern="1200" cap="none" spc="0" normalizeH="0" baseline="0" noProof="0" smtClean="0">
                <a:ln>
                  <a:noFill/>
                </a:ln>
                <a:solidFill>
                  <a:srgbClr val="51303B"/>
                </a:solidFill>
                <a:effectLst/>
                <a:uLnTx/>
                <a:uFillTx/>
                <a:latin typeface="Century Schoolbook" panose="020406040505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1" u="none" strike="noStrike" kern="1200" cap="none" spc="0" normalizeH="0" baseline="0" noProof="0" dirty="0">
              <a:ln>
                <a:noFill/>
              </a:ln>
              <a:solidFill>
                <a:srgbClr val="51303B"/>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859799382"/>
      </p:ext>
    </p:extLst>
  </p:cSld>
  <p:clrMapOvr>
    <a:masterClrMapping/>
  </p:clrMapOvr>
  <p:transition>
    <p:split orient="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F717A-1A9B-4484-AB6A-994B5A466F05}"/>
              </a:ext>
            </a:extLst>
          </p:cNvPr>
          <p:cNvSpPr>
            <a:spLocks noGrp="1"/>
          </p:cNvSpPr>
          <p:nvPr>
            <p:ph type="title"/>
          </p:nvPr>
        </p:nvSpPr>
        <p:spPr/>
        <p:txBody>
          <a:bodyPr/>
          <a:lstStyle/>
          <a:p>
            <a:r>
              <a:rPr lang="en-US" dirty="0"/>
              <a:t>The Goal of Unity (4:1-16)</a:t>
            </a:r>
          </a:p>
        </p:txBody>
      </p:sp>
      <p:sp>
        <p:nvSpPr>
          <p:cNvPr id="3" name="Content Placeholder 2">
            <a:extLst>
              <a:ext uri="{FF2B5EF4-FFF2-40B4-BE49-F238E27FC236}">
                <a16:creationId xmlns:a16="http://schemas.microsoft.com/office/drawing/2014/main" id="{944BA681-432B-47C4-8318-38A8C09C7BCC}"/>
              </a:ext>
            </a:extLst>
          </p:cNvPr>
          <p:cNvSpPr>
            <a:spLocks noGrp="1"/>
          </p:cNvSpPr>
          <p:nvPr>
            <p:ph idx="1"/>
          </p:nvPr>
        </p:nvSpPr>
        <p:spPr/>
        <p:txBody>
          <a:bodyPr/>
          <a:lstStyle/>
          <a:p>
            <a:pPr marL="0" indent="0">
              <a:buNone/>
            </a:pPr>
            <a:r>
              <a:rPr lang="en-US" sz="2800" b="1" dirty="0">
                <a:solidFill>
                  <a:srgbClr val="800000"/>
                </a:solidFill>
                <a:effectLst>
                  <a:outerShdw blurRad="38100" dist="38100" dir="2700000" algn="tl">
                    <a:srgbClr val="000000">
                      <a:alpha val="43137"/>
                    </a:srgbClr>
                  </a:outerShdw>
                </a:effectLst>
              </a:rPr>
              <a:t>The Letter to the Ephesians can be rather evenly divided between the theological and the practical.</a:t>
            </a:r>
          </a:p>
          <a:p>
            <a:r>
              <a:rPr lang="en-US" i="1" dirty="0"/>
              <a:t>Chapters 1-3 are theological, while chapters 4-6 are practical.</a:t>
            </a:r>
          </a:p>
          <a:p>
            <a:r>
              <a:rPr lang="en-US" i="1" dirty="0"/>
              <a:t>As is customary in Paul’s letters, the theological is addressed first with the practical implications built on the theology.</a:t>
            </a:r>
          </a:p>
          <a:p>
            <a:r>
              <a:rPr lang="en-US" i="1" dirty="0"/>
              <a:t>Here, as in others letters, he uses the verb </a:t>
            </a:r>
            <a:r>
              <a:rPr lang="en-US" dirty="0" err="1">
                <a:latin typeface="Greekth" panose="02020803070505020304" pitchFamily="18" charset="0"/>
              </a:rPr>
              <a:t>parakale</a:t>
            </a:r>
            <a:r>
              <a:rPr lang="en-US" dirty="0">
                <a:latin typeface="Greekth" panose="02020803070505020304" pitchFamily="18" charset="0"/>
              </a:rPr>
              <a:t>&lt;w</a:t>
            </a:r>
            <a:r>
              <a:rPr lang="en-US" i="1" dirty="0"/>
              <a:t>  (= to exhort, to urge) to introduce the practical section (4:1; cf. Ro. 12:1).</a:t>
            </a:r>
            <a:endParaRPr lang="en-US" dirty="0"/>
          </a:p>
        </p:txBody>
      </p:sp>
    </p:spTree>
    <p:extLst>
      <p:ext uri="{BB962C8B-B14F-4D97-AF65-F5344CB8AC3E}">
        <p14:creationId xmlns:p14="http://schemas.microsoft.com/office/powerpoint/2010/main" val="48770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7D119-3AA1-41E0-BB6B-9D2930055A4E}"/>
              </a:ext>
            </a:extLst>
          </p:cNvPr>
          <p:cNvSpPr>
            <a:spLocks noGrp="1"/>
          </p:cNvSpPr>
          <p:nvPr>
            <p:ph type="title"/>
          </p:nvPr>
        </p:nvSpPr>
        <p:spPr/>
        <p:txBody>
          <a:bodyPr/>
          <a:lstStyle/>
          <a:p>
            <a:r>
              <a:rPr lang="en-US" dirty="0"/>
              <a:t>Christian Life in Community (4:1-3)</a:t>
            </a:r>
          </a:p>
        </p:txBody>
      </p:sp>
      <p:sp>
        <p:nvSpPr>
          <p:cNvPr id="3" name="Content Placeholder 2">
            <a:extLst>
              <a:ext uri="{FF2B5EF4-FFF2-40B4-BE49-F238E27FC236}">
                <a16:creationId xmlns:a16="http://schemas.microsoft.com/office/drawing/2014/main" id="{7BC7FF9C-5C30-4D62-BD36-C077B0D4E559}"/>
              </a:ext>
            </a:extLst>
          </p:cNvPr>
          <p:cNvSpPr>
            <a:spLocks noGrp="1"/>
          </p:cNvSpPr>
          <p:nvPr>
            <p:ph idx="1"/>
          </p:nvPr>
        </p:nvSpPr>
        <p:spPr>
          <a:xfrm>
            <a:off x="680321" y="2336872"/>
            <a:ext cx="9613861" cy="4521128"/>
          </a:xfrm>
        </p:spPr>
        <p:txBody>
          <a:bodyPr>
            <a:normAutofit/>
          </a:bodyPr>
          <a:lstStyle/>
          <a:p>
            <a:pPr marL="0" indent="0">
              <a:buNone/>
            </a:pPr>
            <a:r>
              <a:rPr lang="en-US" sz="2800" b="1" dirty="0">
                <a:solidFill>
                  <a:schemeClr val="accent3">
                    <a:lumMod val="60000"/>
                    <a:lumOff val="40000"/>
                  </a:schemeClr>
                </a:solidFill>
                <a:effectLst>
                  <a:outerShdw blurRad="38100" dist="38100" dir="2700000" algn="tl">
                    <a:srgbClr val="000000">
                      <a:alpha val="43137"/>
                    </a:srgbClr>
                  </a:outerShdw>
                </a:effectLst>
              </a:rPr>
              <a:t>If the church is one, holy, catholic and apostolic body established through the death of Jesus, uniting both Jew and Gentile into a single body, then this truth has wide-ranging implications for how believers should live in this new community.</a:t>
            </a:r>
          </a:p>
          <a:p>
            <a:r>
              <a:rPr lang="en-US" i="1" dirty="0"/>
              <a:t>Twice Paul will use the key term </a:t>
            </a:r>
            <a:r>
              <a:rPr lang="en-US" dirty="0">
                <a:latin typeface="Greekth" panose="02020803070505020304" pitchFamily="18" charset="0"/>
              </a:rPr>
              <a:t>e[no&lt;</a:t>
            </a:r>
            <a:r>
              <a:rPr lang="en-US" dirty="0" err="1">
                <a:latin typeface="Greekth" panose="02020803070505020304" pitchFamily="18" charset="0"/>
              </a:rPr>
              <a:t>thj</a:t>
            </a:r>
            <a:r>
              <a:rPr lang="en-US" dirty="0">
                <a:latin typeface="Greekth" panose="02020803070505020304" pitchFamily="18" charset="0"/>
              </a:rPr>
              <a:t> </a:t>
            </a:r>
            <a:r>
              <a:rPr lang="en-US" i="1" dirty="0">
                <a:latin typeface="Greekth" panose="02020803070505020304" pitchFamily="18" charset="0"/>
              </a:rPr>
              <a:t>(= </a:t>
            </a:r>
            <a:r>
              <a:rPr lang="en-US" i="1" dirty="0"/>
              <a:t>unity</a:t>
            </a:r>
            <a:r>
              <a:rPr lang="en-US" i="1" dirty="0">
                <a:latin typeface="Greekth" panose="02020803070505020304" pitchFamily="18" charset="0"/>
              </a:rPr>
              <a:t>)</a:t>
            </a:r>
            <a:r>
              <a:rPr lang="en-US" i="1" dirty="0"/>
              <a:t>, in 4:3 and 4:13, which form an </a:t>
            </a:r>
            <a:r>
              <a:rPr lang="en-US" i="1" u="sng" dirty="0" err="1"/>
              <a:t>inclusio</a:t>
            </a:r>
            <a:r>
              <a:rPr lang="en-US" i="1" dirty="0"/>
              <a:t> that the Ephesians are to “keep the unity of the Spirit” until they “attain the unity of the faith and of the Son of God”.</a:t>
            </a:r>
          </a:p>
          <a:p>
            <a:r>
              <a:rPr lang="en-US" i="1" dirty="0"/>
              <a:t>They are to live in a manner appropriate to their high calling, a life of humility, gentleness, longsuffering, and forbearance.</a:t>
            </a:r>
          </a:p>
        </p:txBody>
      </p:sp>
    </p:spTree>
    <p:extLst>
      <p:ext uri="{BB962C8B-B14F-4D97-AF65-F5344CB8AC3E}">
        <p14:creationId xmlns:p14="http://schemas.microsoft.com/office/powerpoint/2010/main" val="379542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D68F0-C9D9-4B4A-AE5B-94C680D46613}"/>
              </a:ext>
            </a:extLst>
          </p:cNvPr>
          <p:cNvSpPr>
            <a:spLocks noGrp="1"/>
          </p:cNvSpPr>
          <p:nvPr>
            <p:ph type="title"/>
          </p:nvPr>
        </p:nvSpPr>
        <p:spPr/>
        <p:txBody>
          <a:bodyPr/>
          <a:lstStyle/>
          <a:p>
            <a:r>
              <a:rPr lang="en-US" dirty="0"/>
              <a:t>The Basis of Unity (4:4-6)</a:t>
            </a:r>
          </a:p>
        </p:txBody>
      </p:sp>
      <p:sp>
        <p:nvSpPr>
          <p:cNvPr id="3" name="Content Placeholder 2">
            <a:extLst>
              <a:ext uri="{FF2B5EF4-FFF2-40B4-BE49-F238E27FC236}">
                <a16:creationId xmlns:a16="http://schemas.microsoft.com/office/drawing/2014/main" id="{41FF0E67-D0CD-4BF2-8FBF-7C8EACC7F338}"/>
              </a:ext>
            </a:extLst>
          </p:cNvPr>
          <p:cNvSpPr>
            <a:spLocks noGrp="1"/>
          </p:cNvSpPr>
          <p:nvPr>
            <p:ph idx="1"/>
          </p:nvPr>
        </p:nvSpPr>
        <p:spPr>
          <a:xfrm>
            <a:off x="680321" y="2268292"/>
            <a:ext cx="9613861" cy="4521127"/>
          </a:xfrm>
        </p:spPr>
        <p:txBody>
          <a:bodyPr>
            <a:normAutofit fontScale="92500"/>
          </a:bodyPr>
          <a:lstStyle/>
          <a:p>
            <a:pPr marL="0" indent="0">
              <a:buNone/>
            </a:pPr>
            <a:r>
              <a:rPr lang="en-US" sz="2800" b="1" dirty="0">
                <a:solidFill>
                  <a:schemeClr val="accent3">
                    <a:lumMod val="60000"/>
                    <a:lumOff val="40000"/>
                  </a:schemeClr>
                </a:solidFill>
                <a:effectLst>
                  <a:outerShdw blurRad="38100" dist="38100" dir="2700000" algn="tl">
                    <a:srgbClr val="000000">
                      <a:alpha val="43137"/>
                    </a:srgbClr>
                  </a:outerShdw>
                </a:effectLst>
              </a:rPr>
              <a:t>Paul summarizes the basis for unity in the core of seven common beliefs, experiences and realities, each prefaced by the word “one”.</a:t>
            </a:r>
          </a:p>
          <a:p>
            <a:r>
              <a:rPr lang="en-US" b="1" i="1" u="sng" dirty="0"/>
              <a:t>One body</a:t>
            </a:r>
            <a:r>
              <a:rPr lang="en-US" b="1" i="1" dirty="0"/>
              <a:t> </a:t>
            </a:r>
            <a:r>
              <a:rPr lang="en-US" i="1" dirty="0"/>
              <a:t>(the church, cf. 1:22-23)</a:t>
            </a:r>
          </a:p>
          <a:p>
            <a:r>
              <a:rPr lang="en-US" b="1" i="1" u="sng" dirty="0"/>
              <a:t>One Spirit</a:t>
            </a:r>
            <a:r>
              <a:rPr lang="en-US" b="1" i="1" dirty="0"/>
              <a:t> </a:t>
            </a:r>
            <a:r>
              <a:rPr lang="en-US" i="1" dirty="0"/>
              <a:t>(indwelling the community of faith, cf. 2:22)</a:t>
            </a:r>
          </a:p>
          <a:p>
            <a:r>
              <a:rPr lang="en-US" b="1" i="1" u="sng" dirty="0"/>
              <a:t>One Hope</a:t>
            </a:r>
            <a:r>
              <a:rPr lang="en-US" b="1" i="1" dirty="0"/>
              <a:t> </a:t>
            </a:r>
            <a:r>
              <a:rPr lang="en-US" i="1" dirty="0"/>
              <a:t>(expectation of eternal life, cf. 1:9-10, 18)</a:t>
            </a:r>
          </a:p>
          <a:p>
            <a:r>
              <a:rPr lang="en-US" b="1" i="1" u="sng" dirty="0"/>
              <a:t>One Lord</a:t>
            </a:r>
            <a:r>
              <a:rPr lang="en-US" b="1" i="1" dirty="0"/>
              <a:t> </a:t>
            </a:r>
            <a:r>
              <a:rPr lang="en-US" i="1" dirty="0"/>
              <a:t>(Christ raised from the dead and exalted, cf. 1:20-21)</a:t>
            </a:r>
          </a:p>
          <a:p>
            <a:r>
              <a:rPr lang="en-US" b="1" i="1" u="sng" dirty="0"/>
              <a:t>One Faith</a:t>
            </a:r>
            <a:r>
              <a:rPr lang="en-US" b="1" i="1" dirty="0"/>
              <a:t> </a:t>
            </a:r>
            <a:r>
              <a:rPr lang="en-US" i="1" dirty="0"/>
              <a:t>(the gospel of grace, cf. 2:8)</a:t>
            </a:r>
          </a:p>
          <a:p>
            <a:r>
              <a:rPr lang="en-US" b="1" i="1" u="sng" dirty="0"/>
              <a:t>One Baptism</a:t>
            </a:r>
            <a:r>
              <a:rPr lang="en-US" b="1" i="1" dirty="0"/>
              <a:t> </a:t>
            </a:r>
            <a:r>
              <a:rPr lang="en-US" i="1" dirty="0"/>
              <a:t>(the gift of the Spirit outwardly expressed in the water ritual, cf. 1:13-14)</a:t>
            </a:r>
          </a:p>
          <a:p>
            <a:r>
              <a:rPr lang="en-US" b="1" i="1" u="sng" dirty="0"/>
              <a:t>One Father</a:t>
            </a:r>
            <a:r>
              <a:rPr lang="en-US" b="1" i="1" dirty="0"/>
              <a:t> </a:t>
            </a:r>
            <a:r>
              <a:rPr lang="en-US" i="1" dirty="0"/>
              <a:t>(God over all, through all, and in all cf. 1:13; 3:14-15).</a:t>
            </a:r>
          </a:p>
        </p:txBody>
      </p:sp>
    </p:spTree>
    <p:extLst>
      <p:ext uri="{BB962C8B-B14F-4D97-AF65-F5344CB8AC3E}">
        <p14:creationId xmlns:p14="http://schemas.microsoft.com/office/powerpoint/2010/main" val="313960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additive="base">
                                        <p:cTn id="5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5AF27-E407-4BA9-9220-4B058B3A2CDD}"/>
              </a:ext>
            </a:extLst>
          </p:cNvPr>
          <p:cNvSpPr>
            <a:spLocks noGrp="1"/>
          </p:cNvSpPr>
          <p:nvPr>
            <p:ph type="title"/>
          </p:nvPr>
        </p:nvSpPr>
        <p:spPr/>
        <p:txBody>
          <a:bodyPr/>
          <a:lstStyle/>
          <a:p>
            <a:r>
              <a:rPr lang="en-US" dirty="0"/>
              <a:t>Diversity in Ministry (4:7-13)</a:t>
            </a:r>
          </a:p>
        </p:txBody>
      </p:sp>
      <p:sp>
        <p:nvSpPr>
          <p:cNvPr id="3" name="Content Placeholder 2">
            <a:extLst>
              <a:ext uri="{FF2B5EF4-FFF2-40B4-BE49-F238E27FC236}">
                <a16:creationId xmlns:a16="http://schemas.microsoft.com/office/drawing/2014/main" id="{91119DA6-0540-4253-BC62-DA2EE3141505}"/>
              </a:ext>
            </a:extLst>
          </p:cNvPr>
          <p:cNvSpPr>
            <a:spLocks noGrp="1"/>
          </p:cNvSpPr>
          <p:nvPr>
            <p:ph idx="1"/>
          </p:nvPr>
        </p:nvSpPr>
        <p:spPr/>
        <p:txBody>
          <a:bodyPr>
            <a:normAutofit lnSpcReduction="10000"/>
          </a:bodyPr>
          <a:lstStyle/>
          <a:p>
            <a:pPr marL="0" indent="0">
              <a:buNone/>
            </a:pPr>
            <a:r>
              <a:rPr lang="en-US" sz="2800" b="1" dirty="0">
                <a:solidFill>
                  <a:schemeClr val="accent3">
                    <a:lumMod val="60000"/>
                    <a:lumOff val="40000"/>
                  </a:schemeClr>
                </a:solidFill>
                <a:effectLst>
                  <a:outerShdw blurRad="38100" dist="38100" dir="2700000" algn="tl">
                    <a:srgbClr val="000000">
                      <a:alpha val="43137"/>
                    </a:srgbClr>
                  </a:outerShdw>
                </a:effectLst>
              </a:rPr>
              <a:t>The unity of the church is a unity in diversity, not a monolithic conformity. Hence, Christ apportions diverse spiritual gifts as he so chooses (cf. Ro. 12:3-6a).</a:t>
            </a:r>
          </a:p>
          <a:p>
            <a:r>
              <a:rPr lang="en-US" i="1" dirty="0"/>
              <a:t>In his resurrection, Christ was like a conquering general over all spiritual enemies (cf. 1:20-21; 3:10; 6:12; Ps. 68:18; Col. 2:15).</a:t>
            </a:r>
          </a:p>
          <a:p>
            <a:r>
              <a:rPr lang="en-US" i="1" dirty="0"/>
              <a:t>In his exaltation and ascension “higher than the heavens”, he not only fills the universe with his presence, but he also gives gifts of ministry to his church.</a:t>
            </a:r>
          </a:p>
          <a:p>
            <a:r>
              <a:rPr lang="en-US" i="1" dirty="0"/>
              <a:t>These ministry gifts aim at bringing the church to maturity in the fullness of Christ.</a:t>
            </a:r>
          </a:p>
        </p:txBody>
      </p:sp>
    </p:spTree>
    <p:extLst>
      <p:ext uri="{BB962C8B-B14F-4D97-AF65-F5344CB8AC3E}">
        <p14:creationId xmlns:p14="http://schemas.microsoft.com/office/powerpoint/2010/main" val="66418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660033"/>
        </a:solidFill>
        <a:effectLst/>
      </p:bgPr>
    </p:bg>
    <p:spTree>
      <p:nvGrpSpPr>
        <p:cNvPr id="1" name=""/>
        <p:cNvGrpSpPr/>
        <p:nvPr/>
      </p:nvGrpSpPr>
      <p:grpSpPr>
        <a:xfrm>
          <a:off x="0" y="0"/>
          <a:ext cx="0" cy="0"/>
          <a:chOff x="0" y="0"/>
          <a:chExt cx="0" cy="0"/>
        </a:xfrm>
      </p:grpSpPr>
      <p:sp>
        <p:nvSpPr>
          <p:cNvPr id="74758" name="Rectangle 6"/>
          <p:cNvSpPr>
            <a:spLocks noGrp="1" noRot="1" noChangeArrowheads="1"/>
          </p:cNvSpPr>
          <p:nvPr>
            <p:ph type="body" sz="half" idx="2"/>
          </p:nvPr>
        </p:nvSpPr>
        <p:spPr>
          <a:xfrm>
            <a:off x="6060132" y="1696454"/>
            <a:ext cx="5236633" cy="4191000"/>
          </a:xfrm>
        </p:spPr>
        <p:txBody>
          <a:bodyPr/>
          <a:lstStyle/>
          <a:p>
            <a:pPr eaLnBrk="1" hangingPunct="1">
              <a:buFont typeface="Wingdings" panose="05000000000000000000" pitchFamily="2" charset="2"/>
              <a:buNone/>
              <a:defRPr/>
            </a:pPr>
            <a:r>
              <a:rPr lang="en-US" altLang="en-US" sz="3600" dirty="0">
                <a:solidFill>
                  <a:srgbClr val="FFC000"/>
                </a:solidFill>
              </a:rPr>
              <a:t>STATUE OF ARTEMIS FROM EPHESUS</a:t>
            </a:r>
          </a:p>
          <a:p>
            <a:pPr eaLnBrk="1" hangingPunct="1">
              <a:defRPr/>
            </a:pPr>
            <a:r>
              <a:rPr lang="en-US" altLang="en-US" i="1" dirty="0">
                <a:solidFill>
                  <a:srgbClr val="FFFF99"/>
                </a:solidFill>
                <a:latin typeface="Arial Narrow" panose="020B0606020202030204" pitchFamily="34" charset="0"/>
              </a:rPr>
              <a:t>Worshipped as the goddess of the hunt and </a:t>
            </a:r>
            <a:r>
              <a:rPr lang="en-US" altLang="en-US" i="1" dirty="0" err="1">
                <a:solidFill>
                  <a:srgbClr val="FFFF99"/>
                </a:solidFill>
                <a:latin typeface="Arial Narrow" panose="020B0606020202030204" pitchFamily="34" charset="0"/>
              </a:rPr>
              <a:t>protectress</a:t>
            </a:r>
            <a:r>
              <a:rPr lang="en-US" altLang="en-US" i="1" dirty="0">
                <a:solidFill>
                  <a:srgbClr val="FFFF99"/>
                </a:solidFill>
                <a:latin typeface="Arial Narrow" panose="020B0606020202030204" pitchFamily="34" charset="0"/>
              </a:rPr>
              <a:t> of women in childbirth</a:t>
            </a:r>
          </a:p>
          <a:p>
            <a:pPr eaLnBrk="1" hangingPunct="1">
              <a:defRPr/>
            </a:pPr>
            <a:r>
              <a:rPr lang="en-US" altLang="en-US" i="1" dirty="0">
                <a:solidFill>
                  <a:srgbClr val="FFFF99"/>
                </a:solidFill>
                <a:latin typeface="Arial Narrow" panose="020B0606020202030204" pitchFamily="34" charset="0"/>
              </a:rPr>
              <a:t>Identified with Cybele, the Asian mother-goddess of fertility</a:t>
            </a:r>
          </a:p>
        </p:txBody>
      </p:sp>
      <p:pic>
        <p:nvPicPr>
          <p:cNvPr id="38915" name="Picture 7" descr="NTA147"/>
          <p:cNvPicPr>
            <a:picLocks noGrp="1" noChangeAspect="1" noChangeArrowheads="1"/>
          </p:cNvPicPr>
          <p:nvPr>
            <p:ph sz="half" idx="1"/>
          </p:nvPr>
        </p:nvPicPr>
        <p:blipFill>
          <a:blip r:embed="rId2" cstate="screen">
            <a:lum bright="18000" contrast="18000"/>
            <a:extLst>
              <a:ext uri="{28A0092B-C50C-407E-A947-70E740481C1C}">
                <a14:useLocalDpi xmlns:a14="http://schemas.microsoft.com/office/drawing/2010/main"/>
              </a:ext>
            </a:extLst>
          </a:blip>
          <a:srcRect/>
          <a:stretch>
            <a:fillRect/>
          </a:stretch>
        </p:blipFill>
        <p:spPr>
          <a:xfrm>
            <a:off x="1524000" y="0"/>
            <a:ext cx="4364038"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200570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75000"/>
              </a:schemeClr>
            </a:gs>
            <a:gs pos="50000">
              <a:schemeClr val="accent3">
                <a:lumMod val="5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6381F-7695-48F2-8386-62449FD93146}"/>
              </a:ext>
            </a:extLst>
          </p:cNvPr>
          <p:cNvSpPr>
            <a:spLocks noGrp="1"/>
          </p:cNvSpPr>
          <p:nvPr>
            <p:ph type="title"/>
          </p:nvPr>
        </p:nvSpPr>
        <p:spPr/>
        <p:txBody>
          <a:bodyPr/>
          <a:lstStyle/>
          <a:p>
            <a:r>
              <a:rPr lang="en-US" dirty="0"/>
              <a:t>The Triumph</a:t>
            </a:r>
          </a:p>
        </p:txBody>
      </p:sp>
      <p:pic>
        <p:nvPicPr>
          <p:cNvPr id="4" name="Picture 5" descr="janson_chapter_7-381352416414347[1]">
            <a:extLst>
              <a:ext uri="{FF2B5EF4-FFF2-40B4-BE49-F238E27FC236}">
                <a16:creationId xmlns:a16="http://schemas.microsoft.com/office/drawing/2014/main" id="{3E8ABDA5-E498-4988-A62A-500E62FB7C9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a:xfrm>
            <a:off x="512681" y="2354580"/>
            <a:ext cx="6457637" cy="4076383"/>
          </a:xfrm>
          <a:prstGeom prst="rect">
            <a:avLst/>
          </a:prstGeom>
          <a:noFill/>
        </p:spPr>
      </p:pic>
      <p:sp>
        <p:nvSpPr>
          <p:cNvPr id="5" name="TextBox 4">
            <a:extLst>
              <a:ext uri="{FF2B5EF4-FFF2-40B4-BE49-F238E27FC236}">
                <a16:creationId xmlns:a16="http://schemas.microsoft.com/office/drawing/2014/main" id="{445EF636-05AB-4472-B76D-6263AC7A6CDE}"/>
              </a:ext>
            </a:extLst>
          </p:cNvPr>
          <p:cNvSpPr txBox="1"/>
          <p:nvPr/>
        </p:nvSpPr>
        <p:spPr>
          <a:xfrm>
            <a:off x="7383780" y="2354580"/>
            <a:ext cx="4295539" cy="3046988"/>
          </a:xfrm>
          <a:prstGeom prst="rect">
            <a:avLst/>
          </a:prstGeom>
          <a:noFill/>
        </p:spPr>
        <p:txBody>
          <a:bodyPr wrap="square" rtlCol="0">
            <a:spAutoFit/>
          </a:bodyPr>
          <a:lstStyle/>
          <a:p>
            <a:r>
              <a:rPr lang="en-US" sz="2400" dirty="0">
                <a:latin typeface="Arial Narrow" panose="020B0606020202030204" pitchFamily="34" charset="0"/>
              </a:rPr>
              <a:t>In referencing Psalm 68, Paul recalls the triumph of David, when he brought the ark to Jerusalem (cf. 2 Sa. 6:17-19). The idea of a triumphal procession also would immediately recall the image of the Roman Triumph, here depicted in the Arch of Titus.</a:t>
            </a:r>
          </a:p>
        </p:txBody>
      </p:sp>
    </p:spTree>
    <p:extLst>
      <p:ext uri="{BB962C8B-B14F-4D97-AF65-F5344CB8AC3E}">
        <p14:creationId xmlns:p14="http://schemas.microsoft.com/office/powerpoint/2010/main" val="25153647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75000"/>
              </a:schemeClr>
            </a:gs>
            <a:gs pos="50000">
              <a:schemeClr val="accent3">
                <a:lumMod val="5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EC309-855A-40BE-8DB2-E1C89E8E88CD}"/>
              </a:ext>
            </a:extLst>
          </p:cNvPr>
          <p:cNvSpPr>
            <a:spLocks noGrp="1"/>
          </p:cNvSpPr>
          <p:nvPr>
            <p:ph type="title"/>
          </p:nvPr>
        </p:nvSpPr>
        <p:spPr/>
        <p:txBody>
          <a:bodyPr/>
          <a:lstStyle/>
          <a:p>
            <a:r>
              <a:rPr lang="en-US" dirty="0"/>
              <a:t>The Harrowing of Hell?</a:t>
            </a:r>
          </a:p>
        </p:txBody>
      </p:sp>
      <p:sp>
        <p:nvSpPr>
          <p:cNvPr id="3" name="Content Placeholder 2">
            <a:extLst>
              <a:ext uri="{FF2B5EF4-FFF2-40B4-BE49-F238E27FC236}">
                <a16:creationId xmlns:a16="http://schemas.microsoft.com/office/drawing/2014/main" id="{A42BEA3A-34CD-4E14-BEA7-4372160CA87A}"/>
              </a:ext>
            </a:extLst>
          </p:cNvPr>
          <p:cNvSpPr>
            <a:spLocks noGrp="1"/>
          </p:cNvSpPr>
          <p:nvPr>
            <p:ph idx="1"/>
          </p:nvPr>
        </p:nvSpPr>
        <p:spPr>
          <a:xfrm>
            <a:off x="680321" y="2336872"/>
            <a:ext cx="9613861" cy="4292527"/>
          </a:xfrm>
        </p:spPr>
        <p:txBody>
          <a:bodyPr>
            <a:normAutofit/>
          </a:bodyPr>
          <a:lstStyle/>
          <a:p>
            <a:pPr marL="0" indent="0">
              <a:buNone/>
            </a:pPr>
            <a:r>
              <a:rPr lang="en-US" sz="2800" b="1" dirty="0">
                <a:solidFill>
                  <a:srgbClr val="FFFF99"/>
                </a:solidFill>
                <a:effectLst>
                  <a:outerShdw blurRad="38100" dist="38100" dir="2700000" algn="tl">
                    <a:srgbClr val="000000">
                      <a:alpha val="43137"/>
                    </a:srgbClr>
                  </a:outerShdw>
                </a:effectLst>
              </a:rPr>
              <a:t>Christ’s descent to the “lower parts of the earth” was interpreted by many early church fathers to refer to Christ’s descent to the place of the dead between his crucifixion and resurrection.</a:t>
            </a:r>
          </a:p>
          <a:p>
            <a:r>
              <a:rPr lang="en-US" i="1" dirty="0"/>
              <a:t>This passage in Ephesians was linked to Ac. 2:25-35; Ro. 10:6-7; 1 Pe. 3:18-20; 4:6 and Mt. 12:40, and together, these passages lie behind the phrase in the Apostles’ Creed “he descended into hell”.</a:t>
            </a:r>
          </a:p>
          <a:p>
            <a:r>
              <a:rPr lang="en-US" i="1" dirty="0"/>
              <a:t>However, some interpreters understand the “lower parts of the earth” to refer, not to the underworld, but rather, to Christ’s incarnation in coming from heaven to earth.</a:t>
            </a:r>
          </a:p>
        </p:txBody>
      </p:sp>
    </p:spTree>
    <p:extLst>
      <p:ext uri="{BB962C8B-B14F-4D97-AF65-F5344CB8AC3E}">
        <p14:creationId xmlns:p14="http://schemas.microsoft.com/office/powerpoint/2010/main" val="14039435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75000"/>
              </a:schemeClr>
            </a:gs>
            <a:gs pos="50000">
              <a:schemeClr val="accent3">
                <a:lumMod val="5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6FD6D-3E38-4EDF-AF1C-44821D0F058D}"/>
              </a:ext>
            </a:extLst>
          </p:cNvPr>
          <p:cNvSpPr>
            <a:spLocks noGrp="1"/>
          </p:cNvSpPr>
          <p:nvPr>
            <p:ph type="title"/>
          </p:nvPr>
        </p:nvSpPr>
        <p:spPr/>
        <p:txBody>
          <a:bodyPr/>
          <a:lstStyle/>
          <a:p>
            <a:r>
              <a:rPr lang="en-US" dirty="0"/>
              <a:t>The Ministry Gifts</a:t>
            </a:r>
          </a:p>
        </p:txBody>
      </p:sp>
      <p:sp>
        <p:nvSpPr>
          <p:cNvPr id="4" name="Text Placeholder 3">
            <a:extLst>
              <a:ext uri="{FF2B5EF4-FFF2-40B4-BE49-F238E27FC236}">
                <a16:creationId xmlns:a16="http://schemas.microsoft.com/office/drawing/2014/main" id="{CB25FBD7-4ACD-4137-9ED3-8A161DE07A68}"/>
              </a:ext>
            </a:extLst>
          </p:cNvPr>
          <p:cNvSpPr>
            <a:spLocks noGrp="1"/>
          </p:cNvSpPr>
          <p:nvPr>
            <p:ph type="body" idx="1"/>
          </p:nvPr>
        </p:nvSpPr>
        <p:spPr>
          <a:xfrm>
            <a:off x="177401" y="2968770"/>
            <a:ext cx="2680097" cy="620250"/>
          </a:xfrm>
        </p:spPr>
        <p:txBody>
          <a:bodyPr/>
          <a:lstStyle/>
          <a:p>
            <a:pPr algn="ctr"/>
            <a:r>
              <a:rPr lang="en-US" sz="2800" b="1" dirty="0">
                <a:solidFill>
                  <a:srgbClr val="FFC000"/>
                </a:solidFill>
                <a:latin typeface="Agency FB" panose="020B0503020202020204" pitchFamily="34" charset="0"/>
              </a:rPr>
              <a:t>APOSTLES</a:t>
            </a:r>
          </a:p>
        </p:txBody>
      </p:sp>
      <p:sp>
        <p:nvSpPr>
          <p:cNvPr id="7" name="Text Placeholder 6">
            <a:extLst>
              <a:ext uri="{FF2B5EF4-FFF2-40B4-BE49-F238E27FC236}">
                <a16:creationId xmlns:a16="http://schemas.microsoft.com/office/drawing/2014/main" id="{12E2B6B3-FD88-4AF2-9970-7CEC04A763A2}"/>
              </a:ext>
            </a:extLst>
          </p:cNvPr>
          <p:cNvSpPr>
            <a:spLocks noGrp="1"/>
          </p:cNvSpPr>
          <p:nvPr>
            <p:ph type="body" sz="half" idx="15"/>
          </p:nvPr>
        </p:nvSpPr>
        <p:spPr>
          <a:xfrm>
            <a:off x="177402" y="3646533"/>
            <a:ext cx="2680096" cy="3021174"/>
          </a:xfrm>
          <a:gradFill>
            <a:gsLst>
              <a:gs pos="32750">
                <a:schemeClr val="accent2">
                  <a:lumMod val="75000"/>
                </a:schemeClr>
              </a:gs>
              <a:gs pos="0">
                <a:schemeClr val="accent2">
                  <a:lumMod val="50000"/>
                </a:schemeClr>
              </a:gs>
              <a:gs pos="50000">
                <a:schemeClr val="accent2">
                  <a:lumMod val="75000"/>
                </a:schemeClr>
              </a:gs>
              <a:gs pos="100000">
                <a:schemeClr val="bg2">
                  <a:shade val="78000"/>
                  <a:hueMod val="44000"/>
                  <a:satMod val="200000"/>
                  <a:lumMod val="69000"/>
                </a:schemeClr>
              </a:gs>
            </a:gsLst>
            <a:lin ang="2520000" scaled="0"/>
          </a:gradFill>
          <a:ln>
            <a:solidFill>
              <a:schemeClr val="tx1"/>
            </a:solidFill>
          </a:ln>
        </p:spPr>
        <p:txBody>
          <a:bodyPr>
            <a:normAutofit/>
          </a:bodyPr>
          <a:lstStyle/>
          <a:p>
            <a:r>
              <a:rPr lang="en-US" sz="2400" dirty="0">
                <a:effectLst>
                  <a:outerShdw blurRad="38100" dist="38100" dir="2700000" algn="tl">
                    <a:srgbClr val="000000">
                      <a:alpha val="43137"/>
                    </a:srgbClr>
                  </a:outerShdw>
                </a:effectLst>
                <a:latin typeface="Arial Narrow" panose="020B0606020202030204" pitchFamily="34" charset="0"/>
              </a:rPr>
              <a:t>Primary church leaders, either eyewitnesses of Jesus ministry (cf. Mk. 3:14; Ac. 1:21-22) or specially chosen missionaries (cf. Ac. 14:4;1 Co. 9:1)</a:t>
            </a:r>
          </a:p>
        </p:txBody>
      </p:sp>
      <p:sp>
        <p:nvSpPr>
          <p:cNvPr id="5" name="Text Placeholder 4">
            <a:extLst>
              <a:ext uri="{FF2B5EF4-FFF2-40B4-BE49-F238E27FC236}">
                <a16:creationId xmlns:a16="http://schemas.microsoft.com/office/drawing/2014/main" id="{679C3062-7A7B-4D87-8764-C122989FB424}"/>
              </a:ext>
            </a:extLst>
          </p:cNvPr>
          <p:cNvSpPr>
            <a:spLocks noGrp="1"/>
          </p:cNvSpPr>
          <p:nvPr>
            <p:ph type="body" sz="quarter" idx="3"/>
          </p:nvPr>
        </p:nvSpPr>
        <p:spPr>
          <a:xfrm>
            <a:off x="3178759" y="2968770"/>
            <a:ext cx="2686498" cy="620250"/>
          </a:xfrm>
        </p:spPr>
        <p:txBody>
          <a:bodyPr/>
          <a:lstStyle/>
          <a:p>
            <a:pPr algn="ctr"/>
            <a:r>
              <a:rPr lang="en-US" sz="2800" b="1" dirty="0">
                <a:solidFill>
                  <a:srgbClr val="FFC000"/>
                </a:solidFill>
                <a:latin typeface="Agency FB" panose="020B0503020202020204" pitchFamily="34" charset="0"/>
              </a:rPr>
              <a:t>PROPHETS</a:t>
            </a:r>
          </a:p>
        </p:txBody>
      </p:sp>
      <p:sp>
        <p:nvSpPr>
          <p:cNvPr id="8" name="Text Placeholder 7">
            <a:extLst>
              <a:ext uri="{FF2B5EF4-FFF2-40B4-BE49-F238E27FC236}">
                <a16:creationId xmlns:a16="http://schemas.microsoft.com/office/drawing/2014/main" id="{A4B04CAD-6E11-4B10-AC3F-EC397A522EA8}"/>
              </a:ext>
            </a:extLst>
          </p:cNvPr>
          <p:cNvSpPr>
            <a:spLocks noGrp="1"/>
          </p:cNvSpPr>
          <p:nvPr>
            <p:ph type="body" sz="half" idx="16"/>
          </p:nvPr>
        </p:nvSpPr>
        <p:spPr>
          <a:xfrm>
            <a:off x="3208017" y="3646533"/>
            <a:ext cx="2657240" cy="3049183"/>
          </a:xfrm>
          <a:gradFill flip="none" rotWithShape="1">
            <a:gsLst>
              <a:gs pos="0">
                <a:schemeClr val="accent2">
                  <a:lumMod val="50000"/>
                </a:schemeClr>
              </a:gs>
              <a:gs pos="50000">
                <a:schemeClr val="accent2">
                  <a:lumMod val="75000"/>
                </a:schemeClr>
              </a:gs>
              <a:gs pos="100000">
                <a:schemeClr val="bg2">
                  <a:shade val="78000"/>
                  <a:hueMod val="44000"/>
                  <a:satMod val="200000"/>
                  <a:lumMod val="69000"/>
                </a:schemeClr>
              </a:gs>
            </a:gsLst>
            <a:lin ang="8100000" scaled="1"/>
            <a:tileRect/>
          </a:gradFill>
          <a:ln>
            <a:solidFill>
              <a:schemeClr val="tx1"/>
            </a:solidFill>
          </a:ln>
        </p:spPr>
        <p:txBody>
          <a:bodyPr>
            <a:normAutofit/>
          </a:bodyPr>
          <a:lstStyle/>
          <a:p>
            <a:r>
              <a:rPr lang="en-US" sz="2400" dirty="0">
                <a:latin typeface="Arial Narrow" panose="020B0606020202030204" pitchFamily="34" charset="0"/>
              </a:rPr>
              <a:t>Spokespersons for preaching, prediction and edification (cf. 1 Co. 14:3, 22, 30-31; Ac. 11:27-28; Ac. 15:32), including both men and women (Ac. 21:9)</a:t>
            </a:r>
          </a:p>
        </p:txBody>
      </p:sp>
      <p:sp>
        <p:nvSpPr>
          <p:cNvPr id="6" name="Text Placeholder 5">
            <a:extLst>
              <a:ext uri="{FF2B5EF4-FFF2-40B4-BE49-F238E27FC236}">
                <a16:creationId xmlns:a16="http://schemas.microsoft.com/office/drawing/2014/main" id="{DAD80944-7727-4C1A-B741-2380BD6F682E}"/>
              </a:ext>
            </a:extLst>
          </p:cNvPr>
          <p:cNvSpPr>
            <a:spLocks noGrp="1"/>
          </p:cNvSpPr>
          <p:nvPr>
            <p:ph type="body" sz="quarter" idx="13"/>
          </p:nvPr>
        </p:nvSpPr>
        <p:spPr>
          <a:xfrm>
            <a:off x="6215585" y="2968770"/>
            <a:ext cx="2680098" cy="620250"/>
          </a:xfrm>
        </p:spPr>
        <p:txBody>
          <a:bodyPr/>
          <a:lstStyle/>
          <a:p>
            <a:pPr algn="ctr"/>
            <a:r>
              <a:rPr lang="en-US" sz="2800" b="1" dirty="0">
                <a:solidFill>
                  <a:srgbClr val="FFC000"/>
                </a:solidFill>
                <a:latin typeface="Agency FB" panose="020B0503020202020204" pitchFamily="34" charset="0"/>
              </a:rPr>
              <a:t>EVANGELISTS</a:t>
            </a:r>
          </a:p>
        </p:txBody>
      </p:sp>
      <p:sp>
        <p:nvSpPr>
          <p:cNvPr id="9" name="Text Placeholder 8">
            <a:extLst>
              <a:ext uri="{FF2B5EF4-FFF2-40B4-BE49-F238E27FC236}">
                <a16:creationId xmlns:a16="http://schemas.microsoft.com/office/drawing/2014/main" id="{27CBA873-5349-4833-9DA0-834F8A51A66C}"/>
              </a:ext>
            </a:extLst>
          </p:cNvPr>
          <p:cNvSpPr>
            <a:spLocks noGrp="1"/>
          </p:cNvSpPr>
          <p:nvPr>
            <p:ph type="body" sz="half" idx="17"/>
          </p:nvPr>
        </p:nvSpPr>
        <p:spPr>
          <a:xfrm>
            <a:off x="6238441" y="3646533"/>
            <a:ext cx="2657241" cy="3049183"/>
          </a:xfrm>
          <a:gradFill>
            <a:gsLst>
              <a:gs pos="0">
                <a:schemeClr val="accent2">
                  <a:lumMod val="50000"/>
                </a:schemeClr>
              </a:gs>
              <a:gs pos="50000">
                <a:schemeClr val="accent2">
                  <a:lumMod val="75000"/>
                </a:schemeClr>
              </a:gs>
              <a:gs pos="100000">
                <a:schemeClr val="bg2">
                  <a:shade val="78000"/>
                  <a:hueMod val="44000"/>
                  <a:satMod val="200000"/>
                  <a:lumMod val="69000"/>
                </a:schemeClr>
              </a:gs>
            </a:gsLst>
            <a:lin ang="2520000" scaled="0"/>
          </a:gradFill>
          <a:ln>
            <a:solidFill>
              <a:schemeClr val="tx1"/>
            </a:solidFill>
          </a:ln>
        </p:spPr>
        <p:txBody>
          <a:bodyPr>
            <a:normAutofit/>
          </a:bodyPr>
          <a:lstStyle/>
          <a:p>
            <a:r>
              <a:rPr lang="en-US" sz="2400" dirty="0">
                <a:latin typeface="Arial Narrow" panose="020B0606020202030204" pitchFamily="34" charset="0"/>
              </a:rPr>
              <a:t>A proclaimer of the gospel (Ac. 21:8; 2 </a:t>
            </a:r>
            <a:r>
              <a:rPr lang="en-US" sz="2400" dirty="0" err="1">
                <a:latin typeface="Arial Narrow" panose="020B0606020202030204" pitchFamily="34" charset="0"/>
              </a:rPr>
              <a:t>Ti</a:t>
            </a:r>
            <a:r>
              <a:rPr lang="en-US" sz="2400" dirty="0">
                <a:latin typeface="Arial Narrow" panose="020B0606020202030204" pitchFamily="34" charset="0"/>
              </a:rPr>
              <a:t>. 4:5).</a:t>
            </a:r>
          </a:p>
        </p:txBody>
      </p:sp>
      <p:sp>
        <p:nvSpPr>
          <p:cNvPr id="10" name="Text Placeholder 8">
            <a:extLst>
              <a:ext uri="{FF2B5EF4-FFF2-40B4-BE49-F238E27FC236}">
                <a16:creationId xmlns:a16="http://schemas.microsoft.com/office/drawing/2014/main" id="{6F364D56-FA87-4466-81FD-1DB0BD00FA17}"/>
              </a:ext>
            </a:extLst>
          </p:cNvPr>
          <p:cNvSpPr txBox="1">
            <a:spLocks/>
          </p:cNvSpPr>
          <p:nvPr/>
        </p:nvSpPr>
        <p:spPr>
          <a:xfrm>
            <a:off x="9223343" y="3646533"/>
            <a:ext cx="2680099" cy="3049183"/>
          </a:xfrm>
          <a:prstGeom prst="rect">
            <a:avLst/>
          </a:prstGeom>
          <a:gradFill flip="none" rotWithShape="1">
            <a:gsLst>
              <a:gs pos="0">
                <a:schemeClr val="accent2">
                  <a:lumMod val="50000"/>
                </a:schemeClr>
              </a:gs>
              <a:gs pos="50000">
                <a:schemeClr val="accent2">
                  <a:lumMod val="75000"/>
                </a:schemeClr>
              </a:gs>
              <a:gs pos="100000">
                <a:schemeClr val="bg2">
                  <a:shade val="78000"/>
                  <a:hueMod val="44000"/>
                  <a:satMod val="200000"/>
                  <a:lumMod val="69000"/>
                </a:schemeClr>
              </a:gs>
            </a:gsLst>
            <a:lin ang="8100000" scaled="1"/>
            <a:tileRect/>
          </a:gradFill>
          <a:ln>
            <a:solidFill>
              <a:schemeClr val="tx1"/>
            </a:solidFill>
          </a:ln>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r>
              <a:rPr lang="en-US" sz="2400" dirty="0">
                <a:latin typeface="Arial Narrow" panose="020B0606020202030204" pitchFamily="34" charset="0"/>
              </a:rPr>
              <a:t>Teaching shepherds of congregations, also called “elders” and “overseers” (Ac. 20:17, 28; 1 Pe. 5:1-2). A single definite article in Greek governs “pastors” and “teachers”, indicating a single category. </a:t>
            </a:r>
            <a:endParaRPr lang="en-US" dirty="0"/>
          </a:p>
        </p:txBody>
      </p:sp>
      <p:sp>
        <p:nvSpPr>
          <p:cNvPr id="12" name="Text Placeholder 5">
            <a:extLst>
              <a:ext uri="{FF2B5EF4-FFF2-40B4-BE49-F238E27FC236}">
                <a16:creationId xmlns:a16="http://schemas.microsoft.com/office/drawing/2014/main" id="{D4865D5D-0A97-4DD1-A20E-2B4138FD77DE}"/>
              </a:ext>
            </a:extLst>
          </p:cNvPr>
          <p:cNvSpPr txBox="1">
            <a:spLocks/>
          </p:cNvSpPr>
          <p:nvPr/>
        </p:nvSpPr>
        <p:spPr>
          <a:xfrm>
            <a:off x="9246201" y="2986479"/>
            <a:ext cx="2680098" cy="620250"/>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2800" b="1" dirty="0">
                <a:solidFill>
                  <a:srgbClr val="FFC000"/>
                </a:solidFill>
                <a:latin typeface="Agency FB" panose="020B0503020202020204" pitchFamily="34" charset="0"/>
              </a:rPr>
              <a:t>PASTORS-TEACHERS</a:t>
            </a:r>
          </a:p>
        </p:txBody>
      </p:sp>
      <p:sp>
        <p:nvSpPr>
          <p:cNvPr id="13" name="TextBox 12">
            <a:extLst>
              <a:ext uri="{FF2B5EF4-FFF2-40B4-BE49-F238E27FC236}">
                <a16:creationId xmlns:a16="http://schemas.microsoft.com/office/drawing/2014/main" id="{8B3BB719-D906-418B-A7A4-CF177AF2D501}"/>
              </a:ext>
            </a:extLst>
          </p:cNvPr>
          <p:cNvSpPr txBox="1"/>
          <p:nvPr/>
        </p:nvSpPr>
        <p:spPr>
          <a:xfrm>
            <a:off x="177401" y="2080260"/>
            <a:ext cx="11748898" cy="830997"/>
          </a:xfrm>
          <a:prstGeom prst="rect">
            <a:avLst/>
          </a:prstGeom>
          <a:noFill/>
        </p:spPr>
        <p:txBody>
          <a:bodyPr wrap="square" rtlCol="0">
            <a:spAutoFit/>
          </a:bodyPr>
          <a:lstStyle/>
          <a:p>
            <a:r>
              <a:rPr lang="en-US" sz="2400" dirty="0">
                <a:solidFill>
                  <a:srgbClr val="FFFF99"/>
                </a:solidFill>
              </a:rPr>
              <a:t>As is his custom, Paul offers a selective list of gifts, one among several such gift-lists in the NT (cf. Ro. 12:6-8; 1 Co. 7:7; 12:8-10, 28-30; 13:1-3, 8; 14:6, 26).</a:t>
            </a:r>
          </a:p>
        </p:txBody>
      </p:sp>
    </p:spTree>
    <p:extLst>
      <p:ext uri="{BB962C8B-B14F-4D97-AF65-F5344CB8AC3E}">
        <p14:creationId xmlns:p14="http://schemas.microsoft.com/office/powerpoint/2010/main" val="125342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4" dur="500"/>
                                        <p:tgtEl>
                                          <p:spTgt spid="4">
                                            <p:txEl>
                                              <p:pRg st="0" end="0"/>
                                            </p:txEl>
                                          </p:spTgt>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7">
                                            <p:bg/>
                                          </p:spTgt>
                                        </p:tgtEl>
                                        <p:attrNameLst>
                                          <p:attrName>style.visibility</p:attrName>
                                        </p:attrNameLst>
                                      </p:cBhvr>
                                      <p:to>
                                        <p:strVal val="visible"/>
                                      </p:to>
                                    </p:set>
                                    <p:animEffect transition="in" filter="randombar(horizontal)">
                                      <p:cBhvr>
                                        <p:cTn id="17" dur="500"/>
                                        <p:tgtEl>
                                          <p:spTgt spid="7">
                                            <p:bg/>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randombar(horizontal)">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5" dur="500"/>
                                        <p:tgtEl>
                                          <p:spTgt spid="5">
                                            <p:txEl>
                                              <p:pRg st="0" end="0"/>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8">
                                            <p:bg/>
                                          </p:spTgt>
                                        </p:tgtEl>
                                        <p:attrNameLst>
                                          <p:attrName>style.visibility</p:attrName>
                                        </p:attrNameLst>
                                      </p:cBhvr>
                                      <p:to>
                                        <p:strVal val="visible"/>
                                      </p:to>
                                    </p:set>
                                    <p:animEffect transition="in" filter="randombar(horizontal)">
                                      <p:cBhvr>
                                        <p:cTn id="28" dur="500"/>
                                        <p:tgtEl>
                                          <p:spTgt spid="8">
                                            <p:bg/>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randombar(horizontal)">
                                      <p:cBhvr>
                                        <p:cTn id="31" dur="500"/>
                                        <p:tgtEl>
                                          <p:spTgt spid="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randombar(horizontal)">
                                      <p:cBhvr>
                                        <p:cTn id="36" dur="500"/>
                                        <p:tgtEl>
                                          <p:spTgt spid="6">
                                            <p:txEl>
                                              <p:pRg st="0" end="0"/>
                                            </p:txEl>
                                          </p:spTgt>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9">
                                            <p:bg/>
                                          </p:spTgt>
                                        </p:tgtEl>
                                        <p:attrNameLst>
                                          <p:attrName>style.visibility</p:attrName>
                                        </p:attrNameLst>
                                      </p:cBhvr>
                                      <p:to>
                                        <p:strVal val="visible"/>
                                      </p:to>
                                    </p:set>
                                    <p:animEffect transition="in" filter="randombar(horizontal)">
                                      <p:cBhvr>
                                        <p:cTn id="39" dur="500"/>
                                        <p:tgtEl>
                                          <p:spTgt spid="9">
                                            <p:bg/>
                                          </p:spTgt>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randombar(horizontal)">
                                      <p:cBhvr>
                                        <p:cTn id="42" dur="500"/>
                                        <p:tgtEl>
                                          <p:spTgt spid="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randombar(horizontal)">
                                      <p:cBhvr>
                                        <p:cTn id="47" dur="500"/>
                                        <p:tgtEl>
                                          <p:spTgt spid="12"/>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randombar(horizontal)">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5" grpId="0" build="p"/>
      <p:bldP spid="8" grpId="0" uiExpand="1" build="p" animBg="1"/>
      <p:bldP spid="6" grpId="0" build="p"/>
      <p:bldP spid="9" grpId="0" uiExpand="1" build="p" animBg="1"/>
      <p:bldP spid="10" grpId="0" animBg="1"/>
      <p:bldP spid="1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E6344-D715-4243-A066-4A0D3DD8D878}"/>
              </a:ext>
            </a:extLst>
          </p:cNvPr>
          <p:cNvSpPr>
            <a:spLocks noGrp="1"/>
          </p:cNvSpPr>
          <p:nvPr>
            <p:ph type="title"/>
          </p:nvPr>
        </p:nvSpPr>
        <p:spPr/>
        <p:txBody>
          <a:bodyPr/>
          <a:lstStyle/>
          <a:p>
            <a:r>
              <a:rPr lang="en-US" dirty="0"/>
              <a:t>The Maturing Community (4:14-16)</a:t>
            </a:r>
          </a:p>
        </p:txBody>
      </p:sp>
      <p:sp>
        <p:nvSpPr>
          <p:cNvPr id="3" name="Content Placeholder 2">
            <a:extLst>
              <a:ext uri="{FF2B5EF4-FFF2-40B4-BE49-F238E27FC236}">
                <a16:creationId xmlns:a16="http://schemas.microsoft.com/office/drawing/2014/main" id="{3287EA4E-136B-4F23-A51E-84DC19BD35F8}"/>
              </a:ext>
            </a:extLst>
          </p:cNvPr>
          <p:cNvSpPr>
            <a:spLocks noGrp="1"/>
          </p:cNvSpPr>
          <p:nvPr>
            <p:ph idx="1"/>
          </p:nvPr>
        </p:nvSpPr>
        <p:spPr/>
        <p:txBody>
          <a:bodyPr/>
          <a:lstStyle/>
          <a:p>
            <a:pPr marL="0" indent="0">
              <a:buNone/>
            </a:pPr>
            <a:r>
              <a:rPr lang="en-US" sz="2800" b="1" dirty="0">
                <a:solidFill>
                  <a:schemeClr val="accent3">
                    <a:lumMod val="60000"/>
                    <a:lumOff val="40000"/>
                  </a:schemeClr>
                </a:solidFill>
                <a:effectLst>
                  <a:outerShdw blurRad="38100" dist="38100" dir="2700000" algn="tl">
                    <a:srgbClr val="000000">
                      <a:alpha val="43137"/>
                    </a:srgbClr>
                  </a:outerShdw>
                </a:effectLst>
              </a:rPr>
              <a:t>Christians grow from spiritual infancy toward the full image of Christ.</a:t>
            </a:r>
          </a:p>
          <a:p>
            <a:r>
              <a:rPr lang="en-US" i="1" dirty="0"/>
              <a:t>In doing so, they learn to avoid vacillating religious fads that blow through, growing up into Christ, who is the church’s head and source of life and character.</a:t>
            </a:r>
          </a:p>
          <a:p>
            <a:r>
              <a:rPr lang="en-US" i="1" dirty="0"/>
              <a:t>Every member contributes to the health of the whole body through the exercise of love.</a:t>
            </a:r>
          </a:p>
        </p:txBody>
      </p:sp>
    </p:spTree>
    <p:extLst>
      <p:ext uri="{BB962C8B-B14F-4D97-AF65-F5344CB8AC3E}">
        <p14:creationId xmlns:p14="http://schemas.microsoft.com/office/powerpoint/2010/main" val="410577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5B340-BB12-4B1C-9694-B10F2D0335C6}"/>
              </a:ext>
            </a:extLst>
          </p:cNvPr>
          <p:cNvSpPr>
            <a:spLocks noGrp="1"/>
          </p:cNvSpPr>
          <p:nvPr>
            <p:ph type="ctrTitle"/>
          </p:nvPr>
        </p:nvSpPr>
        <p:spPr>
          <a:xfrm>
            <a:off x="1088912" y="1120141"/>
            <a:ext cx="7552167" cy="4292118"/>
          </a:xfrm>
        </p:spPr>
        <p:txBody>
          <a:bodyPr/>
          <a:lstStyle/>
          <a:p>
            <a:r>
              <a:rPr lang="en-US" dirty="0"/>
              <a:t>The imperatives</a:t>
            </a:r>
          </a:p>
        </p:txBody>
      </p:sp>
      <p:sp>
        <p:nvSpPr>
          <p:cNvPr id="3" name="Subtitle 2">
            <a:extLst>
              <a:ext uri="{FF2B5EF4-FFF2-40B4-BE49-F238E27FC236}">
                <a16:creationId xmlns:a16="http://schemas.microsoft.com/office/drawing/2014/main" id="{163D5D30-600D-46E2-B5F9-A8B421E125BB}"/>
              </a:ext>
            </a:extLst>
          </p:cNvPr>
          <p:cNvSpPr>
            <a:spLocks noGrp="1"/>
          </p:cNvSpPr>
          <p:nvPr>
            <p:ph type="subTitle" idx="1"/>
          </p:nvPr>
        </p:nvSpPr>
        <p:spPr/>
        <p:txBody>
          <a:bodyPr>
            <a:normAutofit/>
          </a:bodyPr>
          <a:lstStyle/>
          <a:p>
            <a:r>
              <a:rPr lang="en-US" sz="3200" dirty="0"/>
              <a:t>Ephesians 4:17—5:20</a:t>
            </a:r>
          </a:p>
        </p:txBody>
      </p:sp>
      <p:sp>
        <p:nvSpPr>
          <p:cNvPr id="4" name="Slide Number Placeholder 3">
            <a:extLst>
              <a:ext uri="{FF2B5EF4-FFF2-40B4-BE49-F238E27FC236}">
                <a16:creationId xmlns:a16="http://schemas.microsoft.com/office/drawing/2014/main" id="{5B79C41E-FDFA-4897-A821-8005F0241A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C27A5A-7290-4DE1-BA94-4BE8A8E57DCF}" type="slidenum">
              <a:rPr kumimoji="0" lang="en-US" sz="1200" b="0" i="1" u="none" strike="noStrike" kern="1200" cap="none" spc="0" normalizeH="0" baseline="0" noProof="0" smtClean="0">
                <a:ln>
                  <a:noFill/>
                </a:ln>
                <a:solidFill>
                  <a:srgbClr val="51303B"/>
                </a:solidFill>
                <a:effectLst/>
                <a:uLnTx/>
                <a:uFillTx/>
                <a:latin typeface="Century Schoolbook" panose="020406040505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1" u="none" strike="noStrike" kern="1200" cap="none" spc="0" normalizeH="0" baseline="0" noProof="0" dirty="0">
              <a:ln>
                <a:noFill/>
              </a:ln>
              <a:solidFill>
                <a:srgbClr val="51303B"/>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4104025086"/>
      </p:ext>
    </p:extLst>
  </p:cSld>
  <p:clrMapOvr>
    <a:masterClrMapping/>
  </p:clrMapOvr>
  <p:transition>
    <p:split orient="vert"/>
  </p:transition>
</p:sld>
</file>

<file path=ppt/slides/slide5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2">
                <a:lumMod val="75000"/>
              </a:schemeClr>
            </a:gs>
            <a:gs pos="50000">
              <a:schemeClr val="accent3">
                <a:lumMod val="5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58722" name="AutoShape 2"/>
          <p:cNvSpPr>
            <a:spLocks noGrp="1" noChangeArrowheads="1"/>
          </p:cNvSpPr>
          <p:nvPr>
            <p:ph type="title"/>
          </p:nvPr>
        </p:nvSpPr>
        <p:spPr>
          <a:xfrm>
            <a:off x="1224116" y="228599"/>
            <a:ext cx="9977284" cy="1306287"/>
          </a:xfrm>
          <a:solidFill>
            <a:srgbClr val="FFCC00"/>
          </a:solidFill>
          <a:ln w="12700">
            <a:solidFill>
              <a:schemeClr val="tx1"/>
            </a:solidFill>
            <a:round/>
            <a:headEnd/>
            <a:tailEnd/>
          </a:ln>
        </p:spPr>
        <p:txBody>
          <a:bodyPr>
            <a:normAutofit/>
          </a:bodyPr>
          <a:lstStyle/>
          <a:p>
            <a:pPr algn="ctr" eaLnBrk="1" hangingPunct="1"/>
            <a:r>
              <a:rPr lang="en-US" altLang="en-US" sz="4400" dirty="0">
                <a:latin typeface="Impact" panose="020B0806030902050204" pitchFamily="34" charset="0"/>
              </a:rPr>
              <a:t>Two Verbal Moods in Paul`s Letters Describe both Process and Result</a:t>
            </a:r>
          </a:p>
        </p:txBody>
      </p:sp>
      <p:sp>
        <p:nvSpPr>
          <p:cNvPr id="244740" name="Rectangle 4"/>
          <p:cNvSpPr>
            <a:spLocks noGrp="1" noChangeArrowheads="1"/>
          </p:cNvSpPr>
          <p:nvPr>
            <p:ph type="body" sz="half" idx="1"/>
          </p:nvPr>
        </p:nvSpPr>
        <p:spPr>
          <a:xfrm>
            <a:off x="552450" y="1905000"/>
            <a:ext cx="5543550" cy="3581400"/>
          </a:xfrm>
          <a:gradFill rotWithShape="1">
            <a:gsLst>
              <a:gs pos="0">
                <a:srgbClr val="FFCCFF">
                  <a:gamma/>
                  <a:shade val="86275"/>
                  <a:invGamma/>
                </a:srgbClr>
              </a:gs>
              <a:gs pos="50000">
                <a:srgbClr val="FFCCFF"/>
              </a:gs>
              <a:gs pos="100000">
                <a:srgbClr val="FFCCFF">
                  <a:gamma/>
                  <a:shade val="86275"/>
                  <a:invGamma/>
                </a:srgbClr>
              </a:gs>
            </a:gsLst>
            <a:lin ang="5400000" scaled="1"/>
          </a:gradFill>
          <a:ln w="12700">
            <a:solidFill>
              <a:schemeClr val="tx1"/>
            </a:solidFill>
            <a:miter lim="800000"/>
            <a:headEnd/>
            <a:tailEnd/>
          </a:ln>
        </p:spPr>
        <p:txBody>
          <a:bodyPr>
            <a:normAutofit/>
          </a:bodyPr>
          <a:lstStyle/>
          <a:p>
            <a:pPr eaLnBrk="1" hangingPunct="1">
              <a:buFont typeface="Wingdings" panose="05000000000000000000" pitchFamily="2" charset="2"/>
              <a:buNone/>
              <a:defRPr/>
            </a:pPr>
            <a:r>
              <a:rPr lang="en-US" altLang="en-US" sz="3600" dirty="0">
                <a:latin typeface="Impact" panose="020B0806030902050204" pitchFamily="34" charset="0"/>
              </a:rPr>
              <a:t>INDICATIVE MOOD</a:t>
            </a:r>
          </a:p>
          <a:p>
            <a:pPr eaLnBrk="1" hangingPunct="1">
              <a:buFont typeface="Wingdings" panose="05000000000000000000" pitchFamily="2" charset="2"/>
              <a:buNone/>
              <a:defRPr/>
            </a:pPr>
            <a:r>
              <a:rPr lang="en-US" altLang="en-US" sz="2400" b="1" dirty="0">
                <a:latin typeface="Agency FB" pitchFamily="2" charset="0"/>
              </a:rPr>
              <a:t>(the fact of what </a:t>
            </a:r>
            <a:r>
              <a:rPr lang="en-US" altLang="en-US" sz="2400" b="1" u="sng" dirty="0">
                <a:latin typeface="Agency FB" pitchFamily="2" charset="0"/>
              </a:rPr>
              <a:t>now is</a:t>
            </a:r>
            <a:r>
              <a:rPr lang="en-US" altLang="en-US" sz="2400" b="1" dirty="0">
                <a:latin typeface="Agency FB" pitchFamily="2" charset="0"/>
              </a:rPr>
              <a:t>)</a:t>
            </a:r>
          </a:p>
          <a:p>
            <a:pPr eaLnBrk="1" hangingPunct="1">
              <a:buFont typeface="Wingdings" panose="05000000000000000000" pitchFamily="2" charset="2"/>
              <a:buNone/>
              <a:defRPr/>
            </a:pPr>
            <a:r>
              <a:rPr lang="en-US" altLang="en-US" sz="2600" i="1" dirty="0">
                <a:solidFill>
                  <a:srgbClr val="FF0000"/>
                </a:solidFill>
                <a:effectLst>
                  <a:outerShdw blurRad="38100" dist="38100" dir="2700000" algn="tl">
                    <a:srgbClr val="000000"/>
                  </a:outerShdw>
                </a:effectLst>
                <a:latin typeface="Brush Script MT" pitchFamily="66" charset="0"/>
              </a:rPr>
              <a:t>	“God…has raised us up with Christ…in the heavenlies…” (Ep. 2:6)!</a:t>
            </a:r>
          </a:p>
          <a:p>
            <a:pPr eaLnBrk="1" hangingPunct="1">
              <a:buFont typeface="Wingdings" panose="05000000000000000000" pitchFamily="2" charset="2"/>
              <a:buNone/>
              <a:defRPr/>
            </a:pPr>
            <a:r>
              <a:rPr lang="en-US" altLang="en-US" sz="2600" i="1" dirty="0">
                <a:solidFill>
                  <a:srgbClr val="FF0000"/>
                </a:solidFill>
                <a:effectLst>
                  <a:outerShdw blurRad="38100" dist="38100" dir="2700000" algn="tl">
                    <a:srgbClr val="000000"/>
                  </a:outerShdw>
                </a:effectLst>
                <a:latin typeface="Brush Script MT" pitchFamily="66" charset="0"/>
              </a:rPr>
              <a:t>	“For by grace you have been saved through faith…” (Ep. 2:8-9).</a:t>
            </a:r>
          </a:p>
        </p:txBody>
      </p:sp>
      <p:sp>
        <p:nvSpPr>
          <p:cNvPr id="244741" name="Rectangle 5"/>
          <p:cNvSpPr>
            <a:spLocks noGrp="1" noChangeArrowheads="1"/>
          </p:cNvSpPr>
          <p:nvPr>
            <p:ph type="body" sz="half" idx="2"/>
          </p:nvPr>
        </p:nvSpPr>
        <p:spPr>
          <a:xfrm>
            <a:off x="6248400" y="1905000"/>
            <a:ext cx="5410200" cy="3581400"/>
          </a:xfrm>
          <a:gradFill rotWithShape="1">
            <a:gsLst>
              <a:gs pos="0">
                <a:srgbClr val="FF99FF">
                  <a:gamma/>
                  <a:shade val="86275"/>
                  <a:invGamma/>
                  <a:alpha val="64000"/>
                </a:srgbClr>
              </a:gs>
              <a:gs pos="50000">
                <a:srgbClr val="FF99FF">
                  <a:alpha val="64000"/>
                </a:srgbClr>
              </a:gs>
              <a:gs pos="100000">
                <a:srgbClr val="FF99FF">
                  <a:gamma/>
                  <a:shade val="86275"/>
                  <a:invGamma/>
                  <a:alpha val="64000"/>
                </a:srgbClr>
              </a:gs>
            </a:gsLst>
            <a:lin ang="5400000" scaled="1"/>
          </a:gradFill>
          <a:ln w="12700">
            <a:solidFill>
              <a:schemeClr val="tx1"/>
            </a:solidFill>
            <a:miter lim="800000"/>
            <a:headEnd/>
            <a:tailEnd/>
          </a:ln>
        </p:spPr>
        <p:txBody>
          <a:bodyPr/>
          <a:lstStyle/>
          <a:p>
            <a:pPr eaLnBrk="1" hangingPunct="1">
              <a:buFont typeface="Wingdings" panose="05000000000000000000" pitchFamily="2" charset="2"/>
              <a:buNone/>
              <a:defRPr/>
            </a:pPr>
            <a:r>
              <a:rPr lang="en-US" altLang="en-US" sz="3600" dirty="0">
                <a:latin typeface="Impact" panose="020B0806030902050204" pitchFamily="34" charset="0"/>
              </a:rPr>
              <a:t>IMPERATIVE MOOD</a:t>
            </a:r>
          </a:p>
          <a:p>
            <a:pPr eaLnBrk="1" hangingPunct="1">
              <a:buFont typeface="Wingdings" panose="05000000000000000000" pitchFamily="2" charset="2"/>
              <a:buNone/>
              <a:defRPr/>
            </a:pPr>
            <a:r>
              <a:rPr lang="en-US" altLang="en-US" sz="2400" b="1" dirty="0">
                <a:latin typeface="Agency FB" pitchFamily="2" charset="0"/>
              </a:rPr>
              <a:t>(the demand for what </a:t>
            </a:r>
            <a:r>
              <a:rPr lang="en-US" altLang="en-US" sz="2400" b="1" u="sng" dirty="0">
                <a:latin typeface="Agency FB" pitchFamily="2" charset="0"/>
              </a:rPr>
              <a:t>should be</a:t>
            </a:r>
            <a:r>
              <a:rPr lang="en-US" altLang="en-US" sz="2400" b="1" dirty="0">
                <a:latin typeface="Agency FB" pitchFamily="2" charset="0"/>
              </a:rPr>
              <a:t>)</a:t>
            </a:r>
          </a:p>
          <a:p>
            <a:pPr eaLnBrk="1" hangingPunct="1">
              <a:buFont typeface="Wingdings" panose="05000000000000000000" pitchFamily="2" charset="2"/>
              <a:buNone/>
              <a:defRPr/>
            </a:pPr>
            <a:r>
              <a:rPr lang="en-US" altLang="en-US" sz="2400" i="1" dirty="0">
                <a:solidFill>
                  <a:srgbClr val="FF0000"/>
                </a:solidFill>
                <a:effectLst>
                  <a:outerShdw blurRad="38100" dist="38100" dir="2700000" algn="tl">
                    <a:srgbClr val="000000"/>
                  </a:outerShdw>
                </a:effectLst>
                <a:latin typeface="Brush Script MT" pitchFamily="66" charset="0"/>
              </a:rPr>
              <a:t>	“I urge you to walk in a manner worthy of your calling…” (Ep. 4:1)!</a:t>
            </a:r>
          </a:p>
          <a:p>
            <a:pPr eaLnBrk="1" hangingPunct="1">
              <a:lnSpc>
                <a:spcPct val="100000"/>
              </a:lnSpc>
              <a:spcBef>
                <a:spcPts val="1800"/>
              </a:spcBef>
              <a:buFont typeface="Wingdings" panose="05000000000000000000" pitchFamily="2" charset="2"/>
              <a:buNone/>
              <a:defRPr/>
            </a:pPr>
            <a:r>
              <a:rPr lang="en-US" altLang="en-US" sz="2400" i="1" dirty="0">
                <a:solidFill>
                  <a:srgbClr val="FF0000"/>
                </a:solidFill>
                <a:effectLst>
                  <a:outerShdw blurRad="38100" dist="38100" dir="2700000" algn="tl">
                    <a:srgbClr val="000000"/>
                  </a:outerShdw>
                </a:effectLst>
                <a:latin typeface="Brush Script MT" pitchFamily="66" charset="0"/>
              </a:rPr>
              <a:t>	“You must no longer walk as the Gentiles do…” (Ep.. 4:17)</a:t>
            </a:r>
          </a:p>
        </p:txBody>
      </p:sp>
      <p:sp>
        <p:nvSpPr>
          <p:cNvPr id="244742" name="Text Box 6"/>
          <p:cNvSpPr txBox="1">
            <a:spLocks noChangeArrowheads="1"/>
          </p:cNvSpPr>
          <p:nvPr/>
        </p:nvSpPr>
        <p:spPr bwMode="auto">
          <a:xfrm>
            <a:off x="1228725" y="5524501"/>
            <a:ext cx="4191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2400" b="1" dirty="0">
                <a:solidFill>
                  <a:srgbClr val="FFFF99"/>
                </a:solidFill>
                <a:effectLst>
                  <a:outerShdw blurRad="38100" dist="38100" dir="2700000" algn="tl">
                    <a:srgbClr val="000000">
                      <a:alpha val="43137"/>
                    </a:srgbClr>
                  </a:outerShdw>
                </a:effectLst>
                <a:latin typeface="Agency FB" pitchFamily="2" charset="0"/>
              </a:rPr>
              <a:t>This is what Christ has done! It is accomplished—finished—in Him alone!</a:t>
            </a:r>
          </a:p>
        </p:txBody>
      </p:sp>
      <p:sp>
        <p:nvSpPr>
          <p:cNvPr id="244743" name="Text Box 7"/>
          <p:cNvSpPr txBox="1">
            <a:spLocks noChangeArrowheads="1"/>
          </p:cNvSpPr>
          <p:nvPr/>
        </p:nvSpPr>
        <p:spPr bwMode="auto">
          <a:xfrm>
            <a:off x="6834034" y="5524501"/>
            <a:ext cx="4191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2400" b="1" dirty="0">
                <a:solidFill>
                  <a:srgbClr val="FFFF99"/>
                </a:solidFill>
                <a:effectLst>
                  <a:outerShdw blurRad="38100" dist="38100" dir="2700000" algn="tl">
                    <a:srgbClr val="000000">
                      <a:alpha val="43137"/>
                    </a:srgbClr>
                  </a:outerShdw>
                </a:effectLst>
                <a:latin typeface="Agency FB" pitchFamily="2" charset="0"/>
              </a:rPr>
              <a:t>This is what we are called to do by the power of the Spirit</a:t>
            </a:r>
            <a:r>
              <a:rPr lang="en-US" altLang="en-US" sz="2400" dirty="0">
                <a:solidFill>
                  <a:srgbClr val="FFFF99"/>
                </a:solidFill>
                <a:effectLst>
                  <a:outerShdw blurRad="38100" dist="38100" dir="2700000" algn="tl">
                    <a:srgbClr val="000000">
                      <a:alpha val="43137"/>
                    </a:srgbClr>
                  </a:outerShdw>
                </a:effectLst>
                <a:latin typeface="Agency FB" pitchFamily="2" charset="0"/>
              </a:rPr>
              <a:t>.</a:t>
            </a:r>
          </a:p>
        </p:txBody>
      </p:sp>
    </p:spTree>
    <p:extLst>
      <p:ext uri="{BB962C8B-B14F-4D97-AF65-F5344CB8AC3E}">
        <p14:creationId xmlns:p14="http://schemas.microsoft.com/office/powerpoint/2010/main" val="54248580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4740">
                                            <p:bg/>
                                          </p:spTgt>
                                        </p:tgtEl>
                                        <p:attrNameLst>
                                          <p:attrName>style.visibility</p:attrName>
                                        </p:attrNameLst>
                                      </p:cBhvr>
                                      <p:to>
                                        <p:strVal val="visible"/>
                                      </p:to>
                                    </p:set>
                                    <p:animEffect transition="in" filter="dissolve">
                                      <p:cBhvr>
                                        <p:cTn id="7" dur="500"/>
                                        <p:tgtEl>
                                          <p:spTgt spid="244740">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4740">
                                            <p:txEl>
                                              <p:pRg st="0" end="0"/>
                                            </p:txEl>
                                          </p:spTgt>
                                        </p:tgtEl>
                                        <p:attrNameLst>
                                          <p:attrName>style.visibility</p:attrName>
                                        </p:attrNameLst>
                                      </p:cBhvr>
                                      <p:to>
                                        <p:strVal val="visible"/>
                                      </p:to>
                                    </p:set>
                                    <p:animEffect transition="in" filter="dissolve">
                                      <p:cBhvr>
                                        <p:cTn id="10" dur="500"/>
                                        <p:tgtEl>
                                          <p:spTgt spid="244740">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44740">
                                            <p:txEl>
                                              <p:pRg st="1" end="1"/>
                                            </p:txEl>
                                          </p:spTgt>
                                        </p:tgtEl>
                                        <p:attrNameLst>
                                          <p:attrName>style.visibility</p:attrName>
                                        </p:attrNameLst>
                                      </p:cBhvr>
                                      <p:to>
                                        <p:strVal val="visible"/>
                                      </p:to>
                                    </p:set>
                                    <p:animEffect transition="in" filter="dissolve">
                                      <p:cBhvr>
                                        <p:cTn id="13" dur="500"/>
                                        <p:tgtEl>
                                          <p:spTgt spid="244740">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44740">
                                            <p:txEl>
                                              <p:pRg st="2" end="2"/>
                                            </p:txEl>
                                          </p:spTgt>
                                        </p:tgtEl>
                                        <p:attrNameLst>
                                          <p:attrName>style.visibility</p:attrName>
                                        </p:attrNameLst>
                                      </p:cBhvr>
                                      <p:to>
                                        <p:strVal val="visible"/>
                                      </p:to>
                                    </p:set>
                                    <p:animEffect transition="in" filter="dissolve">
                                      <p:cBhvr>
                                        <p:cTn id="16" dur="500"/>
                                        <p:tgtEl>
                                          <p:spTgt spid="244740">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44740">
                                            <p:txEl>
                                              <p:pRg st="3" end="3"/>
                                            </p:txEl>
                                          </p:spTgt>
                                        </p:tgtEl>
                                        <p:attrNameLst>
                                          <p:attrName>style.visibility</p:attrName>
                                        </p:attrNameLst>
                                      </p:cBhvr>
                                      <p:to>
                                        <p:strVal val="visible"/>
                                      </p:to>
                                    </p:set>
                                    <p:animEffect transition="in" filter="dissolve">
                                      <p:cBhvr>
                                        <p:cTn id="21" dur="500"/>
                                        <p:tgtEl>
                                          <p:spTgt spid="244740">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16" fill="hold" nodeType="clickEffect">
                                  <p:stCondLst>
                                    <p:cond delay="0"/>
                                  </p:stCondLst>
                                  <p:childTnLst>
                                    <p:set>
                                      <p:cBhvr>
                                        <p:cTn id="25" dur="1" fill="hold">
                                          <p:stCondLst>
                                            <p:cond delay="0"/>
                                          </p:stCondLst>
                                        </p:cTn>
                                        <p:tgtEl>
                                          <p:spTgt spid="244742">
                                            <p:txEl>
                                              <p:pRg st="0" end="0"/>
                                            </p:txEl>
                                          </p:spTgt>
                                        </p:tgtEl>
                                        <p:attrNameLst>
                                          <p:attrName>style.visibility</p:attrName>
                                        </p:attrNameLst>
                                      </p:cBhvr>
                                      <p:to>
                                        <p:strVal val="visible"/>
                                      </p:to>
                                    </p:set>
                                    <p:anim calcmode="lin" valueType="num">
                                      <p:cBhvr>
                                        <p:cTn id="26" dur="500" fill="hold"/>
                                        <p:tgtEl>
                                          <p:spTgt spid="244742">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24474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44741">
                                            <p:bg/>
                                          </p:spTgt>
                                        </p:tgtEl>
                                        <p:attrNameLst>
                                          <p:attrName>style.visibility</p:attrName>
                                        </p:attrNameLst>
                                      </p:cBhvr>
                                      <p:to>
                                        <p:strVal val="visible"/>
                                      </p:to>
                                    </p:set>
                                    <p:animEffect transition="in" filter="dissolve">
                                      <p:cBhvr>
                                        <p:cTn id="32" dur="500"/>
                                        <p:tgtEl>
                                          <p:spTgt spid="244741">
                                            <p:bg/>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244741">
                                            <p:txEl>
                                              <p:pRg st="0" end="0"/>
                                            </p:txEl>
                                          </p:spTgt>
                                        </p:tgtEl>
                                        <p:attrNameLst>
                                          <p:attrName>style.visibility</p:attrName>
                                        </p:attrNameLst>
                                      </p:cBhvr>
                                      <p:to>
                                        <p:strVal val="visible"/>
                                      </p:to>
                                    </p:set>
                                    <p:animEffect transition="in" filter="dissolve">
                                      <p:cBhvr>
                                        <p:cTn id="35" dur="500"/>
                                        <p:tgtEl>
                                          <p:spTgt spid="244741">
                                            <p:txEl>
                                              <p:pRg st="0" end="0"/>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244741">
                                            <p:txEl>
                                              <p:pRg st="1" end="1"/>
                                            </p:txEl>
                                          </p:spTgt>
                                        </p:tgtEl>
                                        <p:attrNameLst>
                                          <p:attrName>style.visibility</p:attrName>
                                        </p:attrNameLst>
                                      </p:cBhvr>
                                      <p:to>
                                        <p:strVal val="visible"/>
                                      </p:to>
                                    </p:set>
                                    <p:animEffect transition="in" filter="dissolve">
                                      <p:cBhvr>
                                        <p:cTn id="38" dur="500"/>
                                        <p:tgtEl>
                                          <p:spTgt spid="244741">
                                            <p:txEl>
                                              <p:pRg st="1" end="1"/>
                                            </p:txEl>
                                          </p:spTgt>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244741">
                                            <p:txEl>
                                              <p:pRg st="2" end="2"/>
                                            </p:txEl>
                                          </p:spTgt>
                                        </p:tgtEl>
                                        <p:attrNameLst>
                                          <p:attrName>style.visibility</p:attrName>
                                        </p:attrNameLst>
                                      </p:cBhvr>
                                      <p:to>
                                        <p:strVal val="visible"/>
                                      </p:to>
                                    </p:set>
                                    <p:animEffect transition="in" filter="dissolve">
                                      <p:cBhvr>
                                        <p:cTn id="41" dur="500"/>
                                        <p:tgtEl>
                                          <p:spTgt spid="244741">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244741">
                                            <p:txEl>
                                              <p:pRg st="3" end="3"/>
                                            </p:txEl>
                                          </p:spTgt>
                                        </p:tgtEl>
                                        <p:attrNameLst>
                                          <p:attrName>style.visibility</p:attrName>
                                        </p:attrNameLst>
                                      </p:cBhvr>
                                      <p:to>
                                        <p:strVal val="visible"/>
                                      </p:to>
                                    </p:set>
                                    <p:animEffect transition="in" filter="dissolve">
                                      <p:cBhvr>
                                        <p:cTn id="46" dur="500"/>
                                        <p:tgtEl>
                                          <p:spTgt spid="244741">
                                            <p:txEl>
                                              <p:pRg st="3" end="3"/>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3" presetClass="entr" presetSubtype="16" fill="hold" nodeType="clickEffect">
                                  <p:stCondLst>
                                    <p:cond delay="0"/>
                                  </p:stCondLst>
                                  <p:childTnLst>
                                    <p:set>
                                      <p:cBhvr>
                                        <p:cTn id="50" dur="1" fill="hold">
                                          <p:stCondLst>
                                            <p:cond delay="0"/>
                                          </p:stCondLst>
                                        </p:cTn>
                                        <p:tgtEl>
                                          <p:spTgt spid="244743">
                                            <p:txEl>
                                              <p:pRg st="0" end="0"/>
                                            </p:txEl>
                                          </p:spTgt>
                                        </p:tgtEl>
                                        <p:attrNameLst>
                                          <p:attrName>style.visibility</p:attrName>
                                        </p:attrNameLst>
                                      </p:cBhvr>
                                      <p:to>
                                        <p:strVal val="visible"/>
                                      </p:to>
                                    </p:set>
                                    <p:anim calcmode="lin" valueType="num">
                                      <p:cBhvr>
                                        <p:cTn id="51" dur="500" fill="hold"/>
                                        <p:tgtEl>
                                          <p:spTgt spid="244743">
                                            <p:txEl>
                                              <p:pRg st="0" end="0"/>
                                            </p:txEl>
                                          </p:spTgt>
                                        </p:tgtEl>
                                        <p:attrNameLst>
                                          <p:attrName>ppt_w</p:attrName>
                                        </p:attrNameLst>
                                      </p:cBhvr>
                                      <p:tavLst>
                                        <p:tav tm="0">
                                          <p:val>
                                            <p:fltVal val="0"/>
                                          </p:val>
                                        </p:tav>
                                        <p:tav tm="100000">
                                          <p:val>
                                            <p:strVal val="#ppt_w"/>
                                          </p:val>
                                        </p:tav>
                                      </p:tavLst>
                                    </p:anim>
                                    <p:anim calcmode="lin" valueType="num">
                                      <p:cBhvr>
                                        <p:cTn id="52" dur="500" fill="hold"/>
                                        <p:tgtEl>
                                          <p:spTgt spid="24474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0" grpId="0" uiExpand="1" build="p" animBg="1"/>
      <p:bldP spid="244741" grpId="0" uiExpand="1" build="p"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1CB7F-F6FB-4C5C-A471-1E80D4CFAE85}"/>
              </a:ext>
            </a:extLst>
          </p:cNvPr>
          <p:cNvSpPr>
            <a:spLocks noGrp="1"/>
          </p:cNvSpPr>
          <p:nvPr>
            <p:ph type="title"/>
          </p:nvPr>
        </p:nvSpPr>
        <p:spPr/>
        <p:txBody>
          <a:bodyPr/>
          <a:lstStyle/>
          <a:p>
            <a:r>
              <a:rPr lang="en-US" dirty="0"/>
              <a:t>The Old and the New (4:17-24)</a:t>
            </a:r>
          </a:p>
        </p:txBody>
      </p:sp>
      <p:sp>
        <p:nvSpPr>
          <p:cNvPr id="3" name="Content Placeholder 2">
            <a:extLst>
              <a:ext uri="{FF2B5EF4-FFF2-40B4-BE49-F238E27FC236}">
                <a16:creationId xmlns:a16="http://schemas.microsoft.com/office/drawing/2014/main" id="{3623361A-8E91-4B04-B701-B84AE79D0489}"/>
              </a:ext>
            </a:extLst>
          </p:cNvPr>
          <p:cNvSpPr>
            <a:spLocks noGrp="1"/>
          </p:cNvSpPr>
          <p:nvPr>
            <p:ph idx="1"/>
          </p:nvPr>
        </p:nvSpPr>
        <p:spPr/>
        <p:txBody>
          <a:bodyPr/>
          <a:lstStyle/>
          <a:p>
            <a:pPr marL="0" indent="0">
              <a:buNone/>
            </a:pPr>
            <a:r>
              <a:rPr lang="en-US" sz="2800" b="1" dirty="0">
                <a:solidFill>
                  <a:srgbClr val="800000"/>
                </a:solidFill>
                <a:effectLst>
                  <a:outerShdw blurRad="38100" dist="38100" dir="2700000" algn="tl">
                    <a:srgbClr val="000000">
                      <a:alpha val="43137"/>
                    </a:srgbClr>
                  </a:outerShdw>
                </a:effectLst>
              </a:rPr>
              <a:t>Paul now contrasts the former lifestyle of the Ephesian Christians with their new life in Christ, which parallels his earlier description comparing the kingdom of death with new life in the heavenlies (cf. 2:1-7).</a:t>
            </a:r>
          </a:p>
          <a:p>
            <a:r>
              <a:rPr lang="en-US" i="1" dirty="0"/>
              <a:t>Before, they lived as pagans, ignorant, morally insensitive, and given over to sensuality and impurity.</a:t>
            </a:r>
          </a:p>
          <a:p>
            <a:r>
              <a:rPr lang="en-US" i="1" dirty="0"/>
              <a:t>Now, they have discarded their old self like an abandoned garment, and have clothed themselves with a new self made in God’s own image.</a:t>
            </a:r>
          </a:p>
        </p:txBody>
      </p:sp>
    </p:spTree>
    <p:extLst>
      <p:ext uri="{BB962C8B-B14F-4D97-AF65-F5344CB8AC3E}">
        <p14:creationId xmlns:p14="http://schemas.microsoft.com/office/powerpoint/2010/main" val="208470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FA383-9869-46D4-ACCC-8BE13F57F7F8}"/>
              </a:ext>
            </a:extLst>
          </p:cNvPr>
          <p:cNvSpPr>
            <a:spLocks noGrp="1"/>
          </p:cNvSpPr>
          <p:nvPr>
            <p:ph type="title"/>
          </p:nvPr>
        </p:nvSpPr>
        <p:spPr/>
        <p:txBody>
          <a:bodyPr/>
          <a:lstStyle/>
          <a:p>
            <a:r>
              <a:rPr lang="en-US" dirty="0"/>
              <a:t>Putting Off and Putting On</a:t>
            </a:r>
          </a:p>
        </p:txBody>
      </p:sp>
      <p:sp>
        <p:nvSpPr>
          <p:cNvPr id="3" name="Content Placeholder 2">
            <a:extLst>
              <a:ext uri="{FF2B5EF4-FFF2-40B4-BE49-F238E27FC236}">
                <a16:creationId xmlns:a16="http://schemas.microsoft.com/office/drawing/2014/main" id="{61C5D10C-174F-430E-9B4F-991EF6145909}"/>
              </a:ext>
            </a:extLst>
          </p:cNvPr>
          <p:cNvSpPr>
            <a:spLocks noGrp="1"/>
          </p:cNvSpPr>
          <p:nvPr>
            <p:ph idx="1"/>
          </p:nvPr>
        </p:nvSpPr>
        <p:spPr/>
        <p:txBody>
          <a:bodyPr/>
          <a:lstStyle/>
          <a:p>
            <a:pPr marL="0" indent="0">
              <a:buNone/>
            </a:pPr>
            <a:r>
              <a:rPr lang="en-US" sz="2800" b="1" dirty="0">
                <a:solidFill>
                  <a:schemeClr val="accent3">
                    <a:lumMod val="60000"/>
                    <a:lumOff val="40000"/>
                  </a:schemeClr>
                </a:solidFill>
                <a:effectLst>
                  <a:outerShdw blurRad="38100" dist="38100" dir="2700000" algn="tl">
                    <a:srgbClr val="000000">
                      <a:alpha val="43137"/>
                    </a:srgbClr>
                  </a:outerShdw>
                </a:effectLst>
              </a:rPr>
              <a:t>The metaphorical language of “putting off” and “putting on” derives from the language of changing clothes.</a:t>
            </a:r>
          </a:p>
          <a:p>
            <a:r>
              <a:rPr lang="en-US" i="1" dirty="0"/>
              <a:t>This metaphor might possibly reflect on the change of clothes necessary in Christian baptism.</a:t>
            </a:r>
          </a:p>
          <a:p>
            <a:r>
              <a:rPr lang="en-US" i="1" dirty="0"/>
              <a:t>Still, Paul is not talking about mere appearances, but a new kind of life altogether (cf. Col. 3:9-10).</a:t>
            </a:r>
          </a:p>
          <a:p>
            <a:endParaRPr lang="en-US" i="1" dirty="0"/>
          </a:p>
        </p:txBody>
      </p:sp>
    </p:spTree>
    <p:extLst>
      <p:ext uri="{BB962C8B-B14F-4D97-AF65-F5344CB8AC3E}">
        <p14:creationId xmlns:p14="http://schemas.microsoft.com/office/powerpoint/2010/main" val="151494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EEEEF-E169-44A2-A38C-D4B8CBA73397}"/>
              </a:ext>
            </a:extLst>
          </p:cNvPr>
          <p:cNvSpPr>
            <a:spLocks noGrp="1"/>
          </p:cNvSpPr>
          <p:nvPr>
            <p:ph type="title"/>
          </p:nvPr>
        </p:nvSpPr>
        <p:spPr/>
        <p:txBody>
          <a:bodyPr/>
          <a:lstStyle/>
          <a:p>
            <a:r>
              <a:rPr lang="en-US" dirty="0"/>
              <a:t>Concrete Behavioral Norms (4:25—5:7)</a:t>
            </a:r>
          </a:p>
        </p:txBody>
      </p:sp>
      <p:sp>
        <p:nvSpPr>
          <p:cNvPr id="3" name="Content Placeholder 2">
            <a:extLst>
              <a:ext uri="{FF2B5EF4-FFF2-40B4-BE49-F238E27FC236}">
                <a16:creationId xmlns:a16="http://schemas.microsoft.com/office/drawing/2014/main" id="{BD2D2FDE-3AB7-479D-86F1-1033178BDED8}"/>
              </a:ext>
            </a:extLst>
          </p:cNvPr>
          <p:cNvSpPr>
            <a:spLocks noGrp="1"/>
          </p:cNvSpPr>
          <p:nvPr>
            <p:ph idx="1"/>
          </p:nvPr>
        </p:nvSpPr>
        <p:spPr>
          <a:xfrm>
            <a:off x="680321" y="2336872"/>
            <a:ext cx="9812419" cy="4521127"/>
          </a:xfrm>
        </p:spPr>
        <p:txBody>
          <a:bodyPr/>
          <a:lstStyle/>
          <a:p>
            <a:pPr marL="0" indent="0">
              <a:buNone/>
            </a:pPr>
            <a:r>
              <a:rPr lang="en-US" sz="2800" b="1" dirty="0">
                <a:solidFill>
                  <a:srgbClr val="800000"/>
                </a:solidFill>
                <a:effectLst>
                  <a:outerShdw blurRad="38100" dist="38100" dir="2700000" algn="tl">
                    <a:srgbClr val="000000">
                      <a:alpha val="43137"/>
                    </a:srgbClr>
                  </a:outerShdw>
                </a:effectLst>
              </a:rPr>
              <a:t>The new life in Christ affects attitudes toward truthfulness, material property, emotional expression, daily conversation and interpersonal relationships.</a:t>
            </a:r>
          </a:p>
          <a:p>
            <a:r>
              <a:rPr lang="en-US" i="1" dirty="0"/>
              <a:t>Deceit is particularly odious, since Christians are fellow-members of one body.</a:t>
            </a:r>
          </a:p>
          <a:p>
            <a:r>
              <a:rPr lang="en-US" i="1" dirty="0"/>
              <a:t>Anger must be put away in order to prevent a foothold for Satan.</a:t>
            </a:r>
          </a:p>
          <a:p>
            <a:r>
              <a:rPr lang="en-US" i="1" dirty="0"/>
              <a:t>Wealth must be used as a resource to help others.</a:t>
            </a:r>
          </a:p>
          <a:p>
            <a:r>
              <a:rPr lang="en-US" i="1" dirty="0"/>
              <a:t>Speech patterns, also, must change.</a:t>
            </a:r>
          </a:p>
          <a:p>
            <a:r>
              <a:rPr lang="en-US" i="1" dirty="0"/>
              <a:t>While sexual license was common in Greco-Roman society, Christians must completely eliminate all deviant sexual behavior.</a:t>
            </a:r>
          </a:p>
        </p:txBody>
      </p:sp>
    </p:spTree>
    <p:extLst>
      <p:ext uri="{BB962C8B-B14F-4D97-AF65-F5344CB8AC3E}">
        <p14:creationId xmlns:p14="http://schemas.microsoft.com/office/powerpoint/2010/main" val="165546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75000"/>
              </a:schemeClr>
            </a:gs>
            <a:gs pos="50000">
              <a:schemeClr val="accent3">
                <a:lumMod val="5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60F2F-3791-43BE-9205-CA49FC61EDC3}"/>
              </a:ext>
            </a:extLst>
          </p:cNvPr>
          <p:cNvSpPr>
            <a:spLocks noGrp="1"/>
          </p:cNvSpPr>
          <p:nvPr>
            <p:ph type="title"/>
          </p:nvPr>
        </p:nvSpPr>
        <p:spPr>
          <a:xfrm>
            <a:off x="314562" y="407786"/>
            <a:ext cx="9613863" cy="1080937"/>
          </a:xfrm>
        </p:spPr>
        <p:txBody>
          <a:bodyPr/>
          <a:lstStyle/>
          <a:p>
            <a:r>
              <a:rPr lang="en-US" dirty="0"/>
              <a:t>Vices and Virtues</a:t>
            </a:r>
          </a:p>
        </p:txBody>
      </p:sp>
      <p:sp>
        <p:nvSpPr>
          <p:cNvPr id="5" name="Text Placeholder 4">
            <a:extLst>
              <a:ext uri="{FF2B5EF4-FFF2-40B4-BE49-F238E27FC236}">
                <a16:creationId xmlns:a16="http://schemas.microsoft.com/office/drawing/2014/main" id="{CE7C87BC-C083-4351-B461-63A262FCAF0C}"/>
              </a:ext>
            </a:extLst>
          </p:cNvPr>
          <p:cNvSpPr>
            <a:spLocks noGrp="1"/>
          </p:cNvSpPr>
          <p:nvPr>
            <p:ph type="body" idx="1"/>
          </p:nvPr>
        </p:nvSpPr>
        <p:spPr>
          <a:xfrm>
            <a:off x="314562" y="1817939"/>
            <a:ext cx="4472327" cy="693135"/>
          </a:xfrm>
        </p:spPr>
        <p:txBody>
          <a:bodyPr/>
          <a:lstStyle/>
          <a:p>
            <a:r>
              <a:rPr lang="en-US" dirty="0">
                <a:solidFill>
                  <a:srgbClr val="FFC000"/>
                </a:solidFill>
                <a:effectLst>
                  <a:outerShdw blurRad="38100" dist="38100" dir="2700000" algn="tl">
                    <a:srgbClr val="000000">
                      <a:alpha val="43137"/>
                    </a:srgbClr>
                  </a:outerShdw>
                </a:effectLst>
              </a:rPr>
              <a:t>VICES</a:t>
            </a:r>
          </a:p>
        </p:txBody>
      </p:sp>
      <p:sp>
        <p:nvSpPr>
          <p:cNvPr id="6" name="Content Placeholder 5">
            <a:extLst>
              <a:ext uri="{FF2B5EF4-FFF2-40B4-BE49-F238E27FC236}">
                <a16:creationId xmlns:a16="http://schemas.microsoft.com/office/drawing/2014/main" id="{6CEE9D8D-83F1-45CD-90F2-FCB081884CE3}"/>
              </a:ext>
            </a:extLst>
          </p:cNvPr>
          <p:cNvSpPr>
            <a:spLocks noGrp="1"/>
          </p:cNvSpPr>
          <p:nvPr>
            <p:ph sz="half" idx="2"/>
          </p:nvPr>
        </p:nvSpPr>
        <p:spPr>
          <a:xfrm>
            <a:off x="314562" y="2511074"/>
            <a:ext cx="5781438" cy="4103011"/>
          </a:xfrm>
          <a:solidFill>
            <a:schemeClr val="accent1">
              <a:lumMod val="50000"/>
            </a:schemeClr>
          </a:solidFill>
          <a:ln>
            <a:solidFill>
              <a:schemeClr val="tx1"/>
            </a:solidFill>
          </a:ln>
        </p:spPr>
        <p:txBody>
          <a:bodyPr>
            <a:normAutofit lnSpcReduction="10000"/>
          </a:bodyPr>
          <a:lstStyle/>
          <a:p>
            <a:pPr marL="0" indent="0">
              <a:buNone/>
            </a:pPr>
            <a:r>
              <a:rPr lang="en-US" dirty="0">
                <a:latin typeface="Greekth" panose="02020803070505020304" pitchFamily="18" charset="0"/>
              </a:rPr>
              <a:t>a]</a:t>
            </a:r>
            <a:r>
              <a:rPr lang="en-US" dirty="0" err="1">
                <a:latin typeface="Greekth" panose="02020803070505020304" pitchFamily="18" charset="0"/>
              </a:rPr>
              <a:t>palge</a:t>
            </a:r>
            <a:r>
              <a:rPr lang="en-US" dirty="0">
                <a:latin typeface="Greekth" panose="02020803070505020304" pitchFamily="18" charset="0"/>
              </a:rPr>
              <a:t>&lt;w</a:t>
            </a:r>
            <a:r>
              <a:rPr lang="en-US" dirty="0">
                <a:latin typeface="Agency FB" panose="020B0503020202020204" pitchFamily="34" charset="0"/>
              </a:rPr>
              <a:t> (to become callous)</a:t>
            </a:r>
            <a:endParaRPr lang="en-US" dirty="0">
              <a:latin typeface="Greekth" panose="02020803070505020304" pitchFamily="18" charset="0"/>
            </a:endParaRPr>
          </a:p>
          <a:p>
            <a:pPr marL="0" indent="0">
              <a:buNone/>
            </a:pPr>
            <a:r>
              <a:rPr lang="en-US" dirty="0">
                <a:latin typeface="Greekth" panose="02020803070505020304" pitchFamily="18" charset="0"/>
              </a:rPr>
              <a:t>a]</a:t>
            </a:r>
            <a:r>
              <a:rPr lang="en-US" dirty="0" err="1">
                <a:latin typeface="Greekth" panose="02020803070505020304" pitchFamily="18" charset="0"/>
              </a:rPr>
              <a:t>selgei</a:t>
            </a:r>
            <a:r>
              <a:rPr lang="en-US" dirty="0">
                <a:latin typeface="Greekth" panose="02020803070505020304" pitchFamily="18" charset="0"/>
              </a:rPr>
              <a:t>&lt;a</a:t>
            </a:r>
            <a:r>
              <a:rPr lang="en-US" dirty="0">
                <a:latin typeface="Agency FB" panose="020B0503020202020204" pitchFamily="34" charset="0"/>
              </a:rPr>
              <a:t> (debauchery)</a:t>
            </a:r>
            <a:endParaRPr lang="en-US" dirty="0">
              <a:latin typeface="Greekth" panose="02020803070505020304" pitchFamily="18" charset="0"/>
            </a:endParaRPr>
          </a:p>
          <a:p>
            <a:pPr marL="0" indent="0">
              <a:buNone/>
            </a:pPr>
            <a:r>
              <a:rPr lang="en-US" dirty="0">
                <a:latin typeface="Greekth" panose="02020803070505020304" pitchFamily="18" charset="0"/>
              </a:rPr>
              <a:t>a]</a:t>
            </a:r>
            <a:r>
              <a:rPr lang="en-US" dirty="0" err="1">
                <a:latin typeface="Greekth" panose="02020803070505020304" pitchFamily="18" charset="0"/>
              </a:rPr>
              <a:t>kaqarsi</a:t>
            </a:r>
            <a:r>
              <a:rPr lang="en-US" dirty="0">
                <a:latin typeface="Greekth" panose="02020803070505020304" pitchFamily="18" charset="0"/>
              </a:rPr>
              <a:t>&lt;a</a:t>
            </a:r>
            <a:r>
              <a:rPr lang="en-US" dirty="0">
                <a:latin typeface="Agency FB" panose="020B0503020202020204" pitchFamily="34" charset="0"/>
              </a:rPr>
              <a:t> (uncleanness)</a:t>
            </a:r>
            <a:endParaRPr lang="en-US" dirty="0">
              <a:latin typeface="Greekth" panose="02020803070505020304" pitchFamily="18" charset="0"/>
            </a:endParaRPr>
          </a:p>
          <a:p>
            <a:pPr marL="0" indent="0">
              <a:buNone/>
            </a:pPr>
            <a:r>
              <a:rPr lang="en-US" dirty="0" err="1">
                <a:latin typeface="Greekth" panose="02020803070505020304" pitchFamily="18" charset="0"/>
              </a:rPr>
              <a:t>pleoneci</a:t>
            </a:r>
            <a:r>
              <a:rPr lang="en-US" dirty="0">
                <a:latin typeface="Greekth" panose="02020803070505020304" pitchFamily="18" charset="0"/>
              </a:rPr>
              <a:t>&lt;a</a:t>
            </a:r>
            <a:r>
              <a:rPr lang="en-US" dirty="0">
                <a:latin typeface="Agency FB" panose="020B0503020202020204" pitchFamily="34" charset="0"/>
              </a:rPr>
              <a:t> (</a:t>
            </a:r>
            <a:r>
              <a:rPr lang="en-US" dirty="0" err="1">
                <a:latin typeface="Agency FB" panose="020B0503020202020204" pitchFamily="34" charset="0"/>
              </a:rPr>
              <a:t>coveteousness</a:t>
            </a:r>
            <a:r>
              <a:rPr lang="en-US" dirty="0">
                <a:latin typeface="Agency FB" panose="020B0503020202020204" pitchFamily="34" charset="0"/>
              </a:rPr>
              <a:t>)</a:t>
            </a:r>
            <a:endParaRPr lang="en-US" dirty="0">
              <a:latin typeface="Greekth" panose="02020803070505020304" pitchFamily="18" charset="0"/>
            </a:endParaRPr>
          </a:p>
          <a:p>
            <a:pPr marL="0" indent="0">
              <a:buNone/>
            </a:pPr>
            <a:r>
              <a:rPr lang="en-US" dirty="0">
                <a:latin typeface="Greekth" panose="02020803070505020304" pitchFamily="18" charset="0"/>
              </a:rPr>
              <a:t>e]</a:t>
            </a:r>
            <a:r>
              <a:rPr lang="en-US" dirty="0" err="1">
                <a:latin typeface="Greekth" panose="02020803070505020304" pitchFamily="18" charset="0"/>
              </a:rPr>
              <a:t>piqumi</a:t>
            </a:r>
            <a:r>
              <a:rPr lang="en-US" dirty="0">
                <a:latin typeface="Greekth" panose="02020803070505020304" pitchFamily="18" charset="0"/>
              </a:rPr>
              <a:t>&lt;a </a:t>
            </a:r>
            <a:r>
              <a:rPr lang="en-US" dirty="0" err="1">
                <a:latin typeface="Greekth" panose="02020803070505020304" pitchFamily="18" charset="0"/>
              </a:rPr>
              <a:t>th?j</a:t>
            </a:r>
            <a:r>
              <a:rPr lang="en-US" dirty="0">
                <a:latin typeface="Greekth" panose="02020803070505020304" pitchFamily="18" charset="0"/>
              </a:rPr>
              <a:t> a]pa&lt;</a:t>
            </a:r>
            <a:r>
              <a:rPr lang="en-US" dirty="0" err="1">
                <a:latin typeface="Greekth" panose="02020803070505020304" pitchFamily="18" charset="0"/>
              </a:rPr>
              <a:t>thj</a:t>
            </a:r>
            <a:r>
              <a:rPr lang="en-US" dirty="0">
                <a:latin typeface="Agency FB" panose="020B0503020202020204" pitchFamily="34" charset="0"/>
              </a:rPr>
              <a:t> (deceitful passions)</a:t>
            </a:r>
            <a:endParaRPr lang="en-US" dirty="0">
              <a:latin typeface="Greekth" panose="02020803070505020304" pitchFamily="18" charset="0"/>
            </a:endParaRPr>
          </a:p>
          <a:p>
            <a:pPr marL="0" indent="0">
              <a:buNone/>
            </a:pPr>
            <a:r>
              <a:rPr lang="en-US" dirty="0" err="1">
                <a:latin typeface="Greekth" panose="02020803070505020304" pitchFamily="18" charset="0"/>
              </a:rPr>
              <a:t>yeu?doj</a:t>
            </a:r>
            <a:r>
              <a:rPr lang="en-US" dirty="0">
                <a:latin typeface="Agency FB" panose="020B0503020202020204" pitchFamily="34" charset="0"/>
              </a:rPr>
              <a:t> (falsehood)</a:t>
            </a:r>
            <a:endParaRPr lang="en-US" dirty="0">
              <a:latin typeface="Greekth" panose="02020803070505020304" pitchFamily="18" charset="0"/>
            </a:endParaRPr>
          </a:p>
          <a:p>
            <a:pPr marL="0" indent="0">
              <a:buNone/>
            </a:pPr>
            <a:r>
              <a:rPr lang="en-US" dirty="0">
                <a:latin typeface="Greekth" panose="02020803070505020304" pitchFamily="18" charset="0"/>
              </a:rPr>
              <a:t>o]</a:t>
            </a:r>
            <a:r>
              <a:rPr lang="en-US" dirty="0" err="1">
                <a:latin typeface="Greekth" panose="02020803070505020304" pitchFamily="18" charset="0"/>
              </a:rPr>
              <a:t>rgi</a:t>
            </a:r>
            <a:r>
              <a:rPr lang="en-US" dirty="0">
                <a:latin typeface="Greekth" panose="02020803070505020304" pitchFamily="18" charset="0"/>
              </a:rPr>
              <a:t>&lt;</a:t>
            </a:r>
            <a:r>
              <a:rPr lang="en-US" dirty="0" err="1">
                <a:latin typeface="Greekth" panose="02020803070505020304" pitchFamily="18" charset="0"/>
              </a:rPr>
              <a:t>zomai</a:t>
            </a:r>
            <a:r>
              <a:rPr lang="en-US" dirty="0">
                <a:latin typeface="Agency FB" panose="020B0503020202020204" pitchFamily="34" charset="0"/>
              </a:rPr>
              <a:t> (to become angry)</a:t>
            </a:r>
            <a:endParaRPr lang="en-US" dirty="0">
              <a:latin typeface="Greekth" panose="02020803070505020304" pitchFamily="18" charset="0"/>
            </a:endParaRPr>
          </a:p>
          <a:p>
            <a:pPr marL="0" indent="0">
              <a:buNone/>
            </a:pPr>
            <a:r>
              <a:rPr lang="en-US" dirty="0" err="1">
                <a:latin typeface="Greekth" panose="02020803070505020304" pitchFamily="18" charset="0"/>
              </a:rPr>
              <a:t>kle</a:t>
            </a:r>
            <a:r>
              <a:rPr lang="en-US" dirty="0">
                <a:latin typeface="Greekth" panose="02020803070505020304" pitchFamily="18" charset="0"/>
              </a:rPr>
              <a:t>&lt;</a:t>
            </a:r>
            <a:r>
              <a:rPr lang="en-US" dirty="0" err="1">
                <a:latin typeface="Greekth" panose="02020803070505020304" pitchFamily="18" charset="0"/>
              </a:rPr>
              <a:t>ptw</a:t>
            </a:r>
            <a:r>
              <a:rPr lang="en-US" dirty="0">
                <a:latin typeface="Agency FB" panose="020B0503020202020204" pitchFamily="34" charset="0"/>
              </a:rPr>
              <a:t> ( to steal)</a:t>
            </a:r>
            <a:endParaRPr lang="en-US" dirty="0">
              <a:latin typeface="Greekth" panose="02020803070505020304" pitchFamily="18" charset="0"/>
            </a:endParaRPr>
          </a:p>
          <a:p>
            <a:pPr marL="0" indent="0">
              <a:buNone/>
            </a:pPr>
            <a:r>
              <a:rPr lang="en-US" dirty="0">
                <a:latin typeface="Greekth" panose="02020803070505020304" pitchFamily="18" charset="0"/>
              </a:rPr>
              <a:t>lo&lt;</a:t>
            </a:r>
            <a:r>
              <a:rPr lang="en-US" dirty="0" err="1">
                <a:latin typeface="Greekth" panose="02020803070505020304" pitchFamily="18" charset="0"/>
              </a:rPr>
              <a:t>goj</a:t>
            </a:r>
            <a:r>
              <a:rPr lang="en-US" dirty="0">
                <a:latin typeface="Greekth" panose="02020803070505020304" pitchFamily="18" charset="0"/>
              </a:rPr>
              <a:t> </a:t>
            </a:r>
            <a:r>
              <a:rPr lang="en-US" dirty="0" err="1">
                <a:latin typeface="Greekth" panose="02020803070505020304" pitchFamily="18" charset="0"/>
              </a:rPr>
              <a:t>sapro</a:t>
            </a:r>
            <a:r>
              <a:rPr lang="en-US" dirty="0">
                <a:latin typeface="Greekth" panose="02020803070505020304" pitchFamily="18" charset="0"/>
              </a:rPr>
              <a:t>&gt;j</a:t>
            </a:r>
            <a:r>
              <a:rPr lang="en-US" dirty="0">
                <a:latin typeface="Agency FB" panose="020B0503020202020204" pitchFamily="34" charset="0"/>
              </a:rPr>
              <a:t> (foul speech)</a:t>
            </a:r>
            <a:endParaRPr lang="en-US" dirty="0">
              <a:latin typeface="Greekth" panose="02020803070505020304" pitchFamily="18" charset="0"/>
            </a:endParaRPr>
          </a:p>
          <a:p>
            <a:pPr marL="0" indent="0">
              <a:buNone/>
            </a:pPr>
            <a:endParaRPr lang="en-US" dirty="0">
              <a:latin typeface="Greekth" panose="02020803070505020304" pitchFamily="18" charset="0"/>
            </a:endParaRPr>
          </a:p>
        </p:txBody>
      </p:sp>
      <p:sp>
        <p:nvSpPr>
          <p:cNvPr id="8" name="Content Placeholder 7">
            <a:extLst>
              <a:ext uri="{FF2B5EF4-FFF2-40B4-BE49-F238E27FC236}">
                <a16:creationId xmlns:a16="http://schemas.microsoft.com/office/drawing/2014/main" id="{F4068F6F-47CA-479D-9602-9313A3B22775}"/>
              </a:ext>
            </a:extLst>
          </p:cNvPr>
          <p:cNvSpPr>
            <a:spLocks noGrp="1"/>
          </p:cNvSpPr>
          <p:nvPr>
            <p:ph sz="quarter" idx="4"/>
          </p:nvPr>
        </p:nvSpPr>
        <p:spPr>
          <a:xfrm>
            <a:off x="6377940" y="2171450"/>
            <a:ext cx="5622947" cy="4442635"/>
          </a:xfrm>
          <a:solidFill>
            <a:schemeClr val="accent1">
              <a:lumMod val="50000"/>
            </a:schemeClr>
          </a:solidFill>
          <a:ln>
            <a:solidFill>
              <a:schemeClr val="tx1"/>
            </a:solidFill>
          </a:ln>
        </p:spPr>
        <p:txBody>
          <a:bodyPr>
            <a:normAutofit lnSpcReduction="10000"/>
          </a:bodyPr>
          <a:lstStyle/>
          <a:p>
            <a:pPr marL="0" indent="0">
              <a:buNone/>
            </a:pPr>
            <a:r>
              <a:rPr lang="en-US" dirty="0" err="1">
                <a:latin typeface="Greekth" panose="02020803070505020304" pitchFamily="18" charset="0"/>
              </a:rPr>
              <a:t>pikri</a:t>
            </a:r>
            <a:r>
              <a:rPr lang="en-US" dirty="0">
                <a:latin typeface="Greekth" panose="02020803070505020304" pitchFamily="18" charset="0"/>
              </a:rPr>
              <a:t>&lt;a</a:t>
            </a:r>
            <a:r>
              <a:rPr lang="en-US" dirty="0">
                <a:latin typeface="Agency FB" panose="020B0503020202020204" pitchFamily="34" charset="0"/>
              </a:rPr>
              <a:t> (bitterness)</a:t>
            </a:r>
            <a:endParaRPr lang="en-US" dirty="0">
              <a:latin typeface="Greekth" panose="02020803070505020304" pitchFamily="18" charset="0"/>
            </a:endParaRPr>
          </a:p>
          <a:p>
            <a:pPr marL="0" indent="0">
              <a:buNone/>
            </a:pPr>
            <a:r>
              <a:rPr lang="en-US" dirty="0" err="1">
                <a:latin typeface="Greekth" panose="02020803070505020304" pitchFamily="18" charset="0"/>
              </a:rPr>
              <a:t>qumo</a:t>
            </a:r>
            <a:r>
              <a:rPr lang="en-US" dirty="0">
                <a:latin typeface="Greekth" panose="02020803070505020304" pitchFamily="18" charset="0"/>
              </a:rPr>
              <a:t>&lt;&lt;j</a:t>
            </a:r>
            <a:r>
              <a:rPr lang="en-US" dirty="0">
                <a:latin typeface="Agency FB" panose="020B0503020202020204" pitchFamily="34" charset="0"/>
              </a:rPr>
              <a:t> (rage)</a:t>
            </a:r>
            <a:endParaRPr lang="en-US" dirty="0">
              <a:latin typeface="Greekth" panose="02020803070505020304" pitchFamily="18" charset="0"/>
            </a:endParaRPr>
          </a:p>
          <a:p>
            <a:pPr marL="0" indent="0">
              <a:buNone/>
            </a:pPr>
            <a:r>
              <a:rPr lang="en-US" dirty="0">
                <a:latin typeface="Greekth" panose="02020803070505020304" pitchFamily="18" charset="0"/>
              </a:rPr>
              <a:t>o]</a:t>
            </a:r>
            <a:r>
              <a:rPr lang="en-US" dirty="0" err="1">
                <a:latin typeface="Greekth" panose="02020803070505020304" pitchFamily="18" charset="0"/>
              </a:rPr>
              <a:t>rgh</a:t>
            </a:r>
            <a:r>
              <a:rPr lang="en-US" dirty="0">
                <a:latin typeface="Greekth" panose="02020803070505020304" pitchFamily="18" charset="0"/>
              </a:rPr>
              <a:t>&lt;</a:t>
            </a:r>
            <a:r>
              <a:rPr lang="en-US" dirty="0">
                <a:latin typeface="Agency FB" panose="020B0503020202020204" pitchFamily="34" charset="0"/>
              </a:rPr>
              <a:t> (anger)</a:t>
            </a:r>
            <a:endParaRPr lang="en-US" dirty="0">
              <a:latin typeface="Greekth" panose="02020803070505020304" pitchFamily="18" charset="0"/>
            </a:endParaRPr>
          </a:p>
          <a:p>
            <a:pPr marL="0" indent="0">
              <a:buNone/>
            </a:pPr>
            <a:r>
              <a:rPr lang="en-US" dirty="0" err="1">
                <a:latin typeface="Greekth" panose="02020803070505020304" pitchFamily="18" charset="0"/>
              </a:rPr>
              <a:t>kraugh</a:t>
            </a:r>
            <a:r>
              <a:rPr lang="en-US" dirty="0">
                <a:latin typeface="Greekth" panose="02020803070505020304" pitchFamily="18" charset="0"/>
              </a:rPr>
              <a:t>&lt;</a:t>
            </a:r>
            <a:r>
              <a:rPr lang="en-US" dirty="0">
                <a:latin typeface="Agency FB" panose="020B0503020202020204" pitchFamily="34" charset="0"/>
              </a:rPr>
              <a:t> (clamor)</a:t>
            </a:r>
            <a:endParaRPr lang="en-US" dirty="0">
              <a:latin typeface="Greekth" panose="02020803070505020304" pitchFamily="18" charset="0"/>
            </a:endParaRPr>
          </a:p>
          <a:p>
            <a:pPr marL="0" indent="0">
              <a:buNone/>
            </a:pPr>
            <a:r>
              <a:rPr lang="en-US" dirty="0" err="1">
                <a:latin typeface="Greekth" panose="02020803070505020304" pitchFamily="18" charset="0"/>
              </a:rPr>
              <a:t>blashmi</a:t>
            </a:r>
            <a:r>
              <a:rPr lang="en-US" dirty="0">
                <a:latin typeface="Greekth" panose="02020803070505020304" pitchFamily="18" charset="0"/>
              </a:rPr>
              <a:t>&lt;a</a:t>
            </a:r>
            <a:r>
              <a:rPr lang="en-US" dirty="0">
                <a:latin typeface="Agency FB" panose="020B0503020202020204" pitchFamily="34" charset="0"/>
              </a:rPr>
              <a:t> (slander)</a:t>
            </a:r>
          </a:p>
          <a:p>
            <a:pPr marL="0" indent="0">
              <a:buNone/>
            </a:pPr>
            <a:r>
              <a:rPr lang="en-US" dirty="0">
                <a:latin typeface="Greekth" panose="02020803070505020304" pitchFamily="18" charset="0"/>
              </a:rPr>
              <a:t>pa&lt;s^ kaki&lt;%</a:t>
            </a:r>
            <a:r>
              <a:rPr lang="en-US" dirty="0">
                <a:latin typeface="Agency FB" panose="020B0503020202020204" pitchFamily="34" charset="0"/>
              </a:rPr>
              <a:t> (all malice)</a:t>
            </a:r>
            <a:endParaRPr lang="en-US" dirty="0">
              <a:latin typeface="Greekth" panose="02020803070505020304" pitchFamily="18" charset="0"/>
            </a:endParaRPr>
          </a:p>
          <a:p>
            <a:pPr marL="0" indent="0">
              <a:buNone/>
            </a:pPr>
            <a:r>
              <a:rPr lang="en-US" dirty="0" err="1">
                <a:latin typeface="Greekth" panose="02020803070505020304" pitchFamily="18" charset="0"/>
              </a:rPr>
              <a:t>porhei</a:t>
            </a:r>
            <a:r>
              <a:rPr lang="en-US" dirty="0">
                <a:latin typeface="Greekth" panose="02020803070505020304" pitchFamily="18" charset="0"/>
              </a:rPr>
              <a:t>&lt;a</a:t>
            </a:r>
            <a:r>
              <a:rPr lang="en-US" dirty="0">
                <a:latin typeface="Agency FB" panose="020B0503020202020204" pitchFamily="34" charset="0"/>
              </a:rPr>
              <a:t> (fornication)</a:t>
            </a:r>
            <a:endParaRPr lang="en-US" dirty="0">
              <a:latin typeface="Greekth" panose="02020803070505020304" pitchFamily="18" charset="0"/>
            </a:endParaRPr>
          </a:p>
          <a:p>
            <a:pPr marL="0" indent="0">
              <a:buNone/>
            </a:pPr>
            <a:r>
              <a:rPr lang="en-US" dirty="0">
                <a:latin typeface="Greekth" panose="02020803070505020304" pitchFamily="18" charset="0"/>
              </a:rPr>
              <a:t>ai]</a:t>
            </a:r>
            <a:r>
              <a:rPr lang="en-US" dirty="0" err="1">
                <a:latin typeface="Greekth" panose="02020803070505020304" pitchFamily="18" charset="0"/>
              </a:rPr>
              <a:t>sxro</a:t>
            </a:r>
            <a:r>
              <a:rPr lang="en-US" dirty="0">
                <a:latin typeface="Greekth" panose="02020803070505020304" pitchFamily="18" charset="0"/>
              </a:rPr>
              <a:t>&lt;</a:t>
            </a:r>
            <a:r>
              <a:rPr lang="en-US" dirty="0" err="1">
                <a:latin typeface="Greekth" panose="02020803070505020304" pitchFamily="18" charset="0"/>
              </a:rPr>
              <a:t>thj</a:t>
            </a:r>
            <a:r>
              <a:rPr lang="en-US" dirty="0">
                <a:latin typeface="Agency FB" panose="020B0503020202020204" pitchFamily="34" charset="0"/>
              </a:rPr>
              <a:t> (obscenity)</a:t>
            </a:r>
            <a:endParaRPr lang="en-US" dirty="0">
              <a:latin typeface="Greekth" panose="02020803070505020304" pitchFamily="18" charset="0"/>
            </a:endParaRPr>
          </a:p>
          <a:p>
            <a:pPr marL="0" indent="0">
              <a:buNone/>
            </a:pPr>
            <a:r>
              <a:rPr lang="en-US" dirty="0" err="1">
                <a:latin typeface="Greekth" panose="02020803070505020304" pitchFamily="18" charset="0"/>
              </a:rPr>
              <a:t>mwrologi</a:t>
            </a:r>
            <a:r>
              <a:rPr lang="en-US" dirty="0">
                <a:latin typeface="Greekth" panose="02020803070505020304" pitchFamily="18" charset="0"/>
              </a:rPr>
              <a:t>&lt;a</a:t>
            </a:r>
            <a:r>
              <a:rPr lang="en-US" dirty="0">
                <a:latin typeface="Agency FB" panose="020B0503020202020204" pitchFamily="34" charset="0"/>
              </a:rPr>
              <a:t> (silly talk)</a:t>
            </a:r>
            <a:endParaRPr lang="en-US" dirty="0">
              <a:latin typeface="Greekth" panose="02020803070505020304" pitchFamily="18" charset="0"/>
            </a:endParaRPr>
          </a:p>
          <a:p>
            <a:pPr marL="0" indent="0">
              <a:buNone/>
            </a:pPr>
            <a:r>
              <a:rPr lang="en-US" dirty="0" err="1">
                <a:latin typeface="Greekth" panose="02020803070505020304" pitchFamily="18" charset="0"/>
              </a:rPr>
              <a:t>eu</a:t>
            </a:r>
            <a:r>
              <a:rPr lang="en-US" dirty="0">
                <a:latin typeface="Greekth" panose="02020803070505020304" pitchFamily="18" charset="0"/>
              </a:rPr>
              <a:t>]</a:t>
            </a:r>
            <a:r>
              <a:rPr lang="en-US" dirty="0" err="1">
                <a:latin typeface="Greekth" panose="02020803070505020304" pitchFamily="18" charset="0"/>
              </a:rPr>
              <a:t>trapeli</a:t>
            </a:r>
            <a:r>
              <a:rPr lang="en-US" dirty="0">
                <a:latin typeface="Greekth" panose="02020803070505020304" pitchFamily="18" charset="0"/>
              </a:rPr>
              <a:t>&lt;a</a:t>
            </a:r>
            <a:r>
              <a:rPr lang="en-US" dirty="0">
                <a:latin typeface="Agency FB" panose="020B0503020202020204" pitchFamily="34" charset="0"/>
              </a:rPr>
              <a:t> (crude jesting)</a:t>
            </a:r>
          </a:p>
          <a:p>
            <a:pPr marL="0" indent="0">
              <a:buNone/>
            </a:pPr>
            <a:endParaRPr lang="en-US" dirty="0">
              <a:latin typeface="Greekth" panose="02020803070505020304" pitchFamily="18" charset="0"/>
            </a:endParaRPr>
          </a:p>
        </p:txBody>
      </p:sp>
      <p:sp>
        <p:nvSpPr>
          <p:cNvPr id="9" name="TextBox 8">
            <a:extLst>
              <a:ext uri="{FF2B5EF4-FFF2-40B4-BE49-F238E27FC236}">
                <a16:creationId xmlns:a16="http://schemas.microsoft.com/office/drawing/2014/main" id="{BCD738CA-67C7-40C1-8C28-FCC6C975A437}"/>
              </a:ext>
            </a:extLst>
          </p:cNvPr>
          <p:cNvSpPr txBox="1"/>
          <p:nvPr/>
        </p:nvSpPr>
        <p:spPr>
          <a:xfrm>
            <a:off x="314562" y="1119908"/>
            <a:ext cx="11686325" cy="830997"/>
          </a:xfrm>
          <a:prstGeom prst="rect">
            <a:avLst/>
          </a:prstGeom>
          <a:noFill/>
        </p:spPr>
        <p:txBody>
          <a:bodyPr wrap="square" rtlCol="0">
            <a:spAutoFit/>
          </a:bodyPr>
          <a:lstStyle/>
          <a:p>
            <a:r>
              <a:rPr lang="en-US" sz="2400" b="1" i="1" dirty="0">
                <a:solidFill>
                  <a:srgbClr val="FFFF99"/>
                </a:solidFill>
              </a:rPr>
              <a:t>Paul offers suggestive lists demarcating the old and the new life </a:t>
            </a:r>
          </a:p>
          <a:p>
            <a:r>
              <a:rPr lang="en-US" sz="2400" b="1" i="1" dirty="0">
                <a:solidFill>
                  <a:srgbClr val="FFFF99"/>
                </a:solidFill>
              </a:rPr>
              <a:t>(4:19—5:21). </a:t>
            </a:r>
          </a:p>
        </p:txBody>
      </p:sp>
    </p:spTree>
    <p:extLst>
      <p:ext uri="{BB962C8B-B14F-4D97-AF65-F5344CB8AC3E}">
        <p14:creationId xmlns:p14="http://schemas.microsoft.com/office/powerpoint/2010/main" val="194496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additive="base">
                                        <p:cTn id="22"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 calcmode="lin" valueType="num">
                                      <p:cBhvr additive="base">
                                        <p:cTn id="32"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 calcmode="lin" valueType="num">
                                      <p:cBhvr additive="base">
                                        <p:cTn id="42" dur="500" fill="hold"/>
                                        <p:tgtEl>
                                          <p:spTgt spid="6">
                                            <p:txEl>
                                              <p:pRg st="7" end="7"/>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6">
                                            <p:txEl>
                                              <p:pRg st="7" end="7"/>
                                            </p:txEl>
                                          </p:spTgt>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 calcmode="lin" valueType="num">
                                      <p:cBhvr additive="base">
                                        <p:cTn id="47" dur="500" fill="hold"/>
                                        <p:tgtEl>
                                          <p:spTgt spid="6">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6">
                                            <p:txEl>
                                              <p:pRg st="8" end="8"/>
                                            </p:txEl>
                                          </p:spTgt>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nodeType="afterEffect">
                                  <p:stCondLst>
                                    <p:cond delay="0"/>
                                  </p:stCondLst>
                                  <p:childTnLst>
                                    <p:set>
                                      <p:cBhvr>
                                        <p:cTn id="51" dur="1" fill="hold">
                                          <p:stCondLst>
                                            <p:cond delay="0"/>
                                          </p:stCondLst>
                                        </p:cTn>
                                        <p:tgtEl>
                                          <p:spTgt spid="8">
                                            <p:txEl>
                                              <p:pRg st="0" end="0"/>
                                            </p:txEl>
                                          </p:spTgt>
                                        </p:tgtEl>
                                        <p:attrNameLst>
                                          <p:attrName>style.visibility</p:attrName>
                                        </p:attrNameLst>
                                      </p:cBhvr>
                                      <p:to>
                                        <p:strVal val="visible"/>
                                      </p:to>
                                    </p:set>
                                    <p:anim calcmode="lin" valueType="num">
                                      <p:cBhvr additive="base">
                                        <p:cTn id="52"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nodeType="afterEffect">
                                  <p:stCondLst>
                                    <p:cond delay="0"/>
                                  </p:stCondLst>
                                  <p:childTnLst>
                                    <p:set>
                                      <p:cBhvr>
                                        <p:cTn id="56" dur="1" fill="hold">
                                          <p:stCondLst>
                                            <p:cond delay="0"/>
                                          </p:stCondLst>
                                        </p:cTn>
                                        <p:tgtEl>
                                          <p:spTgt spid="8">
                                            <p:txEl>
                                              <p:pRg st="1" end="1"/>
                                            </p:txEl>
                                          </p:spTgt>
                                        </p:tgtEl>
                                        <p:attrNameLst>
                                          <p:attrName>style.visibility</p:attrName>
                                        </p:attrNameLst>
                                      </p:cBhvr>
                                      <p:to>
                                        <p:strVal val="visible"/>
                                      </p:to>
                                    </p:set>
                                    <p:anim calcmode="lin" valueType="num">
                                      <p:cBhvr additive="base">
                                        <p:cTn id="57"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8" fill="hold" nodeType="afterEffect">
                                  <p:stCondLst>
                                    <p:cond delay="0"/>
                                  </p:stCondLst>
                                  <p:childTnLst>
                                    <p:set>
                                      <p:cBhvr>
                                        <p:cTn id="61" dur="1" fill="hold">
                                          <p:stCondLst>
                                            <p:cond delay="0"/>
                                          </p:stCondLst>
                                        </p:cTn>
                                        <p:tgtEl>
                                          <p:spTgt spid="8">
                                            <p:txEl>
                                              <p:pRg st="2" end="2"/>
                                            </p:txEl>
                                          </p:spTgt>
                                        </p:tgtEl>
                                        <p:attrNameLst>
                                          <p:attrName>style.visibility</p:attrName>
                                        </p:attrNameLst>
                                      </p:cBhvr>
                                      <p:to>
                                        <p:strVal val="visible"/>
                                      </p:to>
                                    </p:set>
                                    <p:anim calcmode="lin" valueType="num">
                                      <p:cBhvr additive="base">
                                        <p:cTn id="62"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8" fill="hold" nodeType="afterEffect">
                                  <p:stCondLst>
                                    <p:cond delay="0"/>
                                  </p:stCondLst>
                                  <p:childTnLst>
                                    <p:set>
                                      <p:cBhvr>
                                        <p:cTn id="66" dur="1" fill="hold">
                                          <p:stCondLst>
                                            <p:cond delay="0"/>
                                          </p:stCondLst>
                                        </p:cTn>
                                        <p:tgtEl>
                                          <p:spTgt spid="8">
                                            <p:txEl>
                                              <p:pRg st="3" end="3"/>
                                            </p:txEl>
                                          </p:spTgt>
                                        </p:tgtEl>
                                        <p:attrNameLst>
                                          <p:attrName>style.visibility</p:attrName>
                                        </p:attrNameLst>
                                      </p:cBhvr>
                                      <p:to>
                                        <p:strVal val="visible"/>
                                      </p:to>
                                    </p:set>
                                    <p:anim calcmode="lin" valueType="num">
                                      <p:cBhvr additive="base">
                                        <p:cTn id="67"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 presetClass="entr" presetSubtype="8" fill="hold" nodeType="afterEffect">
                                  <p:stCondLst>
                                    <p:cond delay="0"/>
                                  </p:stCondLst>
                                  <p:childTnLst>
                                    <p:set>
                                      <p:cBhvr>
                                        <p:cTn id="71" dur="1" fill="hold">
                                          <p:stCondLst>
                                            <p:cond delay="0"/>
                                          </p:stCondLst>
                                        </p:cTn>
                                        <p:tgtEl>
                                          <p:spTgt spid="8">
                                            <p:txEl>
                                              <p:pRg st="4" end="4"/>
                                            </p:txEl>
                                          </p:spTgt>
                                        </p:tgtEl>
                                        <p:attrNameLst>
                                          <p:attrName>style.visibility</p:attrName>
                                        </p:attrNameLst>
                                      </p:cBhvr>
                                      <p:to>
                                        <p:strVal val="visible"/>
                                      </p:to>
                                    </p:set>
                                    <p:anim calcmode="lin" valueType="num">
                                      <p:cBhvr additive="base">
                                        <p:cTn id="72"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73"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8">
                                            <p:txEl>
                                              <p:pRg st="5" end="5"/>
                                            </p:txEl>
                                          </p:spTgt>
                                        </p:tgtEl>
                                        <p:attrNameLst>
                                          <p:attrName>style.visibility</p:attrName>
                                        </p:attrNameLst>
                                      </p:cBhvr>
                                      <p:to>
                                        <p:strVal val="visible"/>
                                      </p:to>
                                    </p:set>
                                    <p:anim calcmode="lin" valueType="num">
                                      <p:cBhvr additive="base">
                                        <p:cTn id="77" dur="50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8">
                                            <p:txEl>
                                              <p:pRg st="5" end="5"/>
                                            </p:txEl>
                                          </p:spTgt>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 presetClass="entr" presetSubtype="8" fill="hold" nodeType="afterEffect">
                                  <p:stCondLst>
                                    <p:cond delay="0"/>
                                  </p:stCondLst>
                                  <p:childTnLst>
                                    <p:set>
                                      <p:cBhvr>
                                        <p:cTn id="81" dur="1" fill="hold">
                                          <p:stCondLst>
                                            <p:cond delay="0"/>
                                          </p:stCondLst>
                                        </p:cTn>
                                        <p:tgtEl>
                                          <p:spTgt spid="8">
                                            <p:txEl>
                                              <p:pRg st="6" end="6"/>
                                            </p:txEl>
                                          </p:spTgt>
                                        </p:tgtEl>
                                        <p:attrNameLst>
                                          <p:attrName>style.visibility</p:attrName>
                                        </p:attrNameLst>
                                      </p:cBhvr>
                                      <p:to>
                                        <p:strVal val="visible"/>
                                      </p:to>
                                    </p:set>
                                    <p:anim calcmode="lin" valueType="num">
                                      <p:cBhvr additive="base">
                                        <p:cTn id="82" dur="500" fill="hold"/>
                                        <p:tgtEl>
                                          <p:spTgt spid="8">
                                            <p:txEl>
                                              <p:pRg st="6" end="6"/>
                                            </p:txEl>
                                          </p:spTgt>
                                        </p:tgtEl>
                                        <p:attrNameLst>
                                          <p:attrName>ppt_x</p:attrName>
                                        </p:attrNameLst>
                                      </p:cBhvr>
                                      <p:tavLst>
                                        <p:tav tm="0">
                                          <p:val>
                                            <p:strVal val="0-#ppt_w/2"/>
                                          </p:val>
                                        </p:tav>
                                        <p:tav tm="100000">
                                          <p:val>
                                            <p:strVal val="#ppt_x"/>
                                          </p:val>
                                        </p:tav>
                                      </p:tavLst>
                                    </p:anim>
                                    <p:anim calcmode="lin" valueType="num">
                                      <p:cBhvr additive="base">
                                        <p:cTn id="83" dur="500" fill="hold"/>
                                        <p:tgtEl>
                                          <p:spTgt spid="8">
                                            <p:txEl>
                                              <p:pRg st="6" end="6"/>
                                            </p:txEl>
                                          </p:spTgt>
                                        </p:tgtEl>
                                        <p:attrNameLst>
                                          <p:attrName>ppt_y</p:attrName>
                                        </p:attrNameLst>
                                      </p:cBhvr>
                                      <p:tavLst>
                                        <p:tav tm="0">
                                          <p:val>
                                            <p:strVal val="#ppt_y"/>
                                          </p:val>
                                        </p:tav>
                                        <p:tav tm="100000">
                                          <p:val>
                                            <p:strVal val="#ppt_y"/>
                                          </p:val>
                                        </p:tav>
                                      </p:tavLst>
                                    </p:anim>
                                  </p:childTnLst>
                                </p:cTn>
                              </p:par>
                            </p:childTnLst>
                          </p:cTn>
                        </p:par>
                        <p:par>
                          <p:cTn id="84" fill="hold">
                            <p:stCondLst>
                              <p:cond delay="8000"/>
                            </p:stCondLst>
                            <p:childTnLst>
                              <p:par>
                                <p:cTn id="85" presetID="2" presetClass="entr" presetSubtype="8" fill="hold" nodeType="afterEffect">
                                  <p:stCondLst>
                                    <p:cond delay="0"/>
                                  </p:stCondLst>
                                  <p:childTnLst>
                                    <p:set>
                                      <p:cBhvr>
                                        <p:cTn id="86" dur="1" fill="hold">
                                          <p:stCondLst>
                                            <p:cond delay="0"/>
                                          </p:stCondLst>
                                        </p:cTn>
                                        <p:tgtEl>
                                          <p:spTgt spid="8">
                                            <p:txEl>
                                              <p:pRg st="7" end="7"/>
                                            </p:txEl>
                                          </p:spTgt>
                                        </p:tgtEl>
                                        <p:attrNameLst>
                                          <p:attrName>style.visibility</p:attrName>
                                        </p:attrNameLst>
                                      </p:cBhvr>
                                      <p:to>
                                        <p:strVal val="visible"/>
                                      </p:to>
                                    </p:set>
                                    <p:anim calcmode="lin" valueType="num">
                                      <p:cBhvr additive="base">
                                        <p:cTn id="87" dur="500" fill="hold"/>
                                        <p:tgtEl>
                                          <p:spTgt spid="8">
                                            <p:txEl>
                                              <p:pRg st="7" end="7"/>
                                            </p:txEl>
                                          </p:spTgt>
                                        </p:tgtEl>
                                        <p:attrNameLst>
                                          <p:attrName>ppt_x</p:attrName>
                                        </p:attrNameLst>
                                      </p:cBhvr>
                                      <p:tavLst>
                                        <p:tav tm="0">
                                          <p:val>
                                            <p:strVal val="0-#ppt_w/2"/>
                                          </p:val>
                                        </p:tav>
                                        <p:tav tm="100000">
                                          <p:val>
                                            <p:strVal val="#ppt_x"/>
                                          </p:val>
                                        </p:tav>
                                      </p:tavLst>
                                    </p:anim>
                                    <p:anim calcmode="lin" valueType="num">
                                      <p:cBhvr additive="base">
                                        <p:cTn id="88" dur="500" fill="hold"/>
                                        <p:tgtEl>
                                          <p:spTgt spid="8">
                                            <p:txEl>
                                              <p:pRg st="7" end="7"/>
                                            </p:txEl>
                                          </p:spTgt>
                                        </p:tgtEl>
                                        <p:attrNameLst>
                                          <p:attrName>ppt_y</p:attrName>
                                        </p:attrNameLst>
                                      </p:cBhvr>
                                      <p:tavLst>
                                        <p:tav tm="0">
                                          <p:val>
                                            <p:strVal val="#ppt_y"/>
                                          </p:val>
                                        </p:tav>
                                        <p:tav tm="100000">
                                          <p:val>
                                            <p:strVal val="#ppt_y"/>
                                          </p:val>
                                        </p:tav>
                                      </p:tavLst>
                                    </p:anim>
                                  </p:childTnLst>
                                </p:cTn>
                              </p:par>
                            </p:childTnLst>
                          </p:cTn>
                        </p:par>
                        <p:par>
                          <p:cTn id="89" fill="hold">
                            <p:stCondLst>
                              <p:cond delay="8500"/>
                            </p:stCondLst>
                            <p:childTnLst>
                              <p:par>
                                <p:cTn id="90" presetID="2" presetClass="entr" presetSubtype="8" fill="hold" nodeType="afterEffect">
                                  <p:stCondLst>
                                    <p:cond delay="0"/>
                                  </p:stCondLst>
                                  <p:childTnLst>
                                    <p:set>
                                      <p:cBhvr>
                                        <p:cTn id="91" dur="1" fill="hold">
                                          <p:stCondLst>
                                            <p:cond delay="0"/>
                                          </p:stCondLst>
                                        </p:cTn>
                                        <p:tgtEl>
                                          <p:spTgt spid="8">
                                            <p:txEl>
                                              <p:pRg st="8" end="8"/>
                                            </p:txEl>
                                          </p:spTgt>
                                        </p:tgtEl>
                                        <p:attrNameLst>
                                          <p:attrName>style.visibility</p:attrName>
                                        </p:attrNameLst>
                                      </p:cBhvr>
                                      <p:to>
                                        <p:strVal val="visible"/>
                                      </p:to>
                                    </p:set>
                                    <p:anim calcmode="lin" valueType="num">
                                      <p:cBhvr additive="base">
                                        <p:cTn id="92" dur="500" fill="hold"/>
                                        <p:tgtEl>
                                          <p:spTgt spid="8">
                                            <p:txEl>
                                              <p:pRg st="8" end="8"/>
                                            </p:txEl>
                                          </p:spTgt>
                                        </p:tgtEl>
                                        <p:attrNameLst>
                                          <p:attrName>ppt_x</p:attrName>
                                        </p:attrNameLst>
                                      </p:cBhvr>
                                      <p:tavLst>
                                        <p:tav tm="0">
                                          <p:val>
                                            <p:strVal val="0-#ppt_w/2"/>
                                          </p:val>
                                        </p:tav>
                                        <p:tav tm="100000">
                                          <p:val>
                                            <p:strVal val="#ppt_x"/>
                                          </p:val>
                                        </p:tav>
                                      </p:tavLst>
                                    </p:anim>
                                    <p:anim calcmode="lin" valueType="num">
                                      <p:cBhvr additive="base">
                                        <p:cTn id="93" dur="500" fill="hold"/>
                                        <p:tgtEl>
                                          <p:spTgt spid="8">
                                            <p:txEl>
                                              <p:pRg st="8" end="8"/>
                                            </p:txEl>
                                          </p:spTgt>
                                        </p:tgtEl>
                                        <p:attrNameLst>
                                          <p:attrName>ppt_y</p:attrName>
                                        </p:attrNameLst>
                                      </p:cBhvr>
                                      <p:tavLst>
                                        <p:tav tm="0">
                                          <p:val>
                                            <p:strVal val="#ppt_y"/>
                                          </p:val>
                                        </p:tav>
                                        <p:tav tm="100000">
                                          <p:val>
                                            <p:strVal val="#ppt_y"/>
                                          </p:val>
                                        </p:tav>
                                      </p:tavLst>
                                    </p:anim>
                                  </p:childTnLst>
                                </p:cTn>
                              </p:par>
                            </p:childTnLst>
                          </p:cTn>
                        </p:par>
                        <p:par>
                          <p:cTn id="94" fill="hold">
                            <p:stCondLst>
                              <p:cond delay="9000"/>
                            </p:stCondLst>
                            <p:childTnLst>
                              <p:par>
                                <p:cTn id="95" presetID="2" presetClass="entr" presetSubtype="8" fill="hold" nodeType="afterEffect">
                                  <p:stCondLst>
                                    <p:cond delay="0"/>
                                  </p:stCondLst>
                                  <p:childTnLst>
                                    <p:set>
                                      <p:cBhvr>
                                        <p:cTn id="96" dur="1" fill="hold">
                                          <p:stCondLst>
                                            <p:cond delay="0"/>
                                          </p:stCondLst>
                                        </p:cTn>
                                        <p:tgtEl>
                                          <p:spTgt spid="8">
                                            <p:txEl>
                                              <p:pRg st="9" end="9"/>
                                            </p:txEl>
                                          </p:spTgt>
                                        </p:tgtEl>
                                        <p:attrNameLst>
                                          <p:attrName>style.visibility</p:attrName>
                                        </p:attrNameLst>
                                      </p:cBhvr>
                                      <p:to>
                                        <p:strVal val="visible"/>
                                      </p:to>
                                    </p:set>
                                    <p:anim calcmode="lin" valueType="num">
                                      <p:cBhvr additive="base">
                                        <p:cTn id="97" dur="500" fill="hold"/>
                                        <p:tgtEl>
                                          <p:spTgt spid="8">
                                            <p:txEl>
                                              <p:pRg st="9" end="9"/>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8">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660033"/>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3A035F-05B4-44C5-98AB-4125B5A98A0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15916" y="0"/>
            <a:ext cx="9144000" cy="6858000"/>
          </a:xfrm>
          <a:prstGeom prst="rect">
            <a:avLst/>
          </a:prstGeom>
        </p:spPr>
      </p:pic>
      <p:sp>
        <p:nvSpPr>
          <p:cNvPr id="4" name="TextBox 3"/>
          <p:cNvSpPr txBox="1"/>
          <p:nvPr/>
        </p:nvSpPr>
        <p:spPr>
          <a:xfrm>
            <a:off x="224590" y="80213"/>
            <a:ext cx="2614864" cy="664797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2400" b="0" i="0" u="none" strike="noStrike" kern="1200" cap="none" spc="0" normalizeH="0" baseline="0" noProof="0" dirty="0">
                <a:ln>
                  <a:noFill/>
                </a:ln>
                <a:solidFill>
                  <a:srgbClr val="FFFF99"/>
                </a:solidFill>
                <a:effectLst/>
                <a:uLnTx/>
                <a:uFillTx/>
                <a:latin typeface="Calibri" panose="020F0502020204030204" pitchFamily="34" charset="0"/>
                <a:ea typeface="+mn-ea"/>
                <a:cs typeface="+mn-cs"/>
              </a:rPr>
              <a:t>The amphitheater in Ephesus, where Paul was nearly lynched, lies at the end of the Arcadian Way.</a:t>
            </a:r>
          </a:p>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endParaRPr kumimoji="0" lang="en-US" altLang="en-US" sz="2400" b="0" i="0" u="none" strike="noStrike" kern="1200" cap="none" spc="0" normalizeH="0" baseline="0" noProof="0" dirty="0">
              <a:ln>
                <a:noFill/>
              </a:ln>
              <a:solidFill>
                <a:srgbClr val="FFFF99"/>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2400" b="0" i="0" u="none" strike="noStrike" kern="1200" cap="none" spc="0" normalizeH="0" baseline="0" noProof="0" dirty="0">
                <a:ln>
                  <a:noFill/>
                </a:ln>
                <a:solidFill>
                  <a:srgbClr val="FFFF99"/>
                </a:solidFill>
                <a:effectLst/>
                <a:uLnTx/>
                <a:uFillTx/>
                <a:latin typeface="Calibri" panose="020F0502020204030204" pitchFamily="34" charset="0"/>
                <a:ea typeface="+mn-ea"/>
                <a:cs typeface="+mn-cs"/>
              </a:rPr>
              <a:t>While at Ephesus, Paul made a firm decision to revisit Jerusalem after which he hoped to reach further west by going to Rome (Ac. 19:21; cf. Ro. 1:11-13; 15:23-24, 31-32).</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78030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2">
                <a:lumMod val="50000"/>
              </a:schemeClr>
            </a:gs>
            <a:gs pos="50000">
              <a:schemeClr val="accent3">
                <a:lumMod val="5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BB2293-D10B-42AA-9CD1-FE4C49A96904}"/>
              </a:ext>
            </a:extLst>
          </p:cNvPr>
          <p:cNvSpPr>
            <a:spLocks noGrp="1"/>
          </p:cNvSpPr>
          <p:nvPr>
            <p:ph type="body" idx="1"/>
          </p:nvPr>
        </p:nvSpPr>
        <p:spPr>
          <a:xfrm>
            <a:off x="314561" y="381075"/>
            <a:ext cx="4472327" cy="693135"/>
          </a:xfrm>
        </p:spPr>
        <p:txBody>
          <a:bodyPr/>
          <a:lstStyle/>
          <a:p>
            <a:r>
              <a:rPr lang="en-US" dirty="0">
                <a:solidFill>
                  <a:srgbClr val="FFC000"/>
                </a:solidFill>
              </a:rPr>
              <a:t>VIRTUES</a:t>
            </a:r>
          </a:p>
        </p:txBody>
      </p:sp>
      <p:sp>
        <p:nvSpPr>
          <p:cNvPr id="4" name="Content Placeholder 3">
            <a:extLst>
              <a:ext uri="{FF2B5EF4-FFF2-40B4-BE49-F238E27FC236}">
                <a16:creationId xmlns:a16="http://schemas.microsoft.com/office/drawing/2014/main" id="{CF025AB8-70A0-40D4-8FF0-64E9DEB578DC}"/>
              </a:ext>
            </a:extLst>
          </p:cNvPr>
          <p:cNvSpPr>
            <a:spLocks noGrp="1"/>
          </p:cNvSpPr>
          <p:nvPr>
            <p:ph sz="half" idx="2"/>
          </p:nvPr>
        </p:nvSpPr>
        <p:spPr>
          <a:xfrm>
            <a:off x="314561" y="1424865"/>
            <a:ext cx="5781439" cy="5052060"/>
          </a:xfrm>
          <a:solidFill>
            <a:schemeClr val="accent2">
              <a:lumMod val="50000"/>
            </a:schemeClr>
          </a:solidFill>
          <a:ln>
            <a:solidFill>
              <a:schemeClr val="tx1"/>
            </a:solidFill>
          </a:ln>
        </p:spPr>
        <p:txBody>
          <a:bodyPr>
            <a:normAutofit/>
          </a:bodyPr>
          <a:lstStyle/>
          <a:p>
            <a:pPr marL="0" indent="0">
              <a:buNone/>
            </a:pPr>
            <a:r>
              <a:rPr lang="en-US" dirty="0">
                <a:latin typeface="Greekth" panose="02020803070505020304" pitchFamily="18" charset="0"/>
              </a:rPr>
              <a:t>a]</a:t>
            </a:r>
            <a:r>
              <a:rPr lang="en-US" dirty="0" err="1">
                <a:latin typeface="Greekth" panose="02020803070505020304" pitchFamily="18" charset="0"/>
              </a:rPr>
              <a:t>naneou?sqai</a:t>
            </a:r>
            <a:r>
              <a:rPr lang="en-US" dirty="0">
                <a:latin typeface="Greekth" panose="02020803070505020304" pitchFamily="18" charset="0"/>
              </a:rPr>
              <a:t> t&amp;? </a:t>
            </a:r>
            <a:r>
              <a:rPr lang="en-US" dirty="0" err="1">
                <a:latin typeface="Greekth" panose="02020803070505020304" pitchFamily="18" charset="0"/>
              </a:rPr>
              <a:t>pneu</a:t>
            </a:r>
            <a:r>
              <a:rPr lang="en-US" dirty="0">
                <a:latin typeface="Greekth" panose="02020803070505020304" pitchFamily="18" charset="0"/>
              </a:rPr>
              <a:t>&lt;</a:t>
            </a:r>
            <a:r>
              <a:rPr lang="en-US" dirty="0" err="1">
                <a:latin typeface="Greekth" panose="02020803070505020304" pitchFamily="18" charset="0"/>
              </a:rPr>
              <a:t>mati</a:t>
            </a:r>
            <a:r>
              <a:rPr lang="en-US" dirty="0">
                <a:latin typeface="Greekth" panose="02020803070505020304" pitchFamily="18" charset="0"/>
              </a:rPr>
              <a:t> </a:t>
            </a:r>
            <a:r>
              <a:rPr lang="en-US" dirty="0" err="1">
                <a:latin typeface="Greekth" panose="02020803070505020304" pitchFamily="18" charset="0"/>
              </a:rPr>
              <a:t>tou</a:t>
            </a:r>
            <a:r>
              <a:rPr lang="en-US" dirty="0">
                <a:latin typeface="Greekth" panose="02020803070505020304" pitchFamily="18" charset="0"/>
              </a:rPr>
              <a:t>? </a:t>
            </a:r>
            <a:r>
              <a:rPr lang="en-US" dirty="0" err="1">
                <a:latin typeface="Greekth" panose="02020803070505020304" pitchFamily="18" charset="0"/>
              </a:rPr>
              <a:t>noo</a:t>
            </a:r>
            <a:r>
              <a:rPr lang="en-US" dirty="0">
                <a:latin typeface="Greekth" panose="02020803070505020304" pitchFamily="18" charset="0"/>
              </a:rPr>
              <a:t>&gt;j</a:t>
            </a:r>
            <a:r>
              <a:rPr lang="en-US" dirty="0">
                <a:latin typeface="Agency FB" panose="020B0503020202020204" pitchFamily="34" charset="0"/>
              </a:rPr>
              <a:t> (to</a:t>
            </a:r>
          </a:p>
          <a:p>
            <a:pPr marL="0" indent="0">
              <a:spcBef>
                <a:spcPts val="0"/>
              </a:spcBef>
              <a:buNone/>
            </a:pPr>
            <a:r>
              <a:rPr lang="en-US" dirty="0">
                <a:latin typeface="Agency FB" panose="020B0503020202020204" pitchFamily="34" charset="0"/>
              </a:rPr>
              <a:t>	renew in the spirit of the mind)</a:t>
            </a:r>
            <a:endParaRPr lang="en-US" dirty="0">
              <a:latin typeface="Greekth" panose="02020803070505020304" pitchFamily="18" charset="0"/>
            </a:endParaRPr>
          </a:p>
          <a:p>
            <a:pPr marL="0" indent="0">
              <a:buNone/>
            </a:pPr>
            <a:r>
              <a:rPr lang="en-US" dirty="0" err="1">
                <a:latin typeface="Greekth" panose="02020803070505020304" pitchFamily="18" charset="0"/>
              </a:rPr>
              <a:t>dikaiosu</a:t>
            </a:r>
            <a:r>
              <a:rPr lang="en-US" dirty="0">
                <a:latin typeface="Greekth" panose="02020803070505020304" pitchFamily="18" charset="0"/>
              </a:rPr>
              <a:t>&lt;</a:t>
            </a:r>
            <a:r>
              <a:rPr lang="en-US" dirty="0" err="1">
                <a:latin typeface="Greekth" panose="02020803070505020304" pitchFamily="18" charset="0"/>
              </a:rPr>
              <a:t>nh</a:t>
            </a:r>
            <a:r>
              <a:rPr lang="en-US" dirty="0">
                <a:latin typeface="Agency FB" panose="020B0503020202020204" pitchFamily="34" charset="0"/>
              </a:rPr>
              <a:t> (righteousness)</a:t>
            </a:r>
            <a:endParaRPr lang="en-US" dirty="0">
              <a:latin typeface="Greekth" panose="02020803070505020304" pitchFamily="18" charset="0"/>
            </a:endParaRPr>
          </a:p>
          <a:p>
            <a:pPr marL="0" indent="0">
              <a:buNone/>
            </a:pPr>
            <a:r>
              <a:rPr lang="en-US" dirty="0">
                <a:latin typeface="Greekth" panose="02020803070505020304" pitchFamily="18" charset="0"/>
              </a:rPr>
              <a:t>o[</a:t>
            </a:r>
            <a:r>
              <a:rPr lang="en-US" dirty="0" err="1">
                <a:latin typeface="Greekth" panose="02020803070505020304" pitchFamily="18" charset="0"/>
              </a:rPr>
              <a:t>sio</a:t>
            </a:r>
            <a:r>
              <a:rPr lang="en-US" dirty="0">
                <a:latin typeface="Greekth" panose="02020803070505020304" pitchFamily="18" charset="0"/>
              </a:rPr>
              <a:t>&lt;</a:t>
            </a:r>
            <a:r>
              <a:rPr lang="en-US" dirty="0" err="1">
                <a:latin typeface="Greekth" panose="02020803070505020304" pitchFamily="18" charset="0"/>
              </a:rPr>
              <a:t>thti</a:t>
            </a:r>
            <a:r>
              <a:rPr lang="en-US" dirty="0">
                <a:latin typeface="Greekth" panose="02020803070505020304" pitchFamily="18" charset="0"/>
              </a:rPr>
              <a:t> </a:t>
            </a:r>
            <a:r>
              <a:rPr lang="en-US" dirty="0" err="1">
                <a:latin typeface="Greekth" panose="02020803070505020304" pitchFamily="18" charset="0"/>
              </a:rPr>
              <a:t>th?j</a:t>
            </a:r>
            <a:r>
              <a:rPr lang="en-US" dirty="0">
                <a:latin typeface="Greekth" panose="02020803070505020304" pitchFamily="18" charset="0"/>
              </a:rPr>
              <a:t> a]</a:t>
            </a:r>
            <a:r>
              <a:rPr lang="en-US" dirty="0" err="1">
                <a:latin typeface="Greekth" panose="02020803070505020304" pitchFamily="18" charset="0"/>
              </a:rPr>
              <a:t>lhqei</a:t>
            </a:r>
            <a:r>
              <a:rPr lang="en-US" dirty="0">
                <a:latin typeface="Greekth" panose="02020803070505020304" pitchFamily="18" charset="0"/>
              </a:rPr>
              <a:t>&lt;</a:t>
            </a:r>
            <a:r>
              <a:rPr lang="en-US" dirty="0" err="1">
                <a:latin typeface="Greekth" panose="02020803070505020304" pitchFamily="18" charset="0"/>
              </a:rPr>
              <a:t>aj</a:t>
            </a:r>
            <a:r>
              <a:rPr lang="en-US" dirty="0">
                <a:latin typeface="Agency FB" panose="020B0503020202020204" pitchFamily="34" charset="0"/>
              </a:rPr>
              <a:t> (true piety)</a:t>
            </a:r>
            <a:endParaRPr lang="en-US" dirty="0">
              <a:latin typeface="Greekth" panose="02020803070505020304" pitchFamily="18" charset="0"/>
            </a:endParaRPr>
          </a:p>
          <a:p>
            <a:pPr marL="0" indent="0">
              <a:buNone/>
            </a:pPr>
            <a:r>
              <a:rPr lang="en-US" dirty="0">
                <a:latin typeface="Greekth" panose="02020803070505020304" pitchFamily="18" charset="0"/>
              </a:rPr>
              <a:t>a]</a:t>
            </a:r>
            <a:r>
              <a:rPr lang="en-US" dirty="0" err="1">
                <a:latin typeface="Greekth" panose="02020803070505020304" pitchFamily="18" charset="0"/>
              </a:rPr>
              <a:t>lh</a:t>
            </a:r>
            <a:r>
              <a:rPr lang="en-US" dirty="0">
                <a:latin typeface="Greekth" panose="02020803070505020304" pitchFamily="18" charset="0"/>
              </a:rPr>
              <a:t>&lt;</a:t>
            </a:r>
            <a:r>
              <a:rPr lang="en-US" dirty="0" err="1">
                <a:latin typeface="Greekth" panose="02020803070505020304" pitchFamily="18" charset="0"/>
              </a:rPr>
              <a:t>qeia</a:t>
            </a:r>
            <a:r>
              <a:rPr lang="en-US" dirty="0">
                <a:latin typeface="Agency FB" panose="020B0503020202020204" pitchFamily="34" charset="0"/>
              </a:rPr>
              <a:t> (truth)</a:t>
            </a:r>
          </a:p>
          <a:p>
            <a:pPr marL="0" indent="0">
              <a:buNone/>
            </a:pPr>
            <a:r>
              <a:rPr lang="en-US" dirty="0">
                <a:latin typeface="Greekth" panose="02020803070505020304" pitchFamily="18" charset="0"/>
              </a:rPr>
              <a:t>e]</a:t>
            </a:r>
            <a:r>
              <a:rPr lang="en-US" dirty="0" err="1">
                <a:latin typeface="Greekth" panose="02020803070505020304" pitchFamily="18" charset="0"/>
              </a:rPr>
              <a:t>rgazo</a:t>
            </a:r>
            <a:r>
              <a:rPr lang="en-US" dirty="0">
                <a:latin typeface="Greekth" panose="02020803070505020304" pitchFamily="18" charset="0"/>
              </a:rPr>
              <a:t>&lt;</a:t>
            </a:r>
            <a:r>
              <a:rPr lang="en-US" dirty="0" err="1">
                <a:latin typeface="Greekth" panose="02020803070505020304" pitchFamily="18" charset="0"/>
              </a:rPr>
              <a:t>menoj</a:t>
            </a:r>
            <a:r>
              <a:rPr lang="en-US" dirty="0">
                <a:latin typeface="Greekth" panose="02020803070505020304" pitchFamily="18" charset="0"/>
              </a:rPr>
              <a:t> </a:t>
            </a:r>
            <a:r>
              <a:rPr lang="en-US" dirty="0" err="1">
                <a:latin typeface="Greekth" panose="02020803070505020304" pitchFamily="18" charset="0"/>
              </a:rPr>
              <a:t>tai?j</a:t>
            </a:r>
            <a:r>
              <a:rPr lang="en-US" dirty="0">
                <a:latin typeface="Greekth" panose="02020803070505020304" pitchFamily="18" charset="0"/>
              </a:rPr>
              <a:t> </a:t>
            </a:r>
            <a:r>
              <a:rPr lang="en-US" dirty="0" err="1">
                <a:latin typeface="Greekth" panose="02020803070505020304" pitchFamily="18" charset="0"/>
              </a:rPr>
              <a:t>xersi</a:t>
            </a:r>
            <a:r>
              <a:rPr lang="en-US" dirty="0">
                <a:latin typeface="Greekth" panose="02020803070505020304" pitchFamily="18" charset="0"/>
              </a:rPr>
              <a:t>&gt;n to&gt; a]</a:t>
            </a:r>
            <a:r>
              <a:rPr lang="en-US" dirty="0" err="1">
                <a:latin typeface="Greekth" panose="02020803070505020304" pitchFamily="18" charset="0"/>
              </a:rPr>
              <a:t>gaqo</a:t>
            </a:r>
            <a:r>
              <a:rPr lang="en-US" dirty="0">
                <a:latin typeface="Greekth" panose="02020803070505020304" pitchFamily="18" charset="0"/>
              </a:rPr>
              <a:t>&lt;n</a:t>
            </a:r>
          </a:p>
          <a:p>
            <a:pPr marL="0" indent="0">
              <a:spcBef>
                <a:spcPts val="0"/>
              </a:spcBef>
              <a:buNone/>
            </a:pPr>
            <a:r>
              <a:rPr lang="en-US" dirty="0">
                <a:latin typeface="Greekth" panose="02020803070505020304" pitchFamily="18" charset="0"/>
              </a:rPr>
              <a:t>	</a:t>
            </a:r>
            <a:r>
              <a:rPr lang="en-US" dirty="0">
                <a:latin typeface="Agency FB" panose="020B0503020202020204" pitchFamily="34" charset="0"/>
              </a:rPr>
              <a:t>(working honestly with his hands</a:t>
            </a:r>
            <a:endParaRPr lang="en-US" dirty="0">
              <a:latin typeface="Greekth" panose="02020803070505020304" pitchFamily="18" charset="0"/>
            </a:endParaRPr>
          </a:p>
          <a:p>
            <a:pPr marL="0" indent="0">
              <a:buNone/>
            </a:pPr>
            <a:r>
              <a:rPr lang="en-US" dirty="0" err="1">
                <a:latin typeface="Greekth" panose="02020803070505020304" pitchFamily="18" charset="0"/>
              </a:rPr>
              <a:t>metadido</a:t>
            </a:r>
            <a:r>
              <a:rPr lang="en-US" dirty="0">
                <a:latin typeface="Greekth" panose="02020803070505020304" pitchFamily="18" charset="0"/>
              </a:rPr>
              <a:t>&lt;</a:t>
            </a:r>
            <a:r>
              <a:rPr lang="en-US" dirty="0" err="1">
                <a:latin typeface="Greekth" panose="02020803070505020304" pitchFamily="18" charset="0"/>
              </a:rPr>
              <a:t>nai</a:t>
            </a:r>
            <a:r>
              <a:rPr lang="en-US" dirty="0">
                <a:latin typeface="Greekth" panose="02020803070505020304" pitchFamily="18" charset="0"/>
              </a:rPr>
              <a:t> t&amp;? </a:t>
            </a:r>
            <a:r>
              <a:rPr lang="en-US" dirty="0" err="1">
                <a:latin typeface="Greekth" panose="02020803070505020304" pitchFamily="18" charset="0"/>
              </a:rPr>
              <a:t>xrei</a:t>
            </a:r>
            <a:r>
              <a:rPr lang="en-US" dirty="0">
                <a:latin typeface="Greekth" panose="02020803070505020304" pitchFamily="18" charset="0"/>
              </a:rPr>
              <a:t>&lt;an </a:t>
            </a:r>
            <a:r>
              <a:rPr lang="en-US" dirty="0" err="1">
                <a:latin typeface="Greekth" panose="02020803070505020304" pitchFamily="18" charset="0"/>
              </a:rPr>
              <a:t>e@xonti</a:t>
            </a:r>
            <a:r>
              <a:rPr lang="en-US" dirty="0">
                <a:latin typeface="Agency FB" panose="020B0503020202020204" pitchFamily="34" charset="0"/>
              </a:rPr>
              <a:t> (giving to</a:t>
            </a:r>
          </a:p>
          <a:p>
            <a:pPr marL="0" indent="0">
              <a:spcBef>
                <a:spcPts val="0"/>
              </a:spcBef>
              <a:buNone/>
            </a:pPr>
            <a:r>
              <a:rPr lang="en-US" dirty="0">
                <a:latin typeface="Agency FB" panose="020B0503020202020204" pitchFamily="34" charset="0"/>
              </a:rPr>
              <a:t>	those having a need)</a:t>
            </a:r>
            <a:endParaRPr lang="en-US" dirty="0">
              <a:latin typeface="Greekth" panose="02020803070505020304" pitchFamily="18" charset="0"/>
            </a:endParaRPr>
          </a:p>
          <a:p>
            <a:pPr marL="0" indent="0">
              <a:buNone/>
            </a:pPr>
            <a:r>
              <a:rPr lang="en-US" dirty="0">
                <a:latin typeface="Greekth" panose="02020803070505020304" pitchFamily="18" charset="0"/>
              </a:rPr>
              <a:t>lo&lt;</a:t>
            </a:r>
            <a:r>
              <a:rPr lang="en-US" dirty="0" err="1">
                <a:latin typeface="Greekth" panose="02020803070505020304" pitchFamily="18" charset="0"/>
              </a:rPr>
              <a:t>goj</a:t>
            </a:r>
            <a:r>
              <a:rPr lang="en-US" dirty="0">
                <a:latin typeface="Greekth" panose="02020803070505020304" pitchFamily="18" charset="0"/>
              </a:rPr>
              <a:t>…a]</a:t>
            </a:r>
            <a:r>
              <a:rPr lang="en-US" dirty="0" err="1">
                <a:latin typeface="Greekth" panose="02020803070505020304" pitchFamily="18" charset="0"/>
              </a:rPr>
              <a:t>gaqo</a:t>
            </a:r>
            <a:r>
              <a:rPr lang="en-US" dirty="0">
                <a:latin typeface="Greekth" panose="02020803070505020304" pitchFamily="18" charset="0"/>
              </a:rPr>
              <a:t>&gt;j pro&gt;j oi]</a:t>
            </a:r>
            <a:r>
              <a:rPr lang="en-US" dirty="0" err="1">
                <a:latin typeface="Greekth" panose="02020803070505020304" pitchFamily="18" charset="0"/>
              </a:rPr>
              <a:t>kodomh</a:t>
            </a:r>
            <a:r>
              <a:rPr lang="en-US" dirty="0">
                <a:latin typeface="Greekth" panose="02020803070505020304" pitchFamily="18" charset="0"/>
              </a:rPr>
              <a:t>&gt;n</a:t>
            </a:r>
            <a:r>
              <a:rPr lang="en-US" dirty="0">
                <a:latin typeface="Agency FB" panose="020B0503020202020204" pitchFamily="34" charset="0"/>
              </a:rPr>
              <a:t> (speech</a:t>
            </a:r>
          </a:p>
          <a:p>
            <a:pPr marL="0" indent="0">
              <a:spcBef>
                <a:spcPts val="0"/>
              </a:spcBef>
              <a:buNone/>
            </a:pPr>
            <a:r>
              <a:rPr lang="en-US" dirty="0">
                <a:latin typeface="Agency FB" panose="020B0503020202020204" pitchFamily="34" charset="0"/>
              </a:rPr>
              <a:t>	good for edification)</a:t>
            </a:r>
            <a:endParaRPr lang="en-US" dirty="0">
              <a:latin typeface="Greekth" panose="02020803070505020304" pitchFamily="18" charset="0"/>
            </a:endParaRPr>
          </a:p>
          <a:p>
            <a:pPr marL="0" indent="0">
              <a:buNone/>
            </a:pPr>
            <a:r>
              <a:rPr lang="en-US" dirty="0" err="1">
                <a:latin typeface="Greekth" panose="02020803070505020304" pitchFamily="18" charset="0"/>
              </a:rPr>
              <a:t>xrhsto</a:t>
            </a:r>
            <a:r>
              <a:rPr lang="en-US" dirty="0">
                <a:latin typeface="Greekth" panose="02020803070505020304" pitchFamily="18" charset="0"/>
              </a:rPr>
              <a:t>&lt;j</a:t>
            </a:r>
            <a:r>
              <a:rPr lang="en-US" dirty="0">
                <a:latin typeface="Agency FB" panose="020B0503020202020204" pitchFamily="34" charset="0"/>
              </a:rPr>
              <a:t> (kind)</a:t>
            </a:r>
            <a:endParaRPr lang="en-US" dirty="0">
              <a:latin typeface="Greekth" panose="02020803070505020304" pitchFamily="18" charset="0"/>
            </a:endParaRPr>
          </a:p>
        </p:txBody>
      </p:sp>
      <p:sp>
        <p:nvSpPr>
          <p:cNvPr id="6" name="Content Placeholder 5">
            <a:extLst>
              <a:ext uri="{FF2B5EF4-FFF2-40B4-BE49-F238E27FC236}">
                <a16:creationId xmlns:a16="http://schemas.microsoft.com/office/drawing/2014/main" id="{5BB1AFEA-6AC2-442E-9834-572B7A5BD6A3}"/>
              </a:ext>
            </a:extLst>
          </p:cNvPr>
          <p:cNvSpPr>
            <a:spLocks noGrp="1"/>
          </p:cNvSpPr>
          <p:nvPr>
            <p:ph sz="quarter" idx="4"/>
          </p:nvPr>
        </p:nvSpPr>
        <p:spPr>
          <a:xfrm>
            <a:off x="6423660" y="1424865"/>
            <a:ext cx="5429391" cy="2324175"/>
          </a:xfrm>
          <a:solidFill>
            <a:schemeClr val="accent2">
              <a:lumMod val="50000"/>
            </a:schemeClr>
          </a:solidFill>
          <a:ln>
            <a:solidFill>
              <a:schemeClr val="tx1"/>
            </a:solidFill>
          </a:ln>
        </p:spPr>
        <p:txBody>
          <a:bodyPr>
            <a:normAutofit/>
          </a:bodyPr>
          <a:lstStyle/>
          <a:p>
            <a:pPr marL="0" indent="0">
              <a:buNone/>
            </a:pPr>
            <a:r>
              <a:rPr lang="en-US" dirty="0" err="1">
                <a:latin typeface="Greekth" panose="02020803070505020304" pitchFamily="18" charset="0"/>
              </a:rPr>
              <a:t>eu@splagxnoj</a:t>
            </a:r>
            <a:r>
              <a:rPr lang="en-US" dirty="0">
                <a:latin typeface="Agency FB" panose="020B0503020202020204" pitchFamily="34" charset="0"/>
              </a:rPr>
              <a:t> (tenderhearted)</a:t>
            </a:r>
            <a:endParaRPr lang="en-US" dirty="0">
              <a:latin typeface="Greekth" panose="02020803070505020304" pitchFamily="18" charset="0"/>
            </a:endParaRPr>
          </a:p>
          <a:p>
            <a:pPr marL="0" indent="0">
              <a:buNone/>
            </a:pPr>
            <a:r>
              <a:rPr lang="en-US" dirty="0" err="1">
                <a:latin typeface="Greekth" panose="02020803070505020304" pitchFamily="18" charset="0"/>
              </a:rPr>
              <a:t>Xari</a:t>
            </a:r>
            <a:r>
              <a:rPr lang="en-US" dirty="0">
                <a:latin typeface="Greekth" panose="02020803070505020304" pitchFamily="18" charset="0"/>
              </a:rPr>
              <a:t>&lt;</a:t>
            </a:r>
            <a:r>
              <a:rPr lang="en-US" dirty="0" err="1">
                <a:latin typeface="Greekth" panose="02020803070505020304" pitchFamily="18" charset="0"/>
              </a:rPr>
              <a:t>zomai</a:t>
            </a:r>
            <a:r>
              <a:rPr lang="en-US" dirty="0">
                <a:latin typeface="Agency FB" panose="020B0503020202020204" pitchFamily="34" charset="0"/>
              </a:rPr>
              <a:t> (to forgive)</a:t>
            </a:r>
            <a:endParaRPr lang="en-US" dirty="0">
              <a:latin typeface="Greekth" panose="02020803070505020304" pitchFamily="18" charset="0"/>
            </a:endParaRPr>
          </a:p>
          <a:p>
            <a:pPr marL="0" indent="0">
              <a:buNone/>
            </a:pPr>
            <a:r>
              <a:rPr lang="en-US" dirty="0" err="1">
                <a:latin typeface="Greekth" panose="02020803070505020304" pitchFamily="18" charset="0"/>
              </a:rPr>
              <a:t>mimhtai</a:t>
            </a:r>
            <a:r>
              <a:rPr lang="en-US" dirty="0">
                <a:latin typeface="Greekth" panose="02020803070505020304" pitchFamily="18" charset="0"/>
              </a:rPr>
              <a:t>&gt; </a:t>
            </a:r>
            <a:r>
              <a:rPr lang="en-US" dirty="0" err="1">
                <a:latin typeface="Greekth" panose="02020803070505020304" pitchFamily="18" charset="0"/>
              </a:rPr>
              <a:t>tou</a:t>
            </a:r>
            <a:r>
              <a:rPr lang="en-US" dirty="0">
                <a:latin typeface="Greekth" panose="02020803070505020304" pitchFamily="18" charset="0"/>
              </a:rPr>
              <a:t>? </a:t>
            </a:r>
            <a:r>
              <a:rPr lang="en-US" dirty="0" err="1">
                <a:latin typeface="Greekth" panose="02020803070505020304" pitchFamily="18" charset="0"/>
              </a:rPr>
              <a:t>qeou</a:t>
            </a:r>
            <a:r>
              <a:rPr lang="en-US" dirty="0">
                <a:latin typeface="Greekth" panose="02020803070505020304" pitchFamily="18" charset="0"/>
              </a:rPr>
              <a:t>?</a:t>
            </a:r>
            <a:r>
              <a:rPr lang="en-US" dirty="0">
                <a:latin typeface="Agency FB" panose="020B0503020202020204" pitchFamily="34" charset="0"/>
              </a:rPr>
              <a:t> (imitators of God)</a:t>
            </a:r>
            <a:endParaRPr lang="en-US" dirty="0">
              <a:latin typeface="Greekth" panose="02020803070505020304" pitchFamily="18" charset="0"/>
            </a:endParaRPr>
          </a:p>
          <a:p>
            <a:pPr marL="0" indent="0">
              <a:buNone/>
            </a:pPr>
            <a:r>
              <a:rPr lang="en-US" dirty="0" err="1">
                <a:latin typeface="Greekth" panose="02020803070505020304" pitchFamily="18" charset="0"/>
              </a:rPr>
              <a:t>peripatei?te</a:t>
            </a:r>
            <a:r>
              <a:rPr lang="en-US" dirty="0">
                <a:latin typeface="Greekth" panose="02020803070505020304" pitchFamily="18" charset="0"/>
              </a:rPr>
              <a:t> e]n a]gap^</a:t>
            </a:r>
            <a:r>
              <a:rPr lang="en-US" dirty="0">
                <a:latin typeface="Agency FB" panose="020B0503020202020204" pitchFamily="34" charset="0"/>
              </a:rPr>
              <a:t> (walking in love)</a:t>
            </a:r>
          </a:p>
          <a:p>
            <a:pPr marL="0" indent="0">
              <a:buNone/>
            </a:pPr>
            <a:r>
              <a:rPr lang="en-US" dirty="0" err="1">
                <a:latin typeface="Greekth" panose="02020803070505020304" pitchFamily="18" charset="0"/>
              </a:rPr>
              <a:t>eu</a:t>
            </a:r>
            <a:r>
              <a:rPr lang="en-US" dirty="0">
                <a:latin typeface="Greekth" panose="02020803070505020304" pitchFamily="18" charset="0"/>
              </a:rPr>
              <a:t>]</a:t>
            </a:r>
            <a:r>
              <a:rPr lang="en-US" dirty="0" err="1">
                <a:latin typeface="Greekth" panose="02020803070505020304" pitchFamily="18" charset="0"/>
              </a:rPr>
              <a:t>xaristi</a:t>
            </a:r>
            <a:r>
              <a:rPr lang="en-US" dirty="0">
                <a:latin typeface="Greekth" panose="02020803070505020304" pitchFamily="18" charset="0"/>
              </a:rPr>
              <a:t>&lt;a</a:t>
            </a:r>
            <a:r>
              <a:rPr lang="en-US" dirty="0">
                <a:latin typeface="Agency FB" panose="020B0503020202020204" pitchFamily="34" charset="0"/>
              </a:rPr>
              <a:t> (thanksgiving)</a:t>
            </a:r>
            <a:endParaRPr lang="en-US" dirty="0">
              <a:latin typeface="Greekth" panose="02020803070505020304" pitchFamily="18" charset="0"/>
            </a:endParaRPr>
          </a:p>
        </p:txBody>
      </p:sp>
    </p:spTree>
    <p:extLst>
      <p:ext uri="{BB962C8B-B14F-4D97-AF65-F5344CB8AC3E}">
        <p14:creationId xmlns:p14="http://schemas.microsoft.com/office/powerpoint/2010/main" val="185929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 calcmode="lin" valueType="num">
                                      <p:cBhvr additive="base">
                                        <p:cTn id="16"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nodeType="after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 calcmode="lin" valueType="num">
                                      <p:cBhvr additive="base">
                                        <p:cTn id="26"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nodeType="after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anim calcmode="lin" valueType="num">
                                      <p:cBhvr additive="base">
                                        <p:cTn id="40"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4">
                                            <p:txEl>
                                              <p:pRg st="7" end="7"/>
                                            </p:txEl>
                                          </p:spTgt>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4">
                                            <p:txEl>
                                              <p:pRg st="8" end="8"/>
                                            </p:txEl>
                                          </p:spTgt>
                                        </p:tgtEl>
                                        <p:attrNameLst>
                                          <p:attrName>style.visibility</p:attrName>
                                        </p:attrNameLst>
                                      </p:cBhvr>
                                      <p:to>
                                        <p:strVal val="visible"/>
                                      </p:to>
                                    </p:set>
                                    <p:anim calcmode="lin" valueType="num">
                                      <p:cBhvr additive="base">
                                        <p:cTn id="44" dur="5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nodeType="after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 calcmode="lin" valueType="num">
                                      <p:cBhvr additive="base">
                                        <p:cTn id="49" dur="500" fill="hold"/>
                                        <p:tgtEl>
                                          <p:spTgt spid="4">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
                                            <p:txEl>
                                              <p:pRg st="9" end="9"/>
                                            </p:txEl>
                                          </p:spTgt>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4">
                                            <p:txEl>
                                              <p:pRg st="10" end="10"/>
                                            </p:txEl>
                                          </p:spTgt>
                                        </p:tgtEl>
                                        <p:attrNameLst>
                                          <p:attrName>style.visibility</p:attrName>
                                        </p:attrNameLst>
                                      </p:cBhvr>
                                      <p:to>
                                        <p:strVal val="visible"/>
                                      </p:to>
                                    </p:set>
                                    <p:anim calcmode="lin" valueType="num">
                                      <p:cBhvr additive="base">
                                        <p:cTn id="53" dur="500" fill="hold"/>
                                        <p:tgtEl>
                                          <p:spTgt spid="4">
                                            <p:txEl>
                                              <p:pRg st="10" end="10"/>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4">
                                            <p:txEl>
                                              <p:pRg st="10" end="10"/>
                                            </p:txEl>
                                          </p:spTgt>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nodeType="afterEffect">
                                  <p:stCondLst>
                                    <p:cond delay="0"/>
                                  </p:stCondLst>
                                  <p:childTnLst>
                                    <p:set>
                                      <p:cBhvr>
                                        <p:cTn id="57" dur="1" fill="hold">
                                          <p:stCondLst>
                                            <p:cond delay="0"/>
                                          </p:stCondLst>
                                        </p:cTn>
                                        <p:tgtEl>
                                          <p:spTgt spid="4">
                                            <p:txEl>
                                              <p:pRg st="11" end="11"/>
                                            </p:txEl>
                                          </p:spTgt>
                                        </p:tgtEl>
                                        <p:attrNameLst>
                                          <p:attrName>style.visibility</p:attrName>
                                        </p:attrNameLst>
                                      </p:cBhvr>
                                      <p:to>
                                        <p:strVal val="visible"/>
                                      </p:to>
                                    </p:set>
                                    <p:anim calcmode="lin" valueType="num">
                                      <p:cBhvr additive="base">
                                        <p:cTn id="58" dur="500" fill="hold"/>
                                        <p:tgtEl>
                                          <p:spTgt spid="4">
                                            <p:txEl>
                                              <p:pRg st="11" end="11"/>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4">
                                            <p:txEl>
                                              <p:pRg st="11" end="11"/>
                                            </p:txEl>
                                          </p:spTgt>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2" presetClass="entr" presetSubtype="8" fill="hold" nodeType="afterEffect">
                                  <p:stCondLst>
                                    <p:cond delay="0"/>
                                  </p:stCondLst>
                                  <p:childTnLst>
                                    <p:set>
                                      <p:cBhvr>
                                        <p:cTn id="62" dur="1" fill="hold">
                                          <p:stCondLst>
                                            <p:cond delay="0"/>
                                          </p:stCondLst>
                                        </p:cTn>
                                        <p:tgtEl>
                                          <p:spTgt spid="6">
                                            <p:txEl>
                                              <p:pRg st="0" end="0"/>
                                            </p:txEl>
                                          </p:spTgt>
                                        </p:tgtEl>
                                        <p:attrNameLst>
                                          <p:attrName>style.visibility</p:attrName>
                                        </p:attrNameLst>
                                      </p:cBhvr>
                                      <p:to>
                                        <p:strVal val="visible"/>
                                      </p:to>
                                    </p:set>
                                    <p:anim calcmode="lin" valueType="num">
                                      <p:cBhvr additive="base">
                                        <p:cTn id="63"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nodeType="afterEffect">
                                  <p:stCondLst>
                                    <p:cond delay="0"/>
                                  </p:stCondLst>
                                  <p:childTnLst>
                                    <p:set>
                                      <p:cBhvr>
                                        <p:cTn id="67" dur="1" fill="hold">
                                          <p:stCondLst>
                                            <p:cond delay="0"/>
                                          </p:stCondLst>
                                        </p:cTn>
                                        <p:tgtEl>
                                          <p:spTgt spid="6">
                                            <p:txEl>
                                              <p:pRg st="1" end="1"/>
                                            </p:txEl>
                                          </p:spTgt>
                                        </p:tgtEl>
                                        <p:attrNameLst>
                                          <p:attrName>style.visibility</p:attrName>
                                        </p:attrNameLst>
                                      </p:cBhvr>
                                      <p:to>
                                        <p:strVal val="visible"/>
                                      </p:to>
                                    </p:set>
                                    <p:anim calcmode="lin" valueType="num">
                                      <p:cBhvr additive="base">
                                        <p:cTn id="68"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69"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70" fill="hold">
                            <p:stCondLst>
                              <p:cond delay="5000"/>
                            </p:stCondLst>
                            <p:childTnLst>
                              <p:par>
                                <p:cTn id="71" presetID="2" presetClass="entr" presetSubtype="8" fill="hold" nodeType="afterEffect">
                                  <p:stCondLst>
                                    <p:cond delay="0"/>
                                  </p:stCondLst>
                                  <p:childTnLst>
                                    <p:set>
                                      <p:cBhvr>
                                        <p:cTn id="72" dur="1" fill="hold">
                                          <p:stCondLst>
                                            <p:cond delay="0"/>
                                          </p:stCondLst>
                                        </p:cTn>
                                        <p:tgtEl>
                                          <p:spTgt spid="6">
                                            <p:txEl>
                                              <p:pRg st="2" end="2"/>
                                            </p:txEl>
                                          </p:spTgt>
                                        </p:tgtEl>
                                        <p:attrNameLst>
                                          <p:attrName>style.visibility</p:attrName>
                                        </p:attrNameLst>
                                      </p:cBhvr>
                                      <p:to>
                                        <p:strVal val="visible"/>
                                      </p:to>
                                    </p:set>
                                    <p:anim calcmode="lin" valueType="num">
                                      <p:cBhvr additive="base">
                                        <p:cTn id="7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2" presetClass="entr" presetSubtype="8" fill="hold" nodeType="afterEffect">
                                  <p:stCondLst>
                                    <p:cond delay="0"/>
                                  </p:stCondLst>
                                  <p:childTnLst>
                                    <p:set>
                                      <p:cBhvr>
                                        <p:cTn id="77" dur="1" fill="hold">
                                          <p:stCondLst>
                                            <p:cond delay="0"/>
                                          </p:stCondLst>
                                        </p:cTn>
                                        <p:tgtEl>
                                          <p:spTgt spid="6">
                                            <p:txEl>
                                              <p:pRg st="3" end="3"/>
                                            </p:txEl>
                                          </p:spTgt>
                                        </p:tgtEl>
                                        <p:attrNameLst>
                                          <p:attrName>style.visibility</p:attrName>
                                        </p:attrNameLst>
                                      </p:cBhvr>
                                      <p:to>
                                        <p:strVal val="visible"/>
                                      </p:to>
                                    </p:set>
                                    <p:anim calcmode="lin" valueType="num">
                                      <p:cBhvr additive="base">
                                        <p:cTn id="78"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79"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par>
                          <p:cTn id="80" fill="hold">
                            <p:stCondLst>
                              <p:cond delay="6000"/>
                            </p:stCondLst>
                            <p:childTnLst>
                              <p:par>
                                <p:cTn id="81" presetID="2" presetClass="entr" presetSubtype="8" fill="hold" nodeType="afterEffect">
                                  <p:stCondLst>
                                    <p:cond delay="0"/>
                                  </p:stCondLst>
                                  <p:childTnLst>
                                    <p:set>
                                      <p:cBhvr>
                                        <p:cTn id="82" dur="1" fill="hold">
                                          <p:stCondLst>
                                            <p:cond delay="0"/>
                                          </p:stCondLst>
                                        </p:cTn>
                                        <p:tgtEl>
                                          <p:spTgt spid="6">
                                            <p:txEl>
                                              <p:pRg st="4" end="4"/>
                                            </p:txEl>
                                          </p:spTgt>
                                        </p:tgtEl>
                                        <p:attrNameLst>
                                          <p:attrName>style.visibility</p:attrName>
                                        </p:attrNameLst>
                                      </p:cBhvr>
                                      <p:to>
                                        <p:strVal val="visible"/>
                                      </p:to>
                                    </p:set>
                                    <p:anim calcmode="lin" valueType="num">
                                      <p:cBhvr additive="base">
                                        <p:cTn id="83"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84"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947EB-CBCD-4146-9366-BC8380E8DD4D}"/>
              </a:ext>
            </a:extLst>
          </p:cNvPr>
          <p:cNvSpPr>
            <a:spLocks noGrp="1"/>
          </p:cNvSpPr>
          <p:nvPr>
            <p:ph type="title"/>
          </p:nvPr>
        </p:nvSpPr>
        <p:spPr/>
        <p:txBody>
          <a:bodyPr/>
          <a:lstStyle/>
          <a:p>
            <a:r>
              <a:rPr lang="en-US" dirty="0"/>
              <a:t>Living as Children of Light (5:8-20)</a:t>
            </a:r>
          </a:p>
        </p:txBody>
      </p:sp>
      <p:sp>
        <p:nvSpPr>
          <p:cNvPr id="3" name="Content Placeholder 2">
            <a:extLst>
              <a:ext uri="{FF2B5EF4-FFF2-40B4-BE49-F238E27FC236}">
                <a16:creationId xmlns:a16="http://schemas.microsoft.com/office/drawing/2014/main" id="{8ECF00DC-4D21-4D4F-872D-0534CBFFE2C7}"/>
              </a:ext>
            </a:extLst>
          </p:cNvPr>
          <p:cNvSpPr>
            <a:spLocks noGrp="1"/>
          </p:cNvSpPr>
          <p:nvPr>
            <p:ph idx="1"/>
          </p:nvPr>
        </p:nvSpPr>
        <p:spPr>
          <a:xfrm>
            <a:off x="680321" y="2336872"/>
            <a:ext cx="9613861" cy="4315387"/>
          </a:xfrm>
        </p:spPr>
        <p:txBody>
          <a:bodyPr/>
          <a:lstStyle/>
          <a:p>
            <a:pPr marL="0" indent="0">
              <a:buNone/>
            </a:pPr>
            <a:r>
              <a:rPr lang="en-US" sz="2800" b="1" dirty="0">
                <a:solidFill>
                  <a:srgbClr val="800000"/>
                </a:solidFill>
                <a:effectLst>
                  <a:outerShdw blurRad="38100" dist="38100" dir="2700000" algn="tl">
                    <a:srgbClr val="000000">
                      <a:alpha val="43137"/>
                    </a:srgbClr>
                  </a:outerShdw>
                </a:effectLst>
              </a:rPr>
              <a:t>The primary goal of the believer in the new life is to please the Lord.</a:t>
            </a:r>
          </a:p>
          <a:p>
            <a:r>
              <a:rPr lang="en-US" i="1" dirty="0"/>
              <a:t>This new life is characterized by light, which is a metaphor for moral rectitude.</a:t>
            </a:r>
          </a:p>
          <a:p>
            <a:r>
              <a:rPr lang="en-US" i="1" dirty="0"/>
              <a:t>While darkness conceals, the light reveals.</a:t>
            </a:r>
          </a:p>
          <a:p>
            <a:r>
              <a:rPr lang="en-US" i="1" dirty="0"/>
              <a:t>Paul introduces the quotation in 5:14 in the same way he usually cites passages from the Hebrew Bible, yet this saying is not in the Hebrew Bible. Possibly, Paul is quoting from a Christian hymn.</a:t>
            </a:r>
          </a:p>
          <a:p>
            <a:r>
              <a:rPr lang="en-US" i="1" dirty="0"/>
              <a:t>The opposite of being filled with “spirits” (intoxicating beverages) is to be filled with the Holy Spirit.</a:t>
            </a:r>
          </a:p>
        </p:txBody>
      </p:sp>
    </p:spTree>
    <p:extLst>
      <p:ext uri="{BB962C8B-B14F-4D97-AF65-F5344CB8AC3E}">
        <p14:creationId xmlns:p14="http://schemas.microsoft.com/office/powerpoint/2010/main" val="229554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75000"/>
              </a:schemeClr>
            </a:gs>
            <a:gs pos="50000">
              <a:schemeClr val="accent3">
                <a:lumMod val="5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5E4CC-3858-4160-9D06-6E620AF8380D}"/>
              </a:ext>
            </a:extLst>
          </p:cNvPr>
          <p:cNvSpPr>
            <a:spLocks noGrp="1"/>
          </p:cNvSpPr>
          <p:nvPr>
            <p:ph type="title"/>
          </p:nvPr>
        </p:nvSpPr>
        <p:spPr/>
        <p:txBody>
          <a:bodyPr/>
          <a:lstStyle/>
          <a:p>
            <a:r>
              <a:rPr lang="en-US" dirty="0"/>
              <a:t>Paul’s Metaphors for the Old and New Life</a:t>
            </a:r>
          </a:p>
        </p:txBody>
      </p:sp>
      <p:sp>
        <p:nvSpPr>
          <p:cNvPr id="3" name="Text Placeholder 2">
            <a:extLst>
              <a:ext uri="{FF2B5EF4-FFF2-40B4-BE49-F238E27FC236}">
                <a16:creationId xmlns:a16="http://schemas.microsoft.com/office/drawing/2014/main" id="{5F06F4E3-4CAB-493C-9048-2E7953B50DDC}"/>
              </a:ext>
            </a:extLst>
          </p:cNvPr>
          <p:cNvSpPr>
            <a:spLocks noGrp="1"/>
          </p:cNvSpPr>
          <p:nvPr>
            <p:ph type="body" idx="1"/>
          </p:nvPr>
        </p:nvSpPr>
        <p:spPr>
          <a:xfrm>
            <a:off x="361402" y="2124359"/>
            <a:ext cx="2410314" cy="576262"/>
          </a:xfrm>
        </p:spPr>
        <p:txBody>
          <a:bodyPr/>
          <a:lstStyle/>
          <a:p>
            <a:pPr algn="ctr"/>
            <a:r>
              <a:rPr lang="en-US" sz="2800" b="1" dirty="0">
                <a:solidFill>
                  <a:srgbClr val="FFC000"/>
                </a:solidFill>
                <a:effectLst>
                  <a:outerShdw blurRad="38100" dist="38100" dir="2700000" algn="tl">
                    <a:srgbClr val="000000">
                      <a:alpha val="43137"/>
                    </a:srgbClr>
                  </a:outerShdw>
                </a:effectLst>
              </a:rPr>
              <a:t>2:1-6</a:t>
            </a:r>
          </a:p>
        </p:txBody>
      </p:sp>
      <p:sp>
        <p:nvSpPr>
          <p:cNvPr id="4" name="Text Placeholder 3">
            <a:extLst>
              <a:ext uri="{FF2B5EF4-FFF2-40B4-BE49-F238E27FC236}">
                <a16:creationId xmlns:a16="http://schemas.microsoft.com/office/drawing/2014/main" id="{6C32FEF9-3FF7-47FF-A0EE-6EBB4C7EE8E0}"/>
              </a:ext>
            </a:extLst>
          </p:cNvPr>
          <p:cNvSpPr>
            <a:spLocks noGrp="1"/>
          </p:cNvSpPr>
          <p:nvPr>
            <p:ph type="body" sz="half" idx="15"/>
          </p:nvPr>
        </p:nvSpPr>
        <p:spPr>
          <a:xfrm>
            <a:off x="200262" y="2700621"/>
            <a:ext cx="2732594" cy="3807066"/>
          </a:xfrm>
          <a:solidFill>
            <a:schemeClr val="bg2">
              <a:lumMod val="50000"/>
            </a:schemeClr>
          </a:solidFill>
          <a:ln>
            <a:solidFill>
              <a:schemeClr val="tx1"/>
            </a:solidFill>
          </a:ln>
        </p:spPr>
        <p:txBody>
          <a:bodyPr>
            <a:normAutofit/>
          </a:bodyPr>
          <a:lstStyle/>
          <a:p>
            <a:r>
              <a:rPr lang="en-US" sz="2800" b="1" dirty="0">
                <a:solidFill>
                  <a:schemeClr val="accent1">
                    <a:lumMod val="60000"/>
                    <a:lumOff val="40000"/>
                  </a:schemeClr>
                </a:solidFill>
              </a:rPr>
              <a:t>Death and Resurrection</a:t>
            </a:r>
          </a:p>
          <a:p>
            <a:r>
              <a:rPr lang="en-US" sz="2400" i="1" dirty="0"/>
              <a:t>Formerly, we were dead in sin; now, we are alive together with Christ.</a:t>
            </a:r>
          </a:p>
        </p:txBody>
      </p:sp>
      <p:sp>
        <p:nvSpPr>
          <p:cNvPr id="5" name="Text Placeholder 4">
            <a:extLst>
              <a:ext uri="{FF2B5EF4-FFF2-40B4-BE49-F238E27FC236}">
                <a16:creationId xmlns:a16="http://schemas.microsoft.com/office/drawing/2014/main" id="{44869B6E-634C-4F94-8F93-85309DBA45B4}"/>
              </a:ext>
            </a:extLst>
          </p:cNvPr>
          <p:cNvSpPr>
            <a:spLocks noGrp="1"/>
          </p:cNvSpPr>
          <p:nvPr>
            <p:ph type="body" sz="quarter" idx="3"/>
          </p:nvPr>
        </p:nvSpPr>
        <p:spPr>
          <a:xfrm>
            <a:off x="3205413" y="2129512"/>
            <a:ext cx="2276289" cy="576262"/>
          </a:xfrm>
        </p:spPr>
        <p:txBody>
          <a:bodyPr/>
          <a:lstStyle/>
          <a:p>
            <a:pPr algn="ctr"/>
            <a:r>
              <a:rPr lang="en-US" sz="2800" dirty="0">
                <a:solidFill>
                  <a:srgbClr val="FFC000"/>
                </a:solidFill>
                <a:effectLst>
                  <a:outerShdw blurRad="38100" dist="38100" dir="2700000" algn="tl">
                    <a:srgbClr val="000000">
                      <a:alpha val="43137"/>
                    </a:srgbClr>
                  </a:outerShdw>
                </a:effectLst>
              </a:rPr>
              <a:t>2:12-19</a:t>
            </a:r>
          </a:p>
        </p:txBody>
      </p:sp>
      <p:sp>
        <p:nvSpPr>
          <p:cNvPr id="6" name="Text Placeholder 5">
            <a:extLst>
              <a:ext uri="{FF2B5EF4-FFF2-40B4-BE49-F238E27FC236}">
                <a16:creationId xmlns:a16="http://schemas.microsoft.com/office/drawing/2014/main" id="{0FC83DCC-5B22-464C-8516-A014339D5C9A}"/>
              </a:ext>
            </a:extLst>
          </p:cNvPr>
          <p:cNvSpPr>
            <a:spLocks noGrp="1"/>
          </p:cNvSpPr>
          <p:nvPr>
            <p:ph type="body" sz="half" idx="16"/>
          </p:nvPr>
        </p:nvSpPr>
        <p:spPr>
          <a:xfrm>
            <a:off x="3125454" y="2700622"/>
            <a:ext cx="2790430" cy="3807066"/>
          </a:xfrm>
          <a:solidFill>
            <a:schemeClr val="bg2">
              <a:lumMod val="75000"/>
            </a:schemeClr>
          </a:solidFill>
          <a:ln>
            <a:solidFill>
              <a:schemeClr val="tx1"/>
            </a:solidFill>
          </a:ln>
        </p:spPr>
        <p:txBody>
          <a:bodyPr>
            <a:normAutofit/>
          </a:bodyPr>
          <a:lstStyle/>
          <a:p>
            <a:r>
              <a:rPr lang="en-US" sz="2800" b="1" dirty="0">
                <a:solidFill>
                  <a:schemeClr val="accent1">
                    <a:lumMod val="60000"/>
                    <a:lumOff val="40000"/>
                  </a:schemeClr>
                </a:solidFill>
              </a:rPr>
              <a:t>Alienation and Citizenship</a:t>
            </a:r>
          </a:p>
          <a:p>
            <a:r>
              <a:rPr lang="en-US" sz="2400" i="1" dirty="0"/>
              <a:t>Formerly, we were outside the commonwealth of Israel; now, we are fellow-citizens.</a:t>
            </a:r>
          </a:p>
          <a:p>
            <a:endParaRPr lang="en-US" sz="2800" b="1" dirty="0">
              <a:solidFill>
                <a:schemeClr val="accent1">
                  <a:lumMod val="60000"/>
                  <a:lumOff val="40000"/>
                </a:schemeClr>
              </a:solidFill>
            </a:endParaRPr>
          </a:p>
        </p:txBody>
      </p:sp>
      <p:sp>
        <p:nvSpPr>
          <p:cNvPr id="7" name="Text Placeholder 6">
            <a:extLst>
              <a:ext uri="{FF2B5EF4-FFF2-40B4-BE49-F238E27FC236}">
                <a16:creationId xmlns:a16="http://schemas.microsoft.com/office/drawing/2014/main" id="{4EE945ED-CCF9-486C-BB61-7CBE29AB24FC}"/>
              </a:ext>
            </a:extLst>
          </p:cNvPr>
          <p:cNvSpPr>
            <a:spLocks noGrp="1"/>
          </p:cNvSpPr>
          <p:nvPr>
            <p:ph type="body" sz="quarter" idx="13"/>
          </p:nvPr>
        </p:nvSpPr>
        <p:spPr>
          <a:xfrm>
            <a:off x="6063598" y="2147220"/>
            <a:ext cx="3070025" cy="576262"/>
          </a:xfrm>
        </p:spPr>
        <p:txBody>
          <a:bodyPr/>
          <a:lstStyle/>
          <a:p>
            <a:pPr algn="ctr"/>
            <a:r>
              <a:rPr lang="en-US" sz="2800" dirty="0">
                <a:solidFill>
                  <a:srgbClr val="FFC000"/>
                </a:solidFill>
                <a:effectLst>
                  <a:outerShdw blurRad="38100" dist="38100" dir="2700000" algn="tl">
                    <a:srgbClr val="000000">
                      <a:alpha val="43137"/>
                    </a:srgbClr>
                  </a:outerShdw>
                </a:effectLst>
              </a:rPr>
              <a:t>4:22-24</a:t>
            </a:r>
          </a:p>
        </p:txBody>
      </p:sp>
      <p:sp>
        <p:nvSpPr>
          <p:cNvPr id="8" name="Text Placeholder 7">
            <a:extLst>
              <a:ext uri="{FF2B5EF4-FFF2-40B4-BE49-F238E27FC236}">
                <a16:creationId xmlns:a16="http://schemas.microsoft.com/office/drawing/2014/main" id="{8FAF094C-15C8-4CD0-8079-99B2B2F64CBA}"/>
              </a:ext>
            </a:extLst>
          </p:cNvPr>
          <p:cNvSpPr>
            <a:spLocks noGrp="1"/>
          </p:cNvSpPr>
          <p:nvPr>
            <p:ph type="body" sz="half" idx="17"/>
          </p:nvPr>
        </p:nvSpPr>
        <p:spPr>
          <a:xfrm>
            <a:off x="6131341" y="2700621"/>
            <a:ext cx="2869565" cy="3784207"/>
          </a:xfrm>
          <a:solidFill>
            <a:schemeClr val="accent1">
              <a:lumMod val="50000"/>
            </a:schemeClr>
          </a:solidFill>
          <a:ln>
            <a:solidFill>
              <a:schemeClr val="tx1"/>
            </a:solidFill>
          </a:ln>
        </p:spPr>
        <p:txBody>
          <a:bodyPr>
            <a:normAutofit/>
          </a:bodyPr>
          <a:lstStyle/>
          <a:p>
            <a:r>
              <a:rPr lang="en-US" sz="2800" b="1" dirty="0">
                <a:solidFill>
                  <a:schemeClr val="accent1">
                    <a:lumMod val="60000"/>
                    <a:lumOff val="40000"/>
                  </a:schemeClr>
                </a:solidFill>
              </a:rPr>
              <a:t>Old Clothes and New Clothes</a:t>
            </a:r>
          </a:p>
          <a:p>
            <a:r>
              <a:rPr lang="en-US" sz="2400" i="1" dirty="0"/>
              <a:t>Formerly, we were dressed in the garments of the “old self”; now, we are dressed in the garments of the “new self”.</a:t>
            </a:r>
          </a:p>
        </p:txBody>
      </p:sp>
      <p:sp>
        <p:nvSpPr>
          <p:cNvPr id="9" name="Text Placeholder 7">
            <a:extLst>
              <a:ext uri="{FF2B5EF4-FFF2-40B4-BE49-F238E27FC236}">
                <a16:creationId xmlns:a16="http://schemas.microsoft.com/office/drawing/2014/main" id="{4AE95B74-64DD-4F7A-A922-5764FC0AF16C}"/>
              </a:ext>
            </a:extLst>
          </p:cNvPr>
          <p:cNvSpPr txBox="1">
            <a:spLocks/>
          </p:cNvSpPr>
          <p:nvPr/>
        </p:nvSpPr>
        <p:spPr>
          <a:xfrm>
            <a:off x="9207032" y="2700623"/>
            <a:ext cx="2751647" cy="3784204"/>
          </a:xfrm>
          <a:prstGeom prst="rect">
            <a:avLst/>
          </a:prstGeom>
          <a:solidFill>
            <a:schemeClr val="accent2">
              <a:lumMod val="50000"/>
            </a:schemeClr>
          </a:solidFill>
          <a:ln>
            <a:solidFill>
              <a:schemeClr val="tx1"/>
            </a:solidFill>
          </a:ln>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r>
              <a:rPr lang="en-US" sz="2800" b="1" dirty="0">
                <a:solidFill>
                  <a:schemeClr val="accent1">
                    <a:lumMod val="60000"/>
                    <a:lumOff val="40000"/>
                  </a:schemeClr>
                </a:solidFill>
              </a:rPr>
              <a:t>Darkness and Light</a:t>
            </a:r>
          </a:p>
          <a:p>
            <a:r>
              <a:rPr lang="en-US" sz="2400" i="1" dirty="0"/>
              <a:t>Formerly, we lived in moral darkness; now, we live in the moral light of Christ.</a:t>
            </a:r>
          </a:p>
        </p:txBody>
      </p:sp>
      <p:sp>
        <p:nvSpPr>
          <p:cNvPr id="10" name="Text Placeholder 6">
            <a:extLst>
              <a:ext uri="{FF2B5EF4-FFF2-40B4-BE49-F238E27FC236}">
                <a16:creationId xmlns:a16="http://schemas.microsoft.com/office/drawing/2014/main" id="{B4502CDF-94E5-41CA-A342-33661DA09DDE}"/>
              </a:ext>
            </a:extLst>
          </p:cNvPr>
          <p:cNvSpPr txBox="1">
            <a:spLocks/>
          </p:cNvSpPr>
          <p:nvPr/>
        </p:nvSpPr>
        <p:spPr>
          <a:xfrm>
            <a:off x="9038318" y="2147219"/>
            <a:ext cx="3070025" cy="57626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2800" dirty="0">
                <a:solidFill>
                  <a:srgbClr val="FFC000"/>
                </a:solidFill>
                <a:effectLst>
                  <a:outerShdw blurRad="38100" dist="38100" dir="2700000" algn="tl">
                    <a:srgbClr val="000000">
                      <a:alpha val="43137"/>
                    </a:srgbClr>
                  </a:outerShdw>
                </a:effectLst>
              </a:rPr>
              <a:t>5:8-14</a:t>
            </a:r>
          </a:p>
        </p:txBody>
      </p:sp>
    </p:spTree>
    <p:extLst>
      <p:ext uri="{BB962C8B-B14F-4D97-AF65-F5344CB8AC3E}">
        <p14:creationId xmlns:p14="http://schemas.microsoft.com/office/powerpoint/2010/main" val="328790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randombar(horizontal)">
                                      <p:cBhvr>
                                        <p:cTn id="7" dur="500"/>
                                        <p:tgtEl>
                                          <p:spTgt spid="4">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0" dur="500"/>
                                        <p:tgtEl>
                                          <p:spTgt spid="4">
                                            <p:txEl>
                                              <p:pRg st="0" end="0"/>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
                                            <p:bg/>
                                          </p:spTgt>
                                        </p:tgtEl>
                                        <p:attrNameLst>
                                          <p:attrName>style.visibility</p:attrName>
                                        </p:attrNameLst>
                                      </p:cBhvr>
                                      <p:to>
                                        <p:strVal val="visible"/>
                                      </p:to>
                                    </p:set>
                                    <p:animEffect transition="in" filter="randombar(horizontal)">
                                      <p:cBhvr>
                                        <p:cTn id="18" dur="500"/>
                                        <p:tgtEl>
                                          <p:spTgt spid="6">
                                            <p:bg/>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1" dur="500"/>
                                        <p:tgtEl>
                                          <p:spTgt spid="6">
                                            <p:txEl>
                                              <p:pRg st="0" end="0"/>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8">
                                            <p:bg/>
                                          </p:spTgt>
                                        </p:tgtEl>
                                        <p:attrNameLst>
                                          <p:attrName>style.visibility</p:attrName>
                                        </p:attrNameLst>
                                      </p:cBhvr>
                                      <p:to>
                                        <p:strVal val="visible"/>
                                      </p:to>
                                    </p:set>
                                    <p:animEffect transition="in" filter="randombar(horizontal)">
                                      <p:cBhvr>
                                        <p:cTn id="29" dur="500"/>
                                        <p:tgtEl>
                                          <p:spTgt spid="8">
                                            <p:bg/>
                                          </p:spTgt>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32" dur="500"/>
                                        <p:tgtEl>
                                          <p:spTgt spid="8">
                                            <p:txEl>
                                              <p:pRg st="0" end="0"/>
                                            </p:txEl>
                                          </p:spTgt>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Effect transition="in" filter="randombar(horizontal)">
                                      <p:cBhvr>
                                        <p:cTn id="35" dur="500"/>
                                        <p:tgtEl>
                                          <p:spTgt spid="8">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6" grpId="0" uiExpand="1" build="p" animBg="1"/>
      <p:bldP spid="8" grpId="0" uiExpand="1" build="p" animBg="1"/>
      <p:bldP spid="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75000"/>
              </a:schemeClr>
            </a:gs>
            <a:gs pos="50000">
              <a:schemeClr val="accent3">
                <a:lumMod val="5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5408D-AEEC-4BD7-871F-360A0CDB590A}"/>
              </a:ext>
            </a:extLst>
          </p:cNvPr>
          <p:cNvSpPr>
            <a:spLocks noGrp="1"/>
          </p:cNvSpPr>
          <p:nvPr>
            <p:ph type="title"/>
          </p:nvPr>
        </p:nvSpPr>
        <p:spPr/>
        <p:txBody>
          <a:bodyPr/>
          <a:lstStyle/>
          <a:p>
            <a:r>
              <a:rPr lang="en-US" dirty="0"/>
              <a:t>Christian Hymnody</a:t>
            </a:r>
          </a:p>
        </p:txBody>
      </p:sp>
      <p:sp>
        <p:nvSpPr>
          <p:cNvPr id="3" name="Text Placeholder 2">
            <a:extLst>
              <a:ext uri="{FF2B5EF4-FFF2-40B4-BE49-F238E27FC236}">
                <a16:creationId xmlns:a16="http://schemas.microsoft.com/office/drawing/2014/main" id="{39EACF21-F6FD-4E8C-B854-A6957FB6559E}"/>
              </a:ext>
            </a:extLst>
          </p:cNvPr>
          <p:cNvSpPr>
            <a:spLocks noGrp="1"/>
          </p:cNvSpPr>
          <p:nvPr>
            <p:ph type="body" idx="1"/>
          </p:nvPr>
        </p:nvSpPr>
        <p:spPr>
          <a:xfrm>
            <a:off x="669222" y="2196314"/>
            <a:ext cx="3070034" cy="576262"/>
          </a:xfrm>
        </p:spPr>
        <p:txBody>
          <a:bodyPr/>
          <a:lstStyle/>
          <a:p>
            <a:pPr algn="ctr"/>
            <a:r>
              <a:rPr lang="en-US" sz="3200" dirty="0" err="1">
                <a:solidFill>
                  <a:srgbClr val="FFC000"/>
                </a:solidFill>
                <a:effectLst>
                  <a:outerShdw blurRad="38100" dist="38100" dir="2700000" algn="tl">
                    <a:srgbClr val="000000">
                      <a:alpha val="43137"/>
                    </a:srgbClr>
                  </a:outerShdw>
                </a:effectLst>
                <a:latin typeface="Greekth" panose="02020803070505020304" pitchFamily="18" charset="0"/>
              </a:rPr>
              <a:t>yalmo</a:t>
            </a:r>
            <a:r>
              <a:rPr lang="en-US" sz="3200" dirty="0">
                <a:solidFill>
                  <a:srgbClr val="FFC000"/>
                </a:solidFill>
                <a:effectLst>
                  <a:outerShdw blurRad="38100" dist="38100" dir="2700000" algn="tl">
                    <a:srgbClr val="000000">
                      <a:alpha val="43137"/>
                    </a:srgbClr>
                  </a:outerShdw>
                </a:effectLst>
                <a:latin typeface="Greekth" panose="02020803070505020304" pitchFamily="18" charset="0"/>
              </a:rPr>
              <a:t>&lt;j</a:t>
            </a:r>
          </a:p>
        </p:txBody>
      </p:sp>
      <p:sp>
        <p:nvSpPr>
          <p:cNvPr id="4" name="Text Placeholder 3">
            <a:extLst>
              <a:ext uri="{FF2B5EF4-FFF2-40B4-BE49-F238E27FC236}">
                <a16:creationId xmlns:a16="http://schemas.microsoft.com/office/drawing/2014/main" id="{A77923B4-D463-4DC6-84C6-82742D21CC1B}"/>
              </a:ext>
            </a:extLst>
          </p:cNvPr>
          <p:cNvSpPr>
            <a:spLocks noGrp="1"/>
          </p:cNvSpPr>
          <p:nvPr>
            <p:ph type="body" sz="half" idx="15"/>
          </p:nvPr>
        </p:nvSpPr>
        <p:spPr>
          <a:xfrm>
            <a:off x="418688" y="3022673"/>
            <a:ext cx="3517076" cy="2029387"/>
          </a:xfrm>
          <a:solidFill>
            <a:schemeClr val="accent4">
              <a:lumMod val="50000"/>
            </a:schemeClr>
          </a:solidFill>
          <a:ln>
            <a:solidFill>
              <a:schemeClr val="tx1"/>
            </a:solidFill>
          </a:ln>
        </p:spPr>
        <p:txBody>
          <a:bodyPr>
            <a:normAutofit/>
          </a:bodyPr>
          <a:lstStyle/>
          <a:p>
            <a:r>
              <a:rPr lang="en-US" sz="2800" b="1" dirty="0">
                <a:solidFill>
                  <a:srgbClr val="FFFF99"/>
                </a:solidFill>
                <a:effectLst>
                  <a:outerShdw blurRad="38100" dist="38100" dir="2700000" algn="tl">
                    <a:srgbClr val="000000">
                      <a:alpha val="43137"/>
                    </a:srgbClr>
                  </a:outerShdw>
                </a:effectLst>
              </a:rPr>
              <a:t>PSALMS</a:t>
            </a:r>
          </a:p>
          <a:p>
            <a:r>
              <a:rPr lang="en-US" sz="2400" i="1" dirty="0"/>
              <a:t>The Book of Psalms; also, as a verb, this term means to pluck a stringed instrument </a:t>
            </a:r>
          </a:p>
        </p:txBody>
      </p:sp>
      <p:sp>
        <p:nvSpPr>
          <p:cNvPr id="5" name="Text Placeholder 4">
            <a:extLst>
              <a:ext uri="{FF2B5EF4-FFF2-40B4-BE49-F238E27FC236}">
                <a16:creationId xmlns:a16="http://schemas.microsoft.com/office/drawing/2014/main" id="{7D1F9EB8-81C4-469B-8B5F-3DD635EE1B46}"/>
              </a:ext>
            </a:extLst>
          </p:cNvPr>
          <p:cNvSpPr>
            <a:spLocks noGrp="1"/>
          </p:cNvSpPr>
          <p:nvPr>
            <p:ph type="body" sz="quarter" idx="3"/>
          </p:nvPr>
        </p:nvSpPr>
        <p:spPr>
          <a:xfrm>
            <a:off x="4598267" y="2196314"/>
            <a:ext cx="3063240" cy="576262"/>
          </a:xfrm>
        </p:spPr>
        <p:txBody>
          <a:bodyPr/>
          <a:lstStyle/>
          <a:p>
            <a:pPr algn="ctr"/>
            <a:r>
              <a:rPr lang="en-US" sz="3200" dirty="0" err="1">
                <a:solidFill>
                  <a:srgbClr val="FFC000"/>
                </a:solidFill>
                <a:effectLst>
                  <a:outerShdw blurRad="38100" dist="38100" dir="2700000" algn="tl">
                    <a:srgbClr val="000000">
                      <a:alpha val="43137"/>
                    </a:srgbClr>
                  </a:outerShdw>
                </a:effectLst>
                <a:latin typeface="Greekth" panose="02020803070505020304" pitchFamily="18" charset="0"/>
              </a:rPr>
              <a:t>u!mnoj</a:t>
            </a:r>
            <a:endParaRPr lang="en-US" sz="3200" dirty="0">
              <a:solidFill>
                <a:srgbClr val="FFC000"/>
              </a:solidFill>
              <a:effectLst>
                <a:outerShdw blurRad="38100" dist="38100" dir="2700000" algn="tl">
                  <a:srgbClr val="000000">
                    <a:alpha val="43137"/>
                  </a:srgbClr>
                </a:outerShdw>
              </a:effectLst>
              <a:latin typeface="Greekth" panose="02020803070505020304" pitchFamily="18" charset="0"/>
            </a:endParaRPr>
          </a:p>
        </p:txBody>
      </p:sp>
      <p:sp>
        <p:nvSpPr>
          <p:cNvPr id="6" name="Text Placeholder 5">
            <a:extLst>
              <a:ext uri="{FF2B5EF4-FFF2-40B4-BE49-F238E27FC236}">
                <a16:creationId xmlns:a16="http://schemas.microsoft.com/office/drawing/2014/main" id="{DD776D2D-E437-4FD6-9C31-B5467DB6057A}"/>
              </a:ext>
            </a:extLst>
          </p:cNvPr>
          <p:cNvSpPr>
            <a:spLocks noGrp="1"/>
          </p:cNvSpPr>
          <p:nvPr>
            <p:ph type="body" sz="half" idx="16"/>
          </p:nvPr>
        </p:nvSpPr>
        <p:spPr>
          <a:xfrm>
            <a:off x="4348489" y="3022673"/>
            <a:ext cx="3517076" cy="2029387"/>
          </a:xfrm>
          <a:solidFill>
            <a:schemeClr val="accent3">
              <a:lumMod val="50000"/>
            </a:schemeClr>
          </a:solidFill>
          <a:ln>
            <a:solidFill>
              <a:schemeClr val="tx1"/>
            </a:solidFill>
          </a:ln>
        </p:spPr>
        <p:txBody>
          <a:bodyPr>
            <a:normAutofit/>
          </a:bodyPr>
          <a:lstStyle/>
          <a:p>
            <a:r>
              <a:rPr lang="en-US" sz="2800" b="1" dirty="0">
                <a:solidFill>
                  <a:srgbClr val="FFFF99"/>
                </a:solidFill>
                <a:effectLst>
                  <a:outerShdw blurRad="38100" dist="38100" dir="2700000" algn="tl">
                    <a:srgbClr val="000000">
                      <a:alpha val="43137"/>
                    </a:srgbClr>
                  </a:outerShdw>
                </a:effectLst>
              </a:rPr>
              <a:t>HYMNS</a:t>
            </a:r>
          </a:p>
          <a:p>
            <a:r>
              <a:rPr lang="en-US" sz="2400" i="1" dirty="0"/>
              <a:t>This term might refer to Christian compositions.</a:t>
            </a:r>
          </a:p>
        </p:txBody>
      </p:sp>
      <p:sp>
        <p:nvSpPr>
          <p:cNvPr id="7" name="Text Placeholder 6">
            <a:extLst>
              <a:ext uri="{FF2B5EF4-FFF2-40B4-BE49-F238E27FC236}">
                <a16:creationId xmlns:a16="http://schemas.microsoft.com/office/drawing/2014/main" id="{F9C1E216-92A3-4CC8-8FEC-B171431C1414}"/>
              </a:ext>
            </a:extLst>
          </p:cNvPr>
          <p:cNvSpPr>
            <a:spLocks noGrp="1"/>
          </p:cNvSpPr>
          <p:nvPr>
            <p:ph type="body" sz="quarter" idx="13"/>
          </p:nvPr>
        </p:nvSpPr>
        <p:spPr>
          <a:xfrm>
            <a:off x="8048445" y="2196314"/>
            <a:ext cx="3999865" cy="576262"/>
          </a:xfrm>
        </p:spPr>
        <p:txBody>
          <a:bodyPr/>
          <a:lstStyle/>
          <a:p>
            <a:pPr algn="ctr"/>
            <a:r>
              <a:rPr lang="en-US" sz="3200" dirty="0">
                <a:solidFill>
                  <a:srgbClr val="FFC000"/>
                </a:solidFill>
                <a:effectLst>
                  <a:outerShdw blurRad="38100" dist="38100" dir="2700000" algn="tl">
                    <a:srgbClr val="000000">
                      <a:alpha val="43137"/>
                    </a:srgbClr>
                  </a:outerShdw>
                </a:effectLst>
                <a:latin typeface="Greekth" panose="02020803070505020304" pitchFamily="18" charset="0"/>
              </a:rPr>
              <a:t>&amp;]</a:t>
            </a:r>
            <a:r>
              <a:rPr lang="en-US" sz="3200" dirty="0" err="1">
                <a:solidFill>
                  <a:srgbClr val="FFC000"/>
                </a:solidFill>
                <a:effectLst>
                  <a:outerShdw blurRad="38100" dist="38100" dir="2700000" algn="tl">
                    <a:srgbClr val="000000">
                      <a:alpha val="43137"/>
                    </a:srgbClr>
                  </a:outerShdw>
                </a:effectLst>
                <a:latin typeface="Greekth" panose="02020803070505020304" pitchFamily="18" charset="0"/>
              </a:rPr>
              <a:t>dai?j</a:t>
            </a:r>
            <a:r>
              <a:rPr lang="en-US" sz="3200" dirty="0">
                <a:solidFill>
                  <a:srgbClr val="FFC000"/>
                </a:solidFill>
                <a:effectLst>
                  <a:outerShdw blurRad="38100" dist="38100" dir="2700000" algn="tl">
                    <a:srgbClr val="000000">
                      <a:alpha val="43137"/>
                    </a:srgbClr>
                  </a:outerShdw>
                </a:effectLst>
                <a:latin typeface="Greekth" panose="02020803070505020304" pitchFamily="18" charset="0"/>
              </a:rPr>
              <a:t> </a:t>
            </a:r>
            <a:r>
              <a:rPr lang="en-US" sz="3200" dirty="0" err="1">
                <a:solidFill>
                  <a:srgbClr val="FFC000"/>
                </a:solidFill>
                <a:effectLst>
                  <a:outerShdw blurRad="38100" dist="38100" dir="2700000" algn="tl">
                    <a:srgbClr val="000000">
                      <a:alpha val="43137"/>
                    </a:srgbClr>
                  </a:outerShdw>
                </a:effectLst>
                <a:latin typeface="Greekth" panose="02020803070505020304" pitchFamily="18" charset="0"/>
              </a:rPr>
              <a:t>pneumatikai?j</a:t>
            </a:r>
            <a:endParaRPr lang="en-US" sz="3200" dirty="0">
              <a:solidFill>
                <a:srgbClr val="FFC000"/>
              </a:solidFill>
              <a:effectLst>
                <a:outerShdw blurRad="38100" dist="38100" dir="2700000" algn="tl">
                  <a:srgbClr val="000000">
                    <a:alpha val="43137"/>
                  </a:srgbClr>
                </a:outerShdw>
              </a:effectLst>
              <a:latin typeface="Greekth" panose="02020803070505020304" pitchFamily="18" charset="0"/>
            </a:endParaRPr>
          </a:p>
        </p:txBody>
      </p:sp>
      <p:sp>
        <p:nvSpPr>
          <p:cNvPr id="8" name="Text Placeholder 7">
            <a:extLst>
              <a:ext uri="{FF2B5EF4-FFF2-40B4-BE49-F238E27FC236}">
                <a16:creationId xmlns:a16="http://schemas.microsoft.com/office/drawing/2014/main" id="{6BC24D24-E733-456D-9FF3-74EDD80EB96F}"/>
              </a:ext>
            </a:extLst>
          </p:cNvPr>
          <p:cNvSpPr>
            <a:spLocks noGrp="1"/>
          </p:cNvSpPr>
          <p:nvPr>
            <p:ph type="body" sz="half" idx="17"/>
          </p:nvPr>
        </p:nvSpPr>
        <p:spPr>
          <a:xfrm>
            <a:off x="8278290" y="3022673"/>
            <a:ext cx="3517076" cy="2029387"/>
          </a:xfrm>
          <a:solidFill>
            <a:schemeClr val="accent2">
              <a:lumMod val="50000"/>
            </a:schemeClr>
          </a:solidFill>
          <a:ln>
            <a:solidFill>
              <a:schemeClr val="tx1"/>
            </a:solidFill>
          </a:ln>
        </p:spPr>
        <p:txBody>
          <a:bodyPr>
            <a:normAutofit/>
          </a:bodyPr>
          <a:lstStyle/>
          <a:p>
            <a:r>
              <a:rPr lang="en-US" sz="2800" b="1" dirty="0">
                <a:solidFill>
                  <a:srgbClr val="FFFF99"/>
                </a:solidFill>
                <a:effectLst>
                  <a:outerShdw blurRad="38100" dist="38100" dir="2700000" algn="tl">
                    <a:srgbClr val="000000">
                      <a:alpha val="43137"/>
                    </a:srgbClr>
                  </a:outerShdw>
                </a:effectLst>
              </a:rPr>
              <a:t>SPIRITUAL SONGS</a:t>
            </a:r>
          </a:p>
          <a:p>
            <a:r>
              <a:rPr lang="en-US" sz="2400" i="1" dirty="0"/>
              <a:t>This term might refer to adaptations of Greco-Roman celebration songs.</a:t>
            </a:r>
          </a:p>
        </p:txBody>
      </p:sp>
      <p:sp>
        <p:nvSpPr>
          <p:cNvPr id="9" name="TextBox 8">
            <a:extLst>
              <a:ext uri="{FF2B5EF4-FFF2-40B4-BE49-F238E27FC236}">
                <a16:creationId xmlns:a16="http://schemas.microsoft.com/office/drawing/2014/main" id="{EA2E9139-CC64-4447-A62C-0EA8D7010229}"/>
              </a:ext>
            </a:extLst>
          </p:cNvPr>
          <p:cNvSpPr txBox="1"/>
          <p:nvPr/>
        </p:nvSpPr>
        <p:spPr>
          <a:xfrm>
            <a:off x="418688" y="5234940"/>
            <a:ext cx="11376678" cy="1384995"/>
          </a:xfrm>
          <a:prstGeom prst="rect">
            <a:avLst/>
          </a:prstGeom>
          <a:noFill/>
        </p:spPr>
        <p:txBody>
          <a:bodyPr wrap="square" rtlCol="0">
            <a:spAutoFit/>
          </a:bodyPr>
          <a:lstStyle/>
          <a:p>
            <a:pPr algn="ctr"/>
            <a:r>
              <a:rPr lang="en-US" sz="2800" dirty="0">
                <a:solidFill>
                  <a:srgbClr val="FFFF99"/>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The clearest of these terms is “psalms”; the precise meaning of the other two can only be guessed at, given our current understanding of the language.</a:t>
            </a:r>
          </a:p>
        </p:txBody>
      </p:sp>
    </p:spTree>
    <p:extLst>
      <p:ext uri="{BB962C8B-B14F-4D97-AF65-F5344CB8AC3E}">
        <p14:creationId xmlns:p14="http://schemas.microsoft.com/office/powerpoint/2010/main" val="299689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bg/>
                                          </p:spTgt>
                                        </p:tgtEl>
                                        <p:attrNameLst>
                                          <p:attrName>style.visibility</p:attrName>
                                        </p:attrNameLst>
                                      </p:cBhvr>
                                      <p:to>
                                        <p:strVal val="visible"/>
                                      </p:to>
                                    </p:set>
                                    <p:anim calcmode="lin" valueType="num">
                                      <p:cBhvr>
                                        <p:cTn id="12" dur="500" fill="hold"/>
                                        <p:tgtEl>
                                          <p:spTgt spid="4">
                                            <p:bg/>
                                          </p:spTgt>
                                        </p:tgtEl>
                                        <p:attrNameLst>
                                          <p:attrName>ppt_w</p:attrName>
                                        </p:attrNameLst>
                                      </p:cBhvr>
                                      <p:tavLst>
                                        <p:tav tm="0">
                                          <p:val>
                                            <p:fltVal val="0"/>
                                          </p:val>
                                        </p:tav>
                                        <p:tav tm="100000">
                                          <p:val>
                                            <p:strVal val="#ppt_w"/>
                                          </p:val>
                                        </p:tav>
                                      </p:tavLst>
                                    </p:anim>
                                    <p:anim calcmode="lin" valueType="num">
                                      <p:cBhvr>
                                        <p:cTn id="13" dur="500" fill="hold"/>
                                        <p:tgtEl>
                                          <p:spTgt spid="4">
                                            <p:bg/>
                                          </p:spTgt>
                                        </p:tgtEl>
                                        <p:attrNameLst>
                                          <p:attrName>ppt_h</p:attrName>
                                        </p:attrNameLst>
                                      </p:cBhvr>
                                      <p:tavLst>
                                        <p:tav tm="0">
                                          <p:val>
                                            <p:fltVal val="0"/>
                                          </p:val>
                                        </p:tav>
                                        <p:tav tm="100000">
                                          <p:val>
                                            <p:strVal val="#ppt_h"/>
                                          </p:val>
                                        </p:tav>
                                      </p:tavLst>
                                    </p:anim>
                                    <p:animEffect transition="in" filter="fade">
                                      <p:cBhvr>
                                        <p:cTn id="14" dur="500"/>
                                        <p:tgtEl>
                                          <p:spTgt spid="4">
                                            <p:bg/>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4">
                                            <p:txEl>
                                              <p:pRg st="0" end="0"/>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 calcmode="lin" valueType="num">
                                      <p:cBhvr>
                                        <p:cTn id="2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p:cTn id="29"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5">
                                            <p:txEl>
                                              <p:pRg st="0" end="0"/>
                                            </p:tx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
                                            <p:bg/>
                                          </p:spTgt>
                                        </p:tgtEl>
                                        <p:attrNameLst>
                                          <p:attrName>style.visibility</p:attrName>
                                        </p:attrNameLst>
                                      </p:cBhvr>
                                      <p:to>
                                        <p:strVal val="visible"/>
                                      </p:to>
                                    </p:set>
                                    <p:anim calcmode="lin" valueType="num">
                                      <p:cBhvr>
                                        <p:cTn id="34" dur="500" fill="hold"/>
                                        <p:tgtEl>
                                          <p:spTgt spid="6">
                                            <p:bg/>
                                          </p:spTgt>
                                        </p:tgtEl>
                                        <p:attrNameLst>
                                          <p:attrName>ppt_w</p:attrName>
                                        </p:attrNameLst>
                                      </p:cBhvr>
                                      <p:tavLst>
                                        <p:tav tm="0">
                                          <p:val>
                                            <p:fltVal val="0"/>
                                          </p:val>
                                        </p:tav>
                                        <p:tav tm="100000">
                                          <p:val>
                                            <p:strVal val="#ppt_w"/>
                                          </p:val>
                                        </p:tav>
                                      </p:tavLst>
                                    </p:anim>
                                    <p:anim calcmode="lin" valueType="num">
                                      <p:cBhvr>
                                        <p:cTn id="35" dur="500" fill="hold"/>
                                        <p:tgtEl>
                                          <p:spTgt spid="6">
                                            <p:bg/>
                                          </p:spTgt>
                                        </p:tgtEl>
                                        <p:attrNameLst>
                                          <p:attrName>ppt_h</p:attrName>
                                        </p:attrNameLst>
                                      </p:cBhvr>
                                      <p:tavLst>
                                        <p:tav tm="0">
                                          <p:val>
                                            <p:fltVal val="0"/>
                                          </p:val>
                                        </p:tav>
                                        <p:tav tm="100000">
                                          <p:val>
                                            <p:strVal val="#ppt_h"/>
                                          </p:val>
                                        </p:tav>
                                      </p:tavLst>
                                    </p:anim>
                                    <p:animEffect transition="in" filter="fade">
                                      <p:cBhvr>
                                        <p:cTn id="36" dur="500"/>
                                        <p:tgtEl>
                                          <p:spTgt spid="6">
                                            <p:bg/>
                                          </p:spTgt>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 calcmode="lin" valueType="num">
                                      <p:cBhvr>
                                        <p:cTn id="39"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41" dur="500"/>
                                        <p:tgtEl>
                                          <p:spTgt spid="6">
                                            <p:txEl>
                                              <p:pRg st="0" end="0"/>
                                            </p:txEl>
                                          </p:spTgt>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
                                            <p:txEl>
                                              <p:pRg st="1" end="1"/>
                                            </p:txEl>
                                          </p:spTgt>
                                        </p:tgtEl>
                                        <p:attrNameLst>
                                          <p:attrName>style.visibility</p:attrName>
                                        </p:attrNameLst>
                                      </p:cBhvr>
                                      <p:to>
                                        <p:strVal val="visible"/>
                                      </p:to>
                                    </p:set>
                                    <p:anim calcmode="lin" valueType="num">
                                      <p:cBhvr>
                                        <p:cTn id="44"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45"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46" dur="500"/>
                                        <p:tgtEl>
                                          <p:spTgt spid="6">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7">
                                            <p:txEl>
                                              <p:pRg st="0" end="0"/>
                                            </p:txEl>
                                          </p:spTgt>
                                        </p:tgtEl>
                                        <p:attrNameLst>
                                          <p:attrName>style.visibility</p:attrName>
                                        </p:attrNameLst>
                                      </p:cBhvr>
                                      <p:to>
                                        <p:strVal val="visible"/>
                                      </p:to>
                                    </p:set>
                                    <p:anim calcmode="lin" valueType="num">
                                      <p:cBhvr>
                                        <p:cTn id="51"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52"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53" dur="500"/>
                                        <p:tgtEl>
                                          <p:spTgt spid="7">
                                            <p:txEl>
                                              <p:pRg st="0" end="0"/>
                                            </p:txEl>
                                          </p:spTgt>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8">
                                            <p:bg/>
                                          </p:spTgt>
                                        </p:tgtEl>
                                        <p:attrNameLst>
                                          <p:attrName>style.visibility</p:attrName>
                                        </p:attrNameLst>
                                      </p:cBhvr>
                                      <p:to>
                                        <p:strVal val="visible"/>
                                      </p:to>
                                    </p:set>
                                    <p:anim calcmode="lin" valueType="num">
                                      <p:cBhvr>
                                        <p:cTn id="56" dur="500" fill="hold"/>
                                        <p:tgtEl>
                                          <p:spTgt spid="8">
                                            <p:bg/>
                                          </p:spTgt>
                                        </p:tgtEl>
                                        <p:attrNameLst>
                                          <p:attrName>ppt_w</p:attrName>
                                        </p:attrNameLst>
                                      </p:cBhvr>
                                      <p:tavLst>
                                        <p:tav tm="0">
                                          <p:val>
                                            <p:fltVal val="0"/>
                                          </p:val>
                                        </p:tav>
                                        <p:tav tm="100000">
                                          <p:val>
                                            <p:strVal val="#ppt_w"/>
                                          </p:val>
                                        </p:tav>
                                      </p:tavLst>
                                    </p:anim>
                                    <p:anim calcmode="lin" valueType="num">
                                      <p:cBhvr>
                                        <p:cTn id="57" dur="500" fill="hold"/>
                                        <p:tgtEl>
                                          <p:spTgt spid="8">
                                            <p:bg/>
                                          </p:spTgt>
                                        </p:tgtEl>
                                        <p:attrNameLst>
                                          <p:attrName>ppt_h</p:attrName>
                                        </p:attrNameLst>
                                      </p:cBhvr>
                                      <p:tavLst>
                                        <p:tav tm="0">
                                          <p:val>
                                            <p:fltVal val="0"/>
                                          </p:val>
                                        </p:tav>
                                        <p:tav tm="100000">
                                          <p:val>
                                            <p:strVal val="#ppt_h"/>
                                          </p:val>
                                        </p:tav>
                                      </p:tavLst>
                                    </p:anim>
                                    <p:animEffect transition="in" filter="fade">
                                      <p:cBhvr>
                                        <p:cTn id="58" dur="500"/>
                                        <p:tgtEl>
                                          <p:spTgt spid="8">
                                            <p:bg/>
                                          </p:spTgt>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8">
                                            <p:txEl>
                                              <p:pRg st="0" end="0"/>
                                            </p:txEl>
                                          </p:spTgt>
                                        </p:tgtEl>
                                        <p:attrNameLst>
                                          <p:attrName>style.visibility</p:attrName>
                                        </p:attrNameLst>
                                      </p:cBhvr>
                                      <p:to>
                                        <p:strVal val="visible"/>
                                      </p:to>
                                    </p:set>
                                    <p:anim calcmode="lin" valueType="num">
                                      <p:cBhvr>
                                        <p:cTn id="61"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62"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63" dur="500"/>
                                        <p:tgtEl>
                                          <p:spTgt spid="8">
                                            <p:txEl>
                                              <p:pRg st="0" end="0"/>
                                            </p:txEl>
                                          </p:spTgt>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8">
                                            <p:txEl>
                                              <p:pRg st="1" end="1"/>
                                            </p:txEl>
                                          </p:spTgt>
                                        </p:tgtEl>
                                        <p:attrNameLst>
                                          <p:attrName>style.visibility</p:attrName>
                                        </p:attrNameLst>
                                      </p:cBhvr>
                                      <p:to>
                                        <p:strVal val="visible"/>
                                      </p:to>
                                    </p:set>
                                    <p:anim calcmode="lin" valueType="num">
                                      <p:cBhvr>
                                        <p:cTn id="66"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67"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68" dur="500"/>
                                        <p:tgtEl>
                                          <p:spTgt spid="8">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500" fill="hold"/>
                                        <p:tgtEl>
                                          <p:spTgt spid="9"/>
                                        </p:tgtEl>
                                        <p:attrNameLst>
                                          <p:attrName>ppt_w</p:attrName>
                                        </p:attrNameLst>
                                      </p:cBhvr>
                                      <p:tavLst>
                                        <p:tav tm="0">
                                          <p:val>
                                            <p:fltVal val="0"/>
                                          </p:val>
                                        </p:tav>
                                        <p:tav tm="100000">
                                          <p:val>
                                            <p:strVal val="#ppt_w"/>
                                          </p:val>
                                        </p:tav>
                                      </p:tavLst>
                                    </p:anim>
                                    <p:anim calcmode="lin" valueType="num">
                                      <p:cBhvr>
                                        <p:cTn id="74" dur="500" fill="hold"/>
                                        <p:tgtEl>
                                          <p:spTgt spid="9"/>
                                        </p:tgtEl>
                                        <p:attrNameLst>
                                          <p:attrName>ppt_h</p:attrName>
                                        </p:attrNameLst>
                                      </p:cBhvr>
                                      <p:tavLst>
                                        <p:tav tm="0">
                                          <p:val>
                                            <p:fltVal val="0"/>
                                          </p:val>
                                        </p:tav>
                                        <p:tav tm="100000">
                                          <p:val>
                                            <p:strVal val="#ppt_h"/>
                                          </p:val>
                                        </p:tav>
                                      </p:tavLst>
                                    </p:anim>
                                    <p:animEffect transition="in" filter="fade">
                                      <p:cBhvr>
                                        <p:cTn id="7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animBg="1"/>
      <p:bldP spid="5" grpId="0" build="p"/>
      <p:bldP spid="6" grpId="0" uiExpand="1" build="p" animBg="1"/>
      <p:bldP spid="7" grpId="0" build="p"/>
      <p:bldP spid="8" grpId="0" uiExpand="1" build="p" animBg="1"/>
      <p:bldP spid="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5B340-BB12-4B1C-9694-B10F2D0335C6}"/>
              </a:ext>
            </a:extLst>
          </p:cNvPr>
          <p:cNvSpPr>
            <a:spLocks noGrp="1"/>
          </p:cNvSpPr>
          <p:nvPr>
            <p:ph type="ctrTitle"/>
          </p:nvPr>
        </p:nvSpPr>
        <p:spPr/>
        <p:txBody>
          <a:bodyPr/>
          <a:lstStyle/>
          <a:p>
            <a:r>
              <a:rPr lang="en-US" dirty="0"/>
              <a:t>The household code</a:t>
            </a:r>
          </a:p>
        </p:txBody>
      </p:sp>
      <p:sp>
        <p:nvSpPr>
          <p:cNvPr id="3" name="Subtitle 2">
            <a:extLst>
              <a:ext uri="{FF2B5EF4-FFF2-40B4-BE49-F238E27FC236}">
                <a16:creationId xmlns:a16="http://schemas.microsoft.com/office/drawing/2014/main" id="{163D5D30-600D-46E2-B5F9-A8B421E125BB}"/>
              </a:ext>
            </a:extLst>
          </p:cNvPr>
          <p:cNvSpPr>
            <a:spLocks noGrp="1"/>
          </p:cNvSpPr>
          <p:nvPr>
            <p:ph type="subTitle" idx="1"/>
          </p:nvPr>
        </p:nvSpPr>
        <p:spPr/>
        <p:txBody>
          <a:bodyPr>
            <a:normAutofit/>
          </a:bodyPr>
          <a:lstStyle/>
          <a:p>
            <a:r>
              <a:rPr lang="en-US" sz="3200" dirty="0"/>
              <a:t>Ephesians 5:21—6:9</a:t>
            </a:r>
          </a:p>
        </p:txBody>
      </p:sp>
      <p:sp>
        <p:nvSpPr>
          <p:cNvPr id="4" name="Slide Number Placeholder 3">
            <a:extLst>
              <a:ext uri="{FF2B5EF4-FFF2-40B4-BE49-F238E27FC236}">
                <a16:creationId xmlns:a16="http://schemas.microsoft.com/office/drawing/2014/main" id="{5B79C41E-FDFA-4897-A821-8005F0241A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C27A5A-7290-4DE1-BA94-4BE8A8E57DCF}" type="slidenum">
              <a:rPr kumimoji="0" lang="en-US" sz="1200" b="0" i="1" u="none" strike="noStrike" kern="1200" cap="none" spc="0" normalizeH="0" baseline="0" noProof="0" smtClean="0">
                <a:ln>
                  <a:noFill/>
                </a:ln>
                <a:solidFill>
                  <a:srgbClr val="51303B"/>
                </a:solidFill>
                <a:effectLst/>
                <a:uLnTx/>
                <a:uFillTx/>
                <a:latin typeface="Century Schoolbook" panose="020406040505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1" u="none" strike="noStrike" kern="1200" cap="none" spc="0" normalizeH="0" baseline="0" noProof="0" dirty="0">
              <a:ln>
                <a:noFill/>
              </a:ln>
              <a:solidFill>
                <a:srgbClr val="51303B"/>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986901216"/>
      </p:ext>
    </p:extLst>
  </p:cSld>
  <p:clrMapOvr>
    <a:masterClrMapping/>
  </p:clrMapOvr>
  <p:transition>
    <p:split orient="vert"/>
  </p:transition>
</p:sld>
</file>

<file path=ppt/slides/slide65.xml><?xml version="1.0" encoding="utf-8"?>
<p:sld xmlns:a="http://schemas.openxmlformats.org/drawingml/2006/main" xmlns:r="http://schemas.openxmlformats.org/officeDocument/2006/relationships" xmlns:p="http://schemas.openxmlformats.org/presentationml/2006/main">
  <p:cSld>
    <p:bg>
      <p:bgPr>
        <a:gradFill>
          <a:gsLst>
            <a:gs pos="0">
              <a:srgbClr val="625210"/>
            </a:gs>
            <a:gs pos="50000">
              <a:srgbClr val="28403A"/>
            </a:gs>
            <a:gs pos="100000">
              <a:srgbClr val="B42200"/>
            </a:gs>
          </a:gsLst>
          <a:lin ang="2520000" scaled="0"/>
        </a:gradFill>
        <a:effectLst/>
      </p:bgPr>
    </p:bg>
    <p:spTree>
      <p:nvGrpSpPr>
        <p:cNvPr id="1" name=""/>
        <p:cNvGrpSpPr/>
        <p:nvPr/>
      </p:nvGrpSpPr>
      <p:grpSpPr>
        <a:xfrm>
          <a:off x="0" y="0"/>
          <a:ext cx="0" cy="0"/>
          <a:chOff x="0" y="0"/>
          <a:chExt cx="0" cy="0"/>
        </a:xfrm>
      </p:grpSpPr>
      <p:sp>
        <p:nvSpPr>
          <p:cNvPr id="373762" name="Rectangle 2">
            <a:extLst>
              <a:ext uri="{FF2B5EF4-FFF2-40B4-BE49-F238E27FC236}">
                <a16:creationId xmlns:a16="http://schemas.microsoft.com/office/drawing/2014/main" id="{A05C55FF-B2A0-4F89-A8E6-6DCB632F737C}"/>
              </a:ext>
            </a:extLst>
          </p:cNvPr>
          <p:cNvSpPr>
            <a:spLocks noGrp="1" noChangeArrowheads="1"/>
          </p:cNvSpPr>
          <p:nvPr>
            <p:ph type="title"/>
          </p:nvPr>
        </p:nvSpPr>
        <p:spPr bwMode="auto">
          <a:xfrm>
            <a:off x="609600" y="60960"/>
            <a:ext cx="10972800" cy="1219200"/>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rnd">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p>
            <a:pPr algn="ctr" eaLnBrk="1" hangingPunct="1">
              <a:defRPr/>
            </a:pPr>
            <a:r>
              <a:rPr altLang="en-US" dirty="0">
                <a:ln>
                  <a:noFill/>
                </a:ln>
                <a:solidFill>
                  <a:srgbClr val="FFFF66"/>
                </a:solidFill>
                <a:effectLst/>
                <a:latin typeface="Rockwell Extra Bold" pitchFamily="18" charset="0"/>
              </a:rPr>
              <a:t>The Household Codes</a:t>
            </a:r>
            <a:br>
              <a:rPr altLang="en-US" dirty="0">
                <a:ln>
                  <a:noFill/>
                </a:ln>
                <a:solidFill>
                  <a:srgbClr val="FFFF66"/>
                </a:solidFill>
                <a:effectLst/>
                <a:latin typeface="Rockwell Extra Bold" pitchFamily="18" charset="0"/>
              </a:rPr>
            </a:br>
            <a:r>
              <a:rPr altLang="en-US" sz="3200" dirty="0">
                <a:ln>
                  <a:noFill/>
                </a:ln>
                <a:solidFill>
                  <a:srgbClr val="FFFF66"/>
                </a:solidFill>
                <a:effectLst/>
                <a:latin typeface="Calibri" panose="020F0502020204030204" pitchFamily="34" charset="0"/>
              </a:rPr>
              <a:t>Ethical lists were common in the 1</a:t>
            </a:r>
            <a:r>
              <a:rPr altLang="en-US" sz="3200" baseline="30000" dirty="0">
                <a:ln>
                  <a:noFill/>
                </a:ln>
                <a:solidFill>
                  <a:srgbClr val="FFFF66"/>
                </a:solidFill>
                <a:effectLst/>
                <a:latin typeface="Calibri" panose="020F0502020204030204" pitchFamily="34" charset="0"/>
              </a:rPr>
              <a:t>st</a:t>
            </a:r>
            <a:r>
              <a:rPr altLang="en-US" sz="3200" dirty="0">
                <a:ln>
                  <a:noFill/>
                </a:ln>
                <a:solidFill>
                  <a:srgbClr val="FFFF66"/>
                </a:solidFill>
                <a:effectLst/>
                <a:latin typeface="Calibri" panose="020F0502020204030204" pitchFamily="34" charset="0"/>
              </a:rPr>
              <a:t> Century</a:t>
            </a:r>
            <a:endParaRPr altLang="en-US" dirty="0">
              <a:ln>
                <a:noFill/>
              </a:ln>
              <a:solidFill>
                <a:srgbClr val="FFFF66"/>
              </a:solidFill>
              <a:effectLst/>
              <a:latin typeface="Rockwell Extra Bold" pitchFamily="18" charset="0"/>
            </a:endParaRPr>
          </a:p>
        </p:txBody>
      </p:sp>
      <p:sp>
        <p:nvSpPr>
          <p:cNvPr id="373764" name="Rectangle 4">
            <a:extLst>
              <a:ext uri="{FF2B5EF4-FFF2-40B4-BE49-F238E27FC236}">
                <a16:creationId xmlns:a16="http://schemas.microsoft.com/office/drawing/2014/main" id="{5049ADF3-E650-4475-9E5C-711363DC6E96}"/>
              </a:ext>
            </a:extLst>
          </p:cNvPr>
          <p:cNvSpPr>
            <a:spLocks noGrp="1"/>
          </p:cNvSpPr>
          <p:nvPr>
            <p:ph type="body" sz="half" idx="1"/>
          </p:nvPr>
        </p:nvSpPr>
        <p:spPr>
          <a:xfrm>
            <a:off x="746760" y="1485900"/>
            <a:ext cx="3352800" cy="5105400"/>
          </a:xfrm>
          <a:solidFill>
            <a:schemeClr val="accent3">
              <a:lumMod val="50000"/>
            </a:schemeClr>
          </a:solidFill>
          <a:ln w="12700">
            <a:solidFill>
              <a:schemeClr val="tx1"/>
            </a:solidFill>
            <a:miter lim="800000"/>
            <a:headEnd/>
            <a:tailEnd/>
          </a:ln>
        </p:spPr>
        <p:txBody>
          <a:bodyPr/>
          <a:lstStyle/>
          <a:p>
            <a:pPr eaLnBrk="1" hangingPunct="1">
              <a:buFont typeface="Wingdings 2" panose="05020102010507070707" pitchFamily="18" charset="2"/>
              <a:buNone/>
            </a:pPr>
            <a:r>
              <a:rPr lang="en-US" altLang="en-US" sz="3600" dirty="0">
                <a:solidFill>
                  <a:schemeClr val="accent2"/>
                </a:solidFill>
                <a:effectLst>
                  <a:outerShdw blurRad="38100" dist="38100" dir="2700000" algn="tl">
                    <a:srgbClr val="000000">
                      <a:alpha val="43137"/>
                    </a:srgbClr>
                  </a:outerShdw>
                </a:effectLst>
                <a:latin typeface="Haettenschweiler" pitchFamily="34" charset="0"/>
              </a:rPr>
              <a:t>JEWISH (Mishnah, other writings)</a:t>
            </a:r>
          </a:p>
          <a:p>
            <a:pPr eaLnBrk="1" hangingPunct="1"/>
            <a:r>
              <a:rPr lang="en-US" altLang="en-US" sz="2400" i="1" dirty="0">
                <a:solidFill>
                  <a:schemeClr val="tx1"/>
                </a:solidFill>
                <a:latin typeface="Arial Narrow" panose="020B0606020202030204" pitchFamily="34" charset="0"/>
              </a:rPr>
              <a:t>Husband, wife, sons, daughters, daughters-in-law, mother-in-law, parents</a:t>
            </a:r>
          </a:p>
          <a:p>
            <a:pPr eaLnBrk="1" hangingPunct="1"/>
            <a:r>
              <a:rPr lang="en-US" altLang="en-US" sz="2400" i="1" dirty="0">
                <a:solidFill>
                  <a:schemeClr val="tx1"/>
                </a:solidFill>
                <a:latin typeface="Arial Narrow" panose="020B0606020202030204" pitchFamily="34" charset="0"/>
              </a:rPr>
              <a:t>Slaves, friends, domestic animals</a:t>
            </a:r>
          </a:p>
          <a:p>
            <a:pPr eaLnBrk="1" hangingPunct="1"/>
            <a:r>
              <a:rPr lang="en-US" altLang="en-US" sz="2400" i="1" dirty="0">
                <a:solidFill>
                  <a:schemeClr val="tx1"/>
                </a:solidFill>
                <a:latin typeface="Arial Narrow" panose="020B0606020202030204" pitchFamily="34" charset="0"/>
              </a:rPr>
              <a:t>The Lord, the priests, the poor, the dead, the sick</a:t>
            </a:r>
          </a:p>
        </p:txBody>
      </p:sp>
      <p:sp>
        <p:nvSpPr>
          <p:cNvPr id="373765" name="Rectangle 5">
            <a:extLst>
              <a:ext uri="{FF2B5EF4-FFF2-40B4-BE49-F238E27FC236}">
                <a16:creationId xmlns:a16="http://schemas.microsoft.com/office/drawing/2014/main" id="{A9941188-F079-4C68-8343-6C6AE4D7BFE4}"/>
              </a:ext>
            </a:extLst>
          </p:cNvPr>
          <p:cNvSpPr>
            <a:spLocks noGrp="1"/>
          </p:cNvSpPr>
          <p:nvPr>
            <p:ph type="body" sz="half" idx="2"/>
          </p:nvPr>
        </p:nvSpPr>
        <p:spPr>
          <a:xfrm>
            <a:off x="4434840" y="1485900"/>
            <a:ext cx="3352800" cy="5105400"/>
          </a:xfrm>
          <a:solidFill>
            <a:srgbClr val="4E4702"/>
          </a:solidFill>
          <a:ln w="12700">
            <a:solidFill>
              <a:schemeClr val="tx1"/>
            </a:solidFill>
            <a:miter lim="800000"/>
            <a:headEnd/>
            <a:tailEnd/>
          </a:ln>
        </p:spPr>
        <p:txBody>
          <a:bodyPr/>
          <a:lstStyle/>
          <a:p>
            <a:pPr eaLnBrk="1" hangingPunct="1">
              <a:lnSpc>
                <a:spcPct val="95000"/>
              </a:lnSpc>
              <a:spcBef>
                <a:spcPct val="0"/>
              </a:spcBef>
              <a:buFont typeface="Wingdings 2" panose="05020102010507070707" pitchFamily="18" charset="2"/>
              <a:buNone/>
            </a:pPr>
            <a:r>
              <a:rPr lang="en-US" altLang="en-US" sz="3600" dirty="0">
                <a:solidFill>
                  <a:schemeClr val="accent2"/>
                </a:solidFill>
                <a:effectLst>
                  <a:outerShdw blurRad="38100" dist="38100" dir="2700000" algn="tl">
                    <a:srgbClr val="000000">
                      <a:alpha val="43137"/>
                    </a:srgbClr>
                  </a:outerShdw>
                </a:effectLst>
                <a:latin typeface="Haettenschweiler" pitchFamily="34" charset="0"/>
              </a:rPr>
              <a:t>GRECO-ROMAN</a:t>
            </a:r>
          </a:p>
          <a:p>
            <a:pPr eaLnBrk="1" hangingPunct="1">
              <a:lnSpc>
                <a:spcPct val="95000"/>
              </a:lnSpc>
              <a:spcBef>
                <a:spcPct val="0"/>
              </a:spcBef>
              <a:buFont typeface="Wingdings 2" panose="05020102010507070707" pitchFamily="18" charset="2"/>
              <a:buNone/>
            </a:pPr>
            <a:r>
              <a:rPr lang="en-US" altLang="en-US" sz="3600" dirty="0">
                <a:solidFill>
                  <a:schemeClr val="accent2"/>
                </a:solidFill>
                <a:effectLst>
                  <a:outerShdw blurRad="38100" dist="38100" dir="2700000" algn="tl">
                    <a:srgbClr val="000000">
                      <a:alpha val="43137"/>
                    </a:srgbClr>
                  </a:outerShdw>
                </a:effectLst>
                <a:latin typeface="Haettenschweiler" pitchFamily="34" charset="0"/>
              </a:rPr>
              <a:t>(the moralists)</a:t>
            </a:r>
          </a:p>
          <a:p>
            <a:pPr eaLnBrk="1" hangingPunct="1"/>
            <a:r>
              <a:rPr lang="en-US" altLang="en-US" sz="2400" i="1" dirty="0">
                <a:solidFill>
                  <a:schemeClr val="tx1"/>
                </a:solidFill>
                <a:latin typeface="Arial Narrow" panose="020B0606020202030204" pitchFamily="34" charset="0"/>
              </a:rPr>
              <a:t>Parents, children, relatives, marriage partners</a:t>
            </a:r>
          </a:p>
          <a:p>
            <a:pPr eaLnBrk="1" hangingPunct="1"/>
            <a:r>
              <a:rPr lang="en-US" altLang="en-US" sz="2400" i="1" dirty="0">
                <a:solidFill>
                  <a:schemeClr val="tx1"/>
                </a:solidFill>
                <a:latin typeface="Arial Narrow" panose="020B0606020202030204" pitchFamily="34" charset="0"/>
              </a:rPr>
              <a:t>The deities, the heroes, teachers, guardians, citizens, rulers</a:t>
            </a:r>
          </a:p>
          <a:p>
            <a:pPr eaLnBrk="1" hangingPunct="1"/>
            <a:r>
              <a:rPr lang="en-US" altLang="en-US" sz="2400" i="1" dirty="0">
                <a:solidFill>
                  <a:schemeClr val="tx1"/>
                </a:solidFill>
                <a:latin typeface="Arial Narrow" panose="020B0606020202030204" pitchFamily="34" charset="0"/>
              </a:rPr>
              <a:t>Domestic servants</a:t>
            </a:r>
          </a:p>
          <a:p>
            <a:pPr eaLnBrk="1" hangingPunct="1"/>
            <a:r>
              <a:rPr lang="en-US" altLang="en-US" sz="2400" i="1" dirty="0">
                <a:solidFill>
                  <a:schemeClr val="tx1"/>
                </a:solidFill>
                <a:latin typeface="Arial Narrow" panose="020B0606020202030204" pitchFamily="34" charset="0"/>
              </a:rPr>
              <a:t>The law</a:t>
            </a:r>
          </a:p>
        </p:txBody>
      </p:sp>
      <p:sp>
        <p:nvSpPr>
          <p:cNvPr id="373766" name="Rectangle 6">
            <a:extLst>
              <a:ext uri="{FF2B5EF4-FFF2-40B4-BE49-F238E27FC236}">
                <a16:creationId xmlns:a16="http://schemas.microsoft.com/office/drawing/2014/main" id="{1EE95A83-3470-4277-82BB-9270FFF1E6B0}"/>
              </a:ext>
            </a:extLst>
          </p:cNvPr>
          <p:cNvSpPr>
            <a:spLocks/>
          </p:cNvSpPr>
          <p:nvPr/>
        </p:nvSpPr>
        <p:spPr bwMode="auto">
          <a:xfrm>
            <a:off x="8092440" y="1485900"/>
            <a:ext cx="3352800" cy="5105400"/>
          </a:xfrm>
          <a:prstGeom prst="rect">
            <a:avLst/>
          </a:prstGeom>
          <a:solidFill>
            <a:srgbClr val="353B1D"/>
          </a:solidFill>
          <a:ln w="12700">
            <a:solidFill>
              <a:schemeClr val="tx1"/>
            </a:solidFill>
            <a:miter lim="800000"/>
            <a:headEnd/>
            <a:tailEnd/>
          </a:ln>
        </p:spPr>
        <p:txBody>
          <a:bodyPr/>
          <a:lstStyle>
            <a:lvl1pPr marL="273050" indent="-273050">
              <a:spcBef>
                <a:spcPts val="600"/>
              </a:spcBef>
              <a:buClr>
                <a:schemeClr val="accent2"/>
              </a:buClr>
              <a:buSzPct val="85000"/>
              <a:buFont typeface="Wingdings 2" panose="05020102010507070707" pitchFamily="18" charset="2"/>
              <a:buChar char=""/>
              <a:defRPr sz="2600">
                <a:solidFill>
                  <a:schemeClr val="bg1"/>
                </a:solidFill>
                <a:latin typeface="Constantia" panose="02030602050306030303" pitchFamily="18" charset="0"/>
              </a:defRPr>
            </a:lvl1pPr>
            <a:lvl2pPr marL="639763" indent="-273050">
              <a:spcBef>
                <a:spcPts val="300"/>
              </a:spcBef>
              <a:buClr>
                <a:srgbClr val="D6903D"/>
              </a:buClr>
              <a:buSzPct val="85000"/>
              <a:buFont typeface="Wingdings 2" panose="05020102010507070707" pitchFamily="18" charset="2"/>
              <a:buChar char=""/>
              <a:defRPr sz="2400">
                <a:solidFill>
                  <a:schemeClr val="bg1"/>
                </a:solidFill>
                <a:latin typeface="Constantia" panose="02030602050306030303" pitchFamily="18" charset="0"/>
              </a:defRPr>
            </a:lvl2pPr>
            <a:lvl3pPr marL="1004888" indent="-228600">
              <a:spcBef>
                <a:spcPts val="300"/>
              </a:spcBef>
              <a:buClr>
                <a:srgbClr val="B37732"/>
              </a:buClr>
              <a:buSzPct val="85000"/>
              <a:buFont typeface="Wingdings 2" panose="05020102010507070707" pitchFamily="18" charset="2"/>
              <a:buChar char=""/>
              <a:defRPr sz="2100">
                <a:solidFill>
                  <a:schemeClr val="bg1"/>
                </a:solidFill>
                <a:latin typeface="Constantia" panose="02030602050306030303" pitchFamily="18" charset="0"/>
              </a:defRPr>
            </a:lvl3pPr>
            <a:lvl4pPr marL="1279525" indent="-228600">
              <a:spcBef>
                <a:spcPts val="300"/>
              </a:spcBef>
              <a:buClr>
                <a:srgbClr val="D6903D"/>
              </a:buClr>
              <a:buSzPct val="85000"/>
              <a:buFont typeface="Wingdings 2" panose="05020102010507070707" pitchFamily="18" charset="2"/>
              <a:buChar char=""/>
              <a:defRPr sz="1900">
                <a:solidFill>
                  <a:schemeClr val="bg1"/>
                </a:solidFill>
                <a:latin typeface="Constantia" panose="02030602050306030303" pitchFamily="18" charset="0"/>
              </a:defRPr>
            </a:lvl4pPr>
            <a:lvl5pPr marL="1554163" indent="-228600">
              <a:spcBef>
                <a:spcPts val="338"/>
              </a:spcBef>
              <a:buClr>
                <a:srgbClr val="D6903D"/>
              </a:buClr>
              <a:buSzPct val="85000"/>
              <a:buFont typeface="Wingdings 2" panose="05020102010507070707" pitchFamily="18" charset="2"/>
              <a:buChar char=""/>
              <a:defRPr sz="1600">
                <a:solidFill>
                  <a:schemeClr val="bg1"/>
                </a:solidFill>
                <a:latin typeface="Constantia" panose="02030602050306030303" pitchFamily="18" charset="0"/>
              </a:defRPr>
            </a:lvl5pPr>
            <a:lvl6pPr marL="2011363"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bg1"/>
                </a:solidFill>
                <a:latin typeface="Constantia" panose="02030602050306030303" pitchFamily="18" charset="0"/>
              </a:defRPr>
            </a:lvl6pPr>
            <a:lvl7pPr marL="2468563"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bg1"/>
                </a:solidFill>
                <a:latin typeface="Constantia" panose="02030602050306030303" pitchFamily="18" charset="0"/>
              </a:defRPr>
            </a:lvl7pPr>
            <a:lvl8pPr marL="2925763"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bg1"/>
                </a:solidFill>
                <a:latin typeface="Constantia" panose="02030602050306030303" pitchFamily="18" charset="0"/>
              </a:defRPr>
            </a:lvl8pPr>
            <a:lvl9pPr marL="3382963"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bg1"/>
                </a:solidFill>
                <a:latin typeface="Constantia" panose="02030602050306030303" pitchFamily="18" charset="0"/>
              </a:defRPr>
            </a:lvl9pPr>
          </a:lstStyle>
          <a:p>
            <a:pPr defTabSz="914400" fontAlgn="base">
              <a:spcAft>
                <a:spcPct val="0"/>
              </a:spcAft>
              <a:buClr>
                <a:srgbClr val="F3A447"/>
              </a:buClr>
              <a:buNone/>
            </a:pPr>
            <a:r>
              <a:rPr lang="en-US" altLang="en-US" sz="3600" dirty="0">
                <a:solidFill>
                  <a:srgbClr val="F3A447"/>
                </a:solidFill>
                <a:effectLst>
                  <a:outerShdw blurRad="38100" dist="38100" dir="2700000" algn="tl">
                    <a:srgbClr val="000000">
                      <a:alpha val="43137"/>
                    </a:srgbClr>
                  </a:outerShdw>
                </a:effectLst>
                <a:latin typeface="Haettenschweiler" pitchFamily="34" charset="0"/>
                <a:cs typeface="Arial" panose="020B0604020202020204" pitchFamily="34" charset="0"/>
              </a:rPr>
              <a:t>CHRISTIANS (New Testament)</a:t>
            </a:r>
          </a:p>
          <a:p>
            <a:pPr defTabSz="914400" fontAlgn="base">
              <a:spcAft>
                <a:spcPct val="0"/>
              </a:spcAft>
              <a:buClr>
                <a:srgbClr val="F3A447"/>
              </a:buClr>
            </a:pPr>
            <a:r>
              <a:rPr lang="en-US" altLang="en-US" sz="2400" i="1" dirty="0">
                <a:solidFill>
                  <a:prstClr val="white"/>
                </a:solidFill>
                <a:latin typeface="Arial Narrow" panose="020B0606020202030204" pitchFamily="34" charset="0"/>
                <a:cs typeface="Arial" panose="020B0604020202020204" pitchFamily="34" charset="0"/>
              </a:rPr>
              <a:t>Husbands and wives, children and parents</a:t>
            </a:r>
          </a:p>
          <a:p>
            <a:pPr defTabSz="914400" fontAlgn="base">
              <a:spcAft>
                <a:spcPct val="0"/>
              </a:spcAft>
              <a:buClr>
                <a:srgbClr val="F3A447"/>
              </a:buClr>
            </a:pPr>
            <a:r>
              <a:rPr lang="en-US" altLang="en-US" sz="2400" i="1" dirty="0">
                <a:solidFill>
                  <a:prstClr val="white"/>
                </a:solidFill>
                <a:latin typeface="Arial Narrow" panose="020B0606020202030204" pitchFamily="34" charset="0"/>
                <a:cs typeface="Arial" panose="020B0604020202020204" pitchFamily="34" charset="0"/>
              </a:rPr>
              <a:t>Slaves and masters</a:t>
            </a:r>
          </a:p>
          <a:p>
            <a:pPr defTabSz="914400" fontAlgn="base">
              <a:spcAft>
                <a:spcPct val="0"/>
              </a:spcAft>
              <a:buClr>
                <a:srgbClr val="F3A447"/>
              </a:buClr>
            </a:pPr>
            <a:r>
              <a:rPr lang="en-US" altLang="en-US" sz="2400" i="1" dirty="0">
                <a:solidFill>
                  <a:prstClr val="white"/>
                </a:solidFill>
                <a:latin typeface="Arial Narrow" panose="020B0606020202030204" pitchFamily="34" charset="0"/>
                <a:cs typeface="Arial" panose="020B0604020202020204" pitchFamily="34" charset="0"/>
              </a:rPr>
              <a:t>Citizens and the state</a:t>
            </a:r>
          </a:p>
          <a:p>
            <a:pPr defTabSz="914400" fontAlgn="base">
              <a:spcAft>
                <a:spcPct val="0"/>
              </a:spcAft>
              <a:buClr>
                <a:srgbClr val="F3A447"/>
              </a:buClr>
            </a:pPr>
            <a:r>
              <a:rPr lang="en-US" altLang="en-US" sz="2400" i="1" dirty="0">
                <a:solidFill>
                  <a:prstClr val="white"/>
                </a:solidFill>
                <a:latin typeface="Arial Narrow" panose="020B0606020202030204" pitchFamily="34" charset="0"/>
                <a:cs typeface="Arial" panose="020B0604020202020204" pitchFamily="34" charset="0"/>
              </a:rPr>
              <a:t>Younger people, older people</a:t>
            </a:r>
          </a:p>
        </p:txBody>
      </p:sp>
      <p:sp>
        <p:nvSpPr>
          <p:cNvPr id="63494" name="Slide Number Placeholder 1">
            <a:extLst>
              <a:ext uri="{FF2B5EF4-FFF2-40B4-BE49-F238E27FC236}">
                <a16:creationId xmlns:a16="http://schemas.microsoft.com/office/drawing/2014/main" id="{67B86943-33B4-4F02-B737-872F9A77574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Eras Bold ITC" panose="020B0907030504020204" pitchFamily="34" charset="0"/>
                <a:cs typeface="Arial" panose="020B0604020202020204" pitchFamily="34" charset="0"/>
              </a:defRPr>
            </a:lvl1pPr>
            <a:lvl2pPr marL="742950" indent="-285750">
              <a:defRPr sz="3200">
                <a:solidFill>
                  <a:schemeClr val="tx1"/>
                </a:solidFill>
                <a:latin typeface="Eras Bold ITC" panose="020B0907030504020204" pitchFamily="34" charset="0"/>
                <a:cs typeface="Arial" panose="020B0604020202020204" pitchFamily="34" charset="0"/>
              </a:defRPr>
            </a:lvl2pPr>
            <a:lvl3pPr marL="1143000" indent="-228600">
              <a:defRPr sz="3200">
                <a:solidFill>
                  <a:schemeClr val="tx1"/>
                </a:solidFill>
                <a:latin typeface="Eras Bold ITC" panose="020B0907030504020204" pitchFamily="34" charset="0"/>
                <a:cs typeface="Arial" panose="020B0604020202020204" pitchFamily="34" charset="0"/>
              </a:defRPr>
            </a:lvl3pPr>
            <a:lvl4pPr marL="1600200" indent="-228600">
              <a:defRPr sz="3200">
                <a:solidFill>
                  <a:schemeClr val="tx1"/>
                </a:solidFill>
                <a:latin typeface="Eras Bold ITC" panose="020B0907030504020204" pitchFamily="34" charset="0"/>
                <a:cs typeface="Arial" panose="020B0604020202020204" pitchFamily="34" charset="0"/>
              </a:defRPr>
            </a:lvl4pPr>
            <a:lvl5pPr marL="2057400" indent="-228600">
              <a:defRPr sz="3200">
                <a:solidFill>
                  <a:schemeClr val="tx1"/>
                </a:solidFill>
                <a:latin typeface="Eras Bold ITC" panose="020B0907030504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Eras Bold ITC" panose="020B0907030504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Eras Bold ITC" panose="020B0907030504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Eras Bold ITC" panose="020B0907030504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Eras Bold ITC" panose="020B0907030504020204" pitchFamily="34" charset="0"/>
                <a:cs typeface="Arial" panose="020B0604020202020204" pitchFamily="34" charset="0"/>
              </a:defRPr>
            </a:lvl9pPr>
          </a:lstStyle>
          <a:p>
            <a:pPr defTabSz="914400" fontAlgn="base">
              <a:spcBef>
                <a:spcPct val="0"/>
              </a:spcBef>
              <a:spcAft>
                <a:spcPct val="0"/>
              </a:spcAft>
            </a:pPr>
            <a:fld id="{7D54FF10-2768-4968-BBF3-B4C92D57BFA7}" type="slidenum">
              <a:rPr lang="en-US" altLang="en-US" sz="1600">
                <a:solidFill>
                  <a:srgbClr val="FEFAC9"/>
                </a:solidFill>
                <a:latin typeface="Arial" panose="020B0604020202020204" pitchFamily="34" charset="0"/>
              </a:rPr>
              <a:pPr defTabSz="914400" fontAlgn="base">
                <a:spcBef>
                  <a:spcPct val="0"/>
                </a:spcBef>
                <a:spcAft>
                  <a:spcPct val="0"/>
                </a:spcAft>
              </a:pPr>
              <a:t>65</a:t>
            </a:fld>
            <a:endParaRPr lang="en-US" altLang="en-US" sz="1600">
              <a:solidFill>
                <a:srgbClr val="FEFAC9"/>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3764">
                                            <p:bg/>
                                          </p:spTgt>
                                        </p:tgtEl>
                                        <p:attrNameLst>
                                          <p:attrName>style.visibility</p:attrName>
                                        </p:attrNameLst>
                                      </p:cBhvr>
                                      <p:to>
                                        <p:strVal val="visible"/>
                                      </p:to>
                                    </p:set>
                                    <p:animEffect transition="in" filter="dissolve">
                                      <p:cBhvr>
                                        <p:cTn id="7" dur="500"/>
                                        <p:tgtEl>
                                          <p:spTgt spid="373764">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73764">
                                            <p:txEl>
                                              <p:pRg st="0" end="0"/>
                                            </p:txEl>
                                          </p:spTgt>
                                        </p:tgtEl>
                                        <p:attrNameLst>
                                          <p:attrName>style.visibility</p:attrName>
                                        </p:attrNameLst>
                                      </p:cBhvr>
                                      <p:to>
                                        <p:strVal val="visible"/>
                                      </p:to>
                                    </p:set>
                                    <p:animEffect transition="in" filter="dissolve">
                                      <p:cBhvr>
                                        <p:cTn id="10" dur="500"/>
                                        <p:tgtEl>
                                          <p:spTgt spid="373764">
                                            <p:txEl>
                                              <p:pRg st="0" end="0"/>
                                            </p:txEl>
                                          </p:spTgt>
                                        </p:tgtEl>
                                      </p:cBhvr>
                                    </p:animEffect>
                                  </p:childTnLst>
                                </p:cTn>
                              </p:par>
                            </p:childTnLst>
                          </p:cTn>
                        </p:par>
                        <p:par>
                          <p:cTn id="11" fill="hold" nodeType="afterGroup">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373764">
                                            <p:txEl>
                                              <p:pRg st="1" end="1"/>
                                            </p:txEl>
                                          </p:spTgt>
                                        </p:tgtEl>
                                        <p:attrNameLst>
                                          <p:attrName>style.visibility</p:attrName>
                                        </p:attrNameLst>
                                      </p:cBhvr>
                                      <p:to>
                                        <p:strVal val="visible"/>
                                      </p:to>
                                    </p:set>
                                    <p:animEffect transition="in" filter="dissolve">
                                      <p:cBhvr>
                                        <p:cTn id="14" dur="500"/>
                                        <p:tgtEl>
                                          <p:spTgt spid="373764">
                                            <p:txEl>
                                              <p:pRg st="1" end="1"/>
                                            </p:txEl>
                                          </p:spTgt>
                                        </p:tgtEl>
                                      </p:cBhvr>
                                    </p:animEffect>
                                  </p:childTnLst>
                                </p:cTn>
                              </p:par>
                            </p:childTnLst>
                          </p:cTn>
                        </p:par>
                        <p:par>
                          <p:cTn id="15" fill="hold" nodeType="afterGroup">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373764">
                                            <p:txEl>
                                              <p:pRg st="2" end="2"/>
                                            </p:txEl>
                                          </p:spTgt>
                                        </p:tgtEl>
                                        <p:attrNameLst>
                                          <p:attrName>style.visibility</p:attrName>
                                        </p:attrNameLst>
                                      </p:cBhvr>
                                      <p:to>
                                        <p:strVal val="visible"/>
                                      </p:to>
                                    </p:set>
                                    <p:animEffect transition="in" filter="dissolve">
                                      <p:cBhvr>
                                        <p:cTn id="18" dur="500"/>
                                        <p:tgtEl>
                                          <p:spTgt spid="373764">
                                            <p:txEl>
                                              <p:pRg st="2" end="2"/>
                                            </p:txEl>
                                          </p:spTgt>
                                        </p:tgtEl>
                                      </p:cBhvr>
                                    </p:animEffect>
                                  </p:childTnLst>
                                </p:cTn>
                              </p:par>
                            </p:childTnLst>
                          </p:cTn>
                        </p:par>
                        <p:par>
                          <p:cTn id="19" fill="hold" nodeType="afterGroup">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373764">
                                            <p:txEl>
                                              <p:pRg st="3" end="3"/>
                                            </p:txEl>
                                          </p:spTgt>
                                        </p:tgtEl>
                                        <p:attrNameLst>
                                          <p:attrName>style.visibility</p:attrName>
                                        </p:attrNameLst>
                                      </p:cBhvr>
                                      <p:to>
                                        <p:strVal val="visible"/>
                                      </p:to>
                                    </p:set>
                                    <p:animEffect transition="in" filter="dissolve">
                                      <p:cBhvr>
                                        <p:cTn id="22" dur="500"/>
                                        <p:tgtEl>
                                          <p:spTgt spid="37376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73765">
                                            <p:bg/>
                                          </p:spTgt>
                                        </p:tgtEl>
                                        <p:attrNameLst>
                                          <p:attrName>style.visibility</p:attrName>
                                        </p:attrNameLst>
                                      </p:cBhvr>
                                      <p:to>
                                        <p:strVal val="visible"/>
                                      </p:to>
                                    </p:set>
                                    <p:animEffect transition="in" filter="dissolve">
                                      <p:cBhvr>
                                        <p:cTn id="27" dur="500"/>
                                        <p:tgtEl>
                                          <p:spTgt spid="373765">
                                            <p:bg/>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73765">
                                            <p:txEl>
                                              <p:pRg st="0" end="0"/>
                                            </p:txEl>
                                          </p:spTgt>
                                        </p:tgtEl>
                                        <p:attrNameLst>
                                          <p:attrName>style.visibility</p:attrName>
                                        </p:attrNameLst>
                                      </p:cBhvr>
                                      <p:to>
                                        <p:strVal val="visible"/>
                                      </p:to>
                                    </p:set>
                                    <p:animEffect transition="in" filter="dissolve">
                                      <p:cBhvr>
                                        <p:cTn id="30" dur="500"/>
                                        <p:tgtEl>
                                          <p:spTgt spid="373765">
                                            <p:txEl>
                                              <p:pRg st="0" end="0"/>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373765">
                                            <p:txEl>
                                              <p:pRg st="1" end="1"/>
                                            </p:txEl>
                                          </p:spTgt>
                                        </p:tgtEl>
                                        <p:attrNameLst>
                                          <p:attrName>style.visibility</p:attrName>
                                        </p:attrNameLst>
                                      </p:cBhvr>
                                      <p:to>
                                        <p:strVal val="visible"/>
                                      </p:to>
                                    </p:set>
                                    <p:animEffect transition="in" filter="dissolve">
                                      <p:cBhvr>
                                        <p:cTn id="33" dur="500"/>
                                        <p:tgtEl>
                                          <p:spTgt spid="373765">
                                            <p:txEl>
                                              <p:pRg st="1" end="1"/>
                                            </p:txEl>
                                          </p:spTgt>
                                        </p:tgtEl>
                                      </p:cBhvr>
                                    </p:animEffect>
                                  </p:childTnLst>
                                </p:cTn>
                              </p:par>
                            </p:childTnLst>
                          </p:cTn>
                        </p:par>
                        <p:par>
                          <p:cTn id="34" fill="hold" nodeType="afterGroup">
                            <p:stCondLst>
                              <p:cond delay="500"/>
                            </p:stCondLst>
                            <p:childTnLst>
                              <p:par>
                                <p:cTn id="35" presetID="9" presetClass="entr" presetSubtype="0" fill="hold" grpId="0" nodeType="afterEffect">
                                  <p:stCondLst>
                                    <p:cond delay="0"/>
                                  </p:stCondLst>
                                  <p:childTnLst>
                                    <p:set>
                                      <p:cBhvr>
                                        <p:cTn id="36" dur="1" fill="hold">
                                          <p:stCondLst>
                                            <p:cond delay="0"/>
                                          </p:stCondLst>
                                        </p:cTn>
                                        <p:tgtEl>
                                          <p:spTgt spid="373765">
                                            <p:txEl>
                                              <p:pRg st="2" end="2"/>
                                            </p:txEl>
                                          </p:spTgt>
                                        </p:tgtEl>
                                        <p:attrNameLst>
                                          <p:attrName>style.visibility</p:attrName>
                                        </p:attrNameLst>
                                      </p:cBhvr>
                                      <p:to>
                                        <p:strVal val="visible"/>
                                      </p:to>
                                    </p:set>
                                    <p:animEffect transition="in" filter="dissolve">
                                      <p:cBhvr>
                                        <p:cTn id="37" dur="500"/>
                                        <p:tgtEl>
                                          <p:spTgt spid="373765">
                                            <p:txEl>
                                              <p:pRg st="2" end="2"/>
                                            </p:txEl>
                                          </p:spTgt>
                                        </p:tgtEl>
                                      </p:cBhvr>
                                    </p:animEffect>
                                  </p:childTnLst>
                                </p:cTn>
                              </p:par>
                            </p:childTnLst>
                          </p:cTn>
                        </p:par>
                        <p:par>
                          <p:cTn id="38" fill="hold" nodeType="afterGroup">
                            <p:stCondLst>
                              <p:cond delay="1000"/>
                            </p:stCondLst>
                            <p:childTnLst>
                              <p:par>
                                <p:cTn id="39" presetID="9" presetClass="entr" presetSubtype="0" fill="hold" grpId="0" nodeType="afterEffect">
                                  <p:stCondLst>
                                    <p:cond delay="0"/>
                                  </p:stCondLst>
                                  <p:childTnLst>
                                    <p:set>
                                      <p:cBhvr>
                                        <p:cTn id="40" dur="1" fill="hold">
                                          <p:stCondLst>
                                            <p:cond delay="0"/>
                                          </p:stCondLst>
                                        </p:cTn>
                                        <p:tgtEl>
                                          <p:spTgt spid="373765">
                                            <p:txEl>
                                              <p:pRg st="3" end="3"/>
                                            </p:txEl>
                                          </p:spTgt>
                                        </p:tgtEl>
                                        <p:attrNameLst>
                                          <p:attrName>style.visibility</p:attrName>
                                        </p:attrNameLst>
                                      </p:cBhvr>
                                      <p:to>
                                        <p:strVal val="visible"/>
                                      </p:to>
                                    </p:set>
                                    <p:animEffect transition="in" filter="dissolve">
                                      <p:cBhvr>
                                        <p:cTn id="41" dur="500"/>
                                        <p:tgtEl>
                                          <p:spTgt spid="373765">
                                            <p:txEl>
                                              <p:pRg st="3" end="3"/>
                                            </p:txEl>
                                          </p:spTgt>
                                        </p:tgtEl>
                                      </p:cBhvr>
                                    </p:animEffect>
                                  </p:childTnLst>
                                </p:cTn>
                              </p:par>
                            </p:childTnLst>
                          </p:cTn>
                        </p:par>
                        <p:par>
                          <p:cTn id="42" fill="hold" nodeType="afterGroup">
                            <p:stCondLst>
                              <p:cond delay="1500"/>
                            </p:stCondLst>
                            <p:childTnLst>
                              <p:par>
                                <p:cTn id="43" presetID="9" presetClass="entr" presetSubtype="0" fill="hold" grpId="0" nodeType="afterEffect">
                                  <p:stCondLst>
                                    <p:cond delay="0"/>
                                  </p:stCondLst>
                                  <p:childTnLst>
                                    <p:set>
                                      <p:cBhvr>
                                        <p:cTn id="44" dur="1" fill="hold">
                                          <p:stCondLst>
                                            <p:cond delay="0"/>
                                          </p:stCondLst>
                                        </p:cTn>
                                        <p:tgtEl>
                                          <p:spTgt spid="373765">
                                            <p:txEl>
                                              <p:pRg st="4" end="4"/>
                                            </p:txEl>
                                          </p:spTgt>
                                        </p:tgtEl>
                                        <p:attrNameLst>
                                          <p:attrName>style.visibility</p:attrName>
                                        </p:attrNameLst>
                                      </p:cBhvr>
                                      <p:to>
                                        <p:strVal val="visible"/>
                                      </p:to>
                                    </p:set>
                                    <p:animEffect transition="in" filter="dissolve">
                                      <p:cBhvr>
                                        <p:cTn id="45" dur="500"/>
                                        <p:tgtEl>
                                          <p:spTgt spid="373765">
                                            <p:txEl>
                                              <p:pRg st="4" end="4"/>
                                            </p:txEl>
                                          </p:spTgt>
                                        </p:tgtEl>
                                      </p:cBhvr>
                                    </p:animEffect>
                                  </p:childTnLst>
                                </p:cTn>
                              </p:par>
                            </p:childTnLst>
                          </p:cTn>
                        </p:par>
                        <p:par>
                          <p:cTn id="46" fill="hold" nodeType="afterGroup">
                            <p:stCondLst>
                              <p:cond delay="2000"/>
                            </p:stCondLst>
                            <p:childTnLst>
                              <p:par>
                                <p:cTn id="47" presetID="9" presetClass="entr" presetSubtype="0" fill="hold" grpId="0" nodeType="afterEffect">
                                  <p:stCondLst>
                                    <p:cond delay="0"/>
                                  </p:stCondLst>
                                  <p:childTnLst>
                                    <p:set>
                                      <p:cBhvr>
                                        <p:cTn id="48" dur="1" fill="hold">
                                          <p:stCondLst>
                                            <p:cond delay="0"/>
                                          </p:stCondLst>
                                        </p:cTn>
                                        <p:tgtEl>
                                          <p:spTgt spid="373765">
                                            <p:txEl>
                                              <p:pRg st="5" end="5"/>
                                            </p:txEl>
                                          </p:spTgt>
                                        </p:tgtEl>
                                        <p:attrNameLst>
                                          <p:attrName>style.visibility</p:attrName>
                                        </p:attrNameLst>
                                      </p:cBhvr>
                                      <p:to>
                                        <p:strVal val="visible"/>
                                      </p:to>
                                    </p:set>
                                    <p:animEffect transition="in" filter="dissolve">
                                      <p:cBhvr>
                                        <p:cTn id="49" dur="500"/>
                                        <p:tgtEl>
                                          <p:spTgt spid="373765">
                                            <p:txEl>
                                              <p:pRg st="5" end="5"/>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373766">
                                            <p:bg/>
                                          </p:spTgt>
                                        </p:tgtEl>
                                        <p:attrNameLst>
                                          <p:attrName>style.visibility</p:attrName>
                                        </p:attrNameLst>
                                      </p:cBhvr>
                                      <p:to>
                                        <p:strVal val="visible"/>
                                      </p:to>
                                    </p:set>
                                    <p:animEffect transition="in" filter="dissolve">
                                      <p:cBhvr>
                                        <p:cTn id="54" dur="500"/>
                                        <p:tgtEl>
                                          <p:spTgt spid="373766">
                                            <p:bg/>
                                          </p:spTgt>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373766">
                                            <p:txEl>
                                              <p:pRg st="0" end="0"/>
                                            </p:txEl>
                                          </p:spTgt>
                                        </p:tgtEl>
                                        <p:attrNameLst>
                                          <p:attrName>style.visibility</p:attrName>
                                        </p:attrNameLst>
                                      </p:cBhvr>
                                      <p:to>
                                        <p:strVal val="visible"/>
                                      </p:to>
                                    </p:set>
                                    <p:animEffect transition="in" filter="dissolve">
                                      <p:cBhvr>
                                        <p:cTn id="57" dur="500"/>
                                        <p:tgtEl>
                                          <p:spTgt spid="373766">
                                            <p:txEl>
                                              <p:pRg st="0" end="0"/>
                                            </p:txEl>
                                          </p:spTgt>
                                        </p:tgtEl>
                                      </p:cBhvr>
                                    </p:animEffect>
                                  </p:childTnLst>
                                </p:cTn>
                              </p:par>
                            </p:childTnLst>
                          </p:cTn>
                        </p:par>
                        <p:par>
                          <p:cTn id="58" fill="hold" nodeType="afterGroup">
                            <p:stCondLst>
                              <p:cond delay="500"/>
                            </p:stCondLst>
                            <p:childTnLst>
                              <p:par>
                                <p:cTn id="59" presetID="9" presetClass="entr" presetSubtype="0" fill="hold" nodeType="afterEffect">
                                  <p:stCondLst>
                                    <p:cond delay="0"/>
                                  </p:stCondLst>
                                  <p:childTnLst>
                                    <p:set>
                                      <p:cBhvr>
                                        <p:cTn id="60" dur="1" fill="hold">
                                          <p:stCondLst>
                                            <p:cond delay="0"/>
                                          </p:stCondLst>
                                        </p:cTn>
                                        <p:tgtEl>
                                          <p:spTgt spid="373766">
                                            <p:txEl>
                                              <p:pRg st="1" end="1"/>
                                            </p:txEl>
                                          </p:spTgt>
                                        </p:tgtEl>
                                        <p:attrNameLst>
                                          <p:attrName>style.visibility</p:attrName>
                                        </p:attrNameLst>
                                      </p:cBhvr>
                                      <p:to>
                                        <p:strVal val="visible"/>
                                      </p:to>
                                    </p:set>
                                    <p:animEffect transition="in" filter="dissolve">
                                      <p:cBhvr>
                                        <p:cTn id="61" dur="500"/>
                                        <p:tgtEl>
                                          <p:spTgt spid="373766">
                                            <p:txEl>
                                              <p:pRg st="1" end="1"/>
                                            </p:txEl>
                                          </p:spTgt>
                                        </p:tgtEl>
                                      </p:cBhvr>
                                    </p:animEffect>
                                  </p:childTnLst>
                                </p:cTn>
                              </p:par>
                            </p:childTnLst>
                          </p:cTn>
                        </p:par>
                        <p:par>
                          <p:cTn id="62" fill="hold" nodeType="afterGroup">
                            <p:stCondLst>
                              <p:cond delay="1000"/>
                            </p:stCondLst>
                            <p:childTnLst>
                              <p:par>
                                <p:cTn id="63" presetID="9" presetClass="entr" presetSubtype="0" fill="hold" nodeType="afterEffect">
                                  <p:stCondLst>
                                    <p:cond delay="0"/>
                                  </p:stCondLst>
                                  <p:childTnLst>
                                    <p:set>
                                      <p:cBhvr>
                                        <p:cTn id="64" dur="1" fill="hold">
                                          <p:stCondLst>
                                            <p:cond delay="0"/>
                                          </p:stCondLst>
                                        </p:cTn>
                                        <p:tgtEl>
                                          <p:spTgt spid="373766">
                                            <p:txEl>
                                              <p:pRg st="2" end="2"/>
                                            </p:txEl>
                                          </p:spTgt>
                                        </p:tgtEl>
                                        <p:attrNameLst>
                                          <p:attrName>style.visibility</p:attrName>
                                        </p:attrNameLst>
                                      </p:cBhvr>
                                      <p:to>
                                        <p:strVal val="visible"/>
                                      </p:to>
                                    </p:set>
                                    <p:animEffect transition="in" filter="dissolve">
                                      <p:cBhvr>
                                        <p:cTn id="65" dur="500"/>
                                        <p:tgtEl>
                                          <p:spTgt spid="373766">
                                            <p:txEl>
                                              <p:pRg st="2" end="2"/>
                                            </p:txEl>
                                          </p:spTgt>
                                        </p:tgtEl>
                                      </p:cBhvr>
                                    </p:animEffect>
                                  </p:childTnLst>
                                </p:cTn>
                              </p:par>
                            </p:childTnLst>
                          </p:cTn>
                        </p:par>
                        <p:par>
                          <p:cTn id="66" fill="hold" nodeType="afterGroup">
                            <p:stCondLst>
                              <p:cond delay="1500"/>
                            </p:stCondLst>
                            <p:childTnLst>
                              <p:par>
                                <p:cTn id="67" presetID="9" presetClass="entr" presetSubtype="0" fill="hold" nodeType="afterEffect">
                                  <p:stCondLst>
                                    <p:cond delay="0"/>
                                  </p:stCondLst>
                                  <p:childTnLst>
                                    <p:set>
                                      <p:cBhvr>
                                        <p:cTn id="68" dur="1" fill="hold">
                                          <p:stCondLst>
                                            <p:cond delay="0"/>
                                          </p:stCondLst>
                                        </p:cTn>
                                        <p:tgtEl>
                                          <p:spTgt spid="373766">
                                            <p:txEl>
                                              <p:pRg st="3" end="3"/>
                                            </p:txEl>
                                          </p:spTgt>
                                        </p:tgtEl>
                                        <p:attrNameLst>
                                          <p:attrName>style.visibility</p:attrName>
                                        </p:attrNameLst>
                                      </p:cBhvr>
                                      <p:to>
                                        <p:strVal val="visible"/>
                                      </p:to>
                                    </p:set>
                                    <p:animEffect transition="in" filter="dissolve">
                                      <p:cBhvr>
                                        <p:cTn id="69" dur="500"/>
                                        <p:tgtEl>
                                          <p:spTgt spid="373766">
                                            <p:txEl>
                                              <p:pRg st="3" end="3"/>
                                            </p:txEl>
                                          </p:spTgt>
                                        </p:tgtEl>
                                      </p:cBhvr>
                                    </p:animEffect>
                                  </p:childTnLst>
                                </p:cTn>
                              </p:par>
                            </p:childTnLst>
                          </p:cTn>
                        </p:par>
                        <p:par>
                          <p:cTn id="70" fill="hold" nodeType="afterGroup">
                            <p:stCondLst>
                              <p:cond delay="2000"/>
                            </p:stCondLst>
                            <p:childTnLst>
                              <p:par>
                                <p:cTn id="71" presetID="9" presetClass="entr" presetSubtype="0" fill="hold" nodeType="afterEffect">
                                  <p:stCondLst>
                                    <p:cond delay="0"/>
                                  </p:stCondLst>
                                  <p:childTnLst>
                                    <p:set>
                                      <p:cBhvr>
                                        <p:cTn id="72" dur="1" fill="hold">
                                          <p:stCondLst>
                                            <p:cond delay="0"/>
                                          </p:stCondLst>
                                        </p:cTn>
                                        <p:tgtEl>
                                          <p:spTgt spid="373766">
                                            <p:txEl>
                                              <p:pRg st="4" end="4"/>
                                            </p:txEl>
                                          </p:spTgt>
                                        </p:tgtEl>
                                        <p:attrNameLst>
                                          <p:attrName>style.visibility</p:attrName>
                                        </p:attrNameLst>
                                      </p:cBhvr>
                                      <p:to>
                                        <p:strVal val="visible"/>
                                      </p:to>
                                    </p:set>
                                    <p:animEffect transition="in" filter="dissolve">
                                      <p:cBhvr>
                                        <p:cTn id="73" dur="500"/>
                                        <p:tgtEl>
                                          <p:spTgt spid="37376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4" grpId="0" uiExpand="1" build="p" animBg="1"/>
      <p:bldP spid="373765" grpId="0" uiExpand="1" build="p" animBg="1"/>
      <p:bldP spid="373766" grpId="0" uiExpand="1" build="allAtOnce" animBg="1"/>
    </p:bld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a:gsLst>
            <a:gs pos="0">
              <a:srgbClr val="B7A835"/>
            </a:gs>
            <a:gs pos="50000">
              <a:srgbClr val="2A5E3F"/>
            </a:gs>
            <a:gs pos="100000">
              <a:srgbClr val="61210F"/>
            </a:gs>
          </a:gsLst>
          <a:lin ang="2520000" scaled="0"/>
        </a:gradFill>
        <a:effectLst/>
      </p:bgPr>
    </p:bg>
    <p:spTree>
      <p:nvGrpSpPr>
        <p:cNvPr id="1" name=""/>
        <p:cNvGrpSpPr/>
        <p:nvPr/>
      </p:nvGrpSpPr>
      <p:grpSpPr>
        <a:xfrm>
          <a:off x="0" y="0"/>
          <a:ext cx="0" cy="0"/>
          <a:chOff x="0" y="0"/>
          <a:chExt cx="0" cy="0"/>
        </a:xfrm>
      </p:grpSpPr>
      <p:sp>
        <p:nvSpPr>
          <p:cNvPr id="377858" name="Rectangle 2">
            <a:extLst>
              <a:ext uri="{FF2B5EF4-FFF2-40B4-BE49-F238E27FC236}">
                <a16:creationId xmlns:a16="http://schemas.microsoft.com/office/drawing/2014/main" id="{F38E53F6-14C7-45DE-9C76-F63FC5F559E5}"/>
              </a:ext>
            </a:extLst>
          </p:cNvPr>
          <p:cNvSpPr>
            <a:spLocks noGrp="1" noChangeArrowheads="1"/>
          </p:cNvSpPr>
          <p:nvPr>
            <p:ph type="title"/>
          </p:nvPr>
        </p:nvSpPr>
        <p:spPr bwMode="auto">
          <a:xfrm>
            <a:off x="1028700" y="0"/>
            <a:ext cx="8229600" cy="1219200"/>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rnd">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p>
            <a:pPr eaLnBrk="1" hangingPunct="1">
              <a:defRPr/>
            </a:pPr>
            <a:r>
              <a:rPr altLang="en-US" sz="3800" dirty="0">
                <a:ln>
                  <a:noFill/>
                </a:ln>
                <a:solidFill>
                  <a:srgbClr val="FFFF66"/>
                </a:solidFill>
                <a:effectLst>
                  <a:outerShdw blurRad="38100" dist="38100" dir="2700000" algn="tl">
                    <a:srgbClr val="000000">
                      <a:alpha val="43137"/>
                    </a:srgbClr>
                  </a:outerShdw>
                </a:effectLst>
                <a:latin typeface="Rockwell Extra Bold" pitchFamily="18" charset="0"/>
              </a:rPr>
              <a:t>Household Codes in the NT</a:t>
            </a:r>
          </a:p>
        </p:txBody>
      </p:sp>
      <p:sp>
        <p:nvSpPr>
          <p:cNvPr id="377859" name="Rectangle 3">
            <a:extLst>
              <a:ext uri="{FF2B5EF4-FFF2-40B4-BE49-F238E27FC236}">
                <a16:creationId xmlns:a16="http://schemas.microsoft.com/office/drawing/2014/main" id="{2AAE199D-CF41-4007-9333-9B439092C6E6}"/>
              </a:ext>
            </a:extLst>
          </p:cNvPr>
          <p:cNvSpPr>
            <a:spLocks noGrp="1"/>
          </p:cNvSpPr>
          <p:nvPr>
            <p:ph type="body" idx="1"/>
          </p:nvPr>
        </p:nvSpPr>
        <p:spPr>
          <a:xfrm>
            <a:off x="1028700" y="1508760"/>
            <a:ext cx="9334500" cy="5120640"/>
          </a:xfrm>
        </p:spPr>
        <p:txBody>
          <a:bodyPr/>
          <a:lstStyle/>
          <a:p>
            <a:pPr eaLnBrk="1" hangingPunct="1">
              <a:lnSpc>
                <a:spcPct val="90000"/>
              </a:lnSpc>
              <a:buFont typeface="Wingdings 2" panose="05020102010507070707" pitchFamily="18" charset="2"/>
              <a:buNone/>
            </a:pPr>
            <a:r>
              <a:rPr lang="en-US" altLang="en-US" sz="2800" b="1" dirty="0">
                <a:solidFill>
                  <a:srgbClr val="FFFF00"/>
                </a:solidFill>
                <a:effectLst>
                  <a:outerShdw blurRad="38100" dist="38100" dir="2700000" algn="tl">
                    <a:srgbClr val="000000">
                      <a:alpha val="43137"/>
                    </a:srgbClr>
                  </a:outerShdw>
                </a:effectLst>
                <a:latin typeface="Calibri" panose="020F0502020204030204" pitchFamily="34" charset="0"/>
              </a:rPr>
              <a:t>When members of a pagan household community became Christian, it mean an upsetting of the basic household structure.</a:t>
            </a:r>
          </a:p>
          <a:p>
            <a:pPr eaLnBrk="1" hangingPunct="1">
              <a:lnSpc>
                <a:spcPct val="90000"/>
              </a:lnSpc>
            </a:pPr>
            <a:r>
              <a:rPr lang="en-US" altLang="en-US" sz="2400" i="1" dirty="0">
                <a:solidFill>
                  <a:schemeClr val="tx1"/>
                </a:solidFill>
                <a:latin typeface="Calibri" panose="020F0502020204030204" pitchFamily="34" charset="0"/>
              </a:rPr>
              <a:t>“Households” (</a:t>
            </a:r>
            <a:r>
              <a:rPr lang="en-US" altLang="en-US" sz="2400" dirty="0">
                <a:solidFill>
                  <a:schemeClr val="tx1"/>
                </a:solidFill>
                <a:latin typeface="Greekth" panose="02020803070505020304" pitchFamily="18" charset="0"/>
              </a:rPr>
              <a:t>oi]</a:t>
            </a:r>
            <a:r>
              <a:rPr lang="en-US" altLang="en-US" sz="2400" dirty="0" err="1">
                <a:solidFill>
                  <a:schemeClr val="tx1"/>
                </a:solidFill>
                <a:latin typeface="Greekth" panose="02020803070505020304" pitchFamily="18" charset="0"/>
              </a:rPr>
              <a:t>konomi</a:t>
            </a:r>
            <a:r>
              <a:rPr lang="en-US" altLang="en-US" sz="2400" dirty="0">
                <a:solidFill>
                  <a:schemeClr val="tx1"/>
                </a:solidFill>
                <a:latin typeface="Greekth" panose="02020803070505020304" pitchFamily="18" charset="0"/>
              </a:rPr>
              <a:t>&lt;a</a:t>
            </a:r>
            <a:r>
              <a:rPr lang="en-US" altLang="en-US" sz="2400" i="1" dirty="0">
                <a:solidFill>
                  <a:schemeClr val="tx1"/>
                </a:solidFill>
                <a:latin typeface="Calibri" panose="020F0502020204030204" pitchFamily="34" charset="0"/>
              </a:rPr>
              <a:t>) were large inclusive units composed of multiple families bound together under the authority of the senior male of the primary family.</a:t>
            </a:r>
          </a:p>
          <a:p>
            <a:pPr eaLnBrk="1" hangingPunct="1">
              <a:lnSpc>
                <a:spcPct val="90000"/>
              </a:lnSpc>
            </a:pPr>
            <a:r>
              <a:rPr lang="en-US" altLang="en-US" sz="2400" i="1" dirty="0">
                <a:solidFill>
                  <a:schemeClr val="tx1"/>
                </a:solidFill>
                <a:latin typeface="Calibri" panose="020F0502020204030204" pitchFamily="34" charset="0"/>
              </a:rPr>
              <a:t>It included friends, clients, relatives, slaves and others with mixed social positions.</a:t>
            </a:r>
          </a:p>
          <a:p>
            <a:pPr eaLnBrk="1" hangingPunct="1">
              <a:lnSpc>
                <a:spcPct val="90000"/>
              </a:lnSpc>
            </a:pPr>
            <a:r>
              <a:rPr lang="en-US" altLang="en-US" sz="2400" i="1" dirty="0">
                <a:solidFill>
                  <a:schemeClr val="tx1"/>
                </a:solidFill>
                <a:latin typeface="Calibri" panose="020F0502020204030204" pitchFamily="34" charset="0"/>
              </a:rPr>
              <a:t>Wives and slaves were expected to follow the religion of their husbands and masters and to preserve religious ancestral customs.</a:t>
            </a:r>
          </a:p>
          <a:p>
            <a:pPr eaLnBrk="1" hangingPunct="1">
              <a:lnSpc>
                <a:spcPct val="90000"/>
              </a:lnSpc>
            </a:pPr>
            <a:r>
              <a:rPr lang="en-US" altLang="en-US" sz="2400" i="1" dirty="0">
                <a:solidFill>
                  <a:schemeClr val="tx1"/>
                </a:solidFill>
                <a:latin typeface="Calibri" panose="020F0502020204030204" pitchFamily="34" charset="0"/>
              </a:rPr>
              <a:t>Abandonment of expected social structures was perceived as rebellion against society and even the state.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77859">
                                            <p:txEl>
                                              <p:pRg st="0" end="0"/>
                                            </p:txEl>
                                          </p:spTgt>
                                        </p:tgtEl>
                                        <p:attrNameLst>
                                          <p:attrName>style.visibility</p:attrName>
                                        </p:attrNameLst>
                                      </p:cBhvr>
                                      <p:to>
                                        <p:strVal val="visible"/>
                                      </p:to>
                                    </p:set>
                                    <p:anim calcmode="lin" valueType="num">
                                      <p:cBhvr>
                                        <p:cTn id="7" dur="500" fill="hold"/>
                                        <p:tgtEl>
                                          <p:spTgt spid="3778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7785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77859">
                                            <p:txEl>
                                              <p:pRg st="1" end="1"/>
                                            </p:txEl>
                                          </p:spTgt>
                                        </p:tgtEl>
                                        <p:attrNameLst>
                                          <p:attrName>style.visibility</p:attrName>
                                        </p:attrNameLst>
                                      </p:cBhvr>
                                      <p:to>
                                        <p:strVal val="visible"/>
                                      </p:to>
                                    </p:set>
                                    <p:anim calcmode="lin" valueType="num">
                                      <p:cBhvr additive="base">
                                        <p:cTn id="13" dur="500" fill="hold"/>
                                        <p:tgtEl>
                                          <p:spTgt spid="3778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78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77859">
                                            <p:txEl>
                                              <p:pRg st="2" end="2"/>
                                            </p:txEl>
                                          </p:spTgt>
                                        </p:tgtEl>
                                        <p:attrNameLst>
                                          <p:attrName>style.visibility</p:attrName>
                                        </p:attrNameLst>
                                      </p:cBhvr>
                                      <p:to>
                                        <p:strVal val="visible"/>
                                      </p:to>
                                    </p:set>
                                    <p:anim calcmode="lin" valueType="num">
                                      <p:cBhvr additive="base">
                                        <p:cTn id="19" dur="500" fill="hold"/>
                                        <p:tgtEl>
                                          <p:spTgt spid="3778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78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77859">
                                            <p:txEl>
                                              <p:pRg st="3" end="3"/>
                                            </p:txEl>
                                          </p:spTgt>
                                        </p:tgtEl>
                                        <p:attrNameLst>
                                          <p:attrName>style.visibility</p:attrName>
                                        </p:attrNameLst>
                                      </p:cBhvr>
                                      <p:to>
                                        <p:strVal val="visible"/>
                                      </p:to>
                                    </p:set>
                                    <p:anim calcmode="lin" valueType="num">
                                      <p:cBhvr additive="base">
                                        <p:cTn id="25" dur="500" fill="hold"/>
                                        <p:tgtEl>
                                          <p:spTgt spid="3778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78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77859">
                                            <p:txEl>
                                              <p:pRg st="4" end="4"/>
                                            </p:txEl>
                                          </p:spTgt>
                                        </p:tgtEl>
                                        <p:attrNameLst>
                                          <p:attrName>style.visibility</p:attrName>
                                        </p:attrNameLst>
                                      </p:cBhvr>
                                      <p:to>
                                        <p:strVal val="visible"/>
                                      </p:to>
                                    </p:set>
                                    <p:anim calcmode="lin" valueType="num">
                                      <p:cBhvr additive="base">
                                        <p:cTn id="31" dur="500" fill="hold"/>
                                        <p:tgtEl>
                                          <p:spTgt spid="3778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7785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a:gsLst>
            <a:gs pos="0">
              <a:srgbClr val="B7A835"/>
            </a:gs>
            <a:gs pos="50000">
              <a:srgbClr val="2A5E3F"/>
            </a:gs>
            <a:gs pos="100000">
              <a:srgbClr val="61210F"/>
            </a:gs>
          </a:gsLst>
          <a:lin ang="2520000" scaled="0"/>
        </a:gradFill>
        <a:effectLst/>
      </p:bgPr>
    </p:bg>
    <p:spTree>
      <p:nvGrpSpPr>
        <p:cNvPr id="1" name=""/>
        <p:cNvGrpSpPr/>
        <p:nvPr/>
      </p:nvGrpSpPr>
      <p:grpSpPr>
        <a:xfrm>
          <a:off x="0" y="0"/>
          <a:ext cx="0" cy="0"/>
          <a:chOff x="0" y="0"/>
          <a:chExt cx="0" cy="0"/>
        </a:xfrm>
      </p:grpSpPr>
      <p:sp>
        <p:nvSpPr>
          <p:cNvPr id="378882" name="Rectangle 2">
            <a:extLst>
              <a:ext uri="{FF2B5EF4-FFF2-40B4-BE49-F238E27FC236}">
                <a16:creationId xmlns:a16="http://schemas.microsoft.com/office/drawing/2014/main" id="{268D578B-3699-4384-AE38-96BC66BC5774}"/>
              </a:ext>
            </a:extLst>
          </p:cNvPr>
          <p:cNvSpPr>
            <a:spLocks noGrp="1" noChangeArrowheads="1"/>
          </p:cNvSpPr>
          <p:nvPr>
            <p:ph type="title"/>
          </p:nvPr>
        </p:nvSpPr>
        <p:spPr bwMode="auto">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rnd">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p>
            <a:pPr eaLnBrk="1" hangingPunct="1">
              <a:defRPr/>
            </a:pPr>
            <a:r>
              <a:rPr altLang="en-US" dirty="0">
                <a:ln>
                  <a:noFill/>
                </a:ln>
                <a:solidFill>
                  <a:srgbClr val="FFFF66"/>
                </a:solidFill>
                <a:effectLst>
                  <a:outerShdw blurRad="38100" dist="38100" dir="2700000" algn="tl">
                    <a:srgbClr val="000000">
                      <a:alpha val="43137"/>
                    </a:srgbClr>
                  </a:outerShdw>
                </a:effectLst>
                <a:latin typeface="Rockwell Extra Bold" pitchFamily="18" charset="0"/>
              </a:rPr>
              <a:t>Adaptation</a:t>
            </a:r>
          </a:p>
        </p:txBody>
      </p:sp>
      <p:sp>
        <p:nvSpPr>
          <p:cNvPr id="378883" name="Rectangle 3">
            <a:extLst>
              <a:ext uri="{FF2B5EF4-FFF2-40B4-BE49-F238E27FC236}">
                <a16:creationId xmlns:a16="http://schemas.microsoft.com/office/drawing/2014/main" id="{2A45013C-5DCE-406E-A9B2-890483C0B4E3}"/>
              </a:ext>
            </a:extLst>
          </p:cNvPr>
          <p:cNvSpPr>
            <a:spLocks noGrp="1"/>
          </p:cNvSpPr>
          <p:nvPr>
            <p:ph type="body" idx="1"/>
          </p:nvPr>
        </p:nvSpPr>
        <p:spPr>
          <a:xfrm>
            <a:off x="822960" y="1371600"/>
            <a:ext cx="10218420" cy="3505200"/>
          </a:xfrm>
        </p:spPr>
        <p:txBody>
          <a:bodyPr/>
          <a:lstStyle/>
          <a:p>
            <a:pPr eaLnBrk="1" hangingPunct="1">
              <a:buFont typeface="Wingdings 2" panose="05020102010507070707" pitchFamily="18" charset="2"/>
              <a:buNone/>
            </a:pPr>
            <a:r>
              <a:rPr lang="en-US" altLang="en-US" sz="2800" b="1" dirty="0">
                <a:solidFill>
                  <a:srgbClr val="FFFF00"/>
                </a:solidFill>
                <a:effectLst>
                  <a:outerShdw blurRad="38100" dist="38100" dir="2700000" algn="tl">
                    <a:srgbClr val="000000">
                      <a:alpha val="43137"/>
                    </a:srgbClr>
                  </a:outerShdw>
                </a:effectLst>
                <a:latin typeface="Calibri" panose="020F0502020204030204" pitchFamily="34" charset="0"/>
              </a:rPr>
              <a:t>By adopting and adapting such household codes, the apostles aimed at establishing social stability.</a:t>
            </a:r>
          </a:p>
          <a:p>
            <a:pPr eaLnBrk="1" hangingPunct="1"/>
            <a:r>
              <a:rPr lang="en-US" altLang="en-US" sz="2400" i="1" dirty="0">
                <a:solidFill>
                  <a:schemeClr val="tx1"/>
                </a:solidFill>
                <a:latin typeface="Calibri" panose="020F0502020204030204" pitchFamily="34" charset="0"/>
              </a:rPr>
              <a:t>Sometimes these adaptations seem to be an accommodation ethic that falls short of the full implications of the gospel (e.g., submission of slaves, etc.).</a:t>
            </a:r>
          </a:p>
          <a:p>
            <a:pPr eaLnBrk="1" hangingPunct="1"/>
            <a:r>
              <a:rPr lang="en-US" altLang="en-US" sz="2400" i="1" dirty="0">
                <a:solidFill>
                  <a:schemeClr val="tx1"/>
                </a:solidFill>
                <a:latin typeface="Calibri" panose="020F0502020204030204" pitchFamily="34" charset="0"/>
              </a:rPr>
              <a:t>What saves Paul from being unprincipled is that his overriding concern is that the gospel not be hindered, even if it meant yielding ground temporarily in other areas.</a:t>
            </a:r>
          </a:p>
        </p:txBody>
      </p:sp>
      <p:sp>
        <p:nvSpPr>
          <p:cNvPr id="378884" name="Text Box 4">
            <a:extLst>
              <a:ext uri="{FF2B5EF4-FFF2-40B4-BE49-F238E27FC236}">
                <a16:creationId xmlns:a16="http://schemas.microsoft.com/office/drawing/2014/main" id="{0E165D8B-C55D-4FC9-87F2-29394C75D893}"/>
              </a:ext>
            </a:extLst>
          </p:cNvPr>
          <p:cNvSpPr txBox="1">
            <a:spLocks noChangeArrowheads="1"/>
          </p:cNvSpPr>
          <p:nvPr/>
        </p:nvSpPr>
        <p:spPr bwMode="auto">
          <a:xfrm>
            <a:off x="281940" y="4572001"/>
            <a:ext cx="11628120" cy="1384995"/>
          </a:xfrm>
          <a:prstGeom prst="rect">
            <a:avLst/>
          </a:prstGeom>
          <a:solidFill>
            <a:srgbClr val="24291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Eras Bold ITC" panose="020B0907030504020204" pitchFamily="34" charset="0"/>
                <a:cs typeface="Arial" panose="020B0604020202020204" pitchFamily="34" charset="0"/>
              </a:defRPr>
            </a:lvl1pPr>
            <a:lvl2pPr marL="742950" indent="-285750">
              <a:defRPr sz="3200">
                <a:solidFill>
                  <a:schemeClr val="tx1"/>
                </a:solidFill>
                <a:latin typeface="Eras Bold ITC" panose="020B0907030504020204" pitchFamily="34" charset="0"/>
                <a:cs typeface="Arial" panose="020B0604020202020204" pitchFamily="34" charset="0"/>
              </a:defRPr>
            </a:lvl2pPr>
            <a:lvl3pPr marL="1143000" indent="-228600">
              <a:defRPr sz="3200">
                <a:solidFill>
                  <a:schemeClr val="tx1"/>
                </a:solidFill>
                <a:latin typeface="Eras Bold ITC" panose="020B0907030504020204" pitchFamily="34" charset="0"/>
                <a:cs typeface="Arial" panose="020B0604020202020204" pitchFamily="34" charset="0"/>
              </a:defRPr>
            </a:lvl3pPr>
            <a:lvl4pPr marL="1600200" indent="-228600">
              <a:defRPr sz="3200">
                <a:solidFill>
                  <a:schemeClr val="tx1"/>
                </a:solidFill>
                <a:latin typeface="Eras Bold ITC" panose="020B0907030504020204" pitchFamily="34" charset="0"/>
                <a:cs typeface="Arial" panose="020B0604020202020204" pitchFamily="34" charset="0"/>
              </a:defRPr>
            </a:lvl4pPr>
            <a:lvl5pPr marL="2057400" indent="-228600">
              <a:defRPr sz="3200">
                <a:solidFill>
                  <a:schemeClr val="tx1"/>
                </a:solidFill>
                <a:latin typeface="Eras Bold ITC" panose="020B0907030504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Eras Bold ITC" panose="020B0907030504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Eras Bold ITC" panose="020B0907030504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Eras Bold ITC" panose="020B0907030504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Eras Bold ITC" panose="020B0907030504020204" pitchFamily="34" charset="0"/>
                <a:cs typeface="Arial" panose="020B0604020202020204" pitchFamily="34" charset="0"/>
              </a:defRPr>
            </a:lvl9pPr>
          </a:lstStyle>
          <a:p>
            <a:pPr defTabSz="914400" fontAlgn="base">
              <a:spcBef>
                <a:spcPct val="50000"/>
              </a:spcBef>
              <a:spcAft>
                <a:spcPct val="0"/>
              </a:spcAft>
            </a:pPr>
            <a:r>
              <a:rPr lang="en-US" altLang="en-US" sz="2800" dirty="0">
                <a:solidFill>
                  <a:srgbClr val="FFCC00"/>
                </a:solidFill>
              </a:rPr>
              <a:t>PAUL’S OVERRIDING ETHIC: “Though I am free…I make myself a slave to everyone, to win as many as possible. I do this for the sake of the gospel.”</a:t>
            </a:r>
            <a:r>
              <a:rPr lang="en-US" altLang="en-US" sz="2400" dirty="0">
                <a:solidFill>
                  <a:srgbClr val="FFCC00"/>
                </a:solidFill>
                <a:latin typeface="Calibri" panose="020F0502020204030204" pitchFamily="34" charset="0"/>
              </a:rPr>
              <a:t>  (1 Corinthians 9:19, 23)</a:t>
            </a:r>
            <a:endParaRPr lang="en-US" altLang="en-US" sz="2800" dirty="0">
              <a:solidFill>
                <a:srgbClr val="FFCC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78883">
                                            <p:txEl>
                                              <p:pRg st="0" end="0"/>
                                            </p:txEl>
                                          </p:spTgt>
                                        </p:tgtEl>
                                        <p:attrNameLst>
                                          <p:attrName>style.visibility</p:attrName>
                                        </p:attrNameLst>
                                      </p:cBhvr>
                                      <p:to>
                                        <p:strVal val="visible"/>
                                      </p:to>
                                    </p:set>
                                    <p:anim calcmode="lin" valueType="num">
                                      <p:cBhvr>
                                        <p:cTn id="7" dur="500" fill="hold"/>
                                        <p:tgtEl>
                                          <p:spTgt spid="37888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7888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78883">
                                            <p:txEl>
                                              <p:pRg st="1" end="1"/>
                                            </p:txEl>
                                          </p:spTgt>
                                        </p:tgtEl>
                                        <p:attrNameLst>
                                          <p:attrName>style.visibility</p:attrName>
                                        </p:attrNameLst>
                                      </p:cBhvr>
                                      <p:to>
                                        <p:strVal val="visible"/>
                                      </p:to>
                                    </p:set>
                                    <p:anim calcmode="lin" valueType="num">
                                      <p:cBhvr additive="base">
                                        <p:cTn id="13" dur="500" fill="hold"/>
                                        <p:tgtEl>
                                          <p:spTgt spid="3788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8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78883">
                                            <p:txEl>
                                              <p:pRg st="2" end="2"/>
                                            </p:txEl>
                                          </p:spTgt>
                                        </p:tgtEl>
                                        <p:attrNameLst>
                                          <p:attrName>style.visibility</p:attrName>
                                        </p:attrNameLst>
                                      </p:cBhvr>
                                      <p:to>
                                        <p:strVal val="visible"/>
                                      </p:to>
                                    </p:set>
                                    <p:anim calcmode="lin" valueType="num">
                                      <p:cBhvr additive="base">
                                        <p:cTn id="19" dur="500" fill="hold"/>
                                        <p:tgtEl>
                                          <p:spTgt spid="3788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8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4" presetClass="entr" presetSubtype="5" fill="hold" grpId="0" nodeType="clickEffect">
                                  <p:stCondLst>
                                    <p:cond delay="0"/>
                                  </p:stCondLst>
                                  <p:childTnLst>
                                    <p:set>
                                      <p:cBhvr>
                                        <p:cTn id="24" dur="1" fill="hold">
                                          <p:stCondLst>
                                            <p:cond delay="0"/>
                                          </p:stCondLst>
                                        </p:cTn>
                                        <p:tgtEl>
                                          <p:spTgt spid="378884"/>
                                        </p:tgtEl>
                                        <p:attrNameLst>
                                          <p:attrName>style.visibility</p:attrName>
                                        </p:attrNameLst>
                                      </p:cBhvr>
                                      <p:to>
                                        <p:strVal val="visible"/>
                                      </p:to>
                                    </p:set>
                                    <p:animEffect transition="in" filter="randombar(vertical)">
                                      <p:cBhvr>
                                        <p:cTn id="25" dur="500"/>
                                        <p:tgtEl>
                                          <p:spTgt spid="378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CB98A-DEFF-472D-82A3-868156D87C5D}"/>
              </a:ext>
            </a:extLst>
          </p:cNvPr>
          <p:cNvSpPr>
            <a:spLocks noGrp="1"/>
          </p:cNvSpPr>
          <p:nvPr>
            <p:ph type="title"/>
          </p:nvPr>
        </p:nvSpPr>
        <p:spPr/>
        <p:txBody>
          <a:bodyPr/>
          <a:lstStyle/>
          <a:p>
            <a:r>
              <a:rPr lang="en-US" dirty="0"/>
              <a:t>The Transition (5:21)</a:t>
            </a:r>
          </a:p>
        </p:txBody>
      </p:sp>
      <p:sp>
        <p:nvSpPr>
          <p:cNvPr id="3" name="Content Placeholder 2">
            <a:extLst>
              <a:ext uri="{FF2B5EF4-FFF2-40B4-BE49-F238E27FC236}">
                <a16:creationId xmlns:a16="http://schemas.microsoft.com/office/drawing/2014/main" id="{2AA50A55-0FB5-423F-9E58-99A6CD5F8695}"/>
              </a:ext>
            </a:extLst>
          </p:cNvPr>
          <p:cNvSpPr>
            <a:spLocks noGrp="1"/>
          </p:cNvSpPr>
          <p:nvPr>
            <p:ph idx="1"/>
          </p:nvPr>
        </p:nvSpPr>
        <p:spPr>
          <a:xfrm>
            <a:off x="680321" y="2336872"/>
            <a:ext cx="9880999" cy="4315388"/>
          </a:xfrm>
        </p:spPr>
        <p:txBody>
          <a:bodyPr>
            <a:normAutofit/>
          </a:bodyPr>
          <a:lstStyle/>
          <a:p>
            <a:pPr marL="0" indent="0">
              <a:buNone/>
            </a:pPr>
            <a:r>
              <a:rPr lang="en-US" sz="2800" b="1" dirty="0">
                <a:solidFill>
                  <a:srgbClr val="61210F"/>
                </a:solidFill>
                <a:effectLst>
                  <a:outerShdw blurRad="38100" dist="38100" dir="2700000" algn="tl">
                    <a:srgbClr val="000000">
                      <a:alpha val="43137"/>
                    </a:srgbClr>
                  </a:outerShdw>
                </a:effectLst>
              </a:rPr>
              <a:t>Here, I follow the exegetical conclusion that 5:21 belongs with what follows rather than with what precedes (so RSV, NRSV, NEB, NJB, TEV).</a:t>
            </a:r>
          </a:p>
          <a:p>
            <a:r>
              <a:rPr lang="en-US" i="1" dirty="0"/>
              <a:t>This seems warranted, since to do otherwise leaves 5:22 without a verb (and in the phrase “wives [</a:t>
            </a:r>
            <a:r>
              <a:rPr lang="en-US" i="1" dirty="0" err="1"/>
              <a:t>submiting</a:t>
            </a:r>
            <a:r>
              <a:rPr lang="en-US" i="1" dirty="0"/>
              <a:t>] to your own husbands”, the verb “submit” must be drawn from the participle in 5:21).</a:t>
            </a:r>
          </a:p>
          <a:p>
            <a:r>
              <a:rPr lang="en-US" i="1" dirty="0"/>
              <a:t>The English Versions that render 5:21 as linked with what precedes conclude that the participle “submitting” in 5:21 should be linked to the main verb in 5:18.</a:t>
            </a:r>
          </a:p>
          <a:p>
            <a:r>
              <a:rPr lang="en-US" i="1" dirty="0"/>
              <a:t>In either case, 5:21 serves as a transition between what goes before and what follows. The NIV opts to make 5:21 a paragraph in itself.</a:t>
            </a:r>
          </a:p>
        </p:txBody>
      </p:sp>
    </p:spTree>
    <p:extLst>
      <p:ext uri="{BB962C8B-B14F-4D97-AF65-F5344CB8AC3E}">
        <p14:creationId xmlns:p14="http://schemas.microsoft.com/office/powerpoint/2010/main" val="1143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FBCCE-F9FB-43B2-89B0-78EB459E9AA0}"/>
              </a:ext>
            </a:extLst>
          </p:cNvPr>
          <p:cNvSpPr>
            <a:spLocks noGrp="1"/>
          </p:cNvSpPr>
          <p:nvPr>
            <p:ph type="title"/>
          </p:nvPr>
        </p:nvSpPr>
        <p:spPr/>
        <p:txBody>
          <a:bodyPr/>
          <a:lstStyle/>
          <a:p>
            <a:r>
              <a:rPr lang="en-US" dirty="0"/>
              <a:t>Deference to Each Other (5:21-33)</a:t>
            </a:r>
          </a:p>
        </p:txBody>
      </p:sp>
      <p:sp>
        <p:nvSpPr>
          <p:cNvPr id="3" name="Content Placeholder 2">
            <a:extLst>
              <a:ext uri="{FF2B5EF4-FFF2-40B4-BE49-F238E27FC236}">
                <a16:creationId xmlns:a16="http://schemas.microsoft.com/office/drawing/2014/main" id="{D83B1159-E70B-4774-8F95-C92D4B3688B2}"/>
              </a:ext>
            </a:extLst>
          </p:cNvPr>
          <p:cNvSpPr>
            <a:spLocks noGrp="1"/>
          </p:cNvSpPr>
          <p:nvPr>
            <p:ph idx="1"/>
          </p:nvPr>
        </p:nvSpPr>
        <p:spPr>
          <a:xfrm>
            <a:off x="680321" y="2245432"/>
            <a:ext cx="10246759" cy="4521128"/>
          </a:xfrm>
        </p:spPr>
        <p:txBody>
          <a:bodyPr>
            <a:normAutofit lnSpcReduction="10000"/>
          </a:bodyPr>
          <a:lstStyle/>
          <a:p>
            <a:pPr marL="0" indent="0">
              <a:buNone/>
            </a:pPr>
            <a:r>
              <a:rPr lang="en-US" sz="2800" b="1" dirty="0">
                <a:solidFill>
                  <a:schemeClr val="accent3">
                    <a:lumMod val="60000"/>
                    <a:lumOff val="40000"/>
                  </a:schemeClr>
                </a:solidFill>
                <a:effectLst>
                  <a:outerShdw blurRad="38100" dist="38100" dir="2700000" algn="tl">
                    <a:srgbClr val="000000">
                      <a:alpha val="43137"/>
                    </a:srgbClr>
                  </a:outerShdw>
                </a:effectLst>
              </a:rPr>
              <a:t>If 5:21 prefaces the section following, then what Paul urges for spouses is mutual submission.</a:t>
            </a:r>
          </a:p>
          <a:p>
            <a:r>
              <a:rPr lang="en-US" i="1" dirty="0"/>
              <a:t>The verb </a:t>
            </a:r>
            <a:r>
              <a:rPr lang="en-US" dirty="0">
                <a:latin typeface="Greekth" panose="02020803070505020304" pitchFamily="18" charset="0"/>
              </a:rPr>
              <a:t>u[</a:t>
            </a:r>
            <a:r>
              <a:rPr lang="en-US" dirty="0" err="1">
                <a:latin typeface="Greekth" panose="02020803070505020304" pitchFamily="18" charset="0"/>
              </a:rPr>
              <a:t>pota</a:t>
            </a:r>
            <a:r>
              <a:rPr lang="en-US" dirty="0">
                <a:latin typeface="Greekth" panose="02020803070505020304" pitchFamily="18" charset="0"/>
              </a:rPr>
              <a:t>&lt;</a:t>
            </a:r>
            <a:r>
              <a:rPr lang="en-US" dirty="0" err="1">
                <a:latin typeface="Greekth" panose="02020803070505020304" pitchFamily="18" charset="0"/>
              </a:rPr>
              <a:t>ssw</a:t>
            </a:r>
            <a:r>
              <a:rPr lang="en-US" dirty="0"/>
              <a:t>, </a:t>
            </a:r>
            <a:r>
              <a:rPr lang="en-US" i="1" dirty="0"/>
              <a:t>which mean “to submit” (5:21, 24), appears in both occasions in the middle voice (“submit yourselves”). Middle voice, in turn, suggests that wives are to voluntarily submit (i.e., it is not the husband’s right to dominate, but the wife’s responsibility to submit out of freedom rather than because of compulsion).</a:t>
            </a:r>
          </a:p>
          <a:p>
            <a:r>
              <a:rPr lang="en-US" i="1" dirty="0"/>
              <a:t>Had Paul intended submission out of compulsion, he probably would have used either </a:t>
            </a:r>
            <a:r>
              <a:rPr lang="en-US" dirty="0">
                <a:latin typeface="Greekth" panose="02020803070505020304" pitchFamily="18" charset="0"/>
              </a:rPr>
              <a:t>u[</a:t>
            </a:r>
            <a:r>
              <a:rPr lang="en-US" dirty="0" err="1">
                <a:latin typeface="Greekth" panose="02020803070505020304" pitchFamily="18" charset="0"/>
              </a:rPr>
              <a:t>pakou</a:t>
            </a:r>
            <a:r>
              <a:rPr lang="en-US" dirty="0">
                <a:latin typeface="Greekth" panose="02020803070505020304" pitchFamily="18" charset="0"/>
              </a:rPr>
              <a:t>&lt;w</a:t>
            </a:r>
            <a:r>
              <a:rPr lang="en-US" i="1" dirty="0"/>
              <a:t> or </a:t>
            </a:r>
            <a:r>
              <a:rPr lang="en-US" dirty="0" err="1">
                <a:latin typeface="Greekth" panose="02020803070505020304" pitchFamily="18" charset="0"/>
              </a:rPr>
              <a:t>peiqarxe</a:t>
            </a:r>
            <a:r>
              <a:rPr lang="en-US" dirty="0">
                <a:latin typeface="Greekth" panose="02020803070505020304" pitchFamily="18" charset="0"/>
              </a:rPr>
              <a:t>&lt;w</a:t>
            </a:r>
            <a:r>
              <a:rPr lang="en-US" i="1" dirty="0"/>
              <a:t> (= to obey), such as he does for children to parents (cf. 6:1) and slaves to masters (cf. 6:5).</a:t>
            </a:r>
          </a:p>
          <a:p>
            <a:r>
              <a:rPr lang="en-US" i="1" dirty="0"/>
              <a:t>Later, he will instruct husbands to “give themselves up” for their wives (5:25), which is an act of sacrificial love. In this way, the ideal of mutual submission of 5:21 is maintained.</a:t>
            </a:r>
          </a:p>
        </p:txBody>
      </p:sp>
    </p:spTree>
    <p:extLst>
      <p:ext uri="{BB962C8B-B14F-4D97-AF65-F5344CB8AC3E}">
        <p14:creationId xmlns:p14="http://schemas.microsoft.com/office/powerpoint/2010/main" val="108369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220655" y="2680661"/>
            <a:ext cx="3695577" cy="848853"/>
          </a:xfrm>
        </p:spPr>
        <p:txBody>
          <a:bodyPr>
            <a:normAutofit fontScale="90000"/>
          </a:bodyPr>
          <a:lstStyle/>
          <a:p>
            <a:pPr algn="ctr"/>
            <a:r>
              <a:rPr lang="en-US" sz="4800" b="1" dirty="0">
                <a:solidFill>
                  <a:srgbClr val="FFC000"/>
                </a:solidFill>
                <a:effectLst>
                  <a:outerShdw blurRad="38100" dist="38100" dir="2700000" algn="tl">
                    <a:srgbClr val="000000">
                      <a:alpha val="43137"/>
                    </a:srgbClr>
                  </a:outerShdw>
                </a:effectLst>
              </a:rPr>
              <a:t>Authorship</a:t>
            </a:r>
          </a:p>
        </p:txBody>
      </p:sp>
      <p:sp>
        <p:nvSpPr>
          <p:cNvPr id="3" name="Content Placeholder 2"/>
          <p:cNvSpPr>
            <a:spLocks noGrp="1"/>
          </p:cNvSpPr>
          <p:nvPr>
            <p:ph idx="1"/>
          </p:nvPr>
        </p:nvSpPr>
        <p:spPr>
          <a:xfrm>
            <a:off x="1463040" y="68580"/>
            <a:ext cx="10526254" cy="3909060"/>
          </a:xfrm>
        </p:spPr>
        <p:txBody>
          <a:bodyPr>
            <a:normAutofit/>
          </a:bodyPr>
          <a:lstStyle/>
          <a:p>
            <a:pPr marL="0" indent="0">
              <a:buNone/>
            </a:pPr>
            <a:r>
              <a:rPr lang="en-US" sz="2800" b="1" dirty="0">
                <a:solidFill>
                  <a:srgbClr val="FF0000"/>
                </a:solidFill>
                <a:effectLst>
                  <a:outerShdw blurRad="38100" dist="38100" dir="2700000" algn="tl">
                    <a:srgbClr val="000000">
                      <a:alpha val="43137"/>
                    </a:srgbClr>
                  </a:outerShdw>
                </a:effectLst>
                <a:latin typeface="Calibri" panose="020F0502020204030204" pitchFamily="34" charset="0"/>
              </a:rPr>
              <a:t>Some scholars argue that the Ephesian letter is post-Pauline.</a:t>
            </a:r>
          </a:p>
          <a:p>
            <a:r>
              <a:rPr lang="en-US" sz="2400" i="1" dirty="0">
                <a:solidFill>
                  <a:schemeClr val="tx1"/>
                </a:solidFill>
                <a:latin typeface="Calibri" panose="020F0502020204030204" pitchFamily="34" charset="0"/>
              </a:rPr>
              <a:t>The letter seems to regard the apostles as a closed group (2:20; 3:5), and the developed sense of church offices seems too late for Paul (4:11).</a:t>
            </a:r>
          </a:p>
          <a:p>
            <a:r>
              <a:rPr lang="en-US" sz="2400" i="1" dirty="0">
                <a:solidFill>
                  <a:schemeClr val="tx1"/>
                </a:solidFill>
                <a:latin typeface="Calibri" panose="020F0502020204030204" pitchFamily="34" charset="0"/>
              </a:rPr>
              <a:t>There are many striking parallels between Ephesians and Colossians, which might be the result of a literary dependency (1:4//Col. 1:22; 1:15//Col. 1:4; 2:13//Col. 1:20; 4:2-3//Col. 3:12-13; 6:21-22//Col. 4:7-8).</a:t>
            </a:r>
          </a:p>
          <a:p>
            <a:r>
              <a:rPr lang="en-US" sz="2400" i="1" dirty="0">
                <a:solidFill>
                  <a:schemeClr val="tx1"/>
                </a:solidFill>
                <a:latin typeface="Calibri" panose="020F0502020204030204" pitchFamily="34" charset="0"/>
              </a:rPr>
              <a:t>The term “church” in Ephesians is more of a cosmic concept, whereas in Paul’s other letters, it refers to a local congregation.</a:t>
            </a:r>
          </a:p>
        </p:txBody>
      </p:sp>
      <p:sp>
        <p:nvSpPr>
          <p:cNvPr id="4" name="Slide Number Placeholder 3"/>
          <p:cNvSpPr>
            <a:spLocks noGrp="1"/>
          </p:cNvSpPr>
          <p:nvPr>
            <p:ph type="sldNum" sz="quarter" idx="12"/>
          </p:nvPr>
        </p:nvSpPr>
        <p:spPr>
          <a:xfrm>
            <a:off x="11719560" y="5512170"/>
            <a:ext cx="472439" cy="46054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C27A5A-7290-4DE1-BA94-4BE8A8E57DCF}" type="slidenum">
              <a:rPr kumimoji="0" lang="en-US" sz="1200" b="0" i="1" u="none" strike="noStrike" kern="1200" cap="none" spc="0" normalizeH="0" baseline="0" noProof="0" smtClean="0">
                <a:ln>
                  <a:noFill/>
                </a:ln>
                <a:solidFill>
                  <a:srgbClr val="F2F0EF"/>
                </a:solidFill>
                <a:effectLst/>
                <a:uLnTx/>
                <a:uFillTx/>
                <a:latin typeface="Century Schoolbook" panose="020406040505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1" u="none" strike="noStrike" kern="1200" cap="none" spc="0" normalizeH="0" baseline="0" noProof="0" dirty="0">
              <a:ln>
                <a:noFill/>
              </a:ln>
              <a:solidFill>
                <a:srgbClr val="F2F0EF"/>
              </a:solidFill>
              <a:effectLst/>
              <a:uLnTx/>
              <a:uFillTx/>
              <a:latin typeface="Century Schoolbook" panose="02040604050505020304"/>
              <a:ea typeface="+mn-ea"/>
              <a:cs typeface="+mn-cs"/>
            </a:endParaRPr>
          </a:p>
        </p:txBody>
      </p:sp>
      <p:sp>
        <p:nvSpPr>
          <p:cNvPr id="5" name="TextBox 4">
            <a:extLst>
              <a:ext uri="{FF2B5EF4-FFF2-40B4-BE49-F238E27FC236}">
                <a16:creationId xmlns:a16="http://schemas.microsoft.com/office/drawing/2014/main" id="{5F413938-6A12-40CB-8BAB-41C5991CB226}"/>
              </a:ext>
            </a:extLst>
          </p:cNvPr>
          <p:cNvSpPr txBox="1"/>
          <p:nvPr/>
        </p:nvSpPr>
        <p:spPr>
          <a:xfrm>
            <a:off x="1554480" y="3931920"/>
            <a:ext cx="10287000" cy="2246769"/>
          </a:xfrm>
          <a:prstGeom prst="rect">
            <a:avLst/>
          </a:prstGeom>
          <a:solidFill>
            <a:srgbClr val="FFFF99"/>
          </a:solidFill>
        </p:spPr>
        <p:txBody>
          <a:bodyPr wrap="square" rtlCol="0">
            <a:spAutoFit/>
          </a:bodyPr>
          <a:lstStyle/>
          <a:p>
            <a:r>
              <a:rPr lang="en-US" sz="2800" b="1" dirty="0">
                <a:solidFill>
                  <a:srgbClr val="002060"/>
                </a:solidFill>
                <a:effectLst>
                  <a:outerShdw blurRad="38100" dist="38100" dir="2700000" algn="tl">
                    <a:srgbClr val="000000">
                      <a:alpha val="43137"/>
                    </a:srgbClr>
                  </a:outerShdw>
                </a:effectLst>
              </a:rPr>
              <a:t>STILL, THE FOLLOWING QUESTION IS WORTH REPEATING: </a:t>
            </a:r>
            <a:r>
              <a:rPr lang="en-US" sz="2800" dirty="0">
                <a:solidFill>
                  <a:srgbClr val="0070C0"/>
                </a:solidFill>
              </a:rPr>
              <a:t>“Which is more likely—that an imitator of Paul in the first century composed a writing ninety or ninety-five percent in accordance with Paul’s style, or that Paul himself wrote a letter diverging five or ten percent from his usual style?” (H. J. Cadbury)</a:t>
            </a:r>
          </a:p>
        </p:txBody>
      </p:sp>
    </p:spTree>
    <p:extLst>
      <p:ext uri="{BB962C8B-B14F-4D97-AF65-F5344CB8AC3E}">
        <p14:creationId xmlns:p14="http://schemas.microsoft.com/office/powerpoint/2010/main" val="264618620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5"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randombar(vertical)">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75000"/>
              </a:schemeClr>
            </a:gs>
            <a:gs pos="50000">
              <a:schemeClr val="accent3">
                <a:lumMod val="5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399D4-3844-4540-9C90-78DEB4EE4008}"/>
              </a:ext>
            </a:extLst>
          </p:cNvPr>
          <p:cNvSpPr>
            <a:spLocks noGrp="1"/>
          </p:cNvSpPr>
          <p:nvPr>
            <p:ph type="title"/>
          </p:nvPr>
        </p:nvSpPr>
        <p:spPr/>
        <p:txBody>
          <a:bodyPr/>
          <a:lstStyle/>
          <a:p>
            <a:r>
              <a:rPr lang="en-US" dirty="0"/>
              <a:t>The Meaning of Headship (5:23-24)</a:t>
            </a:r>
          </a:p>
        </p:txBody>
      </p:sp>
      <p:sp>
        <p:nvSpPr>
          <p:cNvPr id="3" name="Content Placeholder 2">
            <a:extLst>
              <a:ext uri="{FF2B5EF4-FFF2-40B4-BE49-F238E27FC236}">
                <a16:creationId xmlns:a16="http://schemas.microsoft.com/office/drawing/2014/main" id="{93DC9E13-EFE5-4185-9C20-DCD32D978FBC}"/>
              </a:ext>
            </a:extLst>
          </p:cNvPr>
          <p:cNvSpPr>
            <a:spLocks noGrp="1"/>
          </p:cNvSpPr>
          <p:nvPr>
            <p:ph idx="1"/>
          </p:nvPr>
        </p:nvSpPr>
        <p:spPr>
          <a:xfrm>
            <a:off x="680321" y="2125980"/>
            <a:ext cx="10566799" cy="4732020"/>
          </a:xfrm>
        </p:spPr>
        <p:txBody>
          <a:bodyPr>
            <a:normAutofit lnSpcReduction="10000"/>
          </a:bodyPr>
          <a:lstStyle/>
          <a:p>
            <a:pPr marL="0" indent="0">
              <a:buNone/>
            </a:pPr>
            <a:r>
              <a:rPr lang="en-US" sz="2800" b="1" dirty="0">
                <a:solidFill>
                  <a:schemeClr val="accent3">
                    <a:lumMod val="60000"/>
                    <a:lumOff val="40000"/>
                  </a:schemeClr>
                </a:solidFill>
                <a:effectLst>
                  <a:outerShdw blurRad="38100" dist="38100" dir="2700000" algn="tl">
                    <a:srgbClr val="000000">
                      <a:alpha val="43137"/>
                    </a:srgbClr>
                  </a:outerShdw>
                </a:effectLst>
              </a:rPr>
              <a:t>Paul uses the metaphor of headship </a:t>
            </a:r>
            <a:r>
              <a:rPr lang="en-US" sz="2800" b="1" dirty="0">
                <a:solidFill>
                  <a:schemeClr val="accent3">
                    <a:lumMod val="60000"/>
                    <a:lumOff val="40000"/>
                  </a:schemeClr>
                </a:solidFill>
                <a:effectLst>
                  <a:outerShdw blurRad="38100" dist="38100" dir="2700000" algn="tl">
                    <a:srgbClr val="000000">
                      <a:alpha val="43137"/>
                    </a:srgbClr>
                  </a:outerShdw>
                </a:effectLst>
                <a:latin typeface="Greekth" panose="02020803070505020304" pitchFamily="18" charset="0"/>
              </a:rPr>
              <a:t>(</a:t>
            </a:r>
            <a:r>
              <a:rPr lang="en-US" sz="2800" b="1" dirty="0" err="1">
                <a:solidFill>
                  <a:schemeClr val="accent3">
                    <a:lumMod val="60000"/>
                    <a:lumOff val="40000"/>
                  </a:schemeClr>
                </a:solidFill>
                <a:effectLst>
                  <a:outerShdw blurRad="38100" dist="38100" dir="2700000" algn="tl">
                    <a:srgbClr val="000000">
                      <a:alpha val="43137"/>
                    </a:srgbClr>
                  </a:outerShdw>
                </a:effectLst>
                <a:latin typeface="Greekth" panose="02020803070505020304" pitchFamily="18" charset="0"/>
              </a:rPr>
              <a:t>kefalh</a:t>
            </a:r>
            <a:r>
              <a:rPr lang="en-US" sz="2800" b="1" dirty="0">
                <a:solidFill>
                  <a:schemeClr val="accent3">
                    <a:lumMod val="60000"/>
                    <a:lumOff val="40000"/>
                  </a:schemeClr>
                </a:solidFill>
                <a:effectLst>
                  <a:outerShdw blurRad="38100" dist="38100" dir="2700000" algn="tl">
                    <a:srgbClr val="000000">
                      <a:alpha val="43137"/>
                    </a:srgbClr>
                  </a:outerShdw>
                </a:effectLst>
                <a:latin typeface="Greekth" panose="02020803070505020304" pitchFamily="18" charset="0"/>
              </a:rPr>
              <a:t>&lt;)</a:t>
            </a:r>
            <a:r>
              <a:rPr lang="en-US" sz="2800" b="1" dirty="0">
                <a:solidFill>
                  <a:schemeClr val="accent3">
                    <a:lumMod val="60000"/>
                    <a:lumOff val="40000"/>
                  </a:schemeClr>
                </a:solidFill>
                <a:effectLst>
                  <a:outerShdw blurRad="38100" dist="38100" dir="2700000" algn="tl">
                    <a:srgbClr val="000000">
                      <a:alpha val="43137"/>
                    </a:srgbClr>
                  </a:outerShdw>
                </a:effectLst>
              </a:rPr>
              <a:t> in more than one way in his letters.</a:t>
            </a:r>
          </a:p>
          <a:p>
            <a:r>
              <a:rPr lang="en-US" i="1" dirty="0"/>
              <a:t>Besides the direct relationship of husbands and wives, Paul also uses this metaphor for the relationship between God, Christ, the man, and the woman (cf. 1 Co. 11:3).</a:t>
            </a:r>
          </a:p>
          <a:p>
            <a:r>
              <a:rPr lang="en-US" i="1" dirty="0"/>
              <a:t>While much scholarly discussion has attended the metaphor, research seems to indicate that in the 1</a:t>
            </a:r>
            <a:r>
              <a:rPr lang="en-US" i="1" baseline="30000" dirty="0"/>
              <a:t>st</a:t>
            </a:r>
            <a:r>
              <a:rPr lang="en-US" i="1" dirty="0"/>
              <a:t> century the meaning of headship is more along the lines of “source” or “sustainer” (think of the head of a river) rather than the modern neurological understanding of headship as “ruler” or “authority over” (F. F. Bruce).</a:t>
            </a:r>
          </a:p>
          <a:p>
            <a:r>
              <a:rPr lang="en-US" i="1" dirty="0"/>
              <a:t>Paul, for instance, does not use the word </a:t>
            </a:r>
            <a:r>
              <a:rPr lang="en-US" dirty="0">
                <a:latin typeface="Greekth" panose="02020803070505020304" pitchFamily="18" charset="0"/>
              </a:rPr>
              <a:t>a]</a:t>
            </a:r>
            <a:r>
              <a:rPr lang="en-US" dirty="0" err="1">
                <a:latin typeface="Greekth" panose="02020803070505020304" pitchFamily="18" charset="0"/>
              </a:rPr>
              <a:t>rxh</a:t>
            </a:r>
            <a:r>
              <a:rPr lang="en-US" dirty="0">
                <a:latin typeface="Greekth" panose="02020803070505020304" pitchFamily="18" charset="0"/>
              </a:rPr>
              <a:t>&lt;</a:t>
            </a:r>
            <a:r>
              <a:rPr lang="en-US" i="1" dirty="0"/>
              <a:t> (= ruler, authority over).</a:t>
            </a:r>
          </a:p>
          <a:p>
            <a:r>
              <a:rPr lang="en-US" i="1" dirty="0"/>
              <a:t>Against this, Wayne Grudem has argued that the metaphor of headship does mean “authority over”, thus supporting a hierarchical relationship.</a:t>
            </a:r>
          </a:p>
        </p:txBody>
      </p:sp>
    </p:spTree>
    <p:extLst>
      <p:ext uri="{BB962C8B-B14F-4D97-AF65-F5344CB8AC3E}">
        <p14:creationId xmlns:p14="http://schemas.microsoft.com/office/powerpoint/2010/main" val="23524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8614B-8FA9-447D-8CFB-307DE6255385}"/>
              </a:ext>
            </a:extLst>
          </p:cNvPr>
          <p:cNvSpPr>
            <a:spLocks noGrp="1"/>
          </p:cNvSpPr>
          <p:nvPr>
            <p:ph type="title"/>
          </p:nvPr>
        </p:nvSpPr>
        <p:spPr/>
        <p:txBody>
          <a:bodyPr/>
          <a:lstStyle/>
          <a:p>
            <a:r>
              <a:rPr lang="en-US" dirty="0"/>
              <a:t>Sacrificial Love (5:23, 25)</a:t>
            </a:r>
          </a:p>
        </p:txBody>
      </p:sp>
      <p:sp>
        <p:nvSpPr>
          <p:cNvPr id="3" name="Content Placeholder 2">
            <a:extLst>
              <a:ext uri="{FF2B5EF4-FFF2-40B4-BE49-F238E27FC236}">
                <a16:creationId xmlns:a16="http://schemas.microsoft.com/office/drawing/2014/main" id="{7DECAA16-45B8-4443-918F-A54D9FC6DD9C}"/>
              </a:ext>
            </a:extLst>
          </p:cNvPr>
          <p:cNvSpPr>
            <a:spLocks noGrp="1"/>
          </p:cNvSpPr>
          <p:nvPr>
            <p:ph idx="1"/>
          </p:nvPr>
        </p:nvSpPr>
        <p:spPr>
          <a:xfrm>
            <a:off x="680321" y="2336872"/>
            <a:ext cx="9613861" cy="4292527"/>
          </a:xfrm>
        </p:spPr>
        <p:txBody>
          <a:bodyPr>
            <a:normAutofit lnSpcReduction="10000"/>
          </a:bodyPr>
          <a:lstStyle/>
          <a:p>
            <a:pPr marL="0" indent="0">
              <a:buNone/>
            </a:pPr>
            <a:r>
              <a:rPr lang="en-US" sz="2800" b="1" dirty="0">
                <a:solidFill>
                  <a:schemeClr val="accent3">
                    <a:lumMod val="60000"/>
                    <a:lumOff val="40000"/>
                  </a:schemeClr>
                </a:solidFill>
                <a:effectLst>
                  <a:outerShdw blurRad="38100" dist="38100" dir="2700000" algn="tl">
                    <a:srgbClr val="000000">
                      <a:alpha val="43137"/>
                    </a:srgbClr>
                  </a:outerShdw>
                </a:effectLst>
              </a:rPr>
              <a:t>Whatever the lexical conclusion about the metaphor of headship, contextually it seems evident that Paul intends the husband’s headship to be an expression of sacrificial love.</a:t>
            </a:r>
          </a:p>
          <a:p>
            <a:r>
              <a:rPr lang="en-US" i="1" dirty="0"/>
              <a:t>The metaphor of headship may imply leadership, but it is hard to see how it can mean authoritarianism.</a:t>
            </a:r>
          </a:p>
          <a:p>
            <a:r>
              <a:rPr lang="en-US" i="1" dirty="0"/>
              <a:t>John Stott is probably closer to the mark when he says that it is more about care than control and more about responsibility than authority.</a:t>
            </a:r>
          </a:p>
          <a:p>
            <a:r>
              <a:rPr lang="en-US" i="1" dirty="0"/>
              <a:t>The pattern is the sacrifice of Christ, who gave himself up for his “bride”.</a:t>
            </a:r>
          </a:p>
        </p:txBody>
      </p:sp>
    </p:spTree>
    <p:extLst>
      <p:ext uri="{BB962C8B-B14F-4D97-AF65-F5344CB8AC3E}">
        <p14:creationId xmlns:p14="http://schemas.microsoft.com/office/powerpoint/2010/main" val="48492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309698189"/>
              </p:ext>
            </p:extLst>
          </p:nvPr>
        </p:nvGraphicFramePr>
        <p:xfrm>
          <a:off x="5361316" y="-870154"/>
          <a:ext cx="7354528" cy="77281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8357451" y="4532179"/>
            <a:ext cx="2256503"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gency FB" panose="020B0503020202020204" pitchFamily="34" charset="0"/>
              </a:rPr>
              <a:t>HOUSEHOLD</a:t>
            </a:r>
          </a:p>
        </p:txBody>
      </p:sp>
      <p:sp>
        <p:nvSpPr>
          <p:cNvPr id="9" name="TextBox 8"/>
          <p:cNvSpPr txBox="1"/>
          <p:nvPr/>
        </p:nvSpPr>
        <p:spPr>
          <a:xfrm>
            <a:off x="250722" y="518261"/>
            <a:ext cx="6209071" cy="6063198"/>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Black" panose="020B0A04020102020204" pitchFamily="34" charset="0"/>
                <a:ea typeface="+mn-ea"/>
                <a:cs typeface="+mn-cs"/>
              </a:rPr>
              <a:t>PAUL’S CORPORATE METAPHORS FOR THE CHURCH</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F3C47"/>
                </a:solidFill>
                <a:effectLst>
                  <a:outerShdw blurRad="38100" dist="38100" dir="2700000" algn="tl">
                    <a:srgbClr val="000000">
                      <a:alpha val="43137"/>
                    </a:srgbClr>
                  </a:outerShdw>
                </a:effectLst>
                <a:uLnTx/>
                <a:uFillTx/>
                <a:latin typeface="Corbel" panose="020B0503020204020204"/>
                <a:ea typeface="+mn-ea"/>
                <a:cs typeface="+mn-cs"/>
              </a:rPr>
              <a:t>THE BODY OF CHRIST</a:t>
            </a:r>
          </a:p>
          <a:p>
            <a:pPr lvl="0" algn="r"/>
            <a:r>
              <a:rPr kumimoji="0" lang="en-US" sz="2400" b="1" i="1" u="none" strike="noStrike" kern="1200" cap="none" spc="0" normalizeH="0" baseline="0" noProof="0" dirty="0">
                <a:ln>
                  <a:noFill/>
                </a:ln>
                <a:solidFill>
                  <a:srgbClr val="C00000"/>
                </a:solidFill>
                <a:effectLst/>
                <a:uLnTx/>
                <a:uFillTx/>
                <a:latin typeface="Corbel" panose="020B0503020204020204"/>
                <a:ea typeface="+mn-ea"/>
                <a:cs typeface="+mn-cs"/>
              </a:rPr>
              <a:t>Ep. 2:14-16, 5:29-30</a:t>
            </a:r>
            <a:r>
              <a:rPr lang="en-US" sz="2400" i="1" dirty="0">
                <a:solidFill>
                  <a:prstClr val="black"/>
                </a:solidFill>
              </a:rPr>
              <a:t>; Ro. 12:4-5; 1 Co. 12:12-27; </a:t>
            </a:r>
            <a:r>
              <a:rPr kumimoji="0" lang="en-US" sz="2400" b="0" i="1" u="none" strike="noStrike" kern="1200" cap="none" spc="0" normalizeH="0" baseline="0" noProof="0" dirty="0">
                <a:ln>
                  <a:noFill/>
                </a:ln>
                <a:solidFill>
                  <a:prstClr val="black"/>
                </a:solidFill>
                <a:effectLst/>
                <a:uLnTx/>
                <a:uFillTx/>
                <a:latin typeface="Corbel" panose="020B0503020204020204"/>
                <a:ea typeface="+mn-ea"/>
                <a:cs typeface="+mn-cs"/>
              </a:rPr>
              <a:t>Col. 1:24, 2:19</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E4E76"/>
                </a:solidFill>
                <a:effectLst>
                  <a:outerShdw blurRad="38100" dist="38100" dir="2700000" algn="tl">
                    <a:srgbClr val="000000">
                      <a:alpha val="43137"/>
                    </a:srgbClr>
                  </a:outerShdw>
                </a:effectLst>
                <a:uLnTx/>
                <a:uFillTx/>
                <a:latin typeface="Corbel" panose="020B0503020204020204"/>
                <a:ea typeface="+mn-ea"/>
                <a:cs typeface="+mn-cs"/>
              </a:rPr>
              <a:t>THE TEMPLE OF GOD</a:t>
            </a:r>
          </a:p>
          <a:p>
            <a:pPr lvl="0" algn="r"/>
            <a:r>
              <a:rPr kumimoji="0" lang="en-US" sz="2400" b="1" i="1" u="none" strike="noStrike" kern="1200" cap="none" spc="0" normalizeH="0" baseline="0" noProof="0" dirty="0">
                <a:ln>
                  <a:noFill/>
                </a:ln>
                <a:solidFill>
                  <a:srgbClr val="C00000"/>
                </a:solidFill>
                <a:effectLst/>
                <a:uLnTx/>
                <a:uFillTx/>
                <a:latin typeface="Corbel" panose="020B0503020204020204"/>
                <a:ea typeface="+mn-ea"/>
                <a:cs typeface="+mn-cs"/>
              </a:rPr>
              <a:t>Ep. 2:20-22</a:t>
            </a:r>
            <a:r>
              <a:rPr lang="en-US" sz="2400" i="1" dirty="0">
                <a:solidFill>
                  <a:prstClr val="black"/>
                </a:solidFill>
              </a:rPr>
              <a:t>; 1 Co. 3:10-11, 16-17; 2 Co. 6:16; </a:t>
            </a:r>
            <a:endParaRPr kumimoji="0" lang="en-US" sz="2400" b="1" i="1" u="none" strike="noStrike" kern="1200" cap="none" spc="0" normalizeH="0" baseline="0" noProof="0" dirty="0">
              <a:ln>
                <a:noFill/>
              </a:ln>
              <a:solidFill>
                <a:srgbClr val="C00000"/>
              </a:solidFill>
              <a:effectLst/>
              <a:uLnTx/>
              <a:uFillTx/>
              <a:latin typeface="Corbel" panose="020B0503020204020204"/>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B8156"/>
                </a:solidFill>
                <a:effectLst>
                  <a:outerShdw blurRad="38100" dist="38100" dir="2700000" algn="tl">
                    <a:srgbClr val="000000">
                      <a:alpha val="43137"/>
                    </a:srgbClr>
                  </a:outerShdw>
                </a:effectLst>
                <a:uLnTx/>
                <a:uFillTx/>
                <a:latin typeface="Corbel" panose="020B0503020204020204"/>
                <a:ea typeface="+mn-ea"/>
                <a:cs typeface="+mn-cs"/>
              </a:rPr>
              <a:t>THE BRIDE OF CHRIST</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C00000"/>
                </a:solidFill>
                <a:effectLst/>
                <a:uLnTx/>
                <a:uFillTx/>
                <a:latin typeface="Corbel" panose="020B0503020204020204"/>
                <a:ea typeface="+mn-ea"/>
                <a:cs typeface="+mn-cs"/>
              </a:rPr>
              <a:t>Ep. 5:23-24, 32</a:t>
            </a:r>
            <a:r>
              <a:rPr kumimoji="0" lang="en-US" sz="2400" b="0" i="1" u="none" strike="noStrike" kern="1200" cap="none" spc="0" normalizeH="0" baseline="0" noProof="0" dirty="0">
                <a:ln>
                  <a:noFill/>
                </a:ln>
                <a:solidFill>
                  <a:prstClr val="black"/>
                </a:solidFill>
                <a:effectLst/>
                <a:uLnTx/>
                <a:uFillTx/>
                <a:latin typeface="Corbel" panose="020B0503020204020204"/>
                <a:ea typeface="+mn-ea"/>
                <a:cs typeface="+mn-cs"/>
              </a:rPr>
              <a:t>; 2 Co. 11:2</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66633"/>
                </a:solidFill>
                <a:effectLst>
                  <a:outerShdw blurRad="38100" dist="38100" dir="2700000" algn="tl">
                    <a:srgbClr val="000000">
                      <a:alpha val="43137"/>
                    </a:srgbClr>
                  </a:outerShdw>
                </a:effectLst>
                <a:uLnTx/>
                <a:uFillTx/>
                <a:latin typeface="Corbel" panose="020B0503020204020204"/>
                <a:ea typeface="+mn-ea"/>
                <a:cs typeface="+mn-cs"/>
              </a:rPr>
              <a:t>CITIZENS OF THE CITY</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C00000"/>
                </a:solidFill>
                <a:effectLst/>
                <a:uLnTx/>
                <a:uFillTx/>
                <a:latin typeface="Corbel" panose="020B0503020204020204"/>
                <a:ea typeface="+mn-ea"/>
                <a:cs typeface="+mn-cs"/>
              </a:rPr>
              <a:t>Ep. 2:19a</a:t>
            </a:r>
            <a:r>
              <a:rPr kumimoji="0" lang="en-US" sz="2400" b="0" i="1" u="none" strike="noStrike" kern="1200" cap="none" spc="0" normalizeH="0" baseline="0" noProof="0" dirty="0">
                <a:ln>
                  <a:noFill/>
                </a:ln>
                <a:solidFill>
                  <a:prstClr val="black"/>
                </a:solidFill>
                <a:effectLst/>
                <a:uLnTx/>
                <a:uFillTx/>
                <a:latin typeface="Corbel" panose="020B0503020204020204"/>
                <a:ea typeface="+mn-ea"/>
                <a:cs typeface="+mn-cs"/>
              </a:rPr>
              <a:t>; Phil. 3:20</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814B50"/>
                </a:solidFill>
                <a:effectLst>
                  <a:outerShdw blurRad="38100" dist="38100" dir="2700000" algn="tl">
                    <a:srgbClr val="000000">
                      <a:alpha val="43137"/>
                    </a:srgbClr>
                  </a:outerShdw>
                </a:effectLst>
                <a:uLnTx/>
                <a:uFillTx/>
                <a:latin typeface="Corbel" panose="020B0503020204020204"/>
                <a:ea typeface="+mn-ea"/>
                <a:cs typeface="+mn-cs"/>
              </a:rPr>
              <a:t>THE HOUSEHOLD OF GOD</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C00000"/>
                </a:solidFill>
                <a:effectLst/>
                <a:uLnTx/>
                <a:uFillTx/>
                <a:latin typeface="Corbel" panose="020B0503020204020204"/>
                <a:ea typeface="+mn-ea"/>
                <a:cs typeface="+mn-cs"/>
              </a:rPr>
              <a:t>Ep. 2:19b</a:t>
            </a:r>
          </a:p>
        </p:txBody>
      </p:sp>
    </p:spTree>
    <p:extLst>
      <p:ext uri="{BB962C8B-B14F-4D97-AF65-F5344CB8AC3E}">
        <p14:creationId xmlns:p14="http://schemas.microsoft.com/office/powerpoint/2010/main" val="3882519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anim calcmode="lin" valueType="num">
                                      <p:cBhvr additive="base">
                                        <p:cTn id="1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 calcmode="lin" valueType="num">
                                      <p:cBhvr additive="base">
                                        <p:cTn id="1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anim calcmode="lin" valueType="num">
                                      <p:cBhvr additive="base">
                                        <p:cTn id="21"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 calcmode="lin" valueType="num">
                                      <p:cBhvr additive="base">
                                        <p:cTn id="27"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anim calcmode="lin" valueType="num">
                                      <p:cBhvr additive="base">
                                        <p:cTn id="31"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8" end="8"/>
                                            </p:txEl>
                                          </p:spTgt>
                                        </p:tgtEl>
                                        <p:attrNameLst>
                                          <p:attrName>style.visibility</p:attrName>
                                        </p:attrNameLst>
                                      </p:cBhvr>
                                      <p:to>
                                        <p:strVal val="visible"/>
                                      </p:to>
                                    </p:set>
                                    <p:anim calcmode="lin" valueType="num">
                                      <p:cBhvr additive="base">
                                        <p:cTn id="37"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9">
                                            <p:txEl>
                                              <p:pRg st="9" end="9"/>
                                            </p:txEl>
                                          </p:spTgt>
                                        </p:tgtEl>
                                        <p:attrNameLst>
                                          <p:attrName>style.visibility</p:attrName>
                                        </p:attrNameLst>
                                      </p:cBhvr>
                                      <p:to>
                                        <p:strVal val="visible"/>
                                      </p:to>
                                    </p:set>
                                    <p:anim calcmode="lin" valueType="num">
                                      <p:cBhvr additive="base">
                                        <p:cTn id="41"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
                                            <p:txEl>
                                              <p:pRg st="10" end="10"/>
                                            </p:txEl>
                                          </p:spTgt>
                                        </p:tgtEl>
                                        <p:attrNameLst>
                                          <p:attrName>style.visibility</p:attrName>
                                        </p:attrNameLst>
                                      </p:cBhvr>
                                      <p:to>
                                        <p:strVal val="visible"/>
                                      </p:to>
                                    </p:set>
                                    <p:anim calcmode="lin" valueType="num">
                                      <p:cBhvr additive="base">
                                        <p:cTn id="47"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9">
                                            <p:txEl>
                                              <p:pRg st="11" end="11"/>
                                            </p:txEl>
                                          </p:spTgt>
                                        </p:tgtEl>
                                        <p:attrNameLst>
                                          <p:attrName>style.visibility</p:attrName>
                                        </p:attrNameLst>
                                      </p:cBhvr>
                                      <p:to>
                                        <p:strVal val="visible"/>
                                      </p:to>
                                    </p:set>
                                    <p:anim calcmode="lin" valueType="num">
                                      <p:cBhvr additive="base">
                                        <p:cTn id="51" dur="500" fill="hold"/>
                                        <p:tgtEl>
                                          <p:spTgt spid="9">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9">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C13CE-006C-432C-A4E2-73E9D77BB278}"/>
              </a:ext>
            </a:extLst>
          </p:cNvPr>
          <p:cNvSpPr>
            <a:spLocks noGrp="1"/>
          </p:cNvSpPr>
          <p:nvPr>
            <p:ph type="title"/>
          </p:nvPr>
        </p:nvSpPr>
        <p:spPr/>
        <p:txBody>
          <a:bodyPr/>
          <a:lstStyle/>
          <a:p>
            <a:r>
              <a:rPr lang="en-US" dirty="0"/>
              <a:t>Children (6:1-4)</a:t>
            </a:r>
          </a:p>
        </p:txBody>
      </p:sp>
      <p:sp>
        <p:nvSpPr>
          <p:cNvPr id="3" name="Content Placeholder 2">
            <a:extLst>
              <a:ext uri="{FF2B5EF4-FFF2-40B4-BE49-F238E27FC236}">
                <a16:creationId xmlns:a16="http://schemas.microsoft.com/office/drawing/2014/main" id="{E32A2FE0-D462-43A5-AA21-64BB0ADCFA24}"/>
              </a:ext>
            </a:extLst>
          </p:cNvPr>
          <p:cNvSpPr>
            <a:spLocks noGrp="1"/>
          </p:cNvSpPr>
          <p:nvPr>
            <p:ph idx="1"/>
          </p:nvPr>
        </p:nvSpPr>
        <p:spPr>
          <a:xfrm>
            <a:off x="680321" y="2336872"/>
            <a:ext cx="9613861" cy="4292527"/>
          </a:xfrm>
        </p:spPr>
        <p:txBody>
          <a:bodyPr>
            <a:normAutofit/>
          </a:bodyPr>
          <a:lstStyle/>
          <a:p>
            <a:pPr marL="0" indent="0">
              <a:buNone/>
            </a:pPr>
            <a:r>
              <a:rPr lang="en-US" sz="2800" b="1" dirty="0">
                <a:solidFill>
                  <a:schemeClr val="accent3">
                    <a:lumMod val="60000"/>
                    <a:lumOff val="40000"/>
                  </a:schemeClr>
                </a:solidFill>
                <a:effectLst>
                  <a:outerShdw blurRad="38100" dist="38100" dir="2700000" algn="tl">
                    <a:srgbClr val="000000">
                      <a:alpha val="43137"/>
                    </a:srgbClr>
                  </a:outerShdw>
                </a:effectLst>
              </a:rPr>
              <a:t>The second station in the household code concerns children and parents.</a:t>
            </a:r>
          </a:p>
          <a:p>
            <a:r>
              <a:rPr lang="en-US" i="1" dirty="0"/>
              <a:t>Paul follows the injunction of the 5</a:t>
            </a:r>
            <a:r>
              <a:rPr lang="en-US" i="1" baseline="30000" dirty="0"/>
              <a:t>th</a:t>
            </a:r>
            <a:r>
              <a:rPr lang="en-US" i="1" dirty="0"/>
              <a:t> commandment that children should obey and honor their parents (cf. Ex. 20:12; Dt. 5:16).</a:t>
            </a:r>
          </a:p>
          <a:p>
            <a:r>
              <a:rPr lang="en-US" i="1" dirty="0"/>
              <a:t>However, he also includes a special notation for fathers that they should  not discipline their children in such a way as to cause resentment, which stands in sharp contrast to the typical </a:t>
            </a:r>
            <a:r>
              <a:rPr lang="en-US" i="1" u="sng" dirty="0"/>
              <a:t>patria </a:t>
            </a:r>
            <a:r>
              <a:rPr lang="en-US" i="1" u="sng" dirty="0" err="1"/>
              <a:t>potestas</a:t>
            </a:r>
            <a:r>
              <a:rPr lang="en-US" i="1" dirty="0"/>
              <a:t> (= the father’s power), which was so absolute in Greco-Roman society that a father could even sell a child into slavery, abandon it after birth, or inflict on it the death penalty.</a:t>
            </a:r>
          </a:p>
        </p:txBody>
      </p:sp>
    </p:spTree>
    <p:extLst>
      <p:ext uri="{BB962C8B-B14F-4D97-AF65-F5344CB8AC3E}">
        <p14:creationId xmlns:p14="http://schemas.microsoft.com/office/powerpoint/2010/main" val="122791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E3D1B-99C2-49EF-85ED-F9D1743E41B3}"/>
              </a:ext>
            </a:extLst>
          </p:cNvPr>
          <p:cNvSpPr>
            <a:spLocks noGrp="1"/>
          </p:cNvSpPr>
          <p:nvPr>
            <p:ph type="title"/>
          </p:nvPr>
        </p:nvSpPr>
        <p:spPr/>
        <p:txBody>
          <a:bodyPr/>
          <a:lstStyle/>
          <a:p>
            <a:r>
              <a:rPr lang="en-US" dirty="0"/>
              <a:t>Slaves and Masters (6:5-9)</a:t>
            </a:r>
          </a:p>
        </p:txBody>
      </p:sp>
      <p:sp>
        <p:nvSpPr>
          <p:cNvPr id="3" name="Content Placeholder 2">
            <a:extLst>
              <a:ext uri="{FF2B5EF4-FFF2-40B4-BE49-F238E27FC236}">
                <a16:creationId xmlns:a16="http://schemas.microsoft.com/office/drawing/2014/main" id="{2A26B314-A2F7-44D5-A72F-6AB1F8431572}"/>
              </a:ext>
            </a:extLst>
          </p:cNvPr>
          <p:cNvSpPr>
            <a:spLocks noGrp="1"/>
          </p:cNvSpPr>
          <p:nvPr>
            <p:ph idx="1"/>
          </p:nvPr>
        </p:nvSpPr>
        <p:spPr>
          <a:xfrm>
            <a:off x="680321" y="2336873"/>
            <a:ext cx="9613861" cy="2898067"/>
          </a:xfrm>
        </p:spPr>
        <p:txBody>
          <a:bodyPr>
            <a:normAutofit lnSpcReduction="10000"/>
          </a:bodyPr>
          <a:lstStyle/>
          <a:p>
            <a:pPr marL="0" indent="0">
              <a:buNone/>
            </a:pPr>
            <a:r>
              <a:rPr lang="en-US" sz="2800" b="1" dirty="0">
                <a:solidFill>
                  <a:schemeClr val="accent3">
                    <a:lumMod val="60000"/>
                    <a:lumOff val="40000"/>
                  </a:schemeClr>
                </a:solidFill>
                <a:effectLst>
                  <a:outerShdw blurRad="38100" dist="38100" dir="2700000" algn="tl">
                    <a:srgbClr val="000000">
                      <a:alpha val="43137"/>
                    </a:srgbClr>
                  </a:outerShdw>
                </a:effectLst>
              </a:rPr>
              <a:t>The third station Paul addresses concerned slaves, those considered to be “living property”.</a:t>
            </a:r>
          </a:p>
          <a:p>
            <a:r>
              <a:rPr lang="en-US" i="1" dirty="0"/>
              <a:t>They had no legal rights under Roman law, but Paul was clear that in Christ their relationship should be different.</a:t>
            </a:r>
          </a:p>
          <a:p>
            <a:r>
              <a:rPr lang="en-US" i="1" dirty="0"/>
              <a:t>Slaves should be obedient as though they were serving Christ himself, but at the same time, masters were obligated to treat slaves fairly, remembering that with God there was no favoritism—and he was the Master of all!</a:t>
            </a:r>
          </a:p>
        </p:txBody>
      </p:sp>
      <p:sp>
        <p:nvSpPr>
          <p:cNvPr id="4" name="TextBox 3">
            <a:extLst>
              <a:ext uri="{FF2B5EF4-FFF2-40B4-BE49-F238E27FC236}">
                <a16:creationId xmlns:a16="http://schemas.microsoft.com/office/drawing/2014/main" id="{AB2F52CB-6519-4A96-AB63-9F8A385881C2}"/>
              </a:ext>
            </a:extLst>
          </p:cNvPr>
          <p:cNvSpPr txBox="1"/>
          <p:nvPr/>
        </p:nvSpPr>
        <p:spPr>
          <a:xfrm>
            <a:off x="365760" y="5143500"/>
            <a:ext cx="11475720" cy="1569660"/>
          </a:xfrm>
          <a:prstGeom prst="rect">
            <a:avLst/>
          </a:prstGeom>
          <a:solidFill>
            <a:srgbClr val="2A5E3F"/>
          </a:solidFill>
        </p:spPr>
        <p:txBody>
          <a:bodyPr wrap="square" rtlCol="0">
            <a:spAutoFit/>
          </a:bodyPr>
          <a:lstStyle/>
          <a:p>
            <a:pPr algn="ctr"/>
            <a:r>
              <a:rPr lang="en-US" sz="3200" dirty="0">
                <a:solidFill>
                  <a:srgbClr val="FFFF99"/>
                </a:solidFill>
                <a:effectLst>
                  <a:outerShdw blurRad="38100" dist="38100" dir="2700000" algn="tl">
                    <a:srgbClr val="000000">
                      <a:alpha val="43137"/>
                    </a:srgbClr>
                  </a:outerShdw>
                </a:effectLst>
                <a:latin typeface="Agency FB" panose="020B0503020202020204" pitchFamily="34" charset="0"/>
              </a:rPr>
              <a:t>While in the modern world Paul’s advice to slaves and masters might seem irrelevant, his principles should also apply to employers and employees. Both serve Christ in view of eternity, and God is the one who will pass final judgment on each.</a:t>
            </a:r>
          </a:p>
        </p:txBody>
      </p:sp>
    </p:spTree>
    <p:extLst>
      <p:ext uri="{BB962C8B-B14F-4D97-AF65-F5344CB8AC3E}">
        <p14:creationId xmlns:p14="http://schemas.microsoft.com/office/powerpoint/2010/main" val="332064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5"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randombar(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5B340-BB12-4B1C-9694-B10F2D0335C6}"/>
              </a:ext>
            </a:extLst>
          </p:cNvPr>
          <p:cNvSpPr>
            <a:spLocks noGrp="1"/>
          </p:cNvSpPr>
          <p:nvPr>
            <p:ph type="ctrTitle"/>
          </p:nvPr>
        </p:nvSpPr>
        <p:spPr/>
        <p:txBody>
          <a:bodyPr/>
          <a:lstStyle/>
          <a:p>
            <a:r>
              <a:rPr lang="en-US" dirty="0"/>
              <a:t>Spiritual warfare</a:t>
            </a:r>
          </a:p>
        </p:txBody>
      </p:sp>
      <p:sp>
        <p:nvSpPr>
          <p:cNvPr id="3" name="Subtitle 2">
            <a:extLst>
              <a:ext uri="{FF2B5EF4-FFF2-40B4-BE49-F238E27FC236}">
                <a16:creationId xmlns:a16="http://schemas.microsoft.com/office/drawing/2014/main" id="{163D5D30-600D-46E2-B5F9-A8B421E125BB}"/>
              </a:ext>
            </a:extLst>
          </p:cNvPr>
          <p:cNvSpPr>
            <a:spLocks noGrp="1"/>
          </p:cNvSpPr>
          <p:nvPr>
            <p:ph type="subTitle" idx="1"/>
          </p:nvPr>
        </p:nvSpPr>
        <p:spPr/>
        <p:txBody>
          <a:bodyPr>
            <a:normAutofit/>
          </a:bodyPr>
          <a:lstStyle/>
          <a:p>
            <a:r>
              <a:rPr lang="en-US" sz="3200" dirty="0"/>
              <a:t>Ephesians 6:10-20</a:t>
            </a:r>
          </a:p>
        </p:txBody>
      </p:sp>
      <p:sp>
        <p:nvSpPr>
          <p:cNvPr id="4" name="Slide Number Placeholder 3">
            <a:extLst>
              <a:ext uri="{FF2B5EF4-FFF2-40B4-BE49-F238E27FC236}">
                <a16:creationId xmlns:a16="http://schemas.microsoft.com/office/drawing/2014/main" id="{5B79C41E-FDFA-4897-A821-8005F0241A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C27A5A-7290-4DE1-BA94-4BE8A8E57DCF}" type="slidenum">
              <a:rPr kumimoji="0" lang="en-US" sz="1200" b="0" i="1" u="none" strike="noStrike" kern="1200" cap="none" spc="0" normalizeH="0" baseline="0" noProof="0" smtClean="0">
                <a:ln>
                  <a:noFill/>
                </a:ln>
                <a:solidFill>
                  <a:srgbClr val="51303B"/>
                </a:solidFill>
                <a:effectLst/>
                <a:uLnTx/>
                <a:uFillTx/>
                <a:latin typeface="Century Schoolbook" panose="020406040505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1" u="none" strike="noStrike" kern="1200" cap="none" spc="0" normalizeH="0" baseline="0" noProof="0" dirty="0">
              <a:ln>
                <a:noFill/>
              </a:ln>
              <a:solidFill>
                <a:srgbClr val="51303B"/>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399504816"/>
      </p:ext>
    </p:extLst>
  </p:cSld>
  <p:clrMapOvr>
    <a:masterClrMapping/>
  </p:clrMapOvr>
  <p:transition>
    <p:split orient="vert"/>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AC00C-F87D-42B1-A529-FDED0FF7640F}"/>
              </a:ext>
            </a:extLst>
          </p:cNvPr>
          <p:cNvSpPr>
            <a:spLocks noGrp="1"/>
          </p:cNvSpPr>
          <p:nvPr>
            <p:ph type="title"/>
          </p:nvPr>
        </p:nvSpPr>
        <p:spPr/>
        <p:txBody>
          <a:bodyPr/>
          <a:lstStyle/>
          <a:p>
            <a:r>
              <a:rPr lang="en-US" dirty="0"/>
              <a:t>The Christian’s Armor</a:t>
            </a:r>
          </a:p>
        </p:txBody>
      </p:sp>
      <p:sp>
        <p:nvSpPr>
          <p:cNvPr id="3" name="Content Placeholder 2">
            <a:extLst>
              <a:ext uri="{FF2B5EF4-FFF2-40B4-BE49-F238E27FC236}">
                <a16:creationId xmlns:a16="http://schemas.microsoft.com/office/drawing/2014/main" id="{3F9D2690-89E5-4B44-8A9F-CC0F967FAF24}"/>
              </a:ext>
            </a:extLst>
          </p:cNvPr>
          <p:cNvSpPr>
            <a:spLocks noGrp="1"/>
          </p:cNvSpPr>
          <p:nvPr>
            <p:ph idx="1"/>
          </p:nvPr>
        </p:nvSpPr>
        <p:spPr/>
        <p:txBody>
          <a:bodyPr/>
          <a:lstStyle/>
          <a:p>
            <a:pPr marL="0" indent="0">
              <a:buNone/>
            </a:pPr>
            <a:r>
              <a:rPr lang="en-US" sz="2800" b="1" dirty="0">
                <a:solidFill>
                  <a:srgbClr val="61210F"/>
                </a:solidFill>
                <a:effectLst>
                  <a:outerShdw blurRad="38100" dist="38100" dir="2700000" algn="tl">
                    <a:srgbClr val="000000">
                      <a:alpha val="43137"/>
                    </a:srgbClr>
                  </a:outerShdw>
                </a:effectLst>
              </a:rPr>
              <a:t>Paul’s imagery for spiritual warfare was based on the armor of the soldier, since Christians are “soldiers” in God’s army (cf. 2 </a:t>
            </a:r>
            <a:r>
              <a:rPr lang="en-US" sz="2800" b="1" dirty="0" err="1">
                <a:solidFill>
                  <a:srgbClr val="61210F"/>
                </a:solidFill>
                <a:effectLst>
                  <a:outerShdw blurRad="38100" dist="38100" dir="2700000" algn="tl">
                    <a:srgbClr val="000000">
                      <a:alpha val="43137"/>
                    </a:srgbClr>
                  </a:outerShdw>
                </a:effectLst>
              </a:rPr>
              <a:t>Ti</a:t>
            </a:r>
            <a:r>
              <a:rPr lang="en-US" sz="2800" b="1" dirty="0">
                <a:solidFill>
                  <a:srgbClr val="61210F"/>
                </a:solidFill>
                <a:effectLst>
                  <a:outerShdw blurRad="38100" dist="38100" dir="2700000" algn="tl">
                    <a:srgbClr val="000000">
                      <a:alpha val="43137"/>
                    </a:srgbClr>
                  </a:outerShdw>
                </a:effectLst>
              </a:rPr>
              <a:t>. 2:3; Phil. 2:25; </a:t>
            </a:r>
            <a:r>
              <a:rPr lang="en-US" sz="2800" b="1" dirty="0" err="1">
                <a:solidFill>
                  <a:srgbClr val="61210F"/>
                </a:solidFill>
                <a:effectLst>
                  <a:outerShdw blurRad="38100" dist="38100" dir="2700000" algn="tl">
                    <a:srgbClr val="000000">
                      <a:alpha val="43137"/>
                    </a:srgbClr>
                  </a:outerShdw>
                </a:effectLst>
              </a:rPr>
              <a:t>Phlm</a:t>
            </a:r>
            <a:r>
              <a:rPr lang="en-US" sz="2800" b="1" dirty="0">
                <a:solidFill>
                  <a:srgbClr val="61210F"/>
                </a:solidFill>
                <a:effectLst>
                  <a:outerShdw blurRad="38100" dist="38100" dir="2700000" algn="tl">
                    <a:srgbClr val="000000">
                      <a:alpha val="43137"/>
                    </a:srgbClr>
                  </a:outerShdw>
                </a:effectLst>
              </a:rPr>
              <a:t> 2). </a:t>
            </a:r>
          </a:p>
          <a:p>
            <a:r>
              <a:rPr lang="en-US" i="1" dirty="0"/>
              <a:t>The first order in this war is that the Christian’s strength lies in the Lord’s mighty power, not his/her own ability.</a:t>
            </a:r>
          </a:p>
          <a:p>
            <a:r>
              <a:rPr lang="en-US" i="1" dirty="0"/>
              <a:t>He urges believers to arm themselves with every piece of God’s spiritual armor so as to protect themselves from the devil’s schemes.</a:t>
            </a:r>
          </a:p>
        </p:txBody>
      </p:sp>
    </p:spTree>
    <p:extLst>
      <p:ext uri="{BB962C8B-B14F-4D97-AF65-F5344CB8AC3E}">
        <p14:creationId xmlns:p14="http://schemas.microsoft.com/office/powerpoint/2010/main" val="47158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75000"/>
              </a:schemeClr>
            </a:gs>
            <a:gs pos="50000">
              <a:schemeClr val="accent3">
                <a:lumMod val="5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C3182-128F-4AB1-AFD0-E117723364DA}"/>
              </a:ext>
            </a:extLst>
          </p:cNvPr>
          <p:cNvSpPr>
            <a:spLocks noGrp="1"/>
          </p:cNvSpPr>
          <p:nvPr>
            <p:ph type="title"/>
          </p:nvPr>
        </p:nvSpPr>
        <p:spPr>
          <a:xfrm>
            <a:off x="4998721" y="753228"/>
            <a:ext cx="3161862" cy="1167012"/>
          </a:xfrm>
        </p:spPr>
        <p:txBody>
          <a:bodyPr/>
          <a:lstStyle/>
          <a:p>
            <a:r>
              <a:rPr lang="en-US" dirty="0"/>
              <a:t>Roman Armor</a:t>
            </a:r>
          </a:p>
        </p:txBody>
      </p:sp>
      <p:pic>
        <p:nvPicPr>
          <p:cNvPr id="8" name="Content Placeholder 7">
            <a:extLst>
              <a:ext uri="{FF2B5EF4-FFF2-40B4-BE49-F238E27FC236}">
                <a16:creationId xmlns:a16="http://schemas.microsoft.com/office/drawing/2014/main" id="{7FED53E7-935E-44F0-8D3A-119C4709E41E}"/>
              </a:ext>
            </a:extLst>
          </p:cNvPr>
          <p:cNvPicPr>
            <a:picLocks noGrp="1" noChangeAspect="1"/>
          </p:cNvPicPr>
          <p:nvPr>
            <p:ph sz="half" idx="1"/>
          </p:nvPr>
        </p:nvPicPr>
        <p:blipFill>
          <a:blip r:embed="rId2"/>
          <a:stretch>
            <a:fillRect/>
          </a:stretch>
        </p:blipFill>
        <p:spPr>
          <a:xfrm>
            <a:off x="411957" y="0"/>
            <a:ext cx="4350544" cy="6858000"/>
          </a:xfrm>
        </p:spPr>
      </p:pic>
      <p:sp>
        <p:nvSpPr>
          <p:cNvPr id="4" name="Content Placeholder 3">
            <a:extLst>
              <a:ext uri="{FF2B5EF4-FFF2-40B4-BE49-F238E27FC236}">
                <a16:creationId xmlns:a16="http://schemas.microsoft.com/office/drawing/2014/main" id="{EEB32BAB-120A-41E0-A57D-D37FB2FAAA16}"/>
              </a:ext>
            </a:extLst>
          </p:cNvPr>
          <p:cNvSpPr>
            <a:spLocks noGrp="1"/>
          </p:cNvSpPr>
          <p:nvPr>
            <p:ph sz="half" idx="2"/>
          </p:nvPr>
        </p:nvSpPr>
        <p:spPr>
          <a:xfrm>
            <a:off x="4998721" y="2137410"/>
            <a:ext cx="5151120" cy="4537710"/>
          </a:xfrm>
        </p:spPr>
        <p:txBody>
          <a:bodyPr>
            <a:normAutofit fontScale="92500"/>
          </a:bodyPr>
          <a:lstStyle/>
          <a:p>
            <a:pPr marL="0" indent="0">
              <a:buNone/>
            </a:pPr>
            <a:r>
              <a:rPr lang="en-US" sz="3200" b="1" i="1" dirty="0">
                <a:solidFill>
                  <a:srgbClr val="FFFF00"/>
                </a:solidFill>
                <a:latin typeface="Agency FB" panose="020B0503020202020204" pitchFamily="34" charset="0"/>
              </a:rPr>
              <a:t>Cingulum</a:t>
            </a:r>
            <a:r>
              <a:rPr lang="en-US" sz="3200" b="1" dirty="0">
                <a:latin typeface="Agency FB" panose="020B0503020202020204" pitchFamily="34" charset="0"/>
              </a:rPr>
              <a:t> </a:t>
            </a:r>
            <a:r>
              <a:rPr lang="en-US" sz="3200" dirty="0">
                <a:latin typeface="Agency FB" panose="020B0503020202020204" pitchFamily="34" charset="0"/>
              </a:rPr>
              <a:t>(the belt which held the sword and identified the soldier as “on duty”)</a:t>
            </a:r>
            <a:endParaRPr lang="en-US" sz="3200" i="1" dirty="0">
              <a:latin typeface="Agency FB" panose="020B0503020202020204" pitchFamily="34" charset="0"/>
            </a:endParaRPr>
          </a:p>
          <a:p>
            <a:pPr marL="0" indent="0">
              <a:buNone/>
            </a:pPr>
            <a:r>
              <a:rPr lang="en-US" sz="3200" b="1" i="1" dirty="0">
                <a:solidFill>
                  <a:srgbClr val="FFFF00"/>
                </a:solidFill>
                <a:latin typeface="Agency FB" panose="020B0503020202020204" pitchFamily="34" charset="0"/>
              </a:rPr>
              <a:t>Lorica</a:t>
            </a:r>
            <a:r>
              <a:rPr lang="en-US" sz="3200" b="1" dirty="0">
                <a:solidFill>
                  <a:srgbClr val="FFFF00"/>
                </a:solidFill>
                <a:latin typeface="Agency FB" panose="020B0503020202020204" pitchFamily="34" charset="0"/>
              </a:rPr>
              <a:t> </a:t>
            </a:r>
            <a:r>
              <a:rPr lang="en-US" sz="3200" dirty="0">
                <a:latin typeface="Agency FB" panose="020B0503020202020204" pitchFamily="34" charset="0"/>
              </a:rPr>
              <a:t>(the breastplate protecting the neck and torso)</a:t>
            </a:r>
            <a:endParaRPr lang="en-US" sz="3200" i="1" dirty="0">
              <a:latin typeface="Agency FB" panose="020B0503020202020204" pitchFamily="34" charset="0"/>
            </a:endParaRPr>
          </a:p>
          <a:p>
            <a:pPr marL="0" indent="0">
              <a:buNone/>
            </a:pPr>
            <a:r>
              <a:rPr lang="en-US" sz="3200" b="1" i="1" dirty="0" err="1">
                <a:solidFill>
                  <a:srgbClr val="FFFF00"/>
                </a:solidFill>
                <a:latin typeface="Agency FB" panose="020B0503020202020204" pitchFamily="34" charset="0"/>
              </a:rPr>
              <a:t>Caliga</a:t>
            </a:r>
            <a:r>
              <a:rPr lang="en-US" sz="3200" dirty="0">
                <a:latin typeface="Agency FB" panose="020B0503020202020204" pitchFamily="34" charset="0"/>
              </a:rPr>
              <a:t> (half-boot necessary for lightness of foot)</a:t>
            </a:r>
            <a:endParaRPr lang="en-US" sz="3200" i="1" dirty="0">
              <a:latin typeface="Agency FB" panose="020B0503020202020204" pitchFamily="34" charset="0"/>
            </a:endParaRPr>
          </a:p>
          <a:p>
            <a:pPr marL="0" indent="0">
              <a:buNone/>
            </a:pPr>
            <a:r>
              <a:rPr lang="en-US" sz="3200" b="1" i="1" dirty="0">
                <a:solidFill>
                  <a:srgbClr val="FFFF00"/>
                </a:solidFill>
                <a:latin typeface="Agency FB" panose="020B0503020202020204" pitchFamily="34" charset="0"/>
              </a:rPr>
              <a:t>Scutum</a:t>
            </a:r>
            <a:r>
              <a:rPr lang="en-US" sz="3200" b="1" dirty="0">
                <a:solidFill>
                  <a:srgbClr val="FFFF00"/>
                </a:solidFill>
                <a:latin typeface="Agency FB" panose="020B0503020202020204" pitchFamily="34" charset="0"/>
              </a:rPr>
              <a:t> </a:t>
            </a:r>
            <a:r>
              <a:rPr lang="en-US" sz="3200" dirty="0">
                <a:latin typeface="Agency FB" panose="020B0503020202020204" pitchFamily="34" charset="0"/>
              </a:rPr>
              <a:t>(metal-sheathed body shield)</a:t>
            </a:r>
            <a:endParaRPr lang="en-US" sz="3200" i="1" dirty="0">
              <a:latin typeface="Agency FB" panose="020B0503020202020204" pitchFamily="34" charset="0"/>
            </a:endParaRPr>
          </a:p>
          <a:p>
            <a:pPr marL="0" indent="0">
              <a:buNone/>
            </a:pPr>
            <a:r>
              <a:rPr lang="en-US" sz="3200" b="1" i="1" dirty="0">
                <a:solidFill>
                  <a:srgbClr val="FFFF00"/>
                </a:solidFill>
                <a:latin typeface="Agency FB" panose="020B0503020202020204" pitchFamily="34" charset="0"/>
              </a:rPr>
              <a:t>Galea</a:t>
            </a:r>
            <a:r>
              <a:rPr lang="en-US" sz="3200" dirty="0">
                <a:latin typeface="Agency FB" panose="020B0503020202020204" pitchFamily="34" charset="0"/>
              </a:rPr>
              <a:t> (helmet, protecting the head)</a:t>
            </a:r>
            <a:endParaRPr lang="en-US" sz="3200" i="1" dirty="0">
              <a:latin typeface="Agency FB" panose="020B0503020202020204" pitchFamily="34" charset="0"/>
            </a:endParaRPr>
          </a:p>
          <a:p>
            <a:pPr marL="0" indent="0">
              <a:buNone/>
            </a:pPr>
            <a:r>
              <a:rPr lang="en-US" sz="3200" b="1" i="1" dirty="0">
                <a:solidFill>
                  <a:srgbClr val="FFFF00"/>
                </a:solidFill>
                <a:latin typeface="Agency FB" panose="020B0503020202020204" pitchFamily="34" charset="0"/>
              </a:rPr>
              <a:t>Gladius</a:t>
            </a:r>
            <a:r>
              <a:rPr lang="en-US" sz="3200" dirty="0">
                <a:latin typeface="Agency FB" panose="020B0503020202020204" pitchFamily="34" charset="0"/>
              </a:rPr>
              <a:t> (short-sword)</a:t>
            </a:r>
            <a:endParaRPr lang="en-US" sz="3200" i="1" dirty="0">
              <a:latin typeface="Agency FB" panose="020B0503020202020204" pitchFamily="34" charset="0"/>
            </a:endParaRPr>
          </a:p>
        </p:txBody>
      </p:sp>
    </p:spTree>
    <p:extLst>
      <p:ext uri="{BB962C8B-B14F-4D97-AF65-F5344CB8AC3E}">
        <p14:creationId xmlns:p14="http://schemas.microsoft.com/office/powerpoint/2010/main" val="36904539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19F78-A4C5-46D0-9C7A-48CCD014074D}"/>
              </a:ext>
            </a:extLst>
          </p:cNvPr>
          <p:cNvSpPr>
            <a:spLocks noGrp="1"/>
          </p:cNvSpPr>
          <p:nvPr>
            <p:ph type="title"/>
          </p:nvPr>
        </p:nvSpPr>
        <p:spPr/>
        <p:txBody>
          <a:bodyPr/>
          <a:lstStyle/>
          <a:p>
            <a:r>
              <a:rPr lang="en-US" dirty="0"/>
              <a:t>The Armor Analogy</a:t>
            </a:r>
          </a:p>
        </p:txBody>
      </p:sp>
      <p:sp>
        <p:nvSpPr>
          <p:cNvPr id="3" name="Content Placeholder 2">
            <a:extLst>
              <a:ext uri="{FF2B5EF4-FFF2-40B4-BE49-F238E27FC236}">
                <a16:creationId xmlns:a16="http://schemas.microsoft.com/office/drawing/2014/main" id="{C37892B3-5DC8-44BC-B1A4-39205609064A}"/>
              </a:ext>
            </a:extLst>
          </p:cNvPr>
          <p:cNvSpPr>
            <a:spLocks noGrp="1"/>
          </p:cNvSpPr>
          <p:nvPr>
            <p:ph idx="1"/>
          </p:nvPr>
        </p:nvSpPr>
        <p:spPr>
          <a:xfrm>
            <a:off x="680321" y="2336872"/>
            <a:ext cx="9613861" cy="4292527"/>
          </a:xfrm>
        </p:spPr>
        <p:txBody>
          <a:bodyPr>
            <a:normAutofit lnSpcReduction="10000"/>
          </a:bodyPr>
          <a:lstStyle/>
          <a:p>
            <a:pPr marL="0" indent="0">
              <a:buNone/>
            </a:pPr>
            <a:r>
              <a:rPr lang="en-US" sz="2800" b="1" dirty="0">
                <a:solidFill>
                  <a:schemeClr val="accent3">
                    <a:lumMod val="60000"/>
                    <a:lumOff val="40000"/>
                  </a:schemeClr>
                </a:solidFill>
                <a:effectLst>
                  <a:outerShdw blurRad="38100" dist="38100" dir="2700000" algn="tl">
                    <a:srgbClr val="000000">
                      <a:alpha val="43137"/>
                    </a:srgbClr>
                  </a:outerShdw>
                </a:effectLst>
              </a:rPr>
              <a:t>Paul compares these six pieces of armor/weaponry to the spiritual resources of the believer.</a:t>
            </a:r>
          </a:p>
          <a:p>
            <a:r>
              <a:rPr lang="en-US" i="1" dirty="0"/>
              <a:t>Some of these analogies have precedents in the Book of Isaiah (Is. 11:5; 59:17).</a:t>
            </a:r>
          </a:p>
          <a:p>
            <a:r>
              <a:rPr lang="en-US" i="1" dirty="0"/>
              <a:t>The most important protective piece is the helmet, the assurance of salvation.</a:t>
            </a:r>
          </a:p>
          <a:p>
            <a:r>
              <a:rPr lang="en-US" i="1" dirty="0"/>
              <a:t>The most important weapon is Holy Scripture, wielded by the Spirit.</a:t>
            </a:r>
          </a:p>
          <a:p>
            <a:r>
              <a:rPr lang="en-US" i="1" dirty="0"/>
              <a:t>The protective pieces are: truth, righteousness, the gospel, and faith.</a:t>
            </a:r>
          </a:p>
          <a:p>
            <a:r>
              <a:rPr lang="en-US" i="1" dirty="0"/>
              <a:t>Enemies are not physical foes but spiritual ones.</a:t>
            </a:r>
          </a:p>
        </p:txBody>
      </p:sp>
    </p:spTree>
    <p:extLst>
      <p:ext uri="{BB962C8B-B14F-4D97-AF65-F5344CB8AC3E}">
        <p14:creationId xmlns:p14="http://schemas.microsoft.com/office/powerpoint/2010/main" val="373712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5B340-BB12-4B1C-9694-B10F2D0335C6}"/>
              </a:ext>
            </a:extLst>
          </p:cNvPr>
          <p:cNvSpPr>
            <a:spLocks noGrp="1"/>
          </p:cNvSpPr>
          <p:nvPr>
            <p:ph type="ctrTitle"/>
          </p:nvPr>
        </p:nvSpPr>
        <p:spPr/>
        <p:txBody>
          <a:bodyPr/>
          <a:lstStyle/>
          <a:p>
            <a:r>
              <a:rPr lang="en-US" dirty="0"/>
              <a:t>closing</a:t>
            </a:r>
          </a:p>
        </p:txBody>
      </p:sp>
      <p:sp>
        <p:nvSpPr>
          <p:cNvPr id="3" name="Subtitle 2">
            <a:extLst>
              <a:ext uri="{FF2B5EF4-FFF2-40B4-BE49-F238E27FC236}">
                <a16:creationId xmlns:a16="http://schemas.microsoft.com/office/drawing/2014/main" id="{163D5D30-600D-46E2-B5F9-A8B421E125BB}"/>
              </a:ext>
            </a:extLst>
          </p:cNvPr>
          <p:cNvSpPr>
            <a:spLocks noGrp="1"/>
          </p:cNvSpPr>
          <p:nvPr>
            <p:ph type="subTitle" idx="1"/>
          </p:nvPr>
        </p:nvSpPr>
        <p:spPr/>
        <p:txBody>
          <a:bodyPr>
            <a:normAutofit/>
          </a:bodyPr>
          <a:lstStyle/>
          <a:p>
            <a:r>
              <a:rPr lang="en-US" sz="3200" dirty="0"/>
              <a:t>Ephesians 6:21-24</a:t>
            </a:r>
          </a:p>
        </p:txBody>
      </p:sp>
      <p:sp>
        <p:nvSpPr>
          <p:cNvPr id="4" name="Slide Number Placeholder 3">
            <a:extLst>
              <a:ext uri="{FF2B5EF4-FFF2-40B4-BE49-F238E27FC236}">
                <a16:creationId xmlns:a16="http://schemas.microsoft.com/office/drawing/2014/main" id="{5B79C41E-FDFA-4897-A821-8005F0241A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C27A5A-7290-4DE1-BA94-4BE8A8E57DCF}" type="slidenum">
              <a:rPr kumimoji="0" lang="en-US" sz="1200" b="0" i="1" u="none" strike="noStrike" kern="1200" cap="none" spc="0" normalizeH="0" baseline="0" noProof="0" smtClean="0">
                <a:ln>
                  <a:noFill/>
                </a:ln>
                <a:solidFill>
                  <a:srgbClr val="51303B"/>
                </a:solidFill>
                <a:effectLst/>
                <a:uLnTx/>
                <a:uFillTx/>
                <a:latin typeface="Century Schoolbook" panose="020406040505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US" sz="1200" b="0" i="1" u="none" strike="noStrike" kern="1200" cap="none" spc="0" normalizeH="0" baseline="0" noProof="0" dirty="0">
              <a:ln>
                <a:noFill/>
              </a:ln>
              <a:solidFill>
                <a:srgbClr val="51303B"/>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2555971643"/>
      </p:ext>
    </p:extLst>
  </p:cSld>
  <p:clrMapOvr>
    <a:masterClrMapping/>
  </p:clrMapOvr>
  <p:transition>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220655" y="2680661"/>
            <a:ext cx="3695577" cy="848853"/>
          </a:xfrm>
        </p:spPr>
        <p:txBody>
          <a:bodyPr>
            <a:normAutofit/>
          </a:bodyPr>
          <a:lstStyle/>
          <a:p>
            <a:pPr algn="ctr"/>
            <a:r>
              <a:rPr lang="en-US" sz="4800" b="1" dirty="0">
                <a:solidFill>
                  <a:srgbClr val="FFC000"/>
                </a:solidFill>
                <a:effectLst>
                  <a:outerShdw blurRad="38100" dist="38100" dir="2700000" algn="tl">
                    <a:srgbClr val="000000">
                      <a:alpha val="43137"/>
                    </a:srgbClr>
                  </a:outerShdw>
                </a:effectLst>
              </a:rPr>
              <a:t>Theme</a:t>
            </a:r>
          </a:p>
        </p:txBody>
      </p:sp>
      <p:sp>
        <p:nvSpPr>
          <p:cNvPr id="3" name="Content Placeholder 2"/>
          <p:cNvSpPr>
            <a:spLocks noGrp="1"/>
          </p:cNvSpPr>
          <p:nvPr>
            <p:ph idx="1"/>
          </p:nvPr>
        </p:nvSpPr>
        <p:spPr>
          <a:xfrm>
            <a:off x="1691640" y="251460"/>
            <a:ext cx="10297654" cy="5612130"/>
          </a:xfrm>
        </p:spPr>
        <p:txBody>
          <a:bodyPr>
            <a:normAutofit lnSpcReduction="10000"/>
          </a:bodyPr>
          <a:lstStyle/>
          <a:p>
            <a:pPr marL="0" indent="0">
              <a:buNone/>
            </a:pPr>
            <a:r>
              <a:rPr lang="en-US" sz="2800" b="1" dirty="0">
                <a:solidFill>
                  <a:srgbClr val="FF0000"/>
                </a:solidFill>
                <a:effectLst>
                  <a:outerShdw blurRad="38100" dist="38100" dir="2700000" algn="tl">
                    <a:srgbClr val="000000">
                      <a:alpha val="43137"/>
                    </a:srgbClr>
                  </a:outerShdw>
                </a:effectLst>
                <a:latin typeface="Calibri" panose="020F0502020204030204" pitchFamily="34" charset="0"/>
              </a:rPr>
              <a:t>PAUL WROTE TO THE EPHESIANS WHILE INCARCERATED (cf.  3:1; 4:1).</a:t>
            </a:r>
          </a:p>
          <a:p>
            <a:pPr marL="0" indent="0">
              <a:buNone/>
            </a:pPr>
            <a:r>
              <a:rPr lang="en-US" sz="2800" b="1" dirty="0">
                <a:solidFill>
                  <a:srgbClr val="FF0000"/>
                </a:solidFill>
                <a:effectLst>
                  <a:outerShdw blurRad="38100" dist="38100" dir="2700000" algn="tl">
                    <a:srgbClr val="000000">
                      <a:alpha val="43137"/>
                    </a:srgbClr>
                  </a:outerShdw>
                </a:effectLst>
                <a:latin typeface="Calibri" panose="020F0502020204030204" pitchFamily="34" charset="0"/>
              </a:rPr>
              <a:t>More than any other of his letters, Ephesians addresses the nature and character of the Christian church.</a:t>
            </a:r>
          </a:p>
          <a:p>
            <a:r>
              <a:rPr lang="en-US" sz="2400" i="1" dirty="0">
                <a:solidFill>
                  <a:schemeClr val="tx1"/>
                </a:solidFill>
                <a:latin typeface="Calibri" panose="020F0502020204030204" pitchFamily="34" charset="0"/>
              </a:rPr>
              <a:t>The church was planned by God before the creation of the universe, established through the death and resurrection of Christ, and is being brought to unity and maturity through the ongoing work of the Spirit.</a:t>
            </a:r>
          </a:p>
          <a:p>
            <a:r>
              <a:rPr lang="en-US" sz="2400" i="1" dirty="0">
                <a:solidFill>
                  <a:schemeClr val="tx1"/>
                </a:solidFill>
                <a:latin typeface="Calibri" panose="020F0502020204030204" pitchFamily="34" charset="0"/>
              </a:rPr>
              <a:t>This church is God’s temple (2:21), a counterpart to the Ephesian Temple of Artemis.</a:t>
            </a:r>
          </a:p>
          <a:p>
            <a:r>
              <a:rPr lang="en-US" sz="2400" i="1" dirty="0">
                <a:solidFill>
                  <a:schemeClr val="tx1"/>
                </a:solidFill>
                <a:latin typeface="Calibri" panose="020F0502020204030204" pitchFamily="34" charset="0"/>
              </a:rPr>
              <a:t>Unlike some of his letters, this one does not combat a heresy; rather, it displays the church as combatting the powers of evil in the world while serving as the showpiece of God’s wisdom to the whole universe (3:10-11).</a:t>
            </a:r>
          </a:p>
        </p:txBody>
      </p:sp>
      <p:sp>
        <p:nvSpPr>
          <p:cNvPr id="4" name="Slide Number Placeholder 3"/>
          <p:cNvSpPr>
            <a:spLocks noGrp="1"/>
          </p:cNvSpPr>
          <p:nvPr>
            <p:ph type="sldNum" sz="quarter" idx="12"/>
          </p:nvPr>
        </p:nvSpPr>
        <p:spPr>
          <a:xfrm>
            <a:off x="11719560" y="5512170"/>
            <a:ext cx="472439" cy="46054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C27A5A-7290-4DE1-BA94-4BE8A8E57DCF}" type="slidenum">
              <a:rPr kumimoji="0" lang="en-US" sz="1200" b="0" i="1" u="none" strike="noStrike" kern="1200" cap="none" spc="0" normalizeH="0" baseline="0" noProof="0" smtClean="0">
                <a:ln>
                  <a:noFill/>
                </a:ln>
                <a:solidFill>
                  <a:srgbClr val="F2F0EF"/>
                </a:solidFill>
                <a:effectLst/>
                <a:uLnTx/>
                <a:uFillTx/>
                <a:latin typeface="Century Schoolbook" panose="020406040505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1" u="none" strike="noStrike" kern="1200" cap="none" spc="0" normalizeH="0" baseline="0" noProof="0" dirty="0">
              <a:ln>
                <a:noFill/>
              </a:ln>
              <a:solidFill>
                <a:srgbClr val="F2F0EF"/>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208341497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F92B2-AB8C-4E5A-A0A7-BE2C2916CE91}"/>
              </a:ext>
            </a:extLst>
          </p:cNvPr>
          <p:cNvSpPr>
            <a:spLocks noGrp="1"/>
          </p:cNvSpPr>
          <p:nvPr>
            <p:ph type="title"/>
          </p:nvPr>
        </p:nvSpPr>
        <p:spPr/>
        <p:txBody>
          <a:bodyPr/>
          <a:lstStyle/>
          <a:p>
            <a:r>
              <a:rPr lang="en-US" dirty="0"/>
              <a:t>Sending Letters in the Roman World</a:t>
            </a:r>
          </a:p>
        </p:txBody>
      </p:sp>
      <p:sp>
        <p:nvSpPr>
          <p:cNvPr id="3" name="Content Placeholder 2">
            <a:extLst>
              <a:ext uri="{FF2B5EF4-FFF2-40B4-BE49-F238E27FC236}">
                <a16:creationId xmlns:a16="http://schemas.microsoft.com/office/drawing/2014/main" id="{485B295F-D3A9-408B-AB86-D0CA71EE5D97}"/>
              </a:ext>
            </a:extLst>
          </p:cNvPr>
          <p:cNvSpPr>
            <a:spLocks noGrp="1"/>
          </p:cNvSpPr>
          <p:nvPr>
            <p:ph idx="1"/>
          </p:nvPr>
        </p:nvSpPr>
        <p:spPr>
          <a:xfrm>
            <a:off x="680321" y="2336872"/>
            <a:ext cx="9613861" cy="4521127"/>
          </a:xfrm>
        </p:spPr>
        <p:txBody>
          <a:bodyPr>
            <a:normAutofit/>
          </a:bodyPr>
          <a:lstStyle/>
          <a:p>
            <a:pPr marL="0" indent="0">
              <a:buNone/>
            </a:pPr>
            <a:r>
              <a:rPr lang="en-US" sz="2800" b="1" dirty="0">
                <a:solidFill>
                  <a:srgbClr val="61210F"/>
                </a:solidFill>
                <a:effectLst>
                  <a:outerShdw blurRad="38100" dist="38100" dir="2700000" algn="tl">
                    <a:srgbClr val="000000">
                      <a:alpha val="43137"/>
                    </a:srgbClr>
                  </a:outerShdw>
                </a:effectLst>
              </a:rPr>
              <a:t>Since no postal system was available to the public (there was an official postal system, the </a:t>
            </a:r>
            <a:r>
              <a:rPr lang="en-US" sz="2800" b="1" i="1" dirty="0">
                <a:solidFill>
                  <a:srgbClr val="61210F"/>
                </a:solidFill>
                <a:effectLst>
                  <a:outerShdw blurRad="38100" dist="38100" dir="2700000" algn="tl">
                    <a:srgbClr val="000000">
                      <a:alpha val="43137"/>
                    </a:srgbClr>
                  </a:outerShdw>
                </a:effectLst>
              </a:rPr>
              <a:t>cursus </a:t>
            </a:r>
            <a:r>
              <a:rPr lang="en-US" sz="2800" b="1" i="1" dirty="0" err="1">
                <a:solidFill>
                  <a:srgbClr val="61210F"/>
                </a:solidFill>
                <a:effectLst>
                  <a:outerShdw blurRad="38100" dist="38100" dir="2700000" algn="tl">
                    <a:srgbClr val="000000">
                      <a:alpha val="43137"/>
                    </a:srgbClr>
                  </a:outerShdw>
                </a:effectLst>
              </a:rPr>
              <a:t>publicus</a:t>
            </a:r>
            <a:r>
              <a:rPr lang="en-US" sz="2800" b="1" i="1" dirty="0">
                <a:solidFill>
                  <a:srgbClr val="61210F"/>
                </a:solidFill>
                <a:effectLst>
                  <a:outerShdw blurRad="38100" dist="38100" dir="2700000" algn="tl">
                    <a:srgbClr val="000000">
                      <a:alpha val="43137"/>
                    </a:srgbClr>
                  </a:outerShdw>
                </a:effectLst>
              </a:rPr>
              <a:t>,</a:t>
            </a:r>
            <a:r>
              <a:rPr lang="en-US" sz="2800" b="1" dirty="0">
                <a:solidFill>
                  <a:srgbClr val="61210F"/>
                </a:solidFill>
                <a:effectLst>
                  <a:outerShdw blurRad="38100" dist="38100" dir="2700000" algn="tl">
                    <a:srgbClr val="000000">
                      <a:alpha val="43137"/>
                    </a:srgbClr>
                  </a:outerShdw>
                </a:effectLst>
              </a:rPr>
              <a:t> but it was unavailable to private citizens), letters were carried by private courier, in this case Tychicus (cf. Col. 4:7-8; Ro. 16:1-2).</a:t>
            </a:r>
          </a:p>
          <a:p>
            <a:r>
              <a:rPr lang="en-US" altLang="en-US" i="1" dirty="0"/>
              <a:t>Letters typically had internal references to the courier as a confirmation of his/her trustworthiness.</a:t>
            </a:r>
          </a:p>
          <a:p>
            <a:r>
              <a:rPr lang="en-US" altLang="en-US" i="1" dirty="0"/>
              <a:t>As the writer’s personal representative, the courier would read the letter publicly, explaining any difficult parts and generally sharing news of the sender.</a:t>
            </a:r>
          </a:p>
          <a:p>
            <a:endParaRPr lang="en-US" i="1" dirty="0"/>
          </a:p>
        </p:txBody>
      </p:sp>
    </p:spTree>
    <p:extLst>
      <p:ext uri="{BB962C8B-B14F-4D97-AF65-F5344CB8AC3E}">
        <p14:creationId xmlns:p14="http://schemas.microsoft.com/office/powerpoint/2010/main" val="284137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106355" y="2497781"/>
            <a:ext cx="3764157" cy="1146033"/>
          </a:xfrm>
        </p:spPr>
        <p:txBody>
          <a:bodyPr>
            <a:normAutofit/>
          </a:bodyPr>
          <a:lstStyle/>
          <a:p>
            <a:pPr algn="ctr"/>
            <a:r>
              <a:rPr lang="en-US" sz="4800" b="1" dirty="0">
                <a:solidFill>
                  <a:srgbClr val="FFC000"/>
                </a:solidFill>
                <a:effectLst>
                  <a:outerShdw blurRad="38100" dist="38100" dir="2700000" algn="tl">
                    <a:srgbClr val="000000">
                      <a:alpha val="43137"/>
                    </a:srgbClr>
                  </a:outerShdw>
                </a:effectLst>
              </a:rPr>
              <a:t>Audience</a:t>
            </a:r>
          </a:p>
        </p:txBody>
      </p:sp>
      <p:sp>
        <p:nvSpPr>
          <p:cNvPr id="3" name="Content Placeholder 2"/>
          <p:cNvSpPr>
            <a:spLocks noGrp="1"/>
          </p:cNvSpPr>
          <p:nvPr>
            <p:ph idx="1"/>
          </p:nvPr>
        </p:nvSpPr>
        <p:spPr>
          <a:xfrm>
            <a:off x="2011680" y="228600"/>
            <a:ext cx="9677400" cy="6339840"/>
          </a:xfrm>
        </p:spPr>
        <p:txBody>
          <a:bodyPr>
            <a:normAutofit/>
          </a:bodyPr>
          <a:lstStyle/>
          <a:p>
            <a:pPr marL="0" indent="0">
              <a:buNone/>
            </a:pPr>
            <a:r>
              <a:rPr lang="en-US" sz="2800" b="1" dirty="0">
                <a:solidFill>
                  <a:srgbClr val="FF0000"/>
                </a:solidFill>
                <a:effectLst>
                  <a:outerShdw blurRad="38100" dist="38100" dir="2700000" algn="tl">
                    <a:srgbClr val="000000">
                      <a:alpha val="43137"/>
                    </a:srgbClr>
                  </a:outerShdw>
                </a:effectLst>
                <a:latin typeface="Calibri" panose="020F0502020204030204" pitchFamily="34" charset="0"/>
              </a:rPr>
              <a:t>Ephesians is less personal than Paul’s other letters. Indeed, other than Paul himself, the only other name in the letter is </a:t>
            </a:r>
            <a:r>
              <a:rPr lang="en-US" sz="2800" b="1" dirty="0" err="1">
                <a:solidFill>
                  <a:srgbClr val="FF0000"/>
                </a:solidFill>
                <a:effectLst>
                  <a:outerShdw blurRad="38100" dist="38100" dir="2700000" algn="tl">
                    <a:srgbClr val="000000">
                      <a:alpha val="43137"/>
                    </a:srgbClr>
                  </a:outerShdw>
                </a:effectLst>
                <a:latin typeface="Calibri" panose="020F0502020204030204" pitchFamily="34" charset="0"/>
              </a:rPr>
              <a:t>Tychicus</a:t>
            </a:r>
            <a:r>
              <a:rPr lang="en-US" sz="2800" b="1" dirty="0">
                <a:solidFill>
                  <a:srgbClr val="FF0000"/>
                </a:solidFill>
                <a:effectLst>
                  <a:outerShdw blurRad="38100" dist="38100" dir="2700000" algn="tl">
                    <a:srgbClr val="000000">
                      <a:alpha val="43137"/>
                    </a:srgbClr>
                  </a:outerShdw>
                </a:effectLst>
                <a:latin typeface="Calibri" panose="020F0502020204030204" pitchFamily="34" charset="0"/>
              </a:rPr>
              <a:t> (6:21), the same courier as for the Colossian letter (cf. Col. 4:7-9).</a:t>
            </a:r>
          </a:p>
          <a:p>
            <a:r>
              <a:rPr lang="en-US" sz="2400" i="1" dirty="0">
                <a:solidFill>
                  <a:schemeClr val="tx1"/>
                </a:solidFill>
                <a:latin typeface="Calibri" panose="020F0502020204030204" pitchFamily="34" charset="0"/>
              </a:rPr>
              <a:t>One possible reason for this generality may be that the letter was intended for multiple recipients, possibly all of them in Asia and probably only one of them the Ephesians.</a:t>
            </a:r>
          </a:p>
          <a:p>
            <a:r>
              <a:rPr lang="en-US" sz="2400" i="1" dirty="0">
                <a:solidFill>
                  <a:schemeClr val="tx1"/>
                </a:solidFill>
                <a:latin typeface="Calibri" panose="020F0502020204030204" pitchFamily="34" charset="0"/>
              </a:rPr>
              <a:t>This speculation derives from the fact that in some of the earliest manuscripts, the words “in Ephesus” are missing from the introduction (1:1).</a:t>
            </a:r>
          </a:p>
        </p:txBody>
      </p:sp>
      <p:sp>
        <p:nvSpPr>
          <p:cNvPr id="4" name="Slide Number Placeholder 3"/>
          <p:cNvSpPr>
            <a:spLocks noGrp="1"/>
          </p:cNvSpPr>
          <p:nvPr>
            <p:ph type="sldNum" sz="quarter" idx="12"/>
          </p:nvPr>
        </p:nvSpPr>
        <p:spPr>
          <a:xfrm>
            <a:off x="11689080" y="5512170"/>
            <a:ext cx="502919" cy="46054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C27A5A-7290-4DE1-BA94-4BE8A8E57DCF}" type="slidenum">
              <a:rPr kumimoji="0" lang="en-US" sz="1200" b="0" i="1" u="none" strike="noStrike" kern="1200" cap="none" spc="0" normalizeH="0" baseline="0" noProof="0" smtClean="0">
                <a:ln>
                  <a:noFill/>
                </a:ln>
                <a:solidFill>
                  <a:srgbClr val="F2F0EF"/>
                </a:solidFill>
                <a:effectLst/>
                <a:uLnTx/>
                <a:uFillTx/>
                <a:latin typeface="Century Schoolbook" panose="020406040505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1" u="none" strike="noStrike" kern="1200" cap="none" spc="0" normalizeH="0" baseline="0" noProof="0" dirty="0">
              <a:ln>
                <a:noFill/>
              </a:ln>
              <a:solidFill>
                <a:srgbClr val="F2F0EF"/>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315240589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eadlines">
  <a:themeElements>
    <a:clrScheme name="Headlines">
      <a:dk1>
        <a:sysClr val="windowText" lastClr="000000"/>
      </a:dk1>
      <a:lt1>
        <a:sysClr val="window" lastClr="FFFFFF"/>
      </a:lt1>
      <a:dk2>
        <a:srgbClr val="140C0F"/>
      </a:dk2>
      <a:lt2>
        <a:srgbClr val="F2F0EF"/>
      </a:lt2>
      <a:accent1>
        <a:srgbClr val="51303B"/>
      </a:accent1>
      <a:accent2>
        <a:srgbClr val="ABA299"/>
      </a:accent2>
      <a:accent3>
        <a:srgbClr val="475A6B"/>
      </a:accent3>
      <a:accent4>
        <a:srgbClr val="9A5853"/>
      </a:accent4>
      <a:accent5>
        <a:srgbClr val="A98E58"/>
      </a:accent5>
      <a:accent6>
        <a:srgbClr val="754C66"/>
      </a:accent6>
      <a:hlink>
        <a:srgbClr val="448593"/>
      </a:hlink>
      <a:folHlink>
        <a:srgbClr val="935E7A"/>
      </a:folHlink>
    </a:clrScheme>
    <a:fontScheme name="Headlines">
      <a:majorFont>
        <a:latin typeface="Century Schoolbook" panose="02040604050505020304"/>
        <a:ea typeface=""/>
        <a:cs typeface=""/>
      </a:majorFont>
      <a:minorFont>
        <a:latin typeface="Corbel" panose="020B0503020204020204"/>
        <a:ea typeface=""/>
        <a:cs typeface=""/>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36CA9F4A-BB34-428E-BF18-E0AFB26A73AB}"/>
    </a:ext>
  </a:extLst>
</a:theme>
</file>

<file path=ppt/theme/theme4.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DD8A33-E1BF-490B-B74E-229E36B8D7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C8D87D-64E3-49C4-B9FF-40FAA6BB3B9C}">
  <ds:schemaRef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5843B3F5-6B33-4E6C-99DB-B6E6970FB9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City Berlin design</Template>
  <TotalTime>0</TotalTime>
  <Words>7387</Words>
  <Application>Microsoft Office PowerPoint</Application>
  <PresentationFormat>Widescreen</PresentationFormat>
  <Paragraphs>544</Paragraphs>
  <Slides>80</Slides>
  <Notes>1</Notes>
  <HiddenSlides>0</HiddenSlides>
  <MMClips>0</MMClips>
  <ScaleCrop>false</ScaleCrop>
  <HeadingPairs>
    <vt:vector size="6" baseType="variant">
      <vt:variant>
        <vt:lpstr>Fonts Used</vt:lpstr>
      </vt:variant>
      <vt:variant>
        <vt:i4>24</vt:i4>
      </vt:variant>
      <vt:variant>
        <vt:lpstr>Theme</vt:lpstr>
      </vt:variant>
      <vt:variant>
        <vt:i4>4</vt:i4>
      </vt:variant>
      <vt:variant>
        <vt:lpstr>Slide Titles</vt:lpstr>
      </vt:variant>
      <vt:variant>
        <vt:i4>80</vt:i4>
      </vt:variant>
    </vt:vector>
  </HeadingPairs>
  <TitlesOfParts>
    <vt:vector size="108" baseType="lpstr">
      <vt:lpstr>Corbel</vt:lpstr>
      <vt:lpstr>Eras Demi ITC</vt:lpstr>
      <vt:lpstr>Wingdings</vt:lpstr>
      <vt:lpstr>Wingdings 2</vt:lpstr>
      <vt:lpstr>Brush Script MT</vt:lpstr>
      <vt:lpstr>Arial</vt:lpstr>
      <vt:lpstr>Haettenschweiler</vt:lpstr>
      <vt:lpstr>Freestyle Script</vt:lpstr>
      <vt:lpstr>Greekth</vt:lpstr>
      <vt:lpstr>Franklin Gothic Medium</vt:lpstr>
      <vt:lpstr>Old English Text MT</vt:lpstr>
      <vt:lpstr>Aharoni</vt:lpstr>
      <vt:lpstr>Century Schoolbook</vt:lpstr>
      <vt:lpstr>Rockwell Extra Bold</vt:lpstr>
      <vt:lpstr>Arial Narrow</vt:lpstr>
      <vt:lpstr>Trebuchet MS</vt:lpstr>
      <vt:lpstr>Constantia</vt:lpstr>
      <vt:lpstr>Agency FB</vt:lpstr>
      <vt:lpstr>Calibri</vt:lpstr>
      <vt:lpstr>Arial Black</vt:lpstr>
      <vt:lpstr>Eras Bold ITC</vt:lpstr>
      <vt:lpstr>Impact</vt:lpstr>
      <vt:lpstr>Playbill</vt:lpstr>
      <vt:lpstr>Calibri Light</vt:lpstr>
      <vt:lpstr>Berlin</vt:lpstr>
      <vt:lpstr>Office Theme</vt:lpstr>
      <vt:lpstr>Headlines</vt:lpstr>
      <vt:lpstr>Paper</vt:lpstr>
      <vt:lpstr>The Ephesian Letter</vt:lpstr>
      <vt:lpstr>PowerPoint Presentation</vt:lpstr>
      <vt:lpstr>In the Synagogue and Beyond</vt:lpstr>
      <vt:lpstr>PowerPoint Presentation</vt:lpstr>
      <vt:lpstr>PowerPoint Presentation</vt:lpstr>
      <vt:lpstr>PowerPoint Presentation</vt:lpstr>
      <vt:lpstr>Authorship</vt:lpstr>
      <vt:lpstr>Theme</vt:lpstr>
      <vt:lpstr>Audience</vt:lpstr>
      <vt:lpstr>Ephesians 1:1 p46 Chester Beatty Papyri ca. AD 200 earliest copy of the Ephesian letter (University of Michigan, Hatcher Library)</vt:lpstr>
      <vt:lpstr>The Argument </vt:lpstr>
      <vt:lpstr>The Argument </vt:lpstr>
      <vt:lpstr>The Argument </vt:lpstr>
      <vt:lpstr>God’s eternal purpose</vt:lpstr>
      <vt:lpstr>The Triadic Blessing (1:3-14)</vt:lpstr>
      <vt:lpstr>The Father’s Plan (1:3-6)</vt:lpstr>
      <vt:lpstr>THE DIVINE CHOICE Paul describes the divine choice in five stages:</vt:lpstr>
      <vt:lpstr>From Paul’s language, the long-standing debate continues over divine sovereignty and human freedom.</vt:lpstr>
      <vt:lpstr>The Son’s Redemptive Work (1:7-12)</vt:lpstr>
      <vt:lpstr>Critical Vocabulary</vt:lpstr>
      <vt:lpstr>The Mystery (1:9)</vt:lpstr>
      <vt:lpstr>The Spirit’s Seal (1:13-14)</vt:lpstr>
      <vt:lpstr>Fixing a Seal</vt:lpstr>
      <vt:lpstr>Thanksgiving and Prayer (1:15-23)</vt:lpstr>
      <vt:lpstr>Grace and unity</vt:lpstr>
      <vt:lpstr>The Kingdom of Death (2:1-3)</vt:lpstr>
      <vt:lpstr>sarc (the sphere of “the flesh”)</vt:lpstr>
      <vt:lpstr>o]rgh&lt; (Wrath)</vt:lpstr>
      <vt:lpstr>Alive with Christ (2:4-7)</vt:lpstr>
      <vt:lpstr>xa&lt;rij ( grace)</vt:lpstr>
      <vt:lpstr>The Already-Not Yet Tension The Christian lives within an inaugurated eschatology, which is to say, he/she participates in both the present and the future.</vt:lpstr>
      <vt:lpstr>Grace and Faith (2:8-10)</vt:lpstr>
      <vt:lpstr>Salvation in Two Directions</vt:lpstr>
      <vt:lpstr>The Church Catholic (2:11-22)</vt:lpstr>
      <vt:lpstr>What You Once Were (2:11-12)</vt:lpstr>
      <vt:lpstr>What You Now Are (2:13-16)</vt:lpstr>
      <vt:lpstr>PowerPoint Presentation</vt:lpstr>
      <vt:lpstr>A United Household (2:17-22)</vt:lpstr>
      <vt:lpstr>The Three Metaphors</vt:lpstr>
      <vt:lpstr>Paul’s unique role</vt:lpstr>
      <vt:lpstr>Paul, a Servant of the Gospel (3:1-13)</vt:lpstr>
      <vt:lpstr>The Mystery Revealed (3:2-7)</vt:lpstr>
      <vt:lpstr>The Gentile Missionary (3:8-13)</vt:lpstr>
      <vt:lpstr>The Prayer for Fulness (3:14-21)</vt:lpstr>
      <vt:lpstr>Practical advice</vt:lpstr>
      <vt:lpstr>The Goal of Unity (4:1-16)</vt:lpstr>
      <vt:lpstr>Christian Life in Community (4:1-3)</vt:lpstr>
      <vt:lpstr>The Basis of Unity (4:4-6)</vt:lpstr>
      <vt:lpstr>Diversity in Ministry (4:7-13)</vt:lpstr>
      <vt:lpstr>The Triumph</vt:lpstr>
      <vt:lpstr>The Harrowing of Hell?</vt:lpstr>
      <vt:lpstr>The Ministry Gifts</vt:lpstr>
      <vt:lpstr>The Maturing Community (4:14-16)</vt:lpstr>
      <vt:lpstr>The imperatives</vt:lpstr>
      <vt:lpstr>Two Verbal Moods in Paul`s Letters Describe both Process and Result</vt:lpstr>
      <vt:lpstr>The Old and the New (4:17-24)</vt:lpstr>
      <vt:lpstr>Putting Off and Putting On</vt:lpstr>
      <vt:lpstr>Concrete Behavioral Norms (4:25—5:7)</vt:lpstr>
      <vt:lpstr>Vices and Virtues</vt:lpstr>
      <vt:lpstr>PowerPoint Presentation</vt:lpstr>
      <vt:lpstr>Living as Children of Light (5:8-20)</vt:lpstr>
      <vt:lpstr>Paul’s Metaphors for the Old and New Life</vt:lpstr>
      <vt:lpstr>Christian Hymnody</vt:lpstr>
      <vt:lpstr>The household code</vt:lpstr>
      <vt:lpstr>The Household Codes Ethical lists were common in the 1st Century</vt:lpstr>
      <vt:lpstr>Household Codes in the NT</vt:lpstr>
      <vt:lpstr>Adaptation</vt:lpstr>
      <vt:lpstr>The Transition (5:21)</vt:lpstr>
      <vt:lpstr>Deference to Each Other (5:21-33)</vt:lpstr>
      <vt:lpstr>The Meaning of Headship (5:23-24)</vt:lpstr>
      <vt:lpstr>Sacrificial Love (5:23, 25)</vt:lpstr>
      <vt:lpstr>PowerPoint Presentation</vt:lpstr>
      <vt:lpstr>Children (6:1-4)</vt:lpstr>
      <vt:lpstr>Slaves and Masters (6:5-9)</vt:lpstr>
      <vt:lpstr>Spiritual warfare</vt:lpstr>
      <vt:lpstr>The Christian’s Armor</vt:lpstr>
      <vt:lpstr>Roman Armor</vt:lpstr>
      <vt:lpstr>The Armor Analogy</vt:lpstr>
      <vt:lpstr>closing</vt:lpstr>
      <vt:lpstr>Sending Letters in the Roman World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2019-02-05T14:09:56Z</dcterms:created>
  <dcterms:modified xsi:type="dcterms:W3CDTF">2019-04-10T23:21:12Z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