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8" r:id="rId3"/>
    <p:sldId id="257" r:id="rId4"/>
    <p:sldId id="259" r:id="rId5"/>
    <p:sldId id="260" r:id="rId6"/>
    <p:sldId id="263" r:id="rId7"/>
    <p:sldId id="262" r:id="rId8"/>
    <p:sldId id="264" r:id="rId9"/>
    <p:sldId id="261" r:id="rId10"/>
    <p:sldId id="266" r:id="rId11"/>
    <p:sldId id="267" r:id="rId12"/>
    <p:sldId id="265" r:id="rId13"/>
    <p:sldId id="290" r:id="rId14"/>
    <p:sldId id="292" r:id="rId15"/>
    <p:sldId id="298" r:id="rId16"/>
    <p:sldId id="291" r:id="rId17"/>
    <p:sldId id="293" r:id="rId18"/>
    <p:sldId id="294" r:id="rId19"/>
    <p:sldId id="295" r:id="rId20"/>
    <p:sldId id="297" r:id="rId21"/>
    <p:sldId id="296"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F19"/>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033" autoAdjust="0"/>
  </p:normalViewPr>
  <p:slideViewPr>
    <p:cSldViewPr snapToGrid="0">
      <p:cViewPr varScale="1">
        <p:scale>
          <a:sx n="57" d="100"/>
          <a:sy n="57" d="100"/>
        </p:scale>
        <p:origin x="10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D3438-4CFB-4E46-A8D3-BECEB2B83829}"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CCCE8-A33D-40FB-9AEA-374A5D261937}" type="slidenum">
              <a:rPr lang="en-US" smtClean="0"/>
              <a:t>‹#›</a:t>
            </a:fld>
            <a:endParaRPr lang="en-US"/>
          </a:p>
        </p:txBody>
      </p:sp>
    </p:spTree>
    <p:extLst>
      <p:ext uri="{BB962C8B-B14F-4D97-AF65-F5344CB8AC3E}">
        <p14:creationId xmlns:p14="http://schemas.microsoft.com/office/powerpoint/2010/main" val="174359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CCE8-A33D-40FB-9AEA-374A5D261937}" type="slidenum">
              <a:rPr lang="en-US" smtClean="0"/>
              <a:t>33</a:t>
            </a:fld>
            <a:endParaRPr lang="en-US"/>
          </a:p>
        </p:txBody>
      </p:sp>
    </p:spTree>
    <p:extLst>
      <p:ext uri="{BB962C8B-B14F-4D97-AF65-F5344CB8AC3E}">
        <p14:creationId xmlns:p14="http://schemas.microsoft.com/office/powerpoint/2010/main" val="317226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E8A5D-4B57-10E3-AFEE-0D5F7A830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C5493-BD7C-2D66-4C66-48C671C3A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46572-2F76-E480-F480-1740B4FD17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75A4BD-2430-520C-738E-D84A103689A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CCCE8-A33D-40FB-9AEA-374A5D2619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63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CCE8-A33D-40FB-9AEA-374A5D261937}" type="slidenum">
              <a:rPr lang="en-US" smtClean="0"/>
              <a:t>38</a:t>
            </a:fld>
            <a:endParaRPr lang="en-US"/>
          </a:p>
        </p:txBody>
      </p:sp>
    </p:spTree>
    <p:extLst>
      <p:ext uri="{BB962C8B-B14F-4D97-AF65-F5344CB8AC3E}">
        <p14:creationId xmlns:p14="http://schemas.microsoft.com/office/powerpoint/2010/main" val="88782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02500-F6EA-46F3-8E19-1BE59EA9CD2E}"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48633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02500-F6EA-46F3-8E19-1BE59EA9CD2E}"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321053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02500-F6EA-46F3-8E19-1BE59EA9CD2E}"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27333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02500-F6EA-46F3-8E19-1BE59EA9CD2E}"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260944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02500-F6EA-46F3-8E19-1BE59EA9CD2E}"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191302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A02500-F6EA-46F3-8E19-1BE59EA9CD2E}"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77044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A02500-F6EA-46F3-8E19-1BE59EA9CD2E}" type="datetimeFigureOut">
              <a:rPr lang="en-US" smtClean="0"/>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23127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02500-F6EA-46F3-8E19-1BE59EA9CD2E}" type="datetimeFigureOut">
              <a:rPr lang="en-US" smtClean="0"/>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293672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02500-F6EA-46F3-8E19-1BE59EA9CD2E}" type="datetimeFigureOut">
              <a:rPr lang="en-US" smtClean="0"/>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263660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A02500-F6EA-46F3-8E19-1BE59EA9CD2E}"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354978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A02500-F6EA-46F3-8E19-1BE59EA9CD2E}"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9BBB5-BA08-4CE8-9ECF-D110EC933AA7}" type="slidenum">
              <a:rPr lang="en-US" smtClean="0"/>
              <a:t>‹#›</a:t>
            </a:fld>
            <a:endParaRPr lang="en-US"/>
          </a:p>
        </p:txBody>
      </p:sp>
    </p:spTree>
    <p:extLst>
      <p:ext uri="{BB962C8B-B14F-4D97-AF65-F5344CB8AC3E}">
        <p14:creationId xmlns:p14="http://schemas.microsoft.com/office/powerpoint/2010/main" val="218414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02500-F6EA-46F3-8E19-1BE59EA9CD2E}" type="datetimeFigureOut">
              <a:rPr lang="en-US" smtClean="0"/>
              <a:t>6/16/2025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9BBB5-BA08-4CE8-9ECF-D110EC933AA7}" type="slidenum">
              <a:rPr lang="en-US" smtClean="0"/>
              <a:t>‹#›</a:t>
            </a:fld>
            <a:endParaRPr lang="en-US"/>
          </a:p>
        </p:txBody>
      </p:sp>
    </p:spTree>
    <p:extLst>
      <p:ext uri="{BB962C8B-B14F-4D97-AF65-F5344CB8AC3E}">
        <p14:creationId xmlns:p14="http://schemas.microsoft.com/office/powerpoint/2010/main" val="16616260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3EBA-0177-034D-9A2A-336400310E17}"/>
              </a:ext>
            </a:extLst>
          </p:cNvPr>
          <p:cNvSpPr>
            <a:spLocks noGrp="1"/>
          </p:cNvSpPr>
          <p:nvPr>
            <p:ph type="ctrTitle"/>
          </p:nvPr>
        </p:nvSpPr>
        <p:spPr>
          <a:xfrm rot="16200000">
            <a:off x="5365314" y="480738"/>
            <a:ext cx="2490852" cy="3405672"/>
          </a:xfrm>
        </p:spPr>
        <p:txBody>
          <a:bodyPr/>
          <a:lstStyle/>
          <a:p>
            <a:endParaRPr lang="en-US" dirty="0">
              <a:latin typeface="HebrewTh" pitchFamily="2" charset="0"/>
            </a:endParaRPr>
          </a:p>
        </p:txBody>
      </p:sp>
      <p:sp>
        <p:nvSpPr>
          <p:cNvPr id="3" name="Subtitle 2">
            <a:extLst>
              <a:ext uri="{FF2B5EF4-FFF2-40B4-BE49-F238E27FC236}">
                <a16:creationId xmlns:a16="http://schemas.microsoft.com/office/drawing/2014/main" id="{3F1FD301-0C30-541F-9394-FDC2C4F14983}"/>
              </a:ext>
            </a:extLst>
          </p:cNvPr>
          <p:cNvSpPr>
            <a:spLocks noGrp="1"/>
          </p:cNvSpPr>
          <p:nvPr>
            <p:ph type="subTitle" idx="1"/>
          </p:nvPr>
        </p:nvSpPr>
        <p:spPr>
          <a:xfrm>
            <a:off x="2659224" y="3602038"/>
            <a:ext cx="5654353" cy="1655762"/>
          </a:xfrm>
        </p:spPr>
        <p:txBody>
          <a:bodyPr/>
          <a:lstStyle/>
          <a:p>
            <a:endParaRPr lang="en-US"/>
          </a:p>
        </p:txBody>
      </p:sp>
      <p:pic>
        <p:nvPicPr>
          <p:cNvPr id="1028" name="Picture 4" descr="old parchment paper sheet vintage aged or texture background 12981800 PNG">
            <a:extLst>
              <a:ext uri="{FF2B5EF4-FFF2-40B4-BE49-F238E27FC236}">
                <a16:creationId xmlns:a16="http://schemas.microsoft.com/office/drawing/2014/main" id="{DCAAC170-C486-1293-02D5-D0FB56BF4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7000" y="-2667003"/>
            <a:ext cx="6858001" cy="12192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0DB7E8-4E80-C872-061B-95D07AB9E641}"/>
              </a:ext>
            </a:extLst>
          </p:cNvPr>
          <p:cNvSpPr txBox="1"/>
          <p:nvPr/>
        </p:nvSpPr>
        <p:spPr>
          <a:xfrm>
            <a:off x="2995127" y="1344751"/>
            <a:ext cx="6537649" cy="3770263"/>
          </a:xfrm>
          <a:prstGeom prst="rect">
            <a:avLst/>
          </a:prstGeom>
          <a:noFill/>
        </p:spPr>
        <p:txBody>
          <a:bodyPr wrap="square" rtlCol="0">
            <a:spAutoFit/>
          </a:bodyPr>
          <a:lstStyle/>
          <a:p>
            <a:pPr algn="ctr"/>
            <a:r>
              <a:rPr lang="en-US" sz="23900" dirty="0" err="1">
                <a:solidFill>
                  <a:srgbClr val="002060"/>
                </a:solidFill>
                <a:latin typeface="HebrewTh" pitchFamily="2" charset="0"/>
              </a:rPr>
              <a:t>hvhy</a:t>
            </a:r>
            <a:endParaRPr lang="en-US" sz="23900" dirty="0">
              <a:solidFill>
                <a:srgbClr val="002060"/>
              </a:solidFill>
              <a:latin typeface="HebrewTh" pitchFamily="2" charset="0"/>
            </a:endParaRPr>
          </a:p>
        </p:txBody>
      </p:sp>
      <p:sp>
        <p:nvSpPr>
          <p:cNvPr id="5" name="TextBox 4">
            <a:extLst>
              <a:ext uri="{FF2B5EF4-FFF2-40B4-BE49-F238E27FC236}">
                <a16:creationId xmlns:a16="http://schemas.microsoft.com/office/drawing/2014/main" id="{96F311BD-1A58-35B0-5F68-BB6D237A487F}"/>
              </a:ext>
            </a:extLst>
          </p:cNvPr>
          <p:cNvSpPr txBox="1"/>
          <p:nvPr/>
        </p:nvSpPr>
        <p:spPr>
          <a:xfrm>
            <a:off x="5732603" y="441480"/>
            <a:ext cx="2580974" cy="1015663"/>
          </a:xfrm>
          <a:prstGeom prst="rect">
            <a:avLst/>
          </a:prstGeom>
          <a:noFill/>
        </p:spPr>
        <p:txBody>
          <a:bodyPr wrap="square" rtlCol="0">
            <a:spAutoFit/>
          </a:bodyPr>
          <a:lstStyle/>
          <a:p>
            <a:r>
              <a:rPr lang="en-US" sz="6000" dirty="0" err="1">
                <a:effectLst>
                  <a:outerShdw blurRad="38100" dist="38100" dir="2700000" algn="tl">
                    <a:srgbClr val="000000">
                      <a:alpha val="43137"/>
                    </a:srgbClr>
                  </a:outerShdw>
                </a:effectLst>
                <a:latin typeface="HebrewTh" pitchFamily="2" charset="0"/>
              </a:rPr>
              <a:t>Myhlx</a:t>
            </a:r>
            <a:endParaRPr lang="en-US" sz="6000" dirty="0">
              <a:effectLst>
                <a:outerShdw blurRad="38100" dist="38100" dir="2700000" algn="tl">
                  <a:srgbClr val="000000">
                    <a:alpha val="43137"/>
                  </a:srgbClr>
                </a:outerShdw>
              </a:effectLst>
              <a:latin typeface="HebrewTh" pitchFamily="2" charset="0"/>
            </a:endParaRPr>
          </a:p>
        </p:txBody>
      </p:sp>
      <p:sp>
        <p:nvSpPr>
          <p:cNvPr id="6" name="TextBox 5">
            <a:extLst>
              <a:ext uri="{FF2B5EF4-FFF2-40B4-BE49-F238E27FC236}">
                <a16:creationId xmlns:a16="http://schemas.microsoft.com/office/drawing/2014/main" id="{5C771DE6-0523-6C5A-4C81-3971BF437D1F}"/>
              </a:ext>
            </a:extLst>
          </p:cNvPr>
          <p:cNvSpPr txBox="1"/>
          <p:nvPr/>
        </p:nvSpPr>
        <p:spPr>
          <a:xfrm>
            <a:off x="4060950" y="880786"/>
            <a:ext cx="1395663" cy="1015663"/>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HebrewTh" pitchFamily="2" charset="0"/>
              </a:rPr>
              <a:t>lx</a:t>
            </a:r>
          </a:p>
        </p:txBody>
      </p:sp>
      <p:sp>
        <p:nvSpPr>
          <p:cNvPr id="7" name="TextBox 6">
            <a:extLst>
              <a:ext uri="{FF2B5EF4-FFF2-40B4-BE49-F238E27FC236}">
                <a16:creationId xmlns:a16="http://schemas.microsoft.com/office/drawing/2014/main" id="{1C5BC7EC-10E9-D321-8A0D-6094A8726A7D}"/>
              </a:ext>
            </a:extLst>
          </p:cNvPr>
          <p:cNvSpPr txBox="1"/>
          <p:nvPr/>
        </p:nvSpPr>
        <p:spPr>
          <a:xfrm>
            <a:off x="1783948" y="1175717"/>
            <a:ext cx="2422358" cy="1015663"/>
          </a:xfrm>
          <a:prstGeom prst="rect">
            <a:avLst/>
          </a:prstGeom>
          <a:noFill/>
        </p:spPr>
        <p:txBody>
          <a:bodyPr wrap="square" rtlCol="0">
            <a:spAutoFit/>
          </a:bodyPr>
          <a:lstStyle/>
          <a:p>
            <a:r>
              <a:rPr lang="en-US" sz="6000" dirty="0" err="1">
                <a:effectLst>
                  <a:outerShdw blurRad="38100" dist="38100" dir="2700000" algn="tl">
                    <a:srgbClr val="000000">
                      <a:alpha val="43137"/>
                    </a:srgbClr>
                  </a:outerShdw>
                </a:effectLst>
                <a:latin typeface="HebrewTh" pitchFamily="2" charset="0"/>
              </a:rPr>
              <a:t>yndx</a:t>
            </a:r>
            <a:endParaRPr lang="en-US" sz="6000" dirty="0">
              <a:effectLst>
                <a:outerShdw blurRad="38100" dist="38100" dir="2700000" algn="tl">
                  <a:srgbClr val="000000">
                    <a:alpha val="43137"/>
                  </a:srgbClr>
                </a:outerShdw>
              </a:effectLst>
              <a:latin typeface="HebrewTh" pitchFamily="2" charset="0"/>
            </a:endParaRPr>
          </a:p>
        </p:txBody>
      </p:sp>
      <p:sp>
        <p:nvSpPr>
          <p:cNvPr id="8" name="TextBox 7">
            <a:extLst>
              <a:ext uri="{FF2B5EF4-FFF2-40B4-BE49-F238E27FC236}">
                <a16:creationId xmlns:a16="http://schemas.microsoft.com/office/drawing/2014/main" id="{E59D2F93-E5D2-B576-70D5-4A451C16F7BD}"/>
              </a:ext>
            </a:extLst>
          </p:cNvPr>
          <p:cNvSpPr txBox="1"/>
          <p:nvPr/>
        </p:nvSpPr>
        <p:spPr>
          <a:xfrm>
            <a:off x="7010400" y="1170234"/>
            <a:ext cx="3721768" cy="1015663"/>
          </a:xfrm>
          <a:prstGeom prst="rect">
            <a:avLst/>
          </a:prstGeom>
          <a:noFill/>
        </p:spPr>
        <p:txBody>
          <a:bodyPr wrap="square" rtlCol="0">
            <a:spAutoFit/>
          </a:bodyPr>
          <a:lstStyle/>
          <a:p>
            <a:r>
              <a:rPr lang="en-US" sz="6000" dirty="0" err="1">
                <a:effectLst>
                  <a:outerShdw blurRad="38100" dist="38100" dir="2700000" algn="tl">
                    <a:srgbClr val="000000">
                      <a:alpha val="43137"/>
                    </a:srgbClr>
                  </a:outerShdw>
                </a:effectLst>
                <a:latin typeface="HebrewTh" pitchFamily="2" charset="0"/>
              </a:rPr>
              <a:t>hxry-hvhy</a:t>
            </a:r>
            <a:endParaRPr lang="en-US" sz="6000" dirty="0">
              <a:effectLst>
                <a:outerShdw blurRad="38100" dist="38100" dir="2700000" algn="tl">
                  <a:srgbClr val="000000">
                    <a:alpha val="43137"/>
                  </a:srgbClr>
                </a:outerShdw>
              </a:effectLst>
              <a:latin typeface="HebrewTh" pitchFamily="2" charset="0"/>
            </a:endParaRPr>
          </a:p>
        </p:txBody>
      </p:sp>
      <p:sp>
        <p:nvSpPr>
          <p:cNvPr id="9" name="TextBox 8">
            <a:extLst>
              <a:ext uri="{FF2B5EF4-FFF2-40B4-BE49-F238E27FC236}">
                <a16:creationId xmlns:a16="http://schemas.microsoft.com/office/drawing/2014/main" id="{44F7BE78-9B16-DDEC-0F97-E07CA623F685}"/>
              </a:ext>
            </a:extLst>
          </p:cNvPr>
          <p:cNvSpPr txBox="1"/>
          <p:nvPr/>
        </p:nvSpPr>
        <p:spPr>
          <a:xfrm>
            <a:off x="2825784" y="5482917"/>
            <a:ext cx="3545306" cy="1015663"/>
          </a:xfrm>
          <a:prstGeom prst="rect">
            <a:avLst/>
          </a:prstGeom>
          <a:noFill/>
        </p:spPr>
        <p:txBody>
          <a:bodyPr wrap="square" rtlCol="0">
            <a:spAutoFit/>
          </a:bodyPr>
          <a:lstStyle/>
          <a:p>
            <a:r>
              <a:rPr lang="en-US" sz="6000" dirty="0" err="1">
                <a:effectLst>
                  <a:outerShdw blurRad="38100" dist="38100" dir="2700000" algn="tl">
                    <a:srgbClr val="000000">
                      <a:alpha val="43137"/>
                    </a:srgbClr>
                  </a:outerShdw>
                </a:effectLst>
                <a:latin typeface="HebrewTh" pitchFamily="2" charset="0"/>
              </a:rPr>
              <a:t>Xpr-hvhy</a:t>
            </a:r>
            <a:endParaRPr lang="en-US" sz="6000" dirty="0">
              <a:effectLst>
                <a:outerShdw blurRad="38100" dist="38100" dir="2700000" algn="tl">
                  <a:srgbClr val="000000">
                    <a:alpha val="43137"/>
                  </a:srgbClr>
                </a:outerShdw>
              </a:effectLst>
              <a:latin typeface="HebrewTh" pitchFamily="2" charset="0"/>
            </a:endParaRPr>
          </a:p>
        </p:txBody>
      </p:sp>
      <p:sp>
        <p:nvSpPr>
          <p:cNvPr id="10" name="TextBox 9">
            <a:extLst>
              <a:ext uri="{FF2B5EF4-FFF2-40B4-BE49-F238E27FC236}">
                <a16:creationId xmlns:a16="http://schemas.microsoft.com/office/drawing/2014/main" id="{E00104C7-FFD3-7229-21EE-4DD79431898A}"/>
              </a:ext>
            </a:extLst>
          </p:cNvPr>
          <p:cNvSpPr txBox="1"/>
          <p:nvPr/>
        </p:nvSpPr>
        <p:spPr>
          <a:xfrm>
            <a:off x="6096000" y="4688737"/>
            <a:ext cx="3064042" cy="1015663"/>
          </a:xfrm>
          <a:prstGeom prst="rect">
            <a:avLst/>
          </a:prstGeom>
          <a:noFill/>
        </p:spPr>
        <p:txBody>
          <a:bodyPr wrap="square" rtlCol="0">
            <a:spAutoFit/>
          </a:bodyPr>
          <a:lstStyle/>
          <a:p>
            <a:r>
              <a:rPr lang="en-US" sz="6000" dirty="0" err="1">
                <a:effectLst>
                  <a:outerShdw blurRad="38100" dist="38100" dir="2700000" algn="tl">
                    <a:srgbClr val="000000">
                      <a:alpha val="43137"/>
                    </a:srgbClr>
                  </a:outerShdw>
                </a:effectLst>
                <a:latin typeface="HebrewTh" pitchFamily="2" charset="0"/>
              </a:rPr>
              <a:t>Ydw</a:t>
            </a:r>
            <a:r>
              <a:rPr lang="en-US" sz="6000" dirty="0">
                <a:effectLst>
                  <a:outerShdw blurRad="38100" dist="38100" dir="2700000" algn="tl">
                    <a:srgbClr val="000000">
                      <a:alpha val="43137"/>
                    </a:srgbClr>
                  </a:outerShdw>
                </a:effectLst>
                <a:latin typeface="HebrewTh" pitchFamily="2" charset="0"/>
              </a:rPr>
              <a:t>-lx</a:t>
            </a:r>
          </a:p>
        </p:txBody>
      </p:sp>
      <p:sp>
        <p:nvSpPr>
          <p:cNvPr id="11" name="TextBox 10">
            <a:extLst>
              <a:ext uri="{FF2B5EF4-FFF2-40B4-BE49-F238E27FC236}">
                <a16:creationId xmlns:a16="http://schemas.microsoft.com/office/drawing/2014/main" id="{7CD5EADF-7216-9A6E-2BA8-0C448A3CDB9B}"/>
              </a:ext>
            </a:extLst>
          </p:cNvPr>
          <p:cNvSpPr txBox="1"/>
          <p:nvPr/>
        </p:nvSpPr>
        <p:spPr>
          <a:xfrm>
            <a:off x="1021291" y="4683267"/>
            <a:ext cx="4021333" cy="1015663"/>
          </a:xfrm>
          <a:prstGeom prst="rect">
            <a:avLst/>
          </a:prstGeom>
          <a:noFill/>
        </p:spPr>
        <p:txBody>
          <a:bodyPr wrap="square" rtlCol="0">
            <a:spAutoFit/>
          </a:bodyPr>
          <a:lstStyle/>
          <a:p>
            <a:r>
              <a:rPr lang="en-US" sz="6000" dirty="0" err="1">
                <a:effectLst>
                  <a:outerShdw blurRad="38100" dist="38100" dir="2700000" algn="tl">
                    <a:srgbClr val="000000">
                      <a:alpha val="43137"/>
                    </a:srgbClr>
                  </a:outerShdw>
                </a:effectLst>
                <a:latin typeface="HebrewTh" pitchFamily="2" charset="0"/>
              </a:rPr>
              <a:t>Nvylx</a:t>
            </a:r>
            <a:r>
              <a:rPr lang="en-US" sz="6000" dirty="0">
                <a:effectLst>
                  <a:outerShdw blurRad="38100" dist="38100" dir="2700000" algn="tl">
                    <a:srgbClr val="000000">
                      <a:alpha val="43137"/>
                    </a:srgbClr>
                  </a:outerShdw>
                </a:effectLst>
                <a:latin typeface="HebrewTh" pitchFamily="2" charset="0"/>
              </a:rPr>
              <a:t>-lx</a:t>
            </a:r>
          </a:p>
        </p:txBody>
      </p:sp>
      <p:sp>
        <p:nvSpPr>
          <p:cNvPr id="12" name="TextBox 11">
            <a:extLst>
              <a:ext uri="{FF2B5EF4-FFF2-40B4-BE49-F238E27FC236}">
                <a16:creationId xmlns:a16="http://schemas.microsoft.com/office/drawing/2014/main" id="{A49E167C-8C3E-6193-E29B-8FA0770921A3}"/>
              </a:ext>
            </a:extLst>
          </p:cNvPr>
          <p:cNvSpPr txBox="1"/>
          <p:nvPr/>
        </p:nvSpPr>
        <p:spPr>
          <a:xfrm>
            <a:off x="9532776" y="2403666"/>
            <a:ext cx="2346570" cy="1015663"/>
          </a:xfrm>
          <a:prstGeom prst="rect">
            <a:avLst/>
          </a:prstGeom>
          <a:noFill/>
        </p:spPr>
        <p:txBody>
          <a:bodyPr wrap="square" rtlCol="0">
            <a:spAutoFit/>
          </a:bodyPr>
          <a:lstStyle/>
          <a:p>
            <a:r>
              <a:rPr lang="en-US" sz="6000" dirty="0" err="1">
                <a:effectLst>
                  <a:outerShdw blurRad="38100" dist="38100" dir="2700000" algn="tl">
                    <a:srgbClr val="000000">
                      <a:alpha val="43137"/>
                    </a:srgbClr>
                  </a:outerShdw>
                </a:effectLst>
                <a:latin typeface="Greekth" panose="02020803070505020304" pitchFamily="18" charset="0"/>
              </a:rPr>
              <a:t>qeoj</a:t>
            </a:r>
            <a:endParaRPr lang="en-US" sz="6000" dirty="0">
              <a:effectLst>
                <a:outerShdw blurRad="38100" dist="38100" dir="2700000" algn="tl">
                  <a:srgbClr val="000000">
                    <a:alpha val="43137"/>
                  </a:srgbClr>
                </a:outerShdw>
              </a:effectLst>
              <a:latin typeface="Greekth" panose="02020803070505020304" pitchFamily="18" charset="0"/>
            </a:endParaRPr>
          </a:p>
        </p:txBody>
      </p:sp>
      <p:sp>
        <p:nvSpPr>
          <p:cNvPr id="13" name="TextBox 12">
            <a:extLst>
              <a:ext uri="{FF2B5EF4-FFF2-40B4-BE49-F238E27FC236}">
                <a16:creationId xmlns:a16="http://schemas.microsoft.com/office/drawing/2014/main" id="{4DBAB1C4-F6B0-2D21-1E5D-47C5E9B5A9A7}"/>
              </a:ext>
            </a:extLst>
          </p:cNvPr>
          <p:cNvSpPr txBox="1"/>
          <p:nvPr/>
        </p:nvSpPr>
        <p:spPr>
          <a:xfrm>
            <a:off x="8425298" y="3422861"/>
            <a:ext cx="3052423" cy="1015663"/>
          </a:xfrm>
          <a:prstGeom prst="rect">
            <a:avLst/>
          </a:prstGeom>
          <a:noFill/>
        </p:spPr>
        <p:txBody>
          <a:bodyPr wrap="square" rtlCol="0">
            <a:spAutoFit/>
          </a:bodyPr>
          <a:lstStyle/>
          <a:p>
            <a:r>
              <a:rPr lang="en-US" sz="6000" dirty="0" err="1">
                <a:effectLst>
                  <a:outerShdw blurRad="38100" dist="38100" dir="2700000" algn="tl">
                    <a:srgbClr val="000000">
                      <a:alpha val="43137"/>
                    </a:srgbClr>
                  </a:outerShdw>
                </a:effectLst>
                <a:latin typeface="Greekth" panose="02020803070505020304" pitchFamily="18" charset="0"/>
              </a:rPr>
              <a:t>kurioj</a:t>
            </a:r>
            <a:endParaRPr lang="en-US" sz="6000" dirty="0">
              <a:effectLst>
                <a:outerShdw blurRad="38100" dist="38100" dir="2700000" algn="tl">
                  <a:srgbClr val="000000">
                    <a:alpha val="43137"/>
                  </a:srgbClr>
                </a:outerShdw>
              </a:effectLst>
              <a:latin typeface="Greekth" panose="02020803070505020304" pitchFamily="18" charset="0"/>
            </a:endParaRPr>
          </a:p>
        </p:txBody>
      </p:sp>
      <p:sp>
        <p:nvSpPr>
          <p:cNvPr id="14" name="TextBox 13">
            <a:extLst>
              <a:ext uri="{FF2B5EF4-FFF2-40B4-BE49-F238E27FC236}">
                <a16:creationId xmlns:a16="http://schemas.microsoft.com/office/drawing/2014/main" id="{3380C929-DC91-54B5-AD22-306E84FF4401}"/>
              </a:ext>
            </a:extLst>
          </p:cNvPr>
          <p:cNvSpPr txBox="1"/>
          <p:nvPr/>
        </p:nvSpPr>
        <p:spPr>
          <a:xfrm>
            <a:off x="696484" y="2403666"/>
            <a:ext cx="2280848" cy="1015663"/>
          </a:xfrm>
          <a:prstGeom prst="rect">
            <a:avLst/>
          </a:prstGeom>
          <a:noFill/>
        </p:spPr>
        <p:txBody>
          <a:bodyPr wrap="square" rtlCol="0">
            <a:spAutoFit/>
          </a:bodyPr>
          <a:lstStyle/>
          <a:p>
            <a:r>
              <a:rPr lang="en-US" sz="6000" dirty="0">
                <a:effectLst>
                  <a:outerShdw blurRad="38100" dist="38100" dir="2700000" algn="tl">
                    <a:srgbClr val="000000">
                      <a:alpha val="43137"/>
                    </a:srgbClr>
                  </a:outerShdw>
                </a:effectLst>
                <a:latin typeface="Greekth" panose="02020803070505020304" pitchFamily="18" charset="0"/>
              </a:rPr>
              <a:t>abba</a:t>
            </a:r>
          </a:p>
        </p:txBody>
      </p:sp>
      <p:sp>
        <p:nvSpPr>
          <p:cNvPr id="16" name="TextBox 15">
            <a:extLst>
              <a:ext uri="{FF2B5EF4-FFF2-40B4-BE49-F238E27FC236}">
                <a16:creationId xmlns:a16="http://schemas.microsoft.com/office/drawing/2014/main" id="{D180B74F-F1C6-CD12-1C4F-FF50391D8462}"/>
              </a:ext>
            </a:extLst>
          </p:cNvPr>
          <p:cNvSpPr txBox="1"/>
          <p:nvPr/>
        </p:nvSpPr>
        <p:spPr>
          <a:xfrm>
            <a:off x="893134" y="4018866"/>
            <a:ext cx="10047767" cy="769441"/>
          </a:xfrm>
          <a:prstGeom prst="rect">
            <a:avLst/>
          </a:prstGeom>
          <a:noFill/>
        </p:spPr>
        <p:txBody>
          <a:bodyPr wrap="square" rtlCol="0">
            <a:spAutoFit/>
          </a:bodyPr>
          <a:lstStyle/>
          <a:p>
            <a:pPr algn="ctr"/>
            <a:r>
              <a:rPr lang="en-US" sz="4400" dirty="0">
                <a:solidFill>
                  <a:srgbClr val="002060"/>
                </a:solidFill>
                <a:latin typeface="Agency FB" panose="020B0503020202020204" pitchFamily="34" charset="0"/>
              </a:rPr>
              <a:t>-----------</a:t>
            </a:r>
            <a:r>
              <a:rPr lang="en-US" sz="4400" b="1" dirty="0">
                <a:solidFill>
                  <a:srgbClr val="002060"/>
                </a:solidFill>
                <a:latin typeface="Agency FB" panose="020B0503020202020204" pitchFamily="34" charset="0"/>
              </a:rPr>
              <a:t>THE DIVINE NAMES: Part 1-</a:t>
            </a:r>
            <a:r>
              <a:rPr lang="en-US" sz="4400" dirty="0">
                <a:solidFill>
                  <a:srgbClr val="002060"/>
                </a:solidFill>
                <a:latin typeface="Agency FB" panose="020B0503020202020204" pitchFamily="34" charset="0"/>
              </a:rPr>
              <a:t>----------</a:t>
            </a:r>
          </a:p>
        </p:txBody>
      </p:sp>
    </p:spTree>
    <p:extLst>
      <p:ext uri="{BB962C8B-B14F-4D97-AF65-F5344CB8AC3E}">
        <p14:creationId xmlns:p14="http://schemas.microsoft.com/office/powerpoint/2010/main" val="224322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6AD95-EE22-BEA4-1A31-91E1B2A2B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C945D-10C0-13C9-2521-8D8DCF21B380}"/>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ADON (</a:t>
            </a:r>
            <a:r>
              <a:rPr lang="en-US" dirty="0">
                <a:solidFill>
                  <a:schemeClr val="accent2"/>
                </a:solidFill>
                <a:latin typeface="HebrewTh" pitchFamily="2" charset="0"/>
              </a:rPr>
              <a:t>NOdx3</a:t>
            </a:r>
            <a:r>
              <a:rPr lang="en-US" dirty="0">
                <a:solidFill>
                  <a:schemeClr val="accent2"/>
                </a:solidFill>
                <a:latin typeface="Bahnschrift SemiBold" panose="020B0502040204020203" pitchFamily="34" charset="0"/>
              </a:rPr>
              <a:t>) and ADONAI (</a:t>
            </a:r>
            <a:r>
              <a:rPr lang="en-US" dirty="0">
                <a:solidFill>
                  <a:schemeClr val="accent2"/>
                </a:solidFill>
                <a:latin typeface="HebrewTh" pitchFamily="2" charset="0"/>
              </a:rPr>
              <a:t>yn!Odx3</a:t>
            </a:r>
            <a:r>
              <a:rPr lang="en-US" dirty="0">
                <a:solidFill>
                  <a:schemeClr val="accent2"/>
                </a:solidFill>
                <a:latin typeface="Bahnschrift SemiBold" panose="020B0502040204020203" pitchFamily="34" charset="0"/>
              </a:rPr>
              <a:t>) </a:t>
            </a:r>
          </a:p>
        </p:txBody>
      </p:sp>
      <p:sp>
        <p:nvSpPr>
          <p:cNvPr id="3" name="Content Placeholder 2">
            <a:extLst>
              <a:ext uri="{FF2B5EF4-FFF2-40B4-BE49-F238E27FC236}">
                <a16:creationId xmlns:a16="http://schemas.microsoft.com/office/drawing/2014/main" id="{27DC8673-A50F-E5D7-4C9A-79C8346AC8C3}"/>
              </a:ext>
            </a:extLst>
          </p:cNvPr>
          <p:cNvSpPr>
            <a:spLocks noGrp="1"/>
          </p:cNvSpPr>
          <p:nvPr>
            <p:ph idx="1"/>
          </p:nvPr>
        </p:nvSpPr>
        <p:spPr>
          <a:xfrm>
            <a:off x="838200" y="1530753"/>
            <a:ext cx="10515600" cy="4984431"/>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Like </a:t>
            </a:r>
            <a:r>
              <a:rPr lang="en-US" sz="3600" i="1" dirty="0">
                <a:solidFill>
                  <a:schemeClr val="accent4">
                    <a:lumMod val="60000"/>
                    <a:lumOff val="40000"/>
                  </a:schemeClr>
                </a:solidFill>
                <a:latin typeface="Bahnschrift SemiCondensed" panose="020B0502040204020203" pitchFamily="34" charset="0"/>
              </a:rPr>
              <a:t>‘El </a:t>
            </a:r>
            <a:r>
              <a:rPr lang="en-US" sz="3600" dirty="0">
                <a:solidFill>
                  <a:schemeClr val="accent4">
                    <a:lumMod val="60000"/>
                    <a:lumOff val="40000"/>
                  </a:schemeClr>
                </a:solidFill>
                <a:latin typeface="Bahnschrift SemiCondensed" panose="020B0502040204020203" pitchFamily="34" charset="0"/>
              </a:rPr>
              <a:t>and </a:t>
            </a:r>
            <a:r>
              <a:rPr lang="en-US" sz="3600" i="1" dirty="0">
                <a:solidFill>
                  <a:schemeClr val="accent4">
                    <a:lumMod val="60000"/>
                    <a:lumOff val="40000"/>
                  </a:schemeClr>
                </a:solidFill>
                <a:latin typeface="Bahnschrift SemiCondensed" panose="020B0502040204020203" pitchFamily="34" charset="0"/>
              </a:rPr>
              <a:t>‘Elohim</a:t>
            </a:r>
            <a:r>
              <a:rPr lang="en-US" sz="3600" dirty="0">
                <a:solidFill>
                  <a:schemeClr val="accent4">
                    <a:lumMod val="60000"/>
                    <a:lumOff val="40000"/>
                  </a:schemeClr>
                </a:solidFill>
                <a:latin typeface="Bahnschrift SemiCondensed" panose="020B0502040204020203" pitchFamily="34" charset="0"/>
              </a:rPr>
              <a:t>, the names </a:t>
            </a:r>
            <a:r>
              <a:rPr lang="en-US" sz="3600" i="1" dirty="0">
                <a:solidFill>
                  <a:schemeClr val="accent4">
                    <a:lumMod val="60000"/>
                    <a:lumOff val="40000"/>
                  </a:schemeClr>
                </a:solidFill>
                <a:latin typeface="Bahnschrift SemiCondensed" panose="020B0502040204020203" pitchFamily="34" charset="0"/>
              </a:rPr>
              <a:t>‘Adon </a:t>
            </a:r>
            <a:r>
              <a:rPr lang="en-US" sz="3600" dirty="0">
                <a:solidFill>
                  <a:schemeClr val="accent4">
                    <a:lumMod val="60000"/>
                    <a:lumOff val="40000"/>
                  </a:schemeClr>
                </a:solidFill>
                <a:latin typeface="Bahnschrift SemiCondensed" panose="020B0502040204020203" pitchFamily="34" charset="0"/>
              </a:rPr>
              <a:t>and </a:t>
            </a:r>
            <a:r>
              <a:rPr lang="en-US" sz="3600" i="1" dirty="0">
                <a:solidFill>
                  <a:schemeClr val="accent4">
                    <a:lumMod val="60000"/>
                    <a:lumOff val="40000"/>
                  </a:schemeClr>
                </a:solidFill>
                <a:latin typeface="Bahnschrift SemiCondensed" panose="020B0502040204020203" pitchFamily="34" charset="0"/>
              </a:rPr>
              <a:t>‘Adonai </a:t>
            </a:r>
            <a:r>
              <a:rPr lang="en-US" sz="3600" dirty="0">
                <a:solidFill>
                  <a:schemeClr val="accent4">
                    <a:lumMod val="60000"/>
                    <a:lumOff val="40000"/>
                  </a:schemeClr>
                </a:solidFill>
                <a:latin typeface="Bahnschrift SemiCondensed" panose="020B0502040204020203" pitchFamily="34" charset="0"/>
              </a:rPr>
              <a:t>are singular and plural respectively.</a:t>
            </a:r>
          </a:p>
          <a:p>
            <a:r>
              <a:rPr lang="en-US" sz="3200" i="1" dirty="0">
                <a:latin typeface="Bahnschrift SemiCondensed" panose="020B0502040204020203" pitchFamily="34" charset="0"/>
              </a:rPr>
              <a:t>At a human level, this title is used to address a superior, i.e., “my lord” or “sir.”</a:t>
            </a:r>
          </a:p>
          <a:p>
            <a:r>
              <a:rPr lang="en-US" sz="3200" i="1" dirty="0">
                <a:latin typeface="Bahnschrift SemiCondensed" panose="020B0502040204020203" pitchFamily="34" charset="0"/>
              </a:rPr>
              <a:t>As a divine name, it is frequently used in apposition to the name Yahweh or God, i.e., “Lord God.”</a:t>
            </a:r>
          </a:p>
          <a:p>
            <a:r>
              <a:rPr lang="en-US" sz="3200" i="1" dirty="0">
                <a:latin typeface="Bahnschrift SemiCondensed" panose="020B0502040204020203" pitchFamily="34" charset="0"/>
              </a:rPr>
              <a:t>Once again, </a:t>
            </a:r>
            <a:r>
              <a:rPr lang="en-US" sz="3200" i="1" u="sng" dirty="0">
                <a:latin typeface="Bahnschrift SemiCondensed" panose="020B0502040204020203" pitchFamily="34" charset="0"/>
              </a:rPr>
              <a:t>the verb drives the syntax</a:t>
            </a:r>
            <a:r>
              <a:rPr lang="en-US" sz="3200" i="1" dirty="0">
                <a:latin typeface="Bahnschrift SemiCondensed" panose="020B0502040204020203" pitchFamily="34" charset="0"/>
              </a:rPr>
              <a:t>, so when ‘Adonai refers to Yahweh God, it takes a singular verb (e.g., Ps. 51:17), but when it refers to multiple superiors, it takes a plural verb (e.g., Ge. 19:2).</a:t>
            </a:r>
          </a:p>
        </p:txBody>
      </p:sp>
    </p:spTree>
    <p:extLst>
      <p:ext uri="{BB962C8B-B14F-4D97-AF65-F5344CB8AC3E}">
        <p14:creationId xmlns:p14="http://schemas.microsoft.com/office/powerpoint/2010/main" val="36421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2F63F-4635-A737-5C2B-78FEF6FAD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826FF-96A6-61DB-7840-039BB1F1D8E5}"/>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YAHWEH TSABAOTH (</a:t>
            </a:r>
            <a:r>
              <a:rPr lang="en-US" dirty="0" err="1">
                <a:solidFill>
                  <a:schemeClr val="accent2"/>
                </a:solidFill>
                <a:latin typeface="HebrewTh" pitchFamily="2" charset="0"/>
              </a:rPr>
              <a:t>tOxbAc</a:t>
            </a:r>
            <a:r>
              <a:rPr lang="en-US" dirty="0">
                <a:solidFill>
                  <a:schemeClr val="accent2"/>
                </a:solidFill>
                <a:latin typeface="HebrewTh" pitchFamily="2" charset="0"/>
              </a:rPr>
              <a:t>; hv!hy4</a:t>
            </a:r>
            <a:r>
              <a:rPr lang="en-US" dirty="0">
                <a:solidFill>
                  <a:schemeClr val="accent2"/>
                </a:solidFill>
                <a:latin typeface="Bahnschrift SemiBold" panose="020B0502040204020203" pitchFamily="34" charset="0"/>
              </a:rPr>
              <a:t>)</a:t>
            </a:r>
          </a:p>
        </p:txBody>
      </p:sp>
      <p:sp>
        <p:nvSpPr>
          <p:cNvPr id="3" name="Content Placeholder 2">
            <a:extLst>
              <a:ext uri="{FF2B5EF4-FFF2-40B4-BE49-F238E27FC236}">
                <a16:creationId xmlns:a16="http://schemas.microsoft.com/office/drawing/2014/main" id="{86AC0C79-62F8-32E4-A8A5-36E0FE0F65F8}"/>
              </a:ext>
            </a:extLst>
          </p:cNvPr>
          <p:cNvSpPr>
            <a:spLocks noGrp="1"/>
          </p:cNvSpPr>
          <p:nvPr>
            <p:ph idx="1"/>
          </p:nvPr>
        </p:nvSpPr>
        <p:spPr>
          <a:xfrm>
            <a:off x="612742" y="1530753"/>
            <a:ext cx="6205153" cy="4984431"/>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The name </a:t>
            </a:r>
            <a:r>
              <a:rPr lang="en-US" sz="3600" i="1" dirty="0">
                <a:solidFill>
                  <a:schemeClr val="accent4">
                    <a:lumMod val="60000"/>
                    <a:lumOff val="40000"/>
                  </a:schemeClr>
                </a:solidFill>
                <a:latin typeface="Bahnschrift SemiCondensed" panose="020B0502040204020203" pitchFamily="34" charset="0"/>
              </a:rPr>
              <a:t>Yahweh </a:t>
            </a:r>
            <a:r>
              <a:rPr lang="en-US" sz="3600" i="1" dirty="0" err="1">
                <a:solidFill>
                  <a:schemeClr val="accent4">
                    <a:lumMod val="60000"/>
                    <a:lumOff val="40000"/>
                  </a:schemeClr>
                </a:solidFill>
                <a:latin typeface="Bahnschrift SemiCondensed" panose="020B0502040204020203" pitchFamily="34" charset="0"/>
              </a:rPr>
              <a:t>Tsabaoth</a:t>
            </a:r>
            <a:r>
              <a:rPr lang="en-US" sz="3600" dirty="0">
                <a:solidFill>
                  <a:schemeClr val="accent4">
                    <a:lumMod val="60000"/>
                    <a:lumOff val="40000"/>
                  </a:schemeClr>
                </a:solidFill>
                <a:latin typeface="Bahnschrift SemiCondensed" panose="020B0502040204020203" pitchFamily="34" charset="0"/>
              </a:rPr>
              <a:t> means L</a:t>
            </a:r>
            <a:r>
              <a:rPr lang="en-US" sz="3200" dirty="0">
                <a:solidFill>
                  <a:schemeClr val="accent4">
                    <a:lumMod val="60000"/>
                    <a:lumOff val="40000"/>
                  </a:schemeClr>
                </a:solidFill>
                <a:latin typeface="Bahnschrift SemiCondensed" panose="020B0502040204020203" pitchFamily="34" charset="0"/>
              </a:rPr>
              <a:t>ORD</a:t>
            </a:r>
            <a:r>
              <a:rPr lang="en-US" sz="3600" dirty="0">
                <a:solidFill>
                  <a:schemeClr val="accent4">
                    <a:lumMod val="60000"/>
                    <a:lumOff val="40000"/>
                  </a:schemeClr>
                </a:solidFill>
                <a:latin typeface="Bahnschrift SemiCondensed" panose="020B0502040204020203" pitchFamily="34" charset="0"/>
              </a:rPr>
              <a:t> of Armies (or Hosts).</a:t>
            </a:r>
          </a:p>
          <a:p>
            <a:r>
              <a:rPr lang="en-US" sz="3200" i="1" dirty="0">
                <a:latin typeface="Bahnschrift SemiCondensed" panose="020B0502040204020203" pitchFamily="34" charset="0"/>
              </a:rPr>
              <a:t>It is not used in the Torah, but it is increasingly used in the historical books, the Psalms, and the prophets.</a:t>
            </a:r>
          </a:p>
          <a:p>
            <a:r>
              <a:rPr lang="en-US" sz="3200" i="1" dirty="0">
                <a:latin typeface="Bahnschrift SemiCondensed" panose="020B0502040204020203" pitchFamily="34" charset="0"/>
              </a:rPr>
              <a:t>Depending on context, the “armies” could refer either to the armies of the Israelites, or more often, to the heavenly armies of angels.</a:t>
            </a:r>
          </a:p>
        </p:txBody>
      </p:sp>
      <p:sp>
        <p:nvSpPr>
          <p:cNvPr id="4" name="TextBox 3">
            <a:extLst>
              <a:ext uri="{FF2B5EF4-FFF2-40B4-BE49-F238E27FC236}">
                <a16:creationId xmlns:a16="http://schemas.microsoft.com/office/drawing/2014/main" id="{ECD6ABDC-5DF8-0BA0-DBE7-F19B81B2CD15}"/>
              </a:ext>
            </a:extLst>
          </p:cNvPr>
          <p:cNvSpPr txBox="1"/>
          <p:nvPr/>
        </p:nvSpPr>
        <p:spPr>
          <a:xfrm>
            <a:off x="7106652" y="1483811"/>
            <a:ext cx="4732421" cy="5078313"/>
          </a:xfrm>
          <a:prstGeom prst="rect">
            <a:avLst/>
          </a:prstGeom>
          <a:solidFill>
            <a:srgbClr val="740000"/>
          </a:solidFill>
        </p:spPr>
        <p:txBody>
          <a:bodyPr wrap="square" rtlCol="0">
            <a:spAutoFit/>
          </a:bodyPr>
          <a:lstStyle/>
          <a:p>
            <a:r>
              <a:rPr lang="en-US" sz="3600" b="1" dirty="0">
                <a:solidFill>
                  <a:schemeClr val="accent4">
                    <a:lumMod val="40000"/>
                    <a:lumOff val="60000"/>
                  </a:schemeClr>
                </a:solidFill>
                <a:latin typeface="Book Antiqua" panose="02040602050305030304" pitchFamily="18" charset="0"/>
              </a:rPr>
              <a:t>A MIGHTY FORTRESS IS OUR GOD</a:t>
            </a:r>
          </a:p>
          <a:p>
            <a:r>
              <a:rPr lang="en-US" sz="3600" dirty="0">
                <a:latin typeface="Book Antiqua" panose="02040602050305030304" pitchFamily="18" charset="0"/>
              </a:rPr>
              <a:t>Luther’s famous hymn uses this name: “…Lord </a:t>
            </a:r>
            <a:r>
              <a:rPr lang="en-US" sz="3600" dirty="0" err="1">
                <a:latin typeface="Book Antiqua" panose="02040602050305030304" pitchFamily="18" charset="0"/>
              </a:rPr>
              <a:t>Tsabaoth</a:t>
            </a:r>
            <a:r>
              <a:rPr lang="en-US" sz="3600" dirty="0">
                <a:latin typeface="Book Antiqua" panose="02040602050305030304" pitchFamily="18" charset="0"/>
              </a:rPr>
              <a:t> his name, from age to age the same, and he must win the battle.”</a:t>
            </a:r>
          </a:p>
        </p:txBody>
      </p:sp>
    </p:spTree>
    <p:extLst>
      <p:ext uri="{BB962C8B-B14F-4D97-AF65-F5344CB8AC3E}">
        <p14:creationId xmlns:p14="http://schemas.microsoft.com/office/powerpoint/2010/main" val="32054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6FE6-1F0C-A39D-9BF7-E7D001779257}"/>
              </a:ext>
            </a:extLst>
          </p:cNvPr>
          <p:cNvSpPr>
            <a:spLocks noGrp="1"/>
          </p:cNvSpPr>
          <p:nvPr>
            <p:ph type="title"/>
          </p:nvPr>
        </p:nvSpPr>
        <p:spPr>
          <a:xfrm>
            <a:off x="838200" y="316999"/>
            <a:ext cx="10515600" cy="1325563"/>
          </a:xfrm>
        </p:spPr>
        <p:txBody>
          <a:bodyPr>
            <a:normAutofit/>
          </a:bodyPr>
          <a:lstStyle/>
          <a:p>
            <a:pPr algn="ctr"/>
            <a:r>
              <a:rPr lang="en-US" sz="6000" dirty="0">
                <a:solidFill>
                  <a:schemeClr val="accent5">
                    <a:lumMod val="60000"/>
                    <a:lumOff val="40000"/>
                  </a:schemeClr>
                </a:solidFill>
                <a:latin typeface="Agency FB" panose="020B0503020202020204" pitchFamily="34" charset="0"/>
              </a:rPr>
              <a:t>English Translations of the Divine Names</a:t>
            </a:r>
          </a:p>
        </p:txBody>
      </p:sp>
      <p:sp>
        <p:nvSpPr>
          <p:cNvPr id="4" name="Text Box 2">
            <a:extLst>
              <a:ext uri="{FF2B5EF4-FFF2-40B4-BE49-F238E27FC236}">
                <a16:creationId xmlns:a16="http://schemas.microsoft.com/office/drawing/2014/main" id="{1FAEEF22-8D36-AB5C-2FA2-A73B4D788DCC}"/>
              </a:ext>
            </a:extLst>
          </p:cNvPr>
          <p:cNvSpPr txBox="1">
            <a:spLocks noGrp="1" noChangeArrowheads="1"/>
          </p:cNvSpPr>
          <p:nvPr>
            <p:ph idx="1"/>
          </p:nvPr>
        </p:nvSpPr>
        <p:spPr bwMode="auto">
          <a:xfrm>
            <a:off x="401051" y="1786940"/>
            <a:ext cx="11325727" cy="4661985"/>
          </a:xfrm>
          <a:prstGeom prst="rect">
            <a:avLst/>
          </a:prstGeom>
          <a:solidFill>
            <a:srgbClr val="ED7D31">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lvl="0" indent="457200" algn="l" defTabSz="914400" eaLnBrk="1" fontAlgn="auto" latinLnBrk="0" hangingPunct="1">
              <a:lnSpc>
                <a:spcPct val="100000"/>
              </a:lnSpc>
              <a:spcBef>
                <a:spcPts val="0"/>
              </a:spcBef>
              <a:spcAft>
                <a:spcPts val="300"/>
              </a:spcAft>
              <a:buClrTx/>
              <a:buSzTx/>
              <a:buFontTx/>
              <a:buNone/>
              <a:tabLst/>
              <a:defRPr/>
            </a:pPr>
            <a:r>
              <a:rPr lang="en-US" b="1" kern="0" dirty="0">
                <a:solidFill>
                  <a:sysClr val="windowText" lastClr="000000"/>
                </a:solidFill>
                <a:latin typeface="Calibri" panose="020F0502020204030204" pitchFamily="34" charset="0"/>
                <a:ea typeface="Times New Roman" panose="02020603050405020304" pitchFamily="18" charset="0"/>
              </a:rPr>
              <a:t>		</a:t>
            </a:r>
            <a:r>
              <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KJV</a:t>
            </a:r>
            <a:r>
              <a:rPr lang="en-US" b="1" kern="0" dirty="0">
                <a:solidFill>
                  <a:sysClr val="windowText" lastClr="000000"/>
                </a:solidFill>
                <a:latin typeface="Calibri" panose="020F0502020204030204" pitchFamily="34" charset="0"/>
                <a:ea typeface="Times New Roman" panose="02020603050405020304" pitchFamily="18" charset="0"/>
              </a:rPr>
              <a:t>		</a:t>
            </a:r>
            <a:r>
              <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RSV		NIV		ESV		NJB</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300"/>
              </a:spcAft>
              <a:buClrTx/>
              <a:buSzTx/>
              <a:buFontTx/>
              <a:buNone/>
              <a:tabLst/>
              <a:defRPr/>
            </a:pPr>
            <a:r>
              <a:rPr kumimoji="0" lang="en-US" b="0"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a:t>
            </a:r>
            <a:r>
              <a:rPr kumimoji="0" lang="en-US" b="1"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‘El	</a:t>
            </a: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G/god		G/god		G/god		G/god		El</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300"/>
              </a:spcAft>
              <a:buClrTx/>
              <a:buSzTx/>
              <a:buFontTx/>
              <a:buNone/>
              <a:tabLst/>
              <a:defRPr/>
            </a:pPr>
            <a:r>
              <a:rPr kumimoji="0" lang="en-US" b="0"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a:t>
            </a:r>
            <a:r>
              <a:rPr kumimoji="0" lang="en-US" b="1"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Elohim</a:t>
            </a: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G/god	           G/god		G/god		G/god		G/god</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300"/>
              </a:spcAft>
              <a:buClrTx/>
              <a:buSzTx/>
              <a:buFontTx/>
              <a:buNone/>
              <a:tabLst/>
              <a:defRPr/>
            </a:pPr>
            <a:r>
              <a:rPr kumimoji="0" lang="en-US" b="1"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Shaddai</a:t>
            </a: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Almighty   	Almighty	Almighty	Almighty	Shaddai</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300"/>
              </a:spcAft>
              <a:buClrTx/>
              <a:buSzTx/>
              <a:buFontTx/>
              <a:buNone/>
              <a:tabLst/>
              <a:defRPr/>
            </a:pPr>
            <a:r>
              <a:rPr kumimoji="0" lang="en-US" b="1"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Yahweh</a:t>
            </a: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LORD            	LORD		LORD		LORD		Yahweh</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300"/>
              </a:spcAft>
              <a:buClrTx/>
              <a:buSzTx/>
              <a:buFontTx/>
              <a:buNone/>
              <a:tabLst/>
              <a:defRPr/>
            </a:pPr>
            <a:r>
              <a:rPr kumimoji="0" lang="en-US" b="0"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a:t>
            </a:r>
            <a:r>
              <a:rPr kumimoji="0" lang="en-US" b="1"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Adon</a:t>
            </a: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L/lord         	L/lord		L/lord		L/lord		L/lord</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300"/>
              </a:spcAft>
              <a:buClrTx/>
              <a:buSzTx/>
              <a:buFontTx/>
              <a:buNone/>
              <a:tabLst/>
              <a:defRPr/>
            </a:pPr>
            <a:r>
              <a:rPr kumimoji="0" lang="en-US" b="1"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‘Adonai	</a:t>
            </a: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L/lord         	L/lord		L/lord/sir	L/lord		L/lord</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300"/>
              </a:spcAft>
              <a:buClrTx/>
              <a:buSzTx/>
              <a:buFontTx/>
              <a:buNone/>
              <a:tabLst/>
              <a:defRPr/>
            </a:pPr>
            <a:r>
              <a:rPr kumimoji="0" lang="en-US" b="1" i="1" u="none" strike="noStrike" kern="0" cap="none" spc="0" normalizeH="0" baseline="0" noProof="0" dirty="0" err="1">
                <a:ln>
                  <a:noFill/>
                </a:ln>
                <a:solidFill>
                  <a:sysClr val="windowText" lastClr="000000"/>
                </a:solidFill>
                <a:effectLst/>
                <a:uLnTx/>
                <a:uFillTx/>
                <a:latin typeface="Calibri" panose="020F0502020204030204" pitchFamily="34" charset="0"/>
                <a:ea typeface="Times New Roman" panose="02020603050405020304" pitchFamily="18" charset="0"/>
              </a:rPr>
              <a:t>Tsabaoth</a:t>
            </a: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    	Hosts           	Hosts		Almighty	Hosts		Sabaoth</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585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96758-F3A4-BDE8-D91F-C70C2E312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9B9D4-9FBE-5019-4E97-6B9679E6D66C}"/>
              </a:ext>
            </a:extLst>
          </p:cNvPr>
          <p:cNvSpPr>
            <a:spLocks noGrp="1"/>
          </p:cNvSpPr>
          <p:nvPr>
            <p:ph type="title"/>
          </p:nvPr>
        </p:nvSpPr>
        <p:spPr>
          <a:xfrm>
            <a:off x="649659" y="205190"/>
            <a:ext cx="11199829" cy="1325563"/>
          </a:xfrm>
        </p:spPr>
        <p:txBody>
          <a:bodyPr/>
          <a:lstStyle/>
          <a:p>
            <a:r>
              <a:rPr lang="en-US" dirty="0">
                <a:solidFill>
                  <a:schemeClr val="accent2"/>
                </a:solidFill>
                <a:latin typeface="Bahnschrift SemiBold" panose="020B0502040204020203" pitchFamily="34" charset="0"/>
              </a:rPr>
              <a:t>THE SEPTUAGINT (LXX) AND DIVINE NAMES</a:t>
            </a:r>
          </a:p>
        </p:txBody>
      </p:sp>
      <p:sp>
        <p:nvSpPr>
          <p:cNvPr id="3" name="Content Placeholder 2">
            <a:extLst>
              <a:ext uri="{FF2B5EF4-FFF2-40B4-BE49-F238E27FC236}">
                <a16:creationId xmlns:a16="http://schemas.microsoft.com/office/drawing/2014/main" id="{A70A0ADF-5B6C-6F87-FCAF-1DF34759BEF1}"/>
              </a:ext>
            </a:extLst>
          </p:cNvPr>
          <p:cNvSpPr>
            <a:spLocks noGrp="1"/>
          </p:cNvSpPr>
          <p:nvPr>
            <p:ph idx="1"/>
          </p:nvPr>
        </p:nvSpPr>
        <p:spPr>
          <a:xfrm>
            <a:off x="715652" y="1543792"/>
            <a:ext cx="10515600" cy="3631524"/>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When the Hebrew Bible was translated into Greek (ca. 250 BC), the translators had decisions to make concerning translating the divine names.</a:t>
            </a:r>
          </a:p>
          <a:p>
            <a:r>
              <a:rPr lang="en-US" sz="3200" i="1" dirty="0">
                <a:latin typeface="Bahnschrift SemiCondensed" panose="020B0502040204020203" pitchFamily="34" charset="0"/>
              </a:rPr>
              <a:t>They chose to translate both Yahweh and Adonai by the same Greek name “Lord” </a:t>
            </a:r>
            <a:r>
              <a:rPr lang="en-US" sz="3200" dirty="0">
                <a:latin typeface="Bahnschrift SemiCondensed" panose="020B0502040204020203" pitchFamily="34" charset="0"/>
              </a:rPr>
              <a:t>(</a:t>
            </a:r>
            <a:r>
              <a:rPr lang="en-US" sz="3200" dirty="0" err="1">
                <a:latin typeface="Greekth" panose="02020803070505020304" pitchFamily="18" charset="0"/>
              </a:rPr>
              <a:t>ku</a:t>
            </a:r>
            <a:r>
              <a:rPr lang="en-US" sz="3200" dirty="0">
                <a:latin typeface="Greekth" panose="02020803070505020304" pitchFamily="18" charset="0"/>
              </a:rPr>
              <a:t>&lt;</a:t>
            </a:r>
            <a:r>
              <a:rPr lang="en-US" sz="3200" dirty="0" err="1">
                <a:latin typeface="Greekth" panose="02020803070505020304" pitchFamily="18" charset="0"/>
              </a:rPr>
              <a:t>rioj</a:t>
            </a:r>
            <a:r>
              <a:rPr lang="en-US" sz="3200" i="1" dirty="0">
                <a:latin typeface="Bahnschrift SemiCondensed" panose="020B0502040204020203" pitchFamily="34" charset="0"/>
              </a:rPr>
              <a:t>).</a:t>
            </a:r>
          </a:p>
          <a:p>
            <a:r>
              <a:rPr lang="en-US" sz="3200" i="1" dirty="0">
                <a:latin typeface="Bahnschrift SemiCondensed" panose="020B0502040204020203" pitchFamily="34" charset="0"/>
              </a:rPr>
              <a:t>This became the “go to” Bible for Diaspora Jews, and later, for Greek-speaking Christians.</a:t>
            </a:r>
          </a:p>
        </p:txBody>
      </p:sp>
      <p:sp>
        <p:nvSpPr>
          <p:cNvPr id="4" name="TextBox 3">
            <a:extLst>
              <a:ext uri="{FF2B5EF4-FFF2-40B4-BE49-F238E27FC236}">
                <a16:creationId xmlns:a16="http://schemas.microsoft.com/office/drawing/2014/main" id="{49114611-428A-13F8-3FA4-01BF2BDCC8A7}"/>
              </a:ext>
            </a:extLst>
          </p:cNvPr>
          <p:cNvSpPr txBox="1"/>
          <p:nvPr/>
        </p:nvSpPr>
        <p:spPr>
          <a:xfrm>
            <a:off x="490194" y="5316718"/>
            <a:ext cx="11359294" cy="1384995"/>
          </a:xfrm>
          <a:prstGeom prst="rect">
            <a:avLst/>
          </a:prstGeom>
          <a:solidFill>
            <a:schemeClr val="accent1">
              <a:lumMod val="75000"/>
            </a:schemeClr>
          </a:solidFill>
        </p:spPr>
        <p:txBody>
          <a:bodyPr wrap="square" rtlCol="0">
            <a:spAutoFit/>
          </a:bodyPr>
          <a:lstStyle/>
          <a:p>
            <a:pPr algn="ctr"/>
            <a:r>
              <a:rPr lang="en-US" sz="2800" dirty="0">
                <a:effectLst>
                  <a:outerShdw blurRad="38100" dist="38100" dir="2700000" algn="tl">
                    <a:srgbClr val="000000">
                      <a:alpha val="43137"/>
                    </a:srgbClr>
                  </a:outerShdw>
                </a:effectLst>
                <a:latin typeface="Eras Demi ITC" panose="020B0805030504020804" pitchFamily="34" charset="0"/>
              </a:rPr>
              <a:t>It comes as no surprise, then, that the New Testament documents, which were written in Greek, followed in kind. Both Old and New Testaments in the LXX use “Lord” to refer to Yahweh.</a:t>
            </a:r>
          </a:p>
        </p:txBody>
      </p:sp>
    </p:spTree>
    <p:extLst>
      <p:ext uri="{BB962C8B-B14F-4D97-AF65-F5344CB8AC3E}">
        <p14:creationId xmlns:p14="http://schemas.microsoft.com/office/powerpoint/2010/main" val="4152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BAC1235D-FE64-5E24-6C1C-0CA322B1FD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3B2CF7-7FF6-9ECD-3455-4EC686093E51}"/>
              </a:ext>
            </a:extLst>
          </p:cNvPr>
          <p:cNvSpPr>
            <a:spLocks noGrp="1"/>
          </p:cNvSpPr>
          <p:nvPr>
            <p:ph idx="1"/>
          </p:nvPr>
        </p:nvSpPr>
        <p:spPr>
          <a:xfrm>
            <a:off x="838200" y="1120140"/>
            <a:ext cx="10515600" cy="5737860"/>
          </a:xfrm>
        </p:spPr>
        <p:txBody>
          <a:bodyPr>
            <a:normAutofit/>
          </a:bodyPr>
          <a:lstStyle/>
          <a:p>
            <a:pPr marL="0" indent="0">
              <a:lnSpc>
                <a:spcPct val="100000"/>
              </a:lnSpc>
              <a:buNone/>
            </a:pPr>
            <a:r>
              <a:rPr lang="en-US" dirty="0">
                <a:latin typeface="Lucida Handwriting" panose="03010101010101010101" pitchFamily="66" charset="0"/>
              </a:rPr>
              <a:t>“You have forgotten God your Savior; you have not remembered the Rock, your fortress.”</a:t>
            </a:r>
          </a:p>
          <a:p>
            <a:pPr marL="0" indent="0">
              <a:lnSpc>
                <a:spcPct val="100000"/>
              </a:lnSpc>
              <a:buNone/>
            </a:pPr>
            <a:r>
              <a:rPr lang="en-US" dirty="0">
                <a:latin typeface="Arial Narrow" panose="020B0606020202030204" pitchFamily="34" charset="0"/>
              </a:rPr>
              <a:t>								Isaiah 17:10</a:t>
            </a:r>
          </a:p>
          <a:p>
            <a:pPr marL="0" indent="0">
              <a:lnSpc>
                <a:spcPct val="100000"/>
              </a:lnSpc>
              <a:buNone/>
            </a:pPr>
            <a:endParaRPr lang="en-US" dirty="0">
              <a:latin typeface="Arial Narrow" panose="020B0606020202030204" pitchFamily="34" charset="0"/>
            </a:endParaRPr>
          </a:p>
          <a:p>
            <a:pPr marL="0" indent="0">
              <a:lnSpc>
                <a:spcPct val="100000"/>
              </a:lnSpc>
              <a:buNone/>
            </a:pPr>
            <a:r>
              <a:rPr lang="en-US" dirty="0">
                <a:latin typeface="Lucida Handwriting" panose="03010101010101010101" pitchFamily="66" charset="0"/>
              </a:rPr>
              <a:t>“Jeshurun (meaning Upright One, a special name of Israel)…rejected the Rock his Savior.”</a:t>
            </a:r>
          </a:p>
          <a:p>
            <a:pPr marL="0" indent="0">
              <a:lnSpc>
                <a:spcPct val="100000"/>
              </a:lnSpc>
              <a:buNone/>
            </a:pPr>
            <a:r>
              <a:rPr lang="en-US" dirty="0">
                <a:latin typeface="Lucida Handwriting" panose="03010101010101010101" pitchFamily="66" charset="0"/>
              </a:rPr>
              <a:t>		</a:t>
            </a:r>
            <a:r>
              <a:rPr lang="en-US" dirty="0">
                <a:latin typeface="Arial Narrow" panose="020B0606020202030204" pitchFamily="34" charset="0"/>
              </a:rPr>
              <a:t>						Deuteronomy 32:15</a:t>
            </a:r>
          </a:p>
        </p:txBody>
      </p:sp>
    </p:spTree>
    <p:extLst>
      <p:ext uri="{BB962C8B-B14F-4D97-AF65-F5344CB8AC3E}">
        <p14:creationId xmlns:p14="http://schemas.microsoft.com/office/powerpoint/2010/main" val="130760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A18EE-114E-69DE-05D6-4D5AB7EC9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5BABE-7795-9A3D-366B-7D98EE93A43A}"/>
              </a:ext>
            </a:extLst>
          </p:cNvPr>
          <p:cNvSpPr>
            <a:spLocks noGrp="1"/>
          </p:cNvSpPr>
          <p:nvPr>
            <p:ph type="ctrTitle"/>
          </p:nvPr>
        </p:nvSpPr>
        <p:spPr>
          <a:xfrm rot="16200000">
            <a:off x="5365314" y="480738"/>
            <a:ext cx="2490852" cy="3405672"/>
          </a:xfrm>
        </p:spPr>
        <p:txBody>
          <a:bodyPr/>
          <a:lstStyle/>
          <a:p>
            <a:endParaRPr lang="en-US" dirty="0">
              <a:latin typeface="HebrewTh" pitchFamily="2" charset="0"/>
            </a:endParaRPr>
          </a:p>
        </p:txBody>
      </p:sp>
      <p:sp>
        <p:nvSpPr>
          <p:cNvPr id="3" name="Subtitle 2">
            <a:extLst>
              <a:ext uri="{FF2B5EF4-FFF2-40B4-BE49-F238E27FC236}">
                <a16:creationId xmlns:a16="http://schemas.microsoft.com/office/drawing/2014/main" id="{01A9BE05-6E9A-33FF-0A2A-188811F13D42}"/>
              </a:ext>
            </a:extLst>
          </p:cNvPr>
          <p:cNvSpPr>
            <a:spLocks noGrp="1"/>
          </p:cNvSpPr>
          <p:nvPr>
            <p:ph type="subTitle" idx="1"/>
          </p:nvPr>
        </p:nvSpPr>
        <p:spPr>
          <a:xfrm>
            <a:off x="2659224" y="3602038"/>
            <a:ext cx="5654353" cy="1655762"/>
          </a:xfrm>
        </p:spPr>
        <p:txBody>
          <a:bodyPr/>
          <a:lstStyle/>
          <a:p>
            <a:endParaRPr lang="en-US"/>
          </a:p>
        </p:txBody>
      </p:sp>
      <p:pic>
        <p:nvPicPr>
          <p:cNvPr id="1028" name="Picture 4" descr="old parchment paper sheet vintage aged or texture background 12981800 PNG">
            <a:extLst>
              <a:ext uri="{FF2B5EF4-FFF2-40B4-BE49-F238E27FC236}">
                <a16:creationId xmlns:a16="http://schemas.microsoft.com/office/drawing/2014/main" id="{4BAF33CE-B90F-F04A-1F00-56FCE533A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7000" y="-2667003"/>
            <a:ext cx="6858001" cy="12192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21E218-EF90-96FF-DF98-8EF69B2FF70C}"/>
              </a:ext>
            </a:extLst>
          </p:cNvPr>
          <p:cNvSpPr txBox="1"/>
          <p:nvPr/>
        </p:nvSpPr>
        <p:spPr>
          <a:xfrm>
            <a:off x="2995127" y="1344751"/>
            <a:ext cx="6537649" cy="37702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900" b="0" i="0" u="none" strike="noStrike" kern="1200" cap="none" spc="0" normalizeH="0" baseline="0" noProof="0" dirty="0" err="1">
                <a:ln>
                  <a:noFill/>
                </a:ln>
                <a:solidFill>
                  <a:srgbClr val="002060"/>
                </a:solidFill>
                <a:effectLst/>
                <a:uLnTx/>
                <a:uFillTx/>
                <a:latin typeface="HebrewTh" pitchFamily="2" charset="0"/>
                <a:ea typeface="+mn-ea"/>
                <a:cs typeface="+mn-cs"/>
              </a:rPr>
              <a:t>hvhy</a:t>
            </a:r>
            <a:endParaRPr kumimoji="0" lang="en-US" sz="23900" b="0" i="0" u="none" strike="noStrike" kern="1200" cap="none" spc="0" normalizeH="0" baseline="0" noProof="0" dirty="0">
              <a:ln>
                <a:noFill/>
              </a:ln>
              <a:solidFill>
                <a:srgbClr val="002060"/>
              </a:solidFill>
              <a:effectLst/>
              <a:uLnTx/>
              <a:uFillTx/>
              <a:latin typeface="HebrewTh" pitchFamily="2" charset="0"/>
              <a:ea typeface="+mn-ea"/>
              <a:cs typeface="+mn-cs"/>
            </a:endParaRPr>
          </a:p>
        </p:txBody>
      </p:sp>
      <p:sp>
        <p:nvSpPr>
          <p:cNvPr id="5" name="TextBox 4">
            <a:extLst>
              <a:ext uri="{FF2B5EF4-FFF2-40B4-BE49-F238E27FC236}">
                <a16:creationId xmlns:a16="http://schemas.microsoft.com/office/drawing/2014/main" id="{6ECE0391-3774-4940-D229-077301E96E5D}"/>
              </a:ext>
            </a:extLst>
          </p:cNvPr>
          <p:cNvSpPr txBox="1"/>
          <p:nvPr/>
        </p:nvSpPr>
        <p:spPr>
          <a:xfrm>
            <a:off x="5732603" y="441480"/>
            <a:ext cx="258097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Myhlx</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endParaRPr>
          </a:p>
        </p:txBody>
      </p:sp>
      <p:sp>
        <p:nvSpPr>
          <p:cNvPr id="6" name="TextBox 5">
            <a:extLst>
              <a:ext uri="{FF2B5EF4-FFF2-40B4-BE49-F238E27FC236}">
                <a16:creationId xmlns:a16="http://schemas.microsoft.com/office/drawing/2014/main" id="{37060EA3-7C45-8D9E-519A-2FAE49F38208}"/>
              </a:ext>
            </a:extLst>
          </p:cNvPr>
          <p:cNvSpPr txBox="1"/>
          <p:nvPr/>
        </p:nvSpPr>
        <p:spPr>
          <a:xfrm>
            <a:off x="4060950" y="880786"/>
            <a:ext cx="139566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lx</a:t>
            </a:r>
          </a:p>
        </p:txBody>
      </p:sp>
      <p:sp>
        <p:nvSpPr>
          <p:cNvPr id="7" name="TextBox 6">
            <a:extLst>
              <a:ext uri="{FF2B5EF4-FFF2-40B4-BE49-F238E27FC236}">
                <a16:creationId xmlns:a16="http://schemas.microsoft.com/office/drawing/2014/main" id="{7750AF12-3463-4A68-8651-866EAB70C7AF}"/>
              </a:ext>
            </a:extLst>
          </p:cNvPr>
          <p:cNvSpPr txBox="1"/>
          <p:nvPr/>
        </p:nvSpPr>
        <p:spPr>
          <a:xfrm>
            <a:off x="1783948" y="1175717"/>
            <a:ext cx="242235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yndx</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endParaRPr>
          </a:p>
        </p:txBody>
      </p:sp>
      <p:sp>
        <p:nvSpPr>
          <p:cNvPr id="8" name="TextBox 7">
            <a:extLst>
              <a:ext uri="{FF2B5EF4-FFF2-40B4-BE49-F238E27FC236}">
                <a16:creationId xmlns:a16="http://schemas.microsoft.com/office/drawing/2014/main" id="{2EEADF7E-414D-15B8-5607-82BB3E4B8EC4}"/>
              </a:ext>
            </a:extLst>
          </p:cNvPr>
          <p:cNvSpPr txBox="1"/>
          <p:nvPr/>
        </p:nvSpPr>
        <p:spPr>
          <a:xfrm>
            <a:off x="7010400" y="1170234"/>
            <a:ext cx="372176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hxry-hvhy</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endParaRPr>
          </a:p>
        </p:txBody>
      </p:sp>
      <p:sp>
        <p:nvSpPr>
          <p:cNvPr id="9" name="TextBox 8">
            <a:extLst>
              <a:ext uri="{FF2B5EF4-FFF2-40B4-BE49-F238E27FC236}">
                <a16:creationId xmlns:a16="http://schemas.microsoft.com/office/drawing/2014/main" id="{28C018A1-348D-D2F9-7AEB-6B1A7D10712C}"/>
              </a:ext>
            </a:extLst>
          </p:cNvPr>
          <p:cNvSpPr txBox="1"/>
          <p:nvPr/>
        </p:nvSpPr>
        <p:spPr>
          <a:xfrm>
            <a:off x="2825784" y="5482917"/>
            <a:ext cx="354530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Xpr-hvhy</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endParaRPr>
          </a:p>
        </p:txBody>
      </p:sp>
      <p:sp>
        <p:nvSpPr>
          <p:cNvPr id="10" name="TextBox 9">
            <a:extLst>
              <a:ext uri="{FF2B5EF4-FFF2-40B4-BE49-F238E27FC236}">
                <a16:creationId xmlns:a16="http://schemas.microsoft.com/office/drawing/2014/main" id="{FF7DC758-B768-6917-7622-E62F02656F3F}"/>
              </a:ext>
            </a:extLst>
          </p:cNvPr>
          <p:cNvSpPr txBox="1"/>
          <p:nvPr/>
        </p:nvSpPr>
        <p:spPr>
          <a:xfrm>
            <a:off x="6096000" y="4688737"/>
            <a:ext cx="3064042"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Ydw</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-lx</a:t>
            </a:r>
          </a:p>
        </p:txBody>
      </p:sp>
      <p:sp>
        <p:nvSpPr>
          <p:cNvPr id="11" name="TextBox 10">
            <a:extLst>
              <a:ext uri="{FF2B5EF4-FFF2-40B4-BE49-F238E27FC236}">
                <a16:creationId xmlns:a16="http://schemas.microsoft.com/office/drawing/2014/main" id="{586A70D0-1559-414E-4327-A6FF7F356E05}"/>
              </a:ext>
            </a:extLst>
          </p:cNvPr>
          <p:cNvSpPr txBox="1"/>
          <p:nvPr/>
        </p:nvSpPr>
        <p:spPr>
          <a:xfrm>
            <a:off x="1021291" y="4683267"/>
            <a:ext cx="402133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Nvylx</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brewTh" pitchFamily="2" charset="0"/>
                <a:ea typeface="+mn-ea"/>
                <a:cs typeface="+mn-cs"/>
              </a:rPr>
              <a:t>-lx</a:t>
            </a:r>
          </a:p>
        </p:txBody>
      </p:sp>
      <p:sp>
        <p:nvSpPr>
          <p:cNvPr id="12" name="TextBox 11">
            <a:extLst>
              <a:ext uri="{FF2B5EF4-FFF2-40B4-BE49-F238E27FC236}">
                <a16:creationId xmlns:a16="http://schemas.microsoft.com/office/drawing/2014/main" id="{1D52D2EE-7F6A-A453-3363-5E841B89BBD6}"/>
              </a:ext>
            </a:extLst>
          </p:cNvPr>
          <p:cNvSpPr txBox="1"/>
          <p:nvPr/>
        </p:nvSpPr>
        <p:spPr>
          <a:xfrm>
            <a:off x="9532776" y="2403666"/>
            <a:ext cx="234657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Greekth" panose="02020803070505020304" pitchFamily="18" charset="0"/>
                <a:ea typeface="+mn-ea"/>
                <a:cs typeface="+mn-cs"/>
              </a:rPr>
              <a:t>qeoj</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reekth" panose="02020803070505020304" pitchFamily="18" charset="0"/>
              <a:ea typeface="+mn-ea"/>
              <a:cs typeface="+mn-cs"/>
            </a:endParaRPr>
          </a:p>
        </p:txBody>
      </p:sp>
      <p:sp>
        <p:nvSpPr>
          <p:cNvPr id="13" name="TextBox 12">
            <a:extLst>
              <a:ext uri="{FF2B5EF4-FFF2-40B4-BE49-F238E27FC236}">
                <a16:creationId xmlns:a16="http://schemas.microsoft.com/office/drawing/2014/main" id="{7504675E-75D2-C29B-F904-3BE1B518DED4}"/>
              </a:ext>
            </a:extLst>
          </p:cNvPr>
          <p:cNvSpPr txBox="1"/>
          <p:nvPr/>
        </p:nvSpPr>
        <p:spPr>
          <a:xfrm>
            <a:off x="8425298" y="3422861"/>
            <a:ext cx="305242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Greekth" panose="02020803070505020304" pitchFamily="18" charset="0"/>
                <a:ea typeface="+mn-ea"/>
                <a:cs typeface="+mn-cs"/>
              </a:rPr>
              <a:t>kurioj</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reekth" panose="02020803070505020304" pitchFamily="18" charset="0"/>
              <a:ea typeface="+mn-ea"/>
              <a:cs typeface="+mn-cs"/>
            </a:endParaRPr>
          </a:p>
        </p:txBody>
      </p:sp>
      <p:sp>
        <p:nvSpPr>
          <p:cNvPr id="14" name="TextBox 13">
            <a:extLst>
              <a:ext uri="{FF2B5EF4-FFF2-40B4-BE49-F238E27FC236}">
                <a16:creationId xmlns:a16="http://schemas.microsoft.com/office/drawing/2014/main" id="{CC564DBB-4C3D-C533-7303-B90CC254CC7A}"/>
              </a:ext>
            </a:extLst>
          </p:cNvPr>
          <p:cNvSpPr txBox="1"/>
          <p:nvPr/>
        </p:nvSpPr>
        <p:spPr>
          <a:xfrm>
            <a:off x="696484" y="2403666"/>
            <a:ext cx="228084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reekth" panose="02020803070505020304" pitchFamily="18" charset="0"/>
                <a:ea typeface="+mn-ea"/>
                <a:cs typeface="+mn-cs"/>
              </a:rPr>
              <a:t>abba</a:t>
            </a:r>
          </a:p>
        </p:txBody>
      </p:sp>
      <p:sp>
        <p:nvSpPr>
          <p:cNvPr id="16" name="TextBox 15">
            <a:extLst>
              <a:ext uri="{FF2B5EF4-FFF2-40B4-BE49-F238E27FC236}">
                <a16:creationId xmlns:a16="http://schemas.microsoft.com/office/drawing/2014/main" id="{65B517A1-7F80-F691-0148-EAC064BFBE5F}"/>
              </a:ext>
            </a:extLst>
          </p:cNvPr>
          <p:cNvSpPr txBox="1"/>
          <p:nvPr/>
        </p:nvSpPr>
        <p:spPr>
          <a:xfrm>
            <a:off x="893134" y="4018866"/>
            <a:ext cx="10047767"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Agency FB" panose="020B0503020202020204" pitchFamily="34" charset="0"/>
                <a:ea typeface="+mn-ea"/>
                <a:cs typeface="+mn-cs"/>
              </a:rPr>
              <a:t>-----------</a:t>
            </a:r>
            <a:r>
              <a:rPr kumimoji="0" lang="en-US" sz="4400" b="1" i="0" u="none" strike="noStrike" kern="1200" cap="none" spc="0" normalizeH="0" baseline="0" noProof="0" dirty="0">
                <a:ln>
                  <a:noFill/>
                </a:ln>
                <a:solidFill>
                  <a:srgbClr val="002060"/>
                </a:solidFill>
                <a:effectLst/>
                <a:uLnTx/>
                <a:uFillTx/>
                <a:latin typeface="Agency FB" panose="020B0503020202020204" pitchFamily="34" charset="0"/>
                <a:ea typeface="+mn-ea"/>
                <a:cs typeface="+mn-cs"/>
              </a:rPr>
              <a:t>THE DIVINE NAMES: Part 2-</a:t>
            </a:r>
            <a:r>
              <a:rPr kumimoji="0" lang="en-US" sz="4400" b="0" i="0" u="none" strike="noStrike" kern="1200" cap="none" spc="0" normalizeH="0" baseline="0" noProof="0" dirty="0">
                <a:ln>
                  <a:noFill/>
                </a:ln>
                <a:solidFill>
                  <a:srgbClr val="002060"/>
                </a:solidFill>
                <a:effectLst/>
                <a:uLnTx/>
                <a:uFillTx/>
                <a:latin typeface="Agency FB" panose="020B0503020202020204" pitchFamily="34" charset="0"/>
                <a:ea typeface="+mn-ea"/>
                <a:cs typeface="+mn-cs"/>
              </a:rPr>
              <a:t>----------</a:t>
            </a:r>
          </a:p>
        </p:txBody>
      </p:sp>
    </p:spTree>
    <p:extLst>
      <p:ext uri="{BB962C8B-B14F-4D97-AF65-F5344CB8AC3E}">
        <p14:creationId xmlns:p14="http://schemas.microsoft.com/office/powerpoint/2010/main" val="562660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51E31-081E-A889-B824-FFA7410B4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D470E-84DF-6A88-F02D-F2FAB4D7E73A}"/>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DESCRIPTIVE NAMES </a:t>
            </a:r>
          </a:p>
        </p:txBody>
      </p:sp>
      <p:sp>
        <p:nvSpPr>
          <p:cNvPr id="3" name="Content Placeholder 2">
            <a:extLst>
              <a:ext uri="{FF2B5EF4-FFF2-40B4-BE49-F238E27FC236}">
                <a16:creationId xmlns:a16="http://schemas.microsoft.com/office/drawing/2014/main" id="{836387DE-5CD2-E6D3-1FFC-3DE34272794D}"/>
              </a:ext>
            </a:extLst>
          </p:cNvPr>
          <p:cNvSpPr>
            <a:spLocks noGrp="1"/>
          </p:cNvSpPr>
          <p:nvPr>
            <p:ph idx="1"/>
          </p:nvPr>
        </p:nvSpPr>
        <p:spPr>
          <a:xfrm>
            <a:off x="838200" y="1530754"/>
            <a:ext cx="10515600" cy="4597330"/>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Especially in Hebrew poetry, various metaphorical names for God appear from time to time, including:</a:t>
            </a:r>
            <a:endParaRPr lang="en-US" sz="3200" i="1" dirty="0">
              <a:latin typeface="Bahnschrift SemiCondensed" panose="020B0502040204020203" pitchFamily="34" charset="0"/>
            </a:endParaRPr>
          </a:p>
          <a:p>
            <a:r>
              <a:rPr lang="en-US" sz="3200" i="1" dirty="0">
                <a:latin typeface="Bahnschrift SemiCondensed" panose="020B0502040204020203" pitchFamily="34" charset="0"/>
              </a:rPr>
              <a:t>“Rock” (Dt. 32:4; Is. 17:10; Hab. 1:12, etc.)</a:t>
            </a:r>
          </a:p>
          <a:p>
            <a:r>
              <a:rPr lang="en-US" sz="3200" i="1" dirty="0">
                <a:latin typeface="Bahnschrift SemiCondensed" panose="020B0502040204020203" pitchFamily="34" charset="0"/>
              </a:rPr>
              <a:t>“Holy One” (Is. 57:15; Ho. 11:9; Je. 15:29, etc.)</a:t>
            </a:r>
          </a:p>
          <a:p>
            <a:r>
              <a:rPr lang="en-US" sz="3200" i="1" dirty="0">
                <a:latin typeface="Bahnschrift SemiCondensed" panose="020B0502040204020203" pitchFamily="34" charset="0"/>
              </a:rPr>
              <a:t>“King” (Nu. 23:21; Ps. 5:2; Is. 6:5, etc.)</a:t>
            </a:r>
          </a:p>
          <a:p>
            <a:r>
              <a:rPr lang="en-US" sz="3200" i="1" dirty="0">
                <a:latin typeface="Bahnschrift SemiCondensed" panose="020B0502040204020203" pitchFamily="34" charset="0"/>
              </a:rPr>
              <a:t>“Shepherd” (Ps. 23:1; 80:1)</a:t>
            </a:r>
          </a:p>
          <a:p>
            <a:r>
              <a:rPr lang="en-US" sz="3200" i="1" dirty="0">
                <a:latin typeface="Bahnschrift SemiCondensed" panose="020B0502040204020203" pitchFamily="34" charset="0"/>
              </a:rPr>
              <a:t>“Spring of Living Water”  (Je. 17:13).</a:t>
            </a:r>
          </a:p>
          <a:p>
            <a:r>
              <a:rPr lang="en-US" sz="3200" i="1" dirty="0">
                <a:latin typeface="Bahnschrift SemiCondensed" panose="020B0502040204020203" pitchFamily="34" charset="0"/>
              </a:rPr>
              <a:t>“Savior” (Ps. 25:5; Is. 45:15; Mic. 7:7, etc.)</a:t>
            </a:r>
          </a:p>
        </p:txBody>
      </p:sp>
    </p:spTree>
    <p:extLst>
      <p:ext uri="{BB962C8B-B14F-4D97-AF65-F5344CB8AC3E}">
        <p14:creationId xmlns:p14="http://schemas.microsoft.com/office/powerpoint/2010/main" val="183933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1000"/>
                                        <p:tgtEl>
                                          <p:spTgt spid="3">
                                            <p:txEl>
                                              <p:pRg st="2" end="2"/>
                                            </p:txEl>
                                          </p:spTgt>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000"/>
                                        <p:tgtEl>
                                          <p:spTgt spid="3">
                                            <p:txEl>
                                              <p:pRg st="3" end="3"/>
                                            </p:txEl>
                                          </p:spTgt>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1000"/>
                                        <p:tgtEl>
                                          <p:spTgt spid="3">
                                            <p:txEl>
                                              <p:pRg st="4" end="4"/>
                                            </p:txEl>
                                          </p:spTgt>
                                        </p:tgtEl>
                                      </p:cBhvr>
                                    </p:animEffect>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1000"/>
                                        <p:tgtEl>
                                          <p:spTgt spid="3">
                                            <p:txEl>
                                              <p:pRg st="5" end="5"/>
                                            </p:txEl>
                                          </p:spTgt>
                                        </p:tgtEl>
                                      </p:cBhvr>
                                    </p:animEffect>
                                  </p:childTnLst>
                                </p:cTn>
                              </p:par>
                            </p:childTnLst>
                          </p:cTn>
                        </p:par>
                        <p:par>
                          <p:cTn id="31" fill="hold">
                            <p:stCondLst>
                              <p:cond delay="4500"/>
                            </p:stCondLst>
                            <p:childTnLst>
                              <p:par>
                                <p:cTn id="32" presetID="22" presetClass="entr" presetSubtype="4"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09A0413A-391F-4F9E-99A5-3AE1DB6B4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ACEC2-C79F-7CB3-D85F-213B141CB17F}"/>
              </a:ext>
            </a:extLst>
          </p:cNvPr>
          <p:cNvSpPr>
            <a:spLocks noGrp="1"/>
          </p:cNvSpPr>
          <p:nvPr>
            <p:ph type="title"/>
          </p:nvPr>
        </p:nvSpPr>
        <p:spPr/>
        <p:txBody>
          <a:bodyPr/>
          <a:lstStyle/>
          <a:p>
            <a:r>
              <a:rPr lang="en-US" dirty="0">
                <a:solidFill>
                  <a:schemeClr val="accent5">
                    <a:lumMod val="60000"/>
                    <a:lumOff val="40000"/>
                  </a:schemeClr>
                </a:solidFill>
                <a:latin typeface="Forte" panose="03060902040502070203" pitchFamily="66" charset="0"/>
              </a:rPr>
              <a:t>Discussion</a:t>
            </a:r>
          </a:p>
        </p:txBody>
      </p:sp>
      <p:sp>
        <p:nvSpPr>
          <p:cNvPr id="3" name="Content Placeholder 2">
            <a:extLst>
              <a:ext uri="{FF2B5EF4-FFF2-40B4-BE49-F238E27FC236}">
                <a16:creationId xmlns:a16="http://schemas.microsoft.com/office/drawing/2014/main" id="{AF64BD7F-652B-252F-20ED-AFBFF13D268F}"/>
              </a:ext>
            </a:extLst>
          </p:cNvPr>
          <p:cNvSpPr>
            <a:spLocks noGrp="1"/>
          </p:cNvSpPr>
          <p:nvPr>
            <p:ph idx="1"/>
          </p:nvPr>
        </p:nvSpPr>
        <p:spPr/>
        <p:txBody>
          <a:bodyPr/>
          <a:lstStyle/>
          <a:p>
            <a:pPr marL="0" indent="0">
              <a:buNone/>
            </a:pPr>
            <a:r>
              <a:rPr lang="en-US" i="1" dirty="0"/>
              <a:t>Some English Versions do not translate divine names, but rather, offer transliterations (as in the New Jerusalem Bible). What might be advantages or disadvantages in this approach?</a:t>
            </a:r>
          </a:p>
          <a:p>
            <a:pPr marL="0" indent="0">
              <a:buNone/>
            </a:pPr>
            <a:endParaRPr lang="en-US" sz="800" i="1" dirty="0"/>
          </a:p>
          <a:p>
            <a:pPr marL="0" indent="0">
              <a:buNone/>
            </a:pPr>
            <a:r>
              <a:rPr lang="en-US" i="1" dirty="0"/>
              <a:t>Since the name “Lord” can refer both to a human who is superior or to God who is divine, how is one to tell the difference?</a:t>
            </a:r>
          </a:p>
        </p:txBody>
      </p:sp>
    </p:spTree>
    <p:extLst>
      <p:ext uri="{BB962C8B-B14F-4D97-AF65-F5344CB8AC3E}">
        <p14:creationId xmlns:p14="http://schemas.microsoft.com/office/powerpoint/2010/main" val="215692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E6C71-61A1-D379-22FB-FEF3B2ADE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7FADA-16F7-A8CB-830F-91D5D1A86268}"/>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PRONOUNCING THE NAME </a:t>
            </a:r>
            <a:r>
              <a:rPr lang="en-US" i="1" dirty="0">
                <a:solidFill>
                  <a:schemeClr val="accent2"/>
                </a:solidFill>
                <a:latin typeface="Bahnschrift SemiBold" panose="020B0502040204020203" pitchFamily="34" charset="0"/>
              </a:rPr>
              <a:t>YAHWEH</a:t>
            </a:r>
            <a:r>
              <a:rPr lang="en-US" dirty="0">
                <a:solidFill>
                  <a:schemeClr val="accent2"/>
                </a:solidFill>
                <a:latin typeface="Bahnschrift SemiBold" panose="020B0502040204020203" pitchFamily="34" charset="0"/>
              </a:rPr>
              <a:t> </a:t>
            </a:r>
          </a:p>
        </p:txBody>
      </p:sp>
      <p:sp>
        <p:nvSpPr>
          <p:cNvPr id="3" name="Content Placeholder 2">
            <a:extLst>
              <a:ext uri="{FF2B5EF4-FFF2-40B4-BE49-F238E27FC236}">
                <a16:creationId xmlns:a16="http://schemas.microsoft.com/office/drawing/2014/main" id="{B7A227E7-81BC-226C-67DB-17C0A9582B47}"/>
              </a:ext>
            </a:extLst>
          </p:cNvPr>
          <p:cNvSpPr>
            <a:spLocks noGrp="1"/>
          </p:cNvSpPr>
          <p:nvPr>
            <p:ph idx="1"/>
          </p:nvPr>
        </p:nvSpPr>
        <p:spPr>
          <a:xfrm>
            <a:off x="838200" y="1530753"/>
            <a:ext cx="10515600" cy="4984431"/>
          </a:xfrm>
        </p:spPr>
        <p:txBody>
          <a:bodyPr>
            <a:normAutofit lnSpcReduction="10000"/>
          </a:bodyPr>
          <a:lstStyle/>
          <a:p>
            <a:pPr marL="0" indent="0">
              <a:buNone/>
            </a:pPr>
            <a:r>
              <a:rPr lang="en-US" sz="3600" dirty="0">
                <a:solidFill>
                  <a:schemeClr val="accent4">
                    <a:lumMod val="60000"/>
                    <a:lumOff val="40000"/>
                  </a:schemeClr>
                </a:solidFill>
                <a:latin typeface="Bahnschrift SemiCondensed" panose="020B0502040204020203" pitchFamily="34" charset="0"/>
              </a:rPr>
              <a:t>Today, we no longer know for sure how to pronounce the name “Yahweh.”</a:t>
            </a:r>
          </a:p>
          <a:p>
            <a:r>
              <a:rPr lang="en-US" sz="3200" i="1" dirty="0">
                <a:latin typeface="Bahnschrift SemiCondensed" panose="020B0502040204020203" pitchFamily="34" charset="0"/>
              </a:rPr>
              <a:t>Many Jews vocalize the Hebrew letter </a:t>
            </a:r>
            <a:r>
              <a:rPr lang="en-US" sz="3200" dirty="0">
                <a:latin typeface="Bahnschrift SemiCondensed" panose="020B0502040204020203" pitchFamily="34" charset="0"/>
              </a:rPr>
              <a:t>“</a:t>
            </a:r>
            <a:r>
              <a:rPr lang="en-US" sz="3200" dirty="0">
                <a:latin typeface="HebrewTh" pitchFamily="2" charset="0"/>
              </a:rPr>
              <a:t>v</a:t>
            </a:r>
            <a:r>
              <a:rPr lang="en-US" sz="3200" dirty="0">
                <a:latin typeface="Bahnschrift SemiCondensed" panose="020B0502040204020203" pitchFamily="34" charset="0"/>
              </a:rPr>
              <a:t>” as ”</a:t>
            </a:r>
            <a:r>
              <a:rPr lang="en-US" sz="3200" i="1" dirty="0" err="1">
                <a:latin typeface="Bahnschrift SemiCondensed" panose="020B0502040204020203" pitchFamily="34" charset="0"/>
              </a:rPr>
              <a:t>vuv</a:t>
            </a:r>
            <a:r>
              <a:rPr lang="en-US" sz="3200" i="1" dirty="0">
                <a:latin typeface="Bahnschrift SemiCondensed" panose="020B0502040204020203" pitchFamily="34" charset="0"/>
              </a:rPr>
              <a:t>,” while scholars usually pronounce it as “waw.” As applied to the divine name, then it is either “Yahveh” or “Yahweh.”</a:t>
            </a:r>
          </a:p>
          <a:p>
            <a:r>
              <a:rPr lang="en-US" sz="3200" i="1" dirty="0">
                <a:latin typeface="Bahnschrift SemiCondensed" panose="020B0502040204020203" pitchFamily="34" charset="0"/>
              </a:rPr>
              <a:t>Both approaches are based upon oral tradition, which is undependable, since from about the 3</a:t>
            </a:r>
            <a:r>
              <a:rPr lang="en-US" sz="3200" i="1" baseline="30000" dirty="0">
                <a:latin typeface="Bahnschrift SemiCondensed" panose="020B0502040204020203" pitchFamily="34" charset="0"/>
              </a:rPr>
              <a:t>rd</a:t>
            </a:r>
            <a:r>
              <a:rPr lang="en-US" sz="3200" i="1" dirty="0">
                <a:latin typeface="Bahnschrift SemiCondensed" panose="020B0502040204020203" pitchFamily="34" charset="0"/>
              </a:rPr>
              <a:t> century BC, the Jews ceased vocalizing the name at all, considering it too sacred to be pronounced.</a:t>
            </a:r>
          </a:p>
          <a:p>
            <a:r>
              <a:rPr lang="en-US" sz="3200" i="1" dirty="0">
                <a:latin typeface="Bahnschrift SemiCondensed" panose="020B0502040204020203" pitchFamily="34" charset="0"/>
              </a:rPr>
              <a:t>Written vowels were not added to the Hebrew text until ca. 10</a:t>
            </a:r>
            <a:r>
              <a:rPr lang="en-US" sz="3200" i="1" baseline="30000" dirty="0">
                <a:latin typeface="Bahnschrift SemiCondensed" panose="020B0502040204020203" pitchFamily="34" charset="0"/>
              </a:rPr>
              <a:t>th</a:t>
            </a:r>
            <a:r>
              <a:rPr lang="en-US" sz="3200" i="1" dirty="0">
                <a:latin typeface="Bahnschrift SemiCondensed" panose="020B0502040204020203" pitchFamily="34" charset="0"/>
              </a:rPr>
              <a:t> century AD.</a:t>
            </a:r>
          </a:p>
        </p:txBody>
      </p:sp>
    </p:spTree>
    <p:extLst>
      <p:ext uri="{BB962C8B-B14F-4D97-AF65-F5344CB8AC3E}">
        <p14:creationId xmlns:p14="http://schemas.microsoft.com/office/powerpoint/2010/main" val="40229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6548-8000-64D0-B41E-AAA9E5C27D0B}"/>
              </a:ext>
            </a:extLst>
          </p:cNvPr>
          <p:cNvSpPr>
            <a:spLocks noGrp="1"/>
          </p:cNvSpPr>
          <p:nvPr>
            <p:ph type="title"/>
          </p:nvPr>
        </p:nvSpPr>
        <p:spPr>
          <a:xfrm>
            <a:off x="441158" y="657727"/>
            <a:ext cx="11534274" cy="2231190"/>
          </a:xfrm>
        </p:spPr>
        <p:txBody>
          <a:bodyPr>
            <a:normAutofit/>
          </a:bodyPr>
          <a:lstStyle/>
          <a:p>
            <a:pPr algn="ctr"/>
            <a:r>
              <a:rPr lang="en-US" sz="3200" dirty="0"/>
              <a:t>In the great Isaiah scroll from the Dead Sea Scrolls (1QIsa</a:t>
            </a:r>
            <a:r>
              <a:rPr lang="en-US" sz="3200" baseline="30000" dirty="0"/>
              <a:t>a</a:t>
            </a:r>
            <a:r>
              <a:rPr lang="en-US" sz="3200" dirty="0"/>
              <a:t>), the four letters in the name Yahweh are represented by four dots, signifying its sanctity.</a:t>
            </a:r>
          </a:p>
        </p:txBody>
      </p:sp>
      <p:pic>
        <p:nvPicPr>
          <p:cNvPr id="4" name="Content Placeholder 3">
            <a:extLst>
              <a:ext uri="{FF2B5EF4-FFF2-40B4-BE49-F238E27FC236}">
                <a16:creationId xmlns:a16="http://schemas.microsoft.com/office/drawing/2014/main" id="{DED4FFAF-C39D-D388-C833-44F1345441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833" t="6197" r="24038" b="78632"/>
          <a:stretch/>
        </p:blipFill>
        <p:spPr bwMode="auto">
          <a:xfrm>
            <a:off x="690808" y="3429000"/>
            <a:ext cx="10810384" cy="22311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561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FBF70-FADA-99A1-C4FF-EDAC3DBF2E79}"/>
              </a:ext>
            </a:extLst>
          </p:cNvPr>
          <p:cNvSpPr>
            <a:spLocks noGrp="1"/>
          </p:cNvSpPr>
          <p:nvPr>
            <p:ph idx="1"/>
          </p:nvPr>
        </p:nvSpPr>
        <p:spPr>
          <a:xfrm>
            <a:off x="838200" y="1120140"/>
            <a:ext cx="10515600" cy="5737860"/>
          </a:xfrm>
        </p:spPr>
        <p:txBody>
          <a:bodyPr>
            <a:normAutofit/>
          </a:bodyPr>
          <a:lstStyle/>
          <a:p>
            <a:pPr marL="0" indent="0">
              <a:lnSpc>
                <a:spcPct val="100000"/>
              </a:lnSpc>
              <a:buNone/>
            </a:pPr>
            <a:endParaRPr lang="en-US" dirty="0">
              <a:latin typeface="Arial Narrow" panose="020B0606020202030204" pitchFamily="34" charset="0"/>
            </a:endParaRPr>
          </a:p>
          <a:p>
            <a:pPr marL="0" indent="0">
              <a:lnSpc>
                <a:spcPct val="100000"/>
              </a:lnSpc>
              <a:buNone/>
            </a:pPr>
            <a:r>
              <a:rPr lang="en-US" dirty="0">
                <a:latin typeface="Lucida Handwriting" panose="03010101010101010101" pitchFamily="66" charset="0"/>
              </a:rPr>
              <a:t>There he [Jacob] built an altar, and he called the place El Bethel, because it was there that God revealed himself to him…</a:t>
            </a:r>
          </a:p>
          <a:p>
            <a:pPr marL="0" indent="0">
              <a:lnSpc>
                <a:spcPct val="100000"/>
              </a:lnSpc>
              <a:buNone/>
            </a:pPr>
            <a:r>
              <a:rPr lang="en-US" dirty="0">
                <a:latin typeface="Lucida Handwriting" panose="03010101010101010101" pitchFamily="66" charset="0"/>
              </a:rPr>
              <a:t>		</a:t>
            </a:r>
            <a:r>
              <a:rPr lang="en-US" dirty="0">
                <a:latin typeface="Arial Narrow" panose="020B0606020202030204" pitchFamily="34" charset="0"/>
              </a:rPr>
              <a:t>						Genesis 35:7</a:t>
            </a:r>
          </a:p>
        </p:txBody>
      </p:sp>
    </p:spTree>
    <p:extLst>
      <p:ext uri="{BB962C8B-B14F-4D97-AF65-F5344CB8AC3E}">
        <p14:creationId xmlns:p14="http://schemas.microsoft.com/office/powerpoint/2010/main" val="348993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99DA15A6-C47D-FCA2-9271-C89640CD31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8BDE4-7AF7-A25C-3AD5-7064B55CF0BD}"/>
              </a:ext>
            </a:extLst>
          </p:cNvPr>
          <p:cNvSpPr>
            <a:spLocks noGrp="1"/>
          </p:cNvSpPr>
          <p:nvPr>
            <p:ph idx="1"/>
          </p:nvPr>
        </p:nvSpPr>
        <p:spPr>
          <a:xfrm>
            <a:off x="453190" y="401183"/>
            <a:ext cx="3509211" cy="6018597"/>
          </a:xfrm>
        </p:spPr>
        <p:txBody>
          <a:bodyPr>
            <a:normAutofit/>
          </a:bodyPr>
          <a:lstStyle/>
          <a:p>
            <a:pPr marL="0" indent="0">
              <a:lnSpc>
                <a:spcPct val="100000"/>
              </a:lnSpc>
              <a:buNone/>
            </a:pPr>
            <a:r>
              <a:rPr lang="en-US" dirty="0">
                <a:latin typeface="Lucida Handwriting" panose="03010101010101010101" pitchFamily="66" charset="0"/>
              </a:rPr>
              <a:t>And the L</a:t>
            </a:r>
            <a:r>
              <a:rPr lang="en-US" sz="2400" dirty="0">
                <a:latin typeface="Lucida Handwriting" panose="03010101010101010101" pitchFamily="66" charset="0"/>
              </a:rPr>
              <a:t>ORD</a:t>
            </a:r>
            <a:r>
              <a:rPr lang="en-US" dirty="0">
                <a:latin typeface="Lucida Handwriting" panose="03010101010101010101" pitchFamily="66" charset="0"/>
              </a:rPr>
              <a:t> said, “I will cause all my goodness to pass in front of you, and I will proclaim my name, Yahweh, in your presence.”</a:t>
            </a:r>
          </a:p>
          <a:p>
            <a:pPr marL="0" indent="0">
              <a:lnSpc>
                <a:spcPct val="100000"/>
              </a:lnSpc>
              <a:buNone/>
            </a:pPr>
            <a:endParaRPr lang="en-US" sz="800" dirty="0">
              <a:latin typeface="Arial Narrow" panose="020B0606020202030204" pitchFamily="34" charset="0"/>
            </a:endParaRPr>
          </a:p>
          <a:p>
            <a:pPr marL="0" indent="0">
              <a:lnSpc>
                <a:spcPct val="100000"/>
              </a:lnSpc>
              <a:buNone/>
            </a:pPr>
            <a:r>
              <a:rPr lang="en-US" dirty="0">
                <a:latin typeface="Arial Narrow" panose="020B0606020202030204" pitchFamily="34" charset="0"/>
              </a:rPr>
              <a:t>	Exodus 33:19</a:t>
            </a:r>
          </a:p>
        </p:txBody>
      </p:sp>
      <p:pic>
        <p:nvPicPr>
          <p:cNvPr id="1026" name="Picture 2" descr="Get 20: Mount Sinai Burnt Top Explained">
            <a:extLst>
              <a:ext uri="{FF2B5EF4-FFF2-40B4-BE49-F238E27FC236}">
                <a16:creationId xmlns:a16="http://schemas.microsoft.com/office/drawing/2014/main" id="{9B701BE7-6360-5B58-FBEA-EC3D88F813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536"/>
          <a:stretch/>
        </p:blipFill>
        <p:spPr bwMode="auto">
          <a:xfrm>
            <a:off x="4196180" y="0"/>
            <a:ext cx="79958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D66E40-DABE-5339-4C01-A2D82BBB35C2}"/>
              </a:ext>
            </a:extLst>
          </p:cNvPr>
          <p:cNvSpPr txBox="1"/>
          <p:nvPr/>
        </p:nvSpPr>
        <p:spPr>
          <a:xfrm>
            <a:off x="453190" y="6177776"/>
            <a:ext cx="3509211" cy="646331"/>
          </a:xfrm>
          <a:prstGeom prst="rect">
            <a:avLst/>
          </a:prstGeom>
          <a:noFill/>
        </p:spPr>
        <p:txBody>
          <a:bodyPr wrap="square" rtlCol="0">
            <a:spAutoFit/>
          </a:bodyPr>
          <a:lstStyle/>
          <a:p>
            <a:pPr algn="r"/>
            <a:r>
              <a:rPr lang="en-US" dirty="0"/>
              <a:t>The traditional Mt. Sinai and St. Catherine’s monastery</a:t>
            </a:r>
          </a:p>
        </p:txBody>
      </p:sp>
    </p:spTree>
    <p:extLst>
      <p:ext uri="{BB962C8B-B14F-4D97-AF65-F5344CB8AC3E}">
        <p14:creationId xmlns:p14="http://schemas.microsoft.com/office/powerpoint/2010/main" val="98026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48B5D-7FB7-0012-F166-DE6210177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D6420-3E71-3BA6-E961-3D4D8CFFEED2}"/>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THE DIVINE NAME AND THE GLORY</a:t>
            </a:r>
          </a:p>
        </p:txBody>
      </p:sp>
      <p:sp>
        <p:nvSpPr>
          <p:cNvPr id="3" name="Content Placeholder 2">
            <a:extLst>
              <a:ext uri="{FF2B5EF4-FFF2-40B4-BE49-F238E27FC236}">
                <a16:creationId xmlns:a16="http://schemas.microsoft.com/office/drawing/2014/main" id="{D8F836CF-EA5F-6D17-DAD8-05FD59E02C06}"/>
              </a:ext>
            </a:extLst>
          </p:cNvPr>
          <p:cNvSpPr>
            <a:spLocks noGrp="1"/>
          </p:cNvSpPr>
          <p:nvPr>
            <p:ph idx="1"/>
          </p:nvPr>
        </p:nvSpPr>
        <p:spPr>
          <a:xfrm>
            <a:off x="838200" y="1530753"/>
            <a:ext cx="10515600" cy="4984431"/>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On Mt. Sinai, Moses requested that God show him the divine glory. Yahweh said, “I will cause all my goodness to pass in front of you, and I will proclaim my name, Yahweh…” (Ex. 33:18-20).</a:t>
            </a:r>
          </a:p>
          <a:p>
            <a:r>
              <a:rPr lang="en-US" sz="3200" i="1" dirty="0">
                <a:latin typeface="Bahnschrift SemiCondensed" panose="020B0502040204020203" pitchFamily="34" charset="0"/>
              </a:rPr>
              <a:t>In this proclamation, the holy name of God is bound up with the holy character of God, and the essential character of God is his goodness.</a:t>
            </a:r>
          </a:p>
          <a:p>
            <a:r>
              <a:rPr lang="en-US" sz="3200" i="1" dirty="0">
                <a:latin typeface="Bahnschrift SemiCondensed" panose="020B0502040204020203" pitchFamily="34" charset="0"/>
              </a:rPr>
              <a:t>What God gave to Moses was not a visible representation, but rather, a description of his divine character—not how God </a:t>
            </a:r>
            <a:r>
              <a:rPr lang="en-US" sz="3200" i="1" u="sng" dirty="0">
                <a:latin typeface="Bahnschrift SemiCondensed" panose="020B0502040204020203" pitchFamily="34" charset="0"/>
              </a:rPr>
              <a:t>looks</a:t>
            </a:r>
            <a:r>
              <a:rPr lang="en-US" sz="3200" i="1" dirty="0">
                <a:latin typeface="Bahnschrift SemiCondensed" panose="020B0502040204020203" pitchFamily="34" charset="0"/>
              </a:rPr>
              <a:t> but how he </a:t>
            </a:r>
            <a:r>
              <a:rPr lang="en-US" sz="3200" i="1" u="sng" dirty="0">
                <a:latin typeface="Bahnschrift SemiCondensed" panose="020B0502040204020203" pitchFamily="34" charset="0"/>
              </a:rPr>
              <a:t>is</a:t>
            </a:r>
            <a:r>
              <a:rPr lang="en-US" sz="3200" i="1" dirty="0">
                <a:latin typeface="Bahnschrift SemiCondensed" panose="020B0502040204020203" pitchFamily="34" charset="0"/>
              </a:rPr>
              <a:t>.</a:t>
            </a:r>
          </a:p>
        </p:txBody>
      </p:sp>
    </p:spTree>
    <p:extLst>
      <p:ext uri="{BB962C8B-B14F-4D97-AF65-F5344CB8AC3E}">
        <p14:creationId xmlns:p14="http://schemas.microsoft.com/office/powerpoint/2010/main" val="379806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106E7-EDDC-F1C9-EFFF-AD001E9D1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5360C-9157-D32F-CB50-9D6CF302F697}"/>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WHAT’S IN A NAME?</a:t>
            </a:r>
          </a:p>
        </p:txBody>
      </p:sp>
      <p:sp>
        <p:nvSpPr>
          <p:cNvPr id="3" name="Content Placeholder 2">
            <a:extLst>
              <a:ext uri="{FF2B5EF4-FFF2-40B4-BE49-F238E27FC236}">
                <a16:creationId xmlns:a16="http://schemas.microsoft.com/office/drawing/2014/main" id="{088C1E6B-6CD2-AFF7-1B67-3FC4534CA075}"/>
              </a:ext>
            </a:extLst>
          </p:cNvPr>
          <p:cNvSpPr>
            <a:spLocks noGrp="1"/>
          </p:cNvSpPr>
          <p:nvPr>
            <p:ph idx="1"/>
          </p:nvPr>
        </p:nvSpPr>
        <p:spPr>
          <a:xfrm>
            <a:off x="838200" y="1530753"/>
            <a:ext cx="10515600" cy="4984431"/>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In Hebrew thought, a person’s name was inextricably bound up with his/her existence, personality, and reputation.</a:t>
            </a:r>
          </a:p>
          <a:p>
            <a:r>
              <a:rPr lang="en-US" sz="3200" i="1" dirty="0">
                <a:latin typeface="Bahnschrift SemiCondensed" panose="020B0502040204020203" pitchFamily="34" charset="0"/>
              </a:rPr>
              <a:t>It is out of this understanding that one finds compound names for God.</a:t>
            </a:r>
          </a:p>
          <a:p>
            <a:r>
              <a:rPr lang="en-US" sz="3200" i="1" dirty="0">
                <a:latin typeface="Bahnschrift SemiCondensed" panose="020B0502040204020203" pitchFamily="34" charset="0"/>
              </a:rPr>
              <a:t>These come in two primary forms:</a:t>
            </a:r>
          </a:p>
          <a:p>
            <a:pPr lvl="1"/>
            <a:r>
              <a:rPr lang="en-US" b="1" i="1" dirty="0">
                <a:latin typeface="Bahnschrift SemiCondensed" panose="020B0502040204020203" pitchFamily="34" charset="0"/>
              </a:rPr>
              <a:t>‘</a:t>
            </a:r>
            <a:r>
              <a:rPr lang="en-US" b="1" i="1" dirty="0">
                <a:solidFill>
                  <a:schemeClr val="accent4">
                    <a:lumMod val="20000"/>
                    <a:lumOff val="80000"/>
                  </a:schemeClr>
                </a:solidFill>
                <a:latin typeface="Bahnschrift SemiCondensed" panose="020B0502040204020203" pitchFamily="34" charset="0"/>
              </a:rPr>
              <a:t>El</a:t>
            </a:r>
            <a:r>
              <a:rPr lang="en-US" b="1" dirty="0">
                <a:solidFill>
                  <a:schemeClr val="accent4">
                    <a:lumMod val="20000"/>
                    <a:lumOff val="80000"/>
                  </a:schemeClr>
                </a:solidFill>
                <a:latin typeface="Bahnschrift SemiCondensed" panose="020B0502040204020203" pitchFamily="34" charset="0"/>
              </a:rPr>
              <a:t> compounds (already we have seen this in </a:t>
            </a:r>
            <a:r>
              <a:rPr lang="en-US" b="1" i="1" dirty="0">
                <a:solidFill>
                  <a:schemeClr val="accent4">
                    <a:lumMod val="20000"/>
                    <a:lumOff val="80000"/>
                  </a:schemeClr>
                </a:solidFill>
                <a:latin typeface="Bahnschrift SemiCondensed" panose="020B0502040204020203" pitchFamily="34" charset="0"/>
              </a:rPr>
              <a:t>‘El Shaddai</a:t>
            </a:r>
            <a:r>
              <a:rPr lang="en-US" b="1" dirty="0">
                <a:solidFill>
                  <a:schemeClr val="accent4">
                    <a:lumMod val="20000"/>
                    <a:lumOff val="80000"/>
                  </a:schemeClr>
                </a:solidFill>
                <a:latin typeface="Bahnschrift SemiCondensed" panose="020B0502040204020203" pitchFamily="34" charset="0"/>
              </a:rPr>
              <a:t>)</a:t>
            </a:r>
          </a:p>
          <a:p>
            <a:pPr lvl="1"/>
            <a:r>
              <a:rPr lang="en-US" b="1" i="1" dirty="0">
                <a:solidFill>
                  <a:schemeClr val="accent4">
                    <a:lumMod val="20000"/>
                    <a:lumOff val="80000"/>
                  </a:schemeClr>
                </a:solidFill>
                <a:latin typeface="Bahnschrift SemiCondensed" panose="020B0502040204020203" pitchFamily="34" charset="0"/>
              </a:rPr>
              <a:t>Yahweh </a:t>
            </a:r>
            <a:r>
              <a:rPr lang="en-US" b="1" dirty="0">
                <a:solidFill>
                  <a:schemeClr val="accent4">
                    <a:lumMod val="20000"/>
                    <a:lumOff val="80000"/>
                  </a:schemeClr>
                </a:solidFill>
                <a:latin typeface="Bahnschrift SemiCondensed" panose="020B0502040204020203" pitchFamily="34" charset="0"/>
              </a:rPr>
              <a:t>compounds</a:t>
            </a:r>
          </a:p>
        </p:txBody>
      </p:sp>
    </p:spTree>
    <p:extLst>
      <p:ext uri="{BB962C8B-B14F-4D97-AF65-F5344CB8AC3E}">
        <p14:creationId xmlns:p14="http://schemas.microsoft.com/office/powerpoint/2010/main" val="35744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EE3F2-20DC-255F-09F8-DF502D717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6597D-3AC7-AFDA-B2EE-2A8F0DEABBE9}"/>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THE </a:t>
            </a:r>
            <a:r>
              <a:rPr lang="en-US" i="1" dirty="0">
                <a:solidFill>
                  <a:schemeClr val="accent2"/>
                </a:solidFill>
                <a:latin typeface="Bahnschrift SemiBold" panose="020B0502040204020203" pitchFamily="34" charset="0"/>
              </a:rPr>
              <a:t>‘EL-</a:t>
            </a:r>
            <a:r>
              <a:rPr lang="en-US" dirty="0">
                <a:solidFill>
                  <a:schemeClr val="accent2"/>
                </a:solidFill>
                <a:latin typeface="Bahnschrift SemiBold" panose="020B0502040204020203" pitchFamily="34" charset="0"/>
              </a:rPr>
              <a:t>COMPOUNDS</a:t>
            </a:r>
          </a:p>
        </p:txBody>
      </p:sp>
      <p:sp>
        <p:nvSpPr>
          <p:cNvPr id="3" name="Content Placeholder 2">
            <a:extLst>
              <a:ext uri="{FF2B5EF4-FFF2-40B4-BE49-F238E27FC236}">
                <a16:creationId xmlns:a16="http://schemas.microsoft.com/office/drawing/2014/main" id="{318532F8-5A87-BBA7-8BCC-187E91D1FD2C}"/>
              </a:ext>
            </a:extLst>
          </p:cNvPr>
          <p:cNvSpPr>
            <a:spLocks noGrp="1"/>
          </p:cNvSpPr>
          <p:nvPr>
            <p:ph idx="1"/>
          </p:nvPr>
        </p:nvSpPr>
        <p:spPr>
          <a:xfrm>
            <a:off x="838200" y="1530753"/>
            <a:ext cx="10515600" cy="4984431"/>
          </a:xfrm>
        </p:spPr>
        <p:txBody>
          <a:bodyPr>
            <a:normAutofit lnSpcReduction="10000"/>
          </a:bodyPr>
          <a:lstStyle/>
          <a:p>
            <a:pPr marL="0" indent="0">
              <a:buNone/>
            </a:pPr>
            <a:r>
              <a:rPr lang="en-US" sz="3600" dirty="0">
                <a:solidFill>
                  <a:schemeClr val="accent4">
                    <a:lumMod val="60000"/>
                    <a:lumOff val="40000"/>
                  </a:schemeClr>
                </a:solidFill>
                <a:latin typeface="Bahnschrift SemiCondensed" panose="020B0502040204020203" pitchFamily="34" charset="0"/>
              </a:rPr>
              <a:t>We encounter the first of these compounds, </a:t>
            </a:r>
            <a:r>
              <a:rPr lang="en-US" sz="3600" i="1" dirty="0">
                <a:solidFill>
                  <a:schemeClr val="accent4">
                    <a:lumMod val="60000"/>
                    <a:lumOff val="40000"/>
                  </a:schemeClr>
                </a:solidFill>
                <a:latin typeface="Bahnschrift SemiCondensed" panose="020B0502040204020203" pitchFamily="34" charset="0"/>
              </a:rPr>
              <a:t>‘El ‘Elyon, </a:t>
            </a:r>
            <a:r>
              <a:rPr lang="en-US" sz="3600" dirty="0">
                <a:solidFill>
                  <a:schemeClr val="accent4">
                    <a:lumMod val="60000"/>
                    <a:lumOff val="40000"/>
                  </a:schemeClr>
                </a:solidFill>
                <a:latin typeface="Bahnschrift SemiCondensed" panose="020B0502040204020203" pitchFamily="34" charset="0"/>
              </a:rPr>
              <a:t>in the Abraham stories, when Abram returned after rescuing his nephew Lot from eastern marauders.</a:t>
            </a:r>
          </a:p>
          <a:p>
            <a:r>
              <a:rPr lang="en-US" sz="3200" i="1" dirty="0">
                <a:latin typeface="Bahnschrift SemiCondensed" panose="020B0502040204020203" pitchFamily="34" charset="0"/>
              </a:rPr>
              <a:t>At pre-Israelite Salem (Jerusalem), Abram encountered Melchizedek, a priest-king of ‘El Elyon (= God Most High), and paid to him a tithe of the spoils of war.</a:t>
            </a:r>
          </a:p>
          <a:p>
            <a:r>
              <a:rPr lang="en-US" sz="3200" i="1" dirty="0">
                <a:latin typeface="Bahnschrift SemiCondensed" panose="020B0502040204020203" pitchFamily="34" charset="0"/>
              </a:rPr>
              <a:t>Thereafter, this name appears a number of times, sometimes without the addition of ‘El (e.g., Nu. 24:16; Ps. 46:4) and sometimes linked to the name ‘Elohim (e.g., Ps. 57:2; 78:56).</a:t>
            </a:r>
          </a:p>
          <a:p>
            <a:r>
              <a:rPr lang="en-US" sz="3200" i="1" dirty="0">
                <a:latin typeface="Bahnschrift SemiCondensed" panose="020B0502040204020203" pitchFamily="34" charset="0"/>
              </a:rPr>
              <a:t>In Ps. 91:1-2, the names ‘Elyon, Shaddai, Yahweh, and ‘Elohim appear in a single expression.</a:t>
            </a:r>
            <a:endParaRPr lang="en-US" dirty="0">
              <a:latin typeface="Bahnschrift SemiCondensed" panose="020B0502040204020203" pitchFamily="34" charset="0"/>
            </a:endParaRPr>
          </a:p>
        </p:txBody>
      </p:sp>
    </p:spTree>
    <p:extLst>
      <p:ext uri="{BB962C8B-B14F-4D97-AF65-F5344CB8AC3E}">
        <p14:creationId xmlns:p14="http://schemas.microsoft.com/office/powerpoint/2010/main" val="226742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B76268DD-8D2B-3785-1110-88CA60370B2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96268-AB0A-E038-3824-B970A9899AB6}"/>
              </a:ext>
            </a:extLst>
          </p:cNvPr>
          <p:cNvSpPr>
            <a:spLocks noGrp="1"/>
          </p:cNvSpPr>
          <p:nvPr>
            <p:ph idx="1"/>
          </p:nvPr>
        </p:nvSpPr>
        <p:spPr>
          <a:xfrm>
            <a:off x="838200" y="1120140"/>
            <a:ext cx="10515600" cy="4157713"/>
          </a:xfrm>
        </p:spPr>
        <p:txBody>
          <a:bodyPr>
            <a:normAutofit/>
          </a:bodyPr>
          <a:lstStyle/>
          <a:p>
            <a:pPr marL="0" indent="0">
              <a:lnSpc>
                <a:spcPct val="150000"/>
              </a:lnSpc>
              <a:buNone/>
            </a:pPr>
            <a:r>
              <a:rPr lang="en-US" dirty="0">
                <a:latin typeface="Lucida Handwriting" panose="03010101010101010101" pitchFamily="66" charset="0"/>
              </a:rPr>
              <a:t>“The one dwelling in the hiding place of </a:t>
            </a:r>
            <a:r>
              <a:rPr lang="en-US" u="sng" dirty="0">
                <a:latin typeface="Lucida Handwriting" panose="03010101010101010101" pitchFamily="66" charset="0"/>
              </a:rPr>
              <a:t>‘Elyon </a:t>
            </a:r>
            <a:r>
              <a:rPr lang="en-US" dirty="0">
                <a:latin typeface="Lucida Handwriting" panose="03010101010101010101" pitchFamily="66" charset="0"/>
              </a:rPr>
              <a:t>will abide in the shadow of S</a:t>
            </a:r>
            <a:r>
              <a:rPr lang="en-US" u="sng" dirty="0">
                <a:latin typeface="Lucida Handwriting" panose="03010101010101010101" pitchFamily="66" charset="0"/>
              </a:rPr>
              <a:t>haddai</a:t>
            </a:r>
            <a:r>
              <a:rPr lang="en-US" dirty="0">
                <a:latin typeface="Lucida Handwriting" panose="03010101010101010101" pitchFamily="66" charset="0"/>
              </a:rPr>
              <a:t>. I will say to </a:t>
            </a:r>
            <a:r>
              <a:rPr lang="en-US" u="sng" dirty="0">
                <a:latin typeface="Lucida Handwriting" panose="03010101010101010101" pitchFamily="66" charset="0"/>
              </a:rPr>
              <a:t>Yahweh</a:t>
            </a:r>
            <a:r>
              <a:rPr lang="en-US" dirty="0">
                <a:latin typeface="Lucida Handwriting" panose="03010101010101010101" pitchFamily="66" charset="0"/>
              </a:rPr>
              <a:t>, “My refuge and my stronghold [is] </a:t>
            </a:r>
            <a:r>
              <a:rPr lang="en-US" u="sng" dirty="0">
                <a:latin typeface="Lucida Handwriting" panose="03010101010101010101" pitchFamily="66" charset="0"/>
              </a:rPr>
              <a:t>‘Elohim</a:t>
            </a:r>
            <a:r>
              <a:rPr lang="en-US" dirty="0">
                <a:latin typeface="Lucida Handwriting" panose="03010101010101010101" pitchFamily="66" charset="0"/>
              </a:rPr>
              <a:t>, and I will trust in him.”</a:t>
            </a:r>
          </a:p>
          <a:p>
            <a:pPr marL="0" indent="0">
              <a:lnSpc>
                <a:spcPct val="100000"/>
              </a:lnSpc>
              <a:buNone/>
            </a:pPr>
            <a:r>
              <a:rPr lang="en-US" dirty="0">
                <a:latin typeface="Arial Narrow" panose="020B0606020202030204" pitchFamily="34" charset="0"/>
              </a:rPr>
              <a:t>								Psalm 91:1-2</a:t>
            </a:r>
          </a:p>
          <a:p>
            <a:pPr marL="0" indent="0">
              <a:lnSpc>
                <a:spcPct val="100000"/>
              </a:lnSpc>
              <a:spcBef>
                <a:spcPts val="0"/>
              </a:spcBef>
              <a:buNone/>
            </a:pPr>
            <a:r>
              <a:rPr lang="en-US" dirty="0">
                <a:latin typeface="Arial Narrow" panose="020B0606020202030204" pitchFamily="34" charset="0"/>
              </a:rPr>
              <a:t>								(my translation)</a:t>
            </a:r>
          </a:p>
        </p:txBody>
      </p:sp>
    </p:spTree>
    <p:extLst>
      <p:ext uri="{BB962C8B-B14F-4D97-AF65-F5344CB8AC3E}">
        <p14:creationId xmlns:p14="http://schemas.microsoft.com/office/powerpoint/2010/main" val="1382221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80554-BD96-3BAB-B467-7F837A0CA4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C5CC5-4D9A-BFED-D6E7-6CEB00FDCC6C}"/>
              </a:ext>
            </a:extLst>
          </p:cNvPr>
          <p:cNvSpPr>
            <a:spLocks noGrp="1"/>
          </p:cNvSpPr>
          <p:nvPr>
            <p:ph sz="half" idx="1"/>
          </p:nvPr>
        </p:nvSpPr>
        <p:spPr>
          <a:xfrm>
            <a:off x="481263" y="526843"/>
            <a:ext cx="4122821" cy="5858278"/>
          </a:xfrm>
          <a:solidFill>
            <a:schemeClr val="bg1"/>
          </a:solidFill>
        </p:spPr>
        <p:txBody>
          <a:bodyPr>
            <a:normAutofit fontScale="92500"/>
          </a:bodyPr>
          <a:lstStyle/>
          <a:p>
            <a:pPr marL="0" indent="0">
              <a:buNone/>
            </a:pPr>
            <a:r>
              <a:rPr lang="en-US" sz="3600" i="1" dirty="0">
                <a:solidFill>
                  <a:schemeClr val="accent4">
                    <a:lumMod val="60000"/>
                    <a:lumOff val="40000"/>
                  </a:schemeClr>
                </a:solidFill>
                <a:latin typeface="Bahnschrift SemiCondensed" panose="020B0502040204020203" pitchFamily="34" charset="0"/>
              </a:rPr>
              <a:t>‘El ‘Olam</a:t>
            </a:r>
            <a:r>
              <a:rPr lang="en-US" sz="3600" dirty="0">
                <a:solidFill>
                  <a:schemeClr val="accent4">
                    <a:lumMod val="60000"/>
                    <a:lumOff val="40000"/>
                  </a:schemeClr>
                </a:solidFill>
                <a:latin typeface="Bahnschrift SemiCondensed" panose="020B0502040204020203" pitchFamily="34" charset="0"/>
              </a:rPr>
              <a:t> (= God eternal)</a:t>
            </a:r>
          </a:p>
          <a:p>
            <a:r>
              <a:rPr lang="en-US" sz="3200" i="1" dirty="0">
                <a:latin typeface="Bahnschrift SemiCondensed" panose="020B0502040204020203" pitchFamily="34" charset="0"/>
              </a:rPr>
              <a:t>It was first invoked by Abraham when establishing a treaty over water rights at Beersheba (Ge. 21:33).</a:t>
            </a:r>
          </a:p>
          <a:p>
            <a:r>
              <a:rPr lang="en-US" sz="3200" i="1" dirty="0">
                <a:latin typeface="Bahnschrift SemiCondensed" panose="020B0502040204020203" pitchFamily="34" charset="0"/>
              </a:rPr>
              <a:t>Thereafter, it appears as a divine attribute, attached to God’s mercy, love, glory, and faithfulness, all of which are eternal, just as God is eternal.</a:t>
            </a:r>
          </a:p>
        </p:txBody>
      </p:sp>
      <p:pic>
        <p:nvPicPr>
          <p:cNvPr id="1026" name="Picture 2" descr="Beersheba Tourism (2023): Best of Beersheba, Israel - Tripadvisor">
            <a:extLst>
              <a:ext uri="{FF2B5EF4-FFF2-40B4-BE49-F238E27FC236}">
                <a16:creationId xmlns:a16="http://schemas.microsoft.com/office/drawing/2014/main" id="{F339C13B-8DFE-8165-5244-37B44095F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884" y="764865"/>
            <a:ext cx="7283116" cy="52022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2BD704-41C2-BE67-7D04-6ED61074E8EB}"/>
              </a:ext>
            </a:extLst>
          </p:cNvPr>
          <p:cNvSpPr txBox="1"/>
          <p:nvPr/>
        </p:nvSpPr>
        <p:spPr>
          <a:xfrm>
            <a:off x="7283116" y="6093498"/>
            <a:ext cx="2743200" cy="369332"/>
          </a:xfrm>
          <a:prstGeom prst="rect">
            <a:avLst/>
          </a:prstGeom>
          <a:noFill/>
        </p:spPr>
        <p:txBody>
          <a:bodyPr wrap="square" rtlCol="0">
            <a:spAutoFit/>
          </a:bodyPr>
          <a:lstStyle/>
          <a:p>
            <a:pPr algn="ctr"/>
            <a:r>
              <a:rPr lang="en-US" dirty="0"/>
              <a:t>Beersheba</a:t>
            </a:r>
          </a:p>
        </p:txBody>
      </p:sp>
    </p:spTree>
    <p:extLst>
      <p:ext uri="{BB962C8B-B14F-4D97-AF65-F5344CB8AC3E}">
        <p14:creationId xmlns:p14="http://schemas.microsoft.com/office/powerpoint/2010/main" val="428803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9D17-47C3-3650-9DBC-C06A0042F66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772CF6-A13C-7C18-6C7F-59AC9CCBD144}"/>
              </a:ext>
            </a:extLst>
          </p:cNvPr>
          <p:cNvSpPr>
            <a:spLocks noGrp="1"/>
          </p:cNvSpPr>
          <p:nvPr>
            <p:ph sz="half" idx="2"/>
          </p:nvPr>
        </p:nvSpPr>
        <p:spPr>
          <a:xfrm>
            <a:off x="967355" y="654006"/>
            <a:ext cx="4332555" cy="5936365"/>
          </a:xfrm>
          <a:solidFill>
            <a:schemeClr val="bg1"/>
          </a:solidFill>
        </p:spPr>
        <p:txBody>
          <a:bodyPr>
            <a:normAutofit fontScale="92500"/>
          </a:bodyPr>
          <a:lstStyle/>
          <a:p>
            <a:pPr marL="0" indent="0">
              <a:buNone/>
            </a:pPr>
            <a:r>
              <a:rPr kumimoji="0" lang="en-US" sz="3600" b="0" i="1"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‘El Ro’ </a:t>
            </a:r>
            <a:r>
              <a:rPr kumimoji="0" lang="en-US" sz="3600" b="0" i="1" u="none" strike="noStrike" kern="1200" cap="none" spc="0" normalizeH="0" baseline="0" noProof="0" dirty="0" err="1">
                <a:ln>
                  <a:noFill/>
                </a:ln>
                <a:solidFill>
                  <a:srgbClr val="FFC000">
                    <a:lumMod val="60000"/>
                    <a:lumOff val="40000"/>
                  </a:srgbClr>
                </a:solidFill>
                <a:effectLst/>
                <a:uLnTx/>
                <a:uFillTx/>
                <a:latin typeface="Bahnschrift SemiCondensed" panose="020B0502040204020203" pitchFamily="34" charset="0"/>
                <a:ea typeface="+mn-ea"/>
                <a:cs typeface="+mn-cs"/>
              </a:rPr>
              <a:t>i</a:t>
            </a:r>
            <a:r>
              <a:rPr kumimoji="0" lang="en-US" sz="3600" b="0" i="1"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a:t>
            </a:r>
            <a:r>
              <a:rPr kumimoji="0" lang="en-US" sz="3600" b="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the God who sees)</a:t>
            </a:r>
          </a:p>
          <a:p>
            <a:r>
              <a:rPr lang="en-US" sz="3200" i="1" dirty="0">
                <a:latin typeface="Bahnschrift SemiCondensed" panose="020B0502040204020203" pitchFamily="34" charset="0"/>
              </a:rPr>
              <a:t>This name was spoken by Hagar, when she found sustenance at Beer-</a:t>
            </a:r>
            <a:r>
              <a:rPr lang="en-US" sz="3200" i="1" dirty="0" err="1">
                <a:latin typeface="Bahnschrift SemiCondensed" panose="020B0502040204020203" pitchFamily="34" charset="0"/>
              </a:rPr>
              <a:t>lahai</a:t>
            </a:r>
            <a:r>
              <a:rPr lang="en-US" sz="3200" i="1" dirty="0">
                <a:latin typeface="Bahnschrift SemiCondensed" panose="020B0502040204020203" pitchFamily="34" charset="0"/>
              </a:rPr>
              <a:t>-</a:t>
            </a:r>
            <a:r>
              <a:rPr lang="en-US" sz="3200" i="1" dirty="0" err="1">
                <a:latin typeface="Bahnschrift SemiCondensed" panose="020B0502040204020203" pitchFamily="34" charset="0"/>
              </a:rPr>
              <a:t>roi</a:t>
            </a:r>
            <a:r>
              <a:rPr lang="en-US" sz="3200" i="1" dirty="0">
                <a:latin typeface="Bahnschrift SemiCondensed" panose="020B0502040204020203" pitchFamily="34" charset="0"/>
              </a:rPr>
              <a:t> (Ge. 16:13).</a:t>
            </a:r>
          </a:p>
          <a:p>
            <a:r>
              <a:rPr lang="en-US" sz="3200" i="1" dirty="0">
                <a:latin typeface="Bahnschrift SemiCondensed" panose="020B0502040204020203" pitchFamily="34" charset="0"/>
              </a:rPr>
              <a:t>After her pregnancy, she had fled into the desert and found a spring.</a:t>
            </a:r>
          </a:p>
          <a:p>
            <a:r>
              <a:rPr lang="en-US" sz="3200" i="1" dirty="0">
                <a:latin typeface="Bahnschrift SemiCondensed" panose="020B0502040204020203" pitchFamily="34" charset="0"/>
              </a:rPr>
              <a:t>She said, “You are a God of seeing, for truly I have seen him who looks after me.”</a:t>
            </a:r>
            <a:endParaRPr lang="en-US" sz="3200" i="1" dirty="0"/>
          </a:p>
        </p:txBody>
      </p:sp>
      <p:pic>
        <p:nvPicPr>
          <p:cNvPr id="10" name="Picture 9" descr="BAS29">
            <a:extLst>
              <a:ext uri="{FF2B5EF4-FFF2-40B4-BE49-F238E27FC236}">
                <a16:creationId xmlns:a16="http://schemas.microsoft.com/office/drawing/2014/main" id="{25FADD16-F8E3-1E00-38C5-C178D530344C}"/>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rcRect t="11827"/>
          <a:stretch/>
        </p:blipFill>
        <p:spPr bwMode="auto">
          <a:xfrm>
            <a:off x="6096000" y="16146"/>
            <a:ext cx="5128645" cy="6841854"/>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800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9EE8-B91A-38F0-D79A-CE8E7B913733}"/>
            </a:ext>
          </a:extLst>
        </p:cNvPr>
        <p:cNvGrpSpPr/>
        <p:nvPr/>
      </p:nvGrpSpPr>
      <p:grpSpPr>
        <a:xfrm>
          <a:off x="0" y="0"/>
          <a:ext cx="0" cy="0"/>
          <a:chOff x="0" y="0"/>
          <a:chExt cx="0" cy="0"/>
        </a:xfrm>
      </p:grpSpPr>
      <p:sp>
        <p:nvSpPr>
          <p:cNvPr id="5" name="Content Placeholder 3">
            <a:extLst>
              <a:ext uri="{FF2B5EF4-FFF2-40B4-BE49-F238E27FC236}">
                <a16:creationId xmlns:a16="http://schemas.microsoft.com/office/drawing/2014/main" id="{931E99FB-8B1E-46A0-6522-14DC9FAA516C}"/>
              </a:ext>
            </a:extLst>
          </p:cNvPr>
          <p:cNvSpPr txBox="1">
            <a:spLocks/>
          </p:cNvSpPr>
          <p:nvPr/>
        </p:nvSpPr>
        <p:spPr>
          <a:xfrm>
            <a:off x="8104859" y="796233"/>
            <a:ext cx="3797967" cy="5265529"/>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‘El Bethel</a:t>
            </a:r>
            <a:r>
              <a:rPr kumimoji="0" lang="en-US" sz="3600" b="0" i="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 God of the House of God)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God identified himself by this name when Jacob built an altar at Bethel (Ge. 31:13; 35:7).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It recalls Jacob’s dream of a ladder reaching from heaven to earth, a place Jacob named Bethel (= house of God, cf. Ge. 28:19).</a:t>
            </a:r>
            <a:endPar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quot;Jacob's Ladder&quot; by William Blake">
            <a:extLst>
              <a:ext uri="{FF2B5EF4-FFF2-40B4-BE49-F238E27FC236}">
                <a16:creationId xmlns:a16="http://schemas.microsoft.com/office/drawing/2014/main" id="{5EF0FBDF-3519-67DD-EC2F-559ED95EF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831" y="0"/>
            <a:ext cx="5337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6768E33-47A0-E000-F41F-B683E2A7E9D9}"/>
              </a:ext>
            </a:extLst>
          </p:cNvPr>
          <p:cNvSpPr txBox="1"/>
          <p:nvPr/>
        </p:nvSpPr>
        <p:spPr>
          <a:xfrm>
            <a:off x="197931" y="3609474"/>
            <a:ext cx="2085474" cy="1631216"/>
          </a:xfrm>
          <a:prstGeom prst="rect">
            <a:avLst/>
          </a:prstGeom>
          <a:noFill/>
        </p:spPr>
        <p:txBody>
          <a:bodyPr wrap="square" rtlCol="0">
            <a:spAutoFit/>
          </a:bodyPr>
          <a:lstStyle/>
          <a:p>
            <a:pPr algn="r"/>
            <a:r>
              <a:rPr lang="en-US" sz="2000" dirty="0"/>
              <a:t>“Jacob’s Ladder” by William Blake (ca. 1799-1806)</a:t>
            </a:r>
          </a:p>
          <a:p>
            <a:pPr algn="r"/>
            <a:r>
              <a:rPr lang="en-US" sz="2000" dirty="0"/>
              <a:t>British Museum, London</a:t>
            </a:r>
          </a:p>
        </p:txBody>
      </p:sp>
    </p:spTree>
    <p:extLst>
      <p:ext uri="{BB962C8B-B14F-4D97-AF65-F5344CB8AC3E}">
        <p14:creationId xmlns:p14="http://schemas.microsoft.com/office/powerpoint/2010/main" val="152507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17831667-ACC3-29E1-35FB-86BD59B3C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375B5-5156-AD3E-8044-DB016E38A8C5}"/>
              </a:ext>
            </a:extLst>
          </p:cNvPr>
          <p:cNvSpPr>
            <a:spLocks noGrp="1"/>
          </p:cNvSpPr>
          <p:nvPr>
            <p:ph type="title"/>
          </p:nvPr>
        </p:nvSpPr>
        <p:spPr/>
        <p:txBody>
          <a:bodyPr/>
          <a:lstStyle/>
          <a:p>
            <a:r>
              <a:rPr lang="en-US" dirty="0">
                <a:solidFill>
                  <a:schemeClr val="accent5">
                    <a:lumMod val="60000"/>
                    <a:lumOff val="40000"/>
                  </a:schemeClr>
                </a:solidFill>
                <a:latin typeface="Forte" panose="03060902040502070203" pitchFamily="66" charset="0"/>
              </a:rPr>
              <a:t>Discussion</a:t>
            </a:r>
          </a:p>
        </p:txBody>
      </p:sp>
      <p:sp>
        <p:nvSpPr>
          <p:cNvPr id="3" name="Content Placeholder 2">
            <a:extLst>
              <a:ext uri="{FF2B5EF4-FFF2-40B4-BE49-F238E27FC236}">
                <a16:creationId xmlns:a16="http://schemas.microsoft.com/office/drawing/2014/main" id="{FC73D0BE-D835-5540-C158-14F183AD17C4}"/>
              </a:ext>
            </a:extLst>
          </p:cNvPr>
          <p:cNvSpPr>
            <a:spLocks noGrp="1"/>
          </p:cNvSpPr>
          <p:nvPr>
            <p:ph idx="1"/>
          </p:nvPr>
        </p:nvSpPr>
        <p:spPr>
          <a:xfrm>
            <a:off x="838200" y="1590235"/>
            <a:ext cx="10515600" cy="4351338"/>
          </a:xfrm>
        </p:spPr>
        <p:txBody>
          <a:bodyPr/>
          <a:lstStyle/>
          <a:p>
            <a:pPr marL="0" indent="0">
              <a:buNone/>
            </a:pPr>
            <a:r>
              <a:rPr lang="en-US" i="1" dirty="0"/>
              <a:t>How do the compound names for God enrich our understanding of God’s relationship to his people? </a:t>
            </a:r>
          </a:p>
          <a:p>
            <a:pPr marL="0" indent="0">
              <a:buNone/>
            </a:pPr>
            <a:r>
              <a:rPr lang="en-US" i="1" dirty="0"/>
              <a:t>Can you find the “‘El” element in the following personal names in the Bible?</a:t>
            </a:r>
          </a:p>
          <a:p>
            <a:pPr lvl="1"/>
            <a:r>
              <a:rPr lang="en-US" b="1" dirty="0"/>
              <a:t>Samuel (= name of God)</a:t>
            </a:r>
          </a:p>
          <a:p>
            <a:pPr lvl="1"/>
            <a:r>
              <a:rPr lang="en-US" b="1" dirty="0"/>
              <a:t>Nathanael (= gift of God)</a:t>
            </a:r>
          </a:p>
          <a:p>
            <a:pPr lvl="1"/>
            <a:r>
              <a:rPr lang="en-US" b="1" dirty="0"/>
              <a:t>Gabriel (= God is my warrior)</a:t>
            </a:r>
          </a:p>
          <a:p>
            <a:pPr lvl="1"/>
            <a:r>
              <a:rPr lang="en-US" b="1" dirty="0"/>
              <a:t>Michael (= who is like God?)</a:t>
            </a:r>
          </a:p>
          <a:p>
            <a:pPr lvl="1"/>
            <a:r>
              <a:rPr lang="en-US" b="1" dirty="0"/>
              <a:t>Immanuel (= God with us)</a:t>
            </a:r>
          </a:p>
          <a:p>
            <a:pPr lvl="1"/>
            <a:r>
              <a:rPr lang="en-US" b="1" dirty="0"/>
              <a:t>Daniel (= God is my judge)</a:t>
            </a:r>
          </a:p>
          <a:p>
            <a:pPr marL="0" indent="0">
              <a:buNone/>
            </a:pPr>
            <a:endParaRPr lang="en-US" sz="800" i="1" dirty="0"/>
          </a:p>
        </p:txBody>
      </p:sp>
    </p:spTree>
    <p:extLst>
      <p:ext uri="{BB962C8B-B14F-4D97-AF65-F5344CB8AC3E}">
        <p14:creationId xmlns:p14="http://schemas.microsoft.com/office/powerpoint/2010/main" val="25957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BFE86-AD00-127C-DADB-20BA0093A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ACC7C-9402-D0DB-FDC6-D60D220F9A2D}"/>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THE </a:t>
            </a:r>
            <a:r>
              <a:rPr lang="en-US" i="1" dirty="0">
                <a:solidFill>
                  <a:schemeClr val="accent2"/>
                </a:solidFill>
                <a:latin typeface="Bahnschrift SemiBold" panose="020B0502040204020203" pitchFamily="34" charset="0"/>
              </a:rPr>
              <a:t>YAHWEH-</a:t>
            </a:r>
            <a:r>
              <a:rPr lang="en-US" dirty="0">
                <a:solidFill>
                  <a:schemeClr val="accent2"/>
                </a:solidFill>
                <a:latin typeface="Bahnschrift SemiBold" panose="020B0502040204020203" pitchFamily="34" charset="0"/>
              </a:rPr>
              <a:t>COMPOUNDS</a:t>
            </a:r>
          </a:p>
        </p:txBody>
      </p:sp>
      <p:sp>
        <p:nvSpPr>
          <p:cNvPr id="3" name="Content Placeholder 2">
            <a:extLst>
              <a:ext uri="{FF2B5EF4-FFF2-40B4-BE49-F238E27FC236}">
                <a16:creationId xmlns:a16="http://schemas.microsoft.com/office/drawing/2014/main" id="{5FD28245-5D9D-5E7C-E1FB-9929FCA8BE24}"/>
              </a:ext>
            </a:extLst>
          </p:cNvPr>
          <p:cNvSpPr>
            <a:spLocks noGrp="1"/>
          </p:cNvSpPr>
          <p:nvPr>
            <p:ph idx="1"/>
          </p:nvPr>
        </p:nvSpPr>
        <p:spPr>
          <a:xfrm>
            <a:off x="838200" y="1530753"/>
            <a:ext cx="10515600" cy="4984431"/>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Similar to the </a:t>
            </a:r>
            <a:r>
              <a:rPr lang="en-US" sz="3600" i="1" dirty="0">
                <a:solidFill>
                  <a:schemeClr val="accent4">
                    <a:lumMod val="60000"/>
                    <a:lumOff val="40000"/>
                  </a:schemeClr>
                </a:solidFill>
                <a:latin typeface="Bahnschrift SemiCondensed" panose="020B0502040204020203" pitchFamily="34" charset="0"/>
              </a:rPr>
              <a:t>‘El-</a:t>
            </a:r>
            <a:r>
              <a:rPr lang="en-US" sz="3600" dirty="0">
                <a:solidFill>
                  <a:schemeClr val="accent4">
                    <a:lumMod val="60000"/>
                    <a:lumOff val="40000"/>
                  </a:schemeClr>
                </a:solidFill>
                <a:latin typeface="Bahnschrift SemiCondensed" panose="020B0502040204020203" pitchFamily="34" charset="0"/>
              </a:rPr>
              <a:t>compounds, the </a:t>
            </a:r>
            <a:r>
              <a:rPr lang="en-US" sz="3600" i="1" dirty="0">
                <a:solidFill>
                  <a:schemeClr val="accent4">
                    <a:lumMod val="60000"/>
                    <a:lumOff val="40000"/>
                  </a:schemeClr>
                </a:solidFill>
                <a:latin typeface="Bahnschrift SemiCondensed" panose="020B0502040204020203" pitchFamily="34" charset="0"/>
              </a:rPr>
              <a:t>Yahweh-</a:t>
            </a:r>
            <a:r>
              <a:rPr lang="en-US" sz="3600" dirty="0">
                <a:solidFill>
                  <a:schemeClr val="accent4">
                    <a:lumMod val="60000"/>
                    <a:lumOff val="40000"/>
                  </a:schemeClr>
                </a:solidFill>
                <a:latin typeface="Bahnschrift SemiCondensed" panose="020B0502040204020203" pitchFamily="34" charset="0"/>
              </a:rPr>
              <a:t>compounds offer additional descriptive terms illuminating God’s character attributes.</a:t>
            </a:r>
          </a:p>
          <a:p>
            <a:r>
              <a:rPr lang="en-US" sz="3200" i="1" dirty="0">
                <a:latin typeface="Bahnschrift SemiCondensed" panose="020B0502040204020203" pitchFamily="34" charset="0"/>
              </a:rPr>
              <a:t>Often, such names arise out of specific historical circumstances or personal encounters with God.</a:t>
            </a:r>
          </a:p>
          <a:p>
            <a:r>
              <a:rPr lang="en-US" sz="3200" i="1" dirty="0">
                <a:latin typeface="Bahnschrift SemiCondensed" panose="020B0502040204020203" pitchFamily="34" charset="0"/>
              </a:rPr>
              <a:t>It became quite common to add a “Yah” element to personal names (called theophoric names). In most of these cases, the “y” sound has been spelled in English with a “J”, i.e., Jehoshaphat (= Yahweh judges), Jeremiah (= Yahweh establishes), Joel (= Yahweh is God), etc.</a:t>
            </a:r>
          </a:p>
        </p:txBody>
      </p:sp>
    </p:spTree>
    <p:extLst>
      <p:ext uri="{BB962C8B-B14F-4D97-AF65-F5344CB8AC3E}">
        <p14:creationId xmlns:p14="http://schemas.microsoft.com/office/powerpoint/2010/main" val="138794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242A-84C4-9693-745E-C5AE29CF38FD}"/>
              </a:ext>
            </a:extLst>
          </p:cNvPr>
          <p:cNvSpPr>
            <a:spLocks noGrp="1"/>
          </p:cNvSpPr>
          <p:nvPr>
            <p:ph type="title"/>
          </p:nvPr>
        </p:nvSpPr>
        <p:spPr/>
        <p:txBody>
          <a:bodyPr/>
          <a:lstStyle/>
          <a:p>
            <a:r>
              <a:rPr lang="en-US" dirty="0">
                <a:solidFill>
                  <a:schemeClr val="accent2"/>
                </a:solidFill>
                <a:latin typeface="Bahnschrift SemiBold" panose="020B0502040204020203" pitchFamily="34" charset="0"/>
              </a:rPr>
              <a:t>THE BASIC IDEA OF DIVINE REVELATION</a:t>
            </a:r>
          </a:p>
        </p:txBody>
      </p:sp>
      <p:sp>
        <p:nvSpPr>
          <p:cNvPr id="3" name="Content Placeholder 2">
            <a:extLst>
              <a:ext uri="{FF2B5EF4-FFF2-40B4-BE49-F238E27FC236}">
                <a16:creationId xmlns:a16="http://schemas.microsoft.com/office/drawing/2014/main" id="{E3E7DAD7-1D15-D128-1747-7BAE799AEC46}"/>
              </a:ext>
            </a:extLst>
          </p:cNvPr>
          <p:cNvSpPr>
            <a:spLocks noGrp="1"/>
          </p:cNvSpPr>
          <p:nvPr>
            <p:ph idx="1"/>
          </p:nvPr>
        </p:nvSpPr>
        <p:spPr>
          <a:xfrm>
            <a:off x="838200" y="1690688"/>
            <a:ext cx="10515600" cy="4984431"/>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Crucial to the development of the Hebrew faith is the belief that God took the initiative to reveal himself.</a:t>
            </a:r>
          </a:p>
          <a:p>
            <a:r>
              <a:rPr lang="en-US" sz="3200" i="1" dirty="0">
                <a:latin typeface="Bahnschrift SemiCondensed" panose="020B0502040204020203" pitchFamily="34" charset="0"/>
              </a:rPr>
              <a:t>Atheism was not a philosophical option in the ancient world.</a:t>
            </a:r>
          </a:p>
          <a:p>
            <a:r>
              <a:rPr lang="en-US" sz="3200" i="1" dirty="0">
                <a:latin typeface="Bahnschrift SemiCondensed" panose="020B0502040204020203" pitchFamily="34" charset="0"/>
              </a:rPr>
              <a:t>The question was not so much, “Is there a God?” but rather, “Who is God?” or “What is his name?”</a:t>
            </a:r>
          </a:p>
          <a:p>
            <a:r>
              <a:rPr lang="en-US" sz="3200" i="1" dirty="0">
                <a:latin typeface="Bahnschrift SemiCondensed" panose="020B0502040204020203" pitchFamily="34" charset="0"/>
              </a:rPr>
              <a:t>For Israel, there was only one God, but while he is called “God” by the terms widely used in the ancient Near East, he was also called by names that were unique to him alone.</a:t>
            </a:r>
          </a:p>
        </p:txBody>
      </p:sp>
    </p:spTree>
    <p:extLst>
      <p:ext uri="{BB962C8B-B14F-4D97-AF65-F5344CB8AC3E}">
        <p14:creationId xmlns:p14="http://schemas.microsoft.com/office/powerpoint/2010/main" val="7391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D9166-0301-31AD-5FF4-06A81B2FEE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FC329-D9C0-0ADA-20CE-92A6C6FDE56A}"/>
              </a:ext>
            </a:extLst>
          </p:cNvPr>
          <p:cNvSpPr>
            <a:spLocks noGrp="1"/>
          </p:cNvSpPr>
          <p:nvPr>
            <p:ph sz="half" idx="1"/>
          </p:nvPr>
        </p:nvSpPr>
        <p:spPr>
          <a:xfrm>
            <a:off x="7138735" y="723348"/>
            <a:ext cx="4668249" cy="5710990"/>
          </a:xfrm>
          <a:solidFill>
            <a:schemeClr val="bg1"/>
          </a:solidFill>
        </p:spPr>
        <p:txBody>
          <a:bodyPr>
            <a:normAutofit lnSpcReduction="10000"/>
          </a:bodyPr>
          <a:lstStyle/>
          <a:p>
            <a:pPr marL="0" indent="0">
              <a:buNone/>
            </a:pPr>
            <a:r>
              <a:rPr lang="en-US" sz="3600" i="1" dirty="0">
                <a:solidFill>
                  <a:schemeClr val="accent4">
                    <a:lumMod val="60000"/>
                    <a:lumOff val="40000"/>
                  </a:schemeClr>
                </a:solidFill>
                <a:latin typeface="Bahnschrift SemiCondensed" panose="020B0502040204020203" pitchFamily="34" charset="0"/>
              </a:rPr>
              <a:t>Yahweh </a:t>
            </a:r>
            <a:r>
              <a:rPr lang="en-US" sz="3600" i="1" dirty="0" err="1">
                <a:solidFill>
                  <a:schemeClr val="accent4">
                    <a:lumMod val="60000"/>
                    <a:lumOff val="40000"/>
                  </a:schemeClr>
                </a:solidFill>
                <a:latin typeface="Bahnschrift SemiCondensed" panose="020B0502040204020203" pitchFamily="34" charset="0"/>
              </a:rPr>
              <a:t>Yir’eh</a:t>
            </a:r>
            <a:r>
              <a:rPr lang="en-US" sz="3600" dirty="0">
                <a:solidFill>
                  <a:schemeClr val="accent4">
                    <a:lumMod val="60000"/>
                    <a:lumOff val="40000"/>
                  </a:schemeClr>
                </a:solidFill>
                <a:latin typeface="Bahnschrift SemiCondensed" panose="020B0502040204020203" pitchFamily="34" charset="0"/>
              </a:rPr>
              <a:t> (= the L</a:t>
            </a:r>
            <a:r>
              <a:rPr lang="en-US" sz="3200" dirty="0">
                <a:solidFill>
                  <a:schemeClr val="accent4">
                    <a:lumMod val="60000"/>
                    <a:lumOff val="40000"/>
                  </a:schemeClr>
                </a:solidFill>
                <a:latin typeface="Bahnschrift SemiCondensed" panose="020B0502040204020203" pitchFamily="34" charset="0"/>
              </a:rPr>
              <a:t>ORD</a:t>
            </a:r>
            <a:r>
              <a:rPr lang="en-US" sz="3600" dirty="0">
                <a:solidFill>
                  <a:schemeClr val="accent4">
                    <a:lumMod val="60000"/>
                    <a:lumOff val="40000"/>
                  </a:schemeClr>
                </a:solidFill>
                <a:latin typeface="Bahnschrift SemiCondensed" panose="020B0502040204020203" pitchFamily="34" charset="0"/>
              </a:rPr>
              <a:t> will see/provide)</a:t>
            </a:r>
          </a:p>
          <a:p>
            <a:r>
              <a:rPr lang="en-US" sz="3200" i="1" dirty="0">
                <a:latin typeface="Bahnschrift SemiCondensed" panose="020B0502040204020203" pitchFamily="34" charset="0"/>
              </a:rPr>
              <a:t>This compound arises in the story that in Jewish tradition is called “the binding of Isaac.”</a:t>
            </a:r>
          </a:p>
          <a:p>
            <a:r>
              <a:rPr lang="en-US" sz="3200" i="1" dirty="0">
                <a:latin typeface="Bahnschrift SemiCondensed" panose="020B0502040204020203" pitchFamily="34" charset="0"/>
              </a:rPr>
              <a:t>After the life of his son was spared with a ram substitute, Abraham named the place: “The L</a:t>
            </a:r>
            <a:r>
              <a:rPr lang="en-US" i="1" dirty="0">
                <a:latin typeface="Bahnschrift SemiCondensed" panose="020B0502040204020203" pitchFamily="34" charset="0"/>
              </a:rPr>
              <a:t>ORD</a:t>
            </a:r>
            <a:r>
              <a:rPr lang="en-US" sz="3200" i="1" dirty="0">
                <a:latin typeface="Bahnschrift SemiCondensed" panose="020B0502040204020203" pitchFamily="34" charset="0"/>
              </a:rPr>
              <a:t> will see/provide” (Ge. 22:14). </a:t>
            </a:r>
          </a:p>
        </p:txBody>
      </p:sp>
      <p:sp>
        <p:nvSpPr>
          <p:cNvPr id="11" name="TextBox 10">
            <a:extLst>
              <a:ext uri="{FF2B5EF4-FFF2-40B4-BE49-F238E27FC236}">
                <a16:creationId xmlns:a16="http://schemas.microsoft.com/office/drawing/2014/main" id="{557534F5-5A14-831A-35BE-418FFB2AE1F1}"/>
              </a:ext>
            </a:extLst>
          </p:cNvPr>
          <p:cNvSpPr txBox="1"/>
          <p:nvPr/>
        </p:nvSpPr>
        <p:spPr>
          <a:xfrm>
            <a:off x="16046" y="4716379"/>
            <a:ext cx="2085471" cy="147732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Rembrandt van Rijn</a:t>
            </a:r>
          </a:p>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1635</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Hermitage</a:t>
            </a:r>
          </a:p>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St. Petersburg, Russia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4" name="Picture 2" descr="ARTCANVAS The Sacrifice of Isaac 1630 by Rembrandt van Rijn | Etsy">
            <a:extLst>
              <a:ext uri="{FF2B5EF4-FFF2-40B4-BE49-F238E27FC236}">
                <a16:creationId xmlns:a16="http://schemas.microsoft.com/office/drawing/2014/main" id="{816609D4-14E4-DA8C-FFA0-E5A2125CD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44" t="2105" r="20808" b="2690"/>
          <a:stretch/>
        </p:blipFill>
        <p:spPr bwMode="auto">
          <a:xfrm>
            <a:off x="2101517" y="0"/>
            <a:ext cx="4668249" cy="688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8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A935D-3356-2346-5835-9E0580CF97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01F00-160F-F93B-67DD-3EBFF3D1B33D}"/>
              </a:ext>
            </a:extLst>
          </p:cNvPr>
          <p:cNvSpPr>
            <a:spLocks noGrp="1"/>
          </p:cNvSpPr>
          <p:nvPr>
            <p:ph sz="half" idx="1"/>
          </p:nvPr>
        </p:nvSpPr>
        <p:spPr>
          <a:xfrm>
            <a:off x="8210360" y="305960"/>
            <a:ext cx="3624695" cy="6151799"/>
          </a:xfrm>
          <a:solidFill>
            <a:srgbClr val="002060"/>
          </a:solidFill>
        </p:spPr>
        <p:txBody>
          <a:bodyPr>
            <a:normAutofit/>
          </a:bodyPr>
          <a:lstStyle/>
          <a:p>
            <a:pPr marL="0" indent="0">
              <a:buNone/>
            </a:pPr>
            <a:r>
              <a:rPr lang="en-US" sz="3600" i="1" dirty="0">
                <a:solidFill>
                  <a:schemeClr val="accent4">
                    <a:lumMod val="60000"/>
                    <a:lumOff val="40000"/>
                  </a:schemeClr>
                </a:solidFill>
                <a:latin typeface="Bahnschrift SemiCondensed" panose="020B0502040204020203" pitchFamily="34" charset="0"/>
              </a:rPr>
              <a:t>Yahweh Tsidkenu</a:t>
            </a:r>
            <a:r>
              <a:rPr lang="en-US" sz="3600" dirty="0">
                <a:solidFill>
                  <a:schemeClr val="accent4">
                    <a:lumMod val="60000"/>
                    <a:lumOff val="40000"/>
                  </a:schemeClr>
                </a:solidFill>
                <a:latin typeface="Bahnschrift SemiCondensed" panose="020B0502040204020203" pitchFamily="34" charset="0"/>
              </a:rPr>
              <a:t> (= the L</a:t>
            </a:r>
            <a:r>
              <a:rPr lang="en-US" sz="3200" dirty="0">
                <a:solidFill>
                  <a:schemeClr val="accent4">
                    <a:lumMod val="60000"/>
                    <a:lumOff val="40000"/>
                  </a:schemeClr>
                </a:solidFill>
                <a:latin typeface="Bahnschrift SemiCondensed" panose="020B0502040204020203" pitchFamily="34" charset="0"/>
              </a:rPr>
              <a:t>ORD</a:t>
            </a:r>
            <a:r>
              <a:rPr lang="en-US" sz="3600" dirty="0">
                <a:solidFill>
                  <a:schemeClr val="accent4">
                    <a:lumMod val="60000"/>
                    <a:lumOff val="40000"/>
                  </a:schemeClr>
                </a:solidFill>
                <a:latin typeface="Bahnschrift SemiCondensed" panose="020B0502040204020203" pitchFamily="34" charset="0"/>
              </a:rPr>
              <a:t> our Righteousness)</a:t>
            </a:r>
          </a:p>
          <a:p>
            <a:r>
              <a:rPr lang="en-US" sz="3200" i="1" dirty="0">
                <a:latin typeface="Bahnschrift SemiCondensed" panose="020B0502040204020203" pitchFamily="34" charset="0"/>
              </a:rPr>
              <a:t>God’s word to Jeremiah was that a righteous King would be born from the family of David (Je. 23:6).</a:t>
            </a:r>
          </a:p>
          <a:p>
            <a:r>
              <a:rPr lang="en-US" sz="3200" i="1" dirty="0">
                <a:latin typeface="Bahnschrift SemiCondensed" panose="020B0502040204020203" pitchFamily="34" charset="0"/>
              </a:rPr>
              <a:t>This Coming One would be called Yahweh Tsidkenu. </a:t>
            </a:r>
          </a:p>
        </p:txBody>
      </p:sp>
      <p:sp>
        <p:nvSpPr>
          <p:cNvPr id="2" name="Content Placeholder 3">
            <a:extLst>
              <a:ext uri="{FF2B5EF4-FFF2-40B4-BE49-F238E27FC236}">
                <a16:creationId xmlns:a16="http://schemas.microsoft.com/office/drawing/2014/main" id="{87EEBA8D-D1C4-14CB-8CB1-4296661AFFE6}"/>
              </a:ext>
            </a:extLst>
          </p:cNvPr>
          <p:cNvSpPr>
            <a:spLocks noGrp="1"/>
          </p:cNvSpPr>
          <p:nvPr>
            <p:ph sz="half" idx="2"/>
          </p:nvPr>
        </p:nvSpPr>
        <p:spPr>
          <a:xfrm>
            <a:off x="4384324" y="305960"/>
            <a:ext cx="3624695" cy="6151797"/>
          </a:xfrm>
          <a:solidFill>
            <a:srgbClr val="283F19"/>
          </a:solidFill>
        </p:spPr>
        <p:txBody>
          <a:bodyPr>
            <a:normAutofit/>
          </a:bodyPr>
          <a:lstStyle/>
          <a:p>
            <a:pPr marL="0" indent="0">
              <a:buNone/>
            </a:pPr>
            <a:r>
              <a:rPr lang="en-US" sz="3600" i="1" dirty="0">
                <a:solidFill>
                  <a:srgbClr val="FFC000">
                    <a:lumMod val="60000"/>
                    <a:lumOff val="40000"/>
                  </a:srgbClr>
                </a:solidFill>
                <a:latin typeface="Bahnschrift SemiCondensed" panose="020B0502040204020203" pitchFamily="34" charset="0"/>
              </a:rPr>
              <a:t>Yahweh Shalom </a:t>
            </a:r>
            <a:r>
              <a:rPr kumimoji="0" lang="en-US" sz="3600" b="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the L</a:t>
            </a:r>
            <a:r>
              <a:rPr kumimoji="0" lang="en-US" sz="3300" b="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ORD</a:t>
            </a:r>
            <a:r>
              <a:rPr kumimoji="0" lang="en-US" sz="3600" b="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is peace)</a:t>
            </a:r>
          </a:p>
          <a:p>
            <a:r>
              <a:rPr lang="en-US" sz="3200" i="1" dirty="0">
                <a:latin typeface="Bahnschrift SemiCondensed" panose="020B0502040204020203" pitchFamily="34" charset="0"/>
              </a:rPr>
              <a:t>When rescued from Midianite invaders, Gideon built an altar, naming it Yahweh Shalom (Jg. 6:24).</a:t>
            </a:r>
          </a:p>
        </p:txBody>
      </p:sp>
      <p:sp>
        <p:nvSpPr>
          <p:cNvPr id="4" name="Content Placeholder 3">
            <a:extLst>
              <a:ext uri="{FF2B5EF4-FFF2-40B4-BE49-F238E27FC236}">
                <a16:creationId xmlns:a16="http://schemas.microsoft.com/office/drawing/2014/main" id="{8AC78E13-1A1D-5FDE-05AF-CA9C99CC1ED6}"/>
              </a:ext>
            </a:extLst>
          </p:cNvPr>
          <p:cNvSpPr txBox="1">
            <a:spLocks/>
          </p:cNvSpPr>
          <p:nvPr/>
        </p:nvSpPr>
        <p:spPr>
          <a:xfrm>
            <a:off x="385016" y="305961"/>
            <a:ext cx="3797967" cy="6151797"/>
          </a:xfrm>
          <a:prstGeom prst="rect">
            <a:avLst/>
          </a:prstGeom>
          <a:solidFill>
            <a:srgbClr val="7400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i="1" dirty="0">
                <a:solidFill>
                  <a:srgbClr val="FFC000">
                    <a:lumMod val="60000"/>
                    <a:lumOff val="40000"/>
                  </a:srgbClr>
                </a:solidFill>
                <a:latin typeface="Bahnschrift SemiCondensed" panose="020B0502040204020203" pitchFamily="34" charset="0"/>
              </a:rPr>
              <a:t>Yahweh </a:t>
            </a:r>
            <a:r>
              <a:rPr lang="en-US" sz="3600" i="1" dirty="0" err="1">
                <a:solidFill>
                  <a:srgbClr val="FFC000">
                    <a:lumMod val="60000"/>
                    <a:lumOff val="40000"/>
                  </a:srgbClr>
                </a:solidFill>
                <a:latin typeface="Bahnschrift SemiCondensed" panose="020B0502040204020203" pitchFamily="34" charset="0"/>
              </a:rPr>
              <a:t>Roph’eka</a:t>
            </a:r>
            <a:r>
              <a:rPr kumimoji="0" lang="en-US" sz="3600" b="0" i="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 the L</a:t>
            </a:r>
            <a:r>
              <a:rPr kumimoji="0" lang="en-US" sz="3000" b="0" i="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ORD</a:t>
            </a:r>
            <a:r>
              <a:rPr kumimoji="0" lang="en-US" sz="3600" b="0" i="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who heals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i="1" dirty="0">
                <a:solidFill>
                  <a:prstClr val="white"/>
                </a:solidFill>
                <a:latin typeface="Bahnschrift SemiCondensed" panose="020B0502040204020203" pitchFamily="34" charset="0"/>
              </a:rPr>
              <a:t>When Israel escaped from Egypt, at the Marah oasis, God sweetened the bitter water (Ex. 15:26).</a:t>
            </a:r>
            <a:endParaRPr kumimoji="0" lang="en-US" sz="3200" b="0" i="1"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i="1" dirty="0">
                <a:solidFill>
                  <a:prstClr val="white"/>
                </a:solidFill>
                <a:latin typeface="Bahnschrift SemiCondensed" panose="020B0502040204020203" pitchFamily="34" charset="0"/>
              </a:rPr>
              <a:t>He also promised that none of the</a:t>
            </a:r>
            <a:br>
              <a:rPr lang="en-US" sz="3200" i="1" dirty="0">
                <a:solidFill>
                  <a:prstClr val="white"/>
                </a:solidFill>
                <a:latin typeface="Bahnschrift SemiCondensed" panose="020B0502040204020203" pitchFamily="34" charset="0"/>
              </a:rPr>
            </a:br>
            <a:r>
              <a:rPr lang="en-US" sz="3200" i="1" dirty="0">
                <a:solidFill>
                  <a:prstClr val="white"/>
                </a:solidFill>
                <a:latin typeface="Bahnschrift SemiCondensed" panose="020B0502040204020203" pitchFamily="34" charset="0"/>
              </a:rPr>
              <a:t>diseases of Egypt would strike the Israelites.</a:t>
            </a:r>
            <a:endPar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40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bg/>
                                          </p:spTgt>
                                        </p:tgtEl>
                                        <p:attrNameLst>
                                          <p:attrName>style.visibility</p:attrName>
                                        </p:attrNameLst>
                                      </p:cBhvr>
                                      <p:to>
                                        <p:strVal val="visible"/>
                                      </p:to>
                                    </p:set>
                                    <p:animEffect transition="in" filter="randombar(horizontal)">
                                      <p:cBhvr>
                                        <p:cTn id="27" dur="500"/>
                                        <p:tgtEl>
                                          <p:spTgt spid="2">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 calcmode="lin" valueType="num">
                                      <p:cBhvr additive="base">
                                        <p:cTn id="3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
                                            <p:bg/>
                                          </p:spTgt>
                                        </p:tgtEl>
                                        <p:attrNameLst>
                                          <p:attrName>style.visibility</p:attrName>
                                        </p:attrNameLst>
                                      </p:cBhvr>
                                      <p:to>
                                        <p:strVal val="visible"/>
                                      </p:to>
                                    </p:set>
                                    <p:animEffect transition="in" filter="randombar(horizontal)">
                                      <p:cBhvr>
                                        <p:cTn id="41" dur="500"/>
                                        <p:tgtEl>
                                          <p:spTgt spid="3">
                                            <p:bg/>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44" dur="500"/>
                                        <p:tgtEl>
                                          <p:spTgt spid="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uiExpand="1" build="p"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A8F2-AFD4-1CE9-54F6-90E05460E9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F1EFA-9287-E307-7939-66B10E8F2F7D}"/>
              </a:ext>
            </a:extLst>
          </p:cNvPr>
          <p:cNvSpPr>
            <a:spLocks noGrp="1"/>
          </p:cNvSpPr>
          <p:nvPr>
            <p:ph sz="half" idx="1"/>
          </p:nvPr>
        </p:nvSpPr>
        <p:spPr>
          <a:xfrm>
            <a:off x="6565023" y="722167"/>
            <a:ext cx="5086507" cy="5386401"/>
          </a:xfrm>
          <a:solidFill>
            <a:schemeClr val="bg1"/>
          </a:solidFill>
        </p:spPr>
        <p:txBody>
          <a:bodyPr>
            <a:normAutofit/>
          </a:bodyPr>
          <a:lstStyle/>
          <a:p>
            <a:pPr marL="0" indent="0">
              <a:buNone/>
            </a:pPr>
            <a:r>
              <a:rPr lang="en-US" sz="3600" i="1" dirty="0">
                <a:solidFill>
                  <a:schemeClr val="accent4">
                    <a:lumMod val="60000"/>
                    <a:lumOff val="40000"/>
                  </a:schemeClr>
                </a:solidFill>
                <a:latin typeface="Bahnschrift SemiCondensed" panose="020B0502040204020203" pitchFamily="34" charset="0"/>
              </a:rPr>
              <a:t>Yahweh </a:t>
            </a:r>
            <a:r>
              <a:rPr lang="en-US" sz="3600" i="1" dirty="0" err="1">
                <a:solidFill>
                  <a:schemeClr val="accent4">
                    <a:lumMod val="60000"/>
                    <a:lumOff val="40000"/>
                  </a:schemeClr>
                </a:solidFill>
                <a:latin typeface="Bahnschrift SemiCondensed" panose="020B0502040204020203" pitchFamily="34" charset="0"/>
              </a:rPr>
              <a:t>Nissiy</a:t>
            </a:r>
            <a:r>
              <a:rPr lang="en-US" sz="3600" dirty="0">
                <a:solidFill>
                  <a:schemeClr val="accent4">
                    <a:lumMod val="60000"/>
                    <a:lumOff val="40000"/>
                  </a:schemeClr>
                </a:solidFill>
                <a:latin typeface="Bahnschrift SemiCondensed" panose="020B0502040204020203" pitchFamily="34" charset="0"/>
              </a:rPr>
              <a:t> (= the L</a:t>
            </a:r>
            <a:r>
              <a:rPr lang="en-US" sz="3200" dirty="0">
                <a:solidFill>
                  <a:schemeClr val="accent4">
                    <a:lumMod val="60000"/>
                    <a:lumOff val="40000"/>
                  </a:schemeClr>
                </a:solidFill>
                <a:latin typeface="Bahnschrift SemiCondensed" panose="020B0502040204020203" pitchFamily="34" charset="0"/>
              </a:rPr>
              <a:t>ORD</a:t>
            </a:r>
            <a:r>
              <a:rPr lang="en-US" sz="3600" dirty="0">
                <a:solidFill>
                  <a:schemeClr val="accent4">
                    <a:lumMod val="60000"/>
                    <a:lumOff val="40000"/>
                  </a:schemeClr>
                </a:solidFill>
                <a:latin typeface="Bahnschrift SemiCondensed" panose="020B0502040204020203" pitchFamily="34" charset="0"/>
              </a:rPr>
              <a:t> is my Banner)</a:t>
            </a:r>
          </a:p>
          <a:p>
            <a:r>
              <a:rPr lang="en-US" sz="3200" i="1" dirty="0">
                <a:latin typeface="Bahnschrift SemiCondensed" panose="020B0502040204020203" pitchFamily="34" charset="0"/>
              </a:rPr>
              <a:t>When the Amalekites attacked the Israelites in the wilderness, Aaron and Hur assisted Moses by holding up his arms for the duration of the battle. </a:t>
            </a:r>
          </a:p>
          <a:p>
            <a:r>
              <a:rPr lang="en-US" sz="3200" i="1" dirty="0">
                <a:latin typeface="Bahnschrift SemiCondensed" panose="020B0502040204020203" pitchFamily="34" charset="0"/>
              </a:rPr>
              <a:t>He then built an altar, naming it after a battle emblem, Yahweh is my banner.</a:t>
            </a:r>
          </a:p>
        </p:txBody>
      </p:sp>
      <p:pic>
        <p:nvPicPr>
          <p:cNvPr id="2" name="Picture 1" descr="Fig. 6.—Assyrian Standards and Standard-bearers.">
            <a:extLst>
              <a:ext uri="{FF2B5EF4-FFF2-40B4-BE49-F238E27FC236}">
                <a16:creationId xmlns:a16="http://schemas.microsoft.com/office/drawing/2014/main" id="{006BBC49-1C09-751E-8892-82A4CF5FA0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016" y="322296"/>
            <a:ext cx="5566605" cy="5510939"/>
          </a:xfrm>
          <a:prstGeom prst="rect">
            <a:avLst/>
          </a:prstGeom>
          <a:noFill/>
          <a:ln>
            <a:noFill/>
          </a:ln>
        </p:spPr>
      </p:pic>
      <p:sp>
        <p:nvSpPr>
          <p:cNvPr id="4" name="TextBox 3">
            <a:extLst>
              <a:ext uri="{FF2B5EF4-FFF2-40B4-BE49-F238E27FC236}">
                <a16:creationId xmlns:a16="http://schemas.microsoft.com/office/drawing/2014/main" id="{71EB4520-A05C-5795-9DA0-94DCCE74F29C}"/>
              </a:ext>
            </a:extLst>
          </p:cNvPr>
          <p:cNvSpPr txBox="1"/>
          <p:nvPr/>
        </p:nvSpPr>
        <p:spPr>
          <a:xfrm>
            <a:off x="385016" y="5857289"/>
            <a:ext cx="556660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Assyrian Battle Emblems or Banners (we have no imagery of Israelite banners, though surely they once existed, cf. Nu. 2:2)</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09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D3AA5-2E97-7C4F-4420-ECBA6D2F11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1CBDEF-474F-208C-1228-DB282EAF3C8C}"/>
              </a:ext>
            </a:extLst>
          </p:cNvPr>
          <p:cNvSpPr>
            <a:spLocks noGrp="1"/>
          </p:cNvSpPr>
          <p:nvPr>
            <p:ph sz="half" idx="1"/>
          </p:nvPr>
        </p:nvSpPr>
        <p:spPr>
          <a:xfrm>
            <a:off x="256672" y="357169"/>
            <a:ext cx="4924928" cy="5016936"/>
          </a:xfrm>
          <a:solidFill>
            <a:schemeClr val="bg1"/>
          </a:solidFill>
        </p:spPr>
        <p:txBody>
          <a:bodyPr>
            <a:normAutofit/>
          </a:bodyPr>
          <a:lstStyle/>
          <a:p>
            <a:pPr marL="0" indent="0">
              <a:buNone/>
            </a:pPr>
            <a:r>
              <a:rPr lang="en-US" sz="3600" i="1" dirty="0">
                <a:solidFill>
                  <a:schemeClr val="accent4">
                    <a:lumMod val="60000"/>
                    <a:lumOff val="40000"/>
                  </a:schemeClr>
                </a:solidFill>
                <a:latin typeface="Bahnschrift SemiCondensed" panose="020B0502040204020203" pitchFamily="34" charset="0"/>
              </a:rPr>
              <a:t>Yahweh </a:t>
            </a:r>
            <a:r>
              <a:rPr lang="en-US" sz="3600" i="1" dirty="0" err="1">
                <a:solidFill>
                  <a:schemeClr val="accent4">
                    <a:lumMod val="60000"/>
                    <a:lumOff val="40000"/>
                  </a:schemeClr>
                </a:solidFill>
                <a:latin typeface="Bahnschrift SemiCondensed" panose="020B0502040204020203" pitchFamily="34" charset="0"/>
              </a:rPr>
              <a:t>Ro’iy</a:t>
            </a:r>
            <a:r>
              <a:rPr lang="en-US" sz="3600" dirty="0">
                <a:solidFill>
                  <a:schemeClr val="accent4">
                    <a:lumMod val="60000"/>
                    <a:lumOff val="40000"/>
                  </a:schemeClr>
                </a:solidFill>
                <a:latin typeface="Bahnschrift SemiCondensed" panose="020B0502040204020203" pitchFamily="34" charset="0"/>
              </a:rPr>
              <a:t> (= the L</a:t>
            </a:r>
            <a:r>
              <a:rPr lang="en-US" sz="3200" dirty="0">
                <a:solidFill>
                  <a:schemeClr val="accent4">
                    <a:lumMod val="60000"/>
                    <a:lumOff val="40000"/>
                  </a:schemeClr>
                </a:solidFill>
                <a:latin typeface="Bahnschrift SemiCondensed" panose="020B0502040204020203" pitchFamily="34" charset="0"/>
              </a:rPr>
              <a:t>ORD</a:t>
            </a:r>
            <a:r>
              <a:rPr lang="en-US" sz="3600" dirty="0">
                <a:solidFill>
                  <a:schemeClr val="accent4">
                    <a:lumMod val="60000"/>
                    <a:lumOff val="40000"/>
                  </a:schemeClr>
                </a:solidFill>
                <a:latin typeface="Bahnschrift SemiCondensed" panose="020B0502040204020203" pitchFamily="34" charset="0"/>
              </a:rPr>
              <a:t> is my Shepherd)</a:t>
            </a:r>
          </a:p>
          <a:p>
            <a:r>
              <a:rPr lang="en-US" sz="3200" i="1" dirty="0">
                <a:latin typeface="Bahnschrift SemiCondensed" panose="020B0502040204020203" pitchFamily="34" charset="0"/>
              </a:rPr>
              <a:t>David, the great psalm-writer, grew up herding his father’s sheep near Bethlehem. </a:t>
            </a:r>
          </a:p>
          <a:p>
            <a:r>
              <a:rPr lang="en-US" sz="3200" i="1" dirty="0">
                <a:latin typeface="Bahnschrift SemiCondensed" panose="020B0502040204020203" pitchFamily="34" charset="0"/>
              </a:rPr>
              <a:t>The most famous of all his psalms begins with the line, “Yahweh [is] my Shepherd” (Ps. 23:1).</a:t>
            </a:r>
          </a:p>
        </p:txBody>
      </p:sp>
      <p:sp>
        <p:nvSpPr>
          <p:cNvPr id="4" name="TextBox 3">
            <a:extLst>
              <a:ext uri="{FF2B5EF4-FFF2-40B4-BE49-F238E27FC236}">
                <a16:creationId xmlns:a16="http://schemas.microsoft.com/office/drawing/2014/main" id="{A08B2782-152B-625F-23C3-E106061EDB6B}"/>
              </a:ext>
            </a:extLst>
          </p:cNvPr>
          <p:cNvSpPr txBox="1"/>
          <p:nvPr/>
        </p:nvSpPr>
        <p:spPr>
          <a:xfrm>
            <a:off x="409074" y="5374105"/>
            <a:ext cx="4924927" cy="120032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A depiction of Christ, the Good Shepherd, from the Priscilla Catacomb in Rome, ca. 3</a:t>
            </a:r>
            <a:r>
              <a:rPr lang="en-US" b="1" baseline="30000" dirty="0">
                <a:solidFill>
                  <a:prstClr val="white"/>
                </a:solidFill>
                <a:latin typeface="Calibri" panose="020F0502020204030204"/>
              </a:rPr>
              <a:t>rd</a:t>
            </a:r>
            <a:r>
              <a:rPr lang="en-US" b="1" dirty="0">
                <a:solidFill>
                  <a:prstClr val="white"/>
                </a:solidFill>
                <a:latin typeface="Calibri" panose="020F0502020204030204"/>
              </a:rPr>
              <a:t> century. Jesus’ claim to being the Good Shepherd was no less than a claim to be God.</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98" name="Picture 2" descr="CATACOMBES PRISCILLE">
            <a:extLst>
              <a:ext uri="{FF2B5EF4-FFF2-40B4-BE49-F238E27FC236}">
                <a16:creationId xmlns:a16="http://schemas.microsoft.com/office/drawing/2014/main" id="{9DEFCDBA-7685-5FE4-A429-6D13FBB05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2" y="357169"/>
            <a:ext cx="6314070" cy="611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5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F90C2-4168-FC63-293D-C40ECF9331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3F459A-EBB1-6354-3751-BB4CD7EEC8FD}"/>
              </a:ext>
            </a:extLst>
          </p:cNvPr>
          <p:cNvSpPr>
            <a:spLocks noGrp="1"/>
          </p:cNvSpPr>
          <p:nvPr>
            <p:ph sz="half" idx="1"/>
          </p:nvPr>
        </p:nvSpPr>
        <p:spPr>
          <a:xfrm>
            <a:off x="6228272" y="330184"/>
            <a:ext cx="5733691" cy="5016936"/>
          </a:xfrm>
          <a:solidFill>
            <a:schemeClr val="bg1"/>
          </a:solidFill>
        </p:spPr>
        <p:txBody>
          <a:bodyPr>
            <a:normAutofit/>
          </a:bodyPr>
          <a:lstStyle/>
          <a:p>
            <a:pPr marL="0" indent="0">
              <a:buNone/>
            </a:pPr>
            <a:r>
              <a:rPr lang="en-US" sz="3600" i="1" dirty="0">
                <a:solidFill>
                  <a:schemeClr val="accent4">
                    <a:lumMod val="60000"/>
                    <a:lumOff val="40000"/>
                  </a:schemeClr>
                </a:solidFill>
                <a:latin typeface="Bahnschrift SemiCondensed" panose="020B0502040204020203" pitchFamily="34" charset="0"/>
              </a:rPr>
              <a:t>Yahweh Shammah</a:t>
            </a:r>
            <a:r>
              <a:rPr lang="en-US" sz="3600" dirty="0">
                <a:solidFill>
                  <a:schemeClr val="accent4">
                    <a:lumMod val="60000"/>
                    <a:lumOff val="40000"/>
                  </a:schemeClr>
                </a:solidFill>
                <a:latin typeface="Bahnschrift SemiCondensed" panose="020B0502040204020203" pitchFamily="34" charset="0"/>
              </a:rPr>
              <a:t> (= the L</a:t>
            </a:r>
            <a:r>
              <a:rPr lang="en-US" sz="3200" dirty="0">
                <a:solidFill>
                  <a:schemeClr val="accent4">
                    <a:lumMod val="60000"/>
                    <a:lumOff val="40000"/>
                  </a:schemeClr>
                </a:solidFill>
                <a:latin typeface="Bahnschrift SemiCondensed" panose="020B0502040204020203" pitchFamily="34" charset="0"/>
              </a:rPr>
              <a:t>ORD</a:t>
            </a:r>
            <a:r>
              <a:rPr lang="en-US" sz="3600" dirty="0">
                <a:solidFill>
                  <a:schemeClr val="accent4">
                    <a:lumMod val="60000"/>
                    <a:lumOff val="40000"/>
                  </a:schemeClr>
                </a:solidFill>
                <a:latin typeface="Bahnschrift SemiCondensed" panose="020B0502040204020203" pitchFamily="34" charset="0"/>
              </a:rPr>
              <a:t> is there)</a:t>
            </a:r>
          </a:p>
          <a:p>
            <a:r>
              <a:rPr lang="en-US" sz="3200" i="1" dirty="0">
                <a:latin typeface="Bahnschrift SemiCondensed" panose="020B0502040204020203" pitchFamily="34" charset="0"/>
              </a:rPr>
              <a:t>Ezekiel depicted Yahweh abandoning Solomon’s Temple because of Israel’s idolatry and desecration. </a:t>
            </a:r>
          </a:p>
          <a:p>
            <a:r>
              <a:rPr lang="en-US" sz="3200" i="1" dirty="0">
                <a:latin typeface="Bahnschrift SemiCondensed" panose="020B0502040204020203" pitchFamily="34" charset="0"/>
              </a:rPr>
              <a:t>Later, however, he depicted Yahweh’s return to a new temple, and the final word in his book is “Yahweh is There” (Eze. 48:35).</a:t>
            </a:r>
          </a:p>
        </p:txBody>
      </p:sp>
      <p:sp>
        <p:nvSpPr>
          <p:cNvPr id="4" name="TextBox 3">
            <a:extLst>
              <a:ext uri="{FF2B5EF4-FFF2-40B4-BE49-F238E27FC236}">
                <a16:creationId xmlns:a16="http://schemas.microsoft.com/office/drawing/2014/main" id="{3AA923A2-881B-5D54-B192-FD96FABE33A5}"/>
              </a:ext>
            </a:extLst>
          </p:cNvPr>
          <p:cNvSpPr txBox="1"/>
          <p:nvPr/>
        </p:nvSpPr>
        <p:spPr>
          <a:xfrm>
            <a:off x="5952226" y="5347120"/>
            <a:ext cx="5733691" cy="120032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William Blake’s water color depicts the divine glory and the four living creatures surrounding Yahweh’s chariot throne. Yahweh had now abandoned the temple and accompanied the exiles into Babylon.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William Blake Art, William Blake Paintings, Alexandre O Grande ...">
            <a:extLst>
              <a:ext uri="{FF2B5EF4-FFF2-40B4-BE49-F238E27FC236}">
                <a16:creationId xmlns:a16="http://schemas.microsoft.com/office/drawing/2014/main" id="{47FAD814-B2B8-9A6D-17BA-849EB289E59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275"/>
          <a:stretch/>
        </p:blipFill>
        <p:spPr bwMode="auto">
          <a:xfrm>
            <a:off x="506083" y="0"/>
            <a:ext cx="5147022"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835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47E38CA6-0A30-D49F-C8FF-96EC39147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89E62-6805-0108-8088-43F1F88B135F}"/>
              </a:ext>
            </a:extLst>
          </p:cNvPr>
          <p:cNvSpPr>
            <a:spLocks noGrp="1"/>
          </p:cNvSpPr>
          <p:nvPr>
            <p:ph type="title"/>
          </p:nvPr>
        </p:nvSpPr>
        <p:spPr/>
        <p:txBody>
          <a:bodyPr/>
          <a:lstStyle/>
          <a:p>
            <a:r>
              <a:rPr lang="en-US" dirty="0">
                <a:solidFill>
                  <a:schemeClr val="accent5">
                    <a:lumMod val="60000"/>
                    <a:lumOff val="40000"/>
                  </a:schemeClr>
                </a:solidFill>
                <a:latin typeface="Forte" panose="03060902040502070203" pitchFamily="66" charset="0"/>
              </a:rPr>
              <a:t>Discussion</a:t>
            </a:r>
          </a:p>
        </p:txBody>
      </p:sp>
      <p:sp>
        <p:nvSpPr>
          <p:cNvPr id="3" name="Content Placeholder 2">
            <a:extLst>
              <a:ext uri="{FF2B5EF4-FFF2-40B4-BE49-F238E27FC236}">
                <a16:creationId xmlns:a16="http://schemas.microsoft.com/office/drawing/2014/main" id="{6EC7A814-04BA-9195-A0C3-B849E415BDA4}"/>
              </a:ext>
            </a:extLst>
          </p:cNvPr>
          <p:cNvSpPr>
            <a:spLocks noGrp="1"/>
          </p:cNvSpPr>
          <p:nvPr>
            <p:ph idx="1"/>
          </p:nvPr>
        </p:nvSpPr>
        <p:spPr>
          <a:xfrm>
            <a:off x="838200" y="1590235"/>
            <a:ext cx="10515600" cy="4351338"/>
          </a:xfrm>
        </p:spPr>
        <p:txBody>
          <a:bodyPr/>
          <a:lstStyle/>
          <a:p>
            <a:pPr marL="0" indent="0">
              <a:buNone/>
            </a:pPr>
            <a:r>
              <a:rPr lang="en-US" i="1" dirty="0"/>
              <a:t>The name “Jesus” is a Greek form. </a:t>
            </a:r>
          </a:p>
          <a:p>
            <a:pPr marL="0" indent="0">
              <a:buNone/>
            </a:pPr>
            <a:r>
              <a:rPr lang="en-US" i="1" dirty="0"/>
              <a:t>Underlying it, however, are the combined Hebrew forms “Yah” (the short form of the name Yahweh) and “Hoshea” (the noun for “salvation”), making this a theophoric name.</a:t>
            </a:r>
          </a:p>
          <a:p>
            <a:pPr marL="0" indent="0">
              <a:buNone/>
            </a:pPr>
            <a:r>
              <a:rPr lang="en-US" i="1" dirty="0"/>
              <a:t>This is the name the angel charged both Mary and Joseph to give to the child born in Bethlehem (Lk. 1:31; Mt.1:21).</a:t>
            </a:r>
          </a:p>
          <a:p>
            <a:pPr marL="0" indent="0">
              <a:buNone/>
            </a:pPr>
            <a:r>
              <a:rPr lang="en-US" i="1" dirty="0"/>
              <a:t>What do you think this name means, and why is this significant?</a:t>
            </a:r>
          </a:p>
        </p:txBody>
      </p:sp>
    </p:spTree>
    <p:extLst>
      <p:ext uri="{BB962C8B-B14F-4D97-AF65-F5344CB8AC3E}">
        <p14:creationId xmlns:p14="http://schemas.microsoft.com/office/powerpoint/2010/main" val="420522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E7478-B042-A670-F16F-FAED28300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5F8CA-674F-AF03-B939-44D33CA5A99C}"/>
              </a:ext>
            </a:extLst>
          </p:cNvPr>
          <p:cNvSpPr>
            <a:spLocks noGrp="1"/>
          </p:cNvSpPr>
          <p:nvPr>
            <p:ph type="title"/>
          </p:nvPr>
        </p:nvSpPr>
        <p:spPr>
          <a:xfrm>
            <a:off x="838200" y="205190"/>
            <a:ext cx="10515600" cy="1325563"/>
          </a:xfrm>
        </p:spPr>
        <p:txBody>
          <a:bodyPr/>
          <a:lstStyle/>
          <a:p>
            <a:r>
              <a:rPr lang="en-US" dirty="0">
                <a:solidFill>
                  <a:schemeClr val="accent2"/>
                </a:solidFill>
                <a:latin typeface="Bahnschrift SemiBold" panose="020B0502040204020203" pitchFamily="34" charset="0"/>
              </a:rPr>
              <a:t>NEW TESTAMENT DIVINE NAMES</a:t>
            </a:r>
          </a:p>
        </p:txBody>
      </p:sp>
      <p:sp>
        <p:nvSpPr>
          <p:cNvPr id="3" name="Content Placeholder 2">
            <a:extLst>
              <a:ext uri="{FF2B5EF4-FFF2-40B4-BE49-F238E27FC236}">
                <a16:creationId xmlns:a16="http://schemas.microsoft.com/office/drawing/2014/main" id="{C8862225-B13C-0E51-6FB7-54F9896462DB}"/>
              </a:ext>
            </a:extLst>
          </p:cNvPr>
          <p:cNvSpPr>
            <a:spLocks noGrp="1"/>
          </p:cNvSpPr>
          <p:nvPr>
            <p:ph idx="1"/>
          </p:nvPr>
        </p:nvSpPr>
        <p:spPr>
          <a:xfrm>
            <a:off x="838200" y="1530753"/>
            <a:ext cx="10515600" cy="4984431"/>
          </a:xfrm>
        </p:spPr>
        <p:txBody>
          <a:bodyPr>
            <a:normAutofit lnSpcReduction="10000"/>
          </a:bodyPr>
          <a:lstStyle/>
          <a:p>
            <a:pPr marL="0" indent="0">
              <a:buNone/>
            </a:pPr>
            <a:r>
              <a:rPr lang="en-US" sz="3600" dirty="0">
                <a:solidFill>
                  <a:schemeClr val="accent4">
                    <a:lumMod val="60000"/>
                    <a:lumOff val="40000"/>
                  </a:schemeClr>
                </a:solidFill>
                <a:latin typeface="Bahnschrift SemiCondensed" panose="020B0502040204020203" pitchFamily="34" charset="0"/>
              </a:rPr>
              <a:t>Written in Greek, the New Testament derives its basic divine names from the Septuagint, which had been translated more than two centuries earlier.</a:t>
            </a:r>
          </a:p>
          <a:p>
            <a:r>
              <a:rPr lang="en-US" sz="3200" i="1" dirty="0">
                <a:latin typeface="Bahnschrift SemiCondensed" panose="020B0502040204020203" pitchFamily="34" charset="0"/>
              </a:rPr>
              <a:t>The basic word for “God” is the same as used throughout the Greco-Roman world, the name </a:t>
            </a:r>
            <a:r>
              <a:rPr lang="en-US" sz="3200" i="1" u="sng" dirty="0">
                <a:latin typeface="Bahnschrift SemiCondensed" panose="020B0502040204020203" pitchFamily="34" charset="0"/>
              </a:rPr>
              <a:t>Theos</a:t>
            </a:r>
            <a:r>
              <a:rPr lang="en-US" sz="3200" i="1" dirty="0">
                <a:latin typeface="Bahnschrift SemiCondensed" panose="020B0502040204020203" pitchFamily="34" charset="0"/>
              </a:rPr>
              <a:t> </a:t>
            </a:r>
            <a:r>
              <a:rPr lang="en-US" sz="3200" dirty="0">
                <a:latin typeface="Bahnschrift SemiCondensed" panose="020B0502040204020203" pitchFamily="34" charset="0"/>
              </a:rPr>
              <a:t>(</a:t>
            </a:r>
            <a:r>
              <a:rPr lang="en-US" sz="3200" dirty="0" err="1">
                <a:latin typeface="Greekth" panose="02020803070505020304" pitchFamily="18" charset="0"/>
              </a:rPr>
              <a:t>qe</a:t>
            </a:r>
            <a:r>
              <a:rPr lang="en-US" sz="3200" dirty="0">
                <a:latin typeface="Greekth" panose="02020803070505020304" pitchFamily="18" charset="0"/>
              </a:rPr>
              <a:t>&lt;</a:t>
            </a:r>
            <a:r>
              <a:rPr lang="en-US" sz="3200" dirty="0" err="1">
                <a:latin typeface="Greekth" panose="02020803070505020304" pitchFamily="18" charset="0"/>
              </a:rPr>
              <a:t>oj</a:t>
            </a:r>
            <a:r>
              <a:rPr lang="en-US" sz="3200" dirty="0">
                <a:latin typeface="Bahnschrift SemiCondensed" panose="020B0502040204020203" pitchFamily="34" charset="0"/>
              </a:rPr>
              <a:t>).</a:t>
            </a:r>
            <a:endParaRPr lang="en-US" sz="3200" i="1" dirty="0">
              <a:latin typeface="Bahnschrift SemiCondensed" panose="020B0502040204020203" pitchFamily="34" charset="0"/>
            </a:endParaRPr>
          </a:p>
          <a:p>
            <a:r>
              <a:rPr lang="en-US" sz="3200" i="1" dirty="0">
                <a:latin typeface="Bahnschrift SemiCondensed" panose="020B0502040204020203" pitchFamily="34" charset="0"/>
              </a:rPr>
              <a:t>In most cases, it corresponds to the Hebrew name ‘Elohim.</a:t>
            </a:r>
          </a:p>
          <a:p>
            <a:r>
              <a:rPr lang="en-US" sz="3200" i="1" dirty="0">
                <a:latin typeface="Bahnschrift SemiCondensed" panose="020B0502040204020203" pitchFamily="34" charset="0"/>
              </a:rPr>
              <a:t>On occasion, it can directly refer to Jesus Christ (Jn. 1:1, 18; 20:28; Ro. 9:5; Tit. 2:13).</a:t>
            </a:r>
          </a:p>
          <a:p>
            <a:r>
              <a:rPr lang="en-US" sz="3200" i="1" dirty="0">
                <a:latin typeface="Bahnschrift SemiCondensed" panose="020B0502040204020203" pitchFamily="34" charset="0"/>
              </a:rPr>
              <a:t>Depending on context, it can also refer to pagan deities, where we do not capitalize it (e.g., Ac. 28:6; 1 Co. 8:5).</a:t>
            </a:r>
          </a:p>
        </p:txBody>
      </p:sp>
    </p:spTree>
    <p:extLst>
      <p:ext uri="{BB962C8B-B14F-4D97-AF65-F5344CB8AC3E}">
        <p14:creationId xmlns:p14="http://schemas.microsoft.com/office/powerpoint/2010/main" val="204430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3AED-C80F-21EB-C4B4-C501F21EA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25C89-6601-60C7-98AA-0EF65AD448D8}"/>
              </a:ext>
            </a:extLst>
          </p:cNvPr>
          <p:cNvSpPr>
            <a:spLocks noGrp="1"/>
          </p:cNvSpPr>
          <p:nvPr>
            <p:ph type="title"/>
          </p:nvPr>
        </p:nvSpPr>
        <p:spPr>
          <a:xfrm>
            <a:off x="838200" y="205190"/>
            <a:ext cx="10515600" cy="985255"/>
          </a:xfrm>
        </p:spPr>
        <p:txBody>
          <a:bodyPr/>
          <a:lstStyle/>
          <a:p>
            <a:r>
              <a:rPr lang="en-US" dirty="0">
                <a:solidFill>
                  <a:schemeClr val="accent2"/>
                </a:solidFill>
                <a:latin typeface="Bahnschrift SemiBold" panose="020B0502040204020203" pitchFamily="34" charset="0"/>
              </a:rPr>
              <a:t>THE NAME “LORD”</a:t>
            </a:r>
          </a:p>
        </p:txBody>
      </p:sp>
      <p:sp>
        <p:nvSpPr>
          <p:cNvPr id="3" name="Content Placeholder 2">
            <a:extLst>
              <a:ext uri="{FF2B5EF4-FFF2-40B4-BE49-F238E27FC236}">
                <a16:creationId xmlns:a16="http://schemas.microsoft.com/office/drawing/2014/main" id="{715D5B4A-2226-E7B6-3C90-93CEB86948CC}"/>
              </a:ext>
            </a:extLst>
          </p:cNvPr>
          <p:cNvSpPr>
            <a:spLocks noGrp="1"/>
          </p:cNvSpPr>
          <p:nvPr>
            <p:ph idx="1"/>
          </p:nvPr>
        </p:nvSpPr>
        <p:spPr>
          <a:xfrm>
            <a:off x="838199" y="1190445"/>
            <a:ext cx="10772955" cy="5324739"/>
          </a:xfrm>
        </p:spPr>
        <p:txBody>
          <a:bodyPr>
            <a:normAutofit lnSpcReduction="10000"/>
          </a:bodyPr>
          <a:lstStyle/>
          <a:p>
            <a:pPr marL="0" indent="0">
              <a:buNone/>
            </a:pPr>
            <a:r>
              <a:rPr lang="en-US" sz="3600" dirty="0">
                <a:solidFill>
                  <a:schemeClr val="accent4">
                    <a:lumMod val="60000"/>
                    <a:lumOff val="40000"/>
                  </a:schemeClr>
                </a:solidFill>
                <a:latin typeface="Bahnschrift SemiCondensed" panose="020B0502040204020203" pitchFamily="34" charset="0"/>
              </a:rPr>
              <a:t>Both the names </a:t>
            </a:r>
            <a:r>
              <a:rPr lang="en-US" sz="3600" i="1" dirty="0">
                <a:solidFill>
                  <a:schemeClr val="accent4">
                    <a:lumMod val="60000"/>
                    <a:lumOff val="40000"/>
                  </a:schemeClr>
                </a:solidFill>
                <a:latin typeface="Bahnschrift SemiCondensed" panose="020B0502040204020203" pitchFamily="34" charset="0"/>
              </a:rPr>
              <a:t>Yahweh</a:t>
            </a:r>
            <a:r>
              <a:rPr lang="en-US" sz="3600" dirty="0">
                <a:solidFill>
                  <a:schemeClr val="accent4">
                    <a:lumMod val="60000"/>
                    <a:lumOff val="40000"/>
                  </a:schemeClr>
                </a:solidFill>
                <a:latin typeface="Bahnschrift SemiCondensed" panose="020B0502040204020203" pitchFamily="34" charset="0"/>
              </a:rPr>
              <a:t> and </a:t>
            </a:r>
            <a:r>
              <a:rPr lang="en-US" sz="3600" i="1" dirty="0">
                <a:solidFill>
                  <a:schemeClr val="accent4">
                    <a:lumMod val="60000"/>
                    <a:lumOff val="40000"/>
                  </a:schemeClr>
                </a:solidFill>
                <a:latin typeface="Bahnschrift SemiCondensed" panose="020B0502040204020203" pitchFamily="34" charset="0"/>
              </a:rPr>
              <a:t>‘Adon</a:t>
            </a:r>
            <a:r>
              <a:rPr lang="en-US" sz="3600" dirty="0">
                <a:solidFill>
                  <a:schemeClr val="accent4">
                    <a:lumMod val="60000"/>
                    <a:lumOff val="40000"/>
                  </a:schemeClr>
                </a:solidFill>
                <a:latin typeface="Bahnschrift SemiCondensed" panose="020B0502040204020203" pitchFamily="34" charset="0"/>
              </a:rPr>
              <a:t> are rendered by the Greek name </a:t>
            </a:r>
            <a:r>
              <a:rPr lang="en-US" sz="3600" i="1" u="sng" dirty="0">
                <a:solidFill>
                  <a:schemeClr val="accent4">
                    <a:lumMod val="60000"/>
                    <a:lumOff val="40000"/>
                  </a:schemeClr>
                </a:solidFill>
                <a:latin typeface="Bahnschrift SemiCondensed" panose="020B0502040204020203" pitchFamily="34" charset="0"/>
              </a:rPr>
              <a:t>Kyrios</a:t>
            </a:r>
            <a:r>
              <a:rPr lang="en-US" sz="3600" dirty="0">
                <a:solidFill>
                  <a:schemeClr val="accent4">
                    <a:lumMod val="60000"/>
                    <a:lumOff val="40000"/>
                  </a:schemeClr>
                </a:solidFill>
                <a:latin typeface="Bahnschrift SemiCondensed" panose="020B0502040204020203" pitchFamily="34" charset="0"/>
              </a:rPr>
              <a:t>.</a:t>
            </a:r>
          </a:p>
          <a:p>
            <a:r>
              <a:rPr lang="en-US" sz="3200" i="1" dirty="0">
                <a:latin typeface="Bahnschrift SemiCondensed" panose="020B0502040204020203" pitchFamily="34" charset="0"/>
              </a:rPr>
              <a:t>On most occasions in the New Testament, this name is used for Jesus, and effectively it becomes a compound name, Jesus Christ (Kyrios Christos) or Jesus the Messiah.</a:t>
            </a:r>
          </a:p>
          <a:p>
            <a:r>
              <a:rPr lang="en-US" sz="3200" i="1" dirty="0">
                <a:latin typeface="Bahnschrift SemiCondensed" panose="020B0502040204020203" pitchFamily="34" charset="0"/>
              </a:rPr>
              <a:t>When used as a vocative, the name Kyrie is most familiar in Christian liturgy in the prayer “Lord, have mercy.”</a:t>
            </a:r>
          </a:p>
          <a:p>
            <a:r>
              <a:rPr lang="en-US" sz="3200" i="1" dirty="0">
                <a:latin typeface="Bahnschrift SemiCondensed" panose="020B0502040204020203" pitchFamily="34" charset="0"/>
              </a:rPr>
              <a:t>At the climax of the age, all entities in heaven, earth, and under the earth will bow their knees to acknowledge Jesus Christ as “Lord”  (Phil. 2:11), and in light of Is. 45:23, this means they will acknowledge him as Yahweh.</a:t>
            </a:r>
          </a:p>
        </p:txBody>
      </p:sp>
    </p:spTree>
    <p:extLst>
      <p:ext uri="{BB962C8B-B14F-4D97-AF65-F5344CB8AC3E}">
        <p14:creationId xmlns:p14="http://schemas.microsoft.com/office/powerpoint/2010/main" val="160126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3CCA-E191-2F98-4395-47E1F6E2D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28308-4A1B-394D-1BA7-D3252E94996A}"/>
              </a:ext>
            </a:extLst>
          </p:cNvPr>
          <p:cNvSpPr>
            <a:spLocks noGrp="1"/>
          </p:cNvSpPr>
          <p:nvPr>
            <p:ph type="title"/>
          </p:nvPr>
        </p:nvSpPr>
        <p:spPr>
          <a:xfrm>
            <a:off x="838200" y="205190"/>
            <a:ext cx="10515600" cy="985255"/>
          </a:xfrm>
        </p:spPr>
        <p:txBody>
          <a:bodyPr/>
          <a:lstStyle/>
          <a:p>
            <a:r>
              <a:rPr lang="en-US" dirty="0">
                <a:solidFill>
                  <a:schemeClr val="accent2"/>
                </a:solidFill>
                <a:latin typeface="Bahnschrift SemiBold" panose="020B0502040204020203" pitchFamily="34" charset="0"/>
              </a:rPr>
              <a:t>FATHER/ABBA</a:t>
            </a:r>
          </a:p>
        </p:txBody>
      </p:sp>
      <p:sp>
        <p:nvSpPr>
          <p:cNvPr id="3" name="Content Placeholder 2">
            <a:extLst>
              <a:ext uri="{FF2B5EF4-FFF2-40B4-BE49-F238E27FC236}">
                <a16:creationId xmlns:a16="http://schemas.microsoft.com/office/drawing/2014/main" id="{432135A1-BF8B-B655-9708-BFAC6AD7AE3B}"/>
              </a:ext>
            </a:extLst>
          </p:cNvPr>
          <p:cNvSpPr>
            <a:spLocks noGrp="1"/>
          </p:cNvSpPr>
          <p:nvPr>
            <p:ph idx="1"/>
          </p:nvPr>
        </p:nvSpPr>
        <p:spPr>
          <a:xfrm>
            <a:off x="838199" y="1190445"/>
            <a:ext cx="10772955" cy="5324739"/>
          </a:xfrm>
        </p:spPr>
        <p:txBody>
          <a:bodyPr>
            <a:normAutofit/>
          </a:bodyPr>
          <a:lstStyle/>
          <a:p>
            <a:pPr marL="0" indent="0">
              <a:buNone/>
            </a:pPr>
            <a:r>
              <a:rPr lang="en-US" sz="3600" dirty="0">
                <a:solidFill>
                  <a:schemeClr val="accent4">
                    <a:lumMod val="60000"/>
                    <a:lumOff val="40000"/>
                  </a:schemeClr>
                </a:solidFill>
                <a:latin typeface="Bahnschrift SemiCondensed" panose="020B0502040204020203" pitchFamily="34" charset="0"/>
              </a:rPr>
              <a:t>It is a measure of the deep reverence early Christians had for the precise words of Jesus that they continued to address God using the Aramaic word “Abba” (= father), even in language groups outside Jewry (Ga. 4:6).</a:t>
            </a:r>
          </a:p>
          <a:p>
            <a:r>
              <a:rPr lang="en-US" sz="3200" i="1" dirty="0">
                <a:latin typeface="Bahnschrift SemiCondensed" panose="020B0502040204020203" pitchFamily="34" charset="0"/>
              </a:rPr>
              <a:t>This is the word Jesus used in prayer to address the Father (Mk. 14:36). It was almost certainly a coinage of Jesus, since it appears in no other Jewish literature of the 1 </a:t>
            </a:r>
            <a:r>
              <a:rPr lang="en-US" sz="3200" i="1" baseline="30000" dirty="0" err="1">
                <a:latin typeface="Bahnschrift SemiCondensed" panose="020B0502040204020203" pitchFamily="34" charset="0"/>
              </a:rPr>
              <a:t>st</a:t>
            </a:r>
            <a:r>
              <a:rPr lang="en-US" sz="3200" i="1" dirty="0">
                <a:latin typeface="Bahnschrift SemiCondensed" panose="020B0502040204020203" pitchFamily="34" charset="0"/>
              </a:rPr>
              <a:t> century.</a:t>
            </a:r>
          </a:p>
          <a:p>
            <a:r>
              <a:rPr lang="en-US" sz="3200" i="1" dirty="0">
                <a:latin typeface="Bahnschrift SemiCondensed" panose="020B0502040204020203" pitchFamily="34" charset="0"/>
              </a:rPr>
              <a:t>Paul could write to a church whom he had never visited, yet comfortably use this term, assuming without hesitation that his readers would clearly understand it (Ro. 8:15).</a:t>
            </a:r>
          </a:p>
        </p:txBody>
      </p:sp>
    </p:spTree>
    <p:extLst>
      <p:ext uri="{BB962C8B-B14F-4D97-AF65-F5344CB8AC3E}">
        <p14:creationId xmlns:p14="http://schemas.microsoft.com/office/powerpoint/2010/main" val="290492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EA9F-B503-317F-A493-B2C2802868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058CE-DD72-8216-B5DB-56BE21CF1908}"/>
              </a:ext>
            </a:extLst>
          </p:cNvPr>
          <p:cNvSpPr>
            <a:spLocks noGrp="1"/>
          </p:cNvSpPr>
          <p:nvPr>
            <p:ph sz="half" idx="1"/>
          </p:nvPr>
        </p:nvSpPr>
        <p:spPr>
          <a:xfrm>
            <a:off x="6215908" y="1190442"/>
            <a:ext cx="2649824" cy="5474349"/>
          </a:xfrm>
          <a:solidFill>
            <a:srgbClr val="002060"/>
          </a:solidFill>
        </p:spPr>
        <p:txBody>
          <a:bodyPr>
            <a:normAutofit/>
          </a:bodyPr>
          <a:lstStyle/>
          <a:p>
            <a:pPr marL="0" indent="0">
              <a:buNone/>
            </a:pPr>
            <a:r>
              <a:rPr lang="en-US" sz="3600" i="1" dirty="0" err="1">
                <a:solidFill>
                  <a:schemeClr val="accent4">
                    <a:lumMod val="60000"/>
                    <a:lumOff val="40000"/>
                  </a:schemeClr>
                </a:solidFill>
                <a:latin typeface="Bahnschrift SemiCondensed" panose="020B0502040204020203" pitchFamily="34" charset="0"/>
              </a:rPr>
              <a:t>Despotes</a:t>
            </a:r>
            <a:r>
              <a:rPr lang="en-US" sz="3600" dirty="0">
                <a:solidFill>
                  <a:schemeClr val="accent4">
                    <a:lumMod val="60000"/>
                    <a:lumOff val="40000"/>
                  </a:schemeClr>
                </a:solidFill>
                <a:latin typeface="Bahnschrift SemiCondensed" panose="020B0502040204020203" pitchFamily="34" charset="0"/>
              </a:rPr>
              <a:t> </a:t>
            </a:r>
          </a:p>
          <a:p>
            <a:pPr marL="0" indent="0">
              <a:spcBef>
                <a:spcPts val="0"/>
              </a:spcBef>
              <a:buNone/>
            </a:pPr>
            <a:r>
              <a:rPr lang="en-US" sz="3600" dirty="0">
                <a:solidFill>
                  <a:schemeClr val="accent4">
                    <a:lumMod val="60000"/>
                    <a:lumOff val="40000"/>
                  </a:schemeClr>
                </a:solidFill>
                <a:latin typeface="Bahnschrift SemiCondensed" panose="020B0502040204020203" pitchFamily="34" charset="0"/>
              </a:rPr>
              <a:t>(= Master)</a:t>
            </a:r>
          </a:p>
          <a:p>
            <a:r>
              <a:rPr lang="en-US" sz="3200" i="1" dirty="0">
                <a:latin typeface="Bahnschrift SemiCondensed" panose="020B0502040204020203" pitchFamily="34" charset="0"/>
              </a:rPr>
              <a:t>Also translated as “Lord,” this name denotes the owner of a slave. </a:t>
            </a:r>
          </a:p>
        </p:txBody>
      </p:sp>
      <p:sp>
        <p:nvSpPr>
          <p:cNvPr id="2" name="Content Placeholder 3">
            <a:extLst>
              <a:ext uri="{FF2B5EF4-FFF2-40B4-BE49-F238E27FC236}">
                <a16:creationId xmlns:a16="http://schemas.microsoft.com/office/drawing/2014/main" id="{7FF6F20A-EF82-9F37-69F3-FC62D82A6818}"/>
              </a:ext>
            </a:extLst>
          </p:cNvPr>
          <p:cNvSpPr>
            <a:spLocks noGrp="1"/>
          </p:cNvSpPr>
          <p:nvPr>
            <p:ph sz="half" idx="2"/>
          </p:nvPr>
        </p:nvSpPr>
        <p:spPr>
          <a:xfrm>
            <a:off x="3280082" y="1190444"/>
            <a:ext cx="2683262" cy="5474347"/>
          </a:xfrm>
          <a:solidFill>
            <a:srgbClr val="283F19"/>
          </a:solidFill>
        </p:spPr>
        <p:txBody>
          <a:bodyPr>
            <a:normAutofit/>
          </a:bodyPr>
          <a:lstStyle/>
          <a:p>
            <a:pPr marL="0" indent="0">
              <a:buNone/>
            </a:pPr>
            <a:r>
              <a:rPr lang="en-US" sz="3600" i="1" dirty="0" err="1">
                <a:solidFill>
                  <a:srgbClr val="FFC000">
                    <a:lumMod val="60000"/>
                    <a:lumOff val="40000"/>
                  </a:srgbClr>
                </a:solidFill>
                <a:latin typeface="Bahnschrift SemiCondensed" panose="020B0502040204020203" pitchFamily="34" charset="0"/>
              </a:rPr>
              <a:t>Pantokrator</a:t>
            </a:r>
            <a:r>
              <a:rPr lang="en-US" sz="3600" i="1" dirty="0">
                <a:solidFill>
                  <a:srgbClr val="FFC000">
                    <a:lumMod val="60000"/>
                    <a:lumOff val="40000"/>
                  </a:srgbClr>
                </a:solidFill>
                <a:latin typeface="Bahnschrift SemiCondensed" panose="020B0502040204020203" pitchFamily="34" charset="0"/>
              </a:rPr>
              <a:t> </a:t>
            </a:r>
            <a:r>
              <a:rPr kumimoji="0" lang="en-US" sz="3600" b="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Almighty)</a:t>
            </a:r>
          </a:p>
          <a:p>
            <a:r>
              <a:rPr lang="en-US" sz="3200" i="1" dirty="0">
                <a:latin typeface="Bahnschrift SemiCondensed" panose="020B0502040204020203" pitchFamily="34" charset="0"/>
              </a:rPr>
              <a:t>Appearing some ten times in the NT, this name is the equivalent of Yahweh </a:t>
            </a:r>
            <a:r>
              <a:rPr lang="en-US" sz="3200" i="1" dirty="0" err="1">
                <a:latin typeface="Bahnschrift SemiCondensed" panose="020B0502040204020203" pitchFamily="34" charset="0"/>
              </a:rPr>
              <a:t>Tsabaoth</a:t>
            </a:r>
            <a:r>
              <a:rPr lang="en-US" sz="3200" i="1" dirty="0">
                <a:latin typeface="Bahnschrift SemiCondensed" panose="020B0502040204020203" pitchFamily="34" charset="0"/>
              </a:rPr>
              <a:t> in the OT.</a:t>
            </a:r>
          </a:p>
        </p:txBody>
      </p:sp>
      <p:sp>
        <p:nvSpPr>
          <p:cNvPr id="4" name="Content Placeholder 3">
            <a:extLst>
              <a:ext uri="{FF2B5EF4-FFF2-40B4-BE49-F238E27FC236}">
                <a16:creationId xmlns:a16="http://schemas.microsoft.com/office/drawing/2014/main" id="{76978E38-154C-64F8-6CB8-C22F8E256C56}"/>
              </a:ext>
            </a:extLst>
          </p:cNvPr>
          <p:cNvSpPr txBox="1">
            <a:spLocks/>
          </p:cNvSpPr>
          <p:nvPr/>
        </p:nvSpPr>
        <p:spPr>
          <a:xfrm>
            <a:off x="321252" y="1190444"/>
            <a:ext cx="2723519" cy="5474347"/>
          </a:xfrm>
          <a:prstGeom prst="rect">
            <a:avLst/>
          </a:prstGeom>
          <a:solidFill>
            <a:srgbClr val="74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i="1" dirty="0">
                <a:solidFill>
                  <a:srgbClr val="FFC000">
                    <a:lumMod val="60000"/>
                    <a:lumOff val="40000"/>
                  </a:srgbClr>
                </a:solidFill>
                <a:latin typeface="Bahnschrift SemiCondensed" panose="020B0502040204020203" pitchFamily="34" charset="0"/>
              </a:rPr>
              <a:t>Soter</a:t>
            </a:r>
            <a:r>
              <a:rPr kumimoji="0" lang="en-US" sz="3600" b="0" i="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C000">
                    <a:lumMod val="60000"/>
                    <a:lumOff val="40000"/>
                  </a:srgbClr>
                </a:solidFill>
                <a:effectLst/>
                <a:uLnTx/>
                <a:uFillTx/>
                <a:latin typeface="Bahnschrift SemiCondensed" panose="020B0502040204020203" pitchFamily="34" charset="0"/>
                <a:ea typeface="+mn-ea"/>
                <a:cs typeface="+mn-cs"/>
              </a:rPr>
              <a:t>(= Savior)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i="1" dirty="0">
                <a:solidFill>
                  <a:prstClr val="white"/>
                </a:solidFill>
                <a:latin typeface="Bahnschrift SemiCondensed" panose="020B0502040204020203" pitchFamily="34" charset="0"/>
              </a:rPr>
              <a:t>This name was counter-cultural, since Caesar was proclaimed to be the “savior”  or benefactor of the world</a:t>
            </a:r>
            <a:r>
              <a:rPr kumimoji="0" lang="en-US" sz="3200" b="0" i="1"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a:t>
            </a:r>
          </a:p>
        </p:txBody>
      </p:sp>
      <p:sp>
        <p:nvSpPr>
          <p:cNvPr id="5" name="Content Placeholder 2">
            <a:extLst>
              <a:ext uri="{FF2B5EF4-FFF2-40B4-BE49-F238E27FC236}">
                <a16:creationId xmlns:a16="http://schemas.microsoft.com/office/drawing/2014/main" id="{57F68076-5D5C-62BB-9D23-B4DE3F25B09E}"/>
              </a:ext>
            </a:extLst>
          </p:cNvPr>
          <p:cNvSpPr txBox="1">
            <a:spLocks/>
          </p:cNvSpPr>
          <p:nvPr/>
        </p:nvSpPr>
        <p:spPr>
          <a:xfrm>
            <a:off x="9147229" y="1190442"/>
            <a:ext cx="2723519" cy="5474349"/>
          </a:xfrm>
          <a:prstGeom prst="rect">
            <a:avLst/>
          </a:prstGeom>
          <a:solidFill>
            <a:srgbClr val="7030A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i="1" dirty="0">
                <a:solidFill>
                  <a:schemeClr val="accent4">
                    <a:lumMod val="60000"/>
                    <a:lumOff val="40000"/>
                  </a:schemeClr>
                </a:solidFill>
                <a:latin typeface="Bahnschrift SemiCondensed" panose="020B0502040204020203" pitchFamily="34" charset="0"/>
              </a:rPr>
              <a:t>Basileus</a:t>
            </a:r>
            <a:r>
              <a:rPr lang="en-US" sz="3600" dirty="0">
                <a:solidFill>
                  <a:schemeClr val="accent4">
                    <a:lumMod val="60000"/>
                    <a:lumOff val="40000"/>
                  </a:schemeClr>
                </a:solidFill>
                <a:latin typeface="Bahnschrift SemiCondensed" panose="020B0502040204020203" pitchFamily="34" charset="0"/>
              </a:rPr>
              <a:t> </a:t>
            </a:r>
          </a:p>
          <a:p>
            <a:pPr marL="0" indent="0">
              <a:spcBef>
                <a:spcPts val="0"/>
              </a:spcBef>
              <a:buFont typeface="Arial" panose="020B0604020202020204" pitchFamily="34" charset="0"/>
              <a:buNone/>
            </a:pPr>
            <a:r>
              <a:rPr lang="en-US" sz="3600" dirty="0">
                <a:solidFill>
                  <a:schemeClr val="accent4">
                    <a:lumMod val="60000"/>
                    <a:lumOff val="40000"/>
                  </a:schemeClr>
                </a:solidFill>
                <a:latin typeface="Bahnschrift SemiCondensed" panose="020B0502040204020203" pitchFamily="34" charset="0"/>
              </a:rPr>
              <a:t>(= King)</a:t>
            </a:r>
          </a:p>
          <a:p>
            <a:r>
              <a:rPr lang="en-US" sz="3200" i="1" dirty="0">
                <a:latin typeface="Bahnschrift SemiCondensed" panose="020B0502040204020203" pitchFamily="34" charset="0"/>
              </a:rPr>
              <a:t>Commonly used of earthly potentates, this name is used both of God and also </a:t>
            </a:r>
            <a:r>
              <a:rPr lang="en-US" sz="3200" i="1">
                <a:latin typeface="Bahnschrift SemiCondensed" panose="020B0502040204020203" pitchFamily="34" charset="0"/>
              </a:rPr>
              <a:t>of Christ.</a:t>
            </a:r>
            <a:endParaRPr lang="en-US" sz="3200" i="1" dirty="0">
              <a:latin typeface="Bahnschrift SemiCondensed" panose="020B0502040204020203" pitchFamily="34" charset="0"/>
            </a:endParaRPr>
          </a:p>
        </p:txBody>
      </p:sp>
      <p:sp>
        <p:nvSpPr>
          <p:cNvPr id="6" name="TextBox 5">
            <a:extLst>
              <a:ext uri="{FF2B5EF4-FFF2-40B4-BE49-F238E27FC236}">
                <a16:creationId xmlns:a16="http://schemas.microsoft.com/office/drawing/2014/main" id="{006B61C7-53AE-2CFC-FA0B-A95A2017020B}"/>
              </a:ext>
            </a:extLst>
          </p:cNvPr>
          <p:cNvSpPr txBox="1"/>
          <p:nvPr/>
        </p:nvSpPr>
        <p:spPr>
          <a:xfrm>
            <a:off x="1265207" y="193209"/>
            <a:ext cx="9661585" cy="707886"/>
          </a:xfrm>
          <a:prstGeom prst="rect">
            <a:avLst/>
          </a:prstGeom>
          <a:noFill/>
        </p:spPr>
        <p:txBody>
          <a:bodyPr wrap="square" rtlCol="0">
            <a:spAutoFit/>
          </a:bodyPr>
          <a:lstStyle/>
          <a:p>
            <a:pPr algn="ctr"/>
            <a:r>
              <a:rPr lang="en-US" sz="4000" dirty="0">
                <a:solidFill>
                  <a:schemeClr val="accent2"/>
                </a:solidFill>
                <a:latin typeface="Bahnschrift SemiBold" panose="020B0502040204020203" pitchFamily="34" charset="0"/>
              </a:rPr>
              <a:t>OTHER NEW TESTAMENT NAMES</a:t>
            </a:r>
            <a:endParaRPr lang="en-US" sz="4000" dirty="0"/>
          </a:p>
        </p:txBody>
      </p:sp>
    </p:spTree>
    <p:extLst>
      <p:ext uri="{BB962C8B-B14F-4D97-AF65-F5344CB8AC3E}">
        <p14:creationId xmlns:p14="http://schemas.microsoft.com/office/powerpoint/2010/main" val="5343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bg/>
                                          </p:spTgt>
                                        </p:tgtEl>
                                        <p:attrNameLst>
                                          <p:attrName>style.visibility</p:attrName>
                                        </p:attrNameLst>
                                      </p:cBhvr>
                                      <p:to>
                                        <p:strVal val="visible"/>
                                      </p:to>
                                    </p:set>
                                    <p:animEffect transition="in" filter="randombar(horizontal)">
                                      <p:cBhvr>
                                        <p:cTn id="24" dur="500"/>
                                        <p:tgtEl>
                                          <p:spTgt spid="2">
                                            <p:bg/>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 calcmode="lin" valueType="num">
                                      <p:cBhvr additive="base">
                                        <p:cTn id="3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bg/>
                                          </p:spTgt>
                                        </p:tgtEl>
                                        <p:attrNameLst>
                                          <p:attrName>style.visibility</p:attrName>
                                        </p:attrNameLst>
                                      </p:cBhvr>
                                      <p:to>
                                        <p:strVal val="visible"/>
                                      </p:to>
                                    </p:set>
                                    <p:animEffect transition="in" filter="randombar(horizontal)">
                                      <p:cBhvr>
                                        <p:cTn id="38" dur="500"/>
                                        <p:tgtEl>
                                          <p:spTgt spid="3">
                                            <p:bg/>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41" dur="500"/>
                                        <p:tgtEl>
                                          <p:spTgt spid="3">
                                            <p:txEl>
                                              <p:pRg st="0" end="0"/>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4" dur="5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randombar(horizontal)">
                                      <p:cBhvr>
                                        <p:cTn id="55" dur="500"/>
                                        <p:tgtEl>
                                          <p:spTgt spid="5"/>
                                        </p:tgtEl>
                                      </p:cBhvr>
                                    </p:animEffect>
                                  </p:childTnLst>
                                </p:cTn>
                              </p:par>
                              <p:par>
                                <p:cTn id="56" presetID="14" presetClass="entr" presetSubtype="10" fill="hold" nodeType="with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8" dur="500"/>
                                        <p:tgtEl>
                                          <p:spTgt spid="5">
                                            <p:txEl>
                                              <p:pRg st="0" end="0"/>
                                            </p:txEl>
                                          </p:spTgt>
                                        </p:tgtEl>
                                      </p:cBhvr>
                                    </p:animEffect>
                                  </p:childTnLst>
                                </p:cTn>
                              </p:par>
                              <p:par>
                                <p:cTn id="59" presetID="14" presetClass="entr" presetSubtype="10" fill="hold"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61" dur="500"/>
                                        <p:tgtEl>
                                          <p:spTgt spid="5">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 calcmode="lin" valueType="num">
                                      <p:cBhvr additive="base">
                                        <p:cTn id="6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uiExpand="1"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7B45-539B-180D-B445-A111B2151D87}"/>
              </a:ext>
            </a:extLst>
          </p:cNvPr>
          <p:cNvSpPr>
            <a:spLocks noGrp="1"/>
          </p:cNvSpPr>
          <p:nvPr>
            <p:ph type="title"/>
          </p:nvPr>
        </p:nvSpPr>
        <p:spPr/>
        <p:txBody>
          <a:bodyPr/>
          <a:lstStyle/>
          <a:p>
            <a:r>
              <a:rPr lang="en-US" dirty="0">
                <a:solidFill>
                  <a:schemeClr val="accent2"/>
                </a:solidFill>
                <a:latin typeface="Bahnschrift SemiBold" panose="020B0502040204020203" pitchFamily="34" charset="0"/>
              </a:rPr>
              <a:t>GOD AND THE GODS</a:t>
            </a:r>
          </a:p>
        </p:txBody>
      </p:sp>
      <p:sp>
        <p:nvSpPr>
          <p:cNvPr id="3" name="Content Placeholder 2">
            <a:extLst>
              <a:ext uri="{FF2B5EF4-FFF2-40B4-BE49-F238E27FC236}">
                <a16:creationId xmlns:a16="http://schemas.microsoft.com/office/drawing/2014/main" id="{6C027BBB-D29E-DE41-801E-53E9038BCA80}"/>
              </a:ext>
            </a:extLst>
          </p:cNvPr>
          <p:cNvSpPr>
            <a:spLocks noGrp="1"/>
          </p:cNvSpPr>
          <p:nvPr>
            <p:ph idx="1"/>
          </p:nvPr>
        </p:nvSpPr>
        <p:spPr/>
        <p:txBody>
          <a:bodyPr>
            <a:normAutofit lnSpcReduction="10000"/>
          </a:bodyPr>
          <a:lstStyle/>
          <a:p>
            <a:pPr marL="0" indent="0">
              <a:buNone/>
            </a:pPr>
            <a:r>
              <a:rPr lang="en-US" sz="3600" dirty="0">
                <a:solidFill>
                  <a:schemeClr val="accent4">
                    <a:lumMod val="60000"/>
                    <a:lumOff val="40000"/>
                  </a:schemeClr>
                </a:solidFill>
                <a:latin typeface="Bahnschrift SemiCondensed" panose="020B0502040204020203" pitchFamily="34" charset="0"/>
              </a:rPr>
              <a:t>The basic name for God in the languages of the ancient Near East was </a:t>
            </a:r>
            <a:r>
              <a:rPr lang="en-US" sz="3600" i="1" dirty="0">
                <a:solidFill>
                  <a:schemeClr val="accent4">
                    <a:lumMod val="60000"/>
                    <a:lumOff val="40000"/>
                  </a:schemeClr>
                </a:solidFill>
                <a:latin typeface="Bahnschrift SemiCondensed" panose="020B0502040204020203" pitchFamily="34" charset="0"/>
              </a:rPr>
              <a:t>‘El  </a:t>
            </a:r>
            <a:r>
              <a:rPr lang="en-US" sz="3600" dirty="0">
                <a:solidFill>
                  <a:schemeClr val="accent4">
                    <a:lumMod val="60000"/>
                    <a:lumOff val="40000"/>
                  </a:schemeClr>
                </a:solidFill>
                <a:latin typeface="Bahnschrift SemiCondensed" panose="020B0502040204020203" pitchFamily="34" charset="0"/>
              </a:rPr>
              <a:t>(</a:t>
            </a:r>
            <a:r>
              <a:rPr lang="en-US" sz="3600" dirty="0" err="1">
                <a:solidFill>
                  <a:schemeClr val="accent4">
                    <a:lumMod val="60000"/>
                    <a:lumOff val="40000"/>
                  </a:schemeClr>
                </a:solidFill>
                <a:latin typeface="HebrewTh" pitchFamily="2" charset="0"/>
              </a:rPr>
              <a:t>lxe</a:t>
            </a:r>
            <a:r>
              <a:rPr lang="en-US" sz="3600" dirty="0">
                <a:solidFill>
                  <a:schemeClr val="accent4">
                    <a:lumMod val="60000"/>
                    <a:lumOff val="40000"/>
                  </a:schemeClr>
                </a:solidFill>
                <a:latin typeface="Bahnschrift SemiCondensed" panose="020B0502040204020203" pitchFamily="34" charset="0"/>
              </a:rPr>
              <a:t>).</a:t>
            </a:r>
          </a:p>
          <a:p>
            <a:r>
              <a:rPr lang="en-US" sz="3200" i="1" dirty="0">
                <a:latin typeface="Bahnschrift SemiCondensed" panose="020B0502040204020203" pitchFamily="34" charset="0"/>
              </a:rPr>
              <a:t>This was true for the Israelites, but it was equally true for Israel’s neighbors.</a:t>
            </a:r>
          </a:p>
          <a:p>
            <a:r>
              <a:rPr lang="en-US" sz="3200" i="1" dirty="0">
                <a:latin typeface="Bahnschrift SemiCondensed" panose="020B0502040204020203" pitchFamily="34" charset="0"/>
              </a:rPr>
              <a:t>Derived from this basic word ‘El is the most widely used name for God in the Hebrew Bible, ‘Elohim </a:t>
            </a:r>
            <a:r>
              <a:rPr lang="en-US" sz="3200" dirty="0">
                <a:latin typeface="Bahnschrift SemiCondensed" panose="020B0502040204020203" pitchFamily="34" charset="0"/>
              </a:rPr>
              <a:t>(</a:t>
            </a:r>
            <a:r>
              <a:rPr lang="en-US" sz="3200" dirty="0" err="1">
                <a:latin typeface="HebrewTh" pitchFamily="2" charset="0"/>
              </a:rPr>
              <a:t>Myhilox</a:t>
            </a:r>
            <a:r>
              <a:rPr lang="en-US" sz="3200" dirty="0">
                <a:latin typeface="HebrewTh" pitchFamily="2" charset="0"/>
              </a:rPr>
              <a:t>$</a:t>
            </a:r>
            <a:r>
              <a:rPr lang="en-US" sz="3200" dirty="0">
                <a:latin typeface="Bahnschrift SemiCondensed" panose="020B0502040204020203" pitchFamily="34" charset="0"/>
              </a:rPr>
              <a:t>), which is a plural form.</a:t>
            </a:r>
          </a:p>
          <a:p>
            <a:r>
              <a:rPr lang="en-US" sz="3200" i="1" dirty="0">
                <a:latin typeface="Bahnschrift SemiCondensed" panose="020B0502040204020203" pitchFamily="34" charset="0"/>
              </a:rPr>
              <a:t>In Israel, this plural form was taken to indicate a </a:t>
            </a:r>
            <a:r>
              <a:rPr lang="en-US" sz="3200" i="1" u="sng" dirty="0">
                <a:latin typeface="Bahnschrift SemiCondensed" panose="020B0502040204020203" pitchFamily="34" charset="0"/>
              </a:rPr>
              <a:t>plurality of majesty</a:t>
            </a:r>
            <a:r>
              <a:rPr lang="en-US" sz="3200" i="1" dirty="0">
                <a:latin typeface="Bahnschrift SemiCondensed" panose="020B0502040204020203" pitchFamily="34" charset="0"/>
              </a:rPr>
              <a:t>—the one God who had many attributes.</a:t>
            </a:r>
          </a:p>
        </p:txBody>
      </p:sp>
    </p:spTree>
    <p:extLst>
      <p:ext uri="{BB962C8B-B14F-4D97-AF65-F5344CB8AC3E}">
        <p14:creationId xmlns:p14="http://schemas.microsoft.com/office/powerpoint/2010/main" val="3139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04428D67-9F00-9461-3DF3-4AAD58969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075AB-B58B-648A-4E0E-E140DD052587}"/>
              </a:ext>
            </a:extLst>
          </p:cNvPr>
          <p:cNvSpPr>
            <a:spLocks noGrp="1"/>
          </p:cNvSpPr>
          <p:nvPr>
            <p:ph type="title"/>
          </p:nvPr>
        </p:nvSpPr>
        <p:spPr/>
        <p:txBody>
          <a:bodyPr/>
          <a:lstStyle/>
          <a:p>
            <a:r>
              <a:rPr lang="en-US" dirty="0">
                <a:solidFill>
                  <a:schemeClr val="accent5">
                    <a:lumMod val="60000"/>
                    <a:lumOff val="40000"/>
                  </a:schemeClr>
                </a:solidFill>
                <a:latin typeface="Forte" panose="03060902040502070203" pitchFamily="66" charset="0"/>
              </a:rPr>
              <a:t>Discussion</a:t>
            </a:r>
          </a:p>
        </p:txBody>
      </p:sp>
      <p:sp>
        <p:nvSpPr>
          <p:cNvPr id="3" name="Content Placeholder 2">
            <a:extLst>
              <a:ext uri="{FF2B5EF4-FFF2-40B4-BE49-F238E27FC236}">
                <a16:creationId xmlns:a16="http://schemas.microsoft.com/office/drawing/2014/main" id="{CBBD9ABC-97B8-CF45-0650-16C9A51DE624}"/>
              </a:ext>
            </a:extLst>
          </p:cNvPr>
          <p:cNvSpPr>
            <a:spLocks noGrp="1"/>
          </p:cNvSpPr>
          <p:nvPr>
            <p:ph idx="1"/>
          </p:nvPr>
        </p:nvSpPr>
        <p:spPr>
          <a:xfrm>
            <a:off x="838200" y="1590235"/>
            <a:ext cx="10515600" cy="4351338"/>
          </a:xfrm>
        </p:spPr>
        <p:txBody>
          <a:bodyPr/>
          <a:lstStyle/>
          <a:p>
            <a:pPr marL="0" indent="0">
              <a:buNone/>
            </a:pPr>
            <a:r>
              <a:rPr lang="en-US" i="1" dirty="0"/>
              <a:t>What is your favorite of the divine names and </a:t>
            </a:r>
            <a:r>
              <a:rPr lang="en-US" i="1"/>
              <a:t>why?</a:t>
            </a:r>
            <a:endParaRPr lang="en-US" i="1" dirty="0"/>
          </a:p>
        </p:txBody>
      </p:sp>
    </p:spTree>
    <p:extLst>
      <p:ext uri="{BB962C8B-B14F-4D97-AF65-F5344CB8AC3E}">
        <p14:creationId xmlns:p14="http://schemas.microsoft.com/office/powerpoint/2010/main" val="287117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4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6EAA-99A8-FD8B-CACC-17E490C4B9DB}"/>
              </a:ext>
            </a:extLst>
          </p:cNvPr>
          <p:cNvSpPr>
            <a:spLocks noGrp="1"/>
          </p:cNvSpPr>
          <p:nvPr>
            <p:ph type="title"/>
          </p:nvPr>
        </p:nvSpPr>
        <p:spPr>
          <a:xfrm>
            <a:off x="272592" y="164969"/>
            <a:ext cx="10515600" cy="1325563"/>
          </a:xfrm>
        </p:spPr>
        <p:txBody>
          <a:bodyPr/>
          <a:lstStyle/>
          <a:p>
            <a:r>
              <a:rPr lang="en-US" dirty="0">
                <a:solidFill>
                  <a:schemeClr val="accent5">
                    <a:lumMod val="40000"/>
                    <a:lumOff val="60000"/>
                  </a:schemeClr>
                </a:solidFill>
                <a:effectLst>
                  <a:outerShdw blurRad="38100" dist="38100" dir="2700000" algn="tl">
                    <a:srgbClr val="000000">
                      <a:alpha val="43137"/>
                    </a:srgbClr>
                  </a:outerShdw>
                </a:effectLst>
                <a:latin typeface="Berlin Sans FB" panose="020E0602020502020306" pitchFamily="34" charset="0"/>
              </a:rPr>
              <a:t>Singulars, plurals, and verbs… </a:t>
            </a:r>
            <a:br>
              <a:rPr lang="en-US" dirty="0">
                <a:solidFill>
                  <a:schemeClr val="accent5">
                    <a:lumMod val="40000"/>
                    <a:lumOff val="60000"/>
                  </a:schemeClr>
                </a:solidFill>
                <a:effectLst>
                  <a:outerShdw blurRad="38100" dist="38100" dir="2700000" algn="tl">
                    <a:srgbClr val="000000">
                      <a:alpha val="43137"/>
                    </a:srgbClr>
                  </a:outerShdw>
                </a:effectLst>
                <a:latin typeface="Berlin Sans FB" panose="020E0602020502020306" pitchFamily="34" charset="0"/>
              </a:rPr>
            </a:br>
            <a:r>
              <a:rPr lang="en-US" dirty="0">
                <a:solidFill>
                  <a:schemeClr val="accent5">
                    <a:lumMod val="40000"/>
                    <a:lumOff val="60000"/>
                  </a:schemeClr>
                </a:solidFill>
                <a:effectLst>
                  <a:outerShdw blurRad="38100" dist="38100" dir="2700000" algn="tl">
                    <a:srgbClr val="000000">
                      <a:alpha val="43137"/>
                    </a:srgbClr>
                  </a:outerShdw>
                </a:effectLst>
                <a:latin typeface="Berlin Sans FB" panose="020E0602020502020306" pitchFamily="34" charset="0"/>
              </a:rPr>
              <a:t>…a little venture into Hebrew grammar</a:t>
            </a:r>
          </a:p>
        </p:txBody>
      </p:sp>
      <p:sp>
        <p:nvSpPr>
          <p:cNvPr id="3" name="Content Placeholder 2">
            <a:extLst>
              <a:ext uri="{FF2B5EF4-FFF2-40B4-BE49-F238E27FC236}">
                <a16:creationId xmlns:a16="http://schemas.microsoft.com/office/drawing/2014/main" id="{1076B004-A1AA-CD27-4A1E-BF6A3631B421}"/>
              </a:ext>
            </a:extLst>
          </p:cNvPr>
          <p:cNvSpPr>
            <a:spLocks noGrp="1"/>
          </p:cNvSpPr>
          <p:nvPr>
            <p:ph idx="1"/>
          </p:nvPr>
        </p:nvSpPr>
        <p:spPr>
          <a:xfrm>
            <a:off x="838199" y="1665370"/>
            <a:ext cx="10983013" cy="4820272"/>
          </a:xfrm>
        </p:spPr>
        <p:txBody>
          <a:bodyPr>
            <a:normAutofit/>
          </a:bodyPr>
          <a:lstStyle/>
          <a:p>
            <a:pPr marL="0" indent="0">
              <a:buNone/>
            </a:pPr>
            <a:r>
              <a:rPr lang="en-US" sz="3200" b="1" dirty="0">
                <a:solidFill>
                  <a:schemeClr val="accent4">
                    <a:lumMod val="20000"/>
                    <a:lumOff val="80000"/>
                  </a:schemeClr>
                </a:solidFill>
              </a:rPr>
              <a:t>In Hebrew syntax, verbs drive the sentences, often appearing as the first word in a sentence.</a:t>
            </a:r>
          </a:p>
          <a:p>
            <a:pPr marL="0" indent="0">
              <a:buNone/>
            </a:pPr>
            <a:r>
              <a:rPr lang="en-US" sz="800" b="1" dirty="0">
                <a:solidFill>
                  <a:schemeClr val="accent4">
                    <a:lumMod val="20000"/>
                    <a:lumOff val="80000"/>
                  </a:schemeClr>
                </a:solidFill>
              </a:rPr>
              <a:t> </a:t>
            </a:r>
          </a:p>
          <a:p>
            <a:r>
              <a:rPr lang="en-US" i="1" dirty="0"/>
              <a:t>When </a:t>
            </a:r>
            <a:r>
              <a:rPr lang="en-US" i="1" dirty="0">
                <a:solidFill>
                  <a:schemeClr val="accent4">
                    <a:lumMod val="40000"/>
                    <a:lumOff val="60000"/>
                  </a:schemeClr>
                </a:solidFill>
              </a:rPr>
              <a:t>‘Elohim</a:t>
            </a:r>
            <a:r>
              <a:rPr lang="en-US" i="1" dirty="0"/>
              <a:t>, which is a plural form, refers to </a:t>
            </a:r>
            <a:r>
              <a:rPr lang="en-US" i="1" u="sng" dirty="0"/>
              <a:t>the one true God</a:t>
            </a:r>
            <a:r>
              <a:rPr lang="en-US" i="1" dirty="0"/>
              <a:t>, the verb will be </a:t>
            </a:r>
            <a:r>
              <a:rPr lang="en-US" i="1" u="sng" dirty="0"/>
              <a:t>singular</a:t>
            </a:r>
            <a:r>
              <a:rPr lang="en-US" i="1" dirty="0"/>
              <a:t>, and we translate it as “</a:t>
            </a:r>
            <a:r>
              <a:rPr lang="en-US" i="1" u="sng" dirty="0"/>
              <a:t>God</a:t>
            </a:r>
            <a:r>
              <a:rPr lang="en-US" i="1" dirty="0"/>
              <a:t>.”</a:t>
            </a:r>
          </a:p>
          <a:p>
            <a:pPr marL="457200" lvl="1" indent="0">
              <a:buNone/>
            </a:pPr>
            <a:r>
              <a:rPr lang="en-US" sz="2000" b="1" dirty="0">
                <a:solidFill>
                  <a:schemeClr val="accent5">
                    <a:lumMod val="40000"/>
                    <a:lumOff val="60000"/>
                  </a:schemeClr>
                </a:solidFill>
              </a:rPr>
              <a:t>Ge. 1:1: “In the beginning </a:t>
            </a:r>
            <a:r>
              <a:rPr lang="en-US" sz="2000" b="1" i="1" dirty="0">
                <a:solidFill>
                  <a:schemeClr val="accent4">
                    <a:lumMod val="40000"/>
                    <a:lumOff val="60000"/>
                  </a:schemeClr>
                </a:solidFill>
              </a:rPr>
              <a:t>‘Elohim </a:t>
            </a:r>
            <a:r>
              <a:rPr lang="en-US" sz="2000" b="1" dirty="0">
                <a:solidFill>
                  <a:schemeClr val="accent5">
                    <a:lumMod val="40000"/>
                    <a:lumOff val="60000"/>
                  </a:schemeClr>
                </a:solidFill>
              </a:rPr>
              <a:t>[</a:t>
            </a:r>
            <a:r>
              <a:rPr lang="en-US" sz="2000" b="1" u="sng" dirty="0">
                <a:solidFill>
                  <a:schemeClr val="accent5">
                    <a:lumMod val="40000"/>
                    <a:lumOff val="60000"/>
                  </a:schemeClr>
                </a:solidFill>
              </a:rPr>
              <a:t>plural noun</a:t>
            </a:r>
            <a:r>
              <a:rPr lang="en-US" sz="2000" b="1" dirty="0">
                <a:solidFill>
                  <a:schemeClr val="accent5">
                    <a:lumMod val="40000"/>
                    <a:lumOff val="60000"/>
                  </a:schemeClr>
                </a:solidFill>
              </a:rPr>
              <a:t>] created [</a:t>
            </a:r>
            <a:r>
              <a:rPr lang="en-US" sz="2000" b="1" u="sng" dirty="0">
                <a:solidFill>
                  <a:schemeClr val="accent5">
                    <a:lumMod val="40000"/>
                    <a:lumOff val="60000"/>
                  </a:schemeClr>
                </a:solidFill>
              </a:rPr>
              <a:t>singular verb</a:t>
            </a:r>
            <a:r>
              <a:rPr lang="en-US" sz="2000" b="1" dirty="0">
                <a:solidFill>
                  <a:schemeClr val="accent5">
                    <a:lumMod val="40000"/>
                    <a:lumOff val="60000"/>
                  </a:schemeClr>
                </a:solidFill>
              </a:rPr>
              <a:t>] the heavens and the earth.” (Here we translate </a:t>
            </a:r>
            <a:r>
              <a:rPr lang="en-US" sz="2000" b="1" i="1" dirty="0">
                <a:solidFill>
                  <a:schemeClr val="accent4">
                    <a:lumMod val="40000"/>
                    <a:lumOff val="60000"/>
                  </a:schemeClr>
                </a:solidFill>
              </a:rPr>
              <a:t>‘Elohim </a:t>
            </a:r>
            <a:r>
              <a:rPr lang="en-US" sz="2000" b="1" dirty="0">
                <a:solidFill>
                  <a:schemeClr val="accent5">
                    <a:lumMod val="40000"/>
                    <a:lumOff val="60000"/>
                  </a:schemeClr>
                </a:solidFill>
              </a:rPr>
              <a:t>as “God.”)</a:t>
            </a:r>
          </a:p>
          <a:p>
            <a:pPr marL="457200" lvl="1" indent="0">
              <a:buNone/>
            </a:pPr>
            <a:endParaRPr lang="en-US" sz="800" b="1" dirty="0">
              <a:solidFill>
                <a:schemeClr val="accent5">
                  <a:lumMod val="40000"/>
                  <a:lumOff val="60000"/>
                </a:schemeClr>
              </a:solidFill>
            </a:endParaRPr>
          </a:p>
          <a:p>
            <a:r>
              <a:rPr lang="en-US" i="1" dirty="0"/>
              <a:t>When </a:t>
            </a:r>
            <a:r>
              <a:rPr lang="en-US" i="1" dirty="0">
                <a:solidFill>
                  <a:schemeClr val="accent4">
                    <a:lumMod val="40000"/>
                    <a:lumOff val="60000"/>
                  </a:schemeClr>
                </a:solidFill>
              </a:rPr>
              <a:t>‘Elohim </a:t>
            </a:r>
            <a:r>
              <a:rPr lang="en-US" i="1" dirty="0"/>
              <a:t>refers to the </a:t>
            </a:r>
            <a:r>
              <a:rPr lang="en-US" i="1" u="sng" dirty="0"/>
              <a:t>pagan pantheon of deities</a:t>
            </a:r>
            <a:r>
              <a:rPr lang="en-US" i="1" dirty="0"/>
              <a:t>, the verb will be </a:t>
            </a:r>
            <a:r>
              <a:rPr lang="en-US" i="1" u="sng" dirty="0"/>
              <a:t>plural</a:t>
            </a:r>
            <a:r>
              <a:rPr lang="en-US" i="1" dirty="0"/>
              <a:t>, and we translate it as “</a:t>
            </a:r>
            <a:r>
              <a:rPr lang="en-US" i="1" u="sng" dirty="0"/>
              <a:t>gods</a:t>
            </a:r>
            <a:r>
              <a:rPr lang="en-US" i="1" dirty="0"/>
              <a:t>.”</a:t>
            </a:r>
          </a:p>
          <a:p>
            <a:pPr marL="457200" lvl="1" indent="0">
              <a:lnSpc>
                <a:spcPct val="100000"/>
              </a:lnSpc>
              <a:buNone/>
            </a:pPr>
            <a:r>
              <a:rPr lang="en-US" sz="2000" b="1" dirty="0">
                <a:solidFill>
                  <a:schemeClr val="accent5">
                    <a:lumMod val="40000"/>
                    <a:lumOff val="60000"/>
                  </a:schemeClr>
                </a:solidFill>
              </a:rPr>
              <a:t>1 Kg. 19:2: “May the </a:t>
            </a:r>
            <a:r>
              <a:rPr lang="en-US" sz="2000" b="1" i="1" dirty="0">
                <a:solidFill>
                  <a:schemeClr val="accent4">
                    <a:lumMod val="40000"/>
                    <a:lumOff val="60000"/>
                  </a:schemeClr>
                </a:solidFill>
              </a:rPr>
              <a:t>‘Elohim </a:t>
            </a:r>
            <a:r>
              <a:rPr lang="en-US" sz="2000" b="1" dirty="0">
                <a:solidFill>
                  <a:schemeClr val="accent5">
                    <a:lumMod val="40000"/>
                    <a:lumOff val="60000"/>
                  </a:schemeClr>
                </a:solidFill>
              </a:rPr>
              <a:t>[</a:t>
            </a:r>
            <a:r>
              <a:rPr lang="en-US" sz="2000" b="1" u="sng" dirty="0">
                <a:solidFill>
                  <a:schemeClr val="accent5">
                    <a:lumMod val="40000"/>
                    <a:lumOff val="60000"/>
                  </a:schemeClr>
                </a:solidFill>
              </a:rPr>
              <a:t>plural noun</a:t>
            </a:r>
            <a:r>
              <a:rPr lang="en-US" sz="2000" b="1" dirty="0">
                <a:solidFill>
                  <a:schemeClr val="accent5">
                    <a:lumMod val="40000"/>
                    <a:lumOff val="60000"/>
                  </a:schemeClr>
                </a:solidFill>
              </a:rPr>
              <a:t>] do [</a:t>
            </a:r>
            <a:r>
              <a:rPr lang="en-US" sz="2000" b="1" u="sng" dirty="0">
                <a:solidFill>
                  <a:schemeClr val="accent5">
                    <a:lumMod val="40000"/>
                    <a:lumOff val="60000"/>
                  </a:schemeClr>
                </a:solidFill>
              </a:rPr>
              <a:t>plural verb</a:t>
            </a:r>
            <a:r>
              <a:rPr lang="en-US" sz="2000" b="1" dirty="0">
                <a:solidFill>
                  <a:schemeClr val="accent5">
                    <a:lumMod val="40000"/>
                    <a:lumOff val="60000"/>
                  </a:schemeClr>
                </a:solidFill>
              </a:rPr>
              <a:t>] to me and more also, if I do not make your life as the life of one of them by this time tomorrow.”  (Here, we translate </a:t>
            </a:r>
            <a:r>
              <a:rPr lang="en-US" sz="2000" b="1" i="1" dirty="0">
                <a:solidFill>
                  <a:schemeClr val="accent4">
                    <a:lumMod val="40000"/>
                    <a:lumOff val="60000"/>
                  </a:schemeClr>
                </a:solidFill>
              </a:rPr>
              <a:t>‘Elohim </a:t>
            </a:r>
            <a:r>
              <a:rPr lang="en-US" sz="2000" b="1" dirty="0">
                <a:solidFill>
                  <a:schemeClr val="accent5">
                    <a:lumMod val="40000"/>
                    <a:lumOff val="60000"/>
                  </a:schemeClr>
                </a:solidFill>
              </a:rPr>
              <a:t>as “gods.”)</a:t>
            </a:r>
          </a:p>
        </p:txBody>
      </p:sp>
    </p:spTree>
    <p:extLst>
      <p:ext uri="{BB962C8B-B14F-4D97-AF65-F5344CB8AC3E}">
        <p14:creationId xmlns:p14="http://schemas.microsoft.com/office/powerpoint/2010/main" val="338015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C825D-60C2-F318-622B-B8B8CFE4F28A}"/>
              </a:ext>
            </a:extLst>
          </p:cNvPr>
          <p:cNvSpPr>
            <a:spLocks noGrp="1"/>
          </p:cNvSpPr>
          <p:nvPr>
            <p:ph idx="1"/>
          </p:nvPr>
        </p:nvSpPr>
        <p:spPr>
          <a:xfrm>
            <a:off x="838200" y="254524"/>
            <a:ext cx="10515600" cy="6315957"/>
          </a:xfrm>
        </p:spPr>
        <p:txBody>
          <a:bodyPr>
            <a:normAutofit/>
          </a:bodyPr>
          <a:lstStyle/>
          <a:p>
            <a:pPr marL="0" indent="0">
              <a:lnSpc>
                <a:spcPct val="100000"/>
              </a:lnSpc>
              <a:buNone/>
            </a:pPr>
            <a:r>
              <a:rPr lang="en-US" dirty="0">
                <a:latin typeface="Lucida Handwriting" panose="03010101010101010101" pitchFamily="66" charset="0"/>
              </a:rPr>
              <a:t>When Abram was ninety-nine years old, Yahweh appeared to him and said, “I am ‘El Shaddai…”</a:t>
            </a:r>
          </a:p>
          <a:p>
            <a:pPr marL="0" indent="0">
              <a:lnSpc>
                <a:spcPct val="100000"/>
              </a:lnSpc>
              <a:buNone/>
            </a:pPr>
            <a:r>
              <a:rPr lang="en-US" dirty="0">
                <a:latin typeface="Arial Narrow" panose="020B0606020202030204" pitchFamily="34" charset="0"/>
              </a:rPr>
              <a:t>								Genesis 17:1</a:t>
            </a:r>
          </a:p>
          <a:p>
            <a:pPr marL="0" indent="0">
              <a:lnSpc>
                <a:spcPct val="100000"/>
              </a:lnSpc>
              <a:buNone/>
            </a:pPr>
            <a:endParaRPr lang="en-US" sz="800" dirty="0">
              <a:latin typeface="Lucida Handwriting" panose="03010101010101010101" pitchFamily="66" charset="0"/>
            </a:endParaRPr>
          </a:p>
          <a:p>
            <a:pPr marL="0" indent="0">
              <a:lnSpc>
                <a:spcPct val="100000"/>
              </a:lnSpc>
              <a:buNone/>
            </a:pPr>
            <a:r>
              <a:rPr lang="en-US" dirty="0">
                <a:latin typeface="Lucida Handwriting" panose="03010101010101010101" pitchFamily="66" charset="0"/>
              </a:rPr>
              <a:t>God also said to Moses, “Say to the Israelites, ‘Yahweh, the God of your fathers…has sent me to you. This is my name forever, the name by which I am to be remembered from generation to generation.’”						</a:t>
            </a:r>
            <a:r>
              <a:rPr lang="en-US" dirty="0">
                <a:latin typeface="Arial Narrow" panose="020B0606020202030204" pitchFamily="34" charset="0"/>
              </a:rPr>
              <a:t>Exodus 3:14-15</a:t>
            </a:r>
          </a:p>
          <a:p>
            <a:pPr marL="0" indent="0">
              <a:lnSpc>
                <a:spcPct val="100000"/>
              </a:lnSpc>
              <a:buNone/>
            </a:pPr>
            <a:endParaRPr lang="en-US" sz="800" dirty="0">
              <a:latin typeface="Arial Narrow" panose="020B0606020202030204" pitchFamily="34" charset="0"/>
            </a:endParaRPr>
          </a:p>
          <a:p>
            <a:pPr marL="0" indent="0">
              <a:lnSpc>
                <a:spcPct val="100000"/>
              </a:lnSpc>
              <a:buNone/>
            </a:pPr>
            <a:r>
              <a:rPr lang="en-US" dirty="0">
                <a:latin typeface="Lucida Handwriting" panose="03010101010101010101" pitchFamily="66" charset="0"/>
              </a:rPr>
              <a:t>God also said to Moses, “I am Yahweh…but by my name Yahweh I did not make myself known to them.”							</a:t>
            </a:r>
            <a:r>
              <a:rPr lang="en-US" dirty="0">
                <a:latin typeface="Arial Narrow" panose="020B0606020202030204" pitchFamily="34" charset="0"/>
              </a:rPr>
              <a:t>Exodus 6:2-3</a:t>
            </a:r>
          </a:p>
        </p:txBody>
      </p:sp>
    </p:spTree>
    <p:extLst>
      <p:ext uri="{BB962C8B-B14F-4D97-AF65-F5344CB8AC3E}">
        <p14:creationId xmlns:p14="http://schemas.microsoft.com/office/powerpoint/2010/main" val="85032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5CBAD-00F0-29F9-AA80-4D8A44CC5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1DF61-ADB7-50C1-32FE-3BB62A35BBE3}"/>
              </a:ext>
            </a:extLst>
          </p:cNvPr>
          <p:cNvSpPr>
            <a:spLocks noGrp="1"/>
          </p:cNvSpPr>
          <p:nvPr>
            <p:ph type="title"/>
          </p:nvPr>
        </p:nvSpPr>
        <p:spPr>
          <a:xfrm>
            <a:off x="263165" y="163872"/>
            <a:ext cx="10515600" cy="1325563"/>
          </a:xfrm>
        </p:spPr>
        <p:txBody>
          <a:bodyPr/>
          <a:lstStyle/>
          <a:p>
            <a:r>
              <a:rPr lang="en-US" dirty="0">
                <a:solidFill>
                  <a:schemeClr val="accent2"/>
                </a:solidFill>
                <a:latin typeface="Bahnschrift SemiBold" panose="020B0502040204020203" pitchFamily="34" charset="0"/>
              </a:rPr>
              <a:t>MOSES AT THE BURNING BUSH (Ex. 3)</a:t>
            </a:r>
          </a:p>
        </p:txBody>
      </p:sp>
      <p:sp>
        <p:nvSpPr>
          <p:cNvPr id="3" name="Content Placeholder 2">
            <a:extLst>
              <a:ext uri="{FF2B5EF4-FFF2-40B4-BE49-F238E27FC236}">
                <a16:creationId xmlns:a16="http://schemas.microsoft.com/office/drawing/2014/main" id="{26E84BF3-8D02-7EDB-9A10-FF7DB452B0AD}"/>
              </a:ext>
            </a:extLst>
          </p:cNvPr>
          <p:cNvSpPr>
            <a:spLocks noGrp="1"/>
          </p:cNvSpPr>
          <p:nvPr>
            <p:ph idx="1"/>
          </p:nvPr>
        </p:nvSpPr>
        <p:spPr>
          <a:xfrm>
            <a:off x="436778" y="1376313"/>
            <a:ext cx="5659222" cy="5410986"/>
          </a:xfrm>
        </p:spPr>
        <p:txBody>
          <a:bodyPr>
            <a:normAutofit/>
          </a:bodyPr>
          <a:lstStyle/>
          <a:p>
            <a:pPr marL="0" indent="0">
              <a:buNone/>
            </a:pPr>
            <a:r>
              <a:rPr lang="en-US" sz="3200" dirty="0">
                <a:solidFill>
                  <a:schemeClr val="accent4">
                    <a:lumMod val="60000"/>
                    <a:lumOff val="40000"/>
                  </a:schemeClr>
                </a:solidFill>
                <a:latin typeface="Bahnschrift SemiCondensed" panose="020B0502040204020203" pitchFamily="34" charset="0"/>
              </a:rPr>
              <a:t>Here, God revealed to Moses his personal name, “Yahweh” (</a:t>
            </a:r>
            <a:r>
              <a:rPr lang="en-US" sz="3200" dirty="0">
                <a:solidFill>
                  <a:schemeClr val="accent4">
                    <a:lumMod val="60000"/>
                    <a:lumOff val="40000"/>
                  </a:schemeClr>
                </a:solidFill>
                <a:latin typeface="HebrewTh" pitchFamily="2" charset="0"/>
              </a:rPr>
              <a:t>hv!hy4</a:t>
            </a:r>
            <a:r>
              <a:rPr lang="en-US" sz="3200" dirty="0">
                <a:solidFill>
                  <a:schemeClr val="accent4">
                    <a:lumMod val="60000"/>
                    <a:lumOff val="40000"/>
                  </a:schemeClr>
                </a:solidFill>
                <a:latin typeface="Bahnschrift SemiCondensed" panose="020B0502040204020203" pitchFamily="34" charset="0"/>
              </a:rPr>
              <a:t>).</a:t>
            </a:r>
          </a:p>
          <a:p>
            <a:r>
              <a:rPr lang="en-US" i="1" dirty="0">
                <a:latin typeface="Bahnschrift SemiCondensed" panose="020B0502040204020203" pitchFamily="34" charset="0"/>
              </a:rPr>
              <a:t>This name was unknown to the patriarchs, who knew God as ‘El Shaddai (Ex. 6:2-3; cf. Ge. 17:1; 35:11).</a:t>
            </a:r>
          </a:p>
          <a:p>
            <a:r>
              <a:rPr lang="en-US" i="1" dirty="0">
                <a:latin typeface="Bahnschrift SemiCondensed" panose="020B0502040204020203" pitchFamily="34" charset="0"/>
              </a:rPr>
              <a:t>This raises the question of why the name Yahweh is so frequently used in the Book of Genesis.</a:t>
            </a:r>
          </a:p>
          <a:p>
            <a:pPr lvl="1"/>
            <a:r>
              <a:rPr lang="en-US" dirty="0">
                <a:solidFill>
                  <a:schemeClr val="accent4">
                    <a:lumMod val="20000"/>
                    <a:lumOff val="80000"/>
                  </a:schemeClr>
                </a:solidFill>
                <a:latin typeface="Bahnschrift SemiCondensed" panose="020B0502040204020203" pitchFamily="34" charset="0"/>
              </a:rPr>
              <a:t>Is the name </a:t>
            </a:r>
            <a:r>
              <a:rPr lang="en-US" dirty="0" err="1">
                <a:solidFill>
                  <a:schemeClr val="accent4">
                    <a:lumMod val="20000"/>
                    <a:lumOff val="80000"/>
                  </a:schemeClr>
                </a:solidFill>
                <a:latin typeface="Bahnschrift SemiCondensed" panose="020B0502040204020203" pitchFamily="34" charset="0"/>
              </a:rPr>
              <a:t>retrojected</a:t>
            </a:r>
            <a:r>
              <a:rPr lang="en-US" dirty="0">
                <a:solidFill>
                  <a:schemeClr val="accent4">
                    <a:lumMod val="20000"/>
                    <a:lumOff val="80000"/>
                  </a:schemeClr>
                </a:solidFill>
                <a:latin typeface="Bahnschrift SemiCondensed" panose="020B0502040204020203" pitchFamily="34" charset="0"/>
              </a:rPr>
              <a:t> back into the Genesis stories by the later author?</a:t>
            </a:r>
          </a:p>
          <a:p>
            <a:pPr lvl="1"/>
            <a:r>
              <a:rPr lang="en-US" dirty="0">
                <a:solidFill>
                  <a:schemeClr val="accent4">
                    <a:lumMod val="20000"/>
                    <a:lumOff val="80000"/>
                  </a:schemeClr>
                </a:solidFill>
                <a:latin typeface="Bahnschrift SemiCondensed" panose="020B0502040204020203" pitchFamily="34" charset="0"/>
              </a:rPr>
              <a:t>Does the name Yahweh now have new content unknown previously?</a:t>
            </a:r>
          </a:p>
        </p:txBody>
      </p:sp>
      <p:sp>
        <p:nvSpPr>
          <p:cNvPr id="4" name="TextBox 3">
            <a:extLst>
              <a:ext uri="{FF2B5EF4-FFF2-40B4-BE49-F238E27FC236}">
                <a16:creationId xmlns:a16="http://schemas.microsoft.com/office/drawing/2014/main" id="{2DEA8684-74B6-EE9E-5D9D-01B7830395FC}"/>
              </a:ext>
            </a:extLst>
          </p:cNvPr>
          <p:cNvSpPr txBox="1"/>
          <p:nvPr/>
        </p:nvSpPr>
        <p:spPr>
          <a:xfrm>
            <a:off x="6823154" y="5842929"/>
            <a:ext cx="4932068" cy="800219"/>
          </a:xfrm>
          <a:prstGeom prst="rect">
            <a:avLst/>
          </a:prstGeom>
          <a:noFill/>
        </p:spPr>
        <p:txBody>
          <a:bodyPr wrap="square" rtlCol="0">
            <a:spAutoFit/>
          </a:bodyPr>
          <a:lstStyle/>
          <a:p>
            <a:pPr algn="ctr"/>
            <a:r>
              <a:rPr lang="en-US" dirty="0"/>
              <a:t>Moses and the Burning Bush</a:t>
            </a:r>
          </a:p>
          <a:p>
            <a:pPr algn="ctr"/>
            <a:r>
              <a:rPr lang="en-US" sz="1400" dirty="0"/>
              <a:t>Brown ink and wash</a:t>
            </a:r>
          </a:p>
          <a:p>
            <a:pPr algn="ctr"/>
            <a:r>
              <a:rPr lang="en-US" sz="1400" dirty="0"/>
              <a:t>Rembrandt van Rijn (1606-1669)</a:t>
            </a:r>
          </a:p>
        </p:txBody>
      </p:sp>
      <p:pic>
        <p:nvPicPr>
          <p:cNvPr id="1030" name="Picture 6" descr="Moses and the Burning Bush">
            <a:extLst>
              <a:ext uri="{FF2B5EF4-FFF2-40B4-BE49-F238E27FC236}">
                <a16:creationId xmlns:a16="http://schemas.microsoft.com/office/drawing/2014/main" id="{81A71584-EC2C-4885-350A-D79C56D388C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7510" t="8371" r="6585" b="8688"/>
          <a:stretch/>
        </p:blipFill>
        <p:spPr bwMode="auto">
          <a:xfrm>
            <a:off x="6392745" y="1489436"/>
            <a:ext cx="579288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3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5DFA-E5D8-C4EF-FCC3-636367FDB0B3}"/>
              </a:ext>
            </a:extLst>
          </p:cNvPr>
          <p:cNvSpPr>
            <a:spLocks noGrp="1"/>
          </p:cNvSpPr>
          <p:nvPr>
            <p:ph type="title"/>
          </p:nvPr>
        </p:nvSpPr>
        <p:spPr>
          <a:xfrm>
            <a:off x="3186260" y="353505"/>
            <a:ext cx="6042581" cy="898066"/>
          </a:xfrm>
        </p:spPr>
        <p:txBody>
          <a:bodyPr>
            <a:normAutofit fontScale="90000"/>
          </a:bodyPr>
          <a:lstStyle/>
          <a:p>
            <a:pPr algn="ctr"/>
            <a:r>
              <a:rPr lang="en-US" sz="3600" b="1" dirty="0">
                <a:solidFill>
                  <a:schemeClr val="accent4">
                    <a:lumMod val="20000"/>
                    <a:lumOff val="80000"/>
                  </a:schemeClr>
                </a:solidFill>
              </a:rPr>
              <a:t>TWO ANCIENT INSCRIPTIONS OF THE NAME YAHWEH</a:t>
            </a:r>
          </a:p>
        </p:txBody>
      </p:sp>
      <p:pic>
        <p:nvPicPr>
          <p:cNvPr id="5" name="Content Placeholder 4">
            <a:extLst>
              <a:ext uri="{FF2B5EF4-FFF2-40B4-BE49-F238E27FC236}">
                <a16:creationId xmlns:a16="http://schemas.microsoft.com/office/drawing/2014/main" id="{A236B27B-2360-741B-5F77-86B81809C8E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785025" y="95626"/>
            <a:ext cx="1923069" cy="6669607"/>
          </a:xfrm>
          <a:prstGeom prst="rect">
            <a:avLst/>
          </a:prstGeom>
          <a:noFill/>
          <a:ln>
            <a:noFill/>
          </a:ln>
        </p:spPr>
      </p:pic>
      <p:sp>
        <p:nvSpPr>
          <p:cNvPr id="10" name="Text Box 2">
            <a:extLst>
              <a:ext uri="{FF2B5EF4-FFF2-40B4-BE49-F238E27FC236}">
                <a16:creationId xmlns:a16="http://schemas.microsoft.com/office/drawing/2014/main" id="{997B14B8-874C-BADB-BF66-5F8C1DC5A6BD}"/>
              </a:ext>
            </a:extLst>
          </p:cNvPr>
          <p:cNvSpPr txBox="1">
            <a:spLocks noChangeArrowheads="1"/>
          </p:cNvSpPr>
          <p:nvPr/>
        </p:nvSpPr>
        <p:spPr bwMode="auto">
          <a:xfrm>
            <a:off x="6383523" y="1608417"/>
            <a:ext cx="3302673" cy="4970577"/>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indent="0" algn="r">
              <a:spcAft>
                <a:spcPts val="300"/>
              </a:spcAft>
            </a:pPr>
            <a:r>
              <a:rPr lang="en-US" sz="2400" i="1" dirty="0">
                <a:effectLst/>
                <a:latin typeface="Times New Roman" panose="02020603050405020304" pitchFamily="18" charset="0"/>
                <a:ea typeface="Times New Roman" panose="02020603050405020304" pitchFamily="18" charset="0"/>
              </a:rPr>
              <a:t>Discovered in 1980 in a tomb dating to the end of the Judean monarchy, this 1” long roll of silver foil, when unrolled, revealed an inscription of the ancient priestly blessing in Nu. 6:</a:t>
            </a:r>
            <a:br>
              <a:rPr lang="en-US" sz="2400" i="1" dirty="0">
                <a:effectLst/>
                <a:latin typeface="Times New Roman" panose="02020603050405020304" pitchFamily="18" charset="0"/>
                <a:ea typeface="Times New Roman" panose="02020603050405020304" pitchFamily="18" charset="0"/>
              </a:rPr>
            </a:br>
            <a:r>
              <a:rPr lang="en-US" sz="2400" b="1" i="1" dirty="0">
                <a:effectLst/>
                <a:latin typeface="Times New Roman" panose="02020603050405020304" pitchFamily="18" charset="0"/>
                <a:ea typeface="Times New Roman" panose="02020603050405020304" pitchFamily="18" charset="0"/>
              </a:rPr>
              <a:t>“May Yahweh bless you and watch over you. May Yahweh make his face shine upon you and grant you peace.”</a:t>
            </a:r>
            <a:endParaRPr lang="en-US" sz="2400" dirty="0">
              <a:effectLst/>
              <a:latin typeface="Times New Roman" panose="02020603050405020304" pitchFamily="18" charset="0"/>
              <a:ea typeface="Times New Roman" panose="02020603050405020304" pitchFamily="18" charset="0"/>
            </a:endParaRPr>
          </a:p>
        </p:txBody>
      </p:sp>
      <p:pic>
        <p:nvPicPr>
          <p:cNvPr id="11" name="Content Placeholder 10" descr="ARS119">
            <a:extLst>
              <a:ext uri="{FF2B5EF4-FFF2-40B4-BE49-F238E27FC236}">
                <a16:creationId xmlns:a16="http://schemas.microsoft.com/office/drawing/2014/main" id="{4D51FF6B-14EE-F366-2896-6D586A18A0C2}"/>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5373" r="23694"/>
          <a:stretch/>
        </p:blipFill>
        <p:spPr bwMode="auto">
          <a:xfrm>
            <a:off x="2798435" y="1539092"/>
            <a:ext cx="3358840" cy="4970576"/>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EBFCF911-6E24-1963-340B-2FD28C6EE64A}"/>
              </a:ext>
            </a:extLst>
          </p:cNvPr>
          <p:cNvSpPr txBox="1"/>
          <p:nvPr/>
        </p:nvSpPr>
        <p:spPr>
          <a:xfrm>
            <a:off x="71340" y="58846"/>
            <a:ext cx="2727095" cy="6740307"/>
          </a:xfrm>
          <a:prstGeom prst="rect">
            <a:avLst/>
          </a:prstGeom>
          <a:noFill/>
        </p:spPr>
        <p:txBody>
          <a:bodyPr wrap="square" rtlCol="0">
            <a:spAutoFit/>
          </a:bodyPr>
          <a:lstStyle/>
          <a:p>
            <a:pPr marL="0" marR="0" indent="0" algn="r">
              <a:spcAft>
                <a:spcPts val="300"/>
              </a:spcAft>
            </a:pPr>
            <a:r>
              <a:rPr lang="en-US" sz="2400" i="1" dirty="0">
                <a:effectLst/>
                <a:latin typeface="Times New Roman" panose="02020603050405020304" pitchFamily="18" charset="0"/>
                <a:ea typeface="Times New Roman" panose="02020603050405020304" pitchFamily="18" charset="0"/>
              </a:rPr>
              <a:t>This ivory pomegranate scepter head is perhaps the only surviving relic from Solomon’s temple. The artifact surfaced on the antiquities market and was subsequently purchased by the Israel Museum. The incised inscription reads, “Belonging to the Temple of Yahweh, holy to the priests.”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7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8490-2A44-8046-9CF0-1330DD3B5D89}"/>
              </a:ext>
            </a:extLst>
          </p:cNvPr>
          <p:cNvSpPr>
            <a:spLocks noGrp="1"/>
          </p:cNvSpPr>
          <p:nvPr>
            <p:ph type="title"/>
          </p:nvPr>
        </p:nvSpPr>
        <p:spPr/>
        <p:txBody>
          <a:bodyPr/>
          <a:lstStyle/>
          <a:p>
            <a:r>
              <a:rPr lang="en-US" dirty="0">
                <a:solidFill>
                  <a:schemeClr val="accent5">
                    <a:lumMod val="60000"/>
                    <a:lumOff val="40000"/>
                  </a:schemeClr>
                </a:solidFill>
                <a:latin typeface="Forte" panose="03060902040502070203" pitchFamily="66" charset="0"/>
              </a:rPr>
              <a:t>Discussion</a:t>
            </a:r>
          </a:p>
        </p:txBody>
      </p:sp>
      <p:sp>
        <p:nvSpPr>
          <p:cNvPr id="3" name="Content Placeholder 2">
            <a:extLst>
              <a:ext uri="{FF2B5EF4-FFF2-40B4-BE49-F238E27FC236}">
                <a16:creationId xmlns:a16="http://schemas.microsoft.com/office/drawing/2014/main" id="{6E8A6FC6-A1EF-07B3-B4A4-AAE69B7A6502}"/>
              </a:ext>
            </a:extLst>
          </p:cNvPr>
          <p:cNvSpPr>
            <a:spLocks noGrp="1"/>
          </p:cNvSpPr>
          <p:nvPr>
            <p:ph idx="1"/>
          </p:nvPr>
        </p:nvSpPr>
        <p:spPr/>
        <p:txBody>
          <a:bodyPr/>
          <a:lstStyle/>
          <a:p>
            <a:pPr marL="0" indent="0">
              <a:buNone/>
            </a:pPr>
            <a:r>
              <a:rPr lang="en-US" i="1" dirty="0"/>
              <a:t>Names seemed to have been very important to ancient peoples. Is it the same today?</a:t>
            </a:r>
          </a:p>
          <a:p>
            <a:pPr marL="0" indent="0">
              <a:buNone/>
            </a:pPr>
            <a:endParaRPr lang="en-US" sz="800" i="1" dirty="0"/>
          </a:p>
          <a:p>
            <a:pPr marL="0" indent="0">
              <a:buNone/>
            </a:pPr>
            <a:r>
              <a:rPr lang="en-US" i="1" dirty="0"/>
              <a:t>In the Ten Commandments, it says that one must not misuse the name of God. What do you think this prohibition means, and how would someone misuse God’s name?</a:t>
            </a:r>
          </a:p>
        </p:txBody>
      </p:sp>
    </p:spTree>
    <p:extLst>
      <p:ext uri="{BB962C8B-B14F-4D97-AF65-F5344CB8AC3E}">
        <p14:creationId xmlns:p14="http://schemas.microsoft.com/office/powerpoint/2010/main" val="224615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1197</TotalTime>
  <Words>3574</Words>
  <Application>Microsoft Office PowerPoint</Application>
  <PresentationFormat>Widescreen</PresentationFormat>
  <Paragraphs>227</Paragraphs>
  <Slides>40</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Agency FB</vt:lpstr>
      <vt:lpstr>Arial</vt:lpstr>
      <vt:lpstr>Arial Narrow</vt:lpstr>
      <vt:lpstr>Bahnschrift SemiBold</vt:lpstr>
      <vt:lpstr>Bahnschrift SemiCondensed</vt:lpstr>
      <vt:lpstr>Berlin Sans FB</vt:lpstr>
      <vt:lpstr>Book Antiqua</vt:lpstr>
      <vt:lpstr>Calibri</vt:lpstr>
      <vt:lpstr>Calibri Light</vt:lpstr>
      <vt:lpstr>Eras Demi ITC</vt:lpstr>
      <vt:lpstr>Forte</vt:lpstr>
      <vt:lpstr>Greekth</vt:lpstr>
      <vt:lpstr>HebrewTh</vt:lpstr>
      <vt:lpstr>Lucida Handwriting</vt:lpstr>
      <vt:lpstr>Times New Roman</vt:lpstr>
      <vt:lpstr>Office Theme</vt:lpstr>
      <vt:lpstr>PowerPoint Presentation</vt:lpstr>
      <vt:lpstr>PowerPoint Presentation</vt:lpstr>
      <vt:lpstr>THE BASIC IDEA OF DIVINE REVELATION</vt:lpstr>
      <vt:lpstr>GOD AND THE GODS</vt:lpstr>
      <vt:lpstr>Singulars, plurals, and verbs…  …a little venture into Hebrew grammar</vt:lpstr>
      <vt:lpstr>PowerPoint Presentation</vt:lpstr>
      <vt:lpstr>MOSES AT THE BURNING BUSH (Ex. 3)</vt:lpstr>
      <vt:lpstr>TWO ANCIENT INSCRIPTIONS OF THE NAME YAHWEH</vt:lpstr>
      <vt:lpstr>Discussion</vt:lpstr>
      <vt:lpstr>ADON (NOdx3) and ADONAI (yn!Odx3) </vt:lpstr>
      <vt:lpstr>YAHWEH TSABAOTH (tOxbAc; hv!hy4)</vt:lpstr>
      <vt:lpstr>English Translations of the Divine Names</vt:lpstr>
      <vt:lpstr>THE SEPTUAGINT (LXX) AND DIVINE NAMES</vt:lpstr>
      <vt:lpstr>PowerPoint Presentation</vt:lpstr>
      <vt:lpstr>PowerPoint Presentation</vt:lpstr>
      <vt:lpstr>DESCRIPTIVE NAMES </vt:lpstr>
      <vt:lpstr>Discussion</vt:lpstr>
      <vt:lpstr>PRONOUNCING THE NAME YAHWEH </vt:lpstr>
      <vt:lpstr>In the great Isaiah scroll from the Dead Sea Scrolls (1QIsaa), the four letters in the name Yahweh are represented by four dots, signifying its sanctity.</vt:lpstr>
      <vt:lpstr>PowerPoint Presentation</vt:lpstr>
      <vt:lpstr>THE DIVINE NAME AND THE GLORY</vt:lpstr>
      <vt:lpstr>WHAT’S IN A NAME?</vt:lpstr>
      <vt:lpstr>THE ‘EL-COMPOUNDS</vt:lpstr>
      <vt:lpstr>PowerPoint Presentation</vt:lpstr>
      <vt:lpstr>PowerPoint Presentation</vt:lpstr>
      <vt:lpstr>PowerPoint Presentation</vt:lpstr>
      <vt:lpstr>PowerPoint Presentation</vt:lpstr>
      <vt:lpstr>Discussion</vt:lpstr>
      <vt:lpstr>THE YAHWEH-COMPOUNDS</vt:lpstr>
      <vt:lpstr>PowerPoint Presentation</vt:lpstr>
      <vt:lpstr>PowerPoint Presentation</vt:lpstr>
      <vt:lpstr>PowerPoint Presentation</vt:lpstr>
      <vt:lpstr>PowerPoint Presentation</vt:lpstr>
      <vt:lpstr>PowerPoint Presentation</vt:lpstr>
      <vt:lpstr>Discussion</vt:lpstr>
      <vt:lpstr>NEW TESTAMENT DIVINE NAMES</vt:lpstr>
      <vt:lpstr>THE NAME “LORD”</vt:lpstr>
      <vt:lpstr>FATHER/ABBA</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Lewis</dc:creator>
  <cp:lastModifiedBy>Daniel Lewis</cp:lastModifiedBy>
  <cp:revision>56</cp:revision>
  <dcterms:created xsi:type="dcterms:W3CDTF">2025-03-24T01:24:57Z</dcterms:created>
  <dcterms:modified xsi:type="dcterms:W3CDTF">2025-06-16T11:22:40Z</dcterms:modified>
</cp:coreProperties>
</file>