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735" r:id="rId2"/>
  </p:sldMasterIdLst>
  <p:notesMasterIdLst>
    <p:notesMasterId r:id="rId34"/>
  </p:notesMasterIdLst>
  <p:handoutMasterIdLst>
    <p:handoutMasterId r:id="rId35"/>
  </p:handoutMasterIdLst>
  <p:sldIdLst>
    <p:sldId id="259" r:id="rId3"/>
    <p:sldId id="260" r:id="rId4"/>
    <p:sldId id="288" r:id="rId5"/>
    <p:sldId id="261" r:id="rId6"/>
    <p:sldId id="262" r:id="rId7"/>
    <p:sldId id="263" r:id="rId8"/>
    <p:sldId id="265" r:id="rId9"/>
    <p:sldId id="266" r:id="rId10"/>
    <p:sldId id="267" r:id="rId11"/>
    <p:sldId id="268" r:id="rId12"/>
    <p:sldId id="269" r:id="rId13"/>
    <p:sldId id="287" r:id="rId14"/>
    <p:sldId id="280" r:id="rId15"/>
    <p:sldId id="270" r:id="rId16"/>
    <p:sldId id="271" r:id="rId17"/>
    <p:sldId id="272" r:id="rId18"/>
    <p:sldId id="273" r:id="rId19"/>
    <p:sldId id="274" r:id="rId20"/>
    <p:sldId id="276" r:id="rId21"/>
    <p:sldId id="275" r:id="rId22"/>
    <p:sldId id="277" r:id="rId23"/>
    <p:sldId id="278" r:id="rId24"/>
    <p:sldId id="279" r:id="rId25"/>
    <p:sldId id="289" r:id="rId26"/>
    <p:sldId id="281" r:id="rId27"/>
    <p:sldId id="282" r:id="rId28"/>
    <p:sldId id="283" r:id="rId29"/>
    <p:sldId id="284" r:id="rId30"/>
    <p:sldId id="285" r:id="rId31"/>
    <p:sldId id="286" r:id="rId32"/>
    <p:sldId id="290" r:id="rId33"/>
  </p:sldIdLst>
  <p:sldSz cx="12188825" cy="6858000"/>
  <p:notesSz cx="6858000" cy="9144000"/>
  <p:embeddedFontLst>
    <p:embeddedFont>
      <p:font typeface="Arial Rounded MT Bold" panose="020B0604020202020204" pitchFamily="34" charset="0"/>
      <p:regular r:id="rId36"/>
    </p:embeddedFont>
    <p:embeddedFont>
      <p:font typeface="HebrewTh" pitchFamily="2" charset="0"/>
      <p:regular r:id="rId37"/>
    </p:embeddedFont>
    <p:embeddedFont>
      <p:font typeface="Eras Demi ITC" panose="020B0604020202020204" pitchFamily="34" charset="0"/>
      <p:regular r:id="rId38"/>
    </p:embeddedFont>
    <p:embeddedFont>
      <p:font typeface="Eras Bold ITC" panose="020B0604020202020204" pitchFamily="34" charset="0"/>
      <p:regular r:id="rId39"/>
    </p:embeddedFont>
    <p:embeddedFont>
      <p:font typeface="Pristina" panose="03060402040406080204" pitchFamily="66" charset="0"/>
      <p:regular r:id="rId40"/>
    </p:embeddedFont>
    <p:embeddedFont>
      <p:font typeface="Papyrus" panose="03070502060502030205" pitchFamily="66" charset="0"/>
      <p:regular r:id="rId41"/>
    </p:embeddedFont>
    <p:embeddedFont>
      <p:font typeface="Cambria" panose="02040503050406030204" pitchFamily="18" charset="0"/>
      <p:regular r:id="rId42"/>
      <p:bold r:id="rId43"/>
      <p:italic r:id="rId44"/>
      <p:boldItalic r:id="rId45"/>
    </p:embeddedFont>
    <p:embeddedFont>
      <p:font typeface="Narkisim" panose="020E0502050101010101" pitchFamily="34" charset="-79"/>
      <p:regular r:id="rId46"/>
    </p:embeddedFont>
    <p:embeddedFont>
      <p:font typeface="Matura MT Script Capitals" panose="020B0604020202020204" pitchFamily="66" charset="0"/>
      <p:regular r:id="rId47"/>
    </p:embeddedFont>
    <p:embeddedFont>
      <p:font typeface="Century Gothic" panose="020B0502020202020204" pitchFamily="34" charset="0"/>
      <p:regular r:id="rId48"/>
      <p:bold r:id="rId49"/>
      <p:italic r:id="rId50"/>
      <p:boldItalic r:id="rId51"/>
    </p:embeddedFont>
    <p:embeddedFont>
      <p:font typeface="Franklin Gothic Medium" panose="020B0603020102020204" pitchFamily="34" charset="0"/>
      <p:regular r:id="rId52"/>
      <p:italic r:id="rId53"/>
    </p:embeddedFont>
    <p:embeddedFont>
      <p:font typeface="Arial Narrow" panose="020B0606020202030204" pitchFamily="34" charset="0"/>
      <p:regular r:id="rId54"/>
      <p:bold r:id="rId55"/>
      <p:italic r:id="rId56"/>
      <p:boldItalic r:id="rId57"/>
    </p:embeddedFont>
    <p:embeddedFont>
      <p:font typeface="Impact" panose="020B0806030902050204" pitchFamily="34" charset="0"/>
      <p:regular r:id="rId58"/>
    </p:embeddedFont>
    <p:embeddedFont>
      <p:font typeface="Comic Sans MS" panose="030F0702030302020204" pitchFamily="66" charset="0"/>
      <p:regular r:id="rId59"/>
      <p:bold r:id="rId60"/>
      <p:italic r:id="rId61"/>
      <p:boldItalic r:id="rId62"/>
    </p:embeddedFont>
  </p:embeddedFontLst>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04" userDrawn="1">
          <p15:clr>
            <a:srgbClr val="A4A3A4"/>
          </p15:clr>
        </p15:guide>
        <p15:guide id="3" orient="horz" pos="4144" userDrawn="1">
          <p15:clr>
            <a:srgbClr val="A4A3A4"/>
          </p15:clr>
        </p15:guide>
        <p15:guide id="4" orient="horz" pos="3952" userDrawn="1">
          <p15:clr>
            <a:srgbClr val="A4A3A4"/>
          </p15:clr>
        </p15:guide>
        <p15:guide id="5" orient="horz" pos="1136" userDrawn="1">
          <p15:clr>
            <a:srgbClr val="A4A3A4"/>
          </p15:clr>
        </p15:guide>
        <p15:guide id="6" pos="3839" userDrawn="1">
          <p15:clr>
            <a:srgbClr val="A4A3A4"/>
          </p15:clr>
        </p15:guide>
        <p15:guide id="7" pos="191" userDrawn="1">
          <p15:clr>
            <a:srgbClr val="A4A3A4"/>
          </p15:clr>
        </p15:guide>
        <p15:guide id="8" pos="7486" userDrawn="1">
          <p15:clr>
            <a:srgbClr val="A4A3A4"/>
          </p15:clr>
        </p15:guide>
        <p15:guide id="9" pos="576" userDrawn="1">
          <p15:clr>
            <a:srgbClr val="A4A3A4"/>
          </p15:clr>
        </p15:guide>
        <p15:guide id="10" pos="710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33"/>
    <a:srgbClr val="660066"/>
    <a:srgbClr val="FF1515"/>
    <a:srgbClr val="3E0000"/>
    <a:srgbClr val="B80000"/>
    <a:srgbClr val="CC0000"/>
    <a:srgbClr val="64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68" d="100"/>
          <a:sy n="68" d="100"/>
        </p:scale>
        <p:origin x="96" y="162"/>
      </p:cViewPr>
      <p:guideLst>
        <p:guide orient="horz" pos="2160"/>
        <p:guide orient="horz" pos="304"/>
        <p:guide orient="horz" pos="4144"/>
        <p:guide orient="horz" pos="3952"/>
        <p:guide orient="horz" pos="1136"/>
        <p:guide pos="3839"/>
        <p:guide pos="191"/>
        <p:guide pos="7486"/>
        <p:guide pos="576"/>
        <p:guide pos="7102"/>
      </p:guideLst>
    </p:cSldViewPr>
  </p:slideViewPr>
  <p:notesTextViewPr>
    <p:cViewPr>
      <p:scale>
        <a:sx n="1" d="1"/>
        <a:sy n="1" d="1"/>
      </p:scale>
      <p:origin x="0" y="0"/>
    </p:cViewPr>
  </p:notesTextViewPr>
  <p:notesViewPr>
    <p:cSldViewPr showGuides="1">
      <p:cViewPr varScale="1">
        <p:scale>
          <a:sx n="76" d="100"/>
          <a:sy n="76" d="100"/>
        </p:scale>
        <p:origin x="16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font" Target="fonts/font27.fntdata"/><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61" Type="http://schemas.openxmlformats.org/officeDocument/2006/relationships/font" Target="fonts/font2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font" Target="fonts/font25.fntdata"/><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1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font" Target="fonts/font2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4C6E1-AF92-4FB7-A013-0B520EBC30AE}" type="datetimeFigureOut">
              <a:rPr lang="en-US"/>
              <a:t>5/29/2016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52D9BF-D574-4807-B36C-9E2A025BE826}" type="slidenum">
              <a:r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0850-0874-4A61-99B4-D613C5E8D9EA}" type="datetimeFigureOut">
              <a:rPr lang="en-US"/>
              <a:t>5/29/2016</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1EC53-F507-411E-9ADC-FBCFECE09D3D}" type="slidenum">
              <a:r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1EC53-F507-411E-9ADC-FBCFECE09D3D}" type="slidenum">
              <a:rPr lang="en-US" smtClean="0"/>
              <a:t>1</a:t>
            </a:fld>
            <a:endParaRPr lang="en-US"/>
          </a:p>
        </p:txBody>
      </p:sp>
    </p:spTree>
    <p:extLst>
      <p:ext uri="{BB962C8B-B14F-4D97-AF65-F5344CB8AC3E}">
        <p14:creationId xmlns:p14="http://schemas.microsoft.com/office/powerpoint/2010/main" val="2908644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68246" y="4063998"/>
            <a:ext cx="922020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2" indent="0" algn="ctr">
              <a:buNone/>
              <a:defRPr>
                <a:solidFill>
                  <a:schemeClr val="tx1">
                    <a:tint val="75000"/>
                  </a:schemeClr>
                </a:solidFill>
              </a:defRPr>
            </a:lvl5pPr>
            <a:lvl6pPr marL="3047466"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2" name="Title 1"/>
          <p:cNvSpPr>
            <a:spLocks noGrp="1"/>
          </p:cNvSpPr>
          <p:nvPr>
            <p:ph type="ctrTitle"/>
          </p:nvPr>
        </p:nvSpPr>
        <p:spPr>
          <a:xfrm>
            <a:off x="1468246" y="1828800"/>
            <a:ext cx="9220200" cy="2147926"/>
          </a:xfrm>
        </p:spPr>
        <p:txBody>
          <a:bodyPr anchor="ctr">
            <a:normAutofit/>
          </a:bodyPr>
          <a:lstStyle>
            <a:lvl1pPr algn="ctr">
              <a:defRPr sz="4400" cap="all" normalizeH="0" baseline="0"/>
            </a:lvl1pPr>
          </a:lstStyle>
          <a:p>
            <a:r>
              <a:rPr lang="en-US"/>
              <a:t>Click to edit Master title style</a:t>
            </a:r>
            <a:endParaRPr dirty="0"/>
          </a:p>
        </p:txBody>
      </p:sp>
      <p:sp>
        <p:nvSpPr>
          <p:cNvPr id="5" name="Date Placeholder 4"/>
          <p:cNvSpPr>
            <a:spLocks noGrp="1"/>
          </p:cNvSpPr>
          <p:nvPr>
            <p:ph type="dt" sz="half" idx="10"/>
          </p:nvPr>
        </p:nvSpPr>
        <p:spPr/>
        <p:txBody>
          <a:bodyPr/>
          <a:lstStyle/>
          <a:p>
            <a:fld id="{3B9B9059-F1D6-41D0-95CF-D21CAA096B3A}" type="datetimeFigureOut">
              <a:rPr lang="en-US" smtClean="0"/>
              <a:pPr/>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214749"/>
      </p:ext>
    </p:extLst>
  </p:cSld>
  <p:clrMapOvr>
    <a:masterClrMapping/>
  </p:clrMapOvr>
  <p:transition spd="slow">
    <p:push dir="u"/>
  </p:transition>
  <p:extLst mod="1">
    <p:ext uri="{DCECCB84-F9BA-43D5-87BE-67443E8EF086}">
      <p15:sldGuideLst xmlns:p15="http://schemas.microsoft.com/office/powerpoint/2012/main">
        <p15:guide id="0" orient="horz" pos="2160" userDrawn="1">
          <p15:clr>
            <a:srgbClr val="FBAE40"/>
          </p15:clr>
        </p15:guide>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Picture Placeholder 2"/>
          <p:cNvSpPr>
            <a:spLocks noGrp="1"/>
          </p:cNvSpPr>
          <p:nvPr>
            <p:ph type="pic" idx="1"/>
          </p:nvPr>
        </p:nvSpPr>
        <p:spPr>
          <a:xfrm>
            <a:off x="507869" y="482602"/>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a:t>Click to edit Master title style</a:t>
            </a:r>
            <a:endParaRPr/>
          </a:p>
        </p:txBody>
      </p:sp>
      <p:sp>
        <p:nvSpPr>
          <p:cNvPr id="5" name="Date Placeholder 4"/>
          <p:cNvSpPr>
            <a:spLocks noGrp="1"/>
          </p:cNvSpPr>
          <p:nvPr>
            <p:ph type="dt" sz="half" idx="10"/>
          </p:nvPr>
        </p:nvSpPr>
        <p:spPr/>
        <p:txBody>
          <a:bodyPr/>
          <a:lstStyle/>
          <a:p>
            <a:fld id="{3B9B9059-F1D6-41D0-95CF-D21CAA096B3A}" type="datetimeFigureOut">
              <a:rPr lang="en-US" smtClean="0"/>
              <a:pPr/>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315074418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153475130"/>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
        <p:nvSpPr>
          <p:cNvPr id="3" name="Vertical Text Placeholder 2"/>
          <p:cNvSpPr>
            <a:spLocks noGrp="1"/>
          </p:cNvSpPr>
          <p:nvPr>
            <p:ph type="body" orient="vert" idx="1"/>
          </p:nvPr>
        </p:nvSpPr>
        <p:spPr>
          <a:xfrm>
            <a:off x="914163" y="685800"/>
            <a:ext cx="9040045" cy="5588002"/>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Vertical Title 1"/>
          <p:cNvSpPr>
            <a:spLocks noGrp="1"/>
          </p:cNvSpPr>
          <p:nvPr>
            <p:ph type="title" orient="vert"/>
          </p:nvPr>
        </p:nvSpPr>
        <p:spPr>
          <a:xfrm>
            <a:off x="10040043" y="685800"/>
            <a:ext cx="1843982" cy="5588002"/>
          </a:xfrm>
        </p:spPr>
        <p:txBody>
          <a:bodyPr vert="eaVert"/>
          <a:lstStyle/>
          <a:p>
            <a:r>
              <a:rPr lang="en-US"/>
              <a:t>Click to edit Master title style</a:t>
            </a:r>
            <a:endParaRPr/>
          </a:p>
        </p:txBody>
      </p:sp>
    </p:spTree>
    <p:extLst>
      <p:ext uri="{BB962C8B-B14F-4D97-AF65-F5344CB8AC3E}">
        <p14:creationId xmlns:p14="http://schemas.microsoft.com/office/powerpoint/2010/main" val="1991763897"/>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33400"/>
            <a:ext cx="10969943" cy="1143000"/>
          </a:xfrm>
        </p:spPr>
        <p:txBody>
          <a:bodyPr/>
          <a:lstStyle/>
          <a:p>
            <a:r>
              <a:rPr lang="en-US"/>
              <a:t>Click to edit Master title style</a:t>
            </a:r>
          </a:p>
        </p:txBody>
      </p:sp>
      <p:sp>
        <p:nvSpPr>
          <p:cNvPr id="3" name="Text Placeholder 2"/>
          <p:cNvSpPr>
            <a:spLocks noGrp="1"/>
          </p:cNvSpPr>
          <p:nvPr>
            <p:ph type="body" sz="half" idx="1"/>
          </p:nvPr>
        </p:nvSpPr>
        <p:spPr>
          <a:xfrm>
            <a:off x="609441" y="1828801"/>
            <a:ext cx="5383398" cy="4302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828801"/>
            <a:ext cx="5383398" cy="20748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4056063"/>
            <a:ext cx="5383398" cy="2074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485AB059-04DE-4589-9B32-47B94821C2B2}" type="slidenum">
              <a:rPr lang="en-US" altLang="en-US"/>
              <a:pPr>
                <a:defRPr/>
              </a:pPr>
              <a:t>‹#›</a:t>
            </a:fld>
            <a:endParaRPr lang="en-US" altLang="en-US"/>
          </a:p>
        </p:txBody>
      </p:sp>
    </p:spTree>
    <p:extLst>
      <p:ext uri="{BB962C8B-B14F-4D97-AF65-F5344CB8AC3E}">
        <p14:creationId xmlns:p14="http://schemas.microsoft.com/office/powerpoint/2010/main" val="746232105"/>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441" y="533400"/>
            <a:ext cx="10969943" cy="1143000"/>
          </a:xfrm>
        </p:spPr>
        <p:txBody>
          <a:bodyPr/>
          <a:lstStyle/>
          <a:p>
            <a:r>
              <a:rPr lang="en-US"/>
              <a:t>Click to edit Master title style</a:t>
            </a:r>
          </a:p>
        </p:txBody>
      </p:sp>
      <p:sp>
        <p:nvSpPr>
          <p:cNvPr id="3" name="Content Placeholder 2"/>
          <p:cNvSpPr>
            <a:spLocks noGrp="1"/>
          </p:cNvSpPr>
          <p:nvPr>
            <p:ph sz="quarter" idx="1"/>
          </p:nvPr>
        </p:nvSpPr>
        <p:spPr>
          <a:xfrm>
            <a:off x="609441" y="1828801"/>
            <a:ext cx="5383398" cy="20748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441" y="4056063"/>
            <a:ext cx="5383398" cy="2074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5986" y="1828801"/>
            <a:ext cx="5383398" cy="4302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4883C350-6F91-4BE4-9710-AE6E0031D682}" type="slidenum">
              <a:rPr lang="en-US" altLang="en-US"/>
              <a:pPr>
                <a:defRPr/>
              </a:pPr>
              <a:t>‹#›</a:t>
            </a:fld>
            <a:endParaRPr lang="en-US" altLang="en-US"/>
          </a:p>
        </p:txBody>
      </p:sp>
    </p:spTree>
    <p:extLst>
      <p:ext uri="{BB962C8B-B14F-4D97-AF65-F5344CB8AC3E}">
        <p14:creationId xmlns:p14="http://schemas.microsoft.com/office/powerpoint/2010/main" val="500928544"/>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p>
            <a:r>
              <a:rPr lang="en-US"/>
              <a:t>Click to edit Master title style</a:t>
            </a:r>
          </a:p>
        </p:txBody>
      </p:sp>
      <p:sp>
        <p:nvSpPr>
          <p:cNvPr id="3" name="Content Placeholder 2"/>
          <p:cNvSpPr>
            <a:spLocks noGrp="1"/>
          </p:cNvSpPr>
          <p:nvPr>
            <p:ph sz="half" idx="1"/>
          </p:nvPr>
        </p:nvSpPr>
        <p:spPr>
          <a:xfrm>
            <a:off x="609441" y="1600200"/>
            <a:ext cx="5383398"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5986" y="1600200"/>
            <a:ext cx="5383398"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59F150F7-1373-41E5-82F7-DA852B6D8F66}" type="slidenum">
              <a:rPr lang="en-US" altLang="en-US"/>
              <a:pPr>
                <a:defRPr/>
              </a:pPr>
              <a:t>‹#›</a:t>
            </a:fld>
            <a:endParaRPr lang="en-US" altLang="en-US"/>
          </a:p>
        </p:txBody>
      </p:sp>
    </p:spTree>
    <p:extLst>
      <p:ext uri="{BB962C8B-B14F-4D97-AF65-F5344CB8AC3E}">
        <p14:creationId xmlns:p14="http://schemas.microsoft.com/office/powerpoint/2010/main" val="120597980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
        <p:nvSpPr>
          <p:cNvPr id="3" name="Content Placeholder 2"/>
          <p:cNvSpPr>
            <a:spLocks noGrp="1"/>
          </p:cNvSpPr>
          <p:nvPr>
            <p:ph idx="1"/>
          </p:nvPr>
        </p:nvSpPr>
        <p:spPr>
          <a:xfrm>
            <a:off x="914163" y="1803401"/>
            <a:ext cx="10360501" cy="4470400"/>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914163" y="482600"/>
            <a:ext cx="10360501" cy="1219200"/>
          </a:xfrm>
        </p:spPr>
        <p:txBody>
          <a:bodyPr/>
          <a:lstStyle/>
          <a:p>
            <a:r>
              <a:rPr lang="en-US"/>
              <a:t>Click to edit Master title style</a:t>
            </a:r>
            <a:endParaRPr/>
          </a:p>
        </p:txBody>
      </p:sp>
    </p:spTree>
    <p:extLst>
      <p:ext uri="{BB962C8B-B14F-4D97-AF65-F5344CB8AC3E}">
        <p14:creationId xmlns:p14="http://schemas.microsoft.com/office/powerpoint/2010/main" val="226430873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2" indent="0">
              <a:buNone/>
              <a:defRPr sz="1900">
                <a:solidFill>
                  <a:schemeClr val="tx1">
                    <a:tint val="75000"/>
                  </a:schemeClr>
                </a:solidFill>
              </a:defRPr>
            </a:lvl5pPr>
            <a:lvl6pPr marL="3047466"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2" name="Title 1"/>
          <p:cNvSpPr>
            <a:spLocks noGrp="1"/>
          </p:cNvSpPr>
          <p:nvPr>
            <p:ph type="title"/>
          </p:nvPr>
        </p:nvSpPr>
        <p:spPr>
          <a:xfrm>
            <a:off x="1218883" y="1524002"/>
            <a:ext cx="9751060" cy="1992597"/>
          </a:xfrm>
        </p:spPr>
        <p:txBody>
          <a:bodyPr anchor="b" anchorCtr="0">
            <a:noAutofit/>
          </a:bodyPr>
          <a:lstStyle>
            <a:lvl1pPr algn="ctr">
              <a:defRPr sz="4400" b="0" cap="all" baseline="0"/>
            </a:lvl1pPr>
          </a:lstStyle>
          <a:p>
            <a:r>
              <a:rPr lang="en-US"/>
              <a:t>Click to edit Master title style</a:t>
            </a:r>
            <a:endParaRPr/>
          </a:p>
        </p:txBody>
      </p:sp>
    </p:spTree>
    <p:extLst>
      <p:ext uri="{BB962C8B-B14F-4D97-AF65-F5344CB8AC3E}">
        <p14:creationId xmlns:p14="http://schemas.microsoft.com/office/powerpoint/2010/main" val="363890432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B9B9059-F1D6-41D0-95CF-D21CAA096B3A}"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t>‹#›</a:t>
            </a:fld>
            <a:endParaRPr lang="en-US"/>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914163" y="482600"/>
            <a:ext cx="10360501" cy="1219200"/>
          </a:xfrm>
        </p:spPr>
        <p:txBody>
          <a:bodyPr/>
          <a:lstStyle/>
          <a:p>
            <a:r>
              <a:rPr lang="en-US"/>
              <a:t>Click to edit Master title style</a:t>
            </a:r>
            <a:endParaRPr/>
          </a:p>
        </p:txBody>
      </p:sp>
    </p:spTree>
    <p:extLst>
      <p:ext uri="{BB962C8B-B14F-4D97-AF65-F5344CB8AC3E}">
        <p14:creationId xmlns:p14="http://schemas.microsoft.com/office/powerpoint/2010/main" val="14065804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B9B9059-F1D6-41D0-95CF-D21CAA096B3A}"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FD5434-F838-4DD4-A17B-1CB1A1850DF4}" type="slidenum">
              <a:rPr lang="en-US" smtClean="0"/>
              <a:t>‹#›</a:t>
            </a:fld>
            <a:endParaRPr lang="en-US"/>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2" name="Title 1"/>
          <p:cNvSpPr>
            <a:spLocks noGrp="1"/>
          </p:cNvSpPr>
          <p:nvPr>
            <p:ph type="title"/>
          </p:nvPr>
        </p:nvSpPr>
        <p:spPr>
          <a:xfrm>
            <a:off x="914163" y="482600"/>
            <a:ext cx="10360501" cy="1219200"/>
          </a:xfrm>
        </p:spPr>
        <p:txBody>
          <a:bodyPr/>
          <a:lstStyle>
            <a:lvl1pPr>
              <a:defRPr/>
            </a:lvl1pPr>
          </a:lstStyle>
          <a:p>
            <a:r>
              <a:rPr lang="en-US"/>
              <a:t>Click to edit Master title style</a:t>
            </a:r>
            <a:endParaRPr/>
          </a:p>
        </p:txBody>
      </p:sp>
    </p:spTree>
    <p:extLst>
      <p:ext uri="{BB962C8B-B14F-4D97-AF65-F5344CB8AC3E}">
        <p14:creationId xmlns:p14="http://schemas.microsoft.com/office/powerpoint/2010/main" val="356168014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9B9059-F1D6-41D0-95CF-D21CAA096B3A}"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D5434-F838-4DD4-A17B-1CB1A1850DF4}" type="slidenum">
              <a:rPr lang="en-US" smtClean="0"/>
              <a:t>‹#›</a:t>
            </a:fld>
            <a:endParaRPr lang="en-US"/>
          </a:p>
        </p:txBody>
      </p:sp>
      <p:sp>
        <p:nvSpPr>
          <p:cNvPr id="2" name="Title 1"/>
          <p:cNvSpPr>
            <a:spLocks noGrp="1"/>
          </p:cNvSpPr>
          <p:nvPr>
            <p:ph type="title"/>
          </p:nvPr>
        </p:nvSpPr>
        <p:spPr>
          <a:xfrm>
            <a:off x="914163" y="482600"/>
            <a:ext cx="10360501" cy="1219200"/>
          </a:xfrm>
        </p:spPr>
        <p:txBody>
          <a:bodyPr/>
          <a:lstStyle/>
          <a:p>
            <a:r>
              <a:rPr lang="en-US"/>
              <a:t>Click to edit Master title style</a:t>
            </a:r>
            <a:endParaRPr/>
          </a:p>
        </p:txBody>
      </p:sp>
    </p:spTree>
    <p:extLst>
      <p:ext uri="{BB962C8B-B14F-4D97-AF65-F5344CB8AC3E}">
        <p14:creationId xmlns:p14="http://schemas.microsoft.com/office/powerpoint/2010/main" val="246968433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B9059-F1D6-41D0-95CF-D21CAA096B3A}" type="datetimeFigureOut">
              <a:rPr lang="en-US" smtClean="0"/>
              <a:pPr/>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188034281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Content Placeholder 2"/>
          <p:cNvSpPr>
            <a:spLocks noGrp="1"/>
          </p:cNvSpPr>
          <p:nvPr>
            <p:ph idx="1"/>
          </p:nvPr>
        </p:nvSpPr>
        <p:spPr bwMode="white">
          <a:xfrm>
            <a:off x="507868" y="482602"/>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a:t>Click to edit Master title style</a:t>
            </a:r>
            <a:endParaRPr/>
          </a:p>
        </p:txBody>
      </p:sp>
      <p:sp>
        <p:nvSpPr>
          <p:cNvPr id="5" name="Date Placeholder 4"/>
          <p:cNvSpPr>
            <a:spLocks noGrp="1"/>
          </p:cNvSpPr>
          <p:nvPr>
            <p:ph type="dt" sz="half" idx="10"/>
          </p:nvPr>
        </p:nvSpPr>
        <p:spPr/>
        <p:txBody>
          <a:bodyPr/>
          <a:lstStyle/>
          <a:p>
            <a:fld id="{3B9B9059-F1D6-41D0-95CF-D21CAA096B3A}" type="datetimeFigureOut">
              <a:rPr lang="en-US" smtClean="0"/>
              <a:pPr/>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276831149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Picture Placeholder 2"/>
          <p:cNvSpPr>
            <a:spLocks noGrp="1"/>
          </p:cNvSpPr>
          <p:nvPr>
            <p:ph type="pic" idx="1"/>
          </p:nvPr>
        </p:nvSpPr>
        <p:spPr>
          <a:xfrm>
            <a:off x="507870"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6399134"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2" name="Title 1"/>
          <p:cNvSpPr>
            <a:spLocks noGrp="1"/>
          </p:cNvSpPr>
          <p:nvPr>
            <p:ph type="title"/>
          </p:nvPr>
        </p:nvSpPr>
        <p:spPr>
          <a:xfrm>
            <a:off x="6399134" y="1905000"/>
            <a:ext cx="5180251" cy="1727200"/>
          </a:xfrm>
        </p:spPr>
        <p:txBody>
          <a:bodyPr anchor="b" anchorCtr="0">
            <a:normAutofit/>
          </a:bodyPr>
          <a:lstStyle>
            <a:lvl1pPr algn="l">
              <a:defRPr sz="3200" b="0"/>
            </a:lvl1pPr>
          </a:lstStyle>
          <a:p>
            <a:r>
              <a:rPr lang="en-US"/>
              <a:t>Click to edit Master title style</a:t>
            </a:r>
            <a:endParaRPr/>
          </a:p>
        </p:txBody>
      </p:sp>
      <p:sp>
        <p:nvSpPr>
          <p:cNvPr id="5" name="Date Placeholder 4"/>
          <p:cNvSpPr>
            <a:spLocks noGrp="1"/>
          </p:cNvSpPr>
          <p:nvPr>
            <p:ph type="dt" sz="half" idx="10"/>
          </p:nvPr>
        </p:nvSpPr>
        <p:spPr/>
        <p:txBody>
          <a:bodyPr/>
          <a:lstStyle/>
          <a:p>
            <a:fld id="{3B9B9059-F1D6-41D0-95CF-D21CAA096B3A}" type="datetimeFigureOut">
              <a:rPr lang="en-US" smtClean="0"/>
              <a:pPr/>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44899045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smtClean="0"/>
              <a:pPr/>
              <a:t>5/29/2016</a:t>
            </a:fld>
            <a:endParaRPr lang="en-US"/>
          </a:p>
        </p:txBody>
      </p:sp>
      <p:sp>
        <p:nvSpPr>
          <p:cNvPr id="5" name="Footer Placeholder 4"/>
          <p:cNvSpPr>
            <a:spLocks noGrp="1"/>
          </p:cNvSpPr>
          <p:nvPr>
            <p:ph type="ftr" sz="quarter" idx="3"/>
          </p:nvPr>
        </p:nvSpPr>
        <p:spPr>
          <a:xfrm>
            <a:off x="914163"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lang="en-US"/>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lang="en-US" smtClean="0"/>
              <a:pPr/>
              <a:t>‹#›</a:t>
            </a:fld>
            <a:endParaRPr lang="en-US"/>
          </a:p>
        </p:txBody>
      </p:sp>
      <p:sp>
        <p:nvSpPr>
          <p:cNvPr id="3" name="Text Placeholder 2"/>
          <p:cNvSpPr>
            <a:spLocks noGrp="1"/>
          </p:cNvSpPr>
          <p:nvPr>
            <p:ph type="body" idx="1"/>
          </p:nvPr>
        </p:nvSpPr>
        <p:spPr>
          <a:xfrm>
            <a:off x="914163" y="1803401"/>
            <a:ext cx="10360501"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914163" y="482600"/>
            <a:ext cx="10360501" cy="1219200"/>
          </a:xfrm>
          <a:prstGeom prst="rect">
            <a:avLst/>
          </a:prstGeom>
          <a:effectLst/>
        </p:spPr>
        <p:txBody>
          <a:bodyPr vert="horz" lIns="121899" tIns="60949" rIns="121899" bIns="60949" rtlCol="0" anchor="b" anchorCtr="0">
            <a:normAutofit/>
          </a:bodyPr>
          <a:lstStyle/>
          <a:p>
            <a:r>
              <a:rPr lang="en-US"/>
              <a:t>Click to edit Master title style</a:t>
            </a:r>
            <a:endParaRPr/>
          </a:p>
        </p:txBody>
      </p:sp>
    </p:spTree>
    <p:extLst>
      <p:ext uri="{BB962C8B-B14F-4D97-AF65-F5344CB8AC3E}">
        <p14:creationId xmlns:p14="http://schemas.microsoft.com/office/powerpoint/2010/main" val="429948849"/>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Lst>
  <p:transition spd="slow">
    <p:push dir="u"/>
  </p:transition>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2" algn="l" defTabSz="1218987" rtl="0" eaLnBrk="1" latinLnBrk="0" hangingPunct="1">
        <a:defRPr sz="2400" kern="1200">
          <a:solidFill>
            <a:schemeClr val="tx1"/>
          </a:solidFill>
          <a:latin typeface="+mn-lt"/>
          <a:ea typeface="+mn-ea"/>
          <a:cs typeface="+mn-cs"/>
        </a:defRPr>
      </a:lvl5pPr>
      <a:lvl6pPr marL="3047466"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The Purifying Anger of Yahweh</a:t>
            </a:r>
          </a:p>
        </p:txBody>
      </p:sp>
      <p:sp>
        <p:nvSpPr>
          <p:cNvPr id="2" name="Title 1"/>
          <p:cNvSpPr>
            <a:spLocks noGrp="1"/>
          </p:cNvSpPr>
          <p:nvPr>
            <p:ph type="ctrTitle"/>
          </p:nvPr>
        </p:nvSpPr>
        <p:spPr/>
        <p:txBody>
          <a:bodyPr>
            <a:normAutofit/>
          </a:bodyPr>
          <a:lstStyle/>
          <a:p>
            <a:r>
              <a:rPr lang="en-US" sz="6000" dirty="0">
                <a:solidFill>
                  <a:srgbClr val="FFC000"/>
                </a:solidFill>
              </a:rPr>
              <a:t>ZEPHANIAH</a:t>
            </a:r>
          </a:p>
        </p:txBody>
      </p:sp>
    </p:spTree>
    <p:extLst>
      <p:ext uri="{BB962C8B-B14F-4D97-AF65-F5344CB8AC3E}">
        <p14:creationId xmlns:p14="http://schemas.microsoft.com/office/powerpoint/2010/main" val="101702950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666633"/>
        </a:solidFill>
        <a:effectLst/>
      </p:bgPr>
    </p:bg>
    <p:spTree>
      <p:nvGrpSpPr>
        <p:cNvPr id="1" name=""/>
        <p:cNvGrpSpPr/>
        <p:nvPr/>
      </p:nvGrpSpPr>
      <p:grpSpPr>
        <a:xfrm>
          <a:off x="0" y="0"/>
          <a:ext cx="0" cy="0"/>
          <a:chOff x="0" y="0"/>
          <a:chExt cx="0" cy="0"/>
        </a:xfrm>
      </p:grpSpPr>
      <p:sp>
        <p:nvSpPr>
          <p:cNvPr id="224258" name="Rectangle 7"/>
          <p:cNvSpPr>
            <a:spLocks noGrp="1" noChangeArrowheads="1"/>
          </p:cNvSpPr>
          <p:nvPr>
            <p:ph type="title"/>
          </p:nvPr>
        </p:nvSpPr>
        <p:spPr>
          <a:xfrm>
            <a:off x="5865812" y="228600"/>
            <a:ext cx="4572000" cy="838200"/>
          </a:xfrm>
        </p:spPr>
        <p:txBody>
          <a:bodyPr/>
          <a:lstStyle/>
          <a:p>
            <a:pPr eaLnBrk="1" hangingPunct="1"/>
            <a:r>
              <a:rPr lang="en-US" altLang="en-US" dirty="0">
                <a:solidFill>
                  <a:srgbClr val="FFC000"/>
                </a:solidFill>
                <a:latin typeface="Impact" panose="020B0806030902050204" pitchFamily="34" charset="0"/>
              </a:rPr>
              <a:t>Syncretism cont.--</a:t>
            </a:r>
          </a:p>
        </p:txBody>
      </p:sp>
      <p:pic>
        <p:nvPicPr>
          <p:cNvPr id="224259" name="Picture 6" descr="bar084f01"/>
          <p:cNvPicPr>
            <a:picLocks noGrp="1" noChangeAspect="1" noChangeArrowheads="1"/>
          </p:cNvPicPr>
          <p:nvPr>
            <p:ph sz="quarter" idx="1"/>
          </p:nvPr>
        </p:nvPicPr>
        <p:blipFill>
          <a:blip r:embed="rId2">
            <a:extLst>
              <a:ext uri="{28A0092B-C50C-407E-A947-70E740481C1C}">
                <a14:useLocalDpi xmlns:a14="http://schemas.microsoft.com/office/drawing/2010/main"/>
              </a:ext>
            </a:extLst>
          </a:blip>
          <a:srcRect/>
          <a:stretch>
            <a:fillRect/>
          </a:stretch>
        </p:blipFill>
        <p:spPr>
          <a:xfrm>
            <a:off x="1674812" y="152401"/>
            <a:ext cx="4038600" cy="3021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4260" name="Rectangle 9"/>
          <p:cNvSpPr>
            <a:spLocks noGrp="1" noChangeArrowheads="1"/>
          </p:cNvSpPr>
          <p:nvPr>
            <p:ph type="body" sz="half" idx="3"/>
          </p:nvPr>
        </p:nvSpPr>
        <p:spPr>
          <a:xfrm>
            <a:off x="5789612" y="1143000"/>
            <a:ext cx="4876800" cy="5715000"/>
          </a:xfrm>
        </p:spPr>
        <p:txBody>
          <a:bodyPr/>
          <a:lstStyle/>
          <a:p>
            <a:pPr eaLnBrk="1" hangingPunct="1">
              <a:lnSpc>
                <a:spcPct val="90000"/>
              </a:lnSpc>
              <a:buFont typeface="Wingdings" panose="05000000000000000000" pitchFamily="2" charset="2"/>
              <a:buNone/>
            </a:pPr>
            <a:r>
              <a:rPr lang="en-US" altLang="en-US">
                <a:latin typeface="Arial Narrow" panose="020B0606020202030204" pitchFamily="34" charset="0"/>
              </a:rPr>
              <a:t>This Hebrew blessing on the wall of a tomb near Hebron also contains the phrase:</a:t>
            </a:r>
          </a:p>
          <a:p>
            <a:pPr eaLnBrk="1" hangingPunct="1">
              <a:lnSpc>
                <a:spcPct val="90000"/>
              </a:lnSpc>
              <a:buFont typeface="Wingdings" panose="05000000000000000000" pitchFamily="2" charset="2"/>
              <a:buNone/>
            </a:pPr>
            <a:endParaRPr lang="en-US" altLang="en-US" sz="1000">
              <a:latin typeface="Arial Narrow" panose="020B0606020202030204" pitchFamily="34" charset="0"/>
            </a:endParaRPr>
          </a:p>
          <a:p>
            <a:pPr algn="ctr" eaLnBrk="1" hangingPunct="1">
              <a:lnSpc>
                <a:spcPct val="90000"/>
              </a:lnSpc>
              <a:buFont typeface="Wingdings" panose="05000000000000000000" pitchFamily="2" charset="2"/>
              <a:buNone/>
            </a:pPr>
            <a:r>
              <a:rPr lang="en-US" altLang="en-US" i="1">
                <a:latin typeface="Arial Narrow" panose="020B0606020202030204" pitchFamily="34" charset="0"/>
              </a:rPr>
              <a:t>“Blessed by Yahweh and by his Asherah”</a:t>
            </a:r>
          </a:p>
          <a:p>
            <a:pPr eaLnBrk="1" hangingPunct="1">
              <a:lnSpc>
                <a:spcPct val="90000"/>
              </a:lnSpc>
              <a:buFont typeface="Wingdings" panose="05000000000000000000" pitchFamily="2" charset="2"/>
              <a:buNone/>
            </a:pPr>
            <a:endParaRPr lang="en-US" altLang="en-US" sz="1000" i="1">
              <a:latin typeface="Arial Narrow" panose="020B0606020202030204" pitchFamily="34" charset="0"/>
            </a:endParaRPr>
          </a:p>
          <a:p>
            <a:pPr eaLnBrk="1" hangingPunct="1">
              <a:lnSpc>
                <a:spcPct val="90000"/>
              </a:lnSpc>
              <a:buFont typeface="Wingdings" panose="05000000000000000000" pitchFamily="2" charset="2"/>
              <a:buNone/>
            </a:pPr>
            <a:r>
              <a:rPr lang="en-US" altLang="en-US" b="1">
                <a:latin typeface="Arial Narrow" panose="020B0606020202030204" pitchFamily="34" charset="0"/>
              </a:rPr>
              <a:t>While this inscription and the preceding ones may be earlier than the time of Manasseh (probably 8</a:t>
            </a:r>
            <a:r>
              <a:rPr lang="en-US" altLang="en-US" b="1" baseline="30000">
                <a:latin typeface="Arial Narrow" panose="020B0606020202030204" pitchFamily="34" charset="0"/>
              </a:rPr>
              <a:t>th</a:t>
            </a:r>
            <a:r>
              <a:rPr lang="en-US" altLang="en-US" b="1">
                <a:latin typeface="Arial Narrow" panose="020B0606020202030204" pitchFamily="34" charset="0"/>
              </a:rPr>
              <a:t> century BC), they demonstrate Judah’s tendency toward syncretistic religion.</a:t>
            </a:r>
          </a:p>
        </p:txBody>
      </p:sp>
      <p:pic>
        <p:nvPicPr>
          <p:cNvPr id="224261" name="Picture 10" descr="bar084f02"/>
          <p:cNvPicPr>
            <a:picLocks noGrp="1" noChangeAspect="1" noChangeArrowheads="1"/>
          </p:cNvPicPr>
          <p:nvPr>
            <p:ph sz="quarter" idx="2"/>
          </p:nvPr>
        </p:nvPicPr>
        <p:blipFill>
          <a:blip r:embed="rId3">
            <a:extLst>
              <a:ext uri="{28A0092B-C50C-407E-A947-70E740481C1C}">
                <a14:useLocalDpi xmlns:a14="http://schemas.microsoft.com/office/drawing/2010/main"/>
              </a:ext>
            </a:extLst>
          </a:blip>
          <a:srcRect/>
          <a:stretch>
            <a:fillRect/>
          </a:stretch>
        </p:blipFill>
        <p:spPr>
          <a:xfrm>
            <a:off x="1598612" y="3386138"/>
            <a:ext cx="4114800" cy="335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2601431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666633"/>
        </a:solidFill>
        <a:effectLst/>
      </p:bgPr>
    </p:bg>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836612" y="533400"/>
            <a:ext cx="8229600" cy="1143000"/>
          </a:xfrm>
        </p:spPr>
        <p:txBody>
          <a:bodyPr/>
          <a:lstStyle/>
          <a:p>
            <a:pPr eaLnBrk="1" hangingPunct="1"/>
            <a:r>
              <a:rPr lang="en-US" altLang="en-US" dirty="0" err="1">
                <a:solidFill>
                  <a:srgbClr val="FFC000"/>
                </a:solidFill>
              </a:rPr>
              <a:t>Vassalship</a:t>
            </a:r>
            <a:r>
              <a:rPr lang="en-US" altLang="en-US" dirty="0">
                <a:solidFill>
                  <a:srgbClr val="FFC000"/>
                </a:solidFill>
              </a:rPr>
              <a:t> to Assyria</a:t>
            </a:r>
          </a:p>
        </p:txBody>
      </p:sp>
      <p:sp>
        <p:nvSpPr>
          <p:cNvPr id="471043" name="Rectangle 3"/>
          <p:cNvSpPr>
            <a:spLocks noGrp="1" noChangeArrowheads="1"/>
          </p:cNvSpPr>
          <p:nvPr>
            <p:ph type="body" idx="1"/>
          </p:nvPr>
        </p:nvSpPr>
        <p:spPr>
          <a:xfrm>
            <a:off x="1751012" y="1828800"/>
            <a:ext cx="9829800" cy="4724400"/>
          </a:xfrm>
        </p:spPr>
        <p:txBody>
          <a:bodyPr>
            <a:normAutofit/>
          </a:bodyPr>
          <a:lstStyle/>
          <a:p>
            <a:pPr eaLnBrk="1" hangingPunct="1">
              <a:lnSpc>
                <a:spcPct val="80000"/>
              </a:lnSpc>
              <a:buFont typeface="Wingdings" panose="05000000000000000000" pitchFamily="2" charset="2"/>
              <a:buNone/>
            </a:pPr>
            <a:r>
              <a:rPr lang="en-US" altLang="en-US" b="1" dirty="0">
                <a:solidFill>
                  <a:srgbClr val="FFFF00"/>
                </a:solidFill>
              </a:rPr>
              <a:t>Manasseh reestablished Judah’s </a:t>
            </a:r>
            <a:r>
              <a:rPr lang="en-US" altLang="en-US" b="1" dirty="0" err="1">
                <a:solidFill>
                  <a:srgbClr val="FFFF00"/>
                </a:solidFill>
              </a:rPr>
              <a:t>vassalship</a:t>
            </a:r>
            <a:r>
              <a:rPr lang="en-US" altLang="en-US" b="1" dirty="0">
                <a:solidFill>
                  <a:srgbClr val="FFFF00"/>
                </a:solidFill>
              </a:rPr>
              <a:t> to Assyria that had been resisted in the reign of his father.</a:t>
            </a:r>
          </a:p>
          <a:p>
            <a:pPr eaLnBrk="1" hangingPunct="1">
              <a:lnSpc>
                <a:spcPct val="90000"/>
              </a:lnSpc>
            </a:pPr>
            <a:r>
              <a:rPr lang="en-US" altLang="en-US" i="1" dirty="0"/>
              <a:t>The Chronicler indicates that Manasseh suffered a temporary deportation to Assyria (2 Chr. 33:10-13).</a:t>
            </a:r>
          </a:p>
          <a:p>
            <a:pPr eaLnBrk="1" hangingPunct="1">
              <a:lnSpc>
                <a:spcPct val="90000"/>
              </a:lnSpc>
            </a:pPr>
            <a:r>
              <a:rPr lang="en-US" altLang="en-US" i="1" dirty="0"/>
              <a:t>Assyrian texts indicate that Manasseh supplied building materials for Nineveh under Esarhaddon and stooped to “kiss the feet” of Ashurbanipal.</a:t>
            </a:r>
          </a:p>
          <a:p>
            <a:pPr eaLnBrk="1" hangingPunct="1">
              <a:lnSpc>
                <a:spcPct val="90000"/>
              </a:lnSpc>
            </a:pPr>
            <a:r>
              <a:rPr lang="en-US" altLang="en-US" i="1" dirty="0"/>
              <a:t>When Manasseh died, Amon, his son, made no effort to reverse the paganizing trend. He was assassinated after a short reign (2 Kg. 21:23-24).</a:t>
            </a:r>
            <a:r>
              <a:rPr lang="en-US" altLang="en-US" sz="2400" i="1" dirty="0"/>
              <a:t> </a:t>
            </a:r>
          </a:p>
        </p:txBody>
      </p:sp>
    </p:spTree>
    <p:extLst>
      <p:ext uri="{BB962C8B-B14F-4D97-AF65-F5344CB8AC3E}">
        <p14:creationId xmlns:p14="http://schemas.microsoft.com/office/powerpoint/2010/main" val="18749221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71043">
                                            <p:txEl>
                                              <p:pRg st="0" end="0"/>
                                            </p:txEl>
                                          </p:spTgt>
                                        </p:tgtEl>
                                        <p:attrNameLst>
                                          <p:attrName>style.visibility</p:attrName>
                                        </p:attrNameLst>
                                      </p:cBhvr>
                                      <p:to>
                                        <p:strVal val="visible"/>
                                      </p:to>
                                    </p:set>
                                    <p:anim calcmode="lin" valueType="num">
                                      <p:cBhvr>
                                        <p:cTn id="7" dur="500" fill="hold"/>
                                        <p:tgtEl>
                                          <p:spTgt spid="4710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710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471043">
                                            <p:txEl>
                                              <p:pRg st="1" end="1"/>
                                            </p:txEl>
                                          </p:spTgt>
                                        </p:tgtEl>
                                        <p:attrNameLst>
                                          <p:attrName>style.visibility</p:attrName>
                                        </p:attrNameLst>
                                      </p:cBhvr>
                                      <p:to>
                                        <p:strVal val="visible"/>
                                      </p:to>
                                    </p:set>
                                    <p:anim calcmode="lin" valueType="num">
                                      <p:cBhvr>
                                        <p:cTn id="13" dur="500" fill="hold"/>
                                        <p:tgtEl>
                                          <p:spTgt spid="47104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7104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7104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710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471043">
                                            <p:txEl>
                                              <p:pRg st="2" end="2"/>
                                            </p:txEl>
                                          </p:spTgt>
                                        </p:tgtEl>
                                        <p:attrNameLst>
                                          <p:attrName>style.visibility</p:attrName>
                                        </p:attrNameLst>
                                      </p:cBhvr>
                                      <p:to>
                                        <p:strVal val="visible"/>
                                      </p:to>
                                    </p:set>
                                    <p:anim calcmode="lin" valueType="num">
                                      <p:cBhvr>
                                        <p:cTn id="21" dur="500" fill="hold"/>
                                        <p:tgtEl>
                                          <p:spTgt spid="47104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47104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47104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4710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471043">
                                            <p:txEl>
                                              <p:pRg st="3" end="3"/>
                                            </p:txEl>
                                          </p:spTgt>
                                        </p:tgtEl>
                                        <p:attrNameLst>
                                          <p:attrName>style.visibility</p:attrName>
                                        </p:attrNameLst>
                                      </p:cBhvr>
                                      <p:to>
                                        <p:strVal val="visible"/>
                                      </p:to>
                                    </p:set>
                                    <p:anim calcmode="lin" valueType="num">
                                      <p:cBhvr>
                                        <p:cTn id="29" dur="500" fill="hold"/>
                                        <p:tgtEl>
                                          <p:spTgt spid="47104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47104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47104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47104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i="1" dirty="0"/>
              <a:t>How many generations does it take to turn from faithfulness to unfaithfulness?</a:t>
            </a:r>
          </a:p>
          <a:p>
            <a:pPr marL="0" indent="0">
              <a:buNone/>
            </a:pPr>
            <a:r>
              <a:rPr lang="en-US" i="1" dirty="0"/>
              <a:t>Can the process work in reverse?</a:t>
            </a:r>
          </a:p>
          <a:p>
            <a:pPr marL="0" indent="0">
              <a:buNone/>
            </a:pPr>
            <a:r>
              <a:rPr lang="en-US" i="1" dirty="0"/>
              <a:t>What can you take away from the fact that Josiah’s spiritual turning toward God began when he was a teenager?</a:t>
            </a:r>
          </a:p>
        </p:txBody>
      </p:sp>
      <p:sp>
        <p:nvSpPr>
          <p:cNvPr id="4" name="Title 3"/>
          <p:cNvSpPr>
            <a:spLocks noGrp="1"/>
          </p:cNvSpPr>
          <p:nvPr>
            <p:ph type="title"/>
          </p:nvPr>
        </p:nvSpPr>
        <p:spPr/>
        <p:txBody>
          <a:bodyPr>
            <a:normAutofit/>
          </a:bodyPr>
          <a:lstStyle/>
          <a:p>
            <a:r>
              <a:rPr lang="en-US" sz="4800" dirty="0">
                <a:solidFill>
                  <a:srgbClr val="FFFF00"/>
                </a:solidFill>
                <a:latin typeface="Impact" panose="020B0806030902050204" pitchFamily="34" charset="0"/>
              </a:rPr>
              <a:t>Points to ponder</a:t>
            </a:r>
          </a:p>
        </p:txBody>
      </p:sp>
    </p:spTree>
    <p:extLst>
      <p:ext uri="{BB962C8B-B14F-4D97-AF65-F5344CB8AC3E}">
        <p14:creationId xmlns:p14="http://schemas.microsoft.com/office/powerpoint/2010/main" val="39928910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1:1—2:3</a:t>
            </a:r>
          </a:p>
        </p:txBody>
      </p:sp>
      <p:sp>
        <p:nvSpPr>
          <p:cNvPr id="3" name="Title 2"/>
          <p:cNvSpPr>
            <a:spLocks noGrp="1"/>
          </p:cNvSpPr>
          <p:nvPr>
            <p:ph type="ctrTitle"/>
          </p:nvPr>
        </p:nvSpPr>
        <p:spPr/>
        <p:txBody>
          <a:bodyPr/>
          <a:lstStyle/>
          <a:p>
            <a:r>
              <a:rPr lang="en-US" dirty="0">
                <a:solidFill>
                  <a:srgbClr val="FFC000"/>
                </a:solidFill>
              </a:rPr>
              <a:t>The day of </a:t>
            </a:r>
            <a:r>
              <a:rPr lang="en-US" dirty="0" err="1">
                <a:solidFill>
                  <a:srgbClr val="FFC000"/>
                </a:solidFill>
              </a:rPr>
              <a:t>yahweh</a:t>
            </a:r>
            <a:endParaRPr lang="en-US" dirty="0">
              <a:solidFill>
                <a:srgbClr val="FFC000"/>
              </a:solidFill>
            </a:endParaRPr>
          </a:p>
        </p:txBody>
      </p:sp>
    </p:spTree>
    <p:extLst>
      <p:ext uri="{BB962C8B-B14F-4D97-AF65-F5344CB8AC3E}">
        <p14:creationId xmlns:p14="http://schemas.microsoft.com/office/powerpoint/2010/main" val="3729833553"/>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solidFill>
                  <a:srgbClr val="FFFF00"/>
                </a:solidFill>
              </a:rPr>
              <a:t>Zephaniah’s initial oracle focuses upon “the Day of Yahweh” (1:7), a designation used by other prophets as well (cf. Am. 5:18; Is. 2:12; 13:9ff.; Joel 2:1, 31).</a:t>
            </a:r>
          </a:p>
          <a:p>
            <a:r>
              <a:rPr lang="en-US" sz="2400" i="1" dirty="0"/>
              <a:t>The term “day of Yahweh” more or less approximates what we mean when we speak of doomsday.</a:t>
            </a:r>
          </a:p>
          <a:p>
            <a:r>
              <a:rPr lang="en-US" sz="2400" i="1" dirty="0"/>
              <a:t>It would be a cataclysm as devastating as Noah’s flood, wiping out the earth’s human population and destroying animal, fish and fowl.</a:t>
            </a:r>
          </a:p>
        </p:txBody>
      </p:sp>
      <p:sp>
        <p:nvSpPr>
          <p:cNvPr id="3" name="Title 2"/>
          <p:cNvSpPr>
            <a:spLocks noGrp="1"/>
          </p:cNvSpPr>
          <p:nvPr>
            <p:ph type="title"/>
          </p:nvPr>
        </p:nvSpPr>
        <p:spPr/>
        <p:txBody>
          <a:bodyPr/>
          <a:lstStyle/>
          <a:p>
            <a:r>
              <a:rPr lang="en-US" dirty="0">
                <a:solidFill>
                  <a:srgbClr val="FFC000"/>
                </a:solidFill>
              </a:rPr>
              <a:t>Vision of the day of Yahweh (1:2-3)</a:t>
            </a:r>
          </a:p>
        </p:txBody>
      </p:sp>
    </p:spTree>
    <p:extLst>
      <p:ext uri="{BB962C8B-B14F-4D97-AF65-F5344CB8AC3E}">
        <p14:creationId xmlns:p14="http://schemas.microsoft.com/office/powerpoint/2010/main" val="2024190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66633"/>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E2CCFFFD-89A7-42BC-B39B-D7D964DF8F8B}" type="slidenum">
              <a:rPr lang="en-US" altLang="en-US"/>
              <a:pPr>
                <a:defRPr/>
              </a:pPr>
              <a:t>15</a:t>
            </a:fld>
            <a:endParaRPr lang="en-US" altLang="en-US"/>
          </a:p>
        </p:txBody>
      </p:sp>
      <p:sp>
        <p:nvSpPr>
          <p:cNvPr id="24578" name="Rectangle 2"/>
          <p:cNvSpPr>
            <a:spLocks noGrp="1" noChangeArrowheads="1"/>
          </p:cNvSpPr>
          <p:nvPr>
            <p:ph type="title"/>
          </p:nvPr>
        </p:nvSpPr>
        <p:spPr>
          <a:xfrm>
            <a:off x="914163" y="482600"/>
            <a:ext cx="10742849" cy="1116879"/>
          </a:xfrm>
        </p:spPr>
        <p:txBody>
          <a:bodyPr>
            <a:normAutofit/>
          </a:bodyPr>
          <a:lstStyle/>
          <a:p>
            <a:pPr eaLnBrk="1" hangingPunct="1">
              <a:defRPr/>
            </a:pPr>
            <a:r>
              <a:rPr lang="en-US" altLang="en-US" sz="4000" dirty="0">
                <a:solidFill>
                  <a:srgbClr val="FFFF00"/>
                </a:solidFill>
                <a:latin typeface="Narkisim" panose="020E0502050101010101" pitchFamily="34" charset="-79"/>
                <a:cs typeface="Narkisim" panose="020E0502050101010101" pitchFamily="34" charset="-79"/>
              </a:rPr>
              <a:t>The Eschatological Language</a:t>
            </a:r>
            <a:br>
              <a:rPr lang="en-US" altLang="en-US" sz="4000" dirty="0">
                <a:solidFill>
                  <a:srgbClr val="FFFF00"/>
                </a:solidFill>
                <a:latin typeface="Narkisim" panose="020E0502050101010101" pitchFamily="34" charset="-79"/>
                <a:cs typeface="Narkisim" panose="020E0502050101010101" pitchFamily="34" charset="-79"/>
              </a:rPr>
            </a:br>
            <a:r>
              <a:rPr lang="en-US" altLang="en-US" sz="4000" dirty="0">
                <a:solidFill>
                  <a:srgbClr val="FFFF00"/>
                </a:solidFill>
                <a:latin typeface="Narkisim" panose="020E0502050101010101" pitchFamily="34" charset="-79"/>
                <a:cs typeface="Narkisim" panose="020E0502050101010101" pitchFamily="34" charset="-79"/>
              </a:rPr>
              <a:t>of the Prophets</a:t>
            </a:r>
          </a:p>
        </p:txBody>
      </p:sp>
      <p:sp>
        <p:nvSpPr>
          <p:cNvPr id="24579" name="Rectangle 3"/>
          <p:cNvSpPr>
            <a:spLocks noGrp="1" noChangeArrowheads="1"/>
          </p:cNvSpPr>
          <p:nvPr>
            <p:ph type="body" idx="1"/>
          </p:nvPr>
        </p:nvSpPr>
        <p:spPr>
          <a:xfrm>
            <a:off x="1979612" y="1868462"/>
            <a:ext cx="9448799" cy="2891754"/>
          </a:xfrm>
        </p:spPr>
        <p:txBody>
          <a:bodyPr>
            <a:normAutofit/>
          </a:bodyPr>
          <a:lstStyle/>
          <a:p>
            <a:pPr eaLnBrk="1" hangingPunct="1">
              <a:buFont typeface="Wingdings" panose="05000000000000000000" pitchFamily="2" charset="2"/>
              <a:buNone/>
              <a:defRPr/>
            </a:pPr>
            <a:r>
              <a:rPr lang="en-US" altLang="en-US" sz="4000" dirty="0" err="1">
                <a:latin typeface="HebrewTh" pitchFamily="2" charset="0"/>
              </a:rPr>
              <a:t>hv!hy</a:t>
            </a:r>
            <a:r>
              <a:rPr lang="en-US" altLang="en-US" sz="4000" dirty="0">
                <a:latin typeface="HebrewTh" pitchFamily="2" charset="0"/>
              </a:rPr>
              <a:t>; </a:t>
            </a:r>
            <a:r>
              <a:rPr lang="en-US" altLang="en-US" sz="4000" dirty="0" err="1">
                <a:latin typeface="HebrewTh" pitchFamily="2" charset="0"/>
              </a:rPr>
              <a:t>MOy</a:t>
            </a:r>
            <a:r>
              <a:rPr lang="en-US" altLang="en-US" sz="4000" dirty="0">
                <a:latin typeface="Arial Rounded MT Bold" pitchFamily="34" charset="0"/>
              </a:rPr>
              <a:t> </a:t>
            </a:r>
            <a:r>
              <a:rPr lang="en-US" altLang="en-US" dirty="0">
                <a:latin typeface="Arial Rounded MT Bold" pitchFamily="34" charset="0"/>
              </a:rPr>
              <a:t>(= Day of Yahweh)</a:t>
            </a:r>
          </a:p>
          <a:p>
            <a:pPr eaLnBrk="1" hangingPunct="1">
              <a:buFont typeface="Wingdings" panose="05000000000000000000" pitchFamily="2" charset="2"/>
              <a:buNone/>
              <a:defRPr/>
            </a:pPr>
            <a:endParaRPr lang="en-US" altLang="en-US" sz="800" dirty="0">
              <a:latin typeface="Arial Rounded MT Bold" pitchFamily="34" charset="0"/>
            </a:endParaRPr>
          </a:p>
          <a:p>
            <a:pPr eaLnBrk="1" hangingPunct="1">
              <a:buFont typeface="Wingdings" panose="05000000000000000000" pitchFamily="2" charset="2"/>
              <a:buNone/>
              <a:defRPr/>
            </a:pPr>
            <a:r>
              <a:rPr lang="en-US" altLang="en-US" sz="4000" dirty="0">
                <a:latin typeface="HebrewTh" pitchFamily="2" charset="0"/>
              </a:rPr>
              <a:t>Mymiy0!ha tyr9H3xaB;</a:t>
            </a:r>
            <a:r>
              <a:rPr lang="en-US" altLang="en-US" sz="4000" dirty="0">
                <a:latin typeface="Arial Rounded MT Bold" pitchFamily="34" charset="0"/>
              </a:rPr>
              <a:t> </a:t>
            </a:r>
            <a:r>
              <a:rPr lang="en-US" altLang="en-US" dirty="0">
                <a:latin typeface="Arial Rounded MT Bold" pitchFamily="34" charset="0"/>
              </a:rPr>
              <a:t>(= in days to come, in the last days)</a:t>
            </a:r>
          </a:p>
          <a:p>
            <a:pPr eaLnBrk="1" hangingPunct="1">
              <a:buFont typeface="Wingdings" panose="05000000000000000000" pitchFamily="2" charset="2"/>
              <a:buNone/>
              <a:defRPr/>
            </a:pPr>
            <a:endParaRPr lang="en-US" altLang="en-US" sz="800" dirty="0">
              <a:latin typeface="HebrewTh" pitchFamily="2" charset="0"/>
            </a:endParaRPr>
          </a:p>
          <a:p>
            <a:pPr eaLnBrk="1" hangingPunct="1">
              <a:buFont typeface="Wingdings" panose="05000000000000000000" pitchFamily="2" charset="2"/>
              <a:buNone/>
              <a:defRPr/>
            </a:pPr>
            <a:r>
              <a:rPr lang="en-US" altLang="en-US" sz="4000" dirty="0">
                <a:latin typeface="HebrewTh" pitchFamily="2" charset="0"/>
              </a:rPr>
              <a:t>Xv0hha MOy0B;</a:t>
            </a:r>
            <a:r>
              <a:rPr lang="en-US" altLang="en-US" dirty="0">
                <a:latin typeface="Arial Rounded MT Bold" pitchFamily="34" charset="0"/>
              </a:rPr>
              <a:t>(= in that day)</a:t>
            </a:r>
            <a:endParaRPr lang="en-US" altLang="en-US" sz="4000" dirty="0">
              <a:latin typeface="HebrewTh" pitchFamily="2" charset="0"/>
            </a:endParaRPr>
          </a:p>
        </p:txBody>
      </p:sp>
      <p:sp>
        <p:nvSpPr>
          <p:cNvPr id="24580" name="Text Box 4"/>
          <p:cNvSpPr txBox="1">
            <a:spLocks noChangeArrowheads="1"/>
          </p:cNvSpPr>
          <p:nvPr/>
        </p:nvSpPr>
        <p:spPr bwMode="auto">
          <a:xfrm>
            <a:off x="455612" y="5029199"/>
            <a:ext cx="11201400" cy="1077218"/>
          </a:xfrm>
          <a:prstGeom prst="rect">
            <a:avLst/>
          </a:prstGeom>
          <a:solidFill>
            <a:srgbClr val="500000"/>
          </a:solidFill>
          <a:ln w="38100" cmpd="dbl">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50000"/>
              </a:spcBef>
              <a:buClrTx/>
              <a:buSzTx/>
              <a:buFontTx/>
              <a:buNone/>
            </a:pPr>
            <a:r>
              <a:rPr lang="en-US" altLang="en-US" i="1">
                <a:solidFill>
                  <a:srgbClr val="FFFF00"/>
                </a:solidFill>
                <a:latin typeface="Papyrus" panose="03070502060502030205" pitchFamily="66" charset="0"/>
              </a:rPr>
              <a:t>All these expressions are fluid and have a semantic range that includes the near future as well as the indeterminate future.</a:t>
            </a:r>
          </a:p>
        </p:txBody>
      </p:sp>
    </p:spTree>
    <p:extLst>
      <p:ext uri="{BB962C8B-B14F-4D97-AF65-F5344CB8AC3E}">
        <p14:creationId xmlns:p14="http://schemas.microsoft.com/office/powerpoint/2010/main" val="17730242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p:cTn id="7" dur="500" fill="hold"/>
                                        <p:tgtEl>
                                          <p:spTgt spid="2457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457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457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anim calcmode="lin" valueType="num">
                                      <p:cBhvr>
                                        <p:cTn id="15" dur="500" fill="hold"/>
                                        <p:tgtEl>
                                          <p:spTgt spid="2457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2457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2457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245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anim calcmode="lin" valueType="num">
                                      <p:cBhvr>
                                        <p:cTn id="23" dur="500" fill="hold"/>
                                        <p:tgtEl>
                                          <p:spTgt spid="24579">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24579">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24579">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245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4580"/>
                                        </p:tgtEl>
                                        <p:attrNameLst>
                                          <p:attrName>style.visibility</p:attrName>
                                        </p:attrNameLst>
                                      </p:cBhvr>
                                      <p:to>
                                        <p:strVal val="visible"/>
                                      </p:to>
                                    </p:set>
                                    <p:animEffect transition="in" filter="dissolve">
                                      <p:cBhvr>
                                        <p:cTn id="31"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66633"/>
        </a:solidFill>
        <a:effectLst/>
      </p:bgPr>
    </p:bg>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EC3245AF-4BEC-4313-A726-6FA4E7BC281C}" type="slidenum">
              <a:rPr lang="en-US" altLang="en-US"/>
              <a:pPr>
                <a:defRPr/>
              </a:pPr>
              <a:t>16</a:t>
            </a:fld>
            <a:endParaRPr lang="en-US" altLang="en-US"/>
          </a:p>
        </p:txBody>
      </p:sp>
      <p:sp>
        <p:nvSpPr>
          <p:cNvPr id="26626" name="Rectangle 2"/>
          <p:cNvSpPr>
            <a:spLocks noGrp="1" noChangeArrowheads="1"/>
          </p:cNvSpPr>
          <p:nvPr>
            <p:ph type="title"/>
          </p:nvPr>
        </p:nvSpPr>
        <p:spPr>
          <a:xfrm>
            <a:off x="1897135" y="366308"/>
            <a:ext cx="8229600" cy="1143000"/>
          </a:xfrm>
        </p:spPr>
        <p:txBody>
          <a:bodyPr>
            <a:normAutofit fontScale="90000"/>
          </a:bodyPr>
          <a:lstStyle/>
          <a:p>
            <a:pPr algn="ctr" eaLnBrk="1" hangingPunct="1">
              <a:defRPr/>
            </a:pPr>
            <a:r>
              <a:rPr lang="en-US" altLang="en-US" sz="6000" dirty="0">
                <a:solidFill>
                  <a:srgbClr val="FFFF66"/>
                </a:solidFill>
                <a:latin typeface="Narkisim" panose="020E0502050101010101" pitchFamily="34" charset="-79"/>
                <a:cs typeface="Narkisim" panose="020E0502050101010101" pitchFamily="34" charset="-79"/>
              </a:rPr>
              <a:t>Day of Yahweh</a:t>
            </a:r>
            <a:br>
              <a:rPr lang="en-US" altLang="en-US" sz="2000" dirty="0">
                <a:solidFill>
                  <a:srgbClr val="FFFF66"/>
                </a:solidFill>
                <a:latin typeface="Arial Narrow" panose="020B0606020202030204" pitchFamily="34" charset="0"/>
              </a:rPr>
            </a:br>
            <a:endParaRPr lang="en-US" altLang="en-US" sz="2400" dirty="0">
              <a:solidFill>
                <a:srgbClr val="FFFF66"/>
              </a:solidFill>
              <a:latin typeface="Matura MT Script Capitals" pitchFamily="66" charset="0"/>
            </a:endParaRPr>
          </a:p>
        </p:txBody>
      </p:sp>
      <p:sp>
        <p:nvSpPr>
          <p:cNvPr id="26627" name="Rectangle 3"/>
          <p:cNvSpPr>
            <a:spLocks noGrp="1" noChangeArrowheads="1"/>
          </p:cNvSpPr>
          <p:nvPr>
            <p:ph type="body" sz="half" idx="1"/>
          </p:nvPr>
        </p:nvSpPr>
        <p:spPr>
          <a:xfrm>
            <a:off x="1034831" y="1441626"/>
            <a:ext cx="4977104" cy="4470400"/>
          </a:xfrm>
        </p:spPr>
        <p:txBody>
          <a:bodyPr/>
          <a:lstStyle/>
          <a:p>
            <a:pPr eaLnBrk="1" hangingPunct="1">
              <a:lnSpc>
                <a:spcPct val="90000"/>
              </a:lnSpc>
              <a:buFont typeface="Wingdings" panose="05000000000000000000" pitchFamily="2" charset="2"/>
              <a:buNone/>
              <a:defRPr/>
            </a:pPr>
            <a:r>
              <a:rPr lang="en-US" altLang="en-US" sz="3600" dirty="0">
                <a:solidFill>
                  <a:srgbClr val="FF9900"/>
                </a:solidFill>
                <a:latin typeface="Eras Bold ITC" pitchFamily="34" charset="0"/>
              </a:rPr>
              <a:t>NEAR FUTURE</a:t>
            </a:r>
          </a:p>
          <a:p>
            <a:pPr eaLnBrk="1" hangingPunct="1">
              <a:lnSpc>
                <a:spcPct val="90000"/>
              </a:lnSpc>
              <a:defRPr/>
            </a:pPr>
            <a:r>
              <a:rPr lang="en-US" altLang="en-US" sz="2800" i="1" dirty="0">
                <a:latin typeface="Eras Demi ITC" pitchFamily="34" charset="0"/>
              </a:rPr>
              <a:t>Judgment by exile on the unfaithful nations of Israel and Judah</a:t>
            </a:r>
          </a:p>
          <a:p>
            <a:pPr eaLnBrk="1" hangingPunct="1">
              <a:lnSpc>
                <a:spcPct val="90000"/>
              </a:lnSpc>
              <a:defRPr/>
            </a:pPr>
            <a:r>
              <a:rPr lang="en-US" altLang="en-US" sz="2800" i="1" dirty="0">
                <a:latin typeface="Eras Demi ITC" pitchFamily="34" charset="0"/>
              </a:rPr>
              <a:t>Judgments in history on the nations surrounding Israel and Judah</a:t>
            </a:r>
          </a:p>
        </p:txBody>
      </p:sp>
      <p:sp>
        <p:nvSpPr>
          <p:cNvPr id="26628" name="Rectangle 4"/>
          <p:cNvSpPr>
            <a:spLocks noGrp="1" noChangeArrowheads="1"/>
          </p:cNvSpPr>
          <p:nvPr>
            <p:ph type="body" sz="half" idx="2"/>
          </p:nvPr>
        </p:nvSpPr>
        <p:spPr>
          <a:xfrm>
            <a:off x="6924986" y="1441626"/>
            <a:ext cx="4343400" cy="5105400"/>
          </a:xfrm>
        </p:spPr>
        <p:txBody>
          <a:bodyPr/>
          <a:lstStyle/>
          <a:p>
            <a:pPr eaLnBrk="1" hangingPunct="1">
              <a:lnSpc>
                <a:spcPct val="90000"/>
              </a:lnSpc>
              <a:buFont typeface="Wingdings" panose="05000000000000000000" pitchFamily="2" charset="2"/>
              <a:buNone/>
              <a:defRPr/>
            </a:pPr>
            <a:r>
              <a:rPr lang="en-US" altLang="en-US" sz="3600" dirty="0">
                <a:solidFill>
                  <a:srgbClr val="FF9900"/>
                </a:solidFill>
                <a:latin typeface="Eras Bold ITC" pitchFamily="34" charset="0"/>
              </a:rPr>
              <a:t>FAR FUTURE</a:t>
            </a:r>
          </a:p>
          <a:p>
            <a:pPr eaLnBrk="1" hangingPunct="1">
              <a:lnSpc>
                <a:spcPct val="90000"/>
              </a:lnSpc>
              <a:defRPr/>
            </a:pPr>
            <a:r>
              <a:rPr lang="en-US" altLang="en-US" sz="2800" i="1" dirty="0">
                <a:latin typeface="Eras Demi ITC" pitchFamily="34" charset="0"/>
              </a:rPr>
              <a:t>Judgment on a blasphemous world by universal cataclysm</a:t>
            </a:r>
          </a:p>
          <a:p>
            <a:pPr eaLnBrk="1" hangingPunct="1">
              <a:lnSpc>
                <a:spcPct val="90000"/>
              </a:lnSpc>
              <a:defRPr/>
            </a:pPr>
            <a:r>
              <a:rPr lang="en-US" altLang="en-US" sz="2800" i="1" dirty="0">
                <a:latin typeface="Eras Demi ITC" pitchFamily="34" charset="0"/>
              </a:rPr>
              <a:t>Disintegration of the universe</a:t>
            </a:r>
          </a:p>
          <a:p>
            <a:pPr eaLnBrk="1" hangingPunct="1">
              <a:lnSpc>
                <a:spcPct val="90000"/>
              </a:lnSpc>
              <a:defRPr/>
            </a:pPr>
            <a:r>
              <a:rPr lang="en-US" altLang="en-US" sz="2800" i="1" dirty="0">
                <a:latin typeface="Eras Demi ITC" pitchFamily="34" charset="0"/>
              </a:rPr>
              <a:t>Salvation of God’s people</a:t>
            </a:r>
          </a:p>
          <a:p>
            <a:pPr eaLnBrk="1" hangingPunct="1">
              <a:lnSpc>
                <a:spcPct val="90000"/>
              </a:lnSpc>
              <a:defRPr/>
            </a:pPr>
            <a:r>
              <a:rPr lang="en-US" altLang="en-US" sz="2800" i="1" dirty="0">
                <a:latin typeface="Eras Demi ITC" pitchFamily="34" charset="0"/>
              </a:rPr>
              <a:t>Victory of God’s armies</a:t>
            </a:r>
          </a:p>
          <a:p>
            <a:pPr eaLnBrk="1" hangingPunct="1">
              <a:lnSpc>
                <a:spcPct val="90000"/>
              </a:lnSpc>
              <a:defRPr/>
            </a:pPr>
            <a:r>
              <a:rPr lang="en-US" altLang="en-US" sz="2800" i="1" dirty="0">
                <a:latin typeface="Eras Demi ITC" pitchFamily="34" charset="0"/>
              </a:rPr>
              <a:t>Universal peace</a:t>
            </a:r>
          </a:p>
        </p:txBody>
      </p:sp>
    </p:spTree>
    <p:extLst>
      <p:ext uri="{BB962C8B-B14F-4D97-AF65-F5344CB8AC3E}">
        <p14:creationId xmlns:p14="http://schemas.microsoft.com/office/powerpoint/2010/main" val="7003712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 calcmode="lin" valueType="num">
                                      <p:cBhvr additive="base">
                                        <p:cTn id="7"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6627">
                                            <p:txEl>
                                              <p:pRg st="2" end="2"/>
                                            </p:txEl>
                                          </p:spTgt>
                                        </p:tgtEl>
                                        <p:attrNameLst>
                                          <p:attrName>style.visibility</p:attrName>
                                        </p:attrNameLst>
                                      </p:cBhvr>
                                      <p:to>
                                        <p:strVal val="visible"/>
                                      </p:to>
                                    </p:set>
                                    <p:anim calcmode="lin" valueType="num">
                                      <p:cBhvr additive="base">
                                        <p:cTn id="13"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6628">
                                            <p:txEl>
                                              <p:pRg st="1" end="1"/>
                                            </p:txEl>
                                          </p:spTgt>
                                        </p:tgtEl>
                                        <p:attrNameLst>
                                          <p:attrName>style.visibility</p:attrName>
                                        </p:attrNameLst>
                                      </p:cBhvr>
                                      <p:to>
                                        <p:strVal val="visible"/>
                                      </p:to>
                                    </p:set>
                                    <p:anim calcmode="lin" valueType="num">
                                      <p:cBhvr additive="base">
                                        <p:cTn id="19" dur="500" fill="hold"/>
                                        <p:tgtEl>
                                          <p:spTgt spid="2662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6628">
                                            <p:txEl>
                                              <p:pRg st="2" end="2"/>
                                            </p:txEl>
                                          </p:spTgt>
                                        </p:tgtEl>
                                        <p:attrNameLst>
                                          <p:attrName>style.visibility</p:attrName>
                                        </p:attrNameLst>
                                      </p:cBhvr>
                                      <p:to>
                                        <p:strVal val="visible"/>
                                      </p:to>
                                    </p:set>
                                    <p:anim calcmode="lin" valueType="num">
                                      <p:cBhvr additive="base">
                                        <p:cTn id="25" dur="500" fill="hold"/>
                                        <p:tgtEl>
                                          <p:spTgt spid="2662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6628">
                                            <p:txEl>
                                              <p:pRg st="3" end="3"/>
                                            </p:txEl>
                                          </p:spTgt>
                                        </p:tgtEl>
                                        <p:attrNameLst>
                                          <p:attrName>style.visibility</p:attrName>
                                        </p:attrNameLst>
                                      </p:cBhvr>
                                      <p:to>
                                        <p:strVal val="visible"/>
                                      </p:to>
                                    </p:set>
                                    <p:anim calcmode="lin" valueType="num">
                                      <p:cBhvr additive="base">
                                        <p:cTn id="31" dur="500" fill="hold"/>
                                        <p:tgtEl>
                                          <p:spTgt spid="2662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62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6628">
                                            <p:txEl>
                                              <p:pRg st="4" end="4"/>
                                            </p:txEl>
                                          </p:spTgt>
                                        </p:tgtEl>
                                        <p:attrNameLst>
                                          <p:attrName>style.visibility</p:attrName>
                                        </p:attrNameLst>
                                      </p:cBhvr>
                                      <p:to>
                                        <p:strVal val="visible"/>
                                      </p:to>
                                    </p:set>
                                    <p:anim calcmode="lin" valueType="num">
                                      <p:cBhvr additive="base">
                                        <p:cTn id="37" dur="500" fill="hold"/>
                                        <p:tgtEl>
                                          <p:spTgt spid="2662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62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6628">
                                            <p:txEl>
                                              <p:pRg st="5" end="5"/>
                                            </p:txEl>
                                          </p:spTgt>
                                        </p:tgtEl>
                                        <p:attrNameLst>
                                          <p:attrName>style.visibility</p:attrName>
                                        </p:attrNameLst>
                                      </p:cBhvr>
                                      <p:to>
                                        <p:strVal val="visible"/>
                                      </p:to>
                                    </p:set>
                                    <p:anim calcmode="lin" valueType="num">
                                      <p:cBhvr additive="base">
                                        <p:cTn id="43" dur="500" fill="hold"/>
                                        <p:tgtEl>
                                          <p:spTgt spid="26628">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662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b="1" dirty="0">
                <a:solidFill>
                  <a:srgbClr val="FFFF00"/>
                </a:solidFill>
              </a:rPr>
              <a:t>Zephaniah’s primary concern was with the city and the nation Yahweh had chosen to bear his name.</a:t>
            </a:r>
          </a:p>
          <a:p>
            <a:r>
              <a:rPr lang="en-US" sz="2400" i="1" dirty="0"/>
              <a:t>Her citizens had turned away from the pure faith of Yahweh to follow the </a:t>
            </a:r>
            <a:r>
              <a:rPr lang="en-US" sz="2400" i="1" dirty="0" err="1"/>
              <a:t>Ba’al</a:t>
            </a:r>
            <a:r>
              <a:rPr lang="en-US" sz="2400" i="1" dirty="0"/>
              <a:t> fertility cult.</a:t>
            </a:r>
          </a:p>
          <a:p>
            <a:r>
              <a:rPr lang="en-US" sz="2400" i="1" dirty="0"/>
              <a:t>They were bowing before the astral deities of the Mesopotamians, where the heavenly bodies were believed to be gods, especially Ishtar, the Queen of heaven, who was linked to the planet Venus.</a:t>
            </a:r>
          </a:p>
          <a:p>
            <a:r>
              <a:rPr lang="en-US" sz="2400" i="1" dirty="0"/>
              <a:t>They were participating in the bloodthirsty offerings of Moloch, whose devotees offered propitiatory child sacrifices, pronouncing oaths in the name of Yahweh and in the name of Moloch as well.</a:t>
            </a:r>
          </a:p>
        </p:txBody>
      </p:sp>
      <p:sp>
        <p:nvSpPr>
          <p:cNvPr id="3" name="Title 2"/>
          <p:cNvSpPr>
            <a:spLocks noGrp="1"/>
          </p:cNvSpPr>
          <p:nvPr>
            <p:ph type="title"/>
          </p:nvPr>
        </p:nvSpPr>
        <p:spPr/>
        <p:txBody>
          <a:bodyPr/>
          <a:lstStyle/>
          <a:p>
            <a:r>
              <a:rPr lang="en-US" dirty="0">
                <a:solidFill>
                  <a:srgbClr val="FFC000"/>
                </a:solidFill>
              </a:rPr>
              <a:t>Jerusalem and Judah (1:4-6)</a:t>
            </a:r>
          </a:p>
        </p:txBody>
      </p:sp>
    </p:spTree>
    <p:extLst>
      <p:ext uri="{BB962C8B-B14F-4D97-AF65-F5344CB8AC3E}">
        <p14:creationId xmlns:p14="http://schemas.microsoft.com/office/powerpoint/2010/main" val="30858367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666633"/>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5865812" y="533400"/>
            <a:ext cx="4419600" cy="838200"/>
          </a:xfrm>
        </p:spPr>
        <p:txBody>
          <a:bodyPr/>
          <a:lstStyle/>
          <a:p>
            <a:pPr eaLnBrk="1" hangingPunct="1">
              <a:defRPr/>
            </a:pPr>
            <a:r>
              <a:rPr lang="en-US" altLang="en-US" dirty="0" err="1">
                <a:solidFill>
                  <a:srgbClr val="FFC000"/>
                </a:solidFill>
              </a:rPr>
              <a:t>Nabonidus</a:t>
            </a:r>
            <a:r>
              <a:rPr lang="en-US" altLang="en-US" dirty="0">
                <a:solidFill>
                  <a:srgbClr val="FFC000"/>
                </a:solidFill>
              </a:rPr>
              <a:t> Stele</a:t>
            </a:r>
          </a:p>
        </p:txBody>
      </p:sp>
      <p:sp>
        <p:nvSpPr>
          <p:cNvPr id="133125" name="Rectangle 5"/>
          <p:cNvSpPr>
            <a:spLocks noGrp="1" noChangeArrowheads="1"/>
          </p:cNvSpPr>
          <p:nvPr>
            <p:ph type="body" sz="half" idx="2"/>
          </p:nvPr>
        </p:nvSpPr>
        <p:spPr>
          <a:xfrm>
            <a:off x="6399212" y="1735015"/>
            <a:ext cx="5334000" cy="4607169"/>
          </a:xfrm>
        </p:spPr>
        <p:txBody>
          <a:bodyPr>
            <a:normAutofit/>
          </a:bodyPr>
          <a:lstStyle/>
          <a:p>
            <a:pPr eaLnBrk="1" hangingPunct="1">
              <a:lnSpc>
                <a:spcPct val="90000"/>
              </a:lnSpc>
              <a:buFont typeface="Wingdings" panose="05000000000000000000" pitchFamily="2" charset="2"/>
              <a:buNone/>
              <a:defRPr/>
            </a:pPr>
            <a:r>
              <a:rPr lang="en-US" altLang="en-US" sz="2400" i="1" dirty="0" err="1">
                <a:latin typeface="Arial" panose="020B0604020202020204" pitchFamily="34" charset="0"/>
              </a:rPr>
              <a:t>Nabonidus</a:t>
            </a:r>
            <a:r>
              <a:rPr lang="en-US" altLang="en-US" sz="2400" i="1" dirty="0">
                <a:latin typeface="Arial" panose="020B0604020202020204" pitchFamily="34" charset="0"/>
              </a:rPr>
              <a:t>, king of Babylon (556-539 BC), holds a staff topped with a divine emblem in his left hand, while he raises his right hand toward three symbols of the gods, Sin, the crescent moon deity, Shamash, the sun god represented by the winged sun-disk, and Ishtar, the planet Venus symbolized by the star.</a:t>
            </a:r>
          </a:p>
          <a:p>
            <a:pPr eaLnBrk="1" hangingPunct="1">
              <a:lnSpc>
                <a:spcPct val="90000"/>
              </a:lnSpc>
              <a:buFont typeface="Wingdings" panose="05000000000000000000" pitchFamily="2" charset="2"/>
              <a:buNone/>
              <a:defRPr/>
            </a:pPr>
            <a:endParaRPr lang="en-US" altLang="en-US" sz="1800" i="1" dirty="0">
              <a:latin typeface="Arial Narrow" panose="020B0606020202030204" pitchFamily="34" charset="0"/>
            </a:endParaRPr>
          </a:p>
          <a:p>
            <a:pPr eaLnBrk="1" hangingPunct="1">
              <a:lnSpc>
                <a:spcPct val="90000"/>
              </a:lnSpc>
              <a:buFont typeface="Wingdings" panose="05000000000000000000" pitchFamily="2" charset="2"/>
              <a:buNone/>
              <a:defRPr/>
            </a:pPr>
            <a:r>
              <a:rPr lang="en-US" altLang="en-US" sz="1800" i="1" dirty="0">
                <a:latin typeface="Arial Narrow" panose="020B0606020202030204" pitchFamily="34" charset="0"/>
              </a:rPr>
              <a:t>(British Museum, London)</a:t>
            </a:r>
            <a:endParaRPr lang="en-US" altLang="en-US" sz="2400" i="1" dirty="0">
              <a:latin typeface="Arial" panose="020B0604020202020204" pitchFamily="34" charset="0"/>
            </a:endParaRPr>
          </a:p>
        </p:txBody>
      </p:sp>
      <p:pic>
        <p:nvPicPr>
          <p:cNvPr id="22532" name="Picture 19" descr="bar085c03"/>
          <p:cNvPicPr>
            <a:picLocks noGrp="1" noChangeAspect="1" noChangeArrowheads="1"/>
          </p:cNvPicPr>
          <p:nvPr>
            <p:ph sz="half" idx="1"/>
          </p:nvPr>
        </p:nvPicPr>
        <p:blipFill>
          <a:blip r:embed="rId2" cstate="screen">
            <a:clrChange>
              <a:clrFrom>
                <a:srgbClr val="FDFDFD"/>
              </a:clrFrom>
              <a:clrTo>
                <a:srgbClr val="FDFDFD">
                  <a:alpha val="0"/>
                </a:srgbClr>
              </a:clrTo>
            </a:clrChange>
            <a:lum bright="-6000"/>
            <a:extLst>
              <a:ext uri="{28A0092B-C50C-407E-A947-70E740481C1C}">
                <a14:useLocalDpi xmlns:a14="http://schemas.microsoft.com/office/drawing/2010/main"/>
              </a:ext>
            </a:extLst>
          </a:blip>
          <a:srcRect/>
          <a:stretch>
            <a:fillRect/>
          </a:stretch>
        </p:blipFill>
        <p:spPr>
          <a:xfrm>
            <a:off x="379412" y="228600"/>
            <a:ext cx="5553075" cy="647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57521520"/>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666633"/>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6932612" y="1879600"/>
            <a:ext cx="4419600" cy="4603496"/>
          </a:xfrm>
        </p:spPr>
        <p:txBody>
          <a:bodyPr>
            <a:normAutofit/>
          </a:bodyPr>
          <a:lstStyle/>
          <a:p>
            <a:r>
              <a:rPr lang="en-US" dirty="0"/>
              <a:t>Discovered at Ramat Ammon, dating to the 8</a:t>
            </a:r>
            <a:r>
              <a:rPr lang="en-US" baseline="30000" dirty="0"/>
              <a:t>th</a:t>
            </a:r>
            <a:r>
              <a:rPr lang="en-US" dirty="0"/>
              <a:t>-7</a:t>
            </a:r>
            <a:r>
              <a:rPr lang="en-US" baseline="30000" dirty="0"/>
              <a:t>th</a:t>
            </a:r>
            <a:r>
              <a:rPr lang="en-US" dirty="0"/>
              <a:t> centuries BC</a:t>
            </a:r>
          </a:p>
          <a:p>
            <a:r>
              <a:rPr lang="en-US" dirty="0"/>
              <a:t>The worship of Moloch (the name is based on the ANE word </a:t>
            </a:r>
            <a:r>
              <a:rPr lang="en-US" dirty="0" err="1">
                <a:latin typeface="HebrewTh" pitchFamily="2" charset="0"/>
              </a:rPr>
              <a:t>jlm</a:t>
            </a:r>
            <a:r>
              <a:rPr lang="en-US" dirty="0"/>
              <a:t> = “king”) is probably to be linked to the OT language about making children “pass through the fire” (Dt. 18:10; 2 Kg. 21:6; </a:t>
            </a:r>
            <a:r>
              <a:rPr lang="en-US" dirty="0" err="1"/>
              <a:t>Eze</a:t>
            </a:r>
            <a:r>
              <a:rPr lang="en-US" dirty="0"/>
              <a:t>. 20:26, 31; 23:37).</a:t>
            </a:r>
          </a:p>
          <a:p>
            <a:endParaRPr lang="de-DE" dirty="0"/>
          </a:p>
          <a:p>
            <a:r>
              <a:rPr lang="de-DE" sz="1800" dirty="0">
                <a:latin typeface="Arial Narrow" panose="020B0606020202030204" pitchFamily="34" charset="0"/>
              </a:rPr>
              <a:t>Israel Museum, Jerusalem</a:t>
            </a:r>
            <a:endParaRPr lang="en-US" sz="1800" dirty="0">
              <a:latin typeface="Arial Narrow" panose="020B0606020202030204" pitchFamily="34" charset="0"/>
            </a:endParaRPr>
          </a:p>
        </p:txBody>
      </p:sp>
      <p:sp>
        <p:nvSpPr>
          <p:cNvPr id="5" name="Title 4"/>
          <p:cNvSpPr>
            <a:spLocks noGrp="1"/>
          </p:cNvSpPr>
          <p:nvPr>
            <p:ph type="title"/>
          </p:nvPr>
        </p:nvSpPr>
        <p:spPr>
          <a:xfrm>
            <a:off x="6932612" y="21102"/>
            <a:ext cx="3961368" cy="1422400"/>
          </a:xfrm>
        </p:spPr>
        <p:txBody>
          <a:bodyPr/>
          <a:lstStyle/>
          <a:p>
            <a:r>
              <a:rPr lang="en-US" dirty="0">
                <a:solidFill>
                  <a:srgbClr val="FFC000"/>
                </a:solidFill>
              </a:rPr>
              <a:t>Ammonite deity</a:t>
            </a:r>
          </a:p>
        </p:txBody>
      </p:sp>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55812" y="228600"/>
            <a:ext cx="4114800" cy="6254496"/>
          </a:xfrm>
          <a:prstGeom prst="rect">
            <a:avLst/>
          </a:prstGeom>
        </p:spPr>
      </p:pic>
    </p:spTree>
    <p:extLst>
      <p:ext uri="{BB962C8B-B14F-4D97-AF65-F5344CB8AC3E}">
        <p14:creationId xmlns:p14="http://schemas.microsoft.com/office/powerpoint/2010/main" val="83452139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solidFill>
                  <a:srgbClr val="FFFF00"/>
                </a:solidFill>
              </a:rPr>
              <a:t>The opening line of the book locates Zephaniah during the reign of Josiah of Judah (640-609 BC).</a:t>
            </a:r>
          </a:p>
          <a:p>
            <a:r>
              <a:rPr lang="en-US" sz="2400" i="1" dirty="0"/>
              <a:t>Following the long but disastrous reign of Manasseh (686-642 BC) and the assassination of Amon by his own officials (642-640), the young Josiah came to the throne at the tender age of eight (2 Kg. 22:1; 2 Chr. 34:1).</a:t>
            </a:r>
          </a:p>
          <a:p>
            <a:r>
              <a:rPr lang="en-US" sz="2400" i="1" dirty="0"/>
              <a:t>By the time Josiah was in his mid-teens, he had begun a serious turning toward the faith of Yahweh, and by the age of 20 he began sweeping religious reforms to purge the capital and the nation of the paganizing syncretism of his predecessors.</a:t>
            </a:r>
          </a:p>
        </p:txBody>
      </p:sp>
      <p:sp>
        <p:nvSpPr>
          <p:cNvPr id="3" name="Title 2"/>
          <p:cNvSpPr>
            <a:spLocks noGrp="1"/>
          </p:cNvSpPr>
          <p:nvPr>
            <p:ph type="title"/>
          </p:nvPr>
        </p:nvSpPr>
        <p:spPr/>
        <p:txBody>
          <a:bodyPr/>
          <a:lstStyle/>
          <a:p>
            <a:r>
              <a:rPr lang="en-US" dirty="0">
                <a:solidFill>
                  <a:srgbClr val="FFC000"/>
                </a:solidFill>
              </a:rPr>
              <a:t>The prophet </a:t>
            </a:r>
            <a:r>
              <a:rPr lang="en-US" dirty="0" err="1">
                <a:solidFill>
                  <a:srgbClr val="FFC000"/>
                </a:solidFill>
              </a:rPr>
              <a:t>zephaniah</a:t>
            </a:r>
            <a:endParaRPr lang="en-US" dirty="0">
              <a:solidFill>
                <a:srgbClr val="FFC000"/>
              </a:solidFill>
            </a:endParaRPr>
          </a:p>
        </p:txBody>
      </p:sp>
    </p:spTree>
    <p:extLst>
      <p:ext uri="{BB962C8B-B14F-4D97-AF65-F5344CB8AC3E}">
        <p14:creationId xmlns:p14="http://schemas.microsoft.com/office/powerpoint/2010/main" val="10470283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163" y="1803400"/>
            <a:ext cx="10360501" cy="4902199"/>
          </a:xfrm>
        </p:spPr>
        <p:txBody>
          <a:bodyPr>
            <a:normAutofit lnSpcReduction="10000"/>
          </a:bodyPr>
          <a:lstStyle/>
          <a:p>
            <a:pPr marL="0" indent="0">
              <a:buNone/>
            </a:pPr>
            <a:r>
              <a:rPr lang="en-US" b="1" dirty="0">
                <a:solidFill>
                  <a:srgbClr val="FFFF00"/>
                </a:solidFill>
              </a:rPr>
              <a:t>In addition to the basic offense of idolatry, the citizens of Jerusalem had adopted…</a:t>
            </a:r>
          </a:p>
          <a:p>
            <a:r>
              <a:rPr lang="en-US" sz="2400" i="1" dirty="0">
                <a:solidFill>
                  <a:srgbClr val="FFFF66"/>
                </a:solidFill>
              </a:rPr>
              <a:t>…the clothing styles of the foreigners, probably neglecting the special clothing stipulated in the Torah (Nu. 15:38-42; Dt. 22:11-12).</a:t>
            </a:r>
          </a:p>
          <a:p>
            <a:pPr lvl="1"/>
            <a:r>
              <a:rPr lang="en-US" sz="2000" i="1" dirty="0"/>
              <a:t>The “</a:t>
            </a:r>
            <a:r>
              <a:rPr lang="en-US" sz="2000" i="1" dirty="0" err="1"/>
              <a:t>tallith</a:t>
            </a:r>
            <a:r>
              <a:rPr lang="en-US" sz="2000" i="1" dirty="0"/>
              <a:t>” was a garment with specially knotted fringes (“</a:t>
            </a:r>
            <a:r>
              <a:rPr lang="en-US" sz="2000" i="1" dirty="0" err="1"/>
              <a:t>tzitzits</a:t>
            </a:r>
            <a:r>
              <a:rPr lang="en-US" sz="2000" i="1" dirty="0"/>
              <a:t>”) with blue thread at the four corners, eventually evolving into the post-biblical prayer shawl of Jewish tradition.</a:t>
            </a:r>
          </a:p>
          <a:p>
            <a:pPr lvl="1"/>
            <a:r>
              <a:rPr lang="en-US" sz="2000" i="1" dirty="0"/>
              <a:t>The purpose of the fringes was a reminder to observe the commandments of Yahweh.</a:t>
            </a:r>
          </a:p>
          <a:p>
            <a:r>
              <a:rPr lang="en-US" sz="2400" i="1" dirty="0">
                <a:solidFill>
                  <a:srgbClr val="FFFF66"/>
                </a:solidFill>
              </a:rPr>
              <a:t>…pagan superstitions, such as, “stepping over the threshold”, an obscure custom associated with the Philistines (1 Sa. 5:5). Apparently, it was believed that household demons lay beneath the thresholds of doorways, and stepping on the threshold might anger them.</a:t>
            </a:r>
          </a:p>
        </p:txBody>
      </p:sp>
      <p:sp>
        <p:nvSpPr>
          <p:cNvPr id="3" name="Title 2"/>
          <p:cNvSpPr>
            <a:spLocks noGrp="1"/>
          </p:cNvSpPr>
          <p:nvPr>
            <p:ph type="title"/>
          </p:nvPr>
        </p:nvSpPr>
        <p:spPr/>
        <p:txBody>
          <a:bodyPr/>
          <a:lstStyle/>
          <a:p>
            <a:r>
              <a:rPr lang="en-US" dirty="0">
                <a:solidFill>
                  <a:srgbClr val="FFC000"/>
                </a:solidFill>
              </a:rPr>
              <a:t>Other paganizing trends (1:7-9)</a:t>
            </a:r>
          </a:p>
        </p:txBody>
      </p:sp>
    </p:spTree>
    <p:extLst>
      <p:ext uri="{BB962C8B-B14F-4D97-AF65-F5344CB8AC3E}">
        <p14:creationId xmlns:p14="http://schemas.microsoft.com/office/powerpoint/2010/main" val="27238925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 calcmode="lin" valueType="num">
                                      <p:cBhvr additive="base">
                                        <p:cTn id="3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163" y="1803400"/>
            <a:ext cx="10438049" cy="4749799"/>
          </a:xfrm>
        </p:spPr>
        <p:txBody>
          <a:bodyPr/>
          <a:lstStyle/>
          <a:p>
            <a:pPr marL="0" indent="0">
              <a:buNone/>
            </a:pPr>
            <a:r>
              <a:rPr lang="en-US" b="1" dirty="0">
                <a:solidFill>
                  <a:srgbClr val="FFFF00"/>
                </a:solidFill>
              </a:rPr>
              <a:t>As an act of judgment, Yahweh had determined to allow an enemy to invade from the north.</a:t>
            </a:r>
          </a:p>
          <a:p>
            <a:r>
              <a:rPr lang="en-US" sz="2400" i="1" dirty="0"/>
              <a:t>While the enemy is not named, all the districts under attack are on the northern side of Jerusalem, the “Fish Gate” (probably in the northern wall), the “Second Quarter” (</a:t>
            </a:r>
            <a:r>
              <a:rPr lang="en-US" sz="2400" i="1" dirty="0" err="1"/>
              <a:t>Mishneh</a:t>
            </a:r>
            <a:r>
              <a:rPr lang="en-US" sz="2400" i="1" dirty="0"/>
              <a:t>) and the “Mortar” (</a:t>
            </a:r>
            <a:r>
              <a:rPr lang="en-US" sz="2400" i="1" dirty="0" err="1"/>
              <a:t>Maktesh</a:t>
            </a:r>
            <a:r>
              <a:rPr lang="en-US" sz="2400" i="1" dirty="0"/>
              <a:t>). This was the area of the city most vulnerable to assault.</a:t>
            </a:r>
          </a:p>
          <a:p>
            <a:r>
              <a:rPr lang="en-US" sz="2400" i="1" dirty="0"/>
              <a:t>Whether the enemy would be Assyria or Babylon was unclear, but what was clear is that all commerce would be wiped out.</a:t>
            </a:r>
          </a:p>
          <a:p>
            <a:r>
              <a:rPr lang="en-US" sz="2400" i="1" dirty="0"/>
              <a:t>In particular, those who relegated Yahweh to being a “do-nothing” deity would be rudely awakened by his divine wrath!</a:t>
            </a:r>
          </a:p>
        </p:txBody>
      </p:sp>
      <p:sp>
        <p:nvSpPr>
          <p:cNvPr id="3" name="Title 2"/>
          <p:cNvSpPr>
            <a:spLocks noGrp="1"/>
          </p:cNvSpPr>
          <p:nvPr>
            <p:ph type="title"/>
          </p:nvPr>
        </p:nvSpPr>
        <p:spPr/>
        <p:txBody>
          <a:bodyPr/>
          <a:lstStyle/>
          <a:p>
            <a:r>
              <a:rPr lang="en-US" dirty="0">
                <a:solidFill>
                  <a:srgbClr val="FFC000"/>
                </a:solidFill>
              </a:rPr>
              <a:t>Coming judgment (1:10-13)</a:t>
            </a:r>
          </a:p>
        </p:txBody>
      </p:sp>
    </p:spTree>
    <p:extLst>
      <p:ext uri="{BB962C8B-B14F-4D97-AF65-F5344CB8AC3E}">
        <p14:creationId xmlns:p14="http://schemas.microsoft.com/office/powerpoint/2010/main" val="22309780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666633"/>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979612" y="0"/>
            <a:ext cx="8229600" cy="1143000"/>
          </a:xfrm>
        </p:spPr>
        <p:txBody>
          <a:bodyPr/>
          <a:lstStyle/>
          <a:p>
            <a:pPr eaLnBrk="1" hangingPunct="1">
              <a:defRPr/>
            </a:pPr>
            <a:r>
              <a:rPr lang="en-US" altLang="en-US" sz="5400" i="1" dirty="0">
                <a:solidFill>
                  <a:srgbClr val="FFC000"/>
                </a:solidFill>
                <a:latin typeface="Franklin Gothic Medium" panose="020B0603020102020204" pitchFamily="34" charset="0"/>
              </a:rPr>
              <a:t>FALSE SECURITY IN JUDAH</a:t>
            </a:r>
          </a:p>
        </p:txBody>
      </p:sp>
      <p:sp>
        <p:nvSpPr>
          <p:cNvPr id="47107" name="Rectangle 3"/>
          <p:cNvSpPr>
            <a:spLocks noGrp="1" noChangeArrowheads="1"/>
          </p:cNvSpPr>
          <p:nvPr>
            <p:ph type="body" idx="1"/>
          </p:nvPr>
        </p:nvSpPr>
        <p:spPr>
          <a:xfrm>
            <a:off x="912812" y="1143000"/>
            <a:ext cx="10896600" cy="5562600"/>
          </a:xfrm>
        </p:spPr>
        <p:txBody>
          <a:bodyPr>
            <a:normAutofit fontScale="92500" lnSpcReduction="20000"/>
          </a:bodyPr>
          <a:lstStyle/>
          <a:p>
            <a:pPr eaLnBrk="1" hangingPunct="1">
              <a:lnSpc>
                <a:spcPct val="120000"/>
              </a:lnSpc>
              <a:buFontTx/>
              <a:buNone/>
              <a:defRPr/>
            </a:pPr>
            <a:r>
              <a:rPr lang="en-US" altLang="en-US" sz="3400" dirty="0">
                <a:solidFill>
                  <a:srgbClr val="FFFF99"/>
                </a:solidFill>
                <a:latin typeface="Franklin Gothic Medium" panose="020B0603020102020204" pitchFamily="34" charset="0"/>
              </a:rPr>
              <a:t>The fall of the northern kingdom apparently did not shake the confidence of those in the south.</a:t>
            </a:r>
            <a:r>
              <a:rPr lang="en-US" altLang="en-US" sz="3400" dirty="0">
                <a:latin typeface="Franklin Gothic Medium" panose="020B0603020102020204" pitchFamily="34" charset="0"/>
              </a:rPr>
              <a:t> </a:t>
            </a:r>
          </a:p>
          <a:p>
            <a:pPr eaLnBrk="1" hangingPunct="1">
              <a:lnSpc>
                <a:spcPct val="80000"/>
              </a:lnSpc>
              <a:buFontTx/>
              <a:buNone/>
              <a:defRPr/>
            </a:pPr>
            <a:r>
              <a:rPr lang="en-US" altLang="en-US" sz="2400" dirty="0">
                <a:latin typeface="Franklin Gothic Medium" panose="020B0603020102020204" pitchFamily="34" charset="0"/>
              </a:rPr>
              <a:t>		</a:t>
            </a:r>
            <a:r>
              <a:rPr lang="en-US" altLang="en-US" sz="2400" i="1" dirty="0">
                <a:latin typeface="Comic Sans MS" panose="030F0702030302020204" pitchFamily="66" charset="0"/>
              </a:rPr>
              <a:t>Mic. 2:6-7; 3:11-12</a:t>
            </a:r>
          </a:p>
          <a:p>
            <a:pPr eaLnBrk="1" hangingPunct="1">
              <a:lnSpc>
                <a:spcPct val="80000"/>
              </a:lnSpc>
              <a:buFontTx/>
              <a:buNone/>
              <a:defRPr/>
            </a:pPr>
            <a:r>
              <a:rPr lang="en-US" altLang="en-US" sz="2400" i="1" dirty="0">
                <a:latin typeface="Comic Sans MS" panose="030F0702030302020204" pitchFamily="66" charset="0"/>
              </a:rPr>
              <a:t>		Zep. 1:12</a:t>
            </a:r>
          </a:p>
          <a:p>
            <a:pPr eaLnBrk="1" hangingPunct="1">
              <a:lnSpc>
                <a:spcPct val="80000"/>
              </a:lnSpc>
              <a:buFontTx/>
              <a:buNone/>
              <a:defRPr/>
            </a:pPr>
            <a:r>
              <a:rPr lang="en-US" altLang="en-US" sz="2400" i="1" dirty="0">
                <a:latin typeface="Comic Sans MS" panose="030F0702030302020204" pitchFamily="66" charset="0"/>
              </a:rPr>
              <a:t>		Je. 22:21; 6:14; 8:11; 7:4, 9-10</a:t>
            </a:r>
          </a:p>
          <a:p>
            <a:pPr eaLnBrk="1" hangingPunct="1">
              <a:lnSpc>
                <a:spcPct val="80000"/>
              </a:lnSpc>
              <a:buFontTx/>
              <a:buNone/>
              <a:defRPr/>
            </a:pPr>
            <a:endParaRPr lang="en-US" altLang="en-US" sz="900" i="1" dirty="0">
              <a:latin typeface="Comic Sans MS" panose="030F0702030302020204" pitchFamily="66" charset="0"/>
            </a:endParaRPr>
          </a:p>
          <a:p>
            <a:pPr eaLnBrk="1" hangingPunct="1">
              <a:lnSpc>
                <a:spcPct val="120000"/>
              </a:lnSpc>
              <a:buFontTx/>
              <a:buNone/>
              <a:defRPr/>
            </a:pPr>
            <a:r>
              <a:rPr lang="en-US" altLang="en-US" sz="3100" dirty="0">
                <a:solidFill>
                  <a:srgbClr val="FFFF99"/>
                </a:solidFill>
                <a:latin typeface="Franklin Gothic Medium" panose="020B0603020102020204" pitchFamily="34" charset="0"/>
              </a:rPr>
              <a:t>They believed their defining national symbols remained intact because of their loyalty to David’s family and Mt. Zion:</a:t>
            </a:r>
          </a:p>
          <a:p>
            <a:pPr eaLnBrk="1" hangingPunct="1">
              <a:lnSpc>
                <a:spcPct val="80000"/>
              </a:lnSpc>
              <a:buFontTx/>
              <a:buNone/>
              <a:defRPr/>
            </a:pPr>
            <a:r>
              <a:rPr lang="en-US" altLang="en-US" sz="2400" dirty="0">
                <a:latin typeface="Pristina" panose="03060402040406080204" pitchFamily="66" charset="0"/>
              </a:rPr>
              <a:t>		</a:t>
            </a:r>
            <a:r>
              <a:rPr lang="en-US" altLang="en-US" sz="2400" b="1" i="1" dirty="0">
                <a:solidFill>
                  <a:srgbClr val="FFFF00"/>
                </a:solidFill>
                <a:effectLst>
                  <a:outerShdw blurRad="38100" dist="38100" dir="2700000" algn="tl">
                    <a:srgbClr val="000000">
                      <a:alpha val="43137"/>
                    </a:srgbClr>
                  </a:outerShdw>
                </a:effectLst>
                <a:latin typeface="Comic Sans MS" panose="030F0702030302020204" pitchFamily="66" charset="0"/>
              </a:rPr>
              <a:t>Covenant</a:t>
            </a:r>
            <a:r>
              <a:rPr lang="en-US" altLang="en-US" sz="2400" b="1" i="1" dirty="0">
                <a:solidFill>
                  <a:srgbClr val="FF6600"/>
                </a:solidFill>
                <a:latin typeface="Comic Sans MS" panose="030F0702030302020204" pitchFamily="66" charset="0"/>
              </a:rPr>
              <a:t> </a:t>
            </a:r>
            <a:r>
              <a:rPr lang="en-US" altLang="en-US" sz="2400" i="1" dirty="0">
                <a:latin typeface="Comic Sans MS" panose="030F0702030302020204" pitchFamily="66" charset="0"/>
              </a:rPr>
              <a:t>(especially the Davidic covenant, cf. Ps. 89:19-37)</a:t>
            </a:r>
          </a:p>
          <a:p>
            <a:pPr eaLnBrk="1" hangingPunct="1">
              <a:lnSpc>
                <a:spcPct val="80000"/>
              </a:lnSpc>
              <a:buFontTx/>
              <a:buNone/>
              <a:defRPr/>
            </a:pPr>
            <a:r>
              <a:rPr lang="en-US" altLang="en-US" sz="2400" i="1" dirty="0">
                <a:latin typeface="Comic Sans MS" panose="030F0702030302020204" pitchFamily="66" charset="0"/>
              </a:rPr>
              <a:t>		</a:t>
            </a:r>
            <a:r>
              <a:rPr lang="en-US" altLang="en-US" sz="2400" b="1" i="1" dirty="0">
                <a:solidFill>
                  <a:srgbClr val="FFFF00"/>
                </a:solidFill>
                <a:effectLst>
                  <a:outerShdw blurRad="38100" dist="38100" dir="2700000" algn="tl">
                    <a:srgbClr val="000000">
                      <a:alpha val="43137"/>
                    </a:srgbClr>
                  </a:outerShdw>
                </a:effectLst>
                <a:latin typeface="Comic Sans MS" panose="030F0702030302020204" pitchFamily="66" charset="0"/>
              </a:rPr>
              <a:t>Kingship</a:t>
            </a:r>
            <a:r>
              <a:rPr lang="en-US" altLang="en-US" sz="2400" b="1" i="1" dirty="0">
                <a:solidFill>
                  <a:srgbClr val="FFFF00"/>
                </a:solidFill>
                <a:latin typeface="Comic Sans MS" panose="030F0702030302020204" pitchFamily="66" charset="0"/>
              </a:rPr>
              <a:t> </a:t>
            </a:r>
            <a:r>
              <a:rPr lang="en-US" altLang="en-US" sz="2400" i="1" dirty="0">
                <a:latin typeface="Comic Sans MS" panose="030F0702030302020204" pitchFamily="66" charset="0"/>
              </a:rPr>
              <a:t>(loyalty to the family of David, cf. 2 Sa. 22:50-51)</a:t>
            </a:r>
          </a:p>
          <a:p>
            <a:pPr eaLnBrk="1" hangingPunct="1">
              <a:lnSpc>
                <a:spcPct val="80000"/>
              </a:lnSpc>
              <a:buFontTx/>
              <a:buNone/>
              <a:defRPr/>
            </a:pPr>
            <a:r>
              <a:rPr lang="en-US" altLang="en-US" sz="2400" i="1" dirty="0">
                <a:latin typeface="Comic Sans MS" panose="030F0702030302020204" pitchFamily="66" charset="0"/>
              </a:rPr>
              <a:t>		</a:t>
            </a:r>
            <a:r>
              <a:rPr lang="en-US" altLang="en-US" sz="2400" b="1" i="1" dirty="0">
                <a:solidFill>
                  <a:srgbClr val="FFFF00"/>
                </a:solidFill>
                <a:effectLst>
                  <a:outerShdw blurRad="38100" dist="38100" dir="2700000" algn="tl">
                    <a:srgbClr val="000000">
                      <a:alpha val="43137"/>
                    </a:srgbClr>
                  </a:outerShdw>
                </a:effectLst>
                <a:latin typeface="Comic Sans MS" panose="030F0702030302020204" pitchFamily="66" charset="0"/>
              </a:rPr>
              <a:t>Temple</a:t>
            </a:r>
            <a:r>
              <a:rPr lang="en-US" altLang="en-US" sz="2400" b="1" i="1" dirty="0">
                <a:solidFill>
                  <a:srgbClr val="FF6600"/>
                </a:solidFill>
                <a:latin typeface="Comic Sans MS" panose="030F0702030302020204" pitchFamily="66" charset="0"/>
              </a:rPr>
              <a:t> </a:t>
            </a:r>
            <a:r>
              <a:rPr lang="en-US" altLang="en-US" sz="2400" i="1" dirty="0">
                <a:latin typeface="Comic Sans MS" panose="030F0702030302020204" pitchFamily="66" charset="0"/>
              </a:rPr>
              <a:t>(loyalty to God’s choice of Zion, cf. Ps.125:1-2; 48:12-14; 46:1-7</a:t>
            </a:r>
          </a:p>
          <a:p>
            <a:pPr eaLnBrk="1" hangingPunct="1">
              <a:lnSpc>
                <a:spcPct val="80000"/>
              </a:lnSpc>
              <a:buFontTx/>
              <a:buNone/>
              <a:defRPr/>
            </a:pPr>
            <a:r>
              <a:rPr lang="en-US" altLang="en-US" sz="2400" i="1" dirty="0">
                <a:latin typeface="Comic Sans MS" panose="030F0702030302020204" pitchFamily="66" charset="0"/>
              </a:rPr>
              <a:t>		</a:t>
            </a:r>
            <a:r>
              <a:rPr lang="en-US" altLang="en-US" sz="2400" b="1" i="1" dirty="0">
                <a:solidFill>
                  <a:srgbClr val="FFFF00"/>
                </a:solidFill>
                <a:effectLst>
                  <a:outerShdw blurRad="38100" dist="38100" dir="2700000" algn="tl">
                    <a:srgbClr val="000000">
                      <a:alpha val="43137"/>
                    </a:srgbClr>
                  </a:outerShdw>
                </a:effectLst>
                <a:latin typeface="Comic Sans MS" panose="030F0702030302020204" pitchFamily="66" charset="0"/>
              </a:rPr>
              <a:t>Land</a:t>
            </a:r>
            <a:r>
              <a:rPr lang="en-US" altLang="en-US" sz="2400" b="1" i="1" dirty="0">
                <a:solidFill>
                  <a:srgbClr val="FFFF00"/>
                </a:solidFill>
                <a:latin typeface="Comic Sans MS" panose="030F0702030302020204" pitchFamily="66" charset="0"/>
              </a:rPr>
              <a:t> </a:t>
            </a:r>
            <a:r>
              <a:rPr lang="en-US" altLang="en-US" sz="2400" i="1" dirty="0">
                <a:latin typeface="Comic Sans MS" panose="030F0702030302020204" pitchFamily="66" charset="0"/>
              </a:rPr>
              <a:t>(believed to be inviolably theirs forever, cf.  Je. 26:7-11</a:t>
            </a:r>
          </a:p>
        </p:txBody>
      </p:sp>
      <p:sp>
        <p:nvSpPr>
          <p:cNvPr id="2" name="Slide Number Placeholder 1"/>
          <p:cNvSpPr>
            <a:spLocks noGrp="1"/>
          </p:cNvSpPr>
          <p:nvPr>
            <p:ph type="sldNum" sz="quarter" idx="12"/>
          </p:nvPr>
        </p:nvSpPr>
        <p:spPr/>
        <p:txBody>
          <a:bodyPr/>
          <a:lstStyle/>
          <a:p>
            <a:pPr>
              <a:defRPr/>
            </a:pPr>
            <a:fld id="{CBAC56C7-4DE7-4EC9-81E5-D64536155498}" type="slidenum">
              <a:rPr lang="en-US" altLang="en-US" smtClean="0"/>
              <a:pPr>
                <a:defRPr/>
              </a:pPr>
              <a:t>22</a:t>
            </a:fld>
            <a:endParaRPr lang="en-US" altLang="en-US"/>
          </a:p>
        </p:txBody>
      </p:sp>
    </p:spTree>
    <p:extLst>
      <p:ext uri="{BB962C8B-B14F-4D97-AF65-F5344CB8AC3E}">
        <p14:creationId xmlns:p14="http://schemas.microsoft.com/office/powerpoint/2010/main" val="33703948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7107">
                                            <p:txEl>
                                              <p:pRg st="5" end="5"/>
                                            </p:txEl>
                                          </p:spTgt>
                                        </p:tgtEl>
                                        <p:attrNameLst>
                                          <p:attrName>style.visibility</p:attrName>
                                        </p:attrNameLst>
                                      </p:cBhvr>
                                      <p:to>
                                        <p:strVal val="visible"/>
                                      </p:to>
                                    </p:set>
                                    <p:anim calcmode="lin" valueType="num">
                                      <p:cBhvr>
                                        <p:cTn id="7" dur="500" fill="hold"/>
                                        <p:tgtEl>
                                          <p:spTgt spid="47107">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47107">
                                            <p:txEl>
                                              <p:pRg st="5" end="5"/>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7107">
                                            <p:txEl>
                                              <p:pRg st="6" end="6"/>
                                            </p:txEl>
                                          </p:spTgt>
                                        </p:tgtEl>
                                        <p:attrNameLst>
                                          <p:attrName>style.visibility</p:attrName>
                                        </p:attrNameLst>
                                      </p:cBhvr>
                                      <p:to>
                                        <p:strVal val="visible"/>
                                      </p:to>
                                    </p:set>
                                    <p:anim calcmode="lin" valueType="num">
                                      <p:cBhvr>
                                        <p:cTn id="11" dur="500" fill="hold"/>
                                        <p:tgtEl>
                                          <p:spTgt spid="47107">
                                            <p:txEl>
                                              <p:pRg st="6" end="6"/>
                                            </p:txEl>
                                          </p:spTgt>
                                        </p:tgtEl>
                                        <p:attrNameLst>
                                          <p:attrName>ppt_w</p:attrName>
                                        </p:attrNameLst>
                                      </p:cBhvr>
                                      <p:tavLst>
                                        <p:tav tm="0">
                                          <p:val>
                                            <p:fltVal val="0"/>
                                          </p:val>
                                        </p:tav>
                                        <p:tav tm="100000">
                                          <p:val>
                                            <p:strVal val="#ppt_w"/>
                                          </p:val>
                                        </p:tav>
                                      </p:tavLst>
                                    </p:anim>
                                    <p:anim calcmode="lin" valueType="num">
                                      <p:cBhvr>
                                        <p:cTn id="12" dur="500" fill="hold"/>
                                        <p:tgtEl>
                                          <p:spTgt spid="47107">
                                            <p:txEl>
                                              <p:pRg st="6" end="6"/>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7107">
                                            <p:txEl>
                                              <p:pRg st="7" end="7"/>
                                            </p:txEl>
                                          </p:spTgt>
                                        </p:tgtEl>
                                        <p:attrNameLst>
                                          <p:attrName>style.visibility</p:attrName>
                                        </p:attrNameLst>
                                      </p:cBhvr>
                                      <p:to>
                                        <p:strVal val="visible"/>
                                      </p:to>
                                    </p:set>
                                    <p:anim calcmode="lin" valueType="num">
                                      <p:cBhvr>
                                        <p:cTn id="15" dur="500" fill="hold"/>
                                        <p:tgtEl>
                                          <p:spTgt spid="47107">
                                            <p:txEl>
                                              <p:pRg st="7" end="7"/>
                                            </p:txEl>
                                          </p:spTgt>
                                        </p:tgtEl>
                                        <p:attrNameLst>
                                          <p:attrName>ppt_w</p:attrName>
                                        </p:attrNameLst>
                                      </p:cBhvr>
                                      <p:tavLst>
                                        <p:tav tm="0">
                                          <p:val>
                                            <p:fltVal val="0"/>
                                          </p:val>
                                        </p:tav>
                                        <p:tav tm="100000">
                                          <p:val>
                                            <p:strVal val="#ppt_w"/>
                                          </p:val>
                                        </p:tav>
                                      </p:tavLst>
                                    </p:anim>
                                    <p:anim calcmode="lin" valueType="num">
                                      <p:cBhvr>
                                        <p:cTn id="16" dur="500" fill="hold"/>
                                        <p:tgtEl>
                                          <p:spTgt spid="47107">
                                            <p:txEl>
                                              <p:pRg st="7" end="7"/>
                                            </p:txEl>
                                          </p:spTgt>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7107">
                                            <p:txEl>
                                              <p:pRg st="8" end="8"/>
                                            </p:txEl>
                                          </p:spTgt>
                                        </p:tgtEl>
                                        <p:attrNameLst>
                                          <p:attrName>style.visibility</p:attrName>
                                        </p:attrNameLst>
                                      </p:cBhvr>
                                      <p:to>
                                        <p:strVal val="visible"/>
                                      </p:to>
                                    </p:set>
                                    <p:anim calcmode="lin" valueType="num">
                                      <p:cBhvr>
                                        <p:cTn id="19" dur="500" fill="hold"/>
                                        <p:tgtEl>
                                          <p:spTgt spid="47107">
                                            <p:txEl>
                                              <p:pRg st="8" end="8"/>
                                            </p:txEl>
                                          </p:spTgt>
                                        </p:tgtEl>
                                        <p:attrNameLst>
                                          <p:attrName>ppt_w</p:attrName>
                                        </p:attrNameLst>
                                      </p:cBhvr>
                                      <p:tavLst>
                                        <p:tav tm="0">
                                          <p:val>
                                            <p:fltVal val="0"/>
                                          </p:val>
                                        </p:tav>
                                        <p:tav tm="100000">
                                          <p:val>
                                            <p:strVal val="#ppt_w"/>
                                          </p:val>
                                        </p:tav>
                                      </p:tavLst>
                                    </p:anim>
                                    <p:anim calcmode="lin" valueType="num">
                                      <p:cBhvr>
                                        <p:cTn id="20" dur="500" fill="hold"/>
                                        <p:tgtEl>
                                          <p:spTgt spid="47107">
                                            <p:txEl>
                                              <p:pRg st="8" end="8"/>
                                            </p:txEl>
                                          </p:spTgt>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47107">
                                            <p:txEl>
                                              <p:pRg st="9" end="9"/>
                                            </p:txEl>
                                          </p:spTgt>
                                        </p:tgtEl>
                                        <p:attrNameLst>
                                          <p:attrName>style.visibility</p:attrName>
                                        </p:attrNameLst>
                                      </p:cBhvr>
                                      <p:to>
                                        <p:strVal val="visible"/>
                                      </p:to>
                                    </p:set>
                                    <p:anim calcmode="lin" valueType="num">
                                      <p:cBhvr>
                                        <p:cTn id="23" dur="500" fill="hold"/>
                                        <p:tgtEl>
                                          <p:spTgt spid="47107">
                                            <p:txEl>
                                              <p:pRg st="9" end="9"/>
                                            </p:txEl>
                                          </p:spTgt>
                                        </p:tgtEl>
                                        <p:attrNameLst>
                                          <p:attrName>ppt_w</p:attrName>
                                        </p:attrNameLst>
                                      </p:cBhvr>
                                      <p:tavLst>
                                        <p:tav tm="0">
                                          <p:val>
                                            <p:fltVal val="0"/>
                                          </p:val>
                                        </p:tav>
                                        <p:tav tm="100000">
                                          <p:val>
                                            <p:strVal val="#ppt_w"/>
                                          </p:val>
                                        </p:tav>
                                      </p:tavLst>
                                    </p:anim>
                                    <p:anim calcmode="lin" valueType="num">
                                      <p:cBhvr>
                                        <p:cTn id="24" dur="500" fill="hold"/>
                                        <p:tgtEl>
                                          <p:spTgt spid="47107">
                                            <p:txEl>
                                              <p:pRg st="9" end="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solidFill>
                  <a:srgbClr val="FFFF00"/>
                </a:solidFill>
              </a:rPr>
              <a:t>Doomsday was near and coming fast!</a:t>
            </a:r>
          </a:p>
          <a:p>
            <a:r>
              <a:rPr lang="en-US" sz="2400" i="1" dirty="0"/>
              <a:t>Like Amos (5:18-20), Zephaniah describes it as a day of darkness, sweeping the whole land.</a:t>
            </a:r>
          </a:p>
          <a:p>
            <a:r>
              <a:rPr lang="en-US" sz="2400" i="1" dirty="0"/>
              <a:t>Indeed, as is common among the prophets, the coming judgement of God on Judah would broaden out until it included the whole world. God’s judgment against Jerusalem was only a microcosm of his coming judgment on all nations.</a:t>
            </a:r>
          </a:p>
          <a:p>
            <a:r>
              <a:rPr lang="en-US" sz="2400" i="1" dirty="0"/>
              <a:t>This dire prediction was tempered with a call to repentance. Perhaps it was not too late, or perhaps at least those who maintained their covenant faith might seek the L</a:t>
            </a:r>
            <a:r>
              <a:rPr lang="en-US" sz="2000" i="1" dirty="0"/>
              <a:t>ORD</a:t>
            </a:r>
            <a:r>
              <a:rPr lang="en-US" sz="2400" i="1" dirty="0"/>
              <a:t> and be hidden from this devastating stroke of judgment.</a:t>
            </a:r>
          </a:p>
        </p:txBody>
      </p:sp>
      <p:sp>
        <p:nvSpPr>
          <p:cNvPr id="3" name="Title 2"/>
          <p:cNvSpPr>
            <a:spLocks noGrp="1"/>
          </p:cNvSpPr>
          <p:nvPr>
            <p:ph type="title"/>
          </p:nvPr>
        </p:nvSpPr>
        <p:spPr/>
        <p:txBody>
          <a:bodyPr/>
          <a:lstStyle/>
          <a:p>
            <a:r>
              <a:rPr lang="en-US" dirty="0">
                <a:solidFill>
                  <a:srgbClr val="FFC000"/>
                </a:solidFill>
              </a:rPr>
              <a:t>The day of Yahweh (1:14—2:3)</a:t>
            </a:r>
          </a:p>
        </p:txBody>
      </p:sp>
    </p:spTree>
    <p:extLst>
      <p:ext uri="{BB962C8B-B14F-4D97-AF65-F5344CB8AC3E}">
        <p14:creationId xmlns:p14="http://schemas.microsoft.com/office/powerpoint/2010/main" val="36383087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914163" y="1803400"/>
            <a:ext cx="10360501" cy="4749799"/>
          </a:xfrm>
        </p:spPr>
        <p:txBody>
          <a:bodyPr>
            <a:normAutofit/>
          </a:bodyPr>
          <a:lstStyle/>
          <a:p>
            <a:pPr marL="0" indent="0">
              <a:buNone/>
            </a:pPr>
            <a:r>
              <a:rPr lang="en-US" i="1" dirty="0"/>
              <a:t>Are there dangers of religious syncretism for modern believers, and if so, what form might such syncretism take?</a:t>
            </a:r>
          </a:p>
          <a:p>
            <a:pPr marL="0" indent="0">
              <a:buNone/>
            </a:pPr>
            <a:r>
              <a:rPr lang="en-US" i="1" dirty="0"/>
              <a:t>What do you make of the indictment for pagan clothing styles? Is this at all relevant for contemporary Christians?</a:t>
            </a:r>
          </a:p>
          <a:p>
            <a:pPr marL="0" indent="0">
              <a:buNone/>
            </a:pPr>
            <a:r>
              <a:rPr lang="en-US" i="1" dirty="0"/>
              <a:t>What about superstitions? What superstitions might Christians adopt that are inappropriate?</a:t>
            </a:r>
          </a:p>
          <a:p>
            <a:pPr marL="0" indent="0">
              <a:buNone/>
            </a:pPr>
            <a:r>
              <a:rPr lang="en-US" i="1" dirty="0"/>
              <a:t>The citizens of ancient Judah were naively secure because of a distorted theological emphasis. Do you think this may be possible for modern Christians as well, and if so, how?</a:t>
            </a:r>
          </a:p>
        </p:txBody>
      </p:sp>
      <p:sp>
        <p:nvSpPr>
          <p:cNvPr id="4" name="Title 3"/>
          <p:cNvSpPr>
            <a:spLocks noGrp="1"/>
          </p:cNvSpPr>
          <p:nvPr>
            <p:ph type="title"/>
          </p:nvPr>
        </p:nvSpPr>
        <p:spPr/>
        <p:txBody>
          <a:bodyPr>
            <a:normAutofit/>
          </a:bodyPr>
          <a:lstStyle/>
          <a:p>
            <a:r>
              <a:rPr lang="en-US" sz="4800" dirty="0">
                <a:solidFill>
                  <a:srgbClr val="FFFF00"/>
                </a:solidFill>
                <a:latin typeface="Impact" panose="020B0806030902050204" pitchFamily="34" charset="0"/>
              </a:rPr>
              <a:t>Points to ponder</a:t>
            </a:r>
          </a:p>
        </p:txBody>
      </p:sp>
    </p:spTree>
    <p:extLst>
      <p:ext uri="{BB962C8B-B14F-4D97-AF65-F5344CB8AC3E}">
        <p14:creationId xmlns:p14="http://schemas.microsoft.com/office/powerpoint/2010/main" val="22205933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2:4-15</a:t>
            </a:r>
          </a:p>
        </p:txBody>
      </p:sp>
      <p:sp>
        <p:nvSpPr>
          <p:cNvPr id="3" name="Title 2"/>
          <p:cNvSpPr>
            <a:spLocks noGrp="1"/>
          </p:cNvSpPr>
          <p:nvPr>
            <p:ph type="ctrTitle"/>
          </p:nvPr>
        </p:nvSpPr>
        <p:spPr/>
        <p:txBody>
          <a:bodyPr/>
          <a:lstStyle/>
          <a:p>
            <a:r>
              <a:rPr lang="en-US" dirty="0">
                <a:solidFill>
                  <a:srgbClr val="FFC000"/>
                </a:solidFill>
              </a:rPr>
              <a:t>Yahweh and the nations</a:t>
            </a:r>
          </a:p>
        </p:txBody>
      </p:sp>
    </p:spTree>
    <p:extLst>
      <p:ext uri="{BB962C8B-B14F-4D97-AF65-F5344CB8AC3E}">
        <p14:creationId xmlns:p14="http://schemas.microsoft.com/office/powerpoint/2010/main" val="1802590086"/>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5212" y="1803401"/>
            <a:ext cx="10209452" cy="2768599"/>
          </a:xfrm>
        </p:spPr>
        <p:txBody>
          <a:bodyPr/>
          <a:lstStyle/>
          <a:p>
            <a:pPr marL="0" indent="0">
              <a:buNone/>
            </a:pPr>
            <a:r>
              <a:rPr lang="en-US" b="1" dirty="0">
                <a:solidFill>
                  <a:srgbClr val="FFFF00"/>
                </a:solidFill>
              </a:rPr>
              <a:t>Like all the prophets, Zephaniah’s preaching contained oracles to other nations, too.</a:t>
            </a:r>
          </a:p>
          <a:p>
            <a:r>
              <a:rPr lang="en-US" sz="2400" i="1" dirty="0"/>
              <a:t>Neighboring nations, also, would be called to account on the Day of Yahweh.</a:t>
            </a:r>
          </a:p>
          <a:p>
            <a:r>
              <a:rPr lang="en-US" sz="2400" i="1" dirty="0"/>
              <a:t>Zephaniah spells out only the sins of the Moabites, but it can be assumed that the others were apparent.</a:t>
            </a:r>
          </a:p>
        </p:txBody>
      </p:sp>
      <p:sp>
        <p:nvSpPr>
          <p:cNvPr id="3" name="Title 2"/>
          <p:cNvSpPr>
            <a:spLocks noGrp="1"/>
          </p:cNvSpPr>
          <p:nvPr>
            <p:ph type="title"/>
          </p:nvPr>
        </p:nvSpPr>
        <p:spPr/>
        <p:txBody>
          <a:bodyPr/>
          <a:lstStyle/>
          <a:p>
            <a:r>
              <a:rPr lang="en-US" dirty="0">
                <a:solidFill>
                  <a:srgbClr val="FFC000"/>
                </a:solidFill>
              </a:rPr>
              <a:t>Yahweh, The international god (2:4-15)</a:t>
            </a:r>
          </a:p>
        </p:txBody>
      </p:sp>
      <p:sp>
        <p:nvSpPr>
          <p:cNvPr id="4" name="TextBox 3"/>
          <p:cNvSpPr txBox="1"/>
          <p:nvPr/>
        </p:nvSpPr>
        <p:spPr>
          <a:xfrm>
            <a:off x="608012" y="4853970"/>
            <a:ext cx="11201400" cy="1569660"/>
          </a:xfrm>
          <a:prstGeom prst="rect">
            <a:avLst/>
          </a:prstGeom>
          <a:solidFill>
            <a:srgbClr val="FF1515"/>
          </a:solidFill>
          <a:ln>
            <a:solidFill>
              <a:schemeClr val="bg2"/>
            </a:solidFill>
          </a:ln>
        </p:spPr>
        <p:txBody>
          <a:bodyPr wrap="square" rtlCol="0" anchor="ctr" anchorCtr="1">
            <a:spAutoFit/>
          </a:bodyPr>
          <a:lstStyle/>
          <a:p>
            <a:r>
              <a:rPr lang="en-US" sz="3200" dirty="0">
                <a:solidFill>
                  <a:srgbClr val="FFFF00"/>
                </a:solidFill>
                <a:effectLst>
                  <a:outerShdw blurRad="38100" dist="38100" dir="2700000" algn="tl">
                    <a:srgbClr val="000000">
                      <a:alpha val="43137"/>
                    </a:srgbClr>
                  </a:outerShdw>
                </a:effectLst>
              </a:rPr>
              <a:t>The oracles to the nations demonstrated that Yahweh was not merely a provincial deity. He was Lord of all nations, not merely Judah.</a:t>
            </a:r>
          </a:p>
        </p:txBody>
      </p:sp>
    </p:spTree>
    <p:extLst>
      <p:ext uri="{BB962C8B-B14F-4D97-AF65-F5344CB8AC3E}">
        <p14:creationId xmlns:p14="http://schemas.microsoft.com/office/powerpoint/2010/main" val="1881656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800000"/>
        </a:solidFill>
        <a:effectLst/>
      </p:bgPr>
    </p:bg>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3198812" y="1219199"/>
            <a:ext cx="2895600" cy="5410201"/>
          </a:xfrm>
          <a:solidFill>
            <a:srgbClr val="640000"/>
          </a:solidFill>
          <a:ln>
            <a:solidFill>
              <a:schemeClr val="tx1"/>
            </a:solidFill>
          </a:ln>
        </p:spPr>
        <p:txBody>
          <a:bodyPr>
            <a:normAutofit fontScale="92500"/>
          </a:bodyPr>
          <a:lstStyle/>
          <a:p>
            <a:pPr marL="0" indent="0">
              <a:buNone/>
            </a:pPr>
            <a:r>
              <a:rPr lang="en-US" sz="2800" dirty="0">
                <a:solidFill>
                  <a:srgbClr val="FFC000"/>
                </a:solidFill>
                <a:latin typeface="Impact" panose="020B0806030902050204" pitchFamily="34" charset="0"/>
              </a:rPr>
              <a:t>MOAB &amp; AMMON</a:t>
            </a:r>
          </a:p>
          <a:p>
            <a:r>
              <a:rPr lang="en-US" i="1" dirty="0">
                <a:latin typeface="Arial Narrow" panose="020B0606020202030204" pitchFamily="34" charset="0"/>
              </a:rPr>
              <a:t>The Moabites and Ammonites had long threatened the people of Judah.</a:t>
            </a:r>
          </a:p>
          <a:p>
            <a:r>
              <a:rPr lang="en-US" i="1" dirty="0">
                <a:latin typeface="Arial Narrow" panose="020B0606020202030204" pitchFamily="34" charset="0"/>
              </a:rPr>
              <a:t>Yahweh had heard their mockery and now took oath that Moab and Ammon would be destroyed as thoroughly as Sodom and Gomorrah.</a:t>
            </a:r>
          </a:p>
          <a:p>
            <a:r>
              <a:rPr lang="en-US" i="1" dirty="0">
                <a:latin typeface="Arial Narrow" panose="020B0606020202030204" pitchFamily="34" charset="0"/>
              </a:rPr>
              <a:t>Their peoples and all nations would bow before Yahweh.</a:t>
            </a:r>
          </a:p>
        </p:txBody>
      </p:sp>
      <p:sp>
        <p:nvSpPr>
          <p:cNvPr id="3" name="Content Placeholder 2"/>
          <p:cNvSpPr>
            <a:spLocks noGrp="1"/>
          </p:cNvSpPr>
          <p:nvPr>
            <p:ph sz="half" idx="1"/>
          </p:nvPr>
        </p:nvSpPr>
        <p:spPr>
          <a:xfrm>
            <a:off x="74612" y="1219200"/>
            <a:ext cx="2971800" cy="5410200"/>
          </a:xfrm>
          <a:solidFill>
            <a:srgbClr val="3E0000"/>
          </a:solidFill>
          <a:ln>
            <a:solidFill>
              <a:schemeClr val="tx1"/>
            </a:solidFill>
          </a:ln>
        </p:spPr>
        <p:txBody>
          <a:bodyPr>
            <a:normAutofit fontScale="92500"/>
          </a:bodyPr>
          <a:lstStyle/>
          <a:p>
            <a:pPr marL="0" indent="0">
              <a:buNone/>
            </a:pPr>
            <a:r>
              <a:rPr lang="en-US" sz="2800" dirty="0">
                <a:solidFill>
                  <a:srgbClr val="FFC000"/>
                </a:solidFill>
                <a:latin typeface="Impact" panose="020B0806030902050204" pitchFamily="34" charset="0"/>
              </a:rPr>
              <a:t>PHILISTIA</a:t>
            </a:r>
          </a:p>
          <a:p>
            <a:r>
              <a:rPr lang="en-US" i="1" dirty="0">
                <a:latin typeface="Arial Narrow" panose="020B0606020202030204" pitchFamily="34" charset="0"/>
              </a:rPr>
              <a:t>The Philistine cities were marked for destruction</a:t>
            </a:r>
            <a:r>
              <a:rPr lang="en-US" i="1" dirty="0"/>
              <a:t>.</a:t>
            </a:r>
          </a:p>
          <a:p>
            <a:r>
              <a:rPr lang="en-US" i="1" dirty="0">
                <a:latin typeface="Arial Narrow" panose="020B0606020202030204" pitchFamily="34" charset="0"/>
              </a:rPr>
              <a:t>The name </a:t>
            </a:r>
            <a:r>
              <a:rPr lang="en-US" i="1" dirty="0" err="1">
                <a:latin typeface="Arial Narrow" panose="020B0606020202030204" pitchFamily="34" charset="0"/>
              </a:rPr>
              <a:t>Kerethites</a:t>
            </a:r>
            <a:r>
              <a:rPr lang="en-US" i="1" dirty="0">
                <a:latin typeface="Arial Narrow" panose="020B0606020202030204" pitchFamily="34" charset="0"/>
              </a:rPr>
              <a:t> (= Cretan, cf. </a:t>
            </a:r>
            <a:r>
              <a:rPr lang="en-US" i="1" dirty="0" err="1">
                <a:latin typeface="Arial Narrow" panose="020B0606020202030204" pitchFamily="34" charset="0"/>
              </a:rPr>
              <a:t>Eze</a:t>
            </a:r>
            <a:r>
              <a:rPr lang="en-US" i="1" dirty="0">
                <a:latin typeface="Arial Narrow" panose="020B0606020202030204" pitchFamily="34" charset="0"/>
              </a:rPr>
              <a:t>. 25:16) alludes to the Philistine origins in the Aegean islands (cf. Dt. 2:23; Je. 47:4; Am. 9:7).</a:t>
            </a:r>
          </a:p>
          <a:p>
            <a:r>
              <a:rPr lang="en-US" i="1" dirty="0">
                <a:latin typeface="Arial Narrow" panose="020B0606020202030204" pitchFamily="34" charset="0"/>
              </a:rPr>
              <a:t>Their lands would e annexed by the people of Judah and turned into pasture. </a:t>
            </a:r>
          </a:p>
        </p:txBody>
      </p:sp>
      <p:sp>
        <p:nvSpPr>
          <p:cNvPr id="5" name="Content Placeholder 1"/>
          <p:cNvSpPr txBox="1">
            <a:spLocks/>
          </p:cNvSpPr>
          <p:nvPr/>
        </p:nvSpPr>
        <p:spPr>
          <a:xfrm>
            <a:off x="6246812" y="1219199"/>
            <a:ext cx="2819400" cy="5410201"/>
          </a:xfrm>
          <a:prstGeom prst="rect">
            <a:avLst/>
          </a:prstGeom>
          <a:ln>
            <a:solidFill>
              <a:schemeClr val="tx1"/>
            </a:solidFill>
          </a:ln>
        </p:spPr>
        <p:txBody>
          <a:bodyPr vert="horz" lIns="121899" tIns="60949" rIns="121899" bIns="60949" rtlCol="0">
            <a:normAutofit/>
          </a:bodyPr>
          <a:lst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4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0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18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2669581" indent="-274320" algn="l" defTabSz="1218987" rtl="0" eaLnBrk="1" latinLnBrk="0" hangingPunct="1">
              <a:lnSpc>
                <a:spcPct val="90000"/>
              </a:lnSpc>
              <a:spcBef>
                <a:spcPts val="800"/>
              </a:spcBef>
              <a:buClr>
                <a:schemeClr val="accent1"/>
              </a:buClr>
              <a:buSzPct val="100000"/>
              <a:buFont typeface="Cambria" pitchFamily="18" charset="0"/>
              <a:buChar char="–"/>
              <a:defRPr sz="1400" kern="1200" baseline="0">
                <a:solidFill>
                  <a:schemeClr val="tx1"/>
                </a:solidFill>
                <a:latin typeface="+mn-lt"/>
                <a:ea typeface="+mn-ea"/>
                <a:cs typeface="+mn-cs"/>
              </a:defRPr>
            </a:lvl6pPr>
            <a:lvl7pPr marL="2669581" indent="-274320" algn="l" defTabSz="1218987" rtl="0" eaLnBrk="1" latinLnBrk="0" hangingPunct="1">
              <a:lnSpc>
                <a:spcPct val="90000"/>
              </a:lnSpc>
              <a:spcBef>
                <a:spcPts val="800"/>
              </a:spcBef>
              <a:buClr>
                <a:schemeClr val="accent1"/>
              </a:buClr>
              <a:buFont typeface="Arial" pitchFamily="34" charset="0"/>
              <a:buChar char="•"/>
              <a:defRPr sz="1400" kern="1200" baseline="0">
                <a:solidFill>
                  <a:schemeClr val="tx1"/>
                </a:solidFill>
                <a:latin typeface="+mn-lt"/>
                <a:ea typeface="+mn-ea"/>
                <a:cs typeface="+mn-cs"/>
              </a:defRPr>
            </a:lvl7pPr>
            <a:lvl8pPr marL="2669581" indent="-274320" algn="l" defTabSz="1218987" rtl="0" eaLnBrk="1" latinLnBrk="0" hangingPunct="1">
              <a:lnSpc>
                <a:spcPct val="90000"/>
              </a:lnSpc>
              <a:spcBef>
                <a:spcPts val="800"/>
              </a:spcBef>
              <a:buClr>
                <a:schemeClr val="accent1"/>
              </a:buClr>
              <a:buSzPct val="100000"/>
              <a:buFont typeface="Cambria" pitchFamily="18" charset="0"/>
              <a:buChar char="–"/>
              <a:defRPr sz="1400" kern="1200" baseline="0">
                <a:solidFill>
                  <a:schemeClr val="tx1"/>
                </a:solidFill>
                <a:latin typeface="+mn-lt"/>
                <a:ea typeface="+mn-ea"/>
                <a:cs typeface="+mn-cs"/>
              </a:defRPr>
            </a:lvl8pPr>
            <a:lvl9pPr marL="2669581" indent="-274320" algn="l" defTabSz="1218987" rtl="0" eaLnBrk="1" latinLnBrk="0" hangingPunct="1">
              <a:lnSpc>
                <a:spcPct val="90000"/>
              </a:lnSpc>
              <a:spcBef>
                <a:spcPts val="800"/>
              </a:spcBef>
              <a:buClr>
                <a:schemeClr val="accent1"/>
              </a:buClr>
              <a:buFont typeface="Arial" pitchFamily="34" charset="0"/>
              <a:buChar char="•"/>
              <a:defRPr sz="1400" kern="1200" baseline="0">
                <a:solidFill>
                  <a:schemeClr val="tx1"/>
                </a:solidFill>
                <a:latin typeface="+mn-lt"/>
                <a:ea typeface="+mn-ea"/>
                <a:cs typeface="+mn-cs"/>
              </a:defRPr>
            </a:lvl9pPr>
          </a:lstStyle>
          <a:p>
            <a:pPr marL="0" indent="0">
              <a:buFont typeface="Arial" pitchFamily="34" charset="0"/>
              <a:buNone/>
            </a:pPr>
            <a:r>
              <a:rPr lang="en-US" sz="2800" dirty="0">
                <a:solidFill>
                  <a:srgbClr val="FFC000"/>
                </a:solidFill>
                <a:latin typeface="Impact" panose="020B0806030902050204" pitchFamily="34" charset="0"/>
              </a:rPr>
              <a:t>CUSH</a:t>
            </a:r>
          </a:p>
          <a:p>
            <a:r>
              <a:rPr lang="en-US" i="1" dirty="0">
                <a:latin typeface="Arial Narrow" panose="020B0606020202030204" pitchFamily="34" charset="0"/>
              </a:rPr>
              <a:t>Cush, the region usually identified with Nubia and/or Ethiopia in Africa, would also face judgment.</a:t>
            </a:r>
          </a:p>
          <a:p>
            <a:r>
              <a:rPr lang="en-US" i="1" dirty="0">
                <a:latin typeface="Arial Narrow" panose="020B0606020202030204" pitchFamily="34" charset="0"/>
              </a:rPr>
              <a:t>Possibly Cush was chosen because it was to the south and fills out a listing of nations in all four directions.</a:t>
            </a:r>
          </a:p>
        </p:txBody>
      </p:sp>
      <p:sp>
        <p:nvSpPr>
          <p:cNvPr id="6" name="Content Placeholder 1"/>
          <p:cNvSpPr txBox="1">
            <a:spLocks/>
          </p:cNvSpPr>
          <p:nvPr/>
        </p:nvSpPr>
        <p:spPr>
          <a:xfrm>
            <a:off x="9218612" y="1219200"/>
            <a:ext cx="2872910" cy="5410200"/>
          </a:xfrm>
          <a:prstGeom prst="rect">
            <a:avLst/>
          </a:prstGeom>
          <a:solidFill>
            <a:srgbClr val="B80000"/>
          </a:solidFill>
          <a:ln>
            <a:solidFill>
              <a:schemeClr val="tx1"/>
            </a:solidFill>
          </a:ln>
        </p:spPr>
        <p:txBody>
          <a:bodyPr vert="horz" lIns="121899" tIns="60949" rIns="121899" bIns="60949" rtlCol="0">
            <a:normAutofit/>
          </a:bodyPr>
          <a:lst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4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0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18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2669581" indent="-274320" algn="l" defTabSz="1218987" rtl="0" eaLnBrk="1" latinLnBrk="0" hangingPunct="1">
              <a:lnSpc>
                <a:spcPct val="90000"/>
              </a:lnSpc>
              <a:spcBef>
                <a:spcPts val="800"/>
              </a:spcBef>
              <a:buClr>
                <a:schemeClr val="accent1"/>
              </a:buClr>
              <a:buSzPct val="100000"/>
              <a:buFont typeface="Cambria" pitchFamily="18" charset="0"/>
              <a:buChar char="–"/>
              <a:defRPr sz="1400" kern="1200" baseline="0">
                <a:solidFill>
                  <a:schemeClr val="tx1"/>
                </a:solidFill>
                <a:latin typeface="+mn-lt"/>
                <a:ea typeface="+mn-ea"/>
                <a:cs typeface="+mn-cs"/>
              </a:defRPr>
            </a:lvl6pPr>
            <a:lvl7pPr marL="2669581" indent="-274320" algn="l" defTabSz="1218987" rtl="0" eaLnBrk="1" latinLnBrk="0" hangingPunct="1">
              <a:lnSpc>
                <a:spcPct val="90000"/>
              </a:lnSpc>
              <a:spcBef>
                <a:spcPts val="800"/>
              </a:spcBef>
              <a:buClr>
                <a:schemeClr val="accent1"/>
              </a:buClr>
              <a:buFont typeface="Arial" pitchFamily="34" charset="0"/>
              <a:buChar char="•"/>
              <a:defRPr sz="1400" kern="1200" baseline="0">
                <a:solidFill>
                  <a:schemeClr val="tx1"/>
                </a:solidFill>
                <a:latin typeface="+mn-lt"/>
                <a:ea typeface="+mn-ea"/>
                <a:cs typeface="+mn-cs"/>
              </a:defRPr>
            </a:lvl7pPr>
            <a:lvl8pPr marL="2669581" indent="-274320" algn="l" defTabSz="1218987" rtl="0" eaLnBrk="1" latinLnBrk="0" hangingPunct="1">
              <a:lnSpc>
                <a:spcPct val="90000"/>
              </a:lnSpc>
              <a:spcBef>
                <a:spcPts val="800"/>
              </a:spcBef>
              <a:buClr>
                <a:schemeClr val="accent1"/>
              </a:buClr>
              <a:buSzPct val="100000"/>
              <a:buFont typeface="Cambria" pitchFamily="18" charset="0"/>
              <a:buChar char="–"/>
              <a:defRPr sz="1400" kern="1200" baseline="0">
                <a:solidFill>
                  <a:schemeClr val="tx1"/>
                </a:solidFill>
                <a:latin typeface="+mn-lt"/>
                <a:ea typeface="+mn-ea"/>
                <a:cs typeface="+mn-cs"/>
              </a:defRPr>
            </a:lvl8pPr>
            <a:lvl9pPr marL="2669581" indent="-274320" algn="l" defTabSz="1218987" rtl="0" eaLnBrk="1" latinLnBrk="0" hangingPunct="1">
              <a:lnSpc>
                <a:spcPct val="90000"/>
              </a:lnSpc>
              <a:spcBef>
                <a:spcPts val="800"/>
              </a:spcBef>
              <a:buClr>
                <a:schemeClr val="accent1"/>
              </a:buClr>
              <a:buFont typeface="Arial" pitchFamily="34" charset="0"/>
              <a:buChar char="•"/>
              <a:defRPr sz="1400" kern="1200" baseline="0">
                <a:solidFill>
                  <a:schemeClr val="tx1"/>
                </a:solidFill>
                <a:latin typeface="+mn-lt"/>
                <a:ea typeface="+mn-ea"/>
                <a:cs typeface="+mn-cs"/>
              </a:defRPr>
            </a:lvl9pPr>
          </a:lstStyle>
          <a:p>
            <a:pPr marL="0" indent="0">
              <a:buFont typeface="Arial" pitchFamily="34" charset="0"/>
              <a:buNone/>
            </a:pPr>
            <a:r>
              <a:rPr lang="en-US" sz="2800" dirty="0">
                <a:solidFill>
                  <a:srgbClr val="FFC000"/>
                </a:solidFill>
                <a:latin typeface="Impact" panose="020B0806030902050204" pitchFamily="34" charset="0"/>
              </a:rPr>
              <a:t>ASSYRIA</a:t>
            </a:r>
          </a:p>
          <a:p>
            <a:r>
              <a:rPr lang="en-US" i="1" dirty="0">
                <a:latin typeface="Arial Narrow" panose="020B0606020202030204" pitchFamily="34" charset="0"/>
              </a:rPr>
              <a:t>Assyria and Nineveh, where Jonah preached, would become a wasteland, fit only for wild animals.</a:t>
            </a:r>
          </a:p>
          <a:p>
            <a:r>
              <a:rPr lang="en-US" i="1" dirty="0">
                <a:latin typeface="Arial Narrow" panose="020B0606020202030204" pitchFamily="34" charset="0"/>
              </a:rPr>
              <a:t>The boast of being a self-sufficient city free from care and fear would end.</a:t>
            </a:r>
          </a:p>
          <a:p>
            <a:r>
              <a:rPr lang="en-US" i="1" dirty="0">
                <a:latin typeface="Arial Narrow" panose="020B0606020202030204" pitchFamily="34" charset="0"/>
              </a:rPr>
              <a:t>Nineveh would fall in 612 BC to the Babylonians.</a:t>
            </a:r>
          </a:p>
        </p:txBody>
      </p:sp>
      <p:sp>
        <p:nvSpPr>
          <p:cNvPr id="4" name="TextBox 3"/>
          <p:cNvSpPr txBox="1"/>
          <p:nvPr/>
        </p:nvSpPr>
        <p:spPr>
          <a:xfrm>
            <a:off x="303212" y="224879"/>
            <a:ext cx="11658600" cy="769441"/>
          </a:xfrm>
          <a:prstGeom prst="rect">
            <a:avLst/>
          </a:prstGeom>
          <a:noFill/>
          <a:ln>
            <a:noFill/>
          </a:ln>
        </p:spPr>
        <p:txBody>
          <a:bodyPr wrap="square" rtlCol="0" anchor="ctr" anchorCtr="1">
            <a:spAutoFit/>
          </a:bodyPr>
          <a:lstStyle/>
          <a:p>
            <a:r>
              <a:rPr lang="en-US" sz="4400" dirty="0">
                <a:solidFill>
                  <a:srgbClr val="FFC000"/>
                </a:solidFill>
              </a:rPr>
              <a:t>NATIONS FROM THE FOUR DIRECTIONS</a:t>
            </a:r>
          </a:p>
        </p:txBody>
      </p:sp>
    </p:spTree>
    <p:extLst>
      <p:ext uri="{BB962C8B-B14F-4D97-AF65-F5344CB8AC3E}">
        <p14:creationId xmlns:p14="http://schemas.microsoft.com/office/powerpoint/2010/main" val="27262152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500"/>
                                        <p:tgtEl>
                                          <p:spTgt spid="3">
                                            <p:txEl>
                                              <p:pRg st="0" end="0"/>
                                            </p:txEl>
                                          </p:spTgt>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
                                            <p:bg/>
                                          </p:spTgt>
                                        </p:tgtEl>
                                        <p:attrNameLst>
                                          <p:attrName>style.visibility</p:attrName>
                                        </p:attrNameLst>
                                      </p:cBhvr>
                                      <p:to>
                                        <p:strVal val="visible"/>
                                      </p:to>
                                    </p:set>
                                    <p:animEffect transition="in" filter="randombar(horizontal)">
                                      <p:cBhvr>
                                        <p:cTn id="32" dur="500"/>
                                        <p:tgtEl>
                                          <p:spTgt spid="2">
                                            <p:bg/>
                                          </p:spTgt>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randombar(horizontal)">
                                      <p:cBhvr>
                                        <p:cTn id="35" dur="500"/>
                                        <p:tgtEl>
                                          <p:spTgt spid="2">
                                            <p:txEl>
                                              <p:pRg st="0" end="0"/>
                                            </p:txEl>
                                          </p:spTgt>
                                        </p:tgtEl>
                                      </p:cBhvr>
                                    </p:animEffect>
                                  </p:childTnLst>
                                </p:cTn>
                              </p:par>
                            </p:childTnLst>
                          </p:cTn>
                        </p:par>
                        <p:par>
                          <p:cTn id="36" fill="hold">
                            <p:stCondLst>
                              <p:cond delay="500"/>
                            </p:stCondLst>
                            <p:childTnLst>
                              <p:par>
                                <p:cTn id="37" presetID="2" presetClass="entr" presetSubtype="4" fill="hold" nodeType="after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anim calcmode="lin" valueType="num">
                                      <p:cBhvr additive="base">
                                        <p:cTn id="3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2" end="2"/>
                                            </p:txEl>
                                          </p:spTgt>
                                        </p:tgtEl>
                                        <p:attrNameLst>
                                          <p:attrName>style.visibility</p:attrName>
                                        </p:attrNameLst>
                                      </p:cBhvr>
                                      <p:to>
                                        <p:strVal val="visible"/>
                                      </p:to>
                                    </p:set>
                                    <p:anim calcmode="lin" valueType="num">
                                      <p:cBhvr additive="base">
                                        <p:cTn id="4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
                                            <p:txEl>
                                              <p:pRg st="3" end="3"/>
                                            </p:txEl>
                                          </p:spTgt>
                                        </p:tgtEl>
                                        <p:attrNameLst>
                                          <p:attrName>style.visibility</p:attrName>
                                        </p:attrNameLst>
                                      </p:cBhvr>
                                      <p:to>
                                        <p:strVal val="visible"/>
                                      </p:to>
                                    </p:set>
                                    <p:anim calcmode="lin" valueType="num">
                                      <p:cBhvr additive="base">
                                        <p:cTn id="5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randombar(horizontal)">
                                      <p:cBhvr>
                                        <p:cTn id="57" dur="500"/>
                                        <p:tgtEl>
                                          <p:spTgt spid="5"/>
                                        </p:tgtEl>
                                      </p:cBhvr>
                                    </p:animEffect>
                                  </p:childTnLst>
                                </p:cTn>
                              </p:par>
                              <p:par>
                                <p:cTn id="58" presetID="14" presetClass="entr" presetSubtype="10" fill="hold" nodeType="withEffect">
                                  <p:stCondLst>
                                    <p:cond delay="0"/>
                                  </p:stCondLst>
                                  <p:childTnLst>
                                    <p:set>
                                      <p:cBhvr>
                                        <p:cTn id="5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60" dur="500"/>
                                        <p:tgtEl>
                                          <p:spTgt spid="5">
                                            <p:txEl>
                                              <p:pRg st="0" end="0"/>
                                            </p:txEl>
                                          </p:spTgt>
                                        </p:tgtEl>
                                      </p:cBhvr>
                                    </p:animEffect>
                                  </p:childTnLst>
                                </p:cTn>
                              </p:par>
                            </p:childTnLst>
                          </p:cTn>
                        </p:par>
                        <p:par>
                          <p:cTn id="61" fill="hold">
                            <p:stCondLst>
                              <p:cond delay="500"/>
                            </p:stCondLst>
                            <p:childTnLst>
                              <p:par>
                                <p:cTn id="62" presetID="2" presetClass="entr" presetSubtype="4" fill="hold" nodeType="afterEffect">
                                  <p:stCondLst>
                                    <p:cond delay="0"/>
                                  </p:stCondLst>
                                  <p:childTnLst>
                                    <p:set>
                                      <p:cBhvr>
                                        <p:cTn id="63" dur="1" fill="hold">
                                          <p:stCondLst>
                                            <p:cond delay="0"/>
                                          </p:stCondLst>
                                        </p:cTn>
                                        <p:tgtEl>
                                          <p:spTgt spid="5">
                                            <p:txEl>
                                              <p:pRg st="1" end="1"/>
                                            </p:txEl>
                                          </p:spTgt>
                                        </p:tgtEl>
                                        <p:attrNameLst>
                                          <p:attrName>style.visibility</p:attrName>
                                        </p:attrNameLst>
                                      </p:cBhvr>
                                      <p:to>
                                        <p:strVal val="visible"/>
                                      </p:to>
                                    </p:set>
                                    <p:anim calcmode="lin" valueType="num">
                                      <p:cBhvr additive="base">
                                        <p:cTn id="6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5">
                                            <p:txEl>
                                              <p:pRg st="2" end="2"/>
                                            </p:txEl>
                                          </p:spTgt>
                                        </p:tgtEl>
                                        <p:attrNameLst>
                                          <p:attrName>style.visibility</p:attrName>
                                        </p:attrNameLst>
                                      </p:cBhvr>
                                      <p:to>
                                        <p:strVal val="visible"/>
                                      </p:to>
                                    </p:set>
                                    <p:anim calcmode="lin" valueType="num">
                                      <p:cBhvr additive="base">
                                        <p:cTn id="7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randombar(horizontal)">
                                      <p:cBhvr>
                                        <p:cTn id="76" dur="500"/>
                                        <p:tgtEl>
                                          <p:spTgt spid="6"/>
                                        </p:tgtEl>
                                      </p:cBhvr>
                                    </p:animEffect>
                                  </p:childTnLst>
                                </p:cTn>
                              </p:par>
                              <p:par>
                                <p:cTn id="77" presetID="14" presetClass="entr" presetSubtype="10" fill="hold" nodeType="withEffect">
                                  <p:stCondLst>
                                    <p:cond delay="0"/>
                                  </p:stCondLst>
                                  <p:childTnLst>
                                    <p:set>
                                      <p:cBhvr>
                                        <p:cTn id="78"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9" dur="500"/>
                                        <p:tgtEl>
                                          <p:spTgt spid="6">
                                            <p:txEl>
                                              <p:pRg st="0" end="0"/>
                                            </p:txEl>
                                          </p:spTgt>
                                        </p:tgtEl>
                                      </p:cBhvr>
                                    </p:animEffect>
                                  </p:childTnLst>
                                </p:cTn>
                              </p:par>
                            </p:childTnLst>
                          </p:cTn>
                        </p:par>
                        <p:par>
                          <p:cTn id="80" fill="hold">
                            <p:stCondLst>
                              <p:cond delay="500"/>
                            </p:stCondLst>
                            <p:childTnLst>
                              <p:par>
                                <p:cTn id="81" presetID="2" presetClass="entr" presetSubtype="4" fill="hold" nodeType="afterEffect">
                                  <p:stCondLst>
                                    <p:cond delay="0"/>
                                  </p:stCondLst>
                                  <p:childTnLst>
                                    <p:set>
                                      <p:cBhvr>
                                        <p:cTn id="82" dur="1" fill="hold">
                                          <p:stCondLst>
                                            <p:cond delay="0"/>
                                          </p:stCondLst>
                                        </p:cTn>
                                        <p:tgtEl>
                                          <p:spTgt spid="6">
                                            <p:txEl>
                                              <p:pRg st="1" end="1"/>
                                            </p:txEl>
                                          </p:spTgt>
                                        </p:tgtEl>
                                        <p:attrNameLst>
                                          <p:attrName>style.visibility</p:attrName>
                                        </p:attrNameLst>
                                      </p:cBhvr>
                                      <p:to>
                                        <p:strVal val="visible"/>
                                      </p:to>
                                    </p:set>
                                    <p:anim calcmode="lin" valueType="num">
                                      <p:cBhvr additive="base">
                                        <p:cTn id="8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6">
                                            <p:txEl>
                                              <p:pRg st="2" end="2"/>
                                            </p:txEl>
                                          </p:spTgt>
                                        </p:tgtEl>
                                        <p:attrNameLst>
                                          <p:attrName>style.visibility</p:attrName>
                                        </p:attrNameLst>
                                      </p:cBhvr>
                                      <p:to>
                                        <p:strVal val="visible"/>
                                      </p:to>
                                    </p:set>
                                    <p:anim calcmode="lin" valueType="num">
                                      <p:cBhvr additive="base">
                                        <p:cTn id="8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6">
                                            <p:txEl>
                                              <p:pRg st="3" end="3"/>
                                            </p:txEl>
                                          </p:spTgt>
                                        </p:tgtEl>
                                        <p:attrNameLst>
                                          <p:attrName>style.visibility</p:attrName>
                                        </p:attrNameLst>
                                      </p:cBhvr>
                                      <p:to>
                                        <p:strVal val="visible"/>
                                      </p:to>
                                    </p:set>
                                    <p:anim calcmode="lin" valueType="num">
                                      <p:cBhvr additive="base">
                                        <p:cTn id="9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uiExpand="1" build="p" animBg="1"/>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3:1-20</a:t>
            </a:r>
          </a:p>
        </p:txBody>
      </p:sp>
      <p:sp>
        <p:nvSpPr>
          <p:cNvPr id="3" name="Title 2"/>
          <p:cNvSpPr>
            <a:spLocks noGrp="1"/>
          </p:cNvSpPr>
          <p:nvPr>
            <p:ph type="ctrTitle"/>
          </p:nvPr>
        </p:nvSpPr>
        <p:spPr>
          <a:xfrm>
            <a:off x="1217612" y="1981200"/>
            <a:ext cx="9655366" cy="1995526"/>
          </a:xfrm>
        </p:spPr>
        <p:txBody>
          <a:bodyPr/>
          <a:lstStyle/>
          <a:p>
            <a:r>
              <a:rPr lang="en-US" dirty="0">
                <a:solidFill>
                  <a:srgbClr val="FFC000"/>
                </a:solidFill>
              </a:rPr>
              <a:t>Woes &amp; blessings of Jerusalem</a:t>
            </a:r>
          </a:p>
        </p:txBody>
      </p:sp>
    </p:spTree>
    <p:extLst>
      <p:ext uri="{BB962C8B-B14F-4D97-AF65-F5344CB8AC3E}">
        <p14:creationId xmlns:p14="http://schemas.microsoft.com/office/powerpoint/2010/main" val="2474963284"/>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solidFill>
                  <a:srgbClr val="FFFF00"/>
                </a:solidFill>
              </a:rPr>
              <a:t>The capital of Judah, a city of oppressors and rebels, was polluted just like the surrounding nations.</a:t>
            </a:r>
          </a:p>
          <a:p>
            <a:r>
              <a:rPr lang="en-US" sz="2400" i="1" dirty="0"/>
              <a:t>It’s citizens refused to trust in Yahweh, neither obeying nor accepting correction.</a:t>
            </a:r>
          </a:p>
          <a:p>
            <a:r>
              <a:rPr lang="en-US" sz="2400" i="1" dirty="0"/>
              <a:t>Her political leaders were predators, gnawing the bones of the people; her prophets and priests were treacherous and defiled.</a:t>
            </a:r>
          </a:p>
          <a:p>
            <a:r>
              <a:rPr lang="en-US" sz="2400" i="1" dirty="0"/>
              <a:t>Still, Yahweh was within the city, dispensing true justice daily, bringing down nations in the hopes that Jerusalem might take warning, but to no avail.</a:t>
            </a:r>
          </a:p>
          <a:p>
            <a:r>
              <a:rPr lang="en-US" sz="2400" i="1" dirty="0"/>
              <a:t>Nothing was left but to await doomsday.</a:t>
            </a:r>
          </a:p>
          <a:p>
            <a:endParaRPr lang="en-US" sz="2400" i="1" dirty="0"/>
          </a:p>
        </p:txBody>
      </p:sp>
      <p:sp>
        <p:nvSpPr>
          <p:cNvPr id="3" name="Title 2"/>
          <p:cNvSpPr>
            <a:spLocks noGrp="1"/>
          </p:cNvSpPr>
          <p:nvPr>
            <p:ph type="title"/>
          </p:nvPr>
        </p:nvSpPr>
        <p:spPr/>
        <p:txBody>
          <a:bodyPr/>
          <a:lstStyle/>
          <a:p>
            <a:r>
              <a:rPr lang="en-US" dirty="0">
                <a:solidFill>
                  <a:srgbClr val="FFC000"/>
                </a:solidFill>
              </a:rPr>
              <a:t>The fate of Jerusalem (3:1-8)</a:t>
            </a:r>
          </a:p>
        </p:txBody>
      </p:sp>
    </p:spTree>
    <p:extLst>
      <p:ext uri="{BB962C8B-B14F-4D97-AF65-F5344CB8AC3E}">
        <p14:creationId xmlns:p14="http://schemas.microsoft.com/office/powerpoint/2010/main" val="16197073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 calcmode="lin" valueType="num">
                                      <p:cBhvr additive="base">
                                        <p:cTn id="3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66633"/>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1674812" y="228600"/>
            <a:ext cx="8915400" cy="1447800"/>
          </a:xfrm>
        </p:spPr>
        <p:txBody>
          <a:bodyPr>
            <a:normAutofit fontScale="90000"/>
          </a:bodyPr>
          <a:lstStyle/>
          <a:p>
            <a:pPr algn="ctr" eaLnBrk="1" hangingPunct="1"/>
            <a:r>
              <a:rPr lang="en-US" altLang="en-US" sz="4000" dirty="0">
                <a:solidFill>
                  <a:srgbClr val="FFC000"/>
                </a:solidFill>
              </a:rPr>
              <a:t>The Kings During the Last Years of Judah</a:t>
            </a:r>
            <a:br>
              <a:rPr lang="en-US" altLang="en-US" sz="4000" dirty="0"/>
            </a:br>
            <a:r>
              <a:rPr lang="en-US" altLang="en-US" sz="2400" i="1" dirty="0"/>
              <a:t>(dates are based on the chronology of Edwin Thiele)</a:t>
            </a:r>
            <a:endParaRPr lang="en-US" altLang="en-US" sz="4000" dirty="0"/>
          </a:p>
        </p:txBody>
      </p:sp>
      <p:sp>
        <p:nvSpPr>
          <p:cNvPr id="166915" name="Rectangle 3"/>
          <p:cNvSpPr>
            <a:spLocks noGrp="1" noChangeArrowheads="1"/>
          </p:cNvSpPr>
          <p:nvPr>
            <p:ph type="body" sz="half" idx="1"/>
          </p:nvPr>
        </p:nvSpPr>
        <p:spPr>
          <a:xfrm>
            <a:off x="1674812" y="1981200"/>
            <a:ext cx="4343400" cy="3810000"/>
          </a:xfrm>
          <a:solidFill>
            <a:srgbClr val="333300"/>
          </a:solidFill>
          <a:ln w="12700">
            <a:solidFill>
              <a:schemeClr val="tx1"/>
            </a:solidFill>
            <a:miter lim="800000"/>
            <a:headEnd/>
            <a:tailEnd/>
          </a:ln>
        </p:spPr>
        <p:txBody>
          <a:bodyPr>
            <a:normAutofit lnSpcReduction="10000"/>
          </a:bodyPr>
          <a:lstStyle/>
          <a:p>
            <a:pPr eaLnBrk="1" hangingPunct="1">
              <a:lnSpc>
                <a:spcPct val="160000"/>
              </a:lnSpc>
              <a:buFont typeface="Wingdings" panose="05000000000000000000" pitchFamily="2" charset="2"/>
              <a:buNone/>
            </a:pPr>
            <a:r>
              <a:rPr lang="en-US" altLang="en-US" b="1" dirty="0">
                <a:solidFill>
                  <a:srgbClr val="FFC000"/>
                </a:solidFill>
              </a:rPr>
              <a:t>ISRAEL</a:t>
            </a:r>
          </a:p>
          <a:p>
            <a:pPr eaLnBrk="1" hangingPunct="1">
              <a:buFont typeface="Wingdings" panose="05000000000000000000" pitchFamily="2" charset="2"/>
              <a:buNone/>
            </a:pPr>
            <a:r>
              <a:rPr lang="en-US" altLang="en-US" i="1" dirty="0"/>
              <a:t>After the fall of Samaria, the northern nation of Israel was absorbed into the Assyrian Empire.</a:t>
            </a:r>
          </a:p>
          <a:p>
            <a:pPr eaLnBrk="1" hangingPunct="1">
              <a:buFont typeface="Wingdings" panose="05000000000000000000" pitchFamily="2" charset="2"/>
              <a:buNone/>
            </a:pPr>
            <a:r>
              <a:rPr lang="en-US" altLang="en-US" i="1" dirty="0"/>
              <a:t>Later, when Assyria fell to Babylon, the northern lands of Israel would become part of the Babylonian Empire.</a:t>
            </a:r>
          </a:p>
        </p:txBody>
      </p:sp>
      <p:sp>
        <p:nvSpPr>
          <p:cNvPr id="166916" name="Rectangle 4"/>
          <p:cNvSpPr>
            <a:spLocks noGrp="1" noChangeArrowheads="1"/>
          </p:cNvSpPr>
          <p:nvPr>
            <p:ph type="body" sz="half" idx="2"/>
          </p:nvPr>
        </p:nvSpPr>
        <p:spPr>
          <a:xfrm>
            <a:off x="6170612" y="1981200"/>
            <a:ext cx="4419600" cy="4648200"/>
          </a:xfrm>
          <a:solidFill>
            <a:srgbClr val="003300"/>
          </a:solidFill>
          <a:ln w="12700">
            <a:solidFill>
              <a:schemeClr val="tx1"/>
            </a:solidFill>
            <a:miter lim="800000"/>
            <a:headEnd/>
            <a:tailEnd/>
          </a:ln>
        </p:spPr>
        <p:txBody>
          <a:bodyPr>
            <a:normAutofit fontScale="85000" lnSpcReduction="20000"/>
          </a:bodyPr>
          <a:lstStyle/>
          <a:p>
            <a:pPr>
              <a:lnSpc>
                <a:spcPct val="170000"/>
              </a:lnSpc>
              <a:buFont typeface="Wingdings" panose="05000000000000000000" pitchFamily="2" charset="2"/>
              <a:buNone/>
            </a:pPr>
            <a:r>
              <a:rPr lang="en-US" altLang="en-US" sz="2600" b="1" dirty="0">
                <a:solidFill>
                  <a:srgbClr val="FFC000"/>
                </a:solidFill>
              </a:rPr>
              <a:t>JUDAH</a:t>
            </a:r>
          </a:p>
          <a:p>
            <a:pPr eaLnBrk="1" hangingPunct="1">
              <a:buFont typeface="Wingdings" panose="05000000000000000000" pitchFamily="2" charset="2"/>
              <a:buNone/>
            </a:pPr>
            <a:r>
              <a:rPr lang="en-US" altLang="en-US" dirty="0"/>
              <a:t>Hezekiah	715-686 BC</a:t>
            </a:r>
          </a:p>
          <a:p>
            <a:pPr eaLnBrk="1" hangingPunct="1">
              <a:buFont typeface="Wingdings" panose="05000000000000000000" pitchFamily="2" charset="2"/>
              <a:buNone/>
            </a:pPr>
            <a:r>
              <a:rPr lang="en-US" altLang="en-US" dirty="0"/>
              <a:t>**Manasseh	697-642 BC</a:t>
            </a:r>
          </a:p>
          <a:p>
            <a:pPr eaLnBrk="1" hangingPunct="1">
              <a:buFont typeface="Wingdings" panose="05000000000000000000" pitchFamily="2" charset="2"/>
              <a:buNone/>
            </a:pPr>
            <a:r>
              <a:rPr lang="en-US" altLang="en-US" dirty="0"/>
              <a:t>Amon		642-640 BC</a:t>
            </a:r>
          </a:p>
          <a:p>
            <a:pPr eaLnBrk="1" hangingPunct="1">
              <a:buFont typeface="Wingdings" panose="05000000000000000000" pitchFamily="2" charset="2"/>
              <a:buNone/>
            </a:pPr>
            <a:r>
              <a:rPr lang="en-US" altLang="en-US" dirty="0">
                <a:solidFill>
                  <a:srgbClr val="FFFF00"/>
                </a:solidFill>
              </a:rPr>
              <a:t>Josiah		640-609 BC</a:t>
            </a:r>
          </a:p>
          <a:p>
            <a:pPr eaLnBrk="1" hangingPunct="1">
              <a:buFont typeface="Wingdings" panose="05000000000000000000" pitchFamily="2" charset="2"/>
              <a:buNone/>
            </a:pPr>
            <a:r>
              <a:rPr lang="en-US" altLang="en-US" dirty="0" err="1"/>
              <a:t>Jehoahaz</a:t>
            </a:r>
            <a:r>
              <a:rPr lang="en-US" altLang="en-US" dirty="0"/>
              <a:t>	       609 BC</a:t>
            </a:r>
          </a:p>
          <a:p>
            <a:pPr eaLnBrk="1" hangingPunct="1">
              <a:buFont typeface="Wingdings" panose="05000000000000000000" pitchFamily="2" charset="2"/>
              <a:buNone/>
            </a:pPr>
            <a:r>
              <a:rPr lang="en-US" altLang="en-US" dirty="0" err="1"/>
              <a:t>Jehoiakim</a:t>
            </a:r>
            <a:r>
              <a:rPr lang="en-US" altLang="en-US" dirty="0"/>
              <a:t>	609-598 BC</a:t>
            </a:r>
          </a:p>
          <a:p>
            <a:pPr eaLnBrk="1" hangingPunct="1">
              <a:buFont typeface="Wingdings" panose="05000000000000000000" pitchFamily="2" charset="2"/>
              <a:buNone/>
            </a:pPr>
            <a:r>
              <a:rPr lang="en-US" altLang="en-US" dirty="0" err="1"/>
              <a:t>Jehoiachin</a:t>
            </a:r>
            <a:r>
              <a:rPr lang="en-US" altLang="en-US" dirty="0"/>
              <a:t>	598-597 BC</a:t>
            </a:r>
          </a:p>
          <a:p>
            <a:pPr eaLnBrk="1" hangingPunct="1">
              <a:buFont typeface="Wingdings" panose="05000000000000000000" pitchFamily="2" charset="2"/>
              <a:buNone/>
            </a:pPr>
            <a:r>
              <a:rPr lang="en-US" altLang="en-US" dirty="0"/>
              <a:t>Zedekiah	597-586 BC</a:t>
            </a:r>
            <a:endParaRPr lang="en-US" altLang="en-US" dirty="0">
              <a:latin typeface="Wingdings" panose="05000000000000000000" pitchFamily="2" charset="2"/>
            </a:endParaRPr>
          </a:p>
          <a:p>
            <a:pPr eaLnBrk="1" hangingPunct="1">
              <a:buFont typeface="Wingdings" panose="05000000000000000000" pitchFamily="2" charset="2"/>
              <a:buNone/>
            </a:pPr>
            <a:r>
              <a:rPr lang="en-US" altLang="en-US" sz="2800" dirty="0"/>
              <a:t>			</a:t>
            </a:r>
            <a:r>
              <a:rPr lang="en-US" altLang="en-US" sz="2800" dirty="0">
                <a:latin typeface="Arial Narrow" panose="020B0606020202030204" pitchFamily="34" charset="0"/>
              </a:rPr>
              <a:t>** = </a:t>
            </a:r>
            <a:r>
              <a:rPr lang="en-US" altLang="en-US" i="1" dirty="0">
                <a:latin typeface="Arial Narrow" panose="020B0606020202030204" pitchFamily="34" charset="0"/>
              </a:rPr>
              <a:t>co-regency</a:t>
            </a:r>
          </a:p>
        </p:txBody>
      </p:sp>
    </p:spTree>
    <p:extLst>
      <p:ext uri="{BB962C8B-B14F-4D97-AF65-F5344CB8AC3E}">
        <p14:creationId xmlns:p14="http://schemas.microsoft.com/office/powerpoint/2010/main" val="3101075237"/>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163" y="1803400"/>
            <a:ext cx="10590449" cy="4825999"/>
          </a:xfrm>
        </p:spPr>
        <p:txBody>
          <a:bodyPr>
            <a:normAutofit lnSpcReduction="10000"/>
          </a:bodyPr>
          <a:lstStyle/>
          <a:p>
            <a:pPr marL="0" indent="0">
              <a:buNone/>
            </a:pPr>
            <a:r>
              <a:rPr lang="en-US" b="1" dirty="0">
                <a:solidFill>
                  <a:srgbClr val="FFFF00"/>
                </a:solidFill>
              </a:rPr>
              <a:t>If woe was in the near future, blessing would come in the distant future. Judgment was </a:t>
            </a:r>
            <a:r>
              <a:rPr lang="en-US" b="1" u="sng" dirty="0">
                <a:solidFill>
                  <a:srgbClr val="FFFF00"/>
                </a:solidFill>
              </a:rPr>
              <a:t>not</a:t>
            </a:r>
            <a:r>
              <a:rPr lang="en-US" b="1" dirty="0">
                <a:solidFill>
                  <a:srgbClr val="FFFF00"/>
                </a:solidFill>
              </a:rPr>
              <a:t> Yahweh’s final word.</a:t>
            </a:r>
          </a:p>
          <a:p>
            <a:r>
              <a:rPr lang="en-US" sz="2400" i="1" dirty="0"/>
              <a:t>Then, Judah’s citizens would be purified, standing shoulder to shoulder to serve the L</a:t>
            </a:r>
            <a:r>
              <a:rPr lang="en-US" sz="2000" i="1" dirty="0"/>
              <a:t>ORD</a:t>
            </a:r>
            <a:r>
              <a:rPr lang="en-US" sz="2400" i="1" dirty="0"/>
              <a:t> in unity.</a:t>
            </a:r>
          </a:p>
          <a:p>
            <a:r>
              <a:rPr lang="en-US" sz="2400" i="1" dirty="0"/>
              <a:t>God’s scattered people, even those from Africa, would bring offerings to Yahweh.</a:t>
            </a:r>
          </a:p>
          <a:p>
            <a:r>
              <a:rPr lang="en-US" sz="2400" i="1" dirty="0"/>
              <a:t>The meek would inherit the earth!</a:t>
            </a:r>
          </a:p>
          <a:p>
            <a:r>
              <a:rPr lang="en-US" sz="2400" i="1" dirty="0"/>
              <a:t>The people of Israel now would celebrate their gift of forgiveness and freedom, and God would live among them.</a:t>
            </a:r>
          </a:p>
          <a:p>
            <a:r>
              <a:rPr lang="en-US" sz="2400" i="1" dirty="0"/>
              <a:t>Yahweh would sing lullabies over Jerusalem, the festivals would be restored and the city’s shame would be exchanged for honor.</a:t>
            </a:r>
          </a:p>
        </p:txBody>
      </p:sp>
      <p:sp>
        <p:nvSpPr>
          <p:cNvPr id="3" name="Title 2"/>
          <p:cNvSpPr>
            <a:spLocks noGrp="1"/>
          </p:cNvSpPr>
          <p:nvPr>
            <p:ph type="title"/>
          </p:nvPr>
        </p:nvSpPr>
        <p:spPr/>
        <p:txBody>
          <a:bodyPr/>
          <a:lstStyle/>
          <a:p>
            <a:r>
              <a:rPr lang="en-US" dirty="0">
                <a:solidFill>
                  <a:srgbClr val="FFC000"/>
                </a:solidFill>
              </a:rPr>
              <a:t>The restoration (3:9-20)</a:t>
            </a:r>
          </a:p>
        </p:txBody>
      </p:sp>
    </p:spTree>
    <p:extLst>
      <p:ext uri="{BB962C8B-B14F-4D97-AF65-F5344CB8AC3E}">
        <p14:creationId xmlns:p14="http://schemas.microsoft.com/office/powerpoint/2010/main" val="5567141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 calcmode="lin" valueType="num">
                                      <p:cBhvr additive="base">
                                        <p:cTn id="3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 calcmode="lin" valueType="num">
                                      <p:cBhvr additive="base">
                                        <p:cTn id="38"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914163" y="1803400"/>
            <a:ext cx="10360501" cy="4749799"/>
          </a:xfrm>
        </p:spPr>
        <p:txBody>
          <a:bodyPr>
            <a:normAutofit/>
          </a:bodyPr>
          <a:lstStyle/>
          <a:p>
            <a:pPr marL="0" indent="0">
              <a:buNone/>
            </a:pPr>
            <a:r>
              <a:rPr lang="en-US" i="1" dirty="0"/>
              <a:t>In the context of the ancient Near East, why was it important to understand that Yahweh was the God of all nations?</a:t>
            </a:r>
          </a:p>
          <a:p>
            <a:pPr marL="0" indent="0">
              <a:buNone/>
            </a:pPr>
            <a:r>
              <a:rPr lang="en-US" i="1" dirty="0"/>
              <a:t>Judah’s spiritual leaders were hypocrites, both prophets and priests. How might this speak to the character of spiritual leaders today?</a:t>
            </a:r>
          </a:p>
          <a:p>
            <a:pPr marL="0" indent="0">
              <a:buNone/>
            </a:pPr>
            <a:r>
              <a:rPr lang="en-US" i="1" dirty="0"/>
              <a:t>Do you think Zep. 3:11-12 could have been behind Jesus’ statement in Mt. 5:5 in the Sermon on the Mount?</a:t>
            </a:r>
          </a:p>
          <a:p>
            <a:pPr marL="0" indent="0">
              <a:buNone/>
            </a:pPr>
            <a:r>
              <a:rPr lang="en-US" i="1" dirty="0"/>
              <a:t>Do you think the gathering of God’s scattered people from Africa informs the NT mission to the non-Jews?</a:t>
            </a:r>
          </a:p>
          <a:p>
            <a:pPr marL="0" indent="0">
              <a:buNone/>
            </a:pPr>
            <a:endParaRPr lang="en-US" i="1" dirty="0"/>
          </a:p>
        </p:txBody>
      </p:sp>
      <p:sp>
        <p:nvSpPr>
          <p:cNvPr id="4" name="Title 3"/>
          <p:cNvSpPr>
            <a:spLocks noGrp="1"/>
          </p:cNvSpPr>
          <p:nvPr>
            <p:ph type="title"/>
          </p:nvPr>
        </p:nvSpPr>
        <p:spPr/>
        <p:txBody>
          <a:bodyPr>
            <a:normAutofit/>
          </a:bodyPr>
          <a:lstStyle/>
          <a:p>
            <a:r>
              <a:rPr lang="en-US" sz="4800" dirty="0">
                <a:solidFill>
                  <a:srgbClr val="FFFF00"/>
                </a:solidFill>
                <a:latin typeface="Impact" panose="020B0806030902050204" pitchFamily="34" charset="0"/>
              </a:rPr>
              <a:t>Points to ponder</a:t>
            </a:r>
          </a:p>
        </p:txBody>
      </p:sp>
    </p:spTree>
    <p:extLst>
      <p:ext uri="{BB962C8B-B14F-4D97-AF65-F5344CB8AC3E}">
        <p14:creationId xmlns:p14="http://schemas.microsoft.com/office/powerpoint/2010/main" val="9290779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163" y="1803400"/>
            <a:ext cx="10666649" cy="4978400"/>
          </a:xfrm>
        </p:spPr>
        <p:txBody>
          <a:bodyPr>
            <a:normAutofit/>
          </a:bodyPr>
          <a:lstStyle/>
          <a:p>
            <a:pPr marL="0" indent="0">
              <a:buNone/>
            </a:pPr>
            <a:r>
              <a:rPr lang="en-US" b="1" dirty="0">
                <a:solidFill>
                  <a:srgbClr val="FFFF00"/>
                </a:solidFill>
              </a:rPr>
              <a:t>Two things in particular seem especially significant as spurring on Josiah’s reform movement.</a:t>
            </a:r>
          </a:p>
          <a:p>
            <a:r>
              <a:rPr lang="en-US" sz="2400" i="1" dirty="0">
                <a:solidFill>
                  <a:srgbClr val="FFFF66"/>
                </a:solidFill>
              </a:rPr>
              <a:t>The discovery of a “lost” Torah scroll:</a:t>
            </a:r>
          </a:p>
          <a:p>
            <a:pPr lvl="1"/>
            <a:r>
              <a:rPr lang="en-US" sz="2000" i="1" dirty="0"/>
              <a:t>During a restoration project in the temple, a Torah scroll was discovered, in all probability, the Scroll of Deuteronomy (2 Kg. 22:8-10; 2 Chr. 34:14-18).</a:t>
            </a:r>
          </a:p>
          <a:p>
            <a:pPr lvl="1"/>
            <a:r>
              <a:rPr lang="en-US" sz="2000" i="1" dirty="0"/>
              <a:t>The sworn curses for covenant disobedience (Dt. 28) produced a horrified reaction from the king, and Josiah initiated a renewal of the ancient covenant.</a:t>
            </a:r>
          </a:p>
          <a:p>
            <a:r>
              <a:rPr lang="en-US" sz="2400" i="1" dirty="0">
                <a:solidFill>
                  <a:srgbClr val="FFFF66"/>
                </a:solidFill>
              </a:rPr>
              <a:t>The preaching of Zephaniah:</a:t>
            </a:r>
          </a:p>
          <a:p>
            <a:pPr lvl="1"/>
            <a:r>
              <a:rPr lang="en-US" sz="2000" i="1" dirty="0"/>
              <a:t>The incentive for covenant renewal was probably not due to the rediscovered Torah scroll alone, however.</a:t>
            </a:r>
          </a:p>
          <a:p>
            <a:pPr lvl="1"/>
            <a:r>
              <a:rPr lang="en-US" sz="2000" i="1" dirty="0"/>
              <a:t>Alongside it were the blistering oracles of Zephaniah about the anger of Yahweh for Judah’s covenant failure.</a:t>
            </a:r>
          </a:p>
        </p:txBody>
      </p:sp>
      <p:sp>
        <p:nvSpPr>
          <p:cNvPr id="3" name="Title 2"/>
          <p:cNvSpPr>
            <a:spLocks noGrp="1"/>
          </p:cNvSpPr>
          <p:nvPr>
            <p:ph type="title"/>
          </p:nvPr>
        </p:nvSpPr>
        <p:spPr/>
        <p:txBody>
          <a:bodyPr/>
          <a:lstStyle/>
          <a:p>
            <a:r>
              <a:rPr lang="en-US" dirty="0">
                <a:solidFill>
                  <a:srgbClr val="FFC000"/>
                </a:solidFill>
              </a:rPr>
              <a:t>The </a:t>
            </a:r>
            <a:r>
              <a:rPr lang="en-US" dirty="0" err="1">
                <a:solidFill>
                  <a:srgbClr val="FFC000"/>
                </a:solidFill>
              </a:rPr>
              <a:t>josianic</a:t>
            </a:r>
            <a:r>
              <a:rPr lang="en-US" dirty="0">
                <a:solidFill>
                  <a:srgbClr val="FFC000"/>
                </a:solidFill>
              </a:rPr>
              <a:t> reform</a:t>
            </a:r>
          </a:p>
        </p:txBody>
      </p:sp>
    </p:spTree>
    <p:extLst>
      <p:ext uri="{BB962C8B-B14F-4D97-AF65-F5344CB8AC3E}">
        <p14:creationId xmlns:p14="http://schemas.microsoft.com/office/powerpoint/2010/main" val="24753948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 calcmode="lin" valueType="num">
                                      <p:cBhvr additive="base">
                                        <p:cTn id="3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 calcmode="lin" valueType="num">
                                      <p:cBhvr additive="base">
                                        <p:cTn id="38"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
                                            <p:txEl>
                                              <p:pRg st="6" end="6"/>
                                            </p:txEl>
                                          </p:spTgt>
                                        </p:tgtEl>
                                        <p:attrNameLst>
                                          <p:attrName>style.visibility</p:attrName>
                                        </p:attrNameLst>
                                      </p:cBhvr>
                                      <p:to>
                                        <p:strVal val="visible"/>
                                      </p:to>
                                    </p:set>
                                    <p:anim calcmode="lin" valueType="num">
                                      <p:cBhvr additive="base">
                                        <p:cTn id="44"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solidFill>
                  <a:srgbClr val="FFFF00"/>
                </a:solidFill>
              </a:rPr>
              <a:t>Zephaniah’s lineage can be traced backward to Hezekiah (1:1), which puts him in the royal family of Judah.</a:t>
            </a:r>
          </a:p>
          <a:p>
            <a:r>
              <a:rPr lang="en-US" sz="2400" i="1" dirty="0"/>
              <a:t>As a resident of Jerusalem, he no doubt was only too familiar with the rash paganizing tendencies of Manasseh.</a:t>
            </a:r>
          </a:p>
          <a:p>
            <a:r>
              <a:rPr lang="en-US" sz="2400" i="1" dirty="0"/>
              <a:t>His descriptions of the shocking idolatrous practices in Jerusalem and Judah suggest that his life experience precedes the great reforms of Josiah.</a:t>
            </a:r>
          </a:p>
          <a:p>
            <a:r>
              <a:rPr lang="en-US" sz="2400" i="1" dirty="0"/>
              <a:t>His name means “Yah has treasured”.</a:t>
            </a:r>
          </a:p>
        </p:txBody>
      </p:sp>
      <p:sp>
        <p:nvSpPr>
          <p:cNvPr id="3" name="Title 2"/>
          <p:cNvSpPr>
            <a:spLocks noGrp="1"/>
          </p:cNvSpPr>
          <p:nvPr>
            <p:ph type="title"/>
          </p:nvPr>
        </p:nvSpPr>
        <p:spPr/>
        <p:txBody>
          <a:bodyPr/>
          <a:lstStyle/>
          <a:p>
            <a:r>
              <a:rPr lang="en-US" dirty="0">
                <a:solidFill>
                  <a:srgbClr val="FFC000"/>
                </a:solidFill>
              </a:rPr>
              <a:t>Zephaniah, the man</a:t>
            </a:r>
          </a:p>
        </p:txBody>
      </p:sp>
    </p:spTree>
    <p:extLst>
      <p:ext uri="{BB962C8B-B14F-4D97-AF65-F5344CB8AC3E}">
        <p14:creationId xmlns:p14="http://schemas.microsoft.com/office/powerpoint/2010/main" val="19359848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666633"/>
        </a:solidFill>
        <a:effectLst/>
      </p:bgPr>
    </p:bg>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pPr eaLnBrk="1" hangingPunct="1"/>
            <a:r>
              <a:rPr lang="en-US" altLang="en-US" dirty="0">
                <a:solidFill>
                  <a:srgbClr val="FFC000"/>
                </a:solidFill>
              </a:rPr>
              <a:t>Manasseh </a:t>
            </a:r>
            <a:r>
              <a:rPr lang="en-US" altLang="en-US" sz="2800" dirty="0">
                <a:solidFill>
                  <a:srgbClr val="FFC000"/>
                </a:solidFill>
              </a:rPr>
              <a:t>(2 Kg. 21:1-18)</a:t>
            </a:r>
          </a:p>
        </p:txBody>
      </p:sp>
      <p:sp>
        <p:nvSpPr>
          <p:cNvPr id="462851" name="Rectangle 3"/>
          <p:cNvSpPr>
            <a:spLocks noGrp="1" noChangeArrowheads="1"/>
          </p:cNvSpPr>
          <p:nvPr>
            <p:ph type="body" idx="1"/>
          </p:nvPr>
        </p:nvSpPr>
        <p:spPr>
          <a:xfrm>
            <a:off x="1979612" y="1828800"/>
            <a:ext cx="9753600" cy="4800600"/>
          </a:xfrm>
        </p:spPr>
        <p:txBody>
          <a:bodyPr>
            <a:normAutofit/>
          </a:bodyPr>
          <a:lstStyle/>
          <a:p>
            <a:pPr eaLnBrk="1" hangingPunct="1">
              <a:lnSpc>
                <a:spcPct val="90000"/>
              </a:lnSpc>
              <a:buFont typeface="Wingdings" panose="05000000000000000000" pitchFamily="2" charset="2"/>
              <a:buNone/>
            </a:pPr>
            <a:r>
              <a:rPr lang="en-US" altLang="en-US" b="1" dirty="0">
                <a:solidFill>
                  <a:srgbClr val="FFFF00"/>
                </a:solidFill>
              </a:rPr>
              <a:t>At the age of 12, Manasseh, Hezekiah’s son, began a co-regency with his father.</a:t>
            </a:r>
          </a:p>
          <a:p>
            <a:pPr eaLnBrk="1" hangingPunct="1">
              <a:lnSpc>
                <a:spcPct val="90000"/>
              </a:lnSpc>
            </a:pPr>
            <a:r>
              <a:rPr lang="en-US" altLang="en-US" i="1" dirty="0"/>
              <a:t>When Hezekiah died, Manasseh deliberately turned to the Canaanite fertility cult, reinstating the high places, erecting shrines to </a:t>
            </a:r>
            <a:r>
              <a:rPr lang="en-US" altLang="en-US" i="1" dirty="0" err="1"/>
              <a:t>Ba’al</a:t>
            </a:r>
            <a:r>
              <a:rPr lang="en-US" altLang="en-US" i="1" dirty="0"/>
              <a:t> and </a:t>
            </a:r>
            <a:r>
              <a:rPr lang="en-US" altLang="en-US" i="1" dirty="0" err="1"/>
              <a:t>Asherah</a:t>
            </a:r>
            <a:r>
              <a:rPr lang="en-US" altLang="en-US" i="1" dirty="0"/>
              <a:t>, and participating in the astral religions of Mesopotamia.</a:t>
            </a:r>
          </a:p>
          <a:p>
            <a:pPr eaLnBrk="1" hangingPunct="1">
              <a:lnSpc>
                <a:spcPct val="90000"/>
              </a:lnSpc>
            </a:pPr>
            <a:r>
              <a:rPr lang="en-US" altLang="en-US" i="1" dirty="0"/>
              <a:t>Like Ahaz, his grandfather (cf. 2 Kg. 16:3), he sacrificed his own son.</a:t>
            </a:r>
          </a:p>
          <a:p>
            <a:pPr eaLnBrk="1" hangingPunct="1">
              <a:lnSpc>
                <a:spcPct val="90000"/>
              </a:lnSpc>
            </a:pPr>
            <a:r>
              <a:rPr lang="en-US" altLang="en-US" i="1" dirty="0"/>
              <a:t>He placed an </a:t>
            </a:r>
            <a:r>
              <a:rPr lang="en-US" altLang="en-US" i="1" dirty="0" err="1"/>
              <a:t>Asherah</a:t>
            </a:r>
            <a:r>
              <a:rPr lang="en-US" altLang="en-US" i="1" dirty="0"/>
              <a:t> pole in the temple.</a:t>
            </a:r>
          </a:p>
        </p:txBody>
      </p:sp>
    </p:spTree>
    <p:extLst>
      <p:ext uri="{BB962C8B-B14F-4D97-AF65-F5344CB8AC3E}">
        <p14:creationId xmlns:p14="http://schemas.microsoft.com/office/powerpoint/2010/main" val="34467790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62851">
                                            <p:txEl>
                                              <p:pRg st="0" end="0"/>
                                            </p:txEl>
                                          </p:spTgt>
                                        </p:tgtEl>
                                        <p:attrNameLst>
                                          <p:attrName>style.visibility</p:attrName>
                                        </p:attrNameLst>
                                      </p:cBhvr>
                                      <p:to>
                                        <p:strVal val="visible"/>
                                      </p:to>
                                    </p:set>
                                    <p:anim calcmode="lin" valueType="num">
                                      <p:cBhvr>
                                        <p:cTn id="7" dur="500" fill="hold"/>
                                        <p:tgtEl>
                                          <p:spTgt spid="4628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628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462851">
                                            <p:txEl>
                                              <p:pRg st="1" end="1"/>
                                            </p:txEl>
                                          </p:spTgt>
                                        </p:tgtEl>
                                        <p:attrNameLst>
                                          <p:attrName>style.visibility</p:attrName>
                                        </p:attrNameLst>
                                      </p:cBhvr>
                                      <p:to>
                                        <p:strVal val="visible"/>
                                      </p:to>
                                    </p:set>
                                    <p:anim calcmode="lin" valueType="num">
                                      <p:cBhvr>
                                        <p:cTn id="13" dur="500" fill="hold"/>
                                        <p:tgtEl>
                                          <p:spTgt spid="46285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6285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6285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628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462851">
                                            <p:txEl>
                                              <p:pRg st="2" end="2"/>
                                            </p:txEl>
                                          </p:spTgt>
                                        </p:tgtEl>
                                        <p:attrNameLst>
                                          <p:attrName>style.visibility</p:attrName>
                                        </p:attrNameLst>
                                      </p:cBhvr>
                                      <p:to>
                                        <p:strVal val="visible"/>
                                      </p:to>
                                    </p:set>
                                    <p:anim calcmode="lin" valueType="num">
                                      <p:cBhvr>
                                        <p:cTn id="21" dur="500" fill="hold"/>
                                        <p:tgtEl>
                                          <p:spTgt spid="46285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46285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46285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4628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462851">
                                            <p:txEl>
                                              <p:pRg st="3" end="3"/>
                                            </p:txEl>
                                          </p:spTgt>
                                        </p:tgtEl>
                                        <p:attrNameLst>
                                          <p:attrName>style.visibility</p:attrName>
                                        </p:attrNameLst>
                                      </p:cBhvr>
                                      <p:to>
                                        <p:strVal val="visible"/>
                                      </p:to>
                                    </p:set>
                                    <p:anim calcmode="lin" valueType="num">
                                      <p:cBhvr>
                                        <p:cTn id="29" dur="500" fill="hold"/>
                                        <p:tgtEl>
                                          <p:spTgt spid="462851">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462851">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462851">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4628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666633"/>
        </a:solidFill>
        <a:effectLst/>
      </p:bgPr>
    </p:bg>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3884612" y="76200"/>
            <a:ext cx="4343400" cy="838200"/>
          </a:xfrm>
        </p:spPr>
        <p:txBody>
          <a:bodyPr/>
          <a:lstStyle/>
          <a:p>
            <a:pPr eaLnBrk="1" hangingPunct="1"/>
            <a:r>
              <a:rPr lang="en-US" altLang="en-US" dirty="0">
                <a:solidFill>
                  <a:srgbClr val="FFC000"/>
                </a:solidFill>
                <a:latin typeface="Impact" panose="020B0806030902050204" pitchFamily="34" charset="0"/>
              </a:rPr>
              <a:t>Fertility Figurines</a:t>
            </a:r>
          </a:p>
        </p:txBody>
      </p:sp>
      <p:pic>
        <p:nvPicPr>
          <p:cNvPr id="221187" name="Picture 5" descr="HBS124"/>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2589212" y="2743200"/>
            <a:ext cx="6553200" cy="3886200"/>
          </a:xfrm>
          <a:noFill/>
          <a:extLst>
            <a:ext uri="{909E8E84-426E-40DD-AFC4-6F175D3DCCD1}">
              <a14:hiddenFill xmlns:a14="http://schemas.microsoft.com/office/drawing/2010/main">
                <a:solidFill>
                  <a:srgbClr val="FFFFFF"/>
                </a:solidFill>
              </a14:hiddenFill>
            </a:ext>
          </a:extLst>
        </p:spPr>
      </p:pic>
      <p:sp>
        <p:nvSpPr>
          <p:cNvPr id="221188" name="Text Box 6"/>
          <p:cNvSpPr txBox="1">
            <a:spLocks noChangeArrowheads="1"/>
          </p:cNvSpPr>
          <p:nvPr/>
        </p:nvSpPr>
        <p:spPr bwMode="auto">
          <a:xfrm>
            <a:off x="303212" y="838200"/>
            <a:ext cx="115062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dirty="0">
                <a:latin typeface="Arial Narrow" panose="020B0606020202030204" pitchFamily="34" charset="0"/>
              </a:rPr>
              <a:t>Some 3000 of these terra cotta (clay) statuettes representing the goddess </a:t>
            </a:r>
            <a:r>
              <a:rPr lang="en-US" altLang="en-US" dirty="0" err="1">
                <a:latin typeface="Arial Narrow" panose="020B0606020202030204" pitchFamily="34" charset="0"/>
              </a:rPr>
              <a:t>Asherah</a:t>
            </a:r>
            <a:r>
              <a:rPr lang="en-US" altLang="en-US" dirty="0">
                <a:latin typeface="Arial Narrow" panose="020B0606020202030204" pitchFamily="34" charset="0"/>
              </a:rPr>
              <a:t> have been excavated from the towns of Judah’s pre-exilic period (Iron Age II), most often from private houses but occasionally in tombs.</a:t>
            </a:r>
          </a:p>
          <a:p>
            <a:pPr eaLnBrk="1" hangingPunct="1">
              <a:spcBef>
                <a:spcPct val="50000"/>
              </a:spcBef>
            </a:pPr>
            <a:r>
              <a:rPr lang="en-US" altLang="en-US" dirty="0">
                <a:latin typeface="Arial Narrow" panose="020B0606020202030204" pitchFamily="34" charset="0"/>
              </a:rPr>
              <a:t>These pillar figurines testify to the attraction of the fertility cult to the citizens of the southern nation.</a:t>
            </a:r>
          </a:p>
        </p:txBody>
      </p:sp>
    </p:spTree>
    <p:extLst>
      <p:ext uri="{BB962C8B-B14F-4D97-AF65-F5344CB8AC3E}">
        <p14:creationId xmlns:p14="http://schemas.microsoft.com/office/powerpoint/2010/main" val="246634990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666633"/>
        </a:solidFill>
        <a:effectLst/>
      </p:bgPr>
    </p:bg>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5865812" y="304800"/>
            <a:ext cx="4419600" cy="762000"/>
          </a:xfrm>
        </p:spPr>
        <p:txBody>
          <a:bodyPr>
            <a:normAutofit fontScale="90000"/>
          </a:bodyPr>
          <a:lstStyle/>
          <a:p>
            <a:pPr eaLnBrk="1" hangingPunct="1"/>
            <a:r>
              <a:rPr lang="en-US" altLang="en-US" sz="4000" dirty="0">
                <a:solidFill>
                  <a:srgbClr val="FFC000"/>
                </a:solidFill>
                <a:latin typeface="Impact" panose="020B0806030902050204" pitchFamily="34" charset="0"/>
              </a:rPr>
              <a:t>Syncretism in Judah</a:t>
            </a:r>
          </a:p>
        </p:txBody>
      </p:sp>
      <p:pic>
        <p:nvPicPr>
          <p:cNvPr id="222211" name="Picture 6" descr="AIS163"/>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rcRect b="-2"/>
          <a:stretch>
            <a:fillRect/>
          </a:stretch>
        </p:blipFill>
        <p:spPr>
          <a:xfrm>
            <a:off x="1751012" y="152400"/>
            <a:ext cx="3657600" cy="3251200"/>
          </a:xfrm>
          <a:noFill/>
          <a:extLst>
            <a:ext uri="{909E8E84-426E-40DD-AFC4-6F175D3DCCD1}">
              <a14:hiddenFill xmlns:a14="http://schemas.microsoft.com/office/drawing/2010/main">
                <a:solidFill>
                  <a:srgbClr val="FFFFFF"/>
                </a:solidFill>
              </a14:hiddenFill>
            </a:ext>
          </a:extLst>
        </p:spPr>
      </p:pic>
      <p:pic>
        <p:nvPicPr>
          <p:cNvPr id="222212" name="Picture 7" descr="AIS164"/>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b="-161"/>
          <a:stretch>
            <a:fillRect/>
          </a:stretch>
        </p:blipFill>
        <p:spPr>
          <a:xfrm>
            <a:off x="1751012" y="3594100"/>
            <a:ext cx="3657600" cy="3035300"/>
          </a:xfrm>
          <a:noFill/>
          <a:extLst>
            <a:ext uri="{909E8E84-426E-40DD-AFC4-6F175D3DCCD1}">
              <a14:hiddenFill xmlns:a14="http://schemas.microsoft.com/office/drawing/2010/main">
                <a:solidFill>
                  <a:srgbClr val="FFFFFF"/>
                </a:solidFill>
              </a14:hiddenFill>
            </a:ext>
          </a:extLst>
        </p:spPr>
      </p:pic>
      <p:sp>
        <p:nvSpPr>
          <p:cNvPr id="222213" name="Text Box 8"/>
          <p:cNvSpPr txBox="1">
            <a:spLocks noChangeArrowheads="1"/>
          </p:cNvSpPr>
          <p:nvPr/>
        </p:nvSpPr>
        <p:spPr bwMode="auto">
          <a:xfrm>
            <a:off x="5637212" y="1371601"/>
            <a:ext cx="4800600" cy="491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a:latin typeface="Arial Narrow" panose="020B0606020202030204" pitchFamily="34" charset="0"/>
              </a:rPr>
              <a:t>The mixing of Yahweh worship with the Canaanite fertility cult so typical of Manasseh’s reign is verified by this drawing from a large vessel excavated at Kuntillet Ajrud in southern Judah. The crude pictures show androgynous figures of gods/goddesses, the larger one with the face of a bull and his consort with the face of a cow plus a musician. It bears an inscribed blessing:</a:t>
            </a:r>
          </a:p>
          <a:p>
            <a:pPr eaLnBrk="1" hangingPunct="1">
              <a:spcBef>
                <a:spcPct val="50000"/>
              </a:spcBef>
            </a:pPr>
            <a:endParaRPr lang="en-US" altLang="en-US" sz="900">
              <a:latin typeface="Arial Narrow" panose="020B0606020202030204" pitchFamily="34" charset="0"/>
            </a:endParaRPr>
          </a:p>
          <a:p>
            <a:pPr algn="ctr" eaLnBrk="1" hangingPunct="1">
              <a:spcBef>
                <a:spcPct val="50000"/>
              </a:spcBef>
            </a:pPr>
            <a:r>
              <a:rPr lang="en-US" altLang="en-US" i="1">
                <a:latin typeface="Arial Narrow" panose="020B0606020202030204" pitchFamily="34" charset="0"/>
              </a:rPr>
              <a:t>“I bless you by Yahweh of Samaria and by his Asherah”</a:t>
            </a:r>
          </a:p>
        </p:txBody>
      </p:sp>
    </p:spTree>
    <p:extLst>
      <p:ext uri="{BB962C8B-B14F-4D97-AF65-F5344CB8AC3E}">
        <p14:creationId xmlns:p14="http://schemas.microsoft.com/office/powerpoint/2010/main" val="237310282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666633"/>
        </a:solidFill>
        <a:effectLst/>
      </p:bgPr>
    </p:bg>
    <p:spTree>
      <p:nvGrpSpPr>
        <p:cNvPr id="1" name=""/>
        <p:cNvGrpSpPr/>
        <p:nvPr/>
      </p:nvGrpSpPr>
      <p:grpSpPr>
        <a:xfrm>
          <a:off x="0" y="0"/>
          <a:ext cx="0" cy="0"/>
          <a:chOff x="0" y="0"/>
          <a:chExt cx="0" cy="0"/>
        </a:xfrm>
      </p:grpSpPr>
      <p:sp>
        <p:nvSpPr>
          <p:cNvPr id="223234" name="Rectangle 4"/>
          <p:cNvSpPr>
            <a:spLocks noGrp="1" noChangeArrowheads="1"/>
          </p:cNvSpPr>
          <p:nvPr>
            <p:ph type="title"/>
          </p:nvPr>
        </p:nvSpPr>
        <p:spPr>
          <a:xfrm>
            <a:off x="2132012" y="533400"/>
            <a:ext cx="4572000" cy="762000"/>
          </a:xfrm>
        </p:spPr>
        <p:txBody>
          <a:bodyPr/>
          <a:lstStyle/>
          <a:p>
            <a:pPr eaLnBrk="1" hangingPunct="1"/>
            <a:r>
              <a:rPr lang="en-US" altLang="en-US" dirty="0">
                <a:solidFill>
                  <a:srgbClr val="FFC000"/>
                </a:solidFill>
                <a:latin typeface="Impact" panose="020B0806030902050204" pitchFamily="34" charset="0"/>
              </a:rPr>
              <a:t>Syncretism cont.--</a:t>
            </a:r>
          </a:p>
        </p:txBody>
      </p:sp>
      <p:sp>
        <p:nvSpPr>
          <p:cNvPr id="223235" name="Rectangle 5"/>
          <p:cNvSpPr>
            <a:spLocks noGrp="1" noChangeArrowheads="1"/>
          </p:cNvSpPr>
          <p:nvPr>
            <p:ph type="body" sz="half" idx="1"/>
          </p:nvPr>
        </p:nvSpPr>
        <p:spPr>
          <a:xfrm>
            <a:off x="1827212" y="1828800"/>
            <a:ext cx="5181600" cy="4800600"/>
          </a:xfrm>
        </p:spPr>
        <p:txBody>
          <a:bodyPr>
            <a:normAutofit lnSpcReduction="10000"/>
          </a:bodyPr>
          <a:lstStyle/>
          <a:p>
            <a:pPr eaLnBrk="1" hangingPunct="1">
              <a:lnSpc>
                <a:spcPct val="90000"/>
              </a:lnSpc>
              <a:buFont typeface="Wingdings" panose="05000000000000000000" pitchFamily="2" charset="2"/>
              <a:buNone/>
            </a:pPr>
            <a:r>
              <a:rPr lang="en-US" altLang="en-US">
                <a:latin typeface="Arial Narrow" panose="020B0606020202030204" pitchFamily="34" charset="0"/>
              </a:rPr>
              <a:t>Also excavated at Kuntillet Arjrud, the wording on this sherd is:</a:t>
            </a:r>
          </a:p>
          <a:p>
            <a:pPr eaLnBrk="1" hangingPunct="1">
              <a:lnSpc>
                <a:spcPct val="90000"/>
              </a:lnSpc>
              <a:buFont typeface="Wingdings" panose="05000000000000000000" pitchFamily="2" charset="2"/>
              <a:buNone/>
            </a:pPr>
            <a:endParaRPr lang="en-US" altLang="en-US" sz="1000">
              <a:latin typeface="Arial Narrow" panose="020B0606020202030204" pitchFamily="34" charset="0"/>
            </a:endParaRPr>
          </a:p>
          <a:p>
            <a:pPr eaLnBrk="1" hangingPunct="1">
              <a:lnSpc>
                <a:spcPct val="90000"/>
              </a:lnSpc>
              <a:buFont typeface="Wingdings" panose="05000000000000000000" pitchFamily="2" charset="2"/>
              <a:buNone/>
            </a:pPr>
            <a:r>
              <a:rPr lang="en-US" altLang="en-US" i="1">
                <a:latin typeface="Arial Narrow" panose="020B0606020202030204" pitchFamily="34" charset="0"/>
              </a:rPr>
              <a:t>“Message of […] so[n of] Amaryaw: Speak to my lord… ‘I bless you by Yahweh of Teman and by his Asherah…’”</a:t>
            </a:r>
          </a:p>
          <a:p>
            <a:pPr eaLnBrk="1" hangingPunct="1">
              <a:lnSpc>
                <a:spcPct val="90000"/>
              </a:lnSpc>
              <a:buFont typeface="Wingdings" panose="05000000000000000000" pitchFamily="2" charset="2"/>
              <a:buNone/>
            </a:pPr>
            <a:endParaRPr lang="en-US" altLang="en-US" sz="1000" i="1">
              <a:latin typeface="Arial Narrow" panose="020B0606020202030204" pitchFamily="34" charset="0"/>
            </a:endParaRPr>
          </a:p>
          <a:p>
            <a:pPr eaLnBrk="1" hangingPunct="1">
              <a:lnSpc>
                <a:spcPct val="90000"/>
              </a:lnSpc>
              <a:buFont typeface="Wingdings" panose="05000000000000000000" pitchFamily="2" charset="2"/>
              <a:buNone/>
            </a:pPr>
            <a:r>
              <a:rPr lang="en-US" altLang="en-US" b="1">
                <a:latin typeface="Arial Narrow" panose="020B0606020202030204" pitchFamily="34" charset="0"/>
              </a:rPr>
              <a:t>This blending of Yahweh worship and the female consort of Ba’al testifies to the religious confusion of the times.</a:t>
            </a:r>
          </a:p>
        </p:txBody>
      </p:sp>
      <p:pic>
        <p:nvPicPr>
          <p:cNvPr id="223236" name="Picture 8" descr="AIS165"/>
          <p:cNvPicPr>
            <a:picLocks noGrp="1" noChangeAspect="1" noChangeArrowheads="1"/>
          </p:cNvPicPr>
          <p:nvPr>
            <p:ph sz="quarter" idx="2"/>
          </p:nvPr>
        </p:nvPicPr>
        <p:blipFill>
          <a:blip r:embed="rId2">
            <a:extLst>
              <a:ext uri="{28A0092B-C50C-407E-A947-70E740481C1C}">
                <a14:useLocalDpi xmlns:a14="http://schemas.microsoft.com/office/drawing/2010/main"/>
              </a:ext>
            </a:extLst>
          </a:blip>
          <a:srcRect/>
          <a:stretch>
            <a:fillRect/>
          </a:stretch>
        </p:blipFill>
        <p:spPr>
          <a:xfrm>
            <a:off x="7397750" y="76200"/>
            <a:ext cx="3192462" cy="3352800"/>
          </a:xfrm>
          <a:noFill/>
          <a:extLst>
            <a:ext uri="{909E8E84-426E-40DD-AFC4-6F175D3DCCD1}">
              <a14:hiddenFill xmlns:a14="http://schemas.microsoft.com/office/drawing/2010/main">
                <a:solidFill>
                  <a:srgbClr val="FFFFFF"/>
                </a:solidFill>
              </a14:hiddenFill>
            </a:ext>
          </a:extLst>
        </p:spPr>
      </p:pic>
      <p:pic>
        <p:nvPicPr>
          <p:cNvPr id="223237" name="Picture 9" descr="AIS166"/>
          <p:cNvPicPr>
            <a:picLocks noGrp="1" noChangeAspect="1" noChangeArrowheads="1"/>
          </p:cNvPicPr>
          <p:nvPr>
            <p:ph sz="quarter" idx="3"/>
          </p:nvPr>
        </p:nvPicPr>
        <p:blipFill>
          <a:blip r:embed="rId3" cstate="screen">
            <a:extLst>
              <a:ext uri="{28A0092B-C50C-407E-A947-70E740481C1C}">
                <a14:useLocalDpi xmlns:a14="http://schemas.microsoft.com/office/drawing/2010/main"/>
              </a:ext>
            </a:extLst>
          </a:blip>
          <a:srcRect t="-842" b="-1990"/>
          <a:stretch>
            <a:fillRect/>
          </a:stretch>
        </p:blipFill>
        <p:spPr>
          <a:xfrm>
            <a:off x="7392988" y="3505200"/>
            <a:ext cx="3197225" cy="32766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227582"/>
      </p:ext>
    </p:extLst>
  </p:cSld>
  <p:clrMapOvr>
    <a:masterClrMapping/>
  </p:clrMapOvr>
  <p:transition spd="slow">
    <p:push dir="u"/>
  </p:transition>
</p:sld>
</file>

<file path=ppt/theme/theme1.xml><?xml version="1.0" encoding="utf-8"?>
<a:theme xmlns:a="http://schemas.openxmlformats.org/drawingml/2006/main" name="Crimson landscape design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Crimson landscape design template" id="{73D20169-401E-4972-B02F-4B0444B70099}" vid="{315B30EE-3D96-471E-B16F-FC3628778332}"/>
    </a:ext>
  </a:extLst>
</a:theme>
</file>

<file path=ppt/theme/theme2.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E82CB02-9625-4F39-9A5B-61405831A8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Crimson landscape design slides</Template>
  <TotalTime>0</TotalTime>
  <Words>2439</Words>
  <Application>Microsoft Office PowerPoint</Application>
  <PresentationFormat>Custom</PresentationFormat>
  <Paragraphs>182</Paragraphs>
  <Slides>31</Slides>
  <Notes>1</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31</vt:i4>
      </vt:variant>
    </vt:vector>
  </HeadingPairs>
  <TitlesOfParts>
    <vt:vector size="48" baseType="lpstr">
      <vt:lpstr>Arial Rounded MT Bold</vt:lpstr>
      <vt:lpstr>Wingdings</vt:lpstr>
      <vt:lpstr>HebrewTh</vt:lpstr>
      <vt:lpstr>Eras Demi ITC</vt:lpstr>
      <vt:lpstr>Eras Bold ITC</vt:lpstr>
      <vt:lpstr>Pristina</vt:lpstr>
      <vt:lpstr>Papyrus</vt:lpstr>
      <vt:lpstr>Cambria</vt:lpstr>
      <vt:lpstr>Narkisim</vt:lpstr>
      <vt:lpstr>Matura MT Script Capitals</vt:lpstr>
      <vt:lpstr>Century Gothic</vt:lpstr>
      <vt:lpstr>Franklin Gothic Medium</vt:lpstr>
      <vt:lpstr>Arial Narrow</vt:lpstr>
      <vt:lpstr>Impact</vt:lpstr>
      <vt:lpstr>Arial</vt:lpstr>
      <vt:lpstr>Comic Sans MS</vt:lpstr>
      <vt:lpstr>Crimson landscape design template</vt:lpstr>
      <vt:lpstr>ZEPHANIAH</vt:lpstr>
      <vt:lpstr>The prophet zephaniah</vt:lpstr>
      <vt:lpstr>The Kings During the Last Years of Judah (dates are based on the chronology of Edwin Thiele)</vt:lpstr>
      <vt:lpstr>The josianic reform</vt:lpstr>
      <vt:lpstr>Zephaniah, the man</vt:lpstr>
      <vt:lpstr>Manasseh (2 Kg. 21:1-18)</vt:lpstr>
      <vt:lpstr>Fertility Figurines</vt:lpstr>
      <vt:lpstr>Syncretism in Judah</vt:lpstr>
      <vt:lpstr>Syncretism cont.--</vt:lpstr>
      <vt:lpstr>Syncretism cont.--</vt:lpstr>
      <vt:lpstr>Vassalship to Assyria</vt:lpstr>
      <vt:lpstr>Points to ponder</vt:lpstr>
      <vt:lpstr>The day of yahweh</vt:lpstr>
      <vt:lpstr>Vision of the day of Yahweh (1:2-3)</vt:lpstr>
      <vt:lpstr>The Eschatological Language of the Prophets</vt:lpstr>
      <vt:lpstr>Day of Yahweh </vt:lpstr>
      <vt:lpstr>Jerusalem and Judah (1:4-6)</vt:lpstr>
      <vt:lpstr>Nabonidus Stele</vt:lpstr>
      <vt:lpstr>Ammonite deity</vt:lpstr>
      <vt:lpstr>Other paganizing trends (1:7-9)</vt:lpstr>
      <vt:lpstr>Coming judgment (1:10-13)</vt:lpstr>
      <vt:lpstr>FALSE SECURITY IN JUDAH</vt:lpstr>
      <vt:lpstr>The day of Yahweh (1:14—2:3)</vt:lpstr>
      <vt:lpstr>Points to ponder</vt:lpstr>
      <vt:lpstr>Yahweh and the nations</vt:lpstr>
      <vt:lpstr>Yahweh, The international god (2:4-15)</vt:lpstr>
      <vt:lpstr>PowerPoint Presentation</vt:lpstr>
      <vt:lpstr>Woes &amp; blessings of Jerusalem</vt:lpstr>
      <vt:lpstr>The fate of Jerusalem (3:1-8)</vt:lpstr>
      <vt:lpstr>The restoration (3:9-20)</vt:lpstr>
      <vt:lpstr>Points to ponder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2016-05-28T07:41:21Z</dcterms:created>
  <dcterms:modified xsi:type="dcterms:W3CDTF">2016-05-29T08:53:46Z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TC034605129991</vt:lpwstr>
  </property>
</Properties>
</file>