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79" r:id="rId3"/>
    <p:sldId id="268" r:id="rId4"/>
    <p:sldId id="278" r:id="rId5"/>
    <p:sldId id="257" r:id="rId6"/>
    <p:sldId id="258" r:id="rId7"/>
    <p:sldId id="269" r:id="rId8"/>
    <p:sldId id="282" r:id="rId9"/>
    <p:sldId id="259" r:id="rId10"/>
    <p:sldId id="260" r:id="rId11"/>
    <p:sldId id="270" r:id="rId12"/>
    <p:sldId id="262" r:id="rId13"/>
    <p:sldId id="263" r:id="rId14"/>
    <p:sldId id="283" r:id="rId15"/>
    <p:sldId id="264" r:id="rId16"/>
    <p:sldId id="284" r:id="rId17"/>
    <p:sldId id="267" r:id="rId18"/>
    <p:sldId id="265" r:id="rId19"/>
    <p:sldId id="266" r:id="rId20"/>
    <p:sldId id="285" r:id="rId21"/>
    <p:sldId id="281" r:id="rId22"/>
    <p:sldId id="286" r:id="rId23"/>
    <p:sldId id="287" r:id="rId24"/>
    <p:sldId id="288" r:id="rId25"/>
    <p:sldId id="271" r:id="rId26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5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0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33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6224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47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50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83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1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2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9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1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4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0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4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68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7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8B956-67CB-473B-8F2B-482E4528EC7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F185-E129-4373-826F-BAFC72DBB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934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  <p:sldLayoutId id="21474837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403D6-7B9B-4357-8B47-4455DD63AD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Racism in Our Own Backyard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6DCC2-7DAC-4A8A-AECA-2222966D69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Racial Inequity in Criminal Justice in Black Hawk County and in Iowa</a:t>
            </a:r>
          </a:p>
        </p:txBody>
      </p:sp>
    </p:spTree>
    <p:extLst>
      <p:ext uri="{BB962C8B-B14F-4D97-AF65-F5344CB8AC3E}">
        <p14:creationId xmlns:p14="http://schemas.microsoft.com/office/powerpoint/2010/main" val="2181281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1883-EAE8-406C-A755-3764C27E2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Factors affecting rates of arrest and incarceration –the police.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879B6-76E6-48A5-9B1D-1046B3F40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22650"/>
          </a:xfrm>
        </p:spPr>
        <p:txBody>
          <a:bodyPr>
            <a:normAutofit fontScale="62500" lnSpcReduction="20000"/>
          </a:bodyPr>
          <a:lstStyle/>
          <a:p>
            <a:r>
              <a:rPr lang="en-US" sz="4400" dirty="0"/>
              <a:t>Choice by police of where to focus enforcement.</a:t>
            </a:r>
          </a:p>
          <a:p>
            <a:pPr lvl="1"/>
            <a:r>
              <a:rPr lang="en-US" sz="4400" dirty="0"/>
              <a:t>“Pretext” traffic stops have been one area of concern – racial profiling.</a:t>
            </a:r>
          </a:p>
          <a:p>
            <a:pPr lvl="1"/>
            <a:r>
              <a:rPr lang="en-US" sz="4400" dirty="0"/>
              <a:t>Neighborhoods of color may be policed more heavily. (You find crime where you look for it.)</a:t>
            </a:r>
          </a:p>
          <a:p>
            <a:pPr marL="457200" lvl="1" indent="0">
              <a:buNone/>
            </a:pPr>
            <a:r>
              <a:rPr lang="en-US" sz="4400" dirty="0"/>
              <a:t> </a:t>
            </a:r>
          </a:p>
          <a:p>
            <a:r>
              <a:rPr lang="en-US" sz="4400" dirty="0"/>
              <a:t>Choice by police of whether and what to charge – they can, and do, choose to ignore some offenses.  </a:t>
            </a:r>
          </a:p>
          <a:p>
            <a:r>
              <a:rPr lang="en-US" sz="4400" dirty="0"/>
              <a:t>Choice by police of how much force to use in responding. </a:t>
            </a:r>
          </a:p>
          <a:p>
            <a:r>
              <a:rPr lang="en-US" sz="4400" dirty="0"/>
              <a:t>All of these decisions can be affected by conscious or unconscious racial bias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2415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4130-299D-4744-8D7E-078A6756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incarceration – the prosecutors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D3880-BB52-4E63-A980-71945E53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47582"/>
            <a:ext cx="9613861" cy="4395831"/>
          </a:xfrm>
        </p:spPr>
        <p:txBody>
          <a:bodyPr>
            <a:normAutofit fontScale="32500" lnSpcReduction="20000"/>
          </a:bodyPr>
          <a:lstStyle/>
          <a:p>
            <a:r>
              <a:rPr lang="en-US" sz="8600" dirty="0"/>
              <a:t>Choice by county attorney as to what, if any, charges to be brought forward.</a:t>
            </a:r>
          </a:p>
          <a:p>
            <a:endParaRPr lang="en-US" sz="8600" dirty="0"/>
          </a:p>
          <a:p>
            <a:pPr lvl="1"/>
            <a:r>
              <a:rPr lang="en-US" sz="8600" dirty="0"/>
              <a:t>Prosecutor can exercise discretion as to whether prosecute or not.</a:t>
            </a:r>
          </a:p>
          <a:p>
            <a:pPr marL="457200" lvl="1" indent="0">
              <a:buNone/>
            </a:pPr>
            <a:endParaRPr lang="en-US" sz="8600" dirty="0"/>
          </a:p>
          <a:p>
            <a:pPr lvl="1"/>
            <a:r>
              <a:rPr lang="en-US" sz="8600" dirty="0"/>
              <a:t>Prosecutor can decide on additional charges that may raise the severity of the sentence.</a:t>
            </a:r>
          </a:p>
          <a:p>
            <a:pPr marL="457200" lvl="1" indent="0">
              <a:buNone/>
            </a:pPr>
            <a:endParaRPr lang="en-US" sz="8600" dirty="0"/>
          </a:p>
          <a:p>
            <a:pPr lvl="1"/>
            <a:r>
              <a:rPr lang="en-US" sz="8600" dirty="0"/>
              <a:t>Prosecutor can plea bargain down to lesser offenses.</a:t>
            </a:r>
          </a:p>
          <a:p>
            <a:pPr lvl="1"/>
            <a:endParaRPr lang="en-US" sz="8600" dirty="0"/>
          </a:p>
          <a:p>
            <a:pPr lvl="1"/>
            <a:r>
              <a:rPr lang="en-US" sz="8600" dirty="0"/>
              <a:t>Again, conscious or unconscious bias can play a role.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294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17661-9174-4F59-AC2B-9887DF070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CHARGING AND CONVICTION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48DEA-F379-49FD-9F32-02A82DA17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err="1"/>
              <a:t>Acccording</a:t>
            </a:r>
            <a:r>
              <a:rPr lang="en-US" sz="3200" dirty="0"/>
              <a:t> to a recent University of Iowa Law Review article,</a:t>
            </a:r>
            <a:r>
              <a:rPr lang="en-US" sz="3200" baseline="30000" dirty="0"/>
              <a:t>6</a:t>
            </a:r>
            <a:r>
              <a:rPr lang="en-US" sz="3200" dirty="0"/>
              <a:t> </a:t>
            </a:r>
          </a:p>
          <a:p>
            <a:pPr lvl="1"/>
            <a:r>
              <a:rPr lang="en-US" sz="2800" dirty="0"/>
              <a:t>In every category,  charges and convictions of African Americans far exceeded their percentage of the population.</a:t>
            </a:r>
          </a:p>
          <a:p>
            <a:pPr lvl="1"/>
            <a:r>
              <a:rPr lang="en-US" sz="2800" dirty="0"/>
              <a:t>For violent offenses they had markedly higher conviction rates than whites.  </a:t>
            </a:r>
          </a:p>
          <a:p>
            <a:pPr lvl="1"/>
            <a:r>
              <a:rPr lang="en-US" sz="2800" dirty="0"/>
              <a:t>For drug offenses, the gap was very large - ~50% for whites and ~70% for blacks.</a:t>
            </a:r>
          </a:p>
        </p:txBody>
      </p:sp>
    </p:spTree>
    <p:extLst>
      <p:ext uri="{BB962C8B-B14F-4D97-AF65-F5344CB8AC3E}">
        <p14:creationId xmlns:p14="http://schemas.microsoft.com/office/powerpoint/2010/main" val="3568701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5C59C-9A18-4802-9BD0-D557B57D1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charging and conviction – a “Lock ‘</a:t>
            </a:r>
            <a:r>
              <a:rPr lang="en-US" dirty="0" err="1"/>
              <a:t>em</a:t>
            </a:r>
            <a:r>
              <a:rPr lang="en-US" dirty="0"/>
              <a:t> up” county?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560A5-46A5-4263-9593-BC788B0F7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Combining data for all races, we find that  Black Hawk county’s per capita imprisonment rate is far higher than any other county in the state. </a:t>
            </a:r>
            <a:r>
              <a:rPr lang="en-US" sz="3200" baseline="30000" dirty="0"/>
              <a:t>6</a:t>
            </a:r>
            <a:endParaRPr lang="en-US" sz="3200" dirty="0"/>
          </a:p>
          <a:p>
            <a:r>
              <a:rPr lang="en-US" sz="3200" dirty="0"/>
              <a:t>Crime rates by county show that reported crimes are only 2.3% higher in Black Hawk County than in other counties.</a:t>
            </a:r>
            <a:r>
              <a:rPr lang="en-US" sz="3200" baseline="30000" dirty="0"/>
              <a:t>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0910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953AB-58F3-48F2-BDAE-EC32857BA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</a:t>
            </a:r>
            <a:r>
              <a:rPr lang="en-US" dirty="0" err="1"/>
              <a:t>lock’em</a:t>
            </a:r>
            <a:r>
              <a:rPr lang="en-US" dirty="0"/>
              <a:t> up” county, continued.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D1F5B-EA2E-4E4E-B5B5-A530B2B49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Therefore, the philosophy and approach of our criminal justice system is playing a large role in driving our disproportionate contribution to imprisonment in Iowa.</a:t>
            </a:r>
          </a:p>
          <a:p>
            <a:endParaRPr lang="en-US" sz="2800" dirty="0"/>
          </a:p>
          <a:p>
            <a:r>
              <a:rPr lang="en-US" sz="2800" dirty="0"/>
              <a:t>Both Whites and Blacks are being put in prison at high rates, but these policies have a greatly disproportionate impact on the African American community.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54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B48B-803D-4590-B858-B2FA0483B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Reexamining our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10362-9563-4E04-90F6-8EA3187BA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72317"/>
          </a:xfrm>
        </p:spPr>
        <p:txBody>
          <a:bodyPr>
            <a:normAutofit/>
          </a:bodyPr>
          <a:lstStyle/>
          <a:p>
            <a:r>
              <a:rPr lang="en-US" dirty="0"/>
              <a:t>Harming the person or property of another should have consequences, sometimes including imprisonment.</a:t>
            </a:r>
          </a:p>
          <a:p>
            <a:endParaRPr lang="en-US" dirty="0"/>
          </a:p>
          <a:p>
            <a:r>
              <a:rPr lang="en-US" dirty="0"/>
              <a:t>However, punishment itself has long term consequences for the offender, their family and the community </a:t>
            </a:r>
          </a:p>
          <a:p>
            <a:pPr lvl="1"/>
            <a:r>
              <a:rPr lang="en-US" sz="2400" dirty="0"/>
              <a:t>Loss of jobs and earning power.</a:t>
            </a:r>
          </a:p>
          <a:p>
            <a:pPr lvl="1"/>
            <a:r>
              <a:rPr lang="en-US" sz="2400" dirty="0"/>
              <a:t>Loss of voting rights.</a:t>
            </a:r>
          </a:p>
          <a:p>
            <a:pPr lvl="1"/>
            <a:r>
              <a:rPr lang="en-US" sz="2400" dirty="0"/>
              <a:t>Severe impacts on the children and families of the offenders.</a:t>
            </a:r>
          </a:p>
          <a:p>
            <a:pPr lvl="1"/>
            <a:r>
              <a:rPr lang="en-US" sz="2400" dirty="0"/>
              <a:t>Loss of community leadership.</a:t>
            </a:r>
          </a:p>
          <a:p>
            <a:pPr lvl="1"/>
            <a:r>
              <a:rPr lang="en-US" sz="2400" dirty="0"/>
              <a:t>Reduction in community tax base.</a:t>
            </a:r>
          </a:p>
        </p:txBody>
      </p:sp>
    </p:spTree>
    <p:extLst>
      <p:ext uri="{BB962C8B-B14F-4D97-AF65-F5344CB8AC3E}">
        <p14:creationId xmlns:p14="http://schemas.microsoft.com/office/powerpoint/2010/main" val="2661426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BD004-55EF-401F-B594-7E3EBC545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Reexamining our Approach,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658E-58A1-47D2-87B9-B18A466C2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A philosophy of seeking alternatives to the most serious charges when addressing an offense creates long term benefits, including restoring the offender as a productive member of society.</a:t>
            </a:r>
          </a:p>
          <a:p>
            <a:endParaRPr lang="en-US" sz="2800" dirty="0"/>
          </a:p>
          <a:p>
            <a:r>
              <a:rPr lang="en-US" sz="2800" dirty="0"/>
              <a:t>High rates of imprisonment in the African American community are a major contributor to racial inequality and the inability of many people of color to achieve their full potential.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07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C3307-7764-47D0-B31E-2BC093DEA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 for victims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06105-8AC1-4A1A-AA7D-F438F10BB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Victims understandably want proportionate consequences for the harm that’s been done to them and the pain it has caused.</a:t>
            </a:r>
          </a:p>
          <a:p>
            <a:r>
              <a:rPr lang="en-US" dirty="0"/>
              <a:t>However, reducing imprisonment can, in many cases, </a:t>
            </a:r>
            <a:r>
              <a:rPr lang="en-US" i="1" dirty="0"/>
              <a:t>lower </a:t>
            </a:r>
            <a:r>
              <a:rPr lang="en-US" dirty="0"/>
              <a:t>the chances of </a:t>
            </a:r>
            <a:r>
              <a:rPr lang="en-US" i="1" dirty="0"/>
              <a:t>future  </a:t>
            </a:r>
            <a:r>
              <a:rPr lang="en-US" dirty="0"/>
              <a:t>victimization, by discouraging recidivism.</a:t>
            </a:r>
          </a:p>
          <a:p>
            <a:r>
              <a:rPr lang="en-US" dirty="0"/>
              <a:t>A number of studies show that increasing the severity of punishment beyond a certain point does not deter crime and many encourage it.</a:t>
            </a:r>
            <a:r>
              <a:rPr lang="en-US" baseline="30000" dirty="0"/>
              <a:t>8	</a:t>
            </a:r>
            <a:endParaRPr lang="en-US" dirty="0"/>
          </a:p>
          <a:p>
            <a:r>
              <a:rPr lang="en-US" dirty="0"/>
              <a:t>A study of drug crime recidivism in Iowa reached a similar conclusion.</a:t>
            </a:r>
            <a:r>
              <a:rPr lang="en-US" baseline="30000" dirty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5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486D6-C4D9-4CF1-B513-B789A9F2C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 to locking people up, Part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55C6A-DC4C-474B-90D8-39E10923D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Treat mental health and addiction through the public health system, not the criminal justice system.</a:t>
            </a:r>
          </a:p>
          <a:p>
            <a:r>
              <a:rPr lang="en-US" sz="2800" dirty="0"/>
              <a:t>Divert some offenders away from criminal charges through a supervised program where they are allowed release from charges if they do not reoffend.</a:t>
            </a:r>
          </a:p>
          <a:p>
            <a:r>
              <a:rPr lang="en-US" sz="2800" dirty="0"/>
              <a:t>Seek the minimum charges that are appropriate, rather than always pushing towards felony charges and convictions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6803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A2C95-9B9B-44A8-9A12-1B12FDD8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Alternatives to locking people up, Part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5CA51-A963-4B26-B4C6-88708F1D1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657" y="2353651"/>
            <a:ext cx="9613861" cy="3599316"/>
          </a:xfrm>
        </p:spPr>
        <p:txBody>
          <a:bodyPr>
            <a:normAutofit/>
          </a:bodyPr>
          <a:lstStyle/>
          <a:p>
            <a:r>
              <a:rPr lang="en-US" sz="2800" dirty="0"/>
              <a:t>Examine all areas of enforcement, especially drugs, and ask whether strict enforcement really serves the community.  </a:t>
            </a:r>
          </a:p>
          <a:p>
            <a:r>
              <a:rPr lang="en-US" sz="2800" dirty="0"/>
              <a:t>Require implicit bias training for everyone in the criminal justice system.</a:t>
            </a:r>
          </a:p>
          <a:p>
            <a:r>
              <a:rPr lang="en-US" sz="2800" dirty="0"/>
              <a:t>End disproportionate pretext stops aimed at people of color. (NO MORE RACIAL PROFILING)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F4A3-D075-46D7-8772-3616A6C3B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Iowa Justice Action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C4E58-8616-469E-A9BB-FD5CEF1C3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statewide network of citizens concerned with criminal justice reform, founded in 2015.</a:t>
            </a:r>
          </a:p>
          <a:p>
            <a:r>
              <a:rPr lang="en-US" dirty="0"/>
              <a:t>Concerned with reducing mass incarceration in Iowa and enabling successful reentry of those who have been imprisoned.</a:t>
            </a:r>
          </a:p>
          <a:p>
            <a:r>
              <a:rPr lang="en-US" dirty="0"/>
              <a:t>Sponsors conferences each year on various issues related to reform.</a:t>
            </a:r>
          </a:p>
          <a:p>
            <a:r>
              <a:rPr lang="en-US" dirty="0"/>
              <a:t>Sponsors a Lobby Day on criminal justice reform at the State Capitol every year.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557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E2272-D566-4466-A71D-B16F4AE9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 to locking people up, Part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E7FE-FCA5-4A35-BA02-D1312BF4D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Work closely and cooperatively with communities of color on strategies for crime prevention that target real concerns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MEANINGFUL COMMUNITY POLICING, </a:t>
            </a:r>
            <a:r>
              <a:rPr lang="en-US" dirty="0"/>
              <a:t>not just lip service.</a:t>
            </a:r>
          </a:p>
          <a:p>
            <a:r>
              <a:rPr lang="en-US" sz="2400" dirty="0"/>
              <a:t>Hold police accountable when they make unjustified arrests or use excessive force.</a:t>
            </a:r>
          </a:p>
          <a:p>
            <a:r>
              <a:rPr lang="en-US" dirty="0"/>
              <a:t>Examine funding for law enforcement to make sure it is directed properly</a:t>
            </a:r>
          </a:p>
          <a:p>
            <a:pPr lvl="1"/>
            <a:r>
              <a:rPr lang="en-US" dirty="0"/>
              <a:t>More funding for training and support for police that reflects their complicated role, such as, for example, dealing with mentally ill people.  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98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189E2-32C8-4507-8E73-4AEE3C25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community focus and action, Part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C8960-F879-4AE8-8ED6-F2054C99F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Protests over police violence elsewhere have focused public attention on racial injustice.</a:t>
            </a:r>
          </a:p>
          <a:p>
            <a:endParaRPr lang="en-US" sz="2800" dirty="0"/>
          </a:p>
          <a:p>
            <a:r>
              <a:rPr lang="en-US" sz="2800" dirty="0"/>
              <a:t>As we strive for racial justice in our state and community, criminal justice reform should be a central concern.  </a:t>
            </a:r>
          </a:p>
          <a:p>
            <a:endParaRPr lang="en-US" sz="2800" dirty="0"/>
          </a:p>
          <a:p>
            <a:r>
              <a:rPr lang="en-US" sz="2800" dirty="0"/>
              <a:t>The community needs to demand that those in authority reexamine their policies to reduce their disparate impact on people of color.</a:t>
            </a:r>
          </a:p>
        </p:txBody>
      </p:sp>
    </p:spTree>
    <p:extLst>
      <p:ext uri="{BB962C8B-B14F-4D97-AF65-F5344CB8AC3E}">
        <p14:creationId xmlns:p14="http://schemas.microsoft.com/office/powerpoint/2010/main" val="2025507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CE24-AF09-458D-AEE8-75FB1A240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community focus and action, Part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F697D-F55F-4EEA-AC6F-2B2700314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IJAN invites all interested parties to continue the dialog about how to address these problems.</a:t>
            </a:r>
          </a:p>
          <a:p>
            <a:r>
              <a:rPr lang="en-US" sz="2800" dirty="0"/>
              <a:t>Breakout sessions will focus on what participants see as concrete actions and solutions that address racial inequities.</a:t>
            </a:r>
          </a:p>
          <a:p>
            <a:r>
              <a:rPr lang="en-US" sz="2800" dirty="0"/>
              <a:t>IJAN will organize follow up sessions based on what we learn from tonight’s participants.  </a:t>
            </a:r>
          </a:p>
        </p:txBody>
      </p:sp>
    </p:spTree>
    <p:extLst>
      <p:ext uri="{BB962C8B-B14F-4D97-AF65-F5344CB8AC3E}">
        <p14:creationId xmlns:p14="http://schemas.microsoft.com/office/powerpoint/2010/main" val="304180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5D524-7C02-4920-A44D-0B04072C3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 rules for breakout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68C62-44BA-4D73-B484-EA0F211EC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Maintain civility – passions can run high on these issues.</a:t>
            </a:r>
          </a:p>
          <a:p>
            <a:r>
              <a:rPr lang="en-US" dirty="0"/>
              <a:t>Do introductions but make them BRIEF!</a:t>
            </a:r>
          </a:p>
          <a:p>
            <a:r>
              <a:rPr lang="en-US" dirty="0"/>
              <a:t>Allow everyone a chance to speak.</a:t>
            </a:r>
          </a:p>
          <a:p>
            <a:r>
              <a:rPr lang="en-US" dirty="0"/>
              <a:t>Designate a facilitator.</a:t>
            </a:r>
          </a:p>
          <a:p>
            <a:r>
              <a:rPr lang="en-US" dirty="0"/>
              <a:t>Designate a note taker/reporter who will bring back key points to the larger group.</a:t>
            </a:r>
          </a:p>
          <a:p>
            <a:r>
              <a:rPr lang="en-US" dirty="0"/>
              <a:t>Reporters should designate themselves by raised hands in the “Participant” panel.  Others reserve comments until reporters have spoken.  </a:t>
            </a:r>
          </a:p>
          <a:p>
            <a:r>
              <a:rPr lang="en-US" dirty="0"/>
              <a:t>Breakout sessions will last 15 minutes, with 10 second warning at the end.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891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B3FD5-79F3-4D78-BFD8-91F3208B4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breakout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0F169-B90B-4BA4-B6C8-A6264590B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information did you learn from this presentation that was new to you?   (5 minutes)</a:t>
            </a:r>
          </a:p>
          <a:p>
            <a:r>
              <a:rPr lang="en-US" dirty="0"/>
              <a:t>Are there particular questions raised in your mind by the presentation?  (3 minutes)</a:t>
            </a:r>
          </a:p>
          <a:p>
            <a:r>
              <a:rPr lang="en-US" dirty="0"/>
              <a:t>What are the most important steps that you believe the community could take to move forward on this issue?   (7 minutes)</a:t>
            </a:r>
          </a:p>
        </p:txBody>
      </p:sp>
    </p:spTree>
    <p:extLst>
      <p:ext uri="{BB962C8B-B14F-4D97-AF65-F5344CB8AC3E}">
        <p14:creationId xmlns:p14="http://schemas.microsoft.com/office/powerpoint/2010/main" val="3777355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3423B-126F-4F3B-9A44-9E38250FB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6D575-B570-4DC6-81DC-AFB1C96C6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47817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400" i="1" dirty="0"/>
              <a:t>The Color of Justice: Racial and Ethnic Disparity in State Prisons</a:t>
            </a:r>
            <a:r>
              <a:rPr lang="en-US" sz="3400" dirty="0"/>
              <a:t>,  The Sentencing Project,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400" i="1" dirty="0"/>
              <a:t>Criminal Victimization, 2018.  </a:t>
            </a:r>
            <a:r>
              <a:rPr lang="en-US" sz="3400" dirty="0"/>
              <a:t>Report of the Office of Justice Programs,  US Department of Justice.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400" i="1" dirty="0"/>
              <a:t>2018 National Survey on Drug Use and Health: African Americans</a:t>
            </a:r>
            <a:r>
              <a:rPr lang="en-US" sz="3400" dirty="0"/>
              <a:t>, Substance Abuse and Mental Health Services Administration U.S. Department of Health and Human Services.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400" i="1" dirty="0"/>
              <a:t>The War on Marijuana in Black and White</a:t>
            </a:r>
            <a:r>
              <a:rPr lang="en-US" sz="3400" dirty="0"/>
              <a:t>,  American Civil Liberties Union, 2010.  See also Citation #1 above.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400" i="1" dirty="0"/>
              <a:t>Iowa Ranks Worst in the Nation in Racial Disparities of Marijuana Arrests</a:t>
            </a:r>
            <a:r>
              <a:rPr lang="en-US" sz="3400" dirty="0"/>
              <a:t>.  Iowa Chapter, American Civil Liberties Union, Press Release, 2013.  (Based on the report citied in #4)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400" i="1" dirty="0"/>
              <a:t>Discrimination, Discretion, and Iowa’s Packed Prisons</a:t>
            </a:r>
            <a:r>
              <a:rPr lang="en-US" sz="3400" dirty="0"/>
              <a:t>,  by Derek W. Miller,  </a:t>
            </a:r>
            <a:r>
              <a:rPr lang="en-US" sz="3400" i="1" dirty="0"/>
              <a:t>Iowa Law Review</a:t>
            </a:r>
            <a:r>
              <a:rPr lang="en-US" sz="3400" dirty="0"/>
              <a:t>, v. 105, pp. 901-920.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400" i="1" dirty="0"/>
              <a:t>Uniform Crime Reports</a:t>
            </a:r>
            <a:r>
              <a:rPr lang="en-US" sz="3400" dirty="0"/>
              <a:t>,  Federal Bureau of Investigation.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400" i="1" dirty="0"/>
              <a:t>Deterrence in Criminal Justice: Evaluating Certainty vs. Severity of Punishment</a:t>
            </a:r>
            <a:r>
              <a:rPr lang="en-US" sz="3400" dirty="0"/>
              <a:t>,  Valerie Wright, Report for the Sentencing Project, 2010.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400" i="1" dirty="0"/>
              <a:t>Outcomes of Mandatory Minimum Sentences for Drug Traffickers</a:t>
            </a:r>
            <a:r>
              <a:rPr lang="en-US" sz="3400" dirty="0"/>
              <a:t>,  Final Report to the Public Safety Advisory Board by the Division of Criminal and Juvenile Justice Planning,  Iowa Department of Human Rights, 2011.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862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4F22F-957E-4C82-B1AD-D511C893B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Purposes of this Community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6610E-D416-4BD0-9075-C9B05D4A9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call attention to racial inequity in the criminal justice system in Iowa.</a:t>
            </a:r>
          </a:p>
          <a:p>
            <a:r>
              <a:rPr lang="en-US" dirty="0"/>
              <a:t>To highlight the disproportionate contribution of Black Hawk County to this inequity.</a:t>
            </a:r>
          </a:p>
          <a:p>
            <a:r>
              <a:rPr lang="en-US" dirty="0"/>
              <a:t>To identify the main sources, or drivers, of this inequity.</a:t>
            </a:r>
          </a:p>
          <a:p>
            <a:r>
              <a:rPr lang="en-US" dirty="0"/>
              <a:t>To discuss the actions needed to address this inequity.</a:t>
            </a:r>
          </a:p>
        </p:txBody>
      </p:sp>
    </p:spTree>
    <p:extLst>
      <p:ext uri="{BB962C8B-B14F-4D97-AF65-F5344CB8AC3E}">
        <p14:creationId xmlns:p14="http://schemas.microsoft.com/office/powerpoint/2010/main" val="369049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947C5-3EC6-4571-A8B6-E0EAEF659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Guest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9E280-77A5-4F6D-B9FA-ECA920803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Rev. Belinda Creighton-Smith, Pastor, Faith Temple Baptist Church and Social Work Faculty, UNI</a:t>
            </a:r>
          </a:p>
          <a:p>
            <a:r>
              <a:rPr lang="en-US" dirty="0"/>
              <a:t>Rev. Abraham Funchess,  Pastor, Jubilee United Methodist Church and Director,  Waterloo Commission on Human Rights</a:t>
            </a:r>
          </a:p>
          <a:p>
            <a:r>
              <a:rPr lang="en-US" dirty="0"/>
              <a:t>Ms. LaTanya Graves,  President,  Black Hawk Chapter, NAACP</a:t>
            </a:r>
          </a:p>
          <a:p>
            <a:r>
              <a:rPr lang="en-US" dirty="0"/>
              <a:t>Mr. Aaron </a:t>
            </a:r>
            <a:r>
              <a:rPr lang="en-US" dirty="0" err="1"/>
              <a:t>Hawbaker</a:t>
            </a:r>
            <a:r>
              <a:rPr lang="en-US" dirty="0"/>
              <a:t>,  Chief Public Defender, Adult Public Defender Office</a:t>
            </a:r>
          </a:p>
          <a:p>
            <a:r>
              <a:rPr lang="en-US" dirty="0"/>
              <a:t>Mr.  Ras Smith,  Member,  Iowa House of Representatives.</a:t>
            </a:r>
          </a:p>
          <a:p>
            <a:r>
              <a:rPr lang="en-US" dirty="0"/>
              <a:t>Mr. Ryan Stevenson, District Representative, US Congresswoman Abby </a:t>
            </a:r>
            <a:r>
              <a:rPr lang="en-US" dirty="0" err="1"/>
              <a:t>Finkenauer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62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98FC5-D6A4-4B3D-BAF3-2C9B21D87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Iowa incarceration vs. US incarceration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C6DB9-4B59-46CA-A9D0-7F2E4153B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Across the US, African Americans are incarcerated at about 5 times the rate of whites.</a:t>
            </a:r>
          </a:p>
          <a:p>
            <a:r>
              <a:rPr lang="en-US" sz="2800" dirty="0"/>
              <a:t>In Iowa, they are incarcerated at 10 times the rate of whites.</a:t>
            </a:r>
          </a:p>
          <a:p>
            <a:r>
              <a:rPr lang="en-US" sz="2800" dirty="0"/>
              <a:t>This gives Iowa the 4</a:t>
            </a:r>
            <a:r>
              <a:rPr lang="en-US" sz="2800" baseline="30000" dirty="0"/>
              <a:t>th</a:t>
            </a:r>
            <a:r>
              <a:rPr lang="en-US" sz="2800" dirty="0"/>
              <a:t> highest disparity among the 50 states. </a:t>
            </a:r>
          </a:p>
          <a:p>
            <a:r>
              <a:rPr lang="en-US" sz="2800" dirty="0"/>
              <a:t>Latinx people also face a disparity of nearly double the white rate.</a:t>
            </a:r>
          </a:p>
          <a:p>
            <a:r>
              <a:rPr lang="en-US" sz="2800" dirty="0"/>
              <a:t>Iowa prisons are 23 % Black, vs. 4 % of the total population who </a:t>
            </a:r>
            <a:r>
              <a:rPr lang="en-US" sz="2800"/>
              <a:t>are Black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90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A0A76-443D-4940-B5C4-B5E1F2AB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Are disparities due to different rates of offending?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4DFDF-FD5C-4271-B7C9-A259A1CF8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07208"/>
          </a:xfrm>
        </p:spPr>
        <p:txBody>
          <a:bodyPr>
            <a:normAutofit/>
          </a:bodyPr>
          <a:lstStyle/>
          <a:p>
            <a:r>
              <a:rPr lang="en-US" sz="2800" dirty="0"/>
              <a:t>Some communities of color experience difficulty with violence</a:t>
            </a:r>
          </a:p>
          <a:p>
            <a:pPr lvl="1"/>
            <a:r>
              <a:rPr lang="en-US" sz="2400" dirty="0"/>
              <a:t>Poverty and deprivation lead to violent behavior among some residents.</a:t>
            </a:r>
          </a:p>
          <a:p>
            <a:pPr lvl="1"/>
            <a:r>
              <a:rPr lang="en-US" sz="2400" dirty="0"/>
              <a:t>Struggle for control of illegal drugs can beget violence.</a:t>
            </a:r>
          </a:p>
          <a:p>
            <a:pPr lvl="1"/>
            <a:endParaRPr lang="en-US" sz="2400" dirty="0"/>
          </a:p>
          <a:p>
            <a:r>
              <a:rPr lang="en-US" sz="2800" dirty="0"/>
              <a:t>Historically, many Black and Latinx leaders have spoken out about the need to address this violence and its sources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14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053C4-49F4-4ADD-9C05-D114B16D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However, perceived differences in offending may be due to differential enforcement.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FB4EB-3C89-4B7B-B81E-B595A4832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Crime victimization surveys show that violent incidents are reported by Blacks and Whites at roughly equal rates.</a:t>
            </a:r>
            <a:r>
              <a:rPr lang="en-US" sz="2800" baseline="30000" dirty="0"/>
              <a:t>2</a:t>
            </a:r>
            <a:endParaRPr lang="en-US" sz="2800" dirty="0"/>
          </a:p>
          <a:p>
            <a:r>
              <a:rPr lang="en-US" sz="2800" dirty="0"/>
              <a:t>However, Blacks are arrested much more frequently than Whites for all types of crime.</a:t>
            </a:r>
          </a:p>
          <a:p>
            <a:r>
              <a:rPr lang="en-US" sz="2800" dirty="0"/>
              <a:t>Disparities in incarceration are far larger than any disparities in offending.</a:t>
            </a:r>
          </a:p>
        </p:txBody>
      </p:sp>
    </p:spTree>
    <p:extLst>
      <p:ext uri="{BB962C8B-B14F-4D97-AF65-F5344CB8AC3E}">
        <p14:creationId xmlns:p14="http://schemas.microsoft.com/office/powerpoint/2010/main" val="1732997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55DBA-3178-47ED-A5A4-27DF60050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 in Drug Enforcement – 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AC122-1677-4821-A15E-79ADAA31F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clear example of enforcement bias is drug offenses –</a:t>
            </a:r>
          </a:p>
          <a:p>
            <a:endParaRPr lang="en-US" sz="2800" dirty="0"/>
          </a:p>
          <a:p>
            <a:pPr lvl="2"/>
            <a:r>
              <a:rPr lang="en-US" sz="2600" dirty="0"/>
              <a:t>Blacks and Whites use drugs at approximately the same rates.</a:t>
            </a:r>
            <a:r>
              <a:rPr lang="en-US" sz="2600" baseline="30000" dirty="0"/>
              <a:t>3</a:t>
            </a:r>
          </a:p>
          <a:p>
            <a:pPr lvl="2"/>
            <a:endParaRPr lang="en-US" sz="2600" dirty="0"/>
          </a:p>
          <a:p>
            <a:pPr lvl="2"/>
            <a:r>
              <a:rPr lang="en-US" sz="2600" dirty="0"/>
              <a:t>Nationally, Blacks are about 4X AS LIKELY TO BE ARRESTED FOR DRUG OFFENSES.</a:t>
            </a:r>
            <a:r>
              <a:rPr lang="en-US" sz="2600" baseline="30000" dirty="0"/>
              <a:t>4</a:t>
            </a:r>
            <a:r>
              <a:rPr lang="en-US" sz="2600" dirty="0"/>
              <a:t>   (8X IN Iowa, according to the ACLU)</a:t>
            </a:r>
            <a:r>
              <a:rPr lang="en-US" sz="2600" baseline="30000" dirty="0"/>
              <a:t>5</a:t>
            </a:r>
            <a:r>
              <a:rPr lang="en-US" sz="26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6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39CFB-0E15-4605-9F47-18C45131A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Role of Black Hawk County in Disparities</a:t>
            </a:r>
            <a:r>
              <a:rPr lang="en-US" baseline="30000" dirty="0"/>
              <a:t>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2D68F-7804-45E6-9967-3E977C6DC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Black Hawk County is the 4</a:t>
            </a:r>
            <a:r>
              <a:rPr lang="en-US" sz="2800" baseline="30000" dirty="0"/>
              <a:t>th</a:t>
            </a:r>
            <a:r>
              <a:rPr lang="en-US" sz="2800" dirty="0"/>
              <a:t> largest in the state in population;</a:t>
            </a:r>
          </a:p>
          <a:p>
            <a:pPr lvl="1"/>
            <a:r>
              <a:rPr lang="en-US" sz="2400" dirty="0"/>
              <a:t>However, the county is 2nd, behind only Polk County, in the number of people it sends to prison.  </a:t>
            </a:r>
          </a:p>
          <a:p>
            <a:r>
              <a:rPr lang="en-US" sz="2800" dirty="0"/>
              <a:t>About 9% of the county’s population is African American; </a:t>
            </a:r>
          </a:p>
          <a:p>
            <a:pPr lvl="1"/>
            <a:r>
              <a:rPr lang="en-US" sz="2400" dirty="0"/>
              <a:t>However, they make up 51% of those sent to prison from Black Hawk County.  </a:t>
            </a:r>
          </a:p>
          <a:p>
            <a:r>
              <a:rPr lang="en-US" sz="2800" dirty="0"/>
              <a:t>As a result, this county contributes greatly to the state’s disparity in imprisonment for African  Americans.  </a:t>
            </a:r>
          </a:p>
        </p:txBody>
      </p:sp>
    </p:spTree>
    <p:extLst>
      <p:ext uri="{BB962C8B-B14F-4D97-AF65-F5344CB8AC3E}">
        <p14:creationId xmlns:p14="http://schemas.microsoft.com/office/powerpoint/2010/main" val="57557387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576</TotalTime>
  <Words>1855</Words>
  <Application>Microsoft Office PowerPoint</Application>
  <PresentationFormat>Widescreen</PresentationFormat>
  <Paragraphs>141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Trebuchet MS</vt:lpstr>
      <vt:lpstr>Berlin</vt:lpstr>
      <vt:lpstr>Racism in Our Own Backyard</vt:lpstr>
      <vt:lpstr>The Iowa Justice Action Network</vt:lpstr>
      <vt:lpstr>Purposes of this Community Forum</vt:lpstr>
      <vt:lpstr>Guest interviews</vt:lpstr>
      <vt:lpstr>Iowa incarceration vs. US incarceration1</vt:lpstr>
      <vt:lpstr>Are disparities due to different rates of offending?</vt:lpstr>
      <vt:lpstr>However, perceived differences in offending may be due to differential enforcement.   </vt:lpstr>
      <vt:lpstr>Bias in Drug Enforcement – an Example</vt:lpstr>
      <vt:lpstr>Role of Black Hawk County in Disparities6</vt:lpstr>
      <vt:lpstr>Factors affecting rates of arrest and incarceration –the police.</vt:lpstr>
      <vt:lpstr>Factors affecting incarceration – the prosecutors</vt:lpstr>
      <vt:lpstr>CHARGING AND CONVICTION RATES</vt:lpstr>
      <vt:lpstr>Overall charging and conviction – a “Lock ‘em up” county?</vt:lpstr>
      <vt:lpstr>A “lock’em up” county, continued.</vt:lpstr>
      <vt:lpstr>Reexamining our approach</vt:lpstr>
      <vt:lpstr>Reexamining our Approach, II</vt:lpstr>
      <vt:lpstr>Concern for victims</vt:lpstr>
      <vt:lpstr>Alternatives to locking people up, Part I</vt:lpstr>
      <vt:lpstr>Alternatives to locking people up, Part II</vt:lpstr>
      <vt:lpstr>Alternatives to locking people up, Part III</vt:lpstr>
      <vt:lpstr>Need for community focus and action, Part I</vt:lpstr>
      <vt:lpstr>Need for community focus and action, Part II</vt:lpstr>
      <vt:lpstr>Ground rules for breakout sessions</vt:lpstr>
      <vt:lpstr>Questions for breakout sessions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Racial disparities in iowa</dc:title>
  <dc:creator>R. Allen Hays</dc:creator>
  <cp:lastModifiedBy>R. Allen Hays</cp:lastModifiedBy>
  <cp:revision>55</cp:revision>
  <cp:lastPrinted>2020-09-10T17:42:05Z</cp:lastPrinted>
  <dcterms:created xsi:type="dcterms:W3CDTF">2020-07-11T15:50:20Z</dcterms:created>
  <dcterms:modified xsi:type="dcterms:W3CDTF">2020-09-27T12:12:02Z</dcterms:modified>
</cp:coreProperties>
</file>