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0" r:id="rId1"/>
  </p:sldMasterIdLst>
  <p:notesMasterIdLst>
    <p:notesMasterId r:id="rId16"/>
  </p:notesMasterIdLst>
  <p:sldIdLst>
    <p:sldId id="311" r:id="rId2"/>
    <p:sldId id="256" r:id="rId3"/>
    <p:sldId id="312" r:id="rId4"/>
    <p:sldId id="325" r:id="rId5"/>
    <p:sldId id="326" r:id="rId6"/>
    <p:sldId id="327" r:id="rId7"/>
    <p:sldId id="328" r:id="rId8"/>
    <p:sldId id="337" r:id="rId9"/>
    <p:sldId id="331" r:id="rId10"/>
    <p:sldId id="338" r:id="rId11"/>
    <p:sldId id="329" r:id="rId12"/>
    <p:sldId id="332" r:id="rId13"/>
    <p:sldId id="293" r:id="rId14"/>
    <p:sldId id="333" r:id="rId15"/>
  </p:sldIdLst>
  <p:sldSz cx="19010313" cy="10693400"/>
  <p:notesSz cx="7556500" cy="10693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4" userDrawn="1">
          <p15:clr>
            <a:srgbClr val="A4A3A4"/>
          </p15:clr>
        </p15:guide>
        <p15:guide id="2" pos="612" userDrawn="1">
          <p15:clr>
            <a:srgbClr val="A4A3A4"/>
          </p15:clr>
        </p15:guide>
        <p15:guide id="3" orient="horz" pos="634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EF3"/>
    <a:srgbClr val="FFA100"/>
    <a:srgbClr val="FCF7D0"/>
    <a:srgbClr val="FFFF00"/>
    <a:srgbClr val="FFBF00"/>
    <a:srgbClr val="E3B52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CBF727-8BFF-4AC9-94A4-80E5D8E16D43}" v="29" dt="2022-11-16T14:30:00.642"/>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53" d="100"/>
          <a:sy n="53" d="100"/>
        </p:scale>
        <p:origin x="710" y="29"/>
      </p:cViewPr>
      <p:guideLst>
        <p:guide orient="horz" pos="344"/>
        <p:guide pos="612"/>
        <p:guide orient="horz" pos="6344"/>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mbi rajan" userId="31881fb0af34c152" providerId="LiveId" clId="{53CBF727-8BFF-4AC9-94A4-80E5D8E16D43}"/>
    <pc:docChg chg="undo custSel delSld modSld sldOrd">
      <pc:chgData name="Nambi rajan" userId="31881fb0af34c152" providerId="LiveId" clId="{53CBF727-8BFF-4AC9-94A4-80E5D8E16D43}" dt="2022-11-16T14:30:00.642" v="652"/>
      <pc:docMkLst>
        <pc:docMk/>
      </pc:docMkLst>
      <pc:sldChg chg="modSp ord">
        <pc:chgData name="Nambi rajan" userId="31881fb0af34c152" providerId="LiveId" clId="{53CBF727-8BFF-4AC9-94A4-80E5D8E16D43}" dt="2022-11-16T14:29:39.600" v="650"/>
        <pc:sldMkLst>
          <pc:docMk/>
          <pc:sldMk cId="1669703198" sldId="293"/>
        </pc:sldMkLst>
        <pc:spChg chg="mod">
          <ac:chgData name="Nambi rajan" userId="31881fb0af34c152" providerId="LiveId" clId="{53CBF727-8BFF-4AC9-94A4-80E5D8E16D43}" dt="2022-11-16T13:32:38.550" v="9" actId="339"/>
          <ac:spMkLst>
            <pc:docMk/>
            <pc:sldMk cId="1669703198" sldId="293"/>
            <ac:spMk id="3" creationId="{0FC13DAE-F397-421A-257A-DDCD778D1114}"/>
          </ac:spMkLst>
        </pc:spChg>
        <pc:spChg chg="mod">
          <ac:chgData name="Nambi rajan" userId="31881fb0af34c152" providerId="LiveId" clId="{53CBF727-8BFF-4AC9-94A4-80E5D8E16D43}" dt="2022-11-16T13:32:52.073" v="10" actId="339"/>
          <ac:spMkLst>
            <pc:docMk/>
            <pc:sldMk cId="1669703198" sldId="293"/>
            <ac:spMk id="4" creationId="{28E3453A-DA69-2E76-6576-4690532861C5}"/>
          </ac:spMkLst>
        </pc:spChg>
        <pc:picChg chg="mod">
          <ac:chgData name="Nambi rajan" userId="31881fb0af34c152" providerId="LiveId" clId="{53CBF727-8BFF-4AC9-94A4-80E5D8E16D43}" dt="2022-11-16T14:29:39.600" v="650"/>
          <ac:picMkLst>
            <pc:docMk/>
            <pc:sldMk cId="1669703198" sldId="293"/>
            <ac:picMk id="22" creationId="{3E7BCCCF-FF96-A8DE-E4AC-920E14996844}"/>
          </ac:picMkLst>
        </pc:picChg>
      </pc:sldChg>
      <pc:sldChg chg="del">
        <pc:chgData name="Nambi rajan" userId="31881fb0af34c152" providerId="LiveId" clId="{53CBF727-8BFF-4AC9-94A4-80E5D8E16D43}" dt="2022-11-16T13:29:31.176" v="0" actId="47"/>
        <pc:sldMkLst>
          <pc:docMk/>
          <pc:sldMk cId="665594218" sldId="310"/>
        </pc:sldMkLst>
      </pc:sldChg>
      <pc:sldChg chg="modSp mod">
        <pc:chgData name="Nambi rajan" userId="31881fb0af34c152" providerId="LiveId" clId="{53CBF727-8BFF-4AC9-94A4-80E5D8E16D43}" dt="2022-11-16T14:27:02.979" v="641"/>
        <pc:sldMkLst>
          <pc:docMk/>
          <pc:sldMk cId="2954974318" sldId="312"/>
        </pc:sldMkLst>
        <pc:spChg chg="mod">
          <ac:chgData name="Nambi rajan" userId="31881fb0af34c152" providerId="LiveId" clId="{53CBF727-8BFF-4AC9-94A4-80E5D8E16D43}" dt="2022-11-16T14:27:02.979" v="641"/>
          <ac:spMkLst>
            <pc:docMk/>
            <pc:sldMk cId="2954974318" sldId="312"/>
            <ac:spMk id="58" creationId="{FB372840-E33A-458C-8A25-F4CB0D8FE087}"/>
          </ac:spMkLst>
        </pc:spChg>
        <pc:spChg chg="mod">
          <ac:chgData name="Nambi rajan" userId="31881fb0af34c152" providerId="LiveId" clId="{53CBF727-8BFF-4AC9-94A4-80E5D8E16D43}" dt="2022-11-16T14:25:51.382" v="638"/>
          <ac:spMkLst>
            <pc:docMk/>
            <pc:sldMk cId="2954974318" sldId="312"/>
            <ac:spMk id="62" creationId="{C97DC801-3276-99F1-C2C3-E6EF21C13420}"/>
          </ac:spMkLst>
        </pc:spChg>
        <pc:spChg chg="mod">
          <ac:chgData name="Nambi rajan" userId="31881fb0af34c152" providerId="LiveId" clId="{53CBF727-8BFF-4AC9-94A4-80E5D8E16D43}" dt="2022-11-16T14:23:27.219" v="631"/>
          <ac:spMkLst>
            <pc:docMk/>
            <pc:sldMk cId="2954974318" sldId="312"/>
            <ac:spMk id="1068" creationId="{4C837DAD-61F5-1C1A-23A4-1D53F7627E93}"/>
          </ac:spMkLst>
        </pc:spChg>
        <pc:spChg chg="mod">
          <ac:chgData name="Nambi rajan" userId="31881fb0af34c152" providerId="LiveId" clId="{53CBF727-8BFF-4AC9-94A4-80E5D8E16D43}" dt="2022-11-16T14:24:32.765" v="635"/>
          <ac:spMkLst>
            <pc:docMk/>
            <pc:sldMk cId="2954974318" sldId="312"/>
            <ac:spMk id="1070" creationId="{DDB7065C-546A-AEA4-EB4B-1FB0D6FD6A57}"/>
          </ac:spMkLst>
        </pc:spChg>
        <pc:spChg chg="mod">
          <ac:chgData name="Nambi rajan" userId="31881fb0af34c152" providerId="LiveId" clId="{53CBF727-8BFF-4AC9-94A4-80E5D8E16D43}" dt="2022-11-16T14:24:44.965" v="636"/>
          <ac:spMkLst>
            <pc:docMk/>
            <pc:sldMk cId="2954974318" sldId="312"/>
            <ac:spMk id="1072" creationId="{09A03DE2-CF52-B758-7583-338B0E9879DA}"/>
          </ac:spMkLst>
        </pc:spChg>
        <pc:spChg chg="mod">
          <ac:chgData name="Nambi rajan" userId="31881fb0af34c152" providerId="LiveId" clId="{53CBF727-8BFF-4AC9-94A4-80E5D8E16D43}" dt="2022-11-16T14:25:27.745" v="637"/>
          <ac:spMkLst>
            <pc:docMk/>
            <pc:sldMk cId="2954974318" sldId="312"/>
            <ac:spMk id="1074" creationId="{4A1BF1A8-2D85-A112-1C42-EB1E576AE42D}"/>
          </ac:spMkLst>
        </pc:spChg>
        <pc:spChg chg="mod">
          <ac:chgData name="Nambi rajan" userId="31881fb0af34c152" providerId="LiveId" clId="{53CBF727-8BFF-4AC9-94A4-80E5D8E16D43}" dt="2022-11-16T14:26:18.276" v="639"/>
          <ac:spMkLst>
            <pc:docMk/>
            <pc:sldMk cId="2954974318" sldId="312"/>
            <ac:spMk id="1077" creationId="{ABB837DE-D5E2-2CD1-D3F9-CBDADFCE46BE}"/>
          </ac:spMkLst>
        </pc:spChg>
        <pc:spChg chg="mod">
          <ac:chgData name="Nambi rajan" userId="31881fb0af34c152" providerId="LiveId" clId="{53CBF727-8BFF-4AC9-94A4-80E5D8E16D43}" dt="2022-11-16T14:26:38.378" v="640"/>
          <ac:spMkLst>
            <pc:docMk/>
            <pc:sldMk cId="2954974318" sldId="312"/>
            <ac:spMk id="1079" creationId="{607B1A8B-7635-EAAF-3A03-AACDD8FE3053}"/>
          </ac:spMkLst>
        </pc:spChg>
      </pc:sldChg>
      <pc:sldChg chg="modSp">
        <pc:chgData name="Nambi rajan" userId="31881fb0af34c152" providerId="LiveId" clId="{53CBF727-8BFF-4AC9-94A4-80E5D8E16D43}" dt="2022-11-16T14:27:40.416" v="642"/>
        <pc:sldMkLst>
          <pc:docMk/>
          <pc:sldMk cId="999384173" sldId="325"/>
        </pc:sldMkLst>
        <pc:picChg chg="mod">
          <ac:chgData name="Nambi rajan" userId="31881fb0af34c152" providerId="LiveId" clId="{53CBF727-8BFF-4AC9-94A4-80E5D8E16D43}" dt="2022-11-16T14:27:40.416" v="642"/>
          <ac:picMkLst>
            <pc:docMk/>
            <pc:sldMk cId="999384173" sldId="325"/>
            <ac:picMk id="15" creationId="{C0BD87C7-06EE-1EC9-DD60-D210CC87C788}"/>
          </ac:picMkLst>
        </pc:picChg>
      </pc:sldChg>
      <pc:sldChg chg="modSp">
        <pc:chgData name="Nambi rajan" userId="31881fb0af34c152" providerId="LiveId" clId="{53CBF727-8BFF-4AC9-94A4-80E5D8E16D43}" dt="2022-11-16T14:27:51.997" v="643"/>
        <pc:sldMkLst>
          <pc:docMk/>
          <pc:sldMk cId="4040547796" sldId="326"/>
        </pc:sldMkLst>
        <pc:picChg chg="mod">
          <ac:chgData name="Nambi rajan" userId="31881fb0af34c152" providerId="LiveId" clId="{53CBF727-8BFF-4AC9-94A4-80E5D8E16D43}" dt="2022-11-16T14:27:51.997" v="643"/>
          <ac:picMkLst>
            <pc:docMk/>
            <pc:sldMk cId="4040547796" sldId="326"/>
            <ac:picMk id="13" creationId="{2EC3B303-8A20-2F10-5F42-D0EA8A69B863}"/>
          </ac:picMkLst>
        </pc:picChg>
      </pc:sldChg>
      <pc:sldChg chg="modSp">
        <pc:chgData name="Nambi rajan" userId="31881fb0af34c152" providerId="LiveId" clId="{53CBF727-8BFF-4AC9-94A4-80E5D8E16D43}" dt="2022-11-16T14:28:09.408" v="644"/>
        <pc:sldMkLst>
          <pc:docMk/>
          <pc:sldMk cId="1099032618" sldId="327"/>
        </pc:sldMkLst>
        <pc:picChg chg="mod">
          <ac:chgData name="Nambi rajan" userId="31881fb0af34c152" providerId="LiveId" clId="{53CBF727-8BFF-4AC9-94A4-80E5D8E16D43}" dt="2022-11-16T14:28:09.408" v="644"/>
          <ac:picMkLst>
            <pc:docMk/>
            <pc:sldMk cId="1099032618" sldId="327"/>
            <ac:picMk id="6" creationId="{CAF1E0E8-3C63-1073-72CA-F7D0FAAC6407}"/>
          </ac:picMkLst>
        </pc:picChg>
      </pc:sldChg>
      <pc:sldChg chg="modSp">
        <pc:chgData name="Nambi rajan" userId="31881fb0af34c152" providerId="LiveId" clId="{53CBF727-8BFF-4AC9-94A4-80E5D8E16D43}" dt="2022-11-16T14:28:23.077" v="645"/>
        <pc:sldMkLst>
          <pc:docMk/>
          <pc:sldMk cId="364509909" sldId="328"/>
        </pc:sldMkLst>
        <pc:picChg chg="mod">
          <ac:chgData name="Nambi rajan" userId="31881fb0af34c152" providerId="LiveId" clId="{53CBF727-8BFF-4AC9-94A4-80E5D8E16D43}" dt="2022-11-16T14:28:23.077" v="645"/>
          <ac:picMkLst>
            <pc:docMk/>
            <pc:sldMk cId="364509909" sldId="328"/>
            <ac:picMk id="5" creationId="{C0194A1A-6219-BD9C-7432-7D424A4E51A3}"/>
          </ac:picMkLst>
        </pc:picChg>
      </pc:sldChg>
      <pc:sldChg chg="addSp delSp modSp mod">
        <pc:chgData name="Nambi rajan" userId="31881fb0af34c152" providerId="LiveId" clId="{53CBF727-8BFF-4AC9-94A4-80E5D8E16D43}" dt="2022-11-16T14:30:00.642" v="652"/>
        <pc:sldMkLst>
          <pc:docMk/>
          <pc:sldMk cId="1322383455" sldId="329"/>
        </pc:sldMkLst>
        <pc:picChg chg="del">
          <ac:chgData name="Nambi rajan" userId="31881fb0af34c152" providerId="LiveId" clId="{53CBF727-8BFF-4AC9-94A4-80E5D8E16D43}" dt="2022-11-16T14:29:48.923" v="651" actId="478"/>
          <ac:picMkLst>
            <pc:docMk/>
            <pc:sldMk cId="1322383455" sldId="329"/>
            <ac:picMk id="4" creationId="{4BCD8CFE-8BEB-3439-7FD0-68A590147350}"/>
          </ac:picMkLst>
        </pc:picChg>
        <pc:picChg chg="add mod">
          <ac:chgData name="Nambi rajan" userId="31881fb0af34c152" providerId="LiveId" clId="{53CBF727-8BFF-4AC9-94A4-80E5D8E16D43}" dt="2022-11-16T14:30:00.642" v="652"/>
          <ac:picMkLst>
            <pc:docMk/>
            <pc:sldMk cId="1322383455" sldId="329"/>
            <ac:picMk id="6" creationId="{BD4C48E2-8A09-846C-59D3-1BFF4582C629}"/>
          </ac:picMkLst>
        </pc:picChg>
      </pc:sldChg>
      <pc:sldChg chg="addSp delSp modSp mod">
        <pc:chgData name="Nambi rajan" userId="31881fb0af34c152" providerId="LiveId" clId="{53CBF727-8BFF-4AC9-94A4-80E5D8E16D43}" dt="2022-11-16T14:28:46.622" v="647"/>
        <pc:sldMkLst>
          <pc:docMk/>
          <pc:sldMk cId="4155995965" sldId="331"/>
        </pc:sldMkLst>
        <pc:spChg chg="add mod">
          <ac:chgData name="Nambi rajan" userId="31881fb0af34c152" providerId="LiveId" clId="{53CBF727-8BFF-4AC9-94A4-80E5D8E16D43}" dt="2022-11-16T14:20:26.025" v="623" actId="1076"/>
          <ac:spMkLst>
            <pc:docMk/>
            <pc:sldMk cId="4155995965" sldId="331"/>
            <ac:spMk id="9" creationId="{99827799-5D49-6FAA-1913-F49AC8EC401D}"/>
          </ac:spMkLst>
        </pc:spChg>
        <pc:spChg chg="del mod">
          <ac:chgData name="Nambi rajan" userId="31881fb0af34c152" providerId="LiveId" clId="{53CBF727-8BFF-4AC9-94A4-80E5D8E16D43}" dt="2022-11-16T14:19:54.824" v="616" actId="478"/>
          <ac:spMkLst>
            <pc:docMk/>
            <pc:sldMk cId="4155995965" sldId="331"/>
            <ac:spMk id="10" creationId="{E1325172-4940-6085-59B7-E6921ADD7A7D}"/>
          </ac:spMkLst>
        </pc:spChg>
        <pc:spChg chg="add mod">
          <ac:chgData name="Nambi rajan" userId="31881fb0af34c152" providerId="LiveId" clId="{53CBF727-8BFF-4AC9-94A4-80E5D8E16D43}" dt="2022-11-16T14:20:31.528" v="624" actId="1076"/>
          <ac:spMkLst>
            <pc:docMk/>
            <pc:sldMk cId="4155995965" sldId="331"/>
            <ac:spMk id="15" creationId="{17B0BEE0-3CE6-E84D-8C8E-4DDA94BD3D0E}"/>
          </ac:spMkLst>
        </pc:spChg>
        <pc:spChg chg="add mod">
          <ac:chgData name="Nambi rajan" userId="31881fb0af34c152" providerId="LiveId" clId="{53CBF727-8BFF-4AC9-94A4-80E5D8E16D43}" dt="2022-11-16T14:21:06.574" v="627" actId="20577"/>
          <ac:spMkLst>
            <pc:docMk/>
            <pc:sldMk cId="4155995965" sldId="331"/>
            <ac:spMk id="16" creationId="{510EFC47-9EFE-FE48-63F6-91C987CE5007}"/>
          </ac:spMkLst>
        </pc:spChg>
        <pc:spChg chg="add mod">
          <ac:chgData name="Nambi rajan" userId="31881fb0af34c152" providerId="LiveId" clId="{53CBF727-8BFF-4AC9-94A4-80E5D8E16D43}" dt="2022-11-16T14:20:53.316" v="626" actId="20577"/>
          <ac:spMkLst>
            <pc:docMk/>
            <pc:sldMk cId="4155995965" sldId="331"/>
            <ac:spMk id="17" creationId="{AA67D29F-1D2D-F58D-2436-E3DBD88ABCD9}"/>
          </ac:spMkLst>
        </pc:spChg>
        <pc:spChg chg="mod">
          <ac:chgData name="Nambi rajan" userId="31881fb0af34c152" providerId="LiveId" clId="{53CBF727-8BFF-4AC9-94A4-80E5D8E16D43}" dt="2022-11-16T13:52:50.764" v="278" actId="1076"/>
          <ac:spMkLst>
            <pc:docMk/>
            <pc:sldMk cId="4155995965" sldId="331"/>
            <ac:spMk id="1070" creationId="{DDB7065C-546A-AEA4-EB4B-1FB0D6FD6A57}"/>
          </ac:spMkLst>
        </pc:spChg>
        <pc:picChg chg="mod">
          <ac:chgData name="Nambi rajan" userId="31881fb0af34c152" providerId="LiveId" clId="{53CBF727-8BFF-4AC9-94A4-80E5D8E16D43}" dt="2022-11-16T14:28:46.622" v="647"/>
          <ac:picMkLst>
            <pc:docMk/>
            <pc:sldMk cId="4155995965" sldId="331"/>
            <ac:picMk id="5" creationId="{758693F3-F38A-DDFC-F3C4-E120FCA5D82F}"/>
          </ac:picMkLst>
        </pc:picChg>
      </pc:sldChg>
      <pc:sldChg chg="modSp">
        <pc:chgData name="Nambi rajan" userId="31881fb0af34c152" providerId="LiveId" clId="{53CBF727-8BFF-4AC9-94A4-80E5D8E16D43}" dt="2022-11-16T14:29:30.007" v="649"/>
        <pc:sldMkLst>
          <pc:docMk/>
          <pc:sldMk cId="3845983130" sldId="332"/>
        </pc:sldMkLst>
        <pc:picChg chg="mod">
          <ac:chgData name="Nambi rajan" userId="31881fb0af34c152" providerId="LiveId" clId="{53CBF727-8BFF-4AC9-94A4-80E5D8E16D43}" dt="2022-11-16T14:29:30.007" v="649"/>
          <ac:picMkLst>
            <pc:docMk/>
            <pc:sldMk cId="3845983130" sldId="332"/>
            <ac:picMk id="11" creationId="{6A69A954-2992-C130-FA16-5920B77D12C5}"/>
          </ac:picMkLst>
        </pc:picChg>
      </pc:sldChg>
      <pc:sldChg chg="del">
        <pc:chgData name="Nambi rajan" userId="31881fb0af34c152" providerId="LiveId" clId="{53CBF727-8BFF-4AC9-94A4-80E5D8E16D43}" dt="2022-11-16T13:31:40.056" v="7" actId="47"/>
        <pc:sldMkLst>
          <pc:docMk/>
          <pc:sldMk cId="3594544903" sldId="334"/>
        </pc:sldMkLst>
      </pc:sldChg>
      <pc:sldChg chg="addSp delSp modSp del mod">
        <pc:chgData name="Nambi rajan" userId="31881fb0af34c152" providerId="LiveId" clId="{53CBF727-8BFF-4AC9-94A4-80E5D8E16D43}" dt="2022-11-16T14:21:33.775" v="628" actId="47"/>
        <pc:sldMkLst>
          <pc:docMk/>
          <pc:sldMk cId="1927715888" sldId="335"/>
        </pc:sldMkLst>
        <pc:spChg chg="add del mod">
          <ac:chgData name="Nambi rajan" userId="31881fb0af34c152" providerId="LiveId" clId="{53CBF727-8BFF-4AC9-94A4-80E5D8E16D43}" dt="2022-11-16T13:31:29.058" v="6" actId="207"/>
          <ac:spMkLst>
            <pc:docMk/>
            <pc:sldMk cId="1927715888" sldId="335"/>
            <ac:spMk id="3" creationId="{9D260584-DA48-1691-FEFB-C88416DC4267}"/>
          </ac:spMkLst>
        </pc:spChg>
        <pc:picChg chg="mod">
          <ac:chgData name="Nambi rajan" userId="31881fb0af34c152" providerId="LiveId" clId="{53CBF727-8BFF-4AC9-94A4-80E5D8E16D43}" dt="2022-11-16T13:29:50.988" v="1" actId="1076"/>
          <ac:picMkLst>
            <pc:docMk/>
            <pc:sldMk cId="1927715888" sldId="335"/>
            <ac:picMk id="5" creationId="{844A4D2B-701C-EC17-354E-EA2ED8C740FD}"/>
          </ac:picMkLst>
        </pc:picChg>
      </pc:sldChg>
      <pc:sldChg chg="modSp mod">
        <pc:chgData name="Nambi rajan" userId="31881fb0af34c152" providerId="LiveId" clId="{53CBF727-8BFF-4AC9-94A4-80E5D8E16D43}" dt="2022-11-16T14:28:33.946" v="646"/>
        <pc:sldMkLst>
          <pc:docMk/>
          <pc:sldMk cId="2781560770" sldId="337"/>
        </pc:sldMkLst>
        <pc:spChg chg="mod">
          <ac:chgData name="Nambi rajan" userId="31881fb0af34c152" providerId="LiveId" clId="{53CBF727-8BFF-4AC9-94A4-80E5D8E16D43}" dt="2022-11-16T13:33:47.019" v="11" actId="339"/>
          <ac:spMkLst>
            <pc:docMk/>
            <pc:sldMk cId="2781560770" sldId="337"/>
            <ac:spMk id="9" creationId="{0A32B823-60E5-E40C-B87E-1EF18C290E6E}"/>
          </ac:spMkLst>
        </pc:spChg>
        <pc:spChg chg="mod">
          <ac:chgData name="Nambi rajan" userId="31881fb0af34c152" providerId="LiveId" clId="{53CBF727-8BFF-4AC9-94A4-80E5D8E16D43}" dt="2022-11-16T14:14:23.249" v="493" actId="20577"/>
          <ac:spMkLst>
            <pc:docMk/>
            <pc:sldMk cId="2781560770" sldId="337"/>
            <ac:spMk id="10" creationId="{E1325172-4940-6085-59B7-E6921ADD7A7D}"/>
          </ac:spMkLst>
        </pc:spChg>
        <pc:spChg chg="mod">
          <ac:chgData name="Nambi rajan" userId="31881fb0af34c152" providerId="LiveId" clId="{53CBF727-8BFF-4AC9-94A4-80E5D8E16D43}" dt="2022-11-16T13:33:47.019" v="11" actId="339"/>
          <ac:spMkLst>
            <pc:docMk/>
            <pc:sldMk cId="2781560770" sldId="337"/>
            <ac:spMk id="15" creationId="{961DB6BF-C334-A70A-C61A-0925F3A3A933}"/>
          </ac:spMkLst>
        </pc:spChg>
        <pc:spChg chg="mod">
          <ac:chgData name="Nambi rajan" userId="31881fb0af34c152" providerId="LiveId" clId="{53CBF727-8BFF-4AC9-94A4-80E5D8E16D43}" dt="2022-11-16T13:33:47.019" v="11" actId="339"/>
          <ac:spMkLst>
            <pc:docMk/>
            <pc:sldMk cId="2781560770" sldId="337"/>
            <ac:spMk id="16" creationId="{8E4987D4-8786-F64A-CCD9-B902B93FD846}"/>
          </ac:spMkLst>
        </pc:spChg>
        <pc:picChg chg="mod">
          <ac:chgData name="Nambi rajan" userId="31881fb0af34c152" providerId="LiveId" clId="{53CBF727-8BFF-4AC9-94A4-80E5D8E16D43}" dt="2022-11-16T14:28:33.946" v="646"/>
          <ac:picMkLst>
            <pc:docMk/>
            <pc:sldMk cId="2781560770" sldId="337"/>
            <ac:picMk id="5" creationId="{326857F6-A9E2-3673-8DA6-ECE29164143E}"/>
          </ac:picMkLst>
        </pc:picChg>
      </pc:sldChg>
      <pc:sldChg chg="del">
        <pc:chgData name="Nambi rajan" userId="31881fb0af34c152" providerId="LiveId" clId="{53CBF727-8BFF-4AC9-94A4-80E5D8E16D43}" dt="2022-11-16T13:31:41.811" v="8" actId="47"/>
        <pc:sldMkLst>
          <pc:docMk/>
          <pc:sldMk cId="3268639456" sldId="338"/>
        </pc:sldMkLst>
      </pc:sldChg>
      <pc:sldChg chg="delSp modSp mod">
        <pc:chgData name="Nambi rajan" userId="31881fb0af34c152" providerId="LiveId" clId="{53CBF727-8BFF-4AC9-94A4-80E5D8E16D43}" dt="2022-11-16T14:28:56.375" v="648"/>
        <pc:sldMkLst>
          <pc:docMk/>
          <pc:sldMk cId="3549549977" sldId="338"/>
        </pc:sldMkLst>
        <pc:spChg chg="del mod">
          <ac:chgData name="Nambi rajan" userId="31881fb0af34c152" providerId="LiveId" clId="{53CBF727-8BFF-4AC9-94A4-80E5D8E16D43}" dt="2022-11-16T14:15:18.585" v="495" actId="478"/>
          <ac:spMkLst>
            <pc:docMk/>
            <pc:sldMk cId="3549549977" sldId="338"/>
            <ac:spMk id="9" creationId="{99827799-5D49-6FAA-1913-F49AC8EC401D}"/>
          </ac:spMkLst>
        </pc:spChg>
        <pc:spChg chg="mod">
          <ac:chgData name="Nambi rajan" userId="31881fb0af34c152" providerId="LiveId" clId="{53CBF727-8BFF-4AC9-94A4-80E5D8E16D43}" dt="2022-11-16T14:19:37.394" v="615" actId="339"/>
          <ac:spMkLst>
            <pc:docMk/>
            <pc:sldMk cId="3549549977" sldId="338"/>
            <ac:spMk id="10" creationId="{E1325172-4940-6085-59B7-E6921ADD7A7D}"/>
          </ac:spMkLst>
        </pc:spChg>
        <pc:spChg chg="del">
          <ac:chgData name="Nambi rajan" userId="31881fb0af34c152" providerId="LiveId" clId="{53CBF727-8BFF-4AC9-94A4-80E5D8E16D43}" dt="2022-11-16T14:15:20.957" v="496" actId="478"/>
          <ac:spMkLst>
            <pc:docMk/>
            <pc:sldMk cId="3549549977" sldId="338"/>
            <ac:spMk id="15" creationId="{17B0BEE0-3CE6-E84D-8C8E-4DDA94BD3D0E}"/>
          </ac:spMkLst>
        </pc:spChg>
        <pc:spChg chg="del">
          <ac:chgData name="Nambi rajan" userId="31881fb0af34c152" providerId="LiveId" clId="{53CBF727-8BFF-4AC9-94A4-80E5D8E16D43}" dt="2022-11-16T14:15:25.655" v="497" actId="478"/>
          <ac:spMkLst>
            <pc:docMk/>
            <pc:sldMk cId="3549549977" sldId="338"/>
            <ac:spMk id="16" creationId="{510EFC47-9EFE-FE48-63F6-91C987CE5007}"/>
          </ac:spMkLst>
        </pc:spChg>
        <pc:spChg chg="del">
          <ac:chgData name="Nambi rajan" userId="31881fb0af34c152" providerId="LiveId" clId="{53CBF727-8BFF-4AC9-94A4-80E5D8E16D43}" dt="2022-11-16T14:15:28.211" v="498" actId="478"/>
          <ac:spMkLst>
            <pc:docMk/>
            <pc:sldMk cId="3549549977" sldId="338"/>
            <ac:spMk id="17" creationId="{AA67D29F-1D2D-F58D-2436-E3DBD88ABCD9}"/>
          </ac:spMkLst>
        </pc:spChg>
        <pc:picChg chg="mod">
          <ac:chgData name="Nambi rajan" userId="31881fb0af34c152" providerId="LiveId" clId="{53CBF727-8BFF-4AC9-94A4-80E5D8E16D43}" dt="2022-11-16T14:28:56.375" v="648"/>
          <ac:picMkLst>
            <pc:docMk/>
            <pc:sldMk cId="3549549977" sldId="338"/>
            <ac:picMk id="5" creationId="{758693F3-F38A-DDFC-F3C4-E120FCA5D82F}"/>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275013" cy="536575"/>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4279900" y="0"/>
            <a:ext cx="3275013" cy="536575"/>
          </a:xfrm>
          <a:prstGeom prst="rect">
            <a:avLst/>
          </a:prstGeom>
        </p:spPr>
        <p:txBody>
          <a:bodyPr vert="horz" lIns="91440" tIns="45720" rIns="91440" bIns="45720" rtlCol="0"/>
          <a:lstStyle>
            <a:lvl1pPr algn="r">
              <a:defRPr sz="1200"/>
            </a:lvl1pPr>
          </a:lstStyle>
          <a:p>
            <a:fld id="{A2BF3456-A29E-41FE-BFB7-B24F24BEE47B}" type="datetimeFigureOut">
              <a:rPr lang="cs-CZ" smtClean="0"/>
              <a:t>16.11.2022</a:t>
            </a:fld>
            <a:endParaRPr lang="cs-CZ"/>
          </a:p>
        </p:txBody>
      </p:sp>
      <p:sp>
        <p:nvSpPr>
          <p:cNvPr id="4" name="Slide Image Placeholder 3"/>
          <p:cNvSpPr>
            <a:spLocks noGrp="1" noRot="1" noChangeAspect="1"/>
          </p:cNvSpPr>
          <p:nvPr>
            <p:ph type="sldImg" idx="2"/>
          </p:nvPr>
        </p:nvSpPr>
        <p:spPr>
          <a:xfrm>
            <a:off x="571500" y="1336675"/>
            <a:ext cx="6413500" cy="3608388"/>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755650" y="5146675"/>
            <a:ext cx="6045200" cy="42100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6" name="Footer Placeholder 5"/>
          <p:cNvSpPr>
            <a:spLocks noGrp="1"/>
          </p:cNvSpPr>
          <p:nvPr>
            <p:ph type="ftr" sz="quarter" idx="4"/>
          </p:nvPr>
        </p:nvSpPr>
        <p:spPr>
          <a:xfrm>
            <a:off x="0" y="10156825"/>
            <a:ext cx="3275013" cy="536575"/>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4279900" y="10156825"/>
            <a:ext cx="3275013" cy="536575"/>
          </a:xfrm>
          <a:prstGeom prst="rect">
            <a:avLst/>
          </a:prstGeom>
        </p:spPr>
        <p:txBody>
          <a:bodyPr vert="horz" lIns="91440" tIns="45720" rIns="91440" bIns="45720" rtlCol="0" anchor="b"/>
          <a:lstStyle>
            <a:lvl1pPr algn="r">
              <a:defRPr sz="1200"/>
            </a:lvl1pPr>
          </a:lstStyle>
          <a:p>
            <a:fld id="{DD95B543-0236-4AEE-9F15-C7CF1150485F}" type="slidenum">
              <a:rPr lang="cs-CZ" smtClean="0"/>
              <a:t>‹#›</a:t>
            </a:fld>
            <a:endParaRPr lang="cs-CZ"/>
          </a:p>
        </p:txBody>
      </p:sp>
    </p:spTree>
    <p:extLst>
      <p:ext uri="{BB962C8B-B14F-4D97-AF65-F5344CB8AC3E}">
        <p14:creationId xmlns:p14="http://schemas.microsoft.com/office/powerpoint/2010/main" val="52257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s-CZ" dirty="0"/>
          </a:p>
        </p:txBody>
      </p:sp>
      <p:sp>
        <p:nvSpPr>
          <p:cNvPr id="4" name="Slide Number Placeholder 3"/>
          <p:cNvSpPr>
            <a:spLocks noGrp="1"/>
          </p:cNvSpPr>
          <p:nvPr>
            <p:ph type="sldNum" sz="quarter" idx="5"/>
          </p:nvPr>
        </p:nvSpPr>
        <p:spPr/>
        <p:txBody>
          <a:bodyPr/>
          <a:lstStyle/>
          <a:p>
            <a:fld id="{DD95B543-0236-4AEE-9F15-C7CF1150485F}" type="slidenum">
              <a:rPr lang="cs-CZ" smtClean="0"/>
              <a:t>1</a:t>
            </a:fld>
            <a:endParaRPr lang="cs-CZ"/>
          </a:p>
        </p:txBody>
      </p:sp>
    </p:spTree>
    <p:extLst>
      <p:ext uri="{BB962C8B-B14F-4D97-AF65-F5344CB8AC3E}">
        <p14:creationId xmlns:p14="http://schemas.microsoft.com/office/powerpoint/2010/main" val="5625327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s-CZ" dirty="0"/>
          </a:p>
        </p:txBody>
      </p:sp>
      <p:sp>
        <p:nvSpPr>
          <p:cNvPr id="4" name="Slide Number Placeholder 3"/>
          <p:cNvSpPr>
            <a:spLocks noGrp="1"/>
          </p:cNvSpPr>
          <p:nvPr>
            <p:ph type="sldNum" sz="quarter" idx="5"/>
          </p:nvPr>
        </p:nvSpPr>
        <p:spPr/>
        <p:txBody>
          <a:bodyPr/>
          <a:lstStyle/>
          <a:p>
            <a:fld id="{DD95B543-0236-4AEE-9F15-C7CF1150485F}" type="slidenum">
              <a:rPr lang="cs-CZ" smtClean="0"/>
              <a:t>10</a:t>
            </a:fld>
            <a:endParaRPr lang="cs-CZ"/>
          </a:p>
        </p:txBody>
      </p:sp>
    </p:spTree>
    <p:extLst>
      <p:ext uri="{BB962C8B-B14F-4D97-AF65-F5344CB8AC3E}">
        <p14:creationId xmlns:p14="http://schemas.microsoft.com/office/powerpoint/2010/main" val="8026271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s-CZ" dirty="0"/>
          </a:p>
        </p:txBody>
      </p:sp>
      <p:sp>
        <p:nvSpPr>
          <p:cNvPr id="4" name="Slide Number Placeholder 3"/>
          <p:cNvSpPr>
            <a:spLocks noGrp="1"/>
          </p:cNvSpPr>
          <p:nvPr>
            <p:ph type="sldNum" sz="quarter" idx="5"/>
          </p:nvPr>
        </p:nvSpPr>
        <p:spPr/>
        <p:txBody>
          <a:bodyPr/>
          <a:lstStyle/>
          <a:p>
            <a:fld id="{DD95B543-0236-4AEE-9F15-C7CF1150485F}" type="slidenum">
              <a:rPr lang="cs-CZ" smtClean="0"/>
              <a:t>11</a:t>
            </a:fld>
            <a:endParaRPr lang="cs-CZ"/>
          </a:p>
        </p:txBody>
      </p:sp>
    </p:spTree>
    <p:extLst>
      <p:ext uri="{BB962C8B-B14F-4D97-AF65-F5344CB8AC3E}">
        <p14:creationId xmlns:p14="http://schemas.microsoft.com/office/powerpoint/2010/main" val="27125059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s-CZ" dirty="0"/>
          </a:p>
        </p:txBody>
      </p:sp>
      <p:sp>
        <p:nvSpPr>
          <p:cNvPr id="4" name="Slide Number Placeholder 3"/>
          <p:cNvSpPr>
            <a:spLocks noGrp="1"/>
          </p:cNvSpPr>
          <p:nvPr>
            <p:ph type="sldNum" sz="quarter" idx="5"/>
          </p:nvPr>
        </p:nvSpPr>
        <p:spPr/>
        <p:txBody>
          <a:bodyPr/>
          <a:lstStyle/>
          <a:p>
            <a:fld id="{DD95B543-0236-4AEE-9F15-C7CF1150485F}" type="slidenum">
              <a:rPr lang="cs-CZ" smtClean="0"/>
              <a:t>12</a:t>
            </a:fld>
            <a:endParaRPr lang="cs-CZ"/>
          </a:p>
        </p:txBody>
      </p:sp>
    </p:spTree>
    <p:extLst>
      <p:ext uri="{BB962C8B-B14F-4D97-AF65-F5344CB8AC3E}">
        <p14:creationId xmlns:p14="http://schemas.microsoft.com/office/powerpoint/2010/main" val="17159011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s-CZ" dirty="0"/>
          </a:p>
        </p:txBody>
      </p:sp>
      <p:sp>
        <p:nvSpPr>
          <p:cNvPr id="4" name="Slide Number Placeholder 3"/>
          <p:cNvSpPr>
            <a:spLocks noGrp="1"/>
          </p:cNvSpPr>
          <p:nvPr>
            <p:ph type="sldNum" sz="quarter" idx="5"/>
          </p:nvPr>
        </p:nvSpPr>
        <p:spPr/>
        <p:txBody>
          <a:bodyPr/>
          <a:lstStyle/>
          <a:p>
            <a:fld id="{DD95B543-0236-4AEE-9F15-C7CF1150485F}" type="slidenum">
              <a:rPr lang="cs-CZ" smtClean="0"/>
              <a:t>14</a:t>
            </a:fld>
            <a:endParaRPr lang="cs-CZ"/>
          </a:p>
        </p:txBody>
      </p:sp>
    </p:spTree>
    <p:extLst>
      <p:ext uri="{BB962C8B-B14F-4D97-AF65-F5344CB8AC3E}">
        <p14:creationId xmlns:p14="http://schemas.microsoft.com/office/powerpoint/2010/main" val="36333651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s-CZ" dirty="0"/>
          </a:p>
        </p:txBody>
      </p:sp>
      <p:sp>
        <p:nvSpPr>
          <p:cNvPr id="4" name="Slide Number Placeholder 3"/>
          <p:cNvSpPr>
            <a:spLocks noGrp="1"/>
          </p:cNvSpPr>
          <p:nvPr>
            <p:ph type="sldNum" sz="quarter" idx="5"/>
          </p:nvPr>
        </p:nvSpPr>
        <p:spPr/>
        <p:txBody>
          <a:bodyPr/>
          <a:lstStyle/>
          <a:p>
            <a:fld id="{DD95B543-0236-4AEE-9F15-C7CF1150485F}" type="slidenum">
              <a:rPr lang="cs-CZ" smtClean="0"/>
              <a:t>2</a:t>
            </a:fld>
            <a:endParaRPr lang="cs-CZ"/>
          </a:p>
        </p:txBody>
      </p:sp>
    </p:spTree>
    <p:extLst>
      <p:ext uri="{BB962C8B-B14F-4D97-AF65-F5344CB8AC3E}">
        <p14:creationId xmlns:p14="http://schemas.microsoft.com/office/powerpoint/2010/main" val="4407332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s-CZ" dirty="0"/>
          </a:p>
        </p:txBody>
      </p:sp>
      <p:sp>
        <p:nvSpPr>
          <p:cNvPr id="4" name="Slide Number Placeholder 3"/>
          <p:cNvSpPr>
            <a:spLocks noGrp="1"/>
          </p:cNvSpPr>
          <p:nvPr>
            <p:ph type="sldNum" sz="quarter" idx="5"/>
          </p:nvPr>
        </p:nvSpPr>
        <p:spPr/>
        <p:txBody>
          <a:bodyPr/>
          <a:lstStyle/>
          <a:p>
            <a:fld id="{DD95B543-0236-4AEE-9F15-C7CF1150485F}" type="slidenum">
              <a:rPr lang="cs-CZ" smtClean="0"/>
              <a:t>3</a:t>
            </a:fld>
            <a:endParaRPr lang="cs-CZ"/>
          </a:p>
        </p:txBody>
      </p:sp>
    </p:spTree>
    <p:extLst>
      <p:ext uri="{BB962C8B-B14F-4D97-AF65-F5344CB8AC3E}">
        <p14:creationId xmlns:p14="http://schemas.microsoft.com/office/powerpoint/2010/main" val="37639018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s-CZ" dirty="0"/>
          </a:p>
        </p:txBody>
      </p:sp>
      <p:sp>
        <p:nvSpPr>
          <p:cNvPr id="4" name="Slide Number Placeholder 3"/>
          <p:cNvSpPr>
            <a:spLocks noGrp="1"/>
          </p:cNvSpPr>
          <p:nvPr>
            <p:ph type="sldNum" sz="quarter" idx="5"/>
          </p:nvPr>
        </p:nvSpPr>
        <p:spPr/>
        <p:txBody>
          <a:bodyPr/>
          <a:lstStyle/>
          <a:p>
            <a:fld id="{DD95B543-0236-4AEE-9F15-C7CF1150485F}" type="slidenum">
              <a:rPr lang="cs-CZ" smtClean="0"/>
              <a:t>4</a:t>
            </a:fld>
            <a:endParaRPr lang="cs-CZ"/>
          </a:p>
        </p:txBody>
      </p:sp>
    </p:spTree>
    <p:extLst>
      <p:ext uri="{BB962C8B-B14F-4D97-AF65-F5344CB8AC3E}">
        <p14:creationId xmlns:p14="http://schemas.microsoft.com/office/powerpoint/2010/main" val="33446927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s-CZ" dirty="0"/>
          </a:p>
        </p:txBody>
      </p:sp>
      <p:sp>
        <p:nvSpPr>
          <p:cNvPr id="4" name="Slide Number Placeholder 3"/>
          <p:cNvSpPr>
            <a:spLocks noGrp="1"/>
          </p:cNvSpPr>
          <p:nvPr>
            <p:ph type="sldNum" sz="quarter" idx="5"/>
          </p:nvPr>
        </p:nvSpPr>
        <p:spPr/>
        <p:txBody>
          <a:bodyPr/>
          <a:lstStyle/>
          <a:p>
            <a:fld id="{DD95B543-0236-4AEE-9F15-C7CF1150485F}" type="slidenum">
              <a:rPr lang="cs-CZ" smtClean="0"/>
              <a:t>5</a:t>
            </a:fld>
            <a:endParaRPr lang="cs-CZ"/>
          </a:p>
        </p:txBody>
      </p:sp>
    </p:spTree>
    <p:extLst>
      <p:ext uri="{BB962C8B-B14F-4D97-AF65-F5344CB8AC3E}">
        <p14:creationId xmlns:p14="http://schemas.microsoft.com/office/powerpoint/2010/main" val="1460287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s-CZ" dirty="0"/>
          </a:p>
        </p:txBody>
      </p:sp>
      <p:sp>
        <p:nvSpPr>
          <p:cNvPr id="4" name="Slide Number Placeholder 3"/>
          <p:cNvSpPr>
            <a:spLocks noGrp="1"/>
          </p:cNvSpPr>
          <p:nvPr>
            <p:ph type="sldNum" sz="quarter" idx="5"/>
          </p:nvPr>
        </p:nvSpPr>
        <p:spPr/>
        <p:txBody>
          <a:bodyPr/>
          <a:lstStyle/>
          <a:p>
            <a:fld id="{DD95B543-0236-4AEE-9F15-C7CF1150485F}" type="slidenum">
              <a:rPr lang="cs-CZ" smtClean="0"/>
              <a:t>6</a:t>
            </a:fld>
            <a:endParaRPr lang="cs-CZ"/>
          </a:p>
        </p:txBody>
      </p:sp>
    </p:spTree>
    <p:extLst>
      <p:ext uri="{BB962C8B-B14F-4D97-AF65-F5344CB8AC3E}">
        <p14:creationId xmlns:p14="http://schemas.microsoft.com/office/powerpoint/2010/main" val="22918813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s-CZ" dirty="0"/>
          </a:p>
        </p:txBody>
      </p:sp>
      <p:sp>
        <p:nvSpPr>
          <p:cNvPr id="4" name="Slide Number Placeholder 3"/>
          <p:cNvSpPr>
            <a:spLocks noGrp="1"/>
          </p:cNvSpPr>
          <p:nvPr>
            <p:ph type="sldNum" sz="quarter" idx="5"/>
          </p:nvPr>
        </p:nvSpPr>
        <p:spPr/>
        <p:txBody>
          <a:bodyPr/>
          <a:lstStyle/>
          <a:p>
            <a:fld id="{DD95B543-0236-4AEE-9F15-C7CF1150485F}" type="slidenum">
              <a:rPr lang="cs-CZ" smtClean="0"/>
              <a:t>7</a:t>
            </a:fld>
            <a:endParaRPr lang="cs-CZ"/>
          </a:p>
        </p:txBody>
      </p:sp>
    </p:spTree>
    <p:extLst>
      <p:ext uri="{BB962C8B-B14F-4D97-AF65-F5344CB8AC3E}">
        <p14:creationId xmlns:p14="http://schemas.microsoft.com/office/powerpoint/2010/main" val="13909385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s-CZ" dirty="0"/>
          </a:p>
        </p:txBody>
      </p:sp>
      <p:sp>
        <p:nvSpPr>
          <p:cNvPr id="4" name="Slide Number Placeholder 3"/>
          <p:cNvSpPr>
            <a:spLocks noGrp="1"/>
          </p:cNvSpPr>
          <p:nvPr>
            <p:ph type="sldNum" sz="quarter" idx="5"/>
          </p:nvPr>
        </p:nvSpPr>
        <p:spPr/>
        <p:txBody>
          <a:bodyPr/>
          <a:lstStyle/>
          <a:p>
            <a:fld id="{DD95B543-0236-4AEE-9F15-C7CF1150485F}" type="slidenum">
              <a:rPr lang="cs-CZ" smtClean="0"/>
              <a:t>8</a:t>
            </a:fld>
            <a:endParaRPr lang="cs-CZ"/>
          </a:p>
        </p:txBody>
      </p:sp>
    </p:spTree>
    <p:extLst>
      <p:ext uri="{BB962C8B-B14F-4D97-AF65-F5344CB8AC3E}">
        <p14:creationId xmlns:p14="http://schemas.microsoft.com/office/powerpoint/2010/main" val="32495032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s-CZ" dirty="0"/>
          </a:p>
        </p:txBody>
      </p:sp>
      <p:sp>
        <p:nvSpPr>
          <p:cNvPr id="4" name="Slide Number Placeholder 3"/>
          <p:cNvSpPr>
            <a:spLocks noGrp="1"/>
          </p:cNvSpPr>
          <p:nvPr>
            <p:ph type="sldNum" sz="quarter" idx="5"/>
          </p:nvPr>
        </p:nvSpPr>
        <p:spPr/>
        <p:txBody>
          <a:bodyPr/>
          <a:lstStyle/>
          <a:p>
            <a:fld id="{DD95B543-0236-4AEE-9F15-C7CF1150485F}" type="slidenum">
              <a:rPr lang="cs-CZ" smtClean="0"/>
              <a:t>9</a:t>
            </a:fld>
            <a:endParaRPr lang="cs-CZ"/>
          </a:p>
        </p:txBody>
      </p:sp>
    </p:spTree>
    <p:extLst>
      <p:ext uri="{BB962C8B-B14F-4D97-AF65-F5344CB8AC3E}">
        <p14:creationId xmlns:p14="http://schemas.microsoft.com/office/powerpoint/2010/main" val="27192139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76289" y="1750055"/>
            <a:ext cx="14257735" cy="3722887"/>
          </a:xfrm>
        </p:spPr>
        <p:txBody>
          <a:bodyPr anchor="b"/>
          <a:lstStyle>
            <a:lvl1pPr algn="ctr">
              <a:defRPr sz="9355"/>
            </a:lvl1pPr>
          </a:lstStyle>
          <a:p>
            <a:r>
              <a:rPr lang="en-US"/>
              <a:t>Click to edit Master title style</a:t>
            </a:r>
            <a:endParaRPr lang="en-US" dirty="0"/>
          </a:p>
        </p:txBody>
      </p:sp>
      <p:sp>
        <p:nvSpPr>
          <p:cNvPr id="3" name="Subtitle 2"/>
          <p:cNvSpPr>
            <a:spLocks noGrp="1"/>
          </p:cNvSpPr>
          <p:nvPr>
            <p:ph type="subTitle" idx="1"/>
          </p:nvPr>
        </p:nvSpPr>
        <p:spPr>
          <a:xfrm>
            <a:off x="2376289" y="5616511"/>
            <a:ext cx="14257735" cy="2581762"/>
          </a:xfrm>
        </p:spPr>
        <p:txBody>
          <a:bodyPr/>
          <a:lstStyle>
            <a:lvl1pPr marL="0" indent="0" algn="ctr">
              <a:buNone/>
              <a:defRPr sz="3742"/>
            </a:lvl1pPr>
            <a:lvl2pPr marL="712866" indent="0" algn="ctr">
              <a:buNone/>
              <a:defRPr sz="3118"/>
            </a:lvl2pPr>
            <a:lvl3pPr marL="1425732" indent="0" algn="ctr">
              <a:buNone/>
              <a:defRPr sz="2807"/>
            </a:lvl3pPr>
            <a:lvl4pPr marL="2138599" indent="0" algn="ctr">
              <a:buNone/>
              <a:defRPr sz="2495"/>
            </a:lvl4pPr>
            <a:lvl5pPr marL="2851465" indent="0" algn="ctr">
              <a:buNone/>
              <a:defRPr sz="2495"/>
            </a:lvl5pPr>
            <a:lvl6pPr marL="3564331" indent="0" algn="ctr">
              <a:buNone/>
              <a:defRPr sz="2495"/>
            </a:lvl6pPr>
            <a:lvl7pPr marL="4277197" indent="0" algn="ctr">
              <a:buNone/>
              <a:defRPr sz="2495"/>
            </a:lvl7pPr>
            <a:lvl8pPr marL="4990064" indent="0" algn="ctr">
              <a:buNone/>
              <a:defRPr sz="2495"/>
            </a:lvl8pPr>
            <a:lvl9pPr marL="5702930" indent="0" algn="ctr">
              <a:buNone/>
              <a:defRPr sz="2495"/>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A5A6AFE-1ED6-4857-BE78-E79A3EC4B155}" type="datetime1">
              <a:rPr lang="en-US" smtClean="0"/>
              <a:t>11/16/2022</a:t>
            </a:fld>
            <a:endParaRPr lang="en-US" dirty="0"/>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6F15528-21DE-4FAA-801E-634DDDAF4B2B}" type="slidenum">
              <a:rPr lang="cs-CZ" smtClean="0"/>
              <a:t>‹#›</a:t>
            </a:fld>
            <a:endParaRPr lang="cs-CZ"/>
          </a:p>
        </p:txBody>
      </p:sp>
    </p:spTree>
    <p:extLst>
      <p:ext uri="{BB962C8B-B14F-4D97-AF65-F5344CB8AC3E}">
        <p14:creationId xmlns:p14="http://schemas.microsoft.com/office/powerpoint/2010/main" val="3329698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3AC39B-F9C5-4A3F-BDE7-26132734F9A7}" type="datetime1">
              <a:rPr lang="en-US" smtClean="0"/>
              <a:t>11/16/2022</a:t>
            </a:fld>
            <a:endParaRPr lang="en-US" dirty="0"/>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6F15528-21DE-4FAA-801E-634DDDAF4B2B}" type="slidenum">
              <a:rPr lang="cs-CZ" smtClean="0"/>
              <a:t>‹#›</a:t>
            </a:fld>
            <a:endParaRPr lang="cs-CZ"/>
          </a:p>
        </p:txBody>
      </p:sp>
    </p:spTree>
    <p:extLst>
      <p:ext uri="{BB962C8B-B14F-4D97-AF65-F5344CB8AC3E}">
        <p14:creationId xmlns:p14="http://schemas.microsoft.com/office/powerpoint/2010/main" val="2308309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604255" y="569325"/>
            <a:ext cx="4099099" cy="90621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06959" y="569325"/>
            <a:ext cx="12059667" cy="90621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3E7EFC-3E72-4677-A63E-69FAE39D6B31}" type="datetime1">
              <a:rPr lang="en-US" smtClean="0"/>
              <a:t>11/16/2022</a:t>
            </a:fld>
            <a:endParaRPr lang="en-US" dirty="0"/>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6F15528-21DE-4FAA-801E-634DDDAF4B2B}" type="slidenum">
              <a:rPr lang="cs-CZ" smtClean="0"/>
              <a:t>‹#›</a:t>
            </a:fld>
            <a:endParaRPr lang="cs-CZ"/>
          </a:p>
        </p:txBody>
      </p:sp>
    </p:spTree>
    <p:extLst>
      <p:ext uri="{BB962C8B-B14F-4D97-AF65-F5344CB8AC3E}">
        <p14:creationId xmlns:p14="http://schemas.microsoft.com/office/powerpoint/2010/main" val="2528634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03DAA5-2C73-45B7-A6EC-DA319EA908AC}" type="datetime1">
              <a:rPr lang="en-US" smtClean="0"/>
              <a:t>11/16/2022</a:t>
            </a:fld>
            <a:endParaRPr lang="en-US" dirty="0"/>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6F15528-21DE-4FAA-801E-634DDDAF4B2B}" type="slidenum">
              <a:rPr lang="cs-CZ" smtClean="0"/>
              <a:t>‹#›</a:t>
            </a:fld>
            <a:endParaRPr lang="cs-CZ"/>
          </a:p>
        </p:txBody>
      </p:sp>
    </p:spTree>
    <p:extLst>
      <p:ext uri="{BB962C8B-B14F-4D97-AF65-F5344CB8AC3E}">
        <p14:creationId xmlns:p14="http://schemas.microsoft.com/office/powerpoint/2010/main" val="1239549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97058" y="2665925"/>
            <a:ext cx="16396395" cy="4448157"/>
          </a:xfrm>
        </p:spPr>
        <p:txBody>
          <a:bodyPr anchor="b"/>
          <a:lstStyle>
            <a:lvl1pPr>
              <a:defRPr sz="9355"/>
            </a:lvl1pPr>
          </a:lstStyle>
          <a:p>
            <a:r>
              <a:rPr lang="en-US"/>
              <a:t>Click to edit Master title style</a:t>
            </a:r>
            <a:endParaRPr lang="en-US" dirty="0"/>
          </a:p>
        </p:txBody>
      </p:sp>
      <p:sp>
        <p:nvSpPr>
          <p:cNvPr id="3" name="Text Placeholder 2"/>
          <p:cNvSpPr>
            <a:spLocks noGrp="1"/>
          </p:cNvSpPr>
          <p:nvPr>
            <p:ph type="body" idx="1"/>
          </p:nvPr>
        </p:nvSpPr>
        <p:spPr>
          <a:xfrm>
            <a:off x="1297058" y="7156164"/>
            <a:ext cx="16396395" cy="2339180"/>
          </a:xfrm>
        </p:spPr>
        <p:txBody>
          <a:bodyPr/>
          <a:lstStyle>
            <a:lvl1pPr marL="0" indent="0">
              <a:buNone/>
              <a:defRPr sz="3742">
                <a:solidFill>
                  <a:schemeClr val="tx1">
                    <a:tint val="75000"/>
                  </a:schemeClr>
                </a:solidFill>
              </a:defRPr>
            </a:lvl1pPr>
            <a:lvl2pPr marL="712866" indent="0">
              <a:buNone/>
              <a:defRPr sz="3118">
                <a:solidFill>
                  <a:schemeClr val="tx1">
                    <a:tint val="75000"/>
                  </a:schemeClr>
                </a:solidFill>
              </a:defRPr>
            </a:lvl2pPr>
            <a:lvl3pPr marL="1425732" indent="0">
              <a:buNone/>
              <a:defRPr sz="2807">
                <a:solidFill>
                  <a:schemeClr val="tx1">
                    <a:tint val="75000"/>
                  </a:schemeClr>
                </a:solidFill>
              </a:defRPr>
            </a:lvl3pPr>
            <a:lvl4pPr marL="2138599" indent="0">
              <a:buNone/>
              <a:defRPr sz="2495">
                <a:solidFill>
                  <a:schemeClr val="tx1">
                    <a:tint val="75000"/>
                  </a:schemeClr>
                </a:solidFill>
              </a:defRPr>
            </a:lvl4pPr>
            <a:lvl5pPr marL="2851465" indent="0">
              <a:buNone/>
              <a:defRPr sz="2495">
                <a:solidFill>
                  <a:schemeClr val="tx1">
                    <a:tint val="75000"/>
                  </a:schemeClr>
                </a:solidFill>
              </a:defRPr>
            </a:lvl5pPr>
            <a:lvl6pPr marL="3564331" indent="0">
              <a:buNone/>
              <a:defRPr sz="2495">
                <a:solidFill>
                  <a:schemeClr val="tx1">
                    <a:tint val="75000"/>
                  </a:schemeClr>
                </a:solidFill>
              </a:defRPr>
            </a:lvl6pPr>
            <a:lvl7pPr marL="4277197" indent="0">
              <a:buNone/>
              <a:defRPr sz="2495">
                <a:solidFill>
                  <a:schemeClr val="tx1">
                    <a:tint val="75000"/>
                  </a:schemeClr>
                </a:solidFill>
              </a:defRPr>
            </a:lvl7pPr>
            <a:lvl8pPr marL="4990064" indent="0">
              <a:buNone/>
              <a:defRPr sz="2495">
                <a:solidFill>
                  <a:schemeClr val="tx1">
                    <a:tint val="75000"/>
                  </a:schemeClr>
                </a:solidFill>
              </a:defRPr>
            </a:lvl8pPr>
            <a:lvl9pPr marL="5702930" indent="0">
              <a:buNone/>
              <a:defRPr sz="2495">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63449AC-E4D1-43BE-B739-AFC5D082AE95}" type="datetime1">
              <a:rPr lang="en-US" smtClean="0"/>
              <a:t>11/16/2022</a:t>
            </a:fld>
            <a:endParaRPr lang="en-US" dirty="0"/>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6F15528-21DE-4FAA-801E-634DDDAF4B2B}" type="slidenum">
              <a:rPr lang="cs-CZ" smtClean="0"/>
              <a:t>‹#›</a:t>
            </a:fld>
            <a:endParaRPr lang="cs-CZ"/>
          </a:p>
        </p:txBody>
      </p:sp>
    </p:spTree>
    <p:extLst>
      <p:ext uri="{BB962C8B-B14F-4D97-AF65-F5344CB8AC3E}">
        <p14:creationId xmlns:p14="http://schemas.microsoft.com/office/powerpoint/2010/main" val="2172319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306959" y="2846623"/>
            <a:ext cx="8079383" cy="67848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9623971" y="2846623"/>
            <a:ext cx="8079383" cy="67848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5CF8710-1273-4F7D-8D47-78FDF116E5A7}" type="datetime1">
              <a:rPr lang="en-US" smtClean="0"/>
              <a:t>11/16/2022</a:t>
            </a:fld>
            <a:endParaRPr lang="en-US" dirty="0"/>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6F15528-21DE-4FAA-801E-634DDDAF4B2B}" type="slidenum">
              <a:rPr lang="cs-CZ" smtClean="0"/>
              <a:t>‹#›</a:t>
            </a:fld>
            <a:endParaRPr lang="cs-CZ"/>
          </a:p>
        </p:txBody>
      </p:sp>
    </p:spTree>
    <p:extLst>
      <p:ext uri="{BB962C8B-B14F-4D97-AF65-F5344CB8AC3E}">
        <p14:creationId xmlns:p14="http://schemas.microsoft.com/office/powerpoint/2010/main" val="1279570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09435" y="569326"/>
            <a:ext cx="16396395" cy="2066896"/>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09436" y="2621369"/>
            <a:ext cx="8042253" cy="1284692"/>
          </a:xfrm>
        </p:spPr>
        <p:txBody>
          <a:bodyPr anchor="b"/>
          <a:lstStyle>
            <a:lvl1pPr marL="0" indent="0">
              <a:buNone/>
              <a:defRPr sz="3742" b="1"/>
            </a:lvl1pPr>
            <a:lvl2pPr marL="712866" indent="0">
              <a:buNone/>
              <a:defRPr sz="3118" b="1"/>
            </a:lvl2pPr>
            <a:lvl3pPr marL="1425732" indent="0">
              <a:buNone/>
              <a:defRPr sz="2807" b="1"/>
            </a:lvl3pPr>
            <a:lvl4pPr marL="2138599" indent="0">
              <a:buNone/>
              <a:defRPr sz="2495" b="1"/>
            </a:lvl4pPr>
            <a:lvl5pPr marL="2851465" indent="0">
              <a:buNone/>
              <a:defRPr sz="2495" b="1"/>
            </a:lvl5pPr>
            <a:lvl6pPr marL="3564331" indent="0">
              <a:buNone/>
              <a:defRPr sz="2495" b="1"/>
            </a:lvl6pPr>
            <a:lvl7pPr marL="4277197" indent="0">
              <a:buNone/>
              <a:defRPr sz="2495" b="1"/>
            </a:lvl7pPr>
            <a:lvl8pPr marL="4990064" indent="0">
              <a:buNone/>
              <a:defRPr sz="2495" b="1"/>
            </a:lvl8pPr>
            <a:lvl9pPr marL="5702930" indent="0">
              <a:buNone/>
              <a:defRPr sz="2495" b="1"/>
            </a:lvl9pPr>
          </a:lstStyle>
          <a:p>
            <a:pPr lvl="0"/>
            <a:r>
              <a:rPr lang="en-US"/>
              <a:t>Click to edit Master text styles</a:t>
            </a:r>
          </a:p>
        </p:txBody>
      </p:sp>
      <p:sp>
        <p:nvSpPr>
          <p:cNvPr id="4" name="Content Placeholder 3"/>
          <p:cNvSpPr>
            <a:spLocks noGrp="1"/>
          </p:cNvSpPr>
          <p:nvPr>
            <p:ph sz="half" idx="2"/>
          </p:nvPr>
        </p:nvSpPr>
        <p:spPr>
          <a:xfrm>
            <a:off x="1309436" y="3906061"/>
            <a:ext cx="8042253" cy="57452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9623971" y="2621369"/>
            <a:ext cx="8081859" cy="1284692"/>
          </a:xfrm>
        </p:spPr>
        <p:txBody>
          <a:bodyPr anchor="b"/>
          <a:lstStyle>
            <a:lvl1pPr marL="0" indent="0">
              <a:buNone/>
              <a:defRPr sz="3742" b="1"/>
            </a:lvl1pPr>
            <a:lvl2pPr marL="712866" indent="0">
              <a:buNone/>
              <a:defRPr sz="3118" b="1"/>
            </a:lvl2pPr>
            <a:lvl3pPr marL="1425732" indent="0">
              <a:buNone/>
              <a:defRPr sz="2807" b="1"/>
            </a:lvl3pPr>
            <a:lvl4pPr marL="2138599" indent="0">
              <a:buNone/>
              <a:defRPr sz="2495" b="1"/>
            </a:lvl4pPr>
            <a:lvl5pPr marL="2851465" indent="0">
              <a:buNone/>
              <a:defRPr sz="2495" b="1"/>
            </a:lvl5pPr>
            <a:lvl6pPr marL="3564331" indent="0">
              <a:buNone/>
              <a:defRPr sz="2495" b="1"/>
            </a:lvl6pPr>
            <a:lvl7pPr marL="4277197" indent="0">
              <a:buNone/>
              <a:defRPr sz="2495" b="1"/>
            </a:lvl7pPr>
            <a:lvl8pPr marL="4990064" indent="0">
              <a:buNone/>
              <a:defRPr sz="2495" b="1"/>
            </a:lvl8pPr>
            <a:lvl9pPr marL="5702930" indent="0">
              <a:buNone/>
              <a:defRPr sz="2495" b="1"/>
            </a:lvl9pPr>
          </a:lstStyle>
          <a:p>
            <a:pPr lvl="0"/>
            <a:r>
              <a:rPr lang="en-US"/>
              <a:t>Click to edit Master text styles</a:t>
            </a:r>
          </a:p>
        </p:txBody>
      </p:sp>
      <p:sp>
        <p:nvSpPr>
          <p:cNvPr id="6" name="Content Placeholder 5"/>
          <p:cNvSpPr>
            <a:spLocks noGrp="1"/>
          </p:cNvSpPr>
          <p:nvPr>
            <p:ph sz="quarter" idx="4"/>
          </p:nvPr>
        </p:nvSpPr>
        <p:spPr>
          <a:xfrm>
            <a:off x="9623971" y="3906061"/>
            <a:ext cx="8081859" cy="57452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6B0C467-0B6E-4A5B-B0B7-D5BCBCAEC49B}" type="datetime1">
              <a:rPr lang="en-US" smtClean="0"/>
              <a:t>11/16/2022</a:t>
            </a:fld>
            <a:endParaRPr lang="en-US" dirty="0"/>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B6F15528-21DE-4FAA-801E-634DDDAF4B2B}" type="slidenum">
              <a:rPr lang="cs-CZ" smtClean="0"/>
              <a:t>‹#›</a:t>
            </a:fld>
            <a:endParaRPr lang="cs-CZ"/>
          </a:p>
        </p:txBody>
      </p:sp>
    </p:spTree>
    <p:extLst>
      <p:ext uri="{BB962C8B-B14F-4D97-AF65-F5344CB8AC3E}">
        <p14:creationId xmlns:p14="http://schemas.microsoft.com/office/powerpoint/2010/main" val="3290775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890A73C-3BC8-4B47-BD12-9CD9BCB30E2B}" type="datetime1">
              <a:rPr lang="en-US" smtClean="0"/>
              <a:t>11/16/2022</a:t>
            </a:fld>
            <a:endParaRPr lang="en-US" dirty="0"/>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B6F15528-21DE-4FAA-801E-634DDDAF4B2B}" type="slidenum">
              <a:rPr lang="cs-CZ" smtClean="0"/>
              <a:t>‹#›</a:t>
            </a:fld>
            <a:endParaRPr lang="cs-CZ"/>
          </a:p>
        </p:txBody>
      </p:sp>
    </p:spTree>
    <p:extLst>
      <p:ext uri="{BB962C8B-B14F-4D97-AF65-F5344CB8AC3E}">
        <p14:creationId xmlns:p14="http://schemas.microsoft.com/office/powerpoint/2010/main" val="1906622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B57AD7-4FB0-442C-8B37-2F8FE219C13D}" type="datetime1">
              <a:rPr lang="en-US" smtClean="0"/>
              <a:t>11/16/2022</a:t>
            </a:fld>
            <a:endParaRPr lang="en-US" dirty="0"/>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a:xfrm>
            <a:off x="17714068" y="306140"/>
            <a:ext cx="925390" cy="569325"/>
          </a:xfrm>
        </p:spPr>
        <p:txBody>
          <a:bodyPr/>
          <a:lstStyle>
            <a:lvl1pPr>
              <a:defRPr sz="4000" b="1">
                <a:solidFill>
                  <a:schemeClr val="bg1"/>
                </a:solidFill>
              </a:defRPr>
            </a:lvl1pPr>
          </a:lstStyle>
          <a:p>
            <a:fld id="{B6F15528-21DE-4FAA-801E-634DDDAF4B2B}" type="slidenum">
              <a:rPr lang="cs-CZ" smtClean="0"/>
              <a:pPr/>
              <a:t>‹#›</a:t>
            </a:fld>
            <a:endParaRPr lang="cs-CZ" dirty="0"/>
          </a:p>
        </p:txBody>
      </p:sp>
    </p:spTree>
    <p:extLst>
      <p:ext uri="{BB962C8B-B14F-4D97-AF65-F5344CB8AC3E}">
        <p14:creationId xmlns:p14="http://schemas.microsoft.com/office/powerpoint/2010/main" val="632000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09436" y="712893"/>
            <a:ext cx="6131320" cy="2495127"/>
          </a:xfrm>
        </p:spPr>
        <p:txBody>
          <a:bodyPr anchor="b"/>
          <a:lstStyle>
            <a:lvl1pPr>
              <a:defRPr sz="4989"/>
            </a:lvl1pPr>
          </a:lstStyle>
          <a:p>
            <a:r>
              <a:rPr lang="en-US"/>
              <a:t>Click to edit Master title style</a:t>
            </a:r>
            <a:endParaRPr lang="en-US" dirty="0"/>
          </a:p>
        </p:txBody>
      </p:sp>
      <p:sp>
        <p:nvSpPr>
          <p:cNvPr id="3" name="Content Placeholder 2"/>
          <p:cNvSpPr>
            <a:spLocks noGrp="1"/>
          </p:cNvSpPr>
          <p:nvPr>
            <p:ph idx="1"/>
          </p:nvPr>
        </p:nvSpPr>
        <p:spPr>
          <a:xfrm>
            <a:off x="8081859" y="1539652"/>
            <a:ext cx="9623971" cy="7599245"/>
          </a:xfrm>
        </p:spPr>
        <p:txBody>
          <a:bodyPr/>
          <a:lstStyle>
            <a:lvl1pPr>
              <a:defRPr sz="4989"/>
            </a:lvl1pPr>
            <a:lvl2pPr>
              <a:defRPr sz="4366"/>
            </a:lvl2pPr>
            <a:lvl3pPr>
              <a:defRPr sz="3742"/>
            </a:lvl3pPr>
            <a:lvl4pPr>
              <a:defRPr sz="3118"/>
            </a:lvl4pPr>
            <a:lvl5pPr>
              <a:defRPr sz="3118"/>
            </a:lvl5pPr>
            <a:lvl6pPr>
              <a:defRPr sz="3118"/>
            </a:lvl6pPr>
            <a:lvl7pPr>
              <a:defRPr sz="3118"/>
            </a:lvl7pPr>
            <a:lvl8pPr>
              <a:defRPr sz="3118"/>
            </a:lvl8pPr>
            <a:lvl9pPr>
              <a:defRPr sz="31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309436" y="3208020"/>
            <a:ext cx="6131320" cy="5943254"/>
          </a:xfrm>
        </p:spPr>
        <p:txBody>
          <a:bodyPr/>
          <a:lstStyle>
            <a:lvl1pPr marL="0" indent="0">
              <a:buNone/>
              <a:defRPr sz="2495"/>
            </a:lvl1pPr>
            <a:lvl2pPr marL="712866" indent="0">
              <a:buNone/>
              <a:defRPr sz="2183"/>
            </a:lvl2pPr>
            <a:lvl3pPr marL="1425732" indent="0">
              <a:buNone/>
              <a:defRPr sz="1871"/>
            </a:lvl3pPr>
            <a:lvl4pPr marL="2138599" indent="0">
              <a:buNone/>
              <a:defRPr sz="1559"/>
            </a:lvl4pPr>
            <a:lvl5pPr marL="2851465" indent="0">
              <a:buNone/>
              <a:defRPr sz="1559"/>
            </a:lvl5pPr>
            <a:lvl6pPr marL="3564331" indent="0">
              <a:buNone/>
              <a:defRPr sz="1559"/>
            </a:lvl6pPr>
            <a:lvl7pPr marL="4277197" indent="0">
              <a:buNone/>
              <a:defRPr sz="1559"/>
            </a:lvl7pPr>
            <a:lvl8pPr marL="4990064" indent="0">
              <a:buNone/>
              <a:defRPr sz="1559"/>
            </a:lvl8pPr>
            <a:lvl9pPr marL="5702930"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235F8B60-9924-4752-BB19-6B3E033A1525}" type="datetime1">
              <a:rPr lang="en-US" smtClean="0"/>
              <a:t>11/16/2022</a:t>
            </a:fld>
            <a:endParaRPr lang="en-US" dirty="0"/>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6F15528-21DE-4FAA-801E-634DDDAF4B2B}" type="slidenum">
              <a:rPr lang="cs-CZ" smtClean="0"/>
              <a:t>‹#›</a:t>
            </a:fld>
            <a:endParaRPr lang="cs-CZ"/>
          </a:p>
        </p:txBody>
      </p:sp>
    </p:spTree>
    <p:extLst>
      <p:ext uri="{BB962C8B-B14F-4D97-AF65-F5344CB8AC3E}">
        <p14:creationId xmlns:p14="http://schemas.microsoft.com/office/powerpoint/2010/main" val="2440046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09436" y="712893"/>
            <a:ext cx="6131320" cy="2495127"/>
          </a:xfrm>
        </p:spPr>
        <p:txBody>
          <a:bodyPr anchor="b"/>
          <a:lstStyle>
            <a:lvl1pPr>
              <a:defRPr sz="4989"/>
            </a:lvl1pPr>
          </a:lstStyle>
          <a:p>
            <a:r>
              <a:rPr lang="en-US"/>
              <a:t>Click to edit Master title style</a:t>
            </a:r>
            <a:endParaRPr lang="en-US" dirty="0"/>
          </a:p>
        </p:txBody>
      </p:sp>
      <p:sp>
        <p:nvSpPr>
          <p:cNvPr id="3" name="Picture Placeholder 2"/>
          <p:cNvSpPr>
            <a:spLocks noGrp="1" noChangeAspect="1"/>
          </p:cNvSpPr>
          <p:nvPr>
            <p:ph type="pic" idx="1"/>
          </p:nvPr>
        </p:nvSpPr>
        <p:spPr>
          <a:xfrm>
            <a:off x="8081859" y="1539652"/>
            <a:ext cx="9623971" cy="7599245"/>
          </a:xfrm>
        </p:spPr>
        <p:txBody>
          <a:bodyPr anchor="t"/>
          <a:lstStyle>
            <a:lvl1pPr marL="0" indent="0">
              <a:buNone/>
              <a:defRPr sz="4989"/>
            </a:lvl1pPr>
            <a:lvl2pPr marL="712866" indent="0">
              <a:buNone/>
              <a:defRPr sz="4366"/>
            </a:lvl2pPr>
            <a:lvl3pPr marL="1425732" indent="0">
              <a:buNone/>
              <a:defRPr sz="3742"/>
            </a:lvl3pPr>
            <a:lvl4pPr marL="2138599" indent="0">
              <a:buNone/>
              <a:defRPr sz="3118"/>
            </a:lvl4pPr>
            <a:lvl5pPr marL="2851465" indent="0">
              <a:buNone/>
              <a:defRPr sz="3118"/>
            </a:lvl5pPr>
            <a:lvl6pPr marL="3564331" indent="0">
              <a:buNone/>
              <a:defRPr sz="3118"/>
            </a:lvl6pPr>
            <a:lvl7pPr marL="4277197" indent="0">
              <a:buNone/>
              <a:defRPr sz="3118"/>
            </a:lvl7pPr>
            <a:lvl8pPr marL="4990064" indent="0">
              <a:buNone/>
              <a:defRPr sz="3118"/>
            </a:lvl8pPr>
            <a:lvl9pPr marL="5702930" indent="0">
              <a:buNone/>
              <a:defRPr sz="3118"/>
            </a:lvl9pPr>
          </a:lstStyle>
          <a:p>
            <a:r>
              <a:rPr lang="en-US"/>
              <a:t>Click icon to add picture</a:t>
            </a:r>
            <a:endParaRPr lang="en-US" dirty="0"/>
          </a:p>
        </p:txBody>
      </p:sp>
      <p:sp>
        <p:nvSpPr>
          <p:cNvPr id="4" name="Text Placeholder 3"/>
          <p:cNvSpPr>
            <a:spLocks noGrp="1"/>
          </p:cNvSpPr>
          <p:nvPr>
            <p:ph type="body" sz="half" idx="2"/>
          </p:nvPr>
        </p:nvSpPr>
        <p:spPr>
          <a:xfrm>
            <a:off x="1309436" y="3208020"/>
            <a:ext cx="6131320" cy="5943254"/>
          </a:xfrm>
        </p:spPr>
        <p:txBody>
          <a:bodyPr/>
          <a:lstStyle>
            <a:lvl1pPr marL="0" indent="0">
              <a:buNone/>
              <a:defRPr sz="2495"/>
            </a:lvl1pPr>
            <a:lvl2pPr marL="712866" indent="0">
              <a:buNone/>
              <a:defRPr sz="2183"/>
            </a:lvl2pPr>
            <a:lvl3pPr marL="1425732" indent="0">
              <a:buNone/>
              <a:defRPr sz="1871"/>
            </a:lvl3pPr>
            <a:lvl4pPr marL="2138599" indent="0">
              <a:buNone/>
              <a:defRPr sz="1559"/>
            </a:lvl4pPr>
            <a:lvl5pPr marL="2851465" indent="0">
              <a:buNone/>
              <a:defRPr sz="1559"/>
            </a:lvl5pPr>
            <a:lvl6pPr marL="3564331" indent="0">
              <a:buNone/>
              <a:defRPr sz="1559"/>
            </a:lvl6pPr>
            <a:lvl7pPr marL="4277197" indent="0">
              <a:buNone/>
              <a:defRPr sz="1559"/>
            </a:lvl7pPr>
            <a:lvl8pPr marL="4990064" indent="0">
              <a:buNone/>
              <a:defRPr sz="1559"/>
            </a:lvl8pPr>
            <a:lvl9pPr marL="5702930"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4890CCDA-6C42-4A04-B66F-D2695E2888BE}" type="datetime1">
              <a:rPr lang="en-US" smtClean="0"/>
              <a:t>11/16/2022</a:t>
            </a:fld>
            <a:endParaRPr lang="en-US" dirty="0"/>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6F15528-21DE-4FAA-801E-634DDDAF4B2B}" type="slidenum">
              <a:rPr lang="cs-CZ" smtClean="0"/>
              <a:t>‹#›</a:t>
            </a:fld>
            <a:endParaRPr lang="cs-CZ"/>
          </a:p>
        </p:txBody>
      </p:sp>
    </p:spTree>
    <p:extLst>
      <p:ext uri="{BB962C8B-B14F-4D97-AF65-F5344CB8AC3E}">
        <p14:creationId xmlns:p14="http://schemas.microsoft.com/office/powerpoint/2010/main" val="3789242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06959" y="569326"/>
            <a:ext cx="16396395" cy="206689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306959" y="2846623"/>
            <a:ext cx="16396395" cy="678486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06959" y="9911198"/>
            <a:ext cx="4277320" cy="569325"/>
          </a:xfrm>
          <a:prstGeom prst="rect">
            <a:avLst/>
          </a:prstGeom>
        </p:spPr>
        <p:txBody>
          <a:bodyPr vert="horz" lIns="91440" tIns="45720" rIns="91440" bIns="45720" rtlCol="0" anchor="ctr"/>
          <a:lstStyle>
            <a:lvl1pPr algn="l">
              <a:defRPr sz="1871">
                <a:solidFill>
                  <a:schemeClr val="tx1">
                    <a:tint val="75000"/>
                  </a:schemeClr>
                </a:solidFill>
              </a:defRPr>
            </a:lvl1pPr>
          </a:lstStyle>
          <a:p>
            <a:fld id="{6EFEF424-2850-4DC4-AB3D-C6DFFC5A4BD9}" type="datetime1">
              <a:rPr lang="en-US" smtClean="0"/>
              <a:t>11/16/2022</a:t>
            </a:fld>
            <a:endParaRPr lang="en-US" dirty="0"/>
          </a:p>
        </p:txBody>
      </p:sp>
      <p:sp>
        <p:nvSpPr>
          <p:cNvPr id="5" name="Footer Placeholder 4"/>
          <p:cNvSpPr>
            <a:spLocks noGrp="1"/>
          </p:cNvSpPr>
          <p:nvPr>
            <p:ph type="ftr" sz="quarter" idx="3"/>
          </p:nvPr>
        </p:nvSpPr>
        <p:spPr>
          <a:xfrm>
            <a:off x="6297166" y="9911198"/>
            <a:ext cx="6415981" cy="569325"/>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13426034" y="9911198"/>
            <a:ext cx="4277320" cy="569325"/>
          </a:xfrm>
          <a:prstGeom prst="rect">
            <a:avLst/>
          </a:prstGeom>
        </p:spPr>
        <p:txBody>
          <a:bodyPr vert="horz" lIns="91440" tIns="45720" rIns="91440" bIns="45720" rtlCol="0" anchor="ctr"/>
          <a:lstStyle>
            <a:lvl1pPr algn="r">
              <a:defRPr sz="1871">
                <a:solidFill>
                  <a:schemeClr val="tx1">
                    <a:tint val="75000"/>
                  </a:schemeClr>
                </a:solidFill>
              </a:defRPr>
            </a:lvl1pPr>
          </a:lstStyle>
          <a:p>
            <a:fld id="{B6F15528-21DE-4FAA-801E-634DDDAF4B2B}" type="slidenum">
              <a:rPr lang="cs-CZ" smtClean="0"/>
              <a:t>‹#›</a:t>
            </a:fld>
            <a:endParaRPr lang="cs-CZ"/>
          </a:p>
        </p:txBody>
      </p:sp>
    </p:spTree>
    <p:extLst>
      <p:ext uri="{BB962C8B-B14F-4D97-AF65-F5344CB8AC3E}">
        <p14:creationId xmlns:p14="http://schemas.microsoft.com/office/powerpoint/2010/main" val="2711602623"/>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hf hdr="0" ftr="0" dt="0"/>
  <p:txStyles>
    <p:titleStyle>
      <a:lvl1pPr algn="l" defTabSz="1425732" rtl="0" eaLnBrk="1" latinLnBrk="0" hangingPunct="1">
        <a:lnSpc>
          <a:spcPct val="90000"/>
        </a:lnSpc>
        <a:spcBef>
          <a:spcPct val="0"/>
        </a:spcBef>
        <a:buNone/>
        <a:defRPr sz="6860" kern="1200">
          <a:solidFill>
            <a:schemeClr val="tx1"/>
          </a:solidFill>
          <a:latin typeface="+mj-lt"/>
          <a:ea typeface="+mj-ea"/>
          <a:cs typeface="+mj-cs"/>
        </a:defRPr>
      </a:lvl1pPr>
    </p:titleStyle>
    <p:bodyStyle>
      <a:lvl1pPr marL="356433" indent="-356433" algn="l" defTabSz="1425732" rtl="0" eaLnBrk="1" latinLnBrk="0" hangingPunct="1">
        <a:lnSpc>
          <a:spcPct val="90000"/>
        </a:lnSpc>
        <a:spcBef>
          <a:spcPts val="1559"/>
        </a:spcBef>
        <a:buFont typeface="Arial" panose="020B0604020202020204" pitchFamily="34" charset="0"/>
        <a:buChar char="•"/>
        <a:defRPr sz="4366" kern="1200">
          <a:solidFill>
            <a:schemeClr val="tx1"/>
          </a:solidFill>
          <a:latin typeface="+mn-lt"/>
          <a:ea typeface="+mn-ea"/>
          <a:cs typeface="+mn-cs"/>
        </a:defRPr>
      </a:lvl1pPr>
      <a:lvl2pPr marL="1069299" indent="-356433" algn="l" defTabSz="1425732" rtl="0"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2166" indent="-356433" algn="l" defTabSz="1425732" rtl="0"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5032" indent="-356433" algn="l" defTabSz="1425732" rtl="0" eaLnBrk="1" latinLnBrk="0" hangingPunct="1">
        <a:lnSpc>
          <a:spcPct val="90000"/>
        </a:lnSpc>
        <a:spcBef>
          <a:spcPts val="780"/>
        </a:spcBef>
        <a:buFont typeface="Arial" panose="020B0604020202020204" pitchFamily="34" charset="0"/>
        <a:buChar char="•"/>
        <a:defRPr sz="2807" kern="1200">
          <a:solidFill>
            <a:schemeClr val="tx1"/>
          </a:solidFill>
          <a:latin typeface="+mn-lt"/>
          <a:ea typeface="+mn-ea"/>
          <a:cs typeface="+mn-cs"/>
        </a:defRPr>
      </a:lvl4pPr>
      <a:lvl5pPr marL="3207898" indent="-356433" algn="l" defTabSz="1425732" rtl="0" eaLnBrk="1" latinLnBrk="0" hangingPunct="1">
        <a:lnSpc>
          <a:spcPct val="90000"/>
        </a:lnSpc>
        <a:spcBef>
          <a:spcPts val="780"/>
        </a:spcBef>
        <a:buFont typeface="Arial" panose="020B0604020202020204" pitchFamily="34" charset="0"/>
        <a:buChar char="•"/>
        <a:defRPr sz="2807" kern="1200">
          <a:solidFill>
            <a:schemeClr val="tx1"/>
          </a:solidFill>
          <a:latin typeface="+mn-lt"/>
          <a:ea typeface="+mn-ea"/>
          <a:cs typeface="+mn-cs"/>
        </a:defRPr>
      </a:lvl5pPr>
      <a:lvl6pPr marL="3920764" indent="-356433" algn="l" defTabSz="1425732" rtl="0" eaLnBrk="1" latinLnBrk="0" hangingPunct="1">
        <a:lnSpc>
          <a:spcPct val="90000"/>
        </a:lnSpc>
        <a:spcBef>
          <a:spcPts val="780"/>
        </a:spcBef>
        <a:buFont typeface="Arial" panose="020B0604020202020204" pitchFamily="34" charset="0"/>
        <a:buChar char="•"/>
        <a:defRPr sz="2807" kern="1200">
          <a:solidFill>
            <a:schemeClr val="tx1"/>
          </a:solidFill>
          <a:latin typeface="+mn-lt"/>
          <a:ea typeface="+mn-ea"/>
          <a:cs typeface="+mn-cs"/>
        </a:defRPr>
      </a:lvl6pPr>
      <a:lvl7pPr marL="4633631" indent="-356433" algn="l" defTabSz="1425732" rtl="0" eaLnBrk="1" latinLnBrk="0" hangingPunct="1">
        <a:lnSpc>
          <a:spcPct val="90000"/>
        </a:lnSpc>
        <a:spcBef>
          <a:spcPts val="780"/>
        </a:spcBef>
        <a:buFont typeface="Arial" panose="020B0604020202020204" pitchFamily="34" charset="0"/>
        <a:buChar char="•"/>
        <a:defRPr sz="2807" kern="1200">
          <a:solidFill>
            <a:schemeClr val="tx1"/>
          </a:solidFill>
          <a:latin typeface="+mn-lt"/>
          <a:ea typeface="+mn-ea"/>
          <a:cs typeface="+mn-cs"/>
        </a:defRPr>
      </a:lvl7pPr>
      <a:lvl8pPr marL="5346497" indent="-356433" algn="l" defTabSz="1425732" rtl="0" eaLnBrk="1" latinLnBrk="0" hangingPunct="1">
        <a:lnSpc>
          <a:spcPct val="90000"/>
        </a:lnSpc>
        <a:spcBef>
          <a:spcPts val="780"/>
        </a:spcBef>
        <a:buFont typeface="Arial" panose="020B0604020202020204" pitchFamily="34" charset="0"/>
        <a:buChar char="•"/>
        <a:defRPr sz="2807" kern="1200">
          <a:solidFill>
            <a:schemeClr val="tx1"/>
          </a:solidFill>
          <a:latin typeface="+mn-lt"/>
          <a:ea typeface="+mn-ea"/>
          <a:cs typeface="+mn-cs"/>
        </a:defRPr>
      </a:lvl8pPr>
      <a:lvl9pPr marL="6059363" indent="-356433" algn="l" defTabSz="1425732" rtl="0" eaLnBrk="1" latinLnBrk="0" hangingPunct="1">
        <a:lnSpc>
          <a:spcPct val="90000"/>
        </a:lnSpc>
        <a:spcBef>
          <a:spcPts val="780"/>
        </a:spcBef>
        <a:buFont typeface="Arial" panose="020B0604020202020204" pitchFamily="34" charset="0"/>
        <a:buChar char="•"/>
        <a:defRPr sz="2807" kern="1200">
          <a:solidFill>
            <a:schemeClr val="tx1"/>
          </a:solidFill>
          <a:latin typeface="+mn-lt"/>
          <a:ea typeface="+mn-ea"/>
          <a:cs typeface="+mn-cs"/>
        </a:defRPr>
      </a:lvl9pPr>
    </p:bodyStyle>
    <p:otherStyle>
      <a:defPPr>
        <a:defRPr lang="en-US"/>
      </a:defPPr>
      <a:lvl1pPr marL="0" algn="l" defTabSz="1425732" rtl="0" eaLnBrk="1" latinLnBrk="0" hangingPunct="1">
        <a:defRPr sz="2807" kern="1200">
          <a:solidFill>
            <a:schemeClr val="tx1"/>
          </a:solidFill>
          <a:latin typeface="+mn-lt"/>
          <a:ea typeface="+mn-ea"/>
          <a:cs typeface="+mn-cs"/>
        </a:defRPr>
      </a:lvl1pPr>
      <a:lvl2pPr marL="712866" algn="l" defTabSz="1425732" rtl="0" eaLnBrk="1" latinLnBrk="0" hangingPunct="1">
        <a:defRPr sz="2807" kern="1200">
          <a:solidFill>
            <a:schemeClr val="tx1"/>
          </a:solidFill>
          <a:latin typeface="+mn-lt"/>
          <a:ea typeface="+mn-ea"/>
          <a:cs typeface="+mn-cs"/>
        </a:defRPr>
      </a:lvl2pPr>
      <a:lvl3pPr marL="1425732" algn="l" defTabSz="1425732" rtl="0" eaLnBrk="1" latinLnBrk="0" hangingPunct="1">
        <a:defRPr sz="2807" kern="1200">
          <a:solidFill>
            <a:schemeClr val="tx1"/>
          </a:solidFill>
          <a:latin typeface="+mn-lt"/>
          <a:ea typeface="+mn-ea"/>
          <a:cs typeface="+mn-cs"/>
        </a:defRPr>
      </a:lvl3pPr>
      <a:lvl4pPr marL="2138599" algn="l" defTabSz="1425732" rtl="0" eaLnBrk="1" latinLnBrk="0" hangingPunct="1">
        <a:defRPr sz="2807" kern="1200">
          <a:solidFill>
            <a:schemeClr val="tx1"/>
          </a:solidFill>
          <a:latin typeface="+mn-lt"/>
          <a:ea typeface="+mn-ea"/>
          <a:cs typeface="+mn-cs"/>
        </a:defRPr>
      </a:lvl4pPr>
      <a:lvl5pPr marL="2851465" algn="l" defTabSz="1425732" rtl="0" eaLnBrk="1" latinLnBrk="0" hangingPunct="1">
        <a:defRPr sz="2807" kern="1200">
          <a:solidFill>
            <a:schemeClr val="tx1"/>
          </a:solidFill>
          <a:latin typeface="+mn-lt"/>
          <a:ea typeface="+mn-ea"/>
          <a:cs typeface="+mn-cs"/>
        </a:defRPr>
      </a:lvl5pPr>
      <a:lvl6pPr marL="3564331" algn="l" defTabSz="1425732" rtl="0" eaLnBrk="1" latinLnBrk="0" hangingPunct="1">
        <a:defRPr sz="2807" kern="1200">
          <a:solidFill>
            <a:schemeClr val="tx1"/>
          </a:solidFill>
          <a:latin typeface="+mn-lt"/>
          <a:ea typeface="+mn-ea"/>
          <a:cs typeface="+mn-cs"/>
        </a:defRPr>
      </a:lvl6pPr>
      <a:lvl7pPr marL="4277197" algn="l" defTabSz="1425732" rtl="0" eaLnBrk="1" latinLnBrk="0" hangingPunct="1">
        <a:defRPr sz="2807" kern="1200">
          <a:solidFill>
            <a:schemeClr val="tx1"/>
          </a:solidFill>
          <a:latin typeface="+mn-lt"/>
          <a:ea typeface="+mn-ea"/>
          <a:cs typeface="+mn-cs"/>
        </a:defRPr>
      </a:lvl7pPr>
      <a:lvl8pPr marL="4990064" algn="l" defTabSz="1425732" rtl="0" eaLnBrk="1" latinLnBrk="0" hangingPunct="1">
        <a:defRPr sz="2807" kern="1200">
          <a:solidFill>
            <a:schemeClr val="tx1"/>
          </a:solidFill>
          <a:latin typeface="+mn-lt"/>
          <a:ea typeface="+mn-ea"/>
          <a:cs typeface="+mn-cs"/>
        </a:defRPr>
      </a:lvl8pPr>
      <a:lvl9pPr marL="5702930" algn="l" defTabSz="1425732" rtl="0" eaLnBrk="1" latinLnBrk="0" hangingPunct="1">
        <a:defRPr sz="280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slide" Target="slide3.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slide" Target="slide3.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slide" Target="slide3.xml"/></Relationships>
</file>

<file path=ppt/slides/_rels/slide1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8" Type="http://schemas.openxmlformats.org/officeDocument/2006/relationships/slide" Target="slide5.xml"/><Relationship Id="rId3" Type="http://schemas.openxmlformats.org/officeDocument/2006/relationships/image" Target="../media/image1.png"/><Relationship Id="rId7" Type="http://schemas.openxmlformats.org/officeDocument/2006/relationships/slide" Target="slide13.xml"/><Relationship Id="rId12"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slide" Target="slide4.xml"/><Relationship Id="rId11" Type="http://schemas.openxmlformats.org/officeDocument/2006/relationships/slide" Target="slide11.xml"/><Relationship Id="rId5" Type="http://schemas.openxmlformats.org/officeDocument/2006/relationships/slide" Target="slide7.xml"/><Relationship Id="rId10" Type="http://schemas.openxmlformats.org/officeDocument/2006/relationships/slide" Target="slide8.xml"/><Relationship Id="rId4" Type="http://schemas.openxmlformats.org/officeDocument/2006/relationships/slide" Target="slide12.xml"/><Relationship Id="rId9" Type="http://schemas.openxmlformats.org/officeDocument/2006/relationships/slide" Target="slide6.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slide" Target="slide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slide" Target="slide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slide" Target="slide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slide" Target="slide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slide" Target="slide3.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slide" Target="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20F95502-65C6-482A-9B40-DDCB8DAA9D75}"/>
              </a:ext>
            </a:extLst>
          </p:cNvPr>
          <p:cNvGrpSpPr/>
          <p:nvPr/>
        </p:nvGrpSpPr>
        <p:grpSpPr>
          <a:xfrm>
            <a:off x="0" y="0"/>
            <a:ext cx="19010313" cy="1112119"/>
            <a:chOff x="-324644" y="2222500"/>
            <a:chExt cx="22261685" cy="1302327"/>
          </a:xfrm>
        </p:grpSpPr>
        <p:sp>
          <p:nvSpPr>
            <p:cNvPr id="2" name="object 2"/>
            <p:cNvSpPr/>
            <p:nvPr/>
          </p:nvSpPr>
          <p:spPr>
            <a:xfrm>
              <a:off x="-324644"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009EF3"/>
            </a:solidFill>
          </p:spPr>
          <p:txBody>
            <a:bodyPr wrap="square" lIns="0" tIns="0" rIns="0" bIns="0" rtlCol="0"/>
            <a:lstStyle/>
            <a:p>
              <a:endParaRPr lang="en-IN" dirty="0"/>
            </a:p>
            <a:p>
              <a:r>
                <a:rPr lang="en-IN" dirty="0"/>
                <a:t>				</a:t>
              </a:r>
              <a:r>
                <a:rPr lang="en-IN" sz="2800" dirty="0"/>
                <a:t>CERC 2022</a:t>
              </a:r>
              <a:endParaRPr sz="2800" dirty="0"/>
            </a:p>
          </p:txBody>
        </p:sp>
        <p:sp>
          <p:nvSpPr>
            <p:cNvPr id="3" name="object 3"/>
            <p:cNvSpPr/>
            <p:nvPr/>
          </p:nvSpPr>
          <p:spPr>
            <a:xfrm>
              <a:off x="16363156" y="2222500"/>
              <a:ext cx="5573885" cy="1302327"/>
            </a:xfrm>
            <a:custGeom>
              <a:avLst/>
              <a:gdLst/>
              <a:ahLst/>
              <a:cxnLst/>
              <a:rect l="l" t="t" r="r" b="b"/>
              <a:pathLst>
                <a:path w="1883409" h="440055">
                  <a:moveTo>
                    <a:pt x="0" y="0"/>
                  </a:moveTo>
                  <a:lnTo>
                    <a:pt x="0" y="439737"/>
                  </a:lnTo>
                  <a:lnTo>
                    <a:pt x="1883155" y="439737"/>
                  </a:lnTo>
                  <a:lnTo>
                    <a:pt x="1883155" y="0"/>
                  </a:lnTo>
                  <a:lnTo>
                    <a:pt x="0" y="0"/>
                  </a:lnTo>
                  <a:close/>
                </a:path>
              </a:pathLst>
            </a:custGeom>
            <a:solidFill>
              <a:srgbClr val="FF8200"/>
            </a:solidFill>
          </p:spPr>
          <p:txBody>
            <a:bodyPr wrap="square" lIns="0" tIns="0" rIns="0" bIns="0" rtlCol="0"/>
            <a:lstStyle/>
            <a:p>
              <a:endParaRPr lang="en-IN" dirty="0"/>
            </a:p>
            <a:p>
              <a:r>
                <a:rPr lang="en-IN" sz="2800" dirty="0"/>
                <a:t>			POWERPPT.IN</a:t>
              </a:r>
              <a:endParaRPr sz="2800" dirty="0"/>
            </a:p>
          </p:txBody>
        </p:sp>
        <p:sp>
          <p:nvSpPr>
            <p:cNvPr id="22" name="object 2">
              <a:extLst>
                <a:ext uri="{FF2B5EF4-FFF2-40B4-BE49-F238E27FC236}">
                  <a16:creationId xmlns:a16="http://schemas.microsoft.com/office/drawing/2014/main" id="{3708B453-DDCE-42C1-9AB9-A8D5DDCA46AD}"/>
                </a:ext>
              </a:extLst>
            </p:cNvPr>
            <p:cNvSpPr/>
            <p:nvPr/>
          </p:nvSpPr>
          <p:spPr>
            <a:xfrm>
              <a:off x="5237956"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FFBF00"/>
            </a:solidFill>
          </p:spPr>
          <p:txBody>
            <a:bodyPr wrap="square" lIns="0" tIns="0" rIns="0" bIns="0" rtlCol="0"/>
            <a:lstStyle/>
            <a:p>
              <a:endParaRPr dirty="0"/>
            </a:p>
          </p:txBody>
        </p:sp>
        <p:sp>
          <p:nvSpPr>
            <p:cNvPr id="23" name="object 2">
              <a:extLst>
                <a:ext uri="{FF2B5EF4-FFF2-40B4-BE49-F238E27FC236}">
                  <a16:creationId xmlns:a16="http://schemas.microsoft.com/office/drawing/2014/main" id="{7D360C87-DA57-4F00-96B5-35199AD11657}"/>
                </a:ext>
              </a:extLst>
            </p:cNvPr>
            <p:cNvSpPr/>
            <p:nvPr/>
          </p:nvSpPr>
          <p:spPr>
            <a:xfrm>
              <a:off x="10800556"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FFA100"/>
            </a:solidFill>
          </p:spPr>
          <p:txBody>
            <a:bodyPr wrap="square" lIns="0" tIns="0" rIns="0" bIns="0" rtlCol="0"/>
            <a:lstStyle/>
            <a:p>
              <a:endParaRPr dirty="0"/>
            </a:p>
          </p:txBody>
        </p:sp>
      </p:grpSp>
      <p:pic>
        <p:nvPicPr>
          <p:cNvPr id="1026" name="Picture 2" descr="cerc-logo">
            <a:extLst>
              <a:ext uri="{FF2B5EF4-FFF2-40B4-BE49-F238E27FC236}">
                <a16:creationId xmlns:a16="http://schemas.microsoft.com/office/drawing/2014/main" id="{989E7E5C-3BAB-2146-9D89-233AE6167F36}"/>
              </a:ext>
            </a:extLst>
          </p:cNvPr>
          <p:cNvPicPr>
            <a:picLocks noChangeAspect="1" noChangeArrowheads="1"/>
          </p:cNvPicPr>
          <p:nvPr/>
        </p:nvPicPr>
        <p:blipFill>
          <a:blip r:embed="rId3">
            <a:alphaModFix amt="20000"/>
            <a:extLst>
              <a:ext uri="{28A0092B-C50C-407E-A947-70E740481C1C}">
                <a14:useLocalDpi xmlns:a14="http://schemas.microsoft.com/office/drawing/2010/main" val="0"/>
              </a:ext>
            </a:extLst>
          </a:blip>
          <a:srcRect/>
          <a:stretch>
            <a:fillRect/>
          </a:stretch>
        </p:blipFill>
        <p:spPr bwMode="auto">
          <a:xfrm>
            <a:off x="-4383" y="656695"/>
            <a:ext cx="4973035" cy="327973"/>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11CA3088-4982-FE68-5E9C-B533833DC17C}"/>
              </a:ext>
            </a:extLst>
          </p:cNvPr>
          <p:cNvSpPr txBox="1"/>
          <p:nvPr/>
        </p:nvSpPr>
        <p:spPr>
          <a:xfrm>
            <a:off x="-15223" y="1173427"/>
            <a:ext cx="18983029" cy="9456435"/>
          </a:xfrm>
          <a:prstGeom prst="rect">
            <a:avLst/>
          </a:prstGeom>
          <a:solidFill>
            <a:schemeClr val="bg1"/>
          </a:solidFill>
          <a:ln>
            <a:solidFill>
              <a:schemeClr val="accent1"/>
            </a:solidFill>
          </a:ln>
        </p:spPr>
        <p:style>
          <a:lnRef idx="0">
            <a:schemeClr val="accent6"/>
          </a:lnRef>
          <a:fillRef idx="3">
            <a:schemeClr val="accent6"/>
          </a:fillRef>
          <a:effectRef idx="3">
            <a:schemeClr val="accent6"/>
          </a:effectRef>
          <a:fontRef idx="minor">
            <a:schemeClr val="lt1"/>
          </a:fontRef>
        </p:style>
        <p:txBody>
          <a:bodyPr wrap="square">
            <a:spAutoFit/>
          </a:bodyPr>
          <a:lstStyle/>
          <a:p>
            <a:pPr marL="1223010" marR="5080" indent="-1210945" algn="ctr">
              <a:lnSpc>
                <a:spcPct val="100000"/>
              </a:lnSpc>
              <a:spcBef>
                <a:spcPts val="100"/>
              </a:spcBef>
            </a:pPr>
            <a:endParaRPr lang="en-US" sz="4400" spc="-5" dirty="0">
              <a:solidFill>
                <a:srgbClr val="00318B"/>
              </a:solidFill>
              <a:cs typeface="Source Sans Pro"/>
            </a:endParaRPr>
          </a:p>
          <a:p>
            <a:pPr marL="1223010" marR="5080" indent="-1210945" algn="ctr">
              <a:lnSpc>
                <a:spcPct val="100000"/>
              </a:lnSpc>
              <a:spcBef>
                <a:spcPts val="100"/>
              </a:spcBef>
            </a:pPr>
            <a:r>
              <a:rPr lang="en-US" sz="13800" b="1" spc="-5" dirty="0">
                <a:solidFill>
                  <a:srgbClr val="00318B"/>
                </a:solidFill>
                <a:effectLst>
                  <a:outerShdw blurRad="50800" dist="38100" dir="18900000" algn="bl" rotWithShape="0">
                    <a:prstClr val="black">
                      <a:alpha val="40000"/>
                    </a:prstClr>
                  </a:outerShdw>
                </a:effectLst>
                <a:cs typeface="Source Sans Pro"/>
              </a:rPr>
              <a:t>CERC Deviation Settlement Mechanism Regulations 2022</a:t>
            </a:r>
          </a:p>
          <a:p>
            <a:pPr marL="1223010" marR="5080" indent="-1210945" algn="ctr">
              <a:lnSpc>
                <a:spcPct val="100000"/>
              </a:lnSpc>
              <a:spcBef>
                <a:spcPts val="100"/>
              </a:spcBef>
            </a:pPr>
            <a:endParaRPr lang="en-IN" sz="13800" spc="-5" dirty="0">
              <a:solidFill>
                <a:srgbClr val="00318B"/>
              </a:solidFill>
              <a:cs typeface="Source Sans Pro"/>
            </a:endParaRPr>
          </a:p>
          <a:p>
            <a:pPr marL="1223010" marR="5080" indent="-1210945" algn="ctr">
              <a:lnSpc>
                <a:spcPct val="100000"/>
              </a:lnSpc>
              <a:spcBef>
                <a:spcPts val="100"/>
              </a:spcBef>
            </a:pPr>
            <a:endParaRPr lang="cs-CZ" sz="1100" spc="-5" dirty="0">
              <a:solidFill>
                <a:srgbClr val="00318B"/>
              </a:solidFill>
              <a:cs typeface="Source Sans Pro"/>
            </a:endParaRPr>
          </a:p>
        </p:txBody>
      </p:sp>
      <p:pic>
        <p:nvPicPr>
          <p:cNvPr id="16" name="Picture 15" descr="Text&#10;&#10;Description automatically generated">
            <a:extLst>
              <a:ext uri="{FF2B5EF4-FFF2-40B4-BE49-F238E27FC236}">
                <a16:creationId xmlns:a16="http://schemas.microsoft.com/office/drawing/2014/main" id="{5C4B8C38-81CD-6208-4F13-22AE90E6940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465597" y="8227020"/>
            <a:ext cx="5184576" cy="216941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698279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20F95502-65C6-482A-9B40-DDCB8DAA9D75}"/>
              </a:ext>
            </a:extLst>
          </p:cNvPr>
          <p:cNvGrpSpPr/>
          <p:nvPr/>
        </p:nvGrpSpPr>
        <p:grpSpPr>
          <a:xfrm>
            <a:off x="2941" y="2017"/>
            <a:ext cx="19010313" cy="1112119"/>
            <a:chOff x="-324644" y="2222500"/>
            <a:chExt cx="22261685" cy="1302327"/>
          </a:xfrm>
        </p:grpSpPr>
        <p:sp>
          <p:nvSpPr>
            <p:cNvPr id="2" name="object 2"/>
            <p:cNvSpPr/>
            <p:nvPr/>
          </p:nvSpPr>
          <p:spPr>
            <a:xfrm>
              <a:off x="-324644"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009EF3"/>
            </a:solidFill>
          </p:spPr>
          <p:txBody>
            <a:bodyPr wrap="square" lIns="0" tIns="0" rIns="0" bIns="0" rtlCol="0"/>
            <a:lstStyle/>
            <a:p>
              <a:endParaRPr lang="en-IN" dirty="0"/>
            </a:p>
            <a:p>
              <a:r>
                <a:rPr lang="en-IN" dirty="0"/>
                <a:t>				</a:t>
              </a:r>
              <a:r>
                <a:rPr lang="en-IN" sz="2800" dirty="0"/>
                <a:t>CERC 2022</a:t>
              </a:r>
              <a:endParaRPr sz="2800" dirty="0"/>
            </a:p>
          </p:txBody>
        </p:sp>
        <p:sp>
          <p:nvSpPr>
            <p:cNvPr id="3" name="object 3"/>
            <p:cNvSpPr/>
            <p:nvPr/>
          </p:nvSpPr>
          <p:spPr>
            <a:xfrm>
              <a:off x="16363156" y="2222500"/>
              <a:ext cx="5573885" cy="1302327"/>
            </a:xfrm>
            <a:custGeom>
              <a:avLst/>
              <a:gdLst/>
              <a:ahLst/>
              <a:cxnLst/>
              <a:rect l="l" t="t" r="r" b="b"/>
              <a:pathLst>
                <a:path w="1883409" h="440055">
                  <a:moveTo>
                    <a:pt x="0" y="0"/>
                  </a:moveTo>
                  <a:lnTo>
                    <a:pt x="0" y="439737"/>
                  </a:lnTo>
                  <a:lnTo>
                    <a:pt x="1883155" y="439737"/>
                  </a:lnTo>
                  <a:lnTo>
                    <a:pt x="1883155" y="0"/>
                  </a:lnTo>
                  <a:lnTo>
                    <a:pt x="0" y="0"/>
                  </a:lnTo>
                  <a:close/>
                </a:path>
              </a:pathLst>
            </a:custGeom>
            <a:solidFill>
              <a:srgbClr val="FF8200"/>
            </a:solidFill>
          </p:spPr>
          <p:txBody>
            <a:bodyPr wrap="square" lIns="0" tIns="0" rIns="0" bIns="0" rtlCol="0"/>
            <a:lstStyle/>
            <a:p>
              <a:endParaRPr lang="en-IN" dirty="0"/>
            </a:p>
            <a:p>
              <a:r>
                <a:rPr lang="en-IN" sz="2800" dirty="0"/>
                <a:t>			POWERPPT.IN</a:t>
              </a:r>
              <a:endParaRPr sz="2800" dirty="0"/>
            </a:p>
          </p:txBody>
        </p:sp>
        <p:sp>
          <p:nvSpPr>
            <p:cNvPr id="22" name="object 2">
              <a:extLst>
                <a:ext uri="{FF2B5EF4-FFF2-40B4-BE49-F238E27FC236}">
                  <a16:creationId xmlns:a16="http://schemas.microsoft.com/office/drawing/2014/main" id="{3708B453-DDCE-42C1-9AB9-A8D5DDCA46AD}"/>
                </a:ext>
              </a:extLst>
            </p:cNvPr>
            <p:cNvSpPr/>
            <p:nvPr/>
          </p:nvSpPr>
          <p:spPr>
            <a:xfrm>
              <a:off x="5237956"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FFBF00"/>
            </a:solidFill>
          </p:spPr>
          <p:txBody>
            <a:bodyPr wrap="square" lIns="0" tIns="0" rIns="0" bIns="0" rtlCol="0"/>
            <a:lstStyle/>
            <a:p>
              <a:endParaRPr lang="en-IN" dirty="0"/>
            </a:p>
            <a:p>
              <a:r>
                <a:rPr lang="en-IN" sz="2800" dirty="0"/>
                <a:t>				DSM 2022</a:t>
              </a:r>
              <a:endParaRPr sz="2800" dirty="0"/>
            </a:p>
          </p:txBody>
        </p:sp>
        <p:sp>
          <p:nvSpPr>
            <p:cNvPr id="23" name="object 2">
              <a:extLst>
                <a:ext uri="{FF2B5EF4-FFF2-40B4-BE49-F238E27FC236}">
                  <a16:creationId xmlns:a16="http://schemas.microsoft.com/office/drawing/2014/main" id="{7D360C87-DA57-4F00-96B5-35199AD11657}"/>
                </a:ext>
              </a:extLst>
            </p:cNvPr>
            <p:cNvSpPr/>
            <p:nvPr/>
          </p:nvSpPr>
          <p:spPr>
            <a:xfrm>
              <a:off x="10800556"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FFA100"/>
            </a:solidFill>
          </p:spPr>
          <p:txBody>
            <a:bodyPr wrap="square" lIns="0" tIns="0" rIns="0" bIns="0" rtlCol="0"/>
            <a:lstStyle/>
            <a:p>
              <a:endParaRPr dirty="0"/>
            </a:p>
          </p:txBody>
        </p:sp>
      </p:grpSp>
      <p:pic>
        <p:nvPicPr>
          <p:cNvPr id="1026" name="Picture 2" descr="cerc-logo">
            <a:extLst>
              <a:ext uri="{FF2B5EF4-FFF2-40B4-BE49-F238E27FC236}">
                <a16:creationId xmlns:a16="http://schemas.microsoft.com/office/drawing/2014/main" id="{989E7E5C-3BAB-2146-9D89-233AE6167F36}"/>
              </a:ext>
            </a:extLst>
          </p:cNvPr>
          <p:cNvPicPr>
            <a:picLocks noChangeAspect="1" noChangeArrowheads="1"/>
          </p:cNvPicPr>
          <p:nvPr/>
        </p:nvPicPr>
        <p:blipFill>
          <a:blip r:embed="rId3">
            <a:alphaModFix amt="20000"/>
            <a:extLst>
              <a:ext uri="{28A0092B-C50C-407E-A947-70E740481C1C}">
                <a14:useLocalDpi xmlns:a14="http://schemas.microsoft.com/office/drawing/2010/main" val="0"/>
              </a:ext>
            </a:extLst>
          </a:blip>
          <a:srcRect/>
          <a:stretch>
            <a:fillRect/>
          </a:stretch>
        </p:blipFill>
        <p:spPr bwMode="auto">
          <a:xfrm>
            <a:off x="-18036" y="687946"/>
            <a:ext cx="4973035" cy="327973"/>
          </a:xfrm>
          <a:prstGeom prst="rect">
            <a:avLst/>
          </a:prstGeom>
          <a:noFill/>
          <a:extLst>
            <a:ext uri="{909E8E84-426E-40DD-AFC4-6F175D3DCCD1}">
              <a14:hiddenFill xmlns:a14="http://schemas.microsoft.com/office/drawing/2010/main">
                <a:solidFill>
                  <a:srgbClr val="FFFFFF"/>
                </a:solidFill>
              </a14:hiddenFill>
            </a:ext>
          </a:extLst>
        </p:spPr>
      </p:pic>
      <p:sp>
        <p:nvSpPr>
          <p:cNvPr id="1070" name="TextBox 1069">
            <a:extLst>
              <a:ext uri="{FF2B5EF4-FFF2-40B4-BE49-F238E27FC236}">
                <a16:creationId xmlns:a16="http://schemas.microsoft.com/office/drawing/2014/main" id="{DDB7065C-546A-AEA4-EB4B-1FB0D6FD6A57}"/>
              </a:ext>
            </a:extLst>
          </p:cNvPr>
          <p:cNvSpPr txBox="1"/>
          <p:nvPr/>
        </p:nvSpPr>
        <p:spPr>
          <a:xfrm>
            <a:off x="5450519" y="2517240"/>
            <a:ext cx="3387453" cy="830997"/>
          </a:xfrm>
          <a:prstGeom prst="rect">
            <a:avLst/>
          </a:prstGeom>
          <a:noFill/>
        </p:spPr>
        <p:txBody>
          <a:bodyPr wrap="square">
            <a:spAutoFit/>
          </a:bodyPr>
          <a:lstStyle/>
          <a:p>
            <a:pPr marL="342900" indent="-342900">
              <a:buFont typeface="+mj-lt"/>
              <a:buAutoNum type="arabicPeriod"/>
            </a:pPr>
            <a:endParaRPr lang="en-IN" sz="2400" b="1" dirty="0"/>
          </a:p>
          <a:p>
            <a:r>
              <a:rPr lang="en-IN" sz="2400" b="1" dirty="0"/>
              <a:t>	</a:t>
            </a:r>
          </a:p>
        </p:txBody>
      </p:sp>
      <p:sp>
        <p:nvSpPr>
          <p:cNvPr id="1100" name="object 18">
            <a:extLst>
              <a:ext uri="{FF2B5EF4-FFF2-40B4-BE49-F238E27FC236}">
                <a16:creationId xmlns:a16="http://schemas.microsoft.com/office/drawing/2014/main" id="{56C2EA79-0AA9-CE48-64BC-29B2EFE11AB6}"/>
              </a:ext>
            </a:extLst>
          </p:cNvPr>
          <p:cNvSpPr txBox="1"/>
          <p:nvPr/>
        </p:nvSpPr>
        <p:spPr>
          <a:xfrm>
            <a:off x="4199571" y="1085163"/>
            <a:ext cx="14545617" cy="1120820"/>
          </a:xfrm>
          <a:prstGeom prst="rect">
            <a:avLst/>
          </a:prstGeom>
        </p:spPr>
        <p:txBody>
          <a:bodyPr vert="horz" wrap="square" lIns="0" tIns="12700" rIns="0" bIns="0" rtlCol="0">
            <a:spAutoFit/>
          </a:bodyPr>
          <a:lstStyle/>
          <a:p>
            <a:pPr algn="ctr"/>
            <a:r>
              <a:rPr lang="en-IN" sz="7200" b="1" dirty="0"/>
              <a:t>Charges for Deviation</a:t>
            </a:r>
            <a:endParaRPr lang="en-US" sz="7200" b="1" dirty="0">
              <a:solidFill>
                <a:schemeClr val="tx1"/>
              </a:solidFill>
            </a:endParaRPr>
          </a:p>
        </p:txBody>
      </p:sp>
      <p:sp>
        <p:nvSpPr>
          <p:cNvPr id="10" name="TextBox 9">
            <a:extLst>
              <a:ext uri="{FF2B5EF4-FFF2-40B4-BE49-F238E27FC236}">
                <a16:creationId xmlns:a16="http://schemas.microsoft.com/office/drawing/2014/main" id="{E1325172-4940-6085-59B7-E6921ADD7A7D}"/>
              </a:ext>
            </a:extLst>
          </p:cNvPr>
          <p:cNvSpPr txBox="1"/>
          <p:nvPr/>
        </p:nvSpPr>
        <p:spPr>
          <a:xfrm>
            <a:off x="4954999" y="2438590"/>
            <a:ext cx="12912440" cy="4832092"/>
          </a:xfrm>
          <a:prstGeom prst="rect">
            <a:avLst/>
          </a:prstGeom>
          <a:solidFill>
            <a:schemeClr val="accent4">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hemeClr val="accent4"/>
          </a:lnRef>
          <a:fillRef idx="3">
            <a:schemeClr val="accent4"/>
          </a:fillRef>
          <a:effectRef idx="3">
            <a:schemeClr val="accent4"/>
          </a:effectRef>
          <a:fontRef idx="minor">
            <a:schemeClr val="lt1"/>
          </a:fontRef>
        </p:style>
        <p:txBody>
          <a:bodyPr wrap="square">
            <a:spAutoFit/>
          </a:bodyPr>
          <a:lstStyle/>
          <a:p>
            <a:pPr algn="just"/>
            <a:r>
              <a:rPr lang="en-US" sz="2800" b="1" dirty="0">
                <a:solidFill>
                  <a:schemeClr val="tx1"/>
                </a:solidFill>
              </a:rPr>
              <a:t>Other Provisions for Infirm Power, Startup, Cross Border Trade</a:t>
            </a:r>
          </a:p>
          <a:p>
            <a:pPr algn="ctr"/>
            <a:r>
              <a:rPr lang="en-US" sz="2800" b="1" dirty="0">
                <a:solidFill>
                  <a:schemeClr val="tx1"/>
                </a:solidFill>
              </a:rPr>
              <a:t>Infirm Power</a:t>
            </a:r>
          </a:p>
          <a:p>
            <a:pPr marL="342900" indent="-342900" algn="just">
              <a:buFont typeface="Arial" panose="020B0604020202020204" pitchFamily="34" charset="0"/>
              <a:buChar char="•"/>
            </a:pPr>
            <a:r>
              <a:rPr lang="en-US" sz="2800" dirty="0">
                <a:solidFill>
                  <a:schemeClr val="tx1"/>
                </a:solidFill>
              </a:rPr>
              <a:t>The charges for deviation for injection of infirm power shall be zero.  </a:t>
            </a:r>
          </a:p>
          <a:p>
            <a:pPr algn="ctr"/>
            <a:r>
              <a:rPr lang="en-US" sz="2800" b="1" dirty="0">
                <a:solidFill>
                  <a:schemeClr val="tx1"/>
                </a:solidFill>
              </a:rPr>
              <a:t>Startup</a:t>
            </a:r>
            <a:endParaRPr lang="en-US" sz="2800" dirty="0">
              <a:solidFill>
                <a:schemeClr val="tx1"/>
              </a:solidFill>
            </a:endParaRPr>
          </a:p>
          <a:p>
            <a:pPr marL="457200" indent="-457200" algn="just">
              <a:buFont typeface="Arial" panose="020B0604020202020204" pitchFamily="34" charset="0"/>
              <a:buChar char="•"/>
            </a:pPr>
            <a:r>
              <a:rPr lang="en-US" sz="2800" dirty="0">
                <a:solidFill>
                  <a:schemeClr val="tx1"/>
                </a:solidFill>
              </a:rPr>
              <a:t>The charges for deviation for </a:t>
            </a:r>
            <a:r>
              <a:rPr lang="en-US" sz="2800" dirty="0" err="1">
                <a:solidFill>
                  <a:schemeClr val="tx1"/>
                </a:solidFill>
              </a:rPr>
              <a:t>drawal</a:t>
            </a:r>
            <a:r>
              <a:rPr lang="en-US" sz="2800" dirty="0">
                <a:solidFill>
                  <a:schemeClr val="tx1"/>
                </a:solidFill>
              </a:rPr>
              <a:t> of start-up power before COD of a generating unit or for </a:t>
            </a:r>
            <a:r>
              <a:rPr lang="en-US" sz="2800" dirty="0" err="1">
                <a:solidFill>
                  <a:schemeClr val="tx1"/>
                </a:solidFill>
              </a:rPr>
              <a:t>drawal</a:t>
            </a:r>
            <a:r>
              <a:rPr lang="en-US" sz="2800" dirty="0">
                <a:solidFill>
                  <a:schemeClr val="tx1"/>
                </a:solidFill>
              </a:rPr>
              <a:t> of power to run the auxiliaries during shut-down of a generating station shall be payable at the normal rate of charges for deviation</a:t>
            </a:r>
          </a:p>
          <a:p>
            <a:pPr algn="ctr"/>
            <a:r>
              <a:rPr lang="en-US" sz="2800" b="1" dirty="0">
                <a:solidFill>
                  <a:schemeClr val="tx1"/>
                </a:solidFill>
              </a:rPr>
              <a:t>Cross Border Trade</a:t>
            </a:r>
          </a:p>
          <a:p>
            <a:pPr marL="457200" indent="-457200" algn="just">
              <a:buFont typeface="Arial" panose="020B0604020202020204" pitchFamily="34" charset="0"/>
              <a:buChar char="•"/>
            </a:pPr>
            <a:r>
              <a:rPr lang="en-US" sz="2800" dirty="0">
                <a:solidFill>
                  <a:schemeClr val="tx1"/>
                </a:solidFill>
              </a:rPr>
              <a:t>The charges for inter-regional deviation and for deviation in respect of cross-border transactions, caused by way of over-</a:t>
            </a:r>
            <a:r>
              <a:rPr lang="en-US" sz="2800" dirty="0" err="1">
                <a:solidFill>
                  <a:schemeClr val="tx1"/>
                </a:solidFill>
              </a:rPr>
              <a:t>drawal</a:t>
            </a:r>
            <a:r>
              <a:rPr lang="en-US" sz="2800" dirty="0">
                <a:solidFill>
                  <a:schemeClr val="tx1"/>
                </a:solidFill>
              </a:rPr>
              <a:t> or under-injection shall be payable at the normal rate of charges for deviation. </a:t>
            </a:r>
            <a:endParaRPr lang="en-IN" sz="2800" dirty="0">
              <a:solidFill>
                <a:schemeClr val="tx1"/>
              </a:solidFill>
            </a:endParaRPr>
          </a:p>
        </p:txBody>
      </p:sp>
      <p:grpSp>
        <p:nvGrpSpPr>
          <p:cNvPr id="6" name="Group 325">
            <a:extLst>
              <a:ext uri="{FF2B5EF4-FFF2-40B4-BE49-F238E27FC236}">
                <a16:creationId xmlns:a16="http://schemas.microsoft.com/office/drawing/2014/main" id="{0AF281EC-4615-7F86-9441-6DA5FE2FB580}"/>
              </a:ext>
            </a:extLst>
          </p:cNvPr>
          <p:cNvGrpSpPr/>
          <p:nvPr/>
        </p:nvGrpSpPr>
        <p:grpSpPr>
          <a:xfrm>
            <a:off x="265121" y="1355239"/>
            <a:ext cx="3650588" cy="3236015"/>
            <a:chOff x="707113" y="3810000"/>
            <a:chExt cx="1674899" cy="1344168"/>
          </a:xfrm>
        </p:grpSpPr>
        <p:sp>
          <p:nvSpPr>
            <p:cNvPr id="7" name="Freeform 5">
              <a:extLst>
                <a:ext uri="{FF2B5EF4-FFF2-40B4-BE49-F238E27FC236}">
                  <a16:creationId xmlns:a16="http://schemas.microsoft.com/office/drawing/2014/main" id="{C608C1AD-1C63-C5FE-D5E0-B2F64FA455A8}"/>
                </a:ext>
              </a:extLst>
            </p:cNvPr>
            <p:cNvSpPr>
              <a:spLocks/>
            </p:cNvSpPr>
            <p:nvPr/>
          </p:nvSpPr>
          <p:spPr bwMode="auto">
            <a:xfrm>
              <a:off x="1911372" y="3816687"/>
              <a:ext cx="459712" cy="1336615"/>
            </a:xfrm>
            <a:custGeom>
              <a:avLst/>
              <a:gdLst/>
              <a:ahLst/>
              <a:cxnLst>
                <a:cxn ang="0">
                  <a:pos x="1062" y="2568"/>
                </a:cxn>
                <a:cxn ang="0">
                  <a:pos x="0" y="3086"/>
                </a:cxn>
                <a:cxn ang="0">
                  <a:pos x="0" y="524"/>
                </a:cxn>
                <a:cxn ang="0">
                  <a:pos x="1062" y="0"/>
                </a:cxn>
                <a:cxn ang="0">
                  <a:pos x="1062" y="2568"/>
                </a:cxn>
              </a:cxnLst>
              <a:rect l="0" t="0" r="r" b="b"/>
              <a:pathLst>
                <a:path w="1062" h="3086">
                  <a:moveTo>
                    <a:pt x="1062" y="2568"/>
                  </a:moveTo>
                  <a:lnTo>
                    <a:pt x="0" y="3086"/>
                  </a:lnTo>
                  <a:lnTo>
                    <a:pt x="0" y="524"/>
                  </a:lnTo>
                  <a:lnTo>
                    <a:pt x="1062" y="0"/>
                  </a:lnTo>
                  <a:lnTo>
                    <a:pt x="1062" y="2568"/>
                  </a:lnTo>
                  <a:close/>
                </a:path>
              </a:pathLst>
            </a:custGeom>
            <a:solidFill>
              <a:schemeClr val="accent4">
                <a:lumMod val="75000"/>
                <a:alpha val="50000"/>
              </a:schemeClr>
            </a:solidFill>
            <a:ln w="9525">
              <a:noFill/>
              <a:prstDash val="sysDash"/>
              <a:miter lim="800000"/>
              <a:headEnd/>
              <a:tailEnd/>
            </a:ln>
          </p:spPr>
          <p:txBody>
            <a:bodyPr lIns="18288" tIns="18288" rIns="18288" bIns="18288" anchor="ctr" anchorCtr="1"/>
            <a:lstStyle/>
            <a:p>
              <a:pPr algn="ctr">
                <a:lnSpc>
                  <a:spcPct val="85000"/>
                </a:lnSpc>
                <a:spcBef>
                  <a:spcPct val="20000"/>
                </a:spcBef>
              </a:pPr>
              <a:endParaRPr lang="en-US" sz="1600" b="1" dirty="0">
                <a:solidFill>
                  <a:schemeClr val="bg1"/>
                </a:solidFill>
                <a:latin typeface="+mj-lt"/>
              </a:endParaRPr>
            </a:p>
          </p:txBody>
        </p:sp>
        <p:sp>
          <p:nvSpPr>
            <p:cNvPr id="8" name="Rectangle 6">
              <a:extLst>
                <a:ext uri="{FF2B5EF4-FFF2-40B4-BE49-F238E27FC236}">
                  <a16:creationId xmlns:a16="http://schemas.microsoft.com/office/drawing/2014/main" id="{EC0254E0-46DB-F5FC-A5F5-4C23860D2DD6}"/>
                </a:ext>
              </a:extLst>
            </p:cNvPr>
            <p:cNvSpPr>
              <a:spLocks noChangeArrowheads="1"/>
            </p:cNvSpPr>
            <p:nvPr/>
          </p:nvSpPr>
          <p:spPr bwMode="auto">
            <a:xfrm>
              <a:off x="707115" y="4044510"/>
              <a:ext cx="1204257" cy="1109658"/>
            </a:xfrm>
            <a:prstGeom prst="rect">
              <a:avLst/>
            </a:prstGeom>
            <a:gradFill rotWithShape="0">
              <a:gsLst>
                <a:gs pos="0">
                  <a:srgbClr val="F4C8C3">
                    <a:alpha val="65000"/>
                  </a:srgbClr>
                </a:gs>
                <a:gs pos="100000">
                  <a:srgbClr val="EDA6A1">
                    <a:alpha val="55000"/>
                  </a:srgbClr>
                </a:gs>
              </a:gsLst>
              <a:lin ang="2700000" scaled="1"/>
            </a:gradFill>
            <a:ln w="9525">
              <a:noFill/>
              <a:prstDash val="sysDash"/>
              <a:miter lim="800000"/>
              <a:headEnd/>
              <a:tailEnd/>
            </a:ln>
          </p:spPr>
          <p:txBody>
            <a:bodyPr lIns="18288" tIns="18288" rIns="18288" bIns="18288" anchor="ctr" anchorCtr="1"/>
            <a:lstStyle/>
            <a:p>
              <a:pPr algn="ctr">
                <a:lnSpc>
                  <a:spcPct val="85000"/>
                </a:lnSpc>
                <a:spcBef>
                  <a:spcPct val="20000"/>
                </a:spcBef>
              </a:pPr>
              <a:endParaRPr lang="en-US" sz="1600" b="1" dirty="0">
                <a:solidFill>
                  <a:schemeClr val="bg1"/>
                </a:solidFill>
                <a:latin typeface="+mj-lt"/>
              </a:endParaRPr>
            </a:p>
          </p:txBody>
        </p:sp>
        <p:sp>
          <p:nvSpPr>
            <p:cNvPr id="11" name="Freeform 7">
              <a:extLst>
                <a:ext uri="{FF2B5EF4-FFF2-40B4-BE49-F238E27FC236}">
                  <a16:creationId xmlns:a16="http://schemas.microsoft.com/office/drawing/2014/main" id="{4B4FC1AC-D63B-C204-AA97-5F7BEB940E96}"/>
                </a:ext>
              </a:extLst>
            </p:cNvPr>
            <p:cNvSpPr>
              <a:spLocks/>
            </p:cNvSpPr>
            <p:nvPr/>
          </p:nvSpPr>
          <p:spPr bwMode="auto">
            <a:xfrm>
              <a:off x="707115" y="3816687"/>
              <a:ext cx="1663971" cy="227822"/>
            </a:xfrm>
            <a:custGeom>
              <a:avLst/>
              <a:gdLst/>
              <a:ahLst/>
              <a:cxnLst>
                <a:cxn ang="0">
                  <a:pos x="2784" y="526"/>
                </a:cxn>
                <a:cxn ang="0">
                  <a:pos x="0" y="526"/>
                </a:cxn>
                <a:cxn ang="0">
                  <a:pos x="1060" y="0"/>
                </a:cxn>
                <a:cxn ang="0">
                  <a:pos x="3844" y="0"/>
                </a:cxn>
                <a:cxn ang="0">
                  <a:pos x="2784" y="526"/>
                </a:cxn>
              </a:cxnLst>
              <a:rect l="0" t="0" r="r" b="b"/>
              <a:pathLst>
                <a:path w="3844" h="526">
                  <a:moveTo>
                    <a:pt x="2784" y="526"/>
                  </a:moveTo>
                  <a:lnTo>
                    <a:pt x="0" y="526"/>
                  </a:lnTo>
                  <a:lnTo>
                    <a:pt x="1060" y="0"/>
                  </a:lnTo>
                  <a:lnTo>
                    <a:pt x="3844" y="0"/>
                  </a:lnTo>
                  <a:lnTo>
                    <a:pt x="2784" y="526"/>
                  </a:lnTo>
                  <a:close/>
                </a:path>
              </a:pathLst>
            </a:custGeom>
            <a:gradFill rotWithShape="0">
              <a:gsLst>
                <a:gs pos="0">
                  <a:srgbClr val="FBE6E0">
                    <a:alpha val="75000"/>
                  </a:srgbClr>
                </a:gs>
                <a:gs pos="100000">
                  <a:srgbClr val="F8DAD3">
                    <a:alpha val="75000"/>
                  </a:srgbClr>
                </a:gs>
              </a:gsLst>
              <a:lin ang="2700000" scaled="1"/>
            </a:gradFill>
            <a:ln w="9525">
              <a:noFill/>
              <a:prstDash val="sysDash"/>
              <a:miter lim="800000"/>
              <a:headEnd/>
              <a:tailEnd/>
            </a:ln>
          </p:spPr>
          <p:txBody>
            <a:bodyPr lIns="18288" tIns="18288" rIns="18288" bIns="18288" anchor="ctr" anchorCtr="1"/>
            <a:lstStyle/>
            <a:p>
              <a:pPr algn="ctr">
                <a:lnSpc>
                  <a:spcPct val="85000"/>
                </a:lnSpc>
                <a:spcBef>
                  <a:spcPct val="20000"/>
                </a:spcBef>
              </a:pPr>
              <a:endParaRPr lang="en-US" sz="1600" b="1" dirty="0">
                <a:latin typeface="+mj-lt"/>
              </a:endParaRPr>
            </a:p>
          </p:txBody>
        </p:sp>
        <p:sp>
          <p:nvSpPr>
            <p:cNvPr id="12" name="Rectangle 6">
              <a:extLst>
                <a:ext uri="{FF2B5EF4-FFF2-40B4-BE49-F238E27FC236}">
                  <a16:creationId xmlns:a16="http://schemas.microsoft.com/office/drawing/2014/main" id="{01BA2B03-21FB-2021-D4DA-767F85474315}"/>
                </a:ext>
              </a:extLst>
            </p:cNvPr>
            <p:cNvSpPr>
              <a:spLocks noChangeArrowheads="1"/>
            </p:cNvSpPr>
            <p:nvPr/>
          </p:nvSpPr>
          <p:spPr bwMode="auto">
            <a:xfrm>
              <a:off x="707113" y="4044510"/>
              <a:ext cx="1200638" cy="1109656"/>
            </a:xfrm>
            <a:prstGeom prst="rect">
              <a:avLst/>
            </a:prstGeom>
            <a:gradFill flip="none" rotWithShape="1">
              <a:gsLst>
                <a:gs pos="0">
                  <a:srgbClr val="FFFFFF">
                    <a:alpha val="50000"/>
                  </a:srgbClr>
                </a:gs>
                <a:gs pos="74000">
                  <a:schemeClr val="accent4">
                    <a:lumMod val="40000"/>
                    <a:lumOff val="60000"/>
                    <a:alpha val="5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5000"/>
                </a:lnSpc>
              </a:pPr>
              <a:endParaRPr lang="en-US" dirty="0">
                <a:latin typeface="+mj-lt"/>
              </a:endParaRPr>
            </a:p>
          </p:txBody>
        </p:sp>
        <p:sp>
          <p:nvSpPr>
            <p:cNvPr id="13" name="Freeform 7">
              <a:extLst>
                <a:ext uri="{FF2B5EF4-FFF2-40B4-BE49-F238E27FC236}">
                  <a16:creationId xmlns:a16="http://schemas.microsoft.com/office/drawing/2014/main" id="{20575E6A-ED93-24A3-8C31-BA94FF262794}"/>
                </a:ext>
              </a:extLst>
            </p:cNvPr>
            <p:cNvSpPr>
              <a:spLocks/>
            </p:cNvSpPr>
            <p:nvPr/>
          </p:nvSpPr>
          <p:spPr bwMode="auto">
            <a:xfrm>
              <a:off x="718041" y="3810000"/>
              <a:ext cx="1663971" cy="227822"/>
            </a:xfrm>
            <a:custGeom>
              <a:avLst/>
              <a:gdLst/>
              <a:ahLst/>
              <a:cxnLst>
                <a:cxn ang="0">
                  <a:pos x="2784" y="526"/>
                </a:cxn>
                <a:cxn ang="0">
                  <a:pos x="0" y="526"/>
                </a:cxn>
                <a:cxn ang="0">
                  <a:pos x="1060" y="0"/>
                </a:cxn>
                <a:cxn ang="0">
                  <a:pos x="3844" y="0"/>
                </a:cxn>
                <a:cxn ang="0">
                  <a:pos x="2784" y="526"/>
                </a:cxn>
              </a:cxnLst>
              <a:rect l="0" t="0" r="r" b="b"/>
              <a:pathLst>
                <a:path w="3844" h="526">
                  <a:moveTo>
                    <a:pt x="2784" y="526"/>
                  </a:moveTo>
                  <a:lnTo>
                    <a:pt x="0" y="526"/>
                  </a:lnTo>
                  <a:lnTo>
                    <a:pt x="1060" y="0"/>
                  </a:lnTo>
                  <a:lnTo>
                    <a:pt x="3844" y="0"/>
                  </a:lnTo>
                  <a:lnTo>
                    <a:pt x="2784" y="526"/>
                  </a:lnTo>
                  <a:close/>
                </a:path>
              </a:pathLst>
            </a:custGeom>
            <a:solidFill>
              <a:schemeClr val="accent4">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5000"/>
                </a:lnSpc>
              </a:pPr>
              <a:endParaRPr lang="en-US" dirty="0">
                <a:latin typeface="+mj-lt"/>
              </a:endParaRPr>
            </a:p>
          </p:txBody>
        </p:sp>
      </p:grpSp>
      <p:sp>
        <p:nvSpPr>
          <p:cNvPr id="14" name="TextBox 13">
            <a:extLst>
              <a:ext uri="{FF2B5EF4-FFF2-40B4-BE49-F238E27FC236}">
                <a16:creationId xmlns:a16="http://schemas.microsoft.com/office/drawing/2014/main" id="{B41CF374-0E33-EBDB-F544-919EB86561DD}"/>
              </a:ext>
            </a:extLst>
          </p:cNvPr>
          <p:cNvSpPr txBox="1"/>
          <p:nvPr/>
        </p:nvSpPr>
        <p:spPr>
          <a:xfrm>
            <a:off x="924539" y="2614878"/>
            <a:ext cx="1447413" cy="1200329"/>
          </a:xfrm>
          <a:prstGeom prst="rect">
            <a:avLst/>
          </a:prstGeom>
          <a:noFill/>
        </p:spPr>
        <p:txBody>
          <a:bodyPr wrap="square">
            <a:spAutoFit/>
          </a:bodyPr>
          <a:lstStyle/>
          <a:p>
            <a:pPr algn="ctr"/>
            <a:r>
              <a:rPr lang="en-IN" sz="2400" b="1" dirty="0"/>
              <a:t>Charges for </a:t>
            </a:r>
          </a:p>
          <a:p>
            <a:pPr algn="ctr"/>
            <a:r>
              <a:rPr lang="en-IN" sz="2400" b="1" dirty="0"/>
              <a:t>Deviation</a:t>
            </a:r>
          </a:p>
        </p:txBody>
      </p:sp>
      <p:pic>
        <p:nvPicPr>
          <p:cNvPr id="5" name="Picture 4" descr="Text&#10;&#10;Description automatically generated">
            <a:hlinkClick r:id="rId4" action="ppaction://hlinksldjump"/>
            <a:extLst>
              <a:ext uri="{FF2B5EF4-FFF2-40B4-BE49-F238E27FC236}">
                <a16:creationId xmlns:a16="http://schemas.microsoft.com/office/drawing/2014/main" id="{758693F3-F38A-DDFC-F3C4-E120FCA5D82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446" y="9432970"/>
            <a:ext cx="2736303" cy="1144968"/>
          </a:xfrm>
          <a:prstGeom prst="rect">
            <a:avLst/>
          </a:prstGeom>
          <a:ln>
            <a:noFill/>
          </a:ln>
          <a:effectLst>
            <a:outerShdw blurRad="292100" dist="139700" dir="2700000" algn="tl" rotWithShape="0">
              <a:srgbClr val="333333">
                <a:alpha val="65000"/>
              </a:srgbClr>
            </a:outerShdw>
          </a:effectLst>
        </p:spPr>
      </p:pic>
      <p:sp>
        <p:nvSpPr>
          <p:cNvPr id="4" name="Slide Number Placeholder 3">
            <a:extLst>
              <a:ext uri="{FF2B5EF4-FFF2-40B4-BE49-F238E27FC236}">
                <a16:creationId xmlns:a16="http://schemas.microsoft.com/office/drawing/2014/main" id="{DE7882B6-6635-7871-63FC-A51BCE1A63B0}"/>
              </a:ext>
            </a:extLst>
          </p:cNvPr>
          <p:cNvSpPr>
            <a:spLocks noGrp="1"/>
          </p:cNvSpPr>
          <p:nvPr>
            <p:ph type="sldNum" sz="quarter" idx="12"/>
          </p:nvPr>
        </p:nvSpPr>
        <p:spPr/>
        <p:txBody>
          <a:bodyPr/>
          <a:lstStyle/>
          <a:p>
            <a:fld id="{B6F15528-21DE-4FAA-801E-634DDDAF4B2B}" type="slidenum">
              <a:rPr lang="cs-CZ" smtClean="0"/>
              <a:t>10</a:t>
            </a:fld>
            <a:endParaRPr lang="cs-CZ"/>
          </a:p>
        </p:txBody>
      </p:sp>
    </p:spTree>
    <p:extLst>
      <p:ext uri="{BB962C8B-B14F-4D97-AF65-F5344CB8AC3E}">
        <p14:creationId xmlns:p14="http://schemas.microsoft.com/office/powerpoint/2010/main" val="35495499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20F95502-65C6-482A-9B40-DDCB8DAA9D75}"/>
              </a:ext>
            </a:extLst>
          </p:cNvPr>
          <p:cNvGrpSpPr/>
          <p:nvPr/>
        </p:nvGrpSpPr>
        <p:grpSpPr>
          <a:xfrm>
            <a:off x="2941" y="2017"/>
            <a:ext cx="19010313" cy="1112119"/>
            <a:chOff x="-324644" y="2222500"/>
            <a:chExt cx="22261685" cy="1302327"/>
          </a:xfrm>
        </p:grpSpPr>
        <p:sp>
          <p:nvSpPr>
            <p:cNvPr id="2" name="object 2"/>
            <p:cNvSpPr/>
            <p:nvPr/>
          </p:nvSpPr>
          <p:spPr>
            <a:xfrm>
              <a:off x="-324644"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009EF3"/>
            </a:solidFill>
          </p:spPr>
          <p:txBody>
            <a:bodyPr wrap="square" lIns="0" tIns="0" rIns="0" bIns="0" rtlCol="0"/>
            <a:lstStyle/>
            <a:p>
              <a:endParaRPr lang="en-IN" dirty="0"/>
            </a:p>
            <a:p>
              <a:r>
                <a:rPr lang="en-IN" dirty="0"/>
                <a:t>				</a:t>
              </a:r>
              <a:r>
                <a:rPr lang="en-IN" sz="2800" dirty="0"/>
                <a:t>CERC 2022</a:t>
              </a:r>
              <a:endParaRPr sz="2800" dirty="0"/>
            </a:p>
          </p:txBody>
        </p:sp>
        <p:sp>
          <p:nvSpPr>
            <p:cNvPr id="3" name="object 3"/>
            <p:cNvSpPr/>
            <p:nvPr/>
          </p:nvSpPr>
          <p:spPr>
            <a:xfrm>
              <a:off x="16363156" y="2222500"/>
              <a:ext cx="5573885" cy="1302327"/>
            </a:xfrm>
            <a:custGeom>
              <a:avLst/>
              <a:gdLst/>
              <a:ahLst/>
              <a:cxnLst/>
              <a:rect l="l" t="t" r="r" b="b"/>
              <a:pathLst>
                <a:path w="1883409" h="440055">
                  <a:moveTo>
                    <a:pt x="0" y="0"/>
                  </a:moveTo>
                  <a:lnTo>
                    <a:pt x="0" y="439737"/>
                  </a:lnTo>
                  <a:lnTo>
                    <a:pt x="1883155" y="439737"/>
                  </a:lnTo>
                  <a:lnTo>
                    <a:pt x="1883155" y="0"/>
                  </a:lnTo>
                  <a:lnTo>
                    <a:pt x="0" y="0"/>
                  </a:lnTo>
                  <a:close/>
                </a:path>
              </a:pathLst>
            </a:custGeom>
            <a:solidFill>
              <a:srgbClr val="FF8200"/>
            </a:solidFill>
          </p:spPr>
          <p:txBody>
            <a:bodyPr wrap="square" lIns="0" tIns="0" rIns="0" bIns="0" rtlCol="0"/>
            <a:lstStyle/>
            <a:p>
              <a:endParaRPr lang="en-IN" dirty="0"/>
            </a:p>
            <a:p>
              <a:r>
                <a:rPr lang="en-IN" sz="2800" dirty="0"/>
                <a:t>			POWERPPT.IN</a:t>
              </a:r>
              <a:endParaRPr sz="2800" dirty="0"/>
            </a:p>
          </p:txBody>
        </p:sp>
        <p:sp>
          <p:nvSpPr>
            <p:cNvPr id="22" name="object 2">
              <a:extLst>
                <a:ext uri="{FF2B5EF4-FFF2-40B4-BE49-F238E27FC236}">
                  <a16:creationId xmlns:a16="http://schemas.microsoft.com/office/drawing/2014/main" id="{3708B453-DDCE-42C1-9AB9-A8D5DDCA46AD}"/>
                </a:ext>
              </a:extLst>
            </p:cNvPr>
            <p:cNvSpPr/>
            <p:nvPr/>
          </p:nvSpPr>
          <p:spPr>
            <a:xfrm>
              <a:off x="5237956"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FFBF00"/>
            </a:solidFill>
          </p:spPr>
          <p:txBody>
            <a:bodyPr wrap="square" lIns="0" tIns="0" rIns="0" bIns="0" rtlCol="0"/>
            <a:lstStyle/>
            <a:p>
              <a:endParaRPr lang="en-IN" dirty="0"/>
            </a:p>
            <a:p>
              <a:r>
                <a:rPr lang="en-IN" sz="2800" dirty="0"/>
                <a:t>				DSM 2022</a:t>
              </a:r>
              <a:endParaRPr sz="2800" dirty="0"/>
            </a:p>
          </p:txBody>
        </p:sp>
        <p:sp>
          <p:nvSpPr>
            <p:cNvPr id="23" name="object 2">
              <a:extLst>
                <a:ext uri="{FF2B5EF4-FFF2-40B4-BE49-F238E27FC236}">
                  <a16:creationId xmlns:a16="http://schemas.microsoft.com/office/drawing/2014/main" id="{7D360C87-DA57-4F00-96B5-35199AD11657}"/>
                </a:ext>
              </a:extLst>
            </p:cNvPr>
            <p:cNvSpPr/>
            <p:nvPr/>
          </p:nvSpPr>
          <p:spPr>
            <a:xfrm>
              <a:off x="10800556"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FFA100"/>
            </a:solidFill>
          </p:spPr>
          <p:txBody>
            <a:bodyPr wrap="square" lIns="0" tIns="0" rIns="0" bIns="0" rtlCol="0"/>
            <a:lstStyle/>
            <a:p>
              <a:endParaRPr dirty="0"/>
            </a:p>
          </p:txBody>
        </p:sp>
      </p:grpSp>
      <p:pic>
        <p:nvPicPr>
          <p:cNvPr id="1026" name="Picture 2" descr="cerc-logo">
            <a:extLst>
              <a:ext uri="{FF2B5EF4-FFF2-40B4-BE49-F238E27FC236}">
                <a16:creationId xmlns:a16="http://schemas.microsoft.com/office/drawing/2014/main" id="{989E7E5C-3BAB-2146-9D89-233AE6167F36}"/>
              </a:ext>
            </a:extLst>
          </p:cNvPr>
          <p:cNvPicPr>
            <a:picLocks noChangeAspect="1" noChangeArrowheads="1"/>
          </p:cNvPicPr>
          <p:nvPr/>
        </p:nvPicPr>
        <p:blipFill>
          <a:blip r:embed="rId3">
            <a:alphaModFix amt="20000"/>
            <a:extLst>
              <a:ext uri="{28A0092B-C50C-407E-A947-70E740481C1C}">
                <a14:useLocalDpi xmlns:a14="http://schemas.microsoft.com/office/drawing/2010/main" val="0"/>
              </a:ext>
            </a:extLst>
          </a:blip>
          <a:srcRect/>
          <a:stretch>
            <a:fillRect/>
          </a:stretch>
        </p:blipFill>
        <p:spPr bwMode="auto">
          <a:xfrm>
            <a:off x="-18036" y="687946"/>
            <a:ext cx="4973035" cy="327973"/>
          </a:xfrm>
          <a:prstGeom prst="rect">
            <a:avLst/>
          </a:prstGeom>
          <a:noFill/>
          <a:extLst>
            <a:ext uri="{909E8E84-426E-40DD-AFC4-6F175D3DCCD1}">
              <a14:hiddenFill xmlns:a14="http://schemas.microsoft.com/office/drawing/2010/main">
                <a:solidFill>
                  <a:srgbClr val="FFFFFF"/>
                </a:solidFill>
              </a14:hiddenFill>
            </a:ext>
          </a:extLst>
        </p:spPr>
      </p:pic>
      <p:sp>
        <p:nvSpPr>
          <p:cNvPr id="1070" name="TextBox 1069">
            <a:extLst>
              <a:ext uri="{FF2B5EF4-FFF2-40B4-BE49-F238E27FC236}">
                <a16:creationId xmlns:a16="http://schemas.microsoft.com/office/drawing/2014/main" id="{DDB7065C-546A-AEA4-EB4B-1FB0D6FD6A57}"/>
              </a:ext>
            </a:extLst>
          </p:cNvPr>
          <p:cNvSpPr txBox="1"/>
          <p:nvPr/>
        </p:nvSpPr>
        <p:spPr>
          <a:xfrm>
            <a:off x="5539706" y="4762356"/>
            <a:ext cx="3387453" cy="830997"/>
          </a:xfrm>
          <a:prstGeom prst="rect">
            <a:avLst/>
          </a:prstGeom>
          <a:noFill/>
        </p:spPr>
        <p:txBody>
          <a:bodyPr wrap="square">
            <a:spAutoFit/>
          </a:bodyPr>
          <a:lstStyle/>
          <a:p>
            <a:pPr marL="342900" indent="-342900">
              <a:buFont typeface="+mj-lt"/>
              <a:buAutoNum type="arabicPeriod"/>
            </a:pPr>
            <a:endParaRPr lang="en-IN" sz="2400" b="1" dirty="0"/>
          </a:p>
          <a:p>
            <a:r>
              <a:rPr lang="en-IN" sz="2400" b="1" dirty="0"/>
              <a:t>	</a:t>
            </a:r>
          </a:p>
        </p:txBody>
      </p:sp>
      <p:sp>
        <p:nvSpPr>
          <p:cNvPr id="1100" name="object 18">
            <a:extLst>
              <a:ext uri="{FF2B5EF4-FFF2-40B4-BE49-F238E27FC236}">
                <a16:creationId xmlns:a16="http://schemas.microsoft.com/office/drawing/2014/main" id="{56C2EA79-0AA9-CE48-64BC-29B2EFE11AB6}"/>
              </a:ext>
            </a:extLst>
          </p:cNvPr>
          <p:cNvSpPr txBox="1"/>
          <p:nvPr/>
        </p:nvSpPr>
        <p:spPr>
          <a:xfrm>
            <a:off x="4248571" y="1196926"/>
            <a:ext cx="14545617" cy="1674817"/>
          </a:xfrm>
          <a:prstGeom prst="rect">
            <a:avLst/>
          </a:prstGeom>
        </p:spPr>
        <p:txBody>
          <a:bodyPr vert="horz" wrap="square" lIns="0" tIns="12700" rIns="0" bIns="0" rtlCol="0">
            <a:spAutoFit/>
          </a:bodyPr>
          <a:lstStyle/>
          <a:p>
            <a:pPr algn="ctr"/>
            <a:r>
              <a:rPr lang="en-US" sz="5400" b="1" dirty="0"/>
              <a:t>Accounting of Charges for Deviation </a:t>
            </a:r>
          </a:p>
          <a:p>
            <a:pPr algn="ctr"/>
            <a:r>
              <a:rPr lang="en-US" sz="5400" b="1" dirty="0"/>
              <a:t>and Ancillary Service Pool Account </a:t>
            </a:r>
            <a:endParaRPr lang="en-IN" sz="5400" b="1" dirty="0"/>
          </a:p>
        </p:txBody>
      </p:sp>
      <p:sp>
        <p:nvSpPr>
          <p:cNvPr id="10" name="TextBox 9">
            <a:extLst>
              <a:ext uri="{FF2B5EF4-FFF2-40B4-BE49-F238E27FC236}">
                <a16:creationId xmlns:a16="http://schemas.microsoft.com/office/drawing/2014/main" id="{E1325172-4940-6085-59B7-E6921ADD7A7D}"/>
              </a:ext>
            </a:extLst>
          </p:cNvPr>
          <p:cNvSpPr txBox="1"/>
          <p:nvPr/>
        </p:nvSpPr>
        <p:spPr>
          <a:xfrm>
            <a:off x="4131733" y="2904818"/>
            <a:ext cx="14662455" cy="6555641"/>
          </a:xfrm>
          <a:prstGeom prst="rect">
            <a:avLst/>
          </a:prstGeom>
          <a:solidFill>
            <a:schemeClr val="tx2">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hemeClr val="accent3"/>
          </a:lnRef>
          <a:fillRef idx="3">
            <a:schemeClr val="accent3"/>
          </a:fillRef>
          <a:effectRef idx="3">
            <a:schemeClr val="accent3"/>
          </a:effectRef>
          <a:fontRef idx="minor">
            <a:schemeClr val="lt1"/>
          </a:fontRef>
        </p:style>
        <p:txBody>
          <a:bodyPr wrap="square">
            <a:spAutoFit/>
          </a:bodyPr>
          <a:lstStyle/>
          <a:p>
            <a:pPr marL="514350" indent="-514350" algn="just">
              <a:buAutoNum type="arabicParenBoth"/>
            </a:pPr>
            <a:r>
              <a:rPr lang="en-US" sz="2800" dirty="0">
                <a:solidFill>
                  <a:schemeClr val="tx1"/>
                </a:solidFill>
              </a:rPr>
              <a:t>The payment of charges for deviation shall have a high priority and the concerned regional entity</a:t>
            </a:r>
          </a:p>
          <a:p>
            <a:pPr marL="971550" lvl="1" indent="-514350" algn="just">
              <a:buFont typeface="Arial" panose="020B0604020202020204" pitchFamily="34" charset="0"/>
              <a:buChar char="•"/>
            </a:pPr>
            <a:r>
              <a:rPr lang="en-US" sz="2800" dirty="0">
                <a:solidFill>
                  <a:schemeClr val="tx1"/>
                </a:solidFill>
              </a:rPr>
              <a:t> shall pay the due amounts within 7 (seven) days of the issue of statement of charges for deviation by the Regional Power Committee, </a:t>
            </a:r>
          </a:p>
          <a:p>
            <a:pPr marL="971550" lvl="1" indent="-514350" algn="just">
              <a:buFont typeface="Arial" panose="020B0604020202020204" pitchFamily="34" charset="0"/>
              <a:buChar char="•"/>
            </a:pPr>
            <a:r>
              <a:rPr lang="en-US" sz="2800" dirty="0">
                <a:solidFill>
                  <a:schemeClr val="tx1"/>
                </a:solidFill>
              </a:rPr>
              <a:t>failing which late payment surcharge @ 0.04% shall be payable for each day of delay. </a:t>
            </a:r>
          </a:p>
          <a:p>
            <a:pPr marL="514350" indent="-514350" algn="just">
              <a:buAutoNum type="arabicParenBoth"/>
            </a:pPr>
            <a:endParaRPr lang="en-US" sz="2800" dirty="0">
              <a:solidFill>
                <a:schemeClr val="tx1"/>
              </a:solidFill>
            </a:endParaRPr>
          </a:p>
          <a:p>
            <a:pPr marL="514350" indent="-514350" algn="just">
              <a:buAutoNum type="arabicParenBoth"/>
            </a:pPr>
            <a:r>
              <a:rPr lang="en-US" sz="2800" dirty="0">
                <a:solidFill>
                  <a:schemeClr val="tx1"/>
                </a:solidFill>
              </a:rPr>
              <a:t>Any regional entity which at any time during the previous financial year fails to make payment of charges for deviation within the time specified in these regulations, shall be required to open a Letter of Credit (LC) equal to 110% of their average payable weekly liability for deviations in the previous financial year in </a:t>
            </a:r>
            <a:r>
              <a:rPr lang="en-US" sz="2800" dirty="0" err="1">
                <a:solidFill>
                  <a:schemeClr val="tx1"/>
                </a:solidFill>
              </a:rPr>
              <a:t>favour</a:t>
            </a:r>
            <a:r>
              <a:rPr lang="en-US" sz="2800" dirty="0">
                <a:solidFill>
                  <a:schemeClr val="tx1"/>
                </a:solidFill>
              </a:rPr>
              <a:t> of the concerned Regional Load </a:t>
            </a:r>
            <a:r>
              <a:rPr lang="en-US" sz="2800" dirty="0" err="1">
                <a:solidFill>
                  <a:schemeClr val="tx1"/>
                </a:solidFill>
              </a:rPr>
              <a:t>Despatch</a:t>
            </a:r>
            <a:r>
              <a:rPr lang="en-US" sz="2800" dirty="0">
                <a:solidFill>
                  <a:schemeClr val="tx1"/>
                </a:solidFill>
              </a:rPr>
              <a:t> Centre within a fortnight from the start of the current financial year. </a:t>
            </a:r>
          </a:p>
          <a:p>
            <a:pPr marL="514350" indent="-514350" algn="just">
              <a:buAutoNum type="arabicParenBoth"/>
            </a:pPr>
            <a:endParaRPr lang="en-US" sz="2800" dirty="0">
              <a:solidFill>
                <a:schemeClr val="tx1"/>
              </a:solidFill>
            </a:endParaRPr>
          </a:p>
          <a:p>
            <a:pPr marL="514350" indent="-514350" algn="just">
              <a:buAutoNum type="arabicParenBoth"/>
            </a:pPr>
            <a:r>
              <a:rPr lang="en-US" sz="2800" dirty="0">
                <a:solidFill>
                  <a:schemeClr val="tx1"/>
                </a:solidFill>
              </a:rPr>
              <a:t>In case of failure to pay into the Deviation and Ancillary Service Pool Account within 7 (seven) days from the date of issue of statement of charges for deviation, the Regional Load </a:t>
            </a:r>
            <a:r>
              <a:rPr lang="en-US" sz="2800" dirty="0" err="1">
                <a:solidFill>
                  <a:schemeClr val="tx1"/>
                </a:solidFill>
              </a:rPr>
              <a:t>Despatch</a:t>
            </a:r>
            <a:r>
              <a:rPr lang="en-US" sz="2800" dirty="0">
                <a:solidFill>
                  <a:schemeClr val="tx1"/>
                </a:solidFill>
              </a:rPr>
              <a:t> Centre shall be entitled to </a:t>
            </a:r>
            <a:r>
              <a:rPr lang="en-US" sz="2800" dirty="0" err="1">
                <a:solidFill>
                  <a:schemeClr val="tx1"/>
                </a:solidFill>
              </a:rPr>
              <a:t>encash</a:t>
            </a:r>
            <a:r>
              <a:rPr lang="en-US" sz="2800" dirty="0">
                <a:solidFill>
                  <a:schemeClr val="tx1"/>
                </a:solidFill>
              </a:rPr>
              <a:t> the LC of the concerned regional entity to the extent of the default and the concerned regional entity shall recoup the LC amount within 3 days.</a:t>
            </a:r>
            <a:endParaRPr lang="en-IN" dirty="0">
              <a:solidFill>
                <a:schemeClr val="tx1"/>
              </a:solidFill>
            </a:endParaRPr>
          </a:p>
        </p:txBody>
      </p:sp>
      <p:grpSp>
        <p:nvGrpSpPr>
          <p:cNvPr id="11" name="Group 327">
            <a:extLst>
              <a:ext uri="{FF2B5EF4-FFF2-40B4-BE49-F238E27FC236}">
                <a16:creationId xmlns:a16="http://schemas.microsoft.com/office/drawing/2014/main" id="{F4AA47EC-D7CE-D3B2-A63B-3B6CD954C866}"/>
              </a:ext>
            </a:extLst>
          </p:cNvPr>
          <p:cNvGrpSpPr/>
          <p:nvPr/>
        </p:nvGrpSpPr>
        <p:grpSpPr>
          <a:xfrm>
            <a:off x="250912" y="1188847"/>
            <a:ext cx="3679038" cy="3750527"/>
            <a:chOff x="4707613" y="3733800"/>
            <a:chExt cx="1674899" cy="1344168"/>
          </a:xfrm>
          <a:gradFill flip="none" rotWithShape="1">
            <a:gsLst>
              <a:gs pos="0">
                <a:schemeClr val="accent1">
                  <a:lumMod val="5000"/>
                  <a:lumOff val="95000"/>
                  <a:alpha val="50000"/>
                </a:schemeClr>
              </a:gs>
              <a:gs pos="74000">
                <a:schemeClr val="accent1">
                  <a:lumMod val="45000"/>
                  <a:lumOff val="55000"/>
                  <a:alpha val="50000"/>
                </a:schemeClr>
              </a:gs>
              <a:gs pos="100000">
                <a:schemeClr val="accent1">
                  <a:lumMod val="30000"/>
                  <a:lumOff val="70000"/>
                  <a:alpha val="50000"/>
                </a:schemeClr>
              </a:gs>
            </a:gsLst>
            <a:lin ang="2700000" scaled="1"/>
            <a:tileRect/>
          </a:gradFill>
        </p:grpSpPr>
        <p:grpSp>
          <p:nvGrpSpPr>
            <p:cNvPr id="12" name="Group 1164">
              <a:extLst>
                <a:ext uri="{FF2B5EF4-FFF2-40B4-BE49-F238E27FC236}">
                  <a16:creationId xmlns:a16="http://schemas.microsoft.com/office/drawing/2014/main" id="{55251A05-AE8A-60AD-3B96-61A7C95D4063}"/>
                </a:ext>
              </a:extLst>
            </p:cNvPr>
            <p:cNvGrpSpPr/>
            <p:nvPr/>
          </p:nvGrpSpPr>
          <p:grpSpPr>
            <a:xfrm>
              <a:off x="4707618" y="3740487"/>
              <a:ext cx="1663972" cy="1337481"/>
              <a:chOff x="2578983" y="3203630"/>
              <a:chExt cx="789966" cy="645996"/>
            </a:xfrm>
            <a:grpFill/>
          </p:grpSpPr>
          <p:sp>
            <p:nvSpPr>
              <p:cNvPr id="15" name="Freeform 5">
                <a:extLst>
                  <a:ext uri="{FF2B5EF4-FFF2-40B4-BE49-F238E27FC236}">
                    <a16:creationId xmlns:a16="http://schemas.microsoft.com/office/drawing/2014/main" id="{C23920A7-F3A3-6E23-6272-BBC5AFACD828}"/>
                  </a:ext>
                </a:extLst>
              </p:cNvPr>
              <p:cNvSpPr>
                <a:spLocks/>
              </p:cNvSpPr>
              <p:nvPr/>
            </p:nvSpPr>
            <p:spPr bwMode="auto">
              <a:xfrm>
                <a:off x="3150701" y="3203630"/>
                <a:ext cx="218247" cy="645578"/>
              </a:xfrm>
              <a:custGeom>
                <a:avLst/>
                <a:gdLst/>
                <a:ahLst/>
                <a:cxnLst>
                  <a:cxn ang="0">
                    <a:pos x="1062" y="2568"/>
                  </a:cxn>
                  <a:cxn ang="0">
                    <a:pos x="0" y="3086"/>
                  </a:cxn>
                  <a:cxn ang="0">
                    <a:pos x="0" y="524"/>
                  </a:cxn>
                  <a:cxn ang="0">
                    <a:pos x="1062" y="0"/>
                  </a:cxn>
                  <a:cxn ang="0">
                    <a:pos x="1062" y="2568"/>
                  </a:cxn>
                </a:cxnLst>
                <a:rect l="0" t="0" r="r" b="b"/>
                <a:pathLst>
                  <a:path w="1062" h="3086">
                    <a:moveTo>
                      <a:pt x="1062" y="2568"/>
                    </a:moveTo>
                    <a:lnTo>
                      <a:pt x="0" y="3086"/>
                    </a:lnTo>
                    <a:lnTo>
                      <a:pt x="0" y="524"/>
                    </a:lnTo>
                    <a:lnTo>
                      <a:pt x="1062" y="0"/>
                    </a:lnTo>
                    <a:lnTo>
                      <a:pt x="1062" y="2568"/>
                    </a:lnTo>
                    <a:close/>
                  </a:path>
                </a:pathLst>
              </a:custGeom>
              <a:solidFill>
                <a:schemeClr val="accent1">
                  <a:lumMod val="60000"/>
                  <a:lumOff val="40000"/>
                  <a:alpha val="50000"/>
                </a:schemeClr>
              </a:solidFill>
              <a:ln w="9525">
                <a:noFill/>
                <a:prstDash val="sysDash"/>
                <a:miter lim="800000"/>
                <a:headEnd/>
                <a:tailEnd/>
              </a:ln>
            </p:spPr>
            <p:txBody>
              <a:bodyPr lIns="18288" tIns="18288" rIns="18288" bIns="18288" anchor="ctr" anchorCtr="1"/>
              <a:lstStyle/>
              <a:p>
                <a:pPr algn="ctr">
                  <a:lnSpc>
                    <a:spcPct val="85000"/>
                  </a:lnSpc>
                  <a:spcBef>
                    <a:spcPct val="20000"/>
                  </a:spcBef>
                </a:pPr>
                <a:endParaRPr lang="en-US" sz="1600" b="1" dirty="0">
                  <a:solidFill>
                    <a:schemeClr val="bg1"/>
                  </a:solidFill>
                  <a:latin typeface="+mj-lt"/>
                </a:endParaRPr>
              </a:p>
            </p:txBody>
          </p:sp>
          <p:sp>
            <p:nvSpPr>
              <p:cNvPr id="16" name="Rectangle 6">
                <a:extLst>
                  <a:ext uri="{FF2B5EF4-FFF2-40B4-BE49-F238E27FC236}">
                    <a16:creationId xmlns:a16="http://schemas.microsoft.com/office/drawing/2014/main" id="{58F8AC0F-AE96-0FAE-E1B7-0E912BBFAE7A}"/>
                  </a:ext>
                </a:extLst>
              </p:cNvPr>
              <p:cNvSpPr>
                <a:spLocks noChangeArrowheads="1"/>
              </p:cNvSpPr>
              <p:nvPr/>
            </p:nvSpPr>
            <p:spPr bwMode="auto">
              <a:xfrm>
                <a:off x="2578983" y="3313667"/>
                <a:ext cx="571718" cy="535959"/>
              </a:xfrm>
              <a:prstGeom prst="rect">
                <a:avLst/>
              </a:prstGeom>
              <a:grpFill/>
              <a:ln w="9525">
                <a:noFill/>
                <a:prstDash val="sysDash"/>
                <a:miter lim="800000"/>
                <a:headEnd/>
                <a:tailEnd/>
              </a:ln>
            </p:spPr>
            <p:txBody>
              <a:bodyPr lIns="18288" tIns="18288" rIns="18288" bIns="18288" anchor="ctr" anchorCtr="1"/>
              <a:lstStyle/>
              <a:p>
                <a:pPr algn="ctr">
                  <a:lnSpc>
                    <a:spcPct val="85000"/>
                  </a:lnSpc>
                  <a:spcBef>
                    <a:spcPct val="20000"/>
                  </a:spcBef>
                </a:pPr>
                <a:endParaRPr lang="en-US" sz="1600" b="1" dirty="0">
                  <a:solidFill>
                    <a:schemeClr val="bg1"/>
                  </a:solidFill>
                  <a:latin typeface="+mj-lt"/>
                </a:endParaRPr>
              </a:p>
            </p:txBody>
          </p:sp>
          <p:sp>
            <p:nvSpPr>
              <p:cNvPr id="17" name="Freeform 7">
                <a:extLst>
                  <a:ext uri="{FF2B5EF4-FFF2-40B4-BE49-F238E27FC236}">
                    <a16:creationId xmlns:a16="http://schemas.microsoft.com/office/drawing/2014/main" id="{AB9BD8D2-5244-7630-45E2-1859DFA7C1E8}"/>
                  </a:ext>
                </a:extLst>
              </p:cNvPr>
              <p:cNvSpPr>
                <a:spLocks/>
              </p:cNvSpPr>
              <p:nvPr/>
            </p:nvSpPr>
            <p:spPr bwMode="auto">
              <a:xfrm>
                <a:off x="2578983" y="3203630"/>
                <a:ext cx="789966" cy="110037"/>
              </a:xfrm>
              <a:custGeom>
                <a:avLst/>
                <a:gdLst/>
                <a:ahLst/>
                <a:cxnLst>
                  <a:cxn ang="0">
                    <a:pos x="2784" y="526"/>
                  </a:cxn>
                  <a:cxn ang="0">
                    <a:pos x="0" y="526"/>
                  </a:cxn>
                  <a:cxn ang="0">
                    <a:pos x="1060" y="0"/>
                  </a:cxn>
                  <a:cxn ang="0">
                    <a:pos x="3844" y="0"/>
                  </a:cxn>
                  <a:cxn ang="0">
                    <a:pos x="2784" y="526"/>
                  </a:cxn>
                </a:cxnLst>
                <a:rect l="0" t="0" r="r" b="b"/>
                <a:pathLst>
                  <a:path w="3844" h="526">
                    <a:moveTo>
                      <a:pt x="2784" y="526"/>
                    </a:moveTo>
                    <a:lnTo>
                      <a:pt x="0" y="526"/>
                    </a:lnTo>
                    <a:lnTo>
                      <a:pt x="1060" y="0"/>
                    </a:lnTo>
                    <a:lnTo>
                      <a:pt x="3844" y="0"/>
                    </a:lnTo>
                    <a:lnTo>
                      <a:pt x="2784" y="526"/>
                    </a:lnTo>
                    <a:close/>
                  </a:path>
                </a:pathLst>
              </a:custGeom>
              <a:grpFill/>
              <a:ln w="9525">
                <a:noFill/>
                <a:prstDash val="sysDash"/>
                <a:miter lim="800000"/>
                <a:headEnd/>
                <a:tailEnd/>
              </a:ln>
            </p:spPr>
            <p:txBody>
              <a:bodyPr lIns="18288" tIns="18288" rIns="18288" bIns="18288" anchor="ctr" anchorCtr="1"/>
              <a:lstStyle/>
              <a:p>
                <a:pPr algn="ctr">
                  <a:lnSpc>
                    <a:spcPct val="85000"/>
                  </a:lnSpc>
                  <a:spcBef>
                    <a:spcPct val="20000"/>
                  </a:spcBef>
                </a:pPr>
                <a:endParaRPr lang="en-US" sz="1600" b="1" dirty="0">
                  <a:latin typeface="+mj-lt"/>
                </a:endParaRPr>
              </a:p>
            </p:txBody>
          </p:sp>
        </p:grpSp>
        <p:sp>
          <p:nvSpPr>
            <p:cNvPr id="13" name="Rectangle 6">
              <a:extLst>
                <a:ext uri="{FF2B5EF4-FFF2-40B4-BE49-F238E27FC236}">
                  <a16:creationId xmlns:a16="http://schemas.microsoft.com/office/drawing/2014/main" id="{A4F43986-79D9-8FC4-72DA-E678B627B6A9}"/>
                </a:ext>
              </a:extLst>
            </p:cNvPr>
            <p:cNvSpPr>
              <a:spLocks noChangeArrowheads="1"/>
            </p:cNvSpPr>
            <p:nvPr/>
          </p:nvSpPr>
          <p:spPr bwMode="auto">
            <a:xfrm>
              <a:off x="4707613" y="3968310"/>
              <a:ext cx="1200638" cy="1109656"/>
            </a:xfrm>
            <a:prstGeom prst="rect">
              <a:avLst/>
            </a:prstGeom>
            <a:gradFill>
              <a:gsLst>
                <a:gs pos="0">
                  <a:schemeClr val="accent1">
                    <a:lumMod val="5000"/>
                    <a:lumOff val="95000"/>
                    <a:alpha val="50000"/>
                  </a:schemeClr>
                </a:gs>
                <a:gs pos="74000">
                  <a:schemeClr val="accent1">
                    <a:lumMod val="40000"/>
                    <a:lumOff val="60000"/>
                    <a:alpha val="50000"/>
                  </a:scheme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5000"/>
                </a:lnSpc>
              </a:pPr>
              <a:endParaRPr lang="en-US" dirty="0">
                <a:latin typeface="+mj-lt"/>
              </a:endParaRPr>
            </a:p>
          </p:txBody>
        </p:sp>
        <p:sp>
          <p:nvSpPr>
            <p:cNvPr id="14" name="Freeform 7">
              <a:extLst>
                <a:ext uri="{FF2B5EF4-FFF2-40B4-BE49-F238E27FC236}">
                  <a16:creationId xmlns:a16="http://schemas.microsoft.com/office/drawing/2014/main" id="{E2B83DFB-6FDA-A602-EE96-C05618CDF708}"/>
                </a:ext>
              </a:extLst>
            </p:cNvPr>
            <p:cNvSpPr>
              <a:spLocks/>
            </p:cNvSpPr>
            <p:nvPr/>
          </p:nvSpPr>
          <p:spPr bwMode="auto">
            <a:xfrm>
              <a:off x="4718541" y="3733800"/>
              <a:ext cx="1663971" cy="227822"/>
            </a:xfrm>
            <a:custGeom>
              <a:avLst/>
              <a:gdLst/>
              <a:ahLst/>
              <a:cxnLst>
                <a:cxn ang="0">
                  <a:pos x="2784" y="526"/>
                </a:cxn>
                <a:cxn ang="0">
                  <a:pos x="0" y="526"/>
                </a:cxn>
                <a:cxn ang="0">
                  <a:pos x="1060" y="0"/>
                </a:cxn>
                <a:cxn ang="0">
                  <a:pos x="3844" y="0"/>
                </a:cxn>
                <a:cxn ang="0">
                  <a:pos x="2784" y="526"/>
                </a:cxn>
              </a:cxnLst>
              <a:rect l="0" t="0" r="r" b="b"/>
              <a:pathLst>
                <a:path w="3844" h="526">
                  <a:moveTo>
                    <a:pt x="2784" y="526"/>
                  </a:moveTo>
                  <a:lnTo>
                    <a:pt x="0" y="526"/>
                  </a:lnTo>
                  <a:lnTo>
                    <a:pt x="1060" y="0"/>
                  </a:lnTo>
                  <a:lnTo>
                    <a:pt x="3844" y="0"/>
                  </a:lnTo>
                  <a:lnTo>
                    <a:pt x="2784" y="526"/>
                  </a:lnTo>
                  <a:close/>
                </a:path>
              </a:pathLst>
            </a:custGeom>
            <a:solidFill>
              <a:schemeClr val="accent1">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5000"/>
                </a:lnSpc>
              </a:pPr>
              <a:endParaRPr lang="en-US" dirty="0">
                <a:latin typeface="+mj-lt"/>
              </a:endParaRPr>
            </a:p>
          </p:txBody>
        </p:sp>
      </p:grpSp>
      <p:sp>
        <p:nvSpPr>
          <p:cNvPr id="18" name="TextBox 17">
            <a:extLst>
              <a:ext uri="{FF2B5EF4-FFF2-40B4-BE49-F238E27FC236}">
                <a16:creationId xmlns:a16="http://schemas.microsoft.com/office/drawing/2014/main" id="{C37B51FD-E785-9C09-226E-B7C6BD97ABE9}"/>
              </a:ext>
            </a:extLst>
          </p:cNvPr>
          <p:cNvSpPr txBox="1"/>
          <p:nvPr/>
        </p:nvSpPr>
        <p:spPr>
          <a:xfrm>
            <a:off x="709613" y="2353380"/>
            <a:ext cx="2093016" cy="2308324"/>
          </a:xfrm>
          <a:prstGeom prst="rect">
            <a:avLst/>
          </a:prstGeom>
          <a:noFill/>
        </p:spPr>
        <p:txBody>
          <a:bodyPr wrap="square">
            <a:spAutoFit/>
          </a:bodyPr>
          <a:lstStyle/>
          <a:p>
            <a:pPr algn="ctr"/>
            <a:r>
              <a:rPr lang="en-US" sz="2400" b="1" dirty="0"/>
              <a:t>Accounting of Charges for Deviation and Ancillary Service Pool Account </a:t>
            </a:r>
            <a:endParaRPr lang="en-IN" sz="2400" b="1" dirty="0"/>
          </a:p>
        </p:txBody>
      </p:sp>
      <p:sp>
        <p:nvSpPr>
          <p:cNvPr id="5" name="Slide Number Placeholder 4">
            <a:extLst>
              <a:ext uri="{FF2B5EF4-FFF2-40B4-BE49-F238E27FC236}">
                <a16:creationId xmlns:a16="http://schemas.microsoft.com/office/drawing/2014/main" id="{30DCFF34-2505-E542-FE1A-D120A20DC3BA}"/>
              </a:ext>
            </a:extLst>
          </p:cNvPr>
          <p:cNvSpPr>
            <a:spLocks noGrp="1"/>
          </p:cNvSpPr>
          <p:nvPr>
            <p:ph type="sldNum" sz="quarter" idx="12"/>
          </p:nvPr>
        </p:nvSpPr>
        <p:spPr/>
        <p:txBody>
          <a:bodyPr/>
          <a:lstStyle/>
          <a:p>
            <a:fld id="{B6F15528-21DE-4FAA-801E-634DDDAF4B2B}" type="slidenum">
              <a:rPr lang="cs-CZ" smtClean="0"/>
              <a:t>11</a:t>
            </a:fld>
            <a:endParaRPr lang="cs-CZ"/>
          </a:p>
        </p:txBody>
      </p:sp>
      <p:pic>
        <p:nvPicPr>
          <p:cNvPr id="6" name="Picture 5" descr="Text&#10;&#10;Description automatically generated">
            <a:hlinkClick r:id="rId4" action="ppaction://hlinksldjump"/>
            <a:extLst>
              <a:ext uri="{FF2B5EF4-FFF2-40B4-BE49-F238E27FC236}">
                <a16:creationId xmlns:a16="http://schemas.microsoft.com/office/drawing/2014/main" id="{BD4C48E2-8A09-846C-59D3-1BFF4582C62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446" y="9432970"/>
            <a:ext cx="2736303" cy="114496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3223834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20F95502-65C6-482A-9B40-DDCB8DAA9D75}"/>
              </a:ext>
            </a:extLst>
          </p:cNvPr>
          <p:cNvGrpSpPr/>
          <p:nvPr/>
        </p:nvGrpSpPr>
        <p:grpSpPr>
          <a:xfrm>
            <a:off x="2941" y="2017"/>
            <a:ext cx="19010313" cy="1112119"/>
            <a:chOff x="-324644" y="2222500"/>
            <a:chExt cx="22261685" cy="1302327"/>
          </a:xfrm>
        </p:grpSpPr>
        <p:sp>
          <p:nvSpPr>
            <p:cNvPr id="2" name="object 2"/>
            <p:cNvSpPr/>
            <p:nvPr/>
          </p:nvSpPr>
          <p:spPr>
            <a:xfrm>
              <a:off x="-324644"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009EF3"/>
            </a:solidFill>
          </p:spPr>
          <p:txBody>
            <a:bodyPr wrap="square" lIns="0" tIns="0" rIns="0" bIns="0" rtlCol="0"/>
            <a:lstStyle/>
            <a:p>
              <a:endParaRPr lang="en-IN" dirty="0"/>
            </a:p>
            <a:p>
              <a:r>
                <a:rPr lang="en-IN" dirty="0"/>
                <a:t>				</a:t>
              </a:r>
              <a:r>
                <a:rPr lang="en-IN" sz="2800" dirty="0"/>
                <a:t>CERC 2022</a:t>
              </a:r>
              <a:endParaRPr sz="2800" dirty="0"/>
            </a:p>
          </p:txBody>
        </p:sp>
        <p:sp>
          <p:nvSpPr>
            <p:cNvPr id="3" name="object 3"/>
            <p:cNvSpPr/>
            <p:nvPr/>
          </p:nvSpPr>
          <p:spPr>
            <a:xfrm>
              <a:off x="16363156" y="2222500"/>
              <a:ext cx="5573885" cy="1302327"/>
            </a:xfrm>
            <a:custGeom>
              <a:avLst/>
              <a:gdLst/>
              <a:ahLst/>
              <a:cxnLst/>
              <a:rect l="l" t="t" r="r" b="b"/>
              <a:pathLst>
                <a:path w="1883409" h="440055">
                  <a:moveTo>
                    <a:pt x="0" y="0"/>
                  </a:moveTo>
                  <a:lnTo>
                    <a:pt x="0" y="439737"/>
                  </a:lnTo>
                  <a:lnTo>
                    <a:pt x="1883155" y="439737"/>
                  </a:lnTo>
                  <a:lnTo>
                    <a:pt x="1883155" y="0"/>
                  </a:lnTo>
                  <a:lnTo>
                    <a:pt x="0" y="0"/>
                  </a:lnTo>
                  <a:close/>
                </a:path>
              </a:pathLst>
            </a:custGeom>
            <a:solidFill>
              <a:srgbClr val="FF8200"/>
            </a:solidFill>
          </p:spPr>
          <p:txBody>
            <a:bodyPr wrap="square" lIns="0" tIns="0" rIns="0" bIns="0" rtlCol="0"/>
            <a:lstStyle/>
            <a:p>
              <a:endParaRPr lang="en-IN" dirty="0"/>
            </a:p>
            <a:p>
              <a:r>
                <a:rPr lang="en-IN" sz="2800" dirty="0"/>
                <a:t>			POWERPPT.IN</a:t>
              </a:r>
              <a:endParaRPr sz="2800" dirty="0"/>
            </a:p>
          </p:txBody>
        </p:sp>
        <p:sp>
          <p:nvSpPr>
            <p:cNvPr id="22" name="object 2">
              <a:extLst>
                <a:ext uri="{FF2B5EF4-FFF2-40B4-BE49-F238E27FC236}">
                  <a16:creationId xmlns:a16="http://schemas.microsoft.com/office/drawing/2014/main" id="{3708B453-DDCE-42C1-9AB9-A8D5DDCA46AD}"/>
                </a:ext>
              </a:extLst>
            </p:cNvPr>
            <p:cNvSpPr/>
            <p:nvPr/>
          </p:nvSpPr>
          <p:spPr>
            <a:xfrm>
              <a:off x="5237956"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FFBF00"/>
            </a:solidFill>
          </p:spPr>
          <p:txBody>
            <a:bodyPr wrap="square" lIns="0" tIns="0" rIns="0" bIns="0" rtlCol="0"/>
            <a:lstStyle/>
            <a:p>
              <a:endParaRPr lang="en-IN" dirty="0"/>
            </a:p>
            <a:p>
              <a:r>
                <a:rPr lang="en-IN" sz="2800" dirty="0"/>
                <a:t>				DSM 2022</a:t>
              </a:r>
              <a:endParaRPr sz="2800" dirty="0"/>
            </a:p>
          </p:txBody>
        </p:sp>
        <p:sp>
          <p:nvSpPr>
            <p:cNvPr id="23" name="object 2">
              <a:extLst>
                <a:ext uri="{FF2B5EF4-FFF2-40B4-BE49-F238E27FC236}">
                  <a16:creationId xmlns:a16="http://schemas.microsoft.com/office/drawing/2014/main" id="{7D360C87-DA57-4F00-96B5-35199AD11657}"/>
                </a:ext>
              </a:extLst>
            </p:cNvPr>
            <p:cNvSpPr/>
            <p:nvPr/>
          </p:nvSpPr>
          <p:spPr>
            <a:xfrm>
              <a:off x="10800556"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FFA100"/>
            </a:solidFill>
          </p:spPr>
          <p:txBody>
            <a:bodyPr wrap="square" lIns="0" tIns="0" rIns="0" bIns="0" rtlCol="0"/>
            <a:lstStyle/>
            <a:p>
              <a:endParaRPr dirty="0"/>
            </a:p>
          </p:txBody>
        </p:sp>
      </p:grpSp>
      <p:pic>
        <p:nvPicPr>
          <p:cNvPr id="1026" name="Picture 2" descr="cerc-logo">
            <a:extLst>
              <a:ext uri="{FF2B5EF4-FFF2-40B4-BE49-F238E27FC236}">
                <a16:creationId xmlns:a16="http://schemas.microsoft.com/office/drawing/2014/main" id="{989E7E5C-3BAB-2146-9D89-233AE6167F36}"/>
              </a:ext>
            </a:extLst>
          </p:cNvPr>
          <p:cNvPicPr>
            <a:picLocks noChangeAspect="1" noChangeArrowheads="1"/>
          </p:cNvPicPr>
          <p:nvPr/>
        </p:nvPicPr>
        <p:blipFill>
          <a:blip r:embed="rId3">
            <a:alphaModFix amt="20000"/>
            <a:extLst>
              <a:ext uri="{28A0092B-C50C-407E-A947-70E740481C1C}">
                <a14:useLocalDpi xmlns:a14="http://schemas.microsoft.com/office/drawing/2010/main" val="0"/>
              </a:ext>
            </a:extLst>
          </a:blip>
          <a:srcRect/>
          <a:stretch>
            <a:fillRect/>
          </a:stretch>
        </p:blipFill>
        <p:spPr bwMode="auto">
          <a:xfrm>
            <a:off x="-18036" y="687946"/>
            <a:ext cx="4973035" cy="327973"/>
          </a:xfrm>
          <a:prstGeom prst="rect">
            <a:avLst/>
          </a:prstGeom>
          <a:noFill/>
          <a:extLst>
            <a:ext uri="{909E8E84-426E-40DD-AFC4-6F175D3DCCD1}">
              <a14:hiddenFill xmlns:a14="http://schemas.microsoft.com/office/drawing/2010/main">
                <a:solidFill>
                  <a:srgbClr val="FFFFFF"/>
                </a:solidFill>
              </a14:hiddenFill>
            </a:ext>
          </a:extLst>
        </p:spPr>
      </p:pic>
      <p:sp>
        <p:nvSpPr>
          <p:cNvPr id="1070" name="TextBox 1069">
            <a:extLst>
              <a:ext uri="{FF2B5EF4-FFF2-40B4-BE49-F238E27FC236}">
                <a16:creationId xmlns:a16="http://schemas.microsoft.com/office/drawing/2014/main" id="{DDB7065C-546A-AEA4-EB4B-1FB0D6FD6A57}"/>
              </a:ext>
            </a:extLst>
          </p:cNvPr>
          <p:cNvSpPr txBox="1"/>
          <p:nvPr/>
        </p:nvSpPr>
        <p:spPr>
          <a:xfrm>
            <a:off x="5539706" y="4762356"/>
            <a:ext cx="3387453" cy="830997"/>
          </a:xfrm>
          <a:prstGeom prst="rect">
            <a:avLst/>
          </a:prstGeom>
          <a:noFill/>
        </p:spPr>
        <p:txBody>
          <a:bodyPr wrap="square">
            <a:spAutoFit/>
          </a:bodyPr>
          <a:lstStyle/>
          <a:p>
            <a:pPr marL="342900" indent="-342900">
              <a:buFont typeface="+mj-lt"/>
              <a:buAutoNum type="arabicPeriod"/>
            </a:pPr>
            <a:endParaRPr lang="en-IN" sz="2400" b="1" dirty="0"/>
          </a:p>
          <a:p>
            <a:r>
              <a:rPr lang="en-IN" sz="2400" b="1" dirty="0"/>
              <a:t>	</a:t>
            </a:r>
          </a:p>
        </p:txBody>
      </p:sp>
      <p:sp>
        <p:nvSpPr>
          <p:cNvPr id="1100" name="object 18">
            <a:extLst>
              <a:ext uri="{FF2B5EF4-FFF2-40B4-BE49-F238E27FC236}">
                <a16:creationId xmlns:a16="http://schemas.microsoft.com/office/drawing/2014/main" id="{56C2EA79-0AA9-CE48-64BC-29B2EFE11AB6}"/>
              </a:ext>
            </a:extLst>
          </p:cNvPr>
          <p:cNvSpPr txBox="1"/>
          <p:nvPr/>
        </p:nvSpPr>
        <p:spPr>
          <a:xfrm>
            <a:off x="4248571" y="1196926"/>
            <a:ext cx="14545617" cy="936154"/>
          </a:xfrm>
          <a:prstGeom prst="rect">
            <a:avLst/>
          </a:prstGeom>
        </p:spPr>
        <p:txBody>
          <a:bodyPr vert="horz" wrap="square" lIns="0" tIns="12700" rIns="0" bIns="0" rtlCol="0">
            <a:spAutoFit/>
          </a:bodyPr>
          <a:lstStyle/>
          <a:p>
            <a:pPr algn="ctr"/>
            <a:r>
              <a:rPr lang="en-US" sz="6000" b="1" dirty="0"/>
              <a:t>Schedule of Payment of charges for deviation</a:t>
            </a:r>
          </a:p>
        </p:txBody>
      </p:sp>
      <p:sp>
        <p:nvSpPr>
          <p:cNvPr id="10" name="TextBox 9">
            <a:extLst>
              <a:ext uri="{FF2B5EF4-FFF2-40B4-BE49-F238E27FC236}">
                <a16:creationId xmlns:a16="http://schemas.microsoft.com/office/drawing/2014/main" id="{E1325172-4940-6085-59B7-E6921ADD7A7D}"/>
              </a:ext>
            </a:extLst>
          </p:cNvPr>
          <p:cNvSpPr txBox="1"/>
          <p:nvPr/>
        </p:nvSpPr>
        <p:spPr>
          <a:xfrm>
            <a:off x="3915709" y="2242608"/>
            <a:ext cx="14662455" cy="8125301"/>
          </a:xfrm>
          <a:prstGeom prst="rect">
            <a:avLst/>
          </a:prstGeom>
          <a:solidFill>
            <a:schemeClr val="accent6">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hemeClr val="accent6"/>
          </a:lnRef>
          <a:fillRef idx="3">
            <a:schemeClr val="accent6"/>
          </a:fillRef>
          <a:effectRef idx="3">
            <a:schemeClr val="accent6"/>
          </a:effectRef>
          <a:fontRef idx="minor">
            <a:schemeClr val="lt1"/>
          </a:fontRef>
        </p:style>
        <p:txBody>
          <a:bodyPr wrap="square">
            <a:spAutoFit/>
          </a:bodyPr>
          <a:lstStyle/>
          <a:p>
            <a:pPr marL="342900" indent="-342900">
              <a:buAutoNum type="arabicParenBoth"/>
            </a:pPr>
            <a:r>
              <a:rPr lang="en-US" dirty="0">
                <a:solidFill>
                  <a:schemeClr val="tx1"/>
                </a:solidFill>
              </a:rPr>
              <a:t>By every Thursday, the Regional Load </a:t>
            </a:r>
            <a:r>
              <a:rPr lang="en-US" dirty="0" err="1">
                <a:solidFill>
                  <a:schemeClr val="tx1"/>
                </a:solidFill>
              </a:rPr>
              <a:t>Despatch</a:t>
            </a:r>
            <a:r>
              <a:rPr lang="en-US" dirty="0">
                <a:solidFill>
                  <a:schemeClr val="tx1"/>
                </a:solidFill>
              </a:rPr>
              <a:t> </a:t>
            </a:r>
            <a:r>
              <a:rPr lang="en-US" dirty="0" err="1">
                <a:solidFill>
                  <a:schemeClr val="tx1"/>
                </a:solidFill>
              </a:rPr>
              <a:t>Centres</a:t>
            </a:r>
            <a:r>
              <a:rPr lang="en-US" dirty="0">
                <a:solidFill>
                  <a:schemeClr val="tx1"/>
                </a:solidFill>
              </a:rPr>
              <a:t> shall provide the data for deviation calculated as per Regulation 6 of these regulations, for the previous week ending on Sunday mid-night to the Secretariat of the respective Regional Power Committees. </a:t>
            </a:r>
          </a:p>
          <a:p>
            <a:pPr marL="342900" indent="-342900">
              <a:buAutoNum type="arabicParenBoth"/>
            </a:pPr>
            <a:r>
              <a:rPr lang="en-US" dirty="0">
                <a:solidFill>
                  <a:schemeClr val="tx1"/>
                </a:solidFill>
              </a:rPr>
              <a:t>After receiving the data for deviation from the Regional Load </a:t>
            </a:r>
            <a:r>
              <a:rPr lang="en-US" dirty="0" err="1">
                <a:solidFill>
                  <a:schemeClr val="tx1"/>
                </a:solidFill>
              </a:rPr>
              <a:t>Despatch</a:t>
            </a:r>
            <a:r>
              <a:rPr lang="en-US" dirty="0">
                <a:solidFill>
                  <a:schemeClr val="tx1"/>
                </a:solidFill>
              </a:rPr>
              <a:t> Centre, the Secretariat of the Regional Power Committee shall prepare and issue the statement of charges for deviation prepared for the previous week, to all regional entities by ensuing Tuesday: 9 Provided that transaction-wise DSM accounting for intra-State entities shall not be carried out at the regional level. </a:t>
            </a:r>
          </a:p>
          <a:p>
            <a:pPr marL="342900" indent="-342900">
              <a:buAutoNum type="arabicParenBoth"/>
            </a:pPr>
            <a:r>
              <a:rPr lang="en-US" dirty="0">
                <a:solidFill>
                  <a:schemeClr val="tx1"/>
                </a:solidFill>
              </a:rPr>
              <a:t>Separate books of accounts shall be maintained for the principal component and interest component of charges for deviation by the Secretariat of the Regional Power Committees. </a:t>
            </a:r>
          </a:p>
          <a:p>
            <a:pPr marL="342900" indent="-342900">
              <a:buAutoNum type="arabicParenBoth"/>
            </a:pPr>
            <a:r>
              <a:rPr lang="en-US" dirty="0">
                <a:solidFill>
                  <a:schemeClr val="tx1"/>
                </a:solidFill>
              </a:rPr>
              <a:t>There shall be a Deviation and Ancillary Service Pool Account to be maintained and operated by the Regional Load </a:t>
            </a:r>
            <a:r>
              <a:rPr lang="en-US" dirty="0" err="1">
                <a:solidFill>
                  <a:schemeClr val="tx1"/>
                </a:solidFill>
              </a:rPr>
              <a:t>Despatch</a:t>
            </a:r>
            <a:r>
              <a:rPr lang="en-US" dirty="0">
                <a:solidFill>
                  <a:schemeClr val="tx1"/>
                </a:solidFill>
              </a:rPr>
              <a:t> Centre for the respective region: Provided that the Commission may by order direct any other entity to operate and maintain the Deviation and Ancillary Service Pool Account. </a:t>
            </a:r>
          </a:p>
          <a:p>
            <a:pPr marL="342900" indent="-342900">
              <a:buAutoNum type="arabicParenBoth"/>
            </a:pPr>
            <a:r>
              <a:rPr lang="en-US" dirty="0">
                <a:solidFill>
                  <a:schemeClr val="tx1"/>
                </a:solidFill>
              </a:rPr>
              <a:t>The Deviation and Ancillary Service Pool Account shall receive credit for: </a:t>
            </a:r>
          </a:p>
          <a:p>
            <a:pPr marL="800100" lvl="1" indent="-342900">
              <a:buAutoNum type="arabicParenBoth"/>
            </a:pPr>
            <a:r>
              <a:rPr lang="en-US" dirty="0">
                <a:solidFill>
                  <a:schemeClr val="tx1"/>
                </a:solidFill>
              </a:rPr>
              <a:t>(a) payments on account of charges for deviation referred to in Regulation 8 of these regulations and the late payment surcharge as referred to in Regulation 10 of these regulation; </a:t>
            </a:r>
          </a:p>
          <a:p>
            <a:pPr marL="800100" lvl="1" indent="-342900">
              <a:buAutoNum type="arabicParenBoth"/>
            </a:pPr>
            <a:r>
              <a:rPr lang="en-US" dirty="0">
                <a:solidFill>
                  <a:schemeClr val="tx1"/>
                </a:solidFill>
              </a:rPr>
              <a:t>(b) payments made by: </a:t>
            </a:r>
          </a:p>
          <a:p>
            <a:pPr marL="1257300" lvl="2" indent="-342900">
              <a:buAutoNum type="arabicParenBoth"/>
            </a:pPr>
            <a:r>
              <a:rPr lang="en-US" dirty="0">
                <a:solidFill>
                  <a:schemeClr val="tx1"/>
                </a:solidFill>
              </a:rPr>
              <a:t>(</a:t>
            </a:r>
            <a:r>
              <a:rPr lang="en-US" dirty="0" err="1">
                <a:solidFill>
                  <a:schemeClr val="tx1"/>
                </a:solidFill>
              </a:rPr>
              <a:t>i</a:t>
            </a:r>
            <a:r>
              <a:rPr lang="en-US" dirty="0">
                <a:solidFill>
                  <a:schemeClr val="tx1"/>
                </a:solidFill>
              </a:rPr>
              <a:t>) SRAS Provider for the SRAS-Down despatched under the Ancillary Services Regulations; </a:t>
            </a:r>
          </a:p>
          <a:p>
            <a:pPr marL="1257300" lvl="2" indent="-342900">
              <a:buAutoNum type="arabicParenBoth"/>
            </a:pPr>
            <a:r>
              <a:rPr lang="en-US" dirty="0">
                <a:solidFill>
                  <a:schemeClr val="tx1"/>
                </a:solidFill>
              </a:rPr>
              <a:t>(ii) TRAS Provider for the TRAS-Down despatched under the Ancillary Services Regulations; and </a:t>
            </a:r>
          </a:p>
          <a:p>
            <a:pPr marL="1257300" lvl="2" indent="-342900">
              <a:buAutoNum type="arabicParenBoth"/>
            </a:pPr>
            <a:r>
              <a:rPr lang="en-US" dirty="0">
                <a:solidFill>
                  <a:schemeClr val="tx1"/>
                </a:solidFill>
              </a:rPr>
              <a:t>(iii) such other charges as may be notified by the Commission. </a:t>
            </a:r>
          </a:p>
          <a:p>
            <a:pPr marL="1257300" lvl="2" indent="-342900">
              <a:buAutoNum type="arabicParenBoth"/>
            </a:pPr>
            <a:r>
              <a:rPr lang="en-US" dirty="0">
                <a:solidFill>
                  <a:schemeClr val="tx1"/>
                </a:solidFill>
              </a:rPr>
              <a:t>(6) Deviation and Ancillary Service Pool Account shall be charged for:</a:t>
            </a:r>
          </a:p>
          <a:p>
            <a:pPr marL="1714500" lvl="3" indent="-342900">
              <a:buAutoNum type="arabicParenBoth"/>
            </a:pPr>
            <a:r>
              <a:rPr lang="en-US" dirty="0">
                <a:solidFill>
                  <a:schemeClr val="tx1"/>
                </a:solidFill>
              </a:rPr>
              <a:t> (a) payment to seller for over injection as referred to in clause (1) of Regulation 8 of these regulations; </a:t>
            </a:r>
          </a:p>
          <a:p>
            <a:pPr marL="1714500" lvl="3" indent="-342900">
              <a:buAutoNum type="arabicParenBoth"/>
            </a:pPr>
            <a:r>
              <a:rPr lang="en-US" dirty="0">
                <a:solidFill>
                  <a:schemeClr val="tx1"/>
                </a:solidFill>
              </a:rPr>
              <a:t>(b) payment to buyer for under </a:t>
            </a:r>
            <a:r>
              <a:rPr lang="en-US" dirty="0" err="1">
                <a:solidFill>
                  <a:schemeClr val="tx1"/>
                </a:solidFill>
              </a:rPr>
              <a:t>drawal</a:t>
            </a:r>
            <a:r>
              <a:rPr lang="en-US" dirty="0">
                <a:solidFill>
                  <a:schemeClr val="tx1"/>
                </a:solidFill>
              </a:rPr>
              <a:t> as referred to in clause (2) of Regulation 8 of these regulations; </a:t>
            </a:r>
          </a:p>
          <a:p>
            <a:pPr marL="1714500" lvl="3" indent="-342900">
              <a:buAutoNum type="arabicParenBoth"/>
            </a:pPr>
            <a:r>
              <a:rPr lang="en-US" dirty="0">
                <a:solidFill>
                  <a:schemeClr val="tx1"/>
                </a:solidFill>
              </a:rPr>
              <a:t>(c) the full cost of despatched SRAS-Up including the variable charge or the energy charge or the compensation charge, as the case may be, for every time block on a regional basis as well as the incentive for SRAS, payable to the concerned SRAS Provider as referred in the Ancillary Services Regulations; </a:t>
            </a:r>
          </a:p>
          <a:p>
            <a:pPr marL="1714500" lvl="3" indent="-342900">
              <a:buAutoNum type="arabicParenBoth"/>
            </a:pPr>
            <a:r>
              <a:rPr lang="en-US" dirty="0">
                <a:solidFill>
                  <a:schemeClr val="tx1"/>
                </a:solidFill>
              </a:rPr>
              <a:t>(d) the full cost towards TRAS-Up including the charges for the quantum cleared and despatched and the commitment charge for the quantum cleared but not despatched as referred in the Ancillary Services Regulations; and </a:t>
            </a:r>
          </a:p>
          <a:p>
            <a:pPr marL="1714500" lvl="3" indent="-342900">
              <a:buAutoNum type="arabicParenBoth"/>
            </a:pPr>
            <a:r>
              <a:rPr lang="en-US" dirty="0">
                <a:solidFill>
                  <a:schemeClr val="tx1"/>
                </a:solidFill>
              </a:rPr>
              <a:t>(e) such other charges as may be notified by the Commission. </a:t>
            </a:r>
          </a:p>
          <a:p>
            <a:pPr marL="1714500" lvl="3" indent="-342900">
              <a:buAutoNum type="arabicParenBoth"/>
            </a:pPr>
            <a:r>
              <a:rPr lang="en-US" dirty="0">
                <a:solidFill>
                  <a:schemeClr val="tx1"/>
                </a:solidFill>
              </a:rPr>
              <a:t>(7) In case of deficit in the Deviation and Ancillary Service Pool Account of a region, surplus amount available in the Deviation and Ancillary Service Pool Accounts of other regions shall be used for settlement of payment under clause (6) of this Regulation: Provided that in case the surplus amount in the Deviation and Ancillary Service Pool Accounts of all other regions is not sufficient to meet such deficit, the balance amount shall be recovered through the RLDC Fees and Charges. </a:t>
            </a:r>
            <a:endParaRPr lang="en-IN" dirty="0">
              <a:solidFill>
                <a:schemeClr val="tx1"/>
              </a:solidFill>
            </a:endParaRPr>
          </a:p>
        </p:txBody>
      </p:sp>
      <p:sp>
        <p:nvSpPr>
          <p:cNvPr id="4" name="Freeform 5">
            <a:extLst>
              <a:ext uri="{FF2B5EF4-FFF2-40B4-BE49-F238E27FC236}">
                <a16:creationId xmlns:a16="http://schemas.microsoft.com/office/drawing/2014/main" id="{2D3B1051-9940-7B60-FB94-3FC08A845CD2}"/>
              </a:ext>
            </a:extLst>
          </p:cNvPr>
          <p:cNvSpPr>
            <a:spLocks/>
          </p:cNvSpPr>
          <p:nvPr/>
        </p:nvSpPr>
        <p:spPr bwMode="auto">
          <a:xfrm>
            <a:off x="2765926" y="1254148"/>
            <a:ext cx="912085" cy="3299707"/>
          </a:xfrm>
          <a:custGeom>
            <a:avLst/>
            <a:gdLst/>
            <a:ahLst/>
            <a:cxnLst>
              <a:cxn ang="0">
                <a:pos x="1062" y="2568"/>
              </a:cxn>
              <a:cxn ang="0">
                <a:pos x="0" y="3086"/>
              </a:cxn>
              <a:cxn ang="0">
                <a:pos x="0" y="524"/>
              </a:cxn>
              <a:cxn ang="0">
                <a:pos x="1062" y="0"/>
              </a:cxn>
              <a:cxn ang="0">
                <a:pos x="1062" y="2568"/>
              </a:cxn>
            </a:cxnLst>
            <a:rect l="0" t="0" r="r" b="b"/>
            <a:pathLst>
              <a:path w="1062" h="3086">
                <a:moveTo>
                  <a:pt x="1062" y="2568"/>
                </a:moveTo>
                <a:lnTo>
                  <a:pt x="0" y="3086"/>
                </a:lnTo>
                <a:lnTo>
                  <a:pt x="0" y="524"/>
                </a:lnTo>
                <a:lnTo>
                  <a:pt x="1062" y="0"/>
                </a:lnTo>
                <a:lnTo>
                  <a:pt x="1062" y="2568"/>
                </a:lnTo>
                <a:close/>
              </a:path>
            </a:pathLst>
          </a:custGeom>
          <a:solidFill>
            <a:schemeClr val="accent6">
              <a:lumMod val="60000"/>
              <a:lumOff val="40000"/>
              <a:alpha val="50000"/>
            </a:schemeClr>
          </a:solidFill>
          <a:ln w="9525">
            <a:noFill/>
            <a:prstDash val="sysDash"/>
            <a:miter lim="800000"/>
            <a:headEnd/>
            <a:tailEnd/>
          </a:ln>
        </p:spPr>
        <p:txBody>
          <a:bodyPr lIns="18288" tIns="18288" rIns="18288" bIns="18288" anchor="ctr" anchorCtr="1"/>
          <a:lstStyle/>
          <a:p>
            <a:pPr algn="ctr">
              <a:lnSpc>
                <a:spcPct val="85000"/>
              </a:lnSpc>
              <a:spcBef>
                <a:spcPct val="20000"/>
              </a:spcBef>
            </a:pPr>
            <a:endParaRPr lang="en-US" sz="2000" b="1" dirty="0">
              <a:solidFill>
                <a:schemeClr val="bg1"/>
              </a:solidFill>
              <a:latin typeface="+mj-lt"/>
            </a:endParaRPr>
          </a:p>
        </p:txBody>
      </p:sp>
      <p:sp>
        <p:nvSpPr>
          <p:cNvPr id="5" name="Rectangle 6">
            <a:extLst>
              <a:ext uri="{FF2B5EF4-FFF2-40B4-BE49-F238E27FC236}">
                <a16:creationId xmlns:a16="http://schemas.microsoft.com/office/drawing/2014/main" id="{97FCA084-0D76-3DBF-49E8-950439B1ADF6}"/>
              </a:ext>
            </a:extLst>
          </p:cNvPr>
          <p:cNvSpPr>
            <a:spLocks noChangeArrowheads="1"/>
          </p:cNvSpPr>
          <p:nvPr/>
        </p:nvSpPr>
        <p:spPr bwMode="auto">
          <a:xfrm>
            <a:off x="376635" y="1816574"/>
            <a:ext cx="2389291" cy="2739417"/>
          </a:xfrm>
          <a:prstGeom prst="rect">
            <a:avLst/>
          </a:prstGeom>
          <a:gradFill rotWithShape="0">
            <a:gsLst>
              <a:gs pos="0">
                <a:srgbClr val="CCEFDA">
                  <a:alpha val="65000"/>
                </a:srgbClr>
              </a:gs>
              <a:gs pos="100000">
                <a:srgbClr val="9FE2B4">
                  <a:alpha val="55000"/>
                </a:srgbClr>
              </a:gs>
            </a:gsLst>
            <a:lin ang="2700000" scaled="1"/>
          </a:gradFill>
          <a:ln w="9525">
            <a:noFill/>
            <a:prstDash val="sysDash"/>
            <a:miter lim="800000"/>
            <a:headEnd/>
            <a:tailEnd/>
          </a:ln>
        </p:spPr>
        <p:txBody>
          <a:bodyPr lIns="18288" tIns="18288" rIns="18288" bIns="18288" anchor="ctr" anchorCtr="1"/>
          <a:lstStyle/>
          <a:p>
            <a:pPr algn="ctr">
              <a:lnSpc>
                <a:spcPct val="85000"/>
              </a:lnSpc>
              <a:spcBef>
                <a:spcPct val="20000"/>
              </a:spcBef>
            </a:pPr>
            <a:r>
              <a:rPr lang="en-US" sz="2400" b="1" dirty="0"/>
              <a:t>Schedule of Payment of charges for deviation</a:t>
            </a:r>
            <a:endParaRPr lang="en-IN" sz="2400" b="1" dirty="0"/>
          </a:p>
          <a:p>
            <a:pPr algn="ctr">
              <a:lnSpc>
                <a:spcPct val="85000"/>
              </a:lnSpc>
              <a:spcBef>
                <a:spcPct val="20000"/>
              </a:spcBef>
            </a:pPr>
            <a:endParaRPr lang="en-US" sz="2000" b="1" dirty="0">
              <a:solidFill>
                <a:schemeClr val="bg1"/>
              </a:solidFill>
              <a:latin typeface="+mj-lt"/>
            </a:endParaRPr>
          </a:p>
        </p:txBody>
      </p:sp>
      <p:sp>
        <p:nvSpPr>
          <p:cNvPr id="9" name="Freeform 7">
            <a:extLst>
              <a:ext uri="{FF2B5EF4-FFF2-40B4-BE49-F238E27FC236}">
                <a16:creationId xmlns:a16="http://schemas.microsoft.com/office/drawing/2014/main" id="{F17F4F12-B306-42CB-0B5C-B3B044EC9586}"/>
              </a:ext>
            </a:extLst>
          </p:cNvPr>
          <p:cNvSpPr>
            <a:spLocks/>
          </p:cNvSpPr>
          <p:nvPr/>
        </p:nvSpPr>
        <p:spPr bwMode="auto">
          <a:xfrm>
            <a:off x="398307" y="1237640"/>
            <a:ext cx="3301378" cy="562425"/>
          </a:xfrm>
          <a:custGeom>
            <a:avLst/>
            <a:gdLst/>
            <a:ahLst/>
            <a:cxnLst>
              <a:cxn ang="0">
                <a:pos x="2784" y="526"/>
              </a:cxn>
              <a:cxn ang="0">
                <a:pos x="0" y="526"/>
              </a:cxn>
              <a:cxn ang="0">
                <a:pos x="1060" y="0"/>
              </a:cxn>
              <a:cxn ang="0">
                <a:pos x="3844" y="0"/>
              </a:cxn>
              <a:cxn ang="0">
                <a:pos x="2784" y="526"/>
              </a:cxn>
            </a:cxnLst>
            <a:rect l="0" t="0" r="r" b="b"/>
            <a:pathLst>
              <a:path w="3844" h="526">
                <a:moveTo>
                  <a:pt x="2784" y="526"/>
                </a:moveTo>
                <a:lnTo>
                  <a:pt x="0" y="526"/>
                </a:lnTo>
                <a:lnTo>
                  <a:pt x="1060" y="0"/>
                </a:lnTo>
                <a:lnTo>
                  <a:pt x="3844" y="0"/>
                </a:lnTo>
                <a:lnTo>
                  <a:pt x="2784" y="526"/>
                </a:lnTo>
                <a:close/>
              </a:path>
            </a:pathLst>
          </a:custGeom>
          <a:solidFill>
            <a:schemeClr val="accent6">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5000"/>
              </a:lnSpc>
            </a:pPr>
            <a:endParaRPr lang="en-US" sz="2400" b="1" dirty="0">
              <a:latin typeface="+mj-lt"/>
            </a:endParaRPr>
          </a:p>
        </p:txBody>
      </p:sp>
      <p:pic>
        <p:nvPicPr>
          <p:cNvPr id="11" name="Picture 10" descr="Text&#10;&#10;Description automatically generated">
            <a:hlinkClick r:id="rId4" action="ppaction://hlinksldjump"/>
            <a:extLst>
              <a:ext uri="{FF2B5EF4-FFF2-40B4-BE49-F238E27FC236}">
                <a16:creationId xmlns:a16="http://schemas.microsoft.com/office/drawing/2014/main" id="{6A69A954-2992-C130-FA16-5920B77D12C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446" y="9432970"/>
            <a:ext cx="2736303" cy="1144968"/>
          </a:xfrm>
          <a:prstGeom prst="rect">
            <a:avLst/>
          </a:prstGeom>
          <a:ln>
            <a:noFill/>
          </a:ln>
          <a:effectLst>
            <a:outerShdw blurRad="292100" dist="139700" dir="2700000" algn="tl" rotWithShape="0">
              <a:srgbClr val="333333">
                <a:alpha val="65000"/>
              </a:srgbClr>
            </a:outerShdw>
          </a:effectLst>
        </p:spPr>
      </p:pic>
      <p:sp>
        <p:nvSpPr>
          <p:cNvPr id="6" name="Slide Number Placeholder 5">
            <a:extLst>
              <a:ext uri="{FF2B5EF4-FFF2-40B4-BE49-F238E27FC236}">
                <a16:creationId xmlns:a16="http://schemas.microsoft.com/office/drawing/2014/main" id="{F6E6833A-F156-3190-1AB6-1C5E85E85BC9}"/>
              </a:ext>
            </a:extLst>
          </p:cNvPr>
          <p:cNvSpPr>
            <a:spLocks noGrp="1"/>
          </p:cNvSpPr>
          <p:nvPr>
            <p:ph type="sldNum" sz="quarter" idx="12"/>
          </p:nvPr>
        </p:nvSpPr>
        <p:spPr/>
        <p:txBody>
          <a:bodyPr/>
          <a:lstStyle/>
          <a:p>
            <a:fld id="{B6F15528-21DE-4FAA-801E-634DDDAF4B2B}" type="slidenum">
              <a:rPr lang="cs-CZ" smtClean="0"/>
              <a:t>12</a:t>
            </a:fld>
            <a:endParaRPr lang="cs-CZ"/>
          </a:p>
        </p:txBody>
      </p:sp>
    </p:spTree>
    <p:extLst>
      <p:ext uri="{BB962C8B-B14F-4D97-AF65-F5344CB8AC3E}">
        <p14:creationId xmlns:p14="http://schemas.microsoft.com/office/powerpoint/2010/main" val="38459831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343F1599-2860-387A-5A96-04500FA93E60}"/>
              </a:ext>
            </a:extLst>
          </p:cNvPr>
          <p:cNvSpPr/>
          <p:nvPr/>
        </p:nvSpPr>
        <p:spPr>
          <a:xfrm>
            <a:off x="0" y="1114136"/>
            <a:ext cx="19010313" cy="9579264"/>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 name="TextBox 2">
            <a:extLst>
              <a:ext uri="{FF2B5EF4-FFF2-40B4-BE49-F238E27FC236}">
                <a16:creationId xmlns:a16="http://schemas.microsoft.com/office/drawing/2014/main" id="{0FC13DAE-F397-421A-257A-DDCD778D1114}"/>
              </a:ext>
            </a:extLst>
          </p:cNvPr>
          <p:cNvSpPr txBox="1"/>
          <p:nvPr/>
        </p:nvSpPr>
        <p:spPr>
          <a:xfrm>
            <a:off x="1440260" y="1314251"/>
            <a:ext cx="8866496" cy="9202519"/>
          </a:xfrm>
          <a:prstGeom prst="rect">
            <a:avLst/>
          </a:prstGeom>
          <a:solidFill>
            <a:schemeClr val="accent6">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hemeClr val="accent6"/>
          </a:lnRef>
          <a:fillRef idx="3">
            <a:schemeClr val="accent6"/>
          </a:fillRef>
          <a:effectRef idx="3">
            <a:schemeClr val="accent6"/>
          </a:effectRef>
          <a:fontRef idx="minor">
            <a:schemeClr val="lt1"/>
          </a:fontRef>
        </p:style>
        <p:txBody>
          <a:bodyPr wrap="square">
            <a:spAutoFit/>
          </a:bodyPr>
          <a:lstStyle/>
          <a:p>
            <a:pPr marL="342900" indent="-342900">
              <a:buAutoNum type="alphaLcParenBoth"/>
            </a:pPr>
            <a:r>
              <a:rPr lang="en-US" sz="1600" dirty="0">
                <a:solidFill>
                  <a:schemeClr val="tx1"/>
                </a:solidFill>
              </a:rPr>
              <a:t>‘Act’ means the Electricity Act, 2003 (36 of 2003); </a:t>
            </a:r>
          </a:p>
          <a:p>
            <a:pPr marL="342900" indent="-342900">
              <a:buAutoNum type="alphaLcParenBoth"/>
            </a:pPr>
            <a:r>
              <a:rPr lang="en-US" sz="1600" dirty="0">
                <a:solidFill>
                  <a:schemeClr val="tx1"/>
                </a:solidFill>
              </a:rPr>
              <a:t>‘actual </a:t>
            </a:r>
            <a:r>
              <a:rPr lang="en-US" sz="1600" dirty="0" err="1">
                <a:solidFill>
                  <a:schemeClr val="tx1"/>
                </a:solidFill>
              </a:rPr>
              <a:t>drawal</a:t>
            </a:r>
            <a:r>
              <a:rPr lang="en-US" sz="1600" dirty="0">
                <a:solidFill>
                  <a:schemeClr val="tx1"/>
                </a:solidFill>
              </a:rPr>
              <a:t>’ in a time block means the electricity drawn by a buyer, measured by the interface meters; </a:t>
            </a:r>
          </a:p>
          <a:p>
            <a:pPr marL="342900" indent="-342900">
              <a:buAutoNum type="alphaLcParenBoth"/>
            </a:pPr>
            <a:r>
              <a:rPr lang="en-US" sz="1600" dirty="0">
                <a:solidFill>
                  <a:schemeClr val="tx1"/>
                </a:solidFill>
              </a:rPr>
              <a:t>‘actual injection’ in a time block means the electricity injected by the seller, measured by the interface meters; </a:t>
            </a:r>
          </a:p>
          <a:p>
            <a:pPr marL="342900" indent="-342900">
              <a:buAutoNum type="alphaLcParenBoth"/>
            </a:pPr>
            <a:r>
              <a:rPr lang="en-US" sz="1600" dirty="0">
                <a:solidFill>
                  <a:schemeClr val="tx1"/>
                </a:solidFill>
              </a:rPr>
              <a:t>‘Ancillary Services’ means the Ancillary Services as defined in the Ancillary Services Regulations</a:t>
            </a:r>
          </a:p>
          <a:p>
            <a:pPr marL="342900" indent="-342900">
              <a:buAutoNum type="alphaLcParenBoth"/>
            </a:pPr>
            <a:r>
              <a:rPr lang="en-US" sz="1600" dirty="0">
                <a:solidFill>
                  <a:schemeClr val="tx1"/>
                </a:solidFill>
              </a:rPr>
              <a:t>‘Ancillary Services Regulations’ means the Central Electricity Regulatory Commission (Ancillary Services Operations) Regulations, 2015 as amended from time to time and shall include any re-enactment thereof; </a:t>
            </a:r>
          </a:p>
          <a:p>
            <a:pPr marL="342900" indent="-342900">
              <a:buAutoNum type="alphaLcParenBoth"/>
            </a:pPr>
            <a:r>
              <a:rPr lang="en-US" sz="1600" dirty="0">
                <a:solidFill>
                  <a:schemeClr val="tx1"/>
                </a:solidFill>
              </a:rPr>
              <a:t>‘Area Clearing Price’ or ‘ACP’ means the price of electricity contract for a </a:t>
            </a:r>
            <a:r>
              <a:rPr lang="en-US" sz="1600" dirty="0" err="1">
                <a:solidFill>
                  <a:schemeClr val="tx1"/>
                </a:solidFill>
              </a:rPr>
              <a:t>timeblock</a:t>
            </a:r>
            <a:r>
              <a:rPr lang="en-US" sz="1600" dirty="0">
                <a:solidFill>
                  <a:schemeClr val="tx1"/>
                </a:solidFill>
              </a:rPr>
              <a:t> transacted on a Power Exchange after considering all valid buy and sale bids in particular area(s) after market-splitting; </a:t>
            </a:r>
          </a:p>
          <a:p>
            <a:pPr marL="342900" indent="-342900">
              <a:buAutoNum type="alphaLcParenBoth"/>
            </a:pPr>
            <a:r>
              <a:rPr lang="en-US" sz="1600" dirty="0">
                <a:solidFill>
                  <a:schemeClr val="tx1"/>
                </a:solidFill>
              </a:rPr>
              <a:t>‘Available Capacity' for generating station based on wind or solar or hybrid of </a:t>
            </a:r>
            <a:r>
              <a:rPr lang="en-US" sz="1600" dirty="0" err="1">
                <a:solidFill>
                  <a:schemeClr val="tx1"/>
                </a:solidFill>
              </a:rPr>
              <a:t>windsolar</a:t>
            </a:r>
            <a:r>
              <a:rPr lang="en-US" sz="1600" dirty="0">
                <a:solidFill>
                  <a:schemeClr val="tx1"/>
                </a:solidFill>
              </a:rPr>
              <a:t> resources which are regional entities, is the cumulative capacity rating of wind turbines or solar inverters that are capable of generating power in a given time block; </a:t>
            </a:r>
          </a:p>
          <a:p>
            <a:pPr marL="342900" indent="-342900">
              <a:buAutoNum type="alphaLcParenBoth"/>
            </a:pPr>
            <a:r>
              <a:rPr lang="en-US" sz="1600" dirty="0">
                <a:solidFill>
                  <a:schemeClr val="tx1"/>
                </a:solidFill>
              </a:rPr>
              <a:t>‘Buyer’ means a person purchasing electricity through a transaction scheduled in accordance with the Grid Code; </a:t>
            </a:r>
          </a:p>
          <a:p>
            <a:pPr marL="342900" indent="-342900">
              <a:buAutoNum type="alphaLcParenBoth"/>
            </a:pPr>
            <a:r>
              <a:rPr lang="en-US" sz="1600" dirty="0">
                <a:solidFill>
                  <a:schemeClr val="tx1"/>
                </a:solidFill>
              </a:rPr>
              <a:t>‘Commission' means the Central Electricity Regulatory Commission referred to in sub-section (1) of Section 76 of the Act; </a:t>
            </a:r>
          </a:p>
          <a:p>
            <a:pPr marL="342900" indent="-342900">
              <a:buAutoNum type="alphaLcParenBoth"/>
            </a:pPr>
            <a:r>
              <a:rPr lang="en-US" sz="1600" dirty="0">
                <a:solidFill>
                  <a:schemeClr val="tx1"/>
                </a:solidFill>
              </a:rPr>
              <a:t>‘Contract rate’ means the tariff for sale or purchase of power, as determined under Section 62 or adopted under Section 63 or approved under Section 86(1)(b) of the Act by the Appropriate Commission or the price as discovered in the Power Exchange, as the case may be; </a:t>
            </a:r>
          </a:p>
          <a:p>
            <a:pPr marL="342900" indent="-342900">
              <a:buAutoNum type="alphaLcParenBoth"/>
            </a:pPr>
            <a:r>
              <a:rPr lang="en-US" sz="1600" dirty="0">
                <a:solidFill>
                  <a:schemeClr val="tx1"/>
                </a:solidFill>
              </a:rPr>
              <a:t>‘Deviation’ in a time block for a seller of electricity means its total actual injection minus its total scheduled generation; and for a buyer of electricity means its total actual </a:t>
            </a:r>
            <a:r>
              <a:rPr lang="en-US" sz="1600" dirty="0" err="1">
                <a:solidFill>
                  <a:schemeClr val="tx1"/>
                </a:solidFill>
              </a:rPr>
              <a:t>drawal</a:t>
            </a:r>
            <a:r>
              <a:rPr lang="en-US" sz="1600" dirty="0">
                <a:solidFill>
                  <a:schemeClr val="tx1"/>
                </a:solidFill>
              </a:rPr>
              <a:t> minus its total scheduled </a:t>
            </a:r>
            <a:r>
              <a:rPr lang="en-US" sz="1600" dirty="0" err="1">
                <a:solidFill>
                  <a:schemeClr val="tx1"/>
                </a:solidFill>
              </a:rPr>
              <a:t>drawal</a:t>
            </a:r>
            <a:r>
              <a:rPr lang="en-US" sz="1600" dirty="0">
                <a:solidFill>
                  <a:schemeClr val="tx1"/>
                </a:solidFill>
              </a:rPr>
              <a:t>, and shall be computed as per Regulation 6 of these regulations; </a:t>
            </a:r>
          </a:p>
          <a:p>
            <a:pPr marL="342900" indent="-342900">
              <a:buAutoNum type="alphaLcParenBoth"/>
            </a:pPr>
            <a:r>
              <a:rPr lang="en-US" sz="1600" dirty="0">
                <a:solidFill>
                  <a:schemeClr val="tx1"/>
                </a:solidFill>
              </a:rPr>
              <a:t>Deviation and Ancillary Service Pool Account’ means the Account to be maintained and operated by the concerned Regional Load </a:t>
            </a:r>
            <a:r>
              <a:rPr lang="en-US" sz="1600" dirty="0" err="1">
                <a:solidFill>
                  <a:schemeClr val="tx1"/>
                </a:solidFill>
              </a:rPr>
              <a:t>Despatch</a:t>
            </a:r>
            <a:r>
              <a:rPr lang="en-US" sz="1600" dirty="0">
                <a:solidFill>
                  <a:schemeClr val="tx1"/>
                </a:solidFill>
              </a:rPr>
              <a:t> Centre in each region as per Regulation 9 of these regulations;</a:t>
            </a:r>
          </a:p>
          <a:p>
            <a:pPr marL="342900" indent="-342900">
              <a:buAutoNum type="alphaLcParenBoth"/>
            </a:pPr>
            <a:r>
              <a:rPr lang="en-US" sz="1600" dirty="0">
                <a:solidFill>
                  <a:schemeClr val="tx1"/>
                </a:solidFill>
              </a:rPr>
              <a:t>‘General seller’ means a seller in case of a generating station based on other than wind or solar or hybrid of wind-solar resources</a:t>
            </a:r>
          </a:p>
          <a:p>
            <a:pPr marL="342900" indent="-342900">
              <a:buFont typeface="+mj-lt"/>
              <a:buAutoNum type="alphaLcParenR" startAt="14"/>
            </a:pPr>
            <a:r>
              <a:rPr lang="en-US" sz="1600" dirty="0">
                <a:solidFill>
                  <a:schemeClr val="tx1"/>
                </a:solidFill>
              </a:rPr>
              <a:t>‘Grid Code’ means the Grid Code specified by the Commission under clause (h) of sub-section (1) of Section 79 of the Act; </a:t>
            </a:r>
          </a:p>
          <a:p>
            <a:pPr marL="342900" indent="-342900">
              <a:buFont typeface="+mj-lt"/>
              <a:buAutoNum type="alphaLcParenR" startAt="14"/>
            </a:pPr>
            <a:r>
              <a:rPr lang="en-US" sz="1600" dirty="0">
                <a:solidFill>
                  <a:schemeClr val="tx1"/>
                </a:solidFill>
              </a:rPr>
              <a:t>(o) ‘Interface meters’ means interface meters as defined under the Central Electricity Authority (Installation and Operation of Meters) Regulations, 2006, as amended from time to time and any re-enactment thereof; </a:t>
            </a:r>
          </a:p>
          <a:p>
            <a:pPr marL="342900" indent="-342900">
              <a:buFont typeface="+mj-lt"/>
              <a:buAutoNum type="alphaLcParenR" startAt="14"/>
            </a:pPr>
            <a:r>
              <a:rPr lang="en-US" sz="1600" dirty="0">
                <a:solidFill>
                  <a:schemeClr val="tx1"/>
                </a:solidFill>
              </a:rPr>
              <a:t>‘Load </a:t>
            </a:r>
            <a:r>
              <a:rPr lang="en-US" sz="1600" dirty="0" err="1">
                <a:solidFill>
                  <a:schemeClr val="tx1"/>
                </a:solidFill>
              </a:rPr>
              <a:t>Despatch</a:t>
            </a:r>
            <a:r>
              <a:rPr lang="en-US" sz="1600" dirty="0">
                <a:solidFill>
                  <a:schemeClr val="tx1"/>
                </a:solidFill>
              </a:rPr>
              <a:t> Centre’ means National Load </a:t>
            </a:r>
            <a:r>
              <a:rPr lang="en-US" sz="1600" dirty="0" err="1">
                <a:solidFill>
                  <a:schemeClr val="tx1"/>
                </a:solidFill>
              </a:rPr>
              <a:t>Despatch</a:t>
            </a:r>
            <a:r>
              <a:rPr lang="en-US" sz="1600" dirty="0">
                <a:solidFill>
                  <a:schemeClr val="tx1"/>
                </a:solidFill>
              </a:rPr>
              <a:t> Centre, Regional Load </a:t>
            </a:r>
            <a:r>
              <a:rPr lang="en-US" sz="1600" dirty="0" err="1">
                <a:solidFill>
                  <a:schemeClr val="tx1"/>
                </a:solidFill>
              </a:rPr>
              <a:t>Despatch</a:t>
            </a:r>
            <a:r>
              <a:rPr lang="en-US" sz="1600" dirty="0">
                <a:solidFill>
                  <a:schemeClr val="tx1"/>
                </a:solidFill>
              </a:rPr>
              <a:t> Centre or State Load </a:t>
            </a:r>
            <a:r>
              <a:rPr lang="en-US" sz="1600" dirty="0" err="1">
                <a:solidFill>
                  <a:schemeClr val="tx1"/>
                </a:solidFill>
              </a:rPr>
              <a:t>Despatch</a:t>
            </a:r>
            <a:r>
              <a:rPr lang="en-US" sz="1600" dirty="0">
                <a:solidFill>
                  <a:schemeClr val="tx1"/>
                </a:solidFill>
              </a:rPr>
              <a:t> Centre, as the case may be; </a:t>
            </a:r>
          </a:p>
        </p:txBody>
      </p:sp>
      <p:sp>
        <p:nvSpPr>
          <p:cNvPr id="4" name="TextBox 3">
            <a:extLst>
              <a:ext uri="{FF2B5EF4-FFF2-40B4-BE49-F238E27FC236}">
                <a16:creationId xmlns:a16="http://schemas.microsoft.com/office/drawing/2014/main" id="{28E3453A-DA69-2E76-6576-4690532861C5}"/>
              </a:ext>
            </a:extLst>
          </p:cNvPr>
          <p:cNvSpPr txBox="1"/>
          <p:nvPr/>
        </p:nvSpPr>
        <p:spPr>
          <a:xfrm>
            <a:off x="10513268" y="1314251"/>
            <a:ext cx="8280920" cy="7725192"/>
          </a:xfrm>
          <a:prstGeom prst="rect">
            <a:avLst/>
          </a:prstGeom>
          <a:solidFill>
            <a:schemeClr val="accent6">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hemeClr val="accent6"/>
          </a:lnRef>
          <a:fillRef idx="3">
            <a:schemeClr val="accent6"/>
          </a:fillRef>
          <a:effectRef idx="3">
            <a:schemeClr val="accent6"/>
          </a:effectRef>
          <a:fontRef idx="minor">
            <a:schemeClr val="lt1"/>
          </a:fontRef>
        </p:style>
        <p:txBody>
          <a:bodyPr wrap="square">
            <a:spAutoFit/>
          </a:bodyPr>
          <a:lstStyle/>
          <a:p>
            <a:pPr marL="342900" indent="-342900">
              <a:buFont typeface="+mj-lt"/>
              <a:buAutoNum type="alphaLcParenR" startAt="17"/>
            </a:pPr>
            <a:r>
              <a:rPr lang="en-US" sz="1600" dirty="0">
                <a:solidFill>
                  <a:schemeClr val="tx1"/>
                </a:solidFill>
              </a:rPr>
              <a:t>‘Normal Rate of Charges for Deviation’ means the charges for deviation (in paise/kWh) as referred to in Regulation 7 of these regulations; </a:t>
            </a:r>
          </a:p>
          <a:p>
            <a:pPr marL="342900" indent="-342900">
              <a:buFont typeface="+mj-lt"/>
              <a:buAutoNum type="alphaLcParenR" startAt="17"/>
            </a:pPr>
            <a:r>
              <a:rPr lang="en-US" sz="1600" dirty="0">
                <a:solidFill>
                  <a:schemeClr val="tx1"/>
                </a:solidFill>
              </a:rPr>
              <a:t>‘Open Access Regulations’ means the Central Electricity Regulatory Commission (Open Access in inter-State Transmission) Regulations, 2008 as amended from time </a:t>
            </a:r>
            <a:r>
              <a:rPr lang="en-US" sz="1600" dirty="0" err="1">
                <a:solidFill>
                  <a:schemeClr val="tx1"/>
                </a:solidFill>
              </a:rPr>
              <a:t>totime</a:t>
            </a:r>
            <a:r>
              <a:rPr lang="en-US" sz="1600" dirty="0">
                <a:solidFill>
                  <a:schemeClr val="tx1"/>
                </a:solidFill>
              </a:rPr>
              <a:t> and shall include any re-enactment thereof; </a:t>
            </a:r>
          </a:p>
          <a:p>
            <a:pPr marL="342900" indent="-342900">
              <a:buFont typeface="+mj-lt"/>
              <a:buAutoNum type="alphaLcParenR" startAt="17"/>
            </a:pPr>
            <a:r>
              <a:rPr lang="en-US" sz="1600" dirty="0">
                <a:solidFill>
                  <a:schemeClr val="tx1"/>
                </a:solidFill>
              </a:rPr>
              <a:t>Regional Entity’ means a person whose metering and energy accounting are done at the regional level by Regional Load </a:t>
            </a:r>
            <a:r>
              <a:rPr lang="en-US" sz="1600" dirty="0" err="1">
                <a:solidFill>
                  <a:schemeClr val="tx1"/>
                </a:solidFill>
              </a:rPr>
              <a:t>Despatch</a:t>
            </a:r>
            <a:r>
              <a:rPr lang="en-US" sz="1600" dirty="0">
                <a:solidFill>
                  <a:schemeClr val="tx1"/>
                </a:solidFill>
              </a:rPr>
              <a:t> Centre;</a:t>
            </a:r>
          </a:p>
          <a:p>
            <a:pPr marL="342900" indent="-342900">
              <a:buFont typeface="+mj-lt"/>
              <a:buAutoNum type="alphaLcParenR" startAt="17"/>
            </a:pPr>
            <a:r>
              <a:rPr lang="en-US" sz="1600" dirty="0">
                <a:solidFill>
                  <a:schemeClr val="tx1"/>
                </a:solidFill>
              </a:rPr>
              <a:t>‘Renewable Rich State’ or ‘RE-rich State’ means a State whose combined installed capacity of solar and wind generating stations under the control area of the State is 1000 MW or more; </a:t>
            </a:r>
          </a:p>
          <a:p>
            <a:pPr marL="342900" indent="-342900">
              <a:buFont typeface="+mj-lt"/>
              <a:buAutoNum type="alphaLcParenR" startAt="17"/>
            </a:pPr>
            <a:r>
              <a:rPr lang="en-US" sz="1600" dirty="0">
                <a:solidFill>
                  <a:schemeClr val="tx1"/>
                </a:solidFill>
              </a:rPr>
              <a:t>‘Reference Charge Rate’ means (</a:t>
            </a:r>
            <a:r>
              <a:rPr lang="en-US" sz="1600" dirty="0" err="1">
                <a:solidFill>
                  <a:schemeClr val="tx1"/>
                </a:solidFill>
              </a:rPr>
              <a:t>i</a:t>
            </a:r>
            <a:r>
              <a:rPr lang="en-US" sz="1600" dirty="0">
                <a:solidFill>
                  <a:schemeClr val="tx1"/>
                </a:solidFill>
              </a:rPr>
              <a:t>) in respect of a general seller whose tariff is determined under Section 62 or Section 63 of the Act, Rs/ kWh energy charge as determined by the Appropriate Commission, or (ii) in respect of a general seller whose tariff is not determined under Section 62 or Section 63 of the Act, the daily weighted average ACP of the Day Ahead Market segments of all the Power Exchanges, as the case may be; </a:t>
            </a:r>
          </a:p>
          <a:p>
            <a:pPr marL="342900" indent="-342900">
              <a:buFont typeface="+mj-lt"/>
              <a:buAutoNum type="alphaLcParenR" startAt="17"/>
            </a:pPr>
            <a:r>
              <a:rPr lang="en-US" sz="1600" dirty="0">
                <a:solidFill>
                  <a:schemeClr val="tx1"/>
                </a:solidFill>
              </a:rPr>
              <a:t>RLDC Fees and Charges’ means the fees and charges as specified under the Central Electricity Regulatory Commission (Fees and Charges of Regional Load </a:t>
            </a:r>
            <a:r>
              <a:rPr lang="en-US" sz="1600" dirty="0" err="1">
                <a:solidFill>
                  <a:schemeClr val="tx1"/>
                </a:solidFill>
              </a:rPr>
              <a:t>Despatch</a:t>
            </a:r>
            <a:r>
              <a:rPr lang="en-US" sz="1600" dirty="0">
                <a:solidFill>
                  <a:schemeClr val="tx1"/>
                </a:solidFill>
              </a:rPr>
              <a:t> Centre and other related matters) Regulations, 2019 as amended from time to time and shall include any re-enactment thereof; </a:t>
            </a:r>
          </a:p>
          <a:p>
            <a:pPr marL="342900" indent="-342900">
              <a:buFont typeface="+mj-lt"/>
              <a:buAutoNum type="alphaLcParenR" startAt="17"/>
            </a:pPr>
            <a:r>
              <a:rPr lang="en-US" sz="1600" dirty="0">
                <a:solidFill>
                  <a:schemeClr val="tx1"/>
                </a:solidFill>
              </a:rPr>
              <a:t>‘Run-of-River Generating Station’ or ‘</a:t>
            </a:r>
            <a:r>
              <a:rPr lang="en-US" sz="1600" dirty="0" err="1">
                <a:solidFill>
                  <a:schemeClr val="tx1"/>
                </a:solidFill>
              </a:rPr>
              <a:t>RoR</a:t>
            </a:r>
            <a:r>
              <a:rPr lang="en-US" sz="1600" dirty="0">
                <a:solidFill>
                  <a:schemeClr val="tx1"/>
                </a:solidFill>
              </a:rPr>
              <a:t> generating station’ means a hydro generating station which does not have upstream pondage; </a:t>
            </a:r>
          </a:p>
          <a:p>
            <a:pPr marL="342900" indent="-342900">
              <a:buFont typeface="+mj-lt"/>
              <a:buAutoNum type="alphaLcParenR" startAt="17"/>
            </a:pPr>
            <a:r>
              <a:rPr lang="en-US" sz="1600" dirty="0">
                <a:solidFill>
                  <a:schemeClr val="tx1"/>
                </a:solidFill>
              </a:rPr>
              <a:t>Scheduled generation’ or ‘Scheduled injection’ for a time block or any period means the schedule of generation or injection in MW or MWh ex-bus including the schedule for Ancillary Services given by the concerned Load </a:t>
            </a:r>
            <a:r>
              <a:rPr lang="en-US" sz="1600" dirty="0" err="1">
                <a:solidFill>
                  <a:schemeClr val="tx1"/>
                </a:solidFill>
              </a:rPr>
              <a:t>Despatch</a:t>
            </a:r>
            <a:r>
              <a:rPr lang="en-US" sz="1600" dirty="0">
                <a:solidFill>
                  <a:schemeClr val="tx1"/>
                </a:solidFill>
              </a:rPr>
              <a:t> Centre; </a:t>
            </a:r>
          </a:p>
          <a:p>
            <a:pPr marL="342900" indent="-342900">
              <a:buFont typeface="+mj-lt"/>
              <a:buAutoNum type="alphaLcParenR" startAt="17"/>
            </a:pPr>
            <a:r>
              <a:rPr lang="en-US" sz="1600" dirty="0">
                <a:solidFill>
                  <a:schemeClr val="tx1"/>
                </a:solidFill>
              </a:rPr>
              <a:t>‘Scheduled </a:t>
            </a:r>
            <a:r>
              <a:rPr lang="en-US" sz="1600" dirty="0" err="1">
                <a:solidFill>
                  <a:schemeClr val="tx1"/>
                </a:solidFill>
              </a:rPr>
              <a:t>drawal</a:t>
            </a:r>
            <a:r>
              <a:rPr lang="en-US" sz="1600" dirty="0">
                <a:solidFill>
                  <a:schemeClr val="tx1"/>
                </a:solidFill>
              </a:rPr>
              <a:t>’ for a time block or any period means the schedule of </a:t>
            </a:r>
            <a:r>
              <a:rPr lang="en-US" sz="1600" dirty="0" err="1">
                <a:solidFill>
                  <a:schemeClr val="tx1"/>
                </a:solidFill>
              </a:rPr>
              <a:t>drawal</a:t>
            </a:r>
            <a:r>
              <a:rPr lang="en-US" sz="1600" dirty="0">
                <a:solidFill>
                  <a:schemeClr val="tx1"/>
                </a:solidFill>
              </a:rPr>
              <a:t> in MW or MWh ex-bus including the schedule for Ancillary Services given by the concerned Load </a:t>
            </a:r>
            <a:r>
              <a:rPr lang="en-US" sz="1600" dirty="0" err="1">
                <a:solidFill>
                  <a:schemeClr val="tx1"/>
                </a:solidFill>
              </a:rPr>
              <a:t>Despatch</a:t>
            </a:r>
            <a:r>
              <a:rPr lang="en-US" sz="1600" dirty="0">
                <a:solidFill>
                  <a:schemeClr val="tx1"/>
                </a:solidFill>
              </a:rPr>
              <a:t> Centre; </a:t>
            </a:r>
          </a:p>
          <a:p>
            <a:pPr marL="342900" indent="-342900">
              <a:buFont typeface="+mj-lt"/>
              <a:buAutoNum type="alphaLcParenR" startAt="17"/>
            </a:pPr>
            <a:r>
              <a:rPr lang="en-US" sz="1600" dirty="0">
                <a:solidFill>
                  <a:schemeClr val="tx1"/>
                </a:solidFill>
              </a:rPr>
              <a:t>‘‘Seller’ means a person, including a generating station, supplying electricity through a transaction scheduled in accordance with the Grid Code; </a:t>
            </a:r>
          </a:p>
          <a:p>
            <a:pPr marL="342900" indent="-342900">
              <a:buFont typeface="+mj-lt"/>
              <a:buAutoNum type="alphaLcParenR" startAt="17"/>
            </a:pPr>
            <a:r>
              <a:rPr lang="en-US" sz="1600" dirty="0">
                <a:solidFill>
                  <a:schemeClr val="tx1"/>
                </a:solidFill>
              </a:rPr>
              <a:t>Time Block’ means the time block as defined in the Grid Code;</a:t>
            </a:r>
          </a:p>
          <a:p>
            <a:pPr marL="342900" indent="-342900">
              <a:buFont typeface="+mj-lt"/>
              <a:buAutoNum type="alphaLcParenR" startAt="17"/>
            </a:pPr>
            <a:r>
              <a:rPr lang="en-US" sz="1600" dirty="0">
                <a:solidFill>
                  <a:schemeClr val="tx1"/>
                </a:solidFill>
              </a:rPr>
              <a:t>‘WS seller’ means a seller in case of a generating station based on wind or solar or hybrid of wind-solar resources. </a:t>
            </a:r>
          </a:p>
        </p:txBody>
      </p:sp>
      <p:sp>
        <p:nvSpPr>
          <p:cNvPr id="5" name="object 23">
            <a:extLst>
              <a:ext uri="{FF2B5EF4-FFF2-40B4-BE49-F238E27FC236}">
                <a16:creationId xmlns:a16="http://schemas.microsoft.com/office/drawing/2014/main" id="{40D3B834-8A63-8253-8D6D-6CDA2F743D61}"/>
              </a:ext>
            </a:extLst>
          </p:cNvPr>
          <p:cNvSpPr/>
          <p:nvPr/>
        </p:nvSpPr>
        <p:spPr>
          <a:xfrm>
            <a:off x="360140" y="3430440"/>
            <a:ext cx="45719" cy="5372644"/>
          </a:xfrm>
          <a:custGeom>
            <a:avLst/>
            <a:gdLst/>
            <a:ahLst/>
            <a:cxnLst/>
            <a:rect l="l" t="t" r="r" b="b"/>
            <a:pathLst>
              <a:path w="1909445" h="437514">
                <a:moveTo>
                  <a:pt x="1690241" y="0"/>
                </a:moveTo>
                <a:lnTo>
                  <a:pt x="0" y="0"/>
                </a:lnTo>
                <a:lnTo>
                  <a:pt x="0" y="437154"/>
                </a:lnTo>
                <a:lnTo>
                  <a:pt x="1690241" y="437154"/>
                </a:lnTo>
                <a:lnTo>
                  <a:pt x="1740359" y="431381"/>
                </a:lnTo>
                <a:lnTo>
                  <a:pt x="1786366" y="414937"/>
                </a:lnTo>
                <a:lnTo>
                  <a:pt x="1826950" y="389135"/>
                </a:lnTo>
                <a:lnTo>
                  <a:pt x="1860800" y="355285"/>
                </a:lnTo>
                <a:lnTo>
                  <a:pt x="1886602" y="314701"/>
                </a:lnTo>
                <a:lnTo>
                  <a:pt x="1903046" y="268694"/>
                </a:lnTo>
                <a:lnTo>
                  <a:pt x="1908818" y="218577"/>
                </a:lnTo>
                <a:lnTo>
                  <a:pt x="1903046" y="168459"/>
                </a:lnTo>
                <a:lnTo>
                  <a:pt x="1886602" y="122452"/>
                </a:lnTo>
                <a:lnTo>
                  <a:pt x="1860800" y="81868"/>
                </a:lnTo>
                <a:lnTo>
                  <a:pt x="1826950" y="48018"/>
                </a:lnTo>
                <a:lnTo>
                  <a:pt x="1786366" y="22216"/>
                </a:lnTo>
                <a:lnTo>
                  <a:pt x="1740359" y="5772"/>
                </a:lnTo>
                <a:lnTo>
                  <a:pt x="1690241" y="0"/>
                </a:lnTo>
                <a:close/>
              </a:path>
            </a:pathLst>
          </a:custGeom>
          <a:solidFill>
            <a:schemeClr val="accent6">
              <a:lumMod val="20000"/>
              <a:lumOff val="80000"/>
            </a:schemeClr>
          </a:solidFill>
        </p:spPr>
        <p:txBody>
          <a:bodyPr wrap="square" lIns="0" tIns="0" rIns="0" bIns="0" rtlCol="0"/>
          <a:lstStyle/>
          <a:p>
            <a:pPr marL="1223010" marR="5080" lvl="0" indent="-1210945" algn="ctr" fontAlgn="auto">
              <a:spcBef>
                <a:spcPts val="100"/>
              </a:spcBef>
              <a:spcAft>
                <a:spcPts val="0"/>
              </a:spcAft>
              <a:buClrTx/>
              <a:buSzTx/>
              <a:buFontTx/>
              <a:buNone/>
              <a:tabLst/>
              <a:defRPr/>
            </a:pPr>
            <a:r>
              <a:rPr lang="en-IN" sz="100" spc="-5" dirty="0">
                <a:solidFill>
                  <a:srgbClr val="00318B"/>
                </a:solidFill>
                <a:effectLst>
                  <a:outerShdw blurRad="50800" dist="38100" dir="18900000" algn="bl" rotWithShape="0">
                    <a:prstClr val="black">
                      <a:alpha val="40000"/>
                    </a:prstClr>
                  </a:outerShdw>
                </a:effectLst>
              </a:rPr>
              <a:t>	</a:t>
            </a:r>
            <a:r>
              <a:rPr lang="en-IN" sz="4800" spc="-5" dirty="0">
                <a:solidFill>
                  <a:srgbClr val="00318B"/>
                </a:solidFill>
                <a:effectLst>
                  <a:outerShdw blurRad="50800" dist="38100" dir="18900000" algn="bl" rotWithShape="0">
                    <a:prstClr val="black">
                      <a:alpha val="40000"/>
                    </a:prstClr>
                  </a:outerShdw>
                </a:effectLst>
              </a:rPr>
              <a:t>Keywords</a:t>
            </a:r>
            <a:endParaRPr lang="en-IN" sz="7200" spc="-5" dirty="0">
              <a:solidFill>
                <a:srgbClr val="00318B"/>
              </a:solidFill>
              <a:effectLst>
                <a:outerShdw blurRad="50800" dist="38100" dir="18900000" algn="bl" rotWithShape="0">
                  <a:prstClr val="black">
                    <a:alpha val="40000"/>
                  </a:prstClr>
                </a:outerShdw>
              </a:effectLst>
            </a:endParaRPr>
          </a:p>
        </p:txBody>
      </p:sp>
      <p:grpSp>
        <p:nvGrpSpPr>
          <p:cNvPr id="2" name="Group 1">
            <a:extLst>
              <a:ext uri="{FF2B5EF4-FFF2-40B4-BE49-F238E27FC236}">
                <a16:creationId xmlns:a16="http://schemas.microsoft.com/office/drawing/2014/main" id="{E3160664-A297-5533-D101-CF3AC5AFF0DF}"/>
              </a:ext>
            </a:extLst>
          </p:cNvPr>
          <p:cNvGrpSpPr/>
          <p:nvPr/>
        </p:nvGrpSpPr>
        <p:grpSpPr>
          <a:xfrm>
            <a:off x="2941" y="2017"/>
            <a:ext cx="19010313" cy="1112119"/>
            <a:chOff x="-324644" y="2222500"/>
            <a:chExt cx="22261685" cy="1302327"/>
          </a:xfrm>
        </p:grpSpPr>
        <p:sp>
          <p:nvSpPr>
            <p:cNvPr id="6" name="object 2">
              <a:extLst>
                <a:ext uri="{FF2B5EF4-FFF2-40B4-BE49-F238E27FC236}">
                  <a16:creationId xmlns:a16="http://schemas.microsoft.com/office/drawing/2014/main" id="{716AA5AD-DB36-B5E2-8DE2-6E9B283F5E77}"/>
                </a:ext>
              </a:extLst>
            </p:cNvPr>
            <p:cNvSpPr/>
            <p:nvPr/>
          </p:nvSpPr>
          <p:spPr>
            <a:xfrm>
              <a:off x="-324644"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009EF3"/>
            </a:solidFill>
          </p:spPr>
          <p:txBody>
            <a:bodyPr wrap="square" lIns="0" tIns="0" rIns="0" bIns="0" rtlCol="0"/>
            <a:lstStyle/>
            <a:p>
              <a:endParaRPr lang="en-IN" dirty="0"/>
            </a:p>
            <a:p>
              <a:r>
                <a:rPr lang="en-IN" dirty="0"/>
                <a:t>				</a:t>
              </a:r>
              <a:r>
                <a:rPr lang="en-IN" sz="2800" dirty="0"/>
                <a:t>CERC 2022</a:t>
              </a:r>
              <a:endParaRPr sz="2800" dirty="0"/>
            </a:p>
          </p:txBody>
        </p:sp>
        <p:sp>
          <p:nvSpPr>
            <p:cNvPr id="7" name="object 3">
              <a:extLst>
                <a:ext uri="{FF2B5EF4-FFF2-40B4-BE49-F238E27FC236}">
                  <a16:creationId xmlns:a16="http://schemas.microsoft.com/office/drawing/2014/main" id="{0F0ECFD9-05D4-3F85-B34B-36638456F946}"/>
                </a:ext>
              </a:extLst>
            </p:cNvPr>
            <p:cNvSpPr/>
            <p:nvPr/>
          </p:nvSpPr>
          <p:spPr>
            <a:xfrm>
              <a:off x="16363156" y="2222500"/>
              <a:ext cx="5573885" cy="1302327"/>
            </a:xfrm>
            <a:custGeom>
              <a:avLst/>
              <a:gdLst/>
              <a:ahLst/>
              <a:cxnLst/>
              <a:rect l="l" t="t" r="r" b="b"/>
              <a:pathLst>
                <a:path w="1883409" h="440055">
                  <a:moveTo>
                    <a:pt x="0" y="0"/>
                  </a:moveTo>
                  <a:lnTo>
                    <a:pt x="0" y="439737"/>
                  </a:lnTo>
                  <a:lnTo>
                    <a:pt x="1883155" y="439737"/>
                  </a:lnTo>
                  <a:lnTo>
                    <a:pt x="1883155" y="0"/>
                  </a:lnTo>
                  <a:lnTo>
                    <a:pt x="0" y="0"/>
                  </a:lnTo>
                  <a:close/>
                </a:path>
              </a:pathLst>
            </a:custGeom>
            <a:solidFill>
              <a:srgbClr val="FF8200"/>
            </a:solidFill>
          </p:spPr>
          <p:txBody>
            <a:bodyPr wrap="square" lIns="0" tIns="0" rIns="0" bIns="0" rtlCol="0"/>
            <a:lstStyle/>
            <a:p>
              <a:endParaRPr lang="en-IN" dirty="0"/>
            </a:p>
            <a:p>
              <a:r>
                <a:rPr lang="en-IN" sz="2800" dirty="0"/>
                <a:t>			POWERPPT.IN</a:t>
              </a:r>
              <a:endParaRPr sz="2800" dirty="0"/>
            </a:p>
          </p:txBody>
        </p:sp>
        <p:sp>
          <p:nvSpPr>
            <p:cNvPr id="8" name="object 2">
              <a:extLst>
                <a:ext uri="{FF2B5EF4-FFF2-40B4-BE49-F238E27FC236}">
                  <a16:creationId xmlns:a16="http://schemas.microsoft.com/office/drawing/2014/main" id="{82291B1E-E8C8-DA7D-FA93-57DF6D82A552}"/>
                </a:ext>
              </a:extLst>
            </p:cNvPr>
            <p:cNvSpPr/>
            <p:nvPr/>
          </p:nvSpPr>
          <p:spPr>
            <a:xfrm>
              <a:off x="5237956"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FFBF00"/>
            </a:solidFill>
          </p:spPr>
          <p:txBody>
            <a:bodyPr wrap="square" lIns="0" tIns="0" rIns="0" bIns="0" rtlCol="0"/>
            <a:lstStyle/>
            <a:p>
              <a:endParaRPr lang="en-IN" dirty="0"/>
            </a:p>
            <a:p>
              <a:r>
                <a:rPr lang="en-IN" sz="2800" dirty="0"/>
                <a:t>				DSM 2022</a:t>
              </a:r>
              <a:endParaRPr sz="2800" dirty="0"/>
            </a:p>
          </p:txBody>
        </p:sp>
        <p:sp>
          <p:nvSpPr>
            <p:cNvPr id="9" name="object 2">
              <a:extLst>
                <a:ext uri="{FF2B5EF4-FFF2-40B4-BE49-F238E27FC236}">
                  <a16:creationId xmlns:a16="http://schemas.microsoft.com/office/drawing/2014/main" id="{768857FD-3A98-BA00-CB6C-EF1BD1AE64DC}"/>
                </a:ext>
              </a:extLst>
            </p:cNvPr>
            <p:cNvSpPr/>
            <p:nvPr/>
          </p:nvSpPr>
          <p:spPr>
            <a:xfrm>
              <a:off x="10800556"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FFA100"/>
            </a:solidFill>
          </p:spPr>
          <p:txBody>
            <a:bodyPr wrap="square" lIns="0" tIns="0" rIns="0" bIns="0" rtlCol="0"/>
            <a:lstStyle/>
            <a:p>
              <a:endParaRPr dirty="0"/>
            </a:p>
          </p:txBody>
        </p:sp>
      </p:grpSp>
      <p:pic>
        <p:nvPicPr>
          <p:cNvPr id="10" name="Picture 2" descr="cerc-logo">
            <a:extLst>
              <a:ext uri="{FF2B5EF4-FFF2-40B4-BE49-F238E27FC236}">
                <a16:creationId xmlns:a16="http://schemas.microsoft.com/office/drawing/2014/main" id="{7691AE2B-9E8B-17C0-6CFE-C8F56DABF471}"/>
              </a:ext>
            </a:extLst>
          </p:cNvPr>
          <p:cNvPicPr>
            <a:picLocks noChangeAspect="1" noChangeArrowheads="1"/>
          </p:cNvPicPr>
          <p:nvPr/>
        </p:nvPicPr>
        <p:blipFill>
          <a:blip r:embed="rId2">
            <a:alphaModFix amt="20000"/>
            <a:extLst>
              <a:ext uri="{28A0092B-C50C-407E-A947-70E740481C1C}">
                <a14:useLocalDpi xmlns:a14="http://schemas.microsoft.com/office/drawing/2010/main" val="0"/>
              </a:ext>
            </a:extLst>
          </a:blip>
          <a:srcRect/>
          <a:stretch>
            <a:fillRect/>
          </a:stretch>
        </p:blipFill>
        <p:spPr bwMode="auto">
          <a:xfrm>
            <a:off x="-18036" y="687946"/>
            <a:ext cx="4973035" cy="327973"/>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A210DE4C-D80B-FDCB-0655-3FF06068B8AF}"/>
              </a:ext>
            </a:extLst>
          </p:cNvPr>
          <p:cNvSpPr txBox="1"/>
          <p:nvPr/>
        </p:nvSpPr>
        <p:spPr>
          <a:xfrm>
            <a:off x="5539706" y="4762356"/>
            <a:ext cx="3387453" cy="830997"/>
          </a:xfrm>
          <a:prstGeom prst="rect">
            <a:avLst/>
          </a:prstGeom>
          <a:noFill/>
        </p:spPr>
        <p:txBody>
          <a:bodyPr wrap="square">
            <a:spAutoFit/>
          </a:bodyPr>
          <a:lstStyle/>
          <a:p>
            <a:pPr marL="342900" indent="-342900">
              <a:buFont typeface="+mj-lt"/>
              <a:buAutoNum type="arabicPeriod"/>
            </a:pPr>
            <a:endParaRPr lang="en-IN" sz="2400" b="1" dirty="0"/>
          </a:p>
          <a:p>
            <a:r>
              <a:rPr lang="en-IN" sz="2400" b="1" dirty="0"/>
              <a:t>	</a:t>
            </a:r>
          </a:p>
        </p:txBody>
      </p:sp>
      <p:grpSp>
        <p:nvGrpSpPr>
          <p:cNvPr id="13" name="Group 138">
            <a:extLst>
              <a:ext uri="{FF2B5EF4-FFF2-40B4-BE49-F238E27FC236}">
                <a16:creationId xmlns:a16="http://schemas.microsoft.com/office/drawing/2014/main" id="{81B86554-7F67-43D1-630E-2BF797836598}"/>
              </a:ext>
            </a:extLst>
          </p:cNvPr>
          <p:cNvGrpSpPr/>
          <p:nvPr/>
        </p:nvGrpSpPr>
        <p:grpSpPr>
          <a:xfrm>
            <a:off x="-18035" y="1204440"/>
            <a:ext cx="1458296" cy="1621980"/>
            <a:chOff x="2961109" y="2460548"/>
            <a:chExt cx="1145738" cy="912260"/>
          </a:xfrm>
        </p:grpSpPr>
        <p:sp>
          <p:nvSpPr>
            <p:cNvPr id="14" name="Freeform 5">
              <a:extLst>
                <a:ext uri="{FF2B5EF4-FFF2-40B4-BE49-F238E27FC236}">
                  <a16:creationId xmlns:a16="http://schemas.microsoft.com/office/drawing/2014/main" id="{F83AD95A-F21F-1424-0487-1ED1189A5AD8}"/>
                </a:ext>
              </a:extLst>
            </p:cNvPr>
            <p:cNvSpPr>
              <a:spLocks/>
            </p:cNvSpPr>
            <p:nvPr/>
          </p:nvSpPr>
          <p:spPr bwMode="auto">
            <a:xfrm>
              <a:off x="3784899" y="2465086"/>
              <a:ext cx="314473" cy="907134"/>
            </a:xfrm>
            <a:custGeom>
              <a:avLst/>
              <a:gdLst/>
              <a:ahLst/>
              <a:cxnLst>
                <a:cxn ang="0">
                  <a:pos x="1062" y="2568"/>
                </a:cxn>
                <a:cxn ang="0">
                  <a:pos x="0" y="3086"/>
                </a:cxn>
                <a:cxn ang="0">
                  <a:pos x="0" y="524"/>
                </a:cxn>
                <a:cxn ang="0">
                  <a:pos x="1062" y="0"/>
                </a:cxn>
                <a:cxn ang="0">
                  <a:pos x="1062" y="2568"/>
                </a:cxn>
              </a:cxnLst>
              <a:rect l="0" t="0" r="r" b="b"/>
              <a:pathLst>
                <a:path w="1062" h="3086">
                  <a:moveTo>
                    <a:pt x="1062" y="2568"/>
                  </a:moveTo>
                  <a:lnTo>
                    <a:pt x="0" y="3086"/>
                  </a:lnTo>
                  <a:lnTo>
                    <a:pt x="0" y="524"/>
                  </a:lnTo>
                  <a:lnTo>
                    <a:pt x="1062" y="0"/>
                  </a:lnTo>
                  <a:lnTo>
                    <a:pt x="1062" y="2568"/>
                  </a:lnTo>
                  <a:close/>
                </a:path>
              </a:pathLst>
            </a:custGeom>
            <a:solidFill>
              <a:schemeClr val="accent6">
                <a:lumMod val="50000"/>
                <a:alpha val="50000"/>
              </a:schemeClr>
            </a:solidFill>
            <a:ln w="9525">
              <a:noFill/>
              <a:prstDash val="sysDash"/>
              <a:miter lim="800000"/>
              <a:headEnd/>
              <a:tailEnd/>
            </a:ln>
          </p:spPr>
          <p:txBody>
            <a:bodyPr lIns="18288" tIns="18288" rIns="18288" bIns="18288" anchor="ctr" anchorCtr="1"/>
            <a:lstStyle/>
            <a:p>
              <a:pPr algn="ctr">
                <a:lnSpc>
                  <a:spcPct val="85000"/>
                </a:lnSpc>
                <a:spcBef>
                  <a:spcPct val="20000"/>
                </a:spcBef>
              </a:pPr>
              <a:endParaRPr lang="en-US" sz="2000" b="1" dirty="0">
                <a:latin typeface="+mj-lt"/>
              </a:endParaRPr>
            </a:p>
          </p:txBody>
        </p:sp>
        <p:sp>
          <p:nvSpPr>
            <p:cNvPr id="15" name="Rectangle 6">
              <a:extLst>
                <a:ext uri="{FF2B5EF4-FFF2-40B4-BE49-F238E27FC236}">
                  <a16:creationId xmlns:a16="http://schemas.microsoft.com/office/drawing/2014/main" id="{96051CAA-9B31-03FA-4AF2-F05810D84C24}"/>
                </a:ext>
              </a:extLst>
            </p:cNvPr>
            <p:cNvSpPr>
              <a:spLocks noChangeArrowheads="1"/>
            </p:cNvSpPr>
            <p:nvPr/>
          </p:nvSpPr>
          <p:spPr bwMode="auto">
            <a:xfrm>
              <a:off x="2961110" y="2619705"/>
              <a:ext cx="823790" cy="753103"/>
            </a:xfrm>
            <a:prstGeom prst="rect">
              <a:avLst/>
            </a:prstGeom>
            <a:gradFill rotWithShape="0">
              <a:gsLst>
                <a:gs pos="0">
                  <a:srgbClr val="7EC391">
                    <a:alpha val="75000"/>
                  </a:srgbClr>
                </a:gs>
                <a:gs pos="100000">
                  <a:srgbClr val="4C8965">
                    <a:alpha val="75000"/>
                  </a:srgbClr>
                </a:gs>
              </a:gsLst>
              <a:lin ang="2700000" scaled="1"/>
            </a:gradFill>
            <a:ln w="9525">
              <a:noFill/>
              <a:prstDash val="sysDash"/>
              <a:miter lim="800000"/>
              <a:headEnd/>
              <a:tailEnd/>
            </a:ln>
          </p:spPr>
          <p:txBody>
            <a:bodyPr lIns="18288" tIns="18288" rIns="18288" bIns="18288" anchor="ctr" anchorCtr="1"/>
            <a:lstStyle/>
            <a:p>
              <a:pPr algn="ctr">
                <a:lnSpc>
                  <a:spcPct val="85000"/>
                </a:lnSpc>
                <a:spcBef>
                  <a:spcPct val="20000"/>
                </a:spcBef>
              </a:pPr>
              <a:endParaRPr lang="en-US" sz="2000" b="1" dirty="0">
                <a:latin typeface="+mj-lt"/>
              </a:endParaRPr>
            </a:p>
          </p:txBody>
        </p:sp>
        <p:sp>
          <p:nvSpPr>
            <p:cNvPr id="16" name="Freeform 7">
              <a:extLst>
                <a:ext uri="{FF2B5EF4-FFF2-40B4-BE49-F238E27FC236}">
                  <a16:creationId xmlns:a16="http://schemas.microsoft.com/office/drawing/2014/main" id="{C60FF9CF-0B13-2BD8-8FF7-BE078ABA0EBF}"/>
                </a:ext>
              </a:extLst>
            </p:cNvPr>
            <p:cNvSpPr>
              <a:spLocks/>
            </p:cNvSpPr>
            <p:nvPr/>
          </p:nvSpPr>
          <p:spPr bwMode="auto">
            <a:xfrm>
              <a:off x="2961110" y="2465086"/>
              <a:ext cx="1138263" cy="154618"/>
            </a:xfrm>
            <a:custGeom>
              <a:avLst/>
              <a:gdLst/>
              <a:ahLst/>
              <a:cxnLst>
                <a:cxn ang="0">
                  <a:pos x="2784" y="526"/>
                </a:cxn>
                <a:cxn ang="0">
                  <a:pos x="0" y="526"/>
                </a:cxn>
                <a:cxn ang="0">
                  <a:pos x="1060" y="0"/>
                </a:cxn>
                <a:cxn ang="0">
                  <a:pos x="3844" y="0"/>
                </a:cxn>
                <a:cxn ang="0">
                  <a:pos x="2784" y="526"/>
                </a:cxn>
              </a:cxnLst>
              <a:rect l="0" t="0" r="r" b="b"/>
              <a:pathLst>
                <a:path w="3844" h="526">
                  <a:moveTo>
                    <a:pt x="2784" y="526"/>
                  </a:moveTo>
                  <a:lnTo>
                    <a:pt x="0" y="526"/>
                  </a:lnTo>
                  <a:lnTo>
                    <a:pt x="1060" y="0"/>
                  </a:lnTo>
                  <a:lnTo>
                    <a:pt x="3844" y="0"/>
                  </a:lnTo>
                  <a:lnTo>
                    <a:pt x="2784" y="526"/>
                  </a:lnTo>
                  <a:close/>
                </a:path>
              </a:pathLst>
            </a:custGeom>
            <a:gradFill rotWithShape="0">
              <a:gsLst>
                <a:gs pos="0">
                  <a:srgbClr val="ADE4BE">
                    <a:alpha val="75000"/>
                  </a:srgbClr>
                </a:gs>
                <a:gs pos="100000">
                  <a:srgbClr val="A2D6B1">
                    <a:alpha val="75000"/>
                  </a:srgbClr>
                </a:gs>
              </a:gsLst>
              <a:lin ang="2700000" scaled="1"/>
            </a:gradFill>
            <a:ln w="9525">
              <a:noFill/>
              <a:prstDash val="sysDash"/>
              <a:miter lim="800000"/>
              <a:headEnd/>
              <a:tailEnd/>
            </a:ln>
          </p:spPr>
          <p:txBody>
            <a:bodyPr lIns="18288" tIns="18288" rIns="18288" bIns="18288" anchor="ctr" anchorCtr="1"/>
            <a:lstStyle/>
            <a:p>
              <a:pPr algn="ctr">
                <a:lnSpc>
                  <a:spcPct val="85000"/>
                </a:lnSpc>
                <a:spcBef>
                  <a:spcPct val="20000"/>
                </a:spcBef>
              </a:pPr>
              <a:endParaRPr lang="en-US" sz="2000" b="1" dirty="0">
                <a:latin typeface="+mj-lt"/>
              </a:endParaRPr>
            </a:p>
          </p:txBody>
        </p:sp>
        <p:sp>
          <p:nvSpPr>
            <p:cNvPr id="17" name="Rectangle 6">
              <a:extLst>
                <a:ext uri="{FF2B5EF4-FFF2-40B4-BE49-F238E27FC236}">
                  <a16:creationId xmlns:a16="http://schemas.microsoft.com/office/drawing/2014/main" id="{A3DEFEB9-7299-7564-98CF-F27BB202B406}"/>
                </a:ext>
              </a:extLst>
            </p:cNvPr>
            <p:cNvSpPr>
              <a:spLocks noChangeArrowheads="1"/>
            </p:cNvSpPr>
            <p:nvPr/>
          </p:nvSpPr>
          <p:spPr bwMode="auto">
            <a:xfrm>
              <a:off x="2961109" y="2619706"/>
              <a:ext cx="821314" cy="753102"/>
            </a:xfrm>
            <a:prstGeom prst="rect">
              <a:avLst/>
            </a:prstGeom>
            <a:gradFill>
              <a:gsLst>
                <a:gs pos="0">
                  <a:schemeClr val="accent1">
                    <a:lumMod val="5000"/>
                    <a:lumOff val="95000"/>
                    <a:alpha val="50000"/>
                  </a:schemeClr>
                </a:gs>
                <a:gs pos="74000">
                  <a:schemeClr val="accent6">
                    <a:lumMod val="45000"/>
                    <a:lumOff val="55000"/>
                    <a:alpha val="50000"/>
                  </a:scheme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5000"/>
                </a:lnSpc>
              </a:pPr>
              <a:endParaRPr lang="en-US" sz="2400" b="1" dirty="0">
                <a:solidFill>
                  <a:schemeClr val="tx1"/>
                </a:solidFill>
                <a:latin typeface="+mj-lt"/>
              </a:endParaRPr>
            </a:p>
          </p:txBody>
        </p:sp>
        <p:sp>
          <p:nvSpPr>
            <p:cNvPr id="18" name="Freeform 7">
              <a:extLst>
                <a:ext uri="{FF2B5EF4-FFF2-40B4-BE49-F238E27FC236}">
                  <a16:creationId xmlns:a16="http://schemas.microsoft.com/office/drawing/2014/main" id="{D0015635-AB82-9270-6AD5-200B48B01143}"/>
                </a:ext>
              </a:extLst>
            </p:cNvPr>
            <p:cNvSpPr>
              <a:spLocks/>
            </p:cNvSpPr>
            <p:nvPr/>
          </p:nvSpPr>
          <p:spPr bwMode="auto">
            <a:xfrm>
              <a:off x="2968584" y="2460548"/>
              <a:ext cx="1138263" cy="154618"/>
            </a:xfrm>
            <a:custGeom>
              <a:avLst/>
              <a:gdLst/>
              <a:ahLst/>
              <a:cxnLst>
                <a:cxn ang="0">
                  <a:pos x="2784" y="526"/>
                </a:cxn>
                <a:cxn ang="0">
                  <a:pos x="0" y="526"/>
                </a:cxn>
                <a:cxn ang="0">
                  <a:pos x="1060" y="0"/>
                </a:cxn>
                <a:cxn ang="0">
                  <a:pos x="3844" y="0"/>
                </a:cxn>
                <a:cxn ang="0">
                  <a:pos x="2784" y="526"/>
                </a:cxn>
              </a:cxnLst>
              <a:rect l="0" t="0" r="r" b="b"/>
              <a:pathLst>
                <a:path w="3844" h="526">
                  <a:moveTo>
                    <a:pt x="2784" y="526"/>
                  </a:moveTo>
                  <a:lnTo>
                    <a:pt x="0" y="526"/>
                  </a:lnTo>
                  <a:lnTo>
                    <a:pt x="1060" y="0"/>
                  </a:lnTo>
                  <a:lnTo>
                    <a:pt x="3844" y="0"/>
                  </a:lnTo>
                  <a:lnTo>
                    <a:pt x="2784" y="526"/>
                  </a:lnTo>
                  <a:close/>
                </a:path>
              </a:pathLst>
            </a:custGeom>
            <a:solidFill>
              <a:schemeClr val="accent6">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5000"/>
                </a:lnSpc>
              </a:pPr>
              <a:endParaRPr lang="en-US" sz="2400" b="1" dirty="0">
                <a:solidFill>
                  <a:schemeClr val="tx1"/>
                </a:solidFill>
                <a:latin typeface="+mj-lt"/>
              </a:endParaRPr>
            </a:p>
          </p:txBody>
        </p:sp>
      </p:grpSp>
      <p:sp>
        <p:nvSpPr>
          <p:cNvPr id="19" name="TextBox 18">
            <a:extLst>
              <a:ext uri="{FF2B5EF4-FFF2-40B4-BE49-F238E27FC236}">
                <a16:creationId xmlns:a16="http://schemas.microsoft.com/office/drawing/2014/main" id="{46656668-7B51-4C24-1E58-9C759439580E}"/>
              </a:ext>
            </a:extLst>
          </p:cNvPr>
          <p:cNvSpPr txBox="1"/>
          <p:nvPr/>
        </p:nvSpPr>
        <p:spPr>
          <a:xfrm>
            <a:off x="-478957" y="1613054"/>
            <a:ext cx="1656185" cy="845395"/>
          </a:xfrm>
          <a:prstGeom prst="rect">
            <a:avLst/>
          </a:prstGeom>
          <a:noFill/>
        </p:spPr>
        <p:txBody>
          <a:bodyPr wrap="square">
            <a:spAutoFit/>
          </a:bodyPr>
          <a:lstStyle/>
          <a:p>
            <a:pPr marL="342900" indent="-342900">
              <a:buFont typeface="+mj-lt"/>
              <a:buAutoNum type="arabicPeriod"/>
            </a:pPr>
            <a:endParaRPr lang="en-IN" sz="2400" b="1" dirty="0"/>
          </a:p>
          <a:p>
            <a:r>
              <a:rPr lang="en-IN" sz="1200" b="1" dirty="0"/>
              <a:t>	Definitions and </a:t>
            </a:r>
          </a:p>
          <a:p>
            <a:r>
              <a:rPr lang="en-IN" sz="1200" b="1" dirty="0"/>
              <a:t>	Interpretation</a:t>
            </a:r>
          </a:p>
        </p:txBody>
      </p:sp>
      <p:pic>
        <p:nvPicPr>
          <p:cNvPr id="22" name="Picture 21" descr="Text&#10;&#10;Description automatically generated">
            <a:hlinkClick r:id="rId3" action="ppaction://hlinksldjump"/>
            <a:extLst>
              <a:ext uri="{FF2B5EF4-FFF2-40B4-BE49-F238E27FC236}">
                <a16:creationId xmlns:a16="http://schemas.microsoft.com/office/drawing/2014/main" id="{3E7BCCCF-FF96-A8DE-E4AC-920E1499684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113895" y="9461987"/>
            <a:ext cx="2736303" cy="1144968"/>
          </a:xfrm>
          <a:prstGeom prst="rect">
            <a:avLst/>
          </a:prstGeom>
          <a:ln>
            <a:noFill/>
          </a:ln>
          <a:effectLst>
            <a:outerShdw blurRad="292100" dist="139700" dir="2700000" algn="tl" rotWithShape="0">
              <a:srgbClr val="333333">
                <a:alpha val="65000"/>
              </a:srgbClr>
            </a:outerShdw>
          </a:effectLst>
        </p:spPr>
      </p:pic>
      <p:sp>
        <p:nvSpPr>
          <p:cNvPr id="12" name="Slide Number Placeholder 11">
            <a:extLst>
              <a:ext uri="{FF2B5EF4-FFF2-40B4-BE49-F238E27FC236}">
                <a16:creationId xmlns:a16="http://schemas.microsoft.com/office/drawing/2014/main" id="{BFA4D946-C914-37C0-98EB-3699999E1A3A}"/>
              </a:ext>
            </a:extLst>
          </p:cNvPr>
          <p:cNvSpPr>
            <a:spLocks noGrp="1"/>
          </p:cNvSpPr>
          <p:nvPr>
            <p:ph type="sldNum" sz="quarter" idx="12"/>
          </p:nvPr>
        </p:nvSpPr>
        <p:spPr/>
        <p:txBody>
          <a:bodyPr/>
          <a:lstStyle/>
          <a:p>
            <a:fld id="{B6F15528-21DE-4FAA-801E-634DDDAF4B2B}" type="slidenum">
              <a:rPr lang="cs-CZ" smtClean="0"/>
              <a:t>13</a:t>
            </a:fld>
            <a:endParaRPr lang="cs-CZ"/>
          </a:p>
        </p:txBody>
      </p:sp>
    </p:spTree>
    <p:extLst>
      <p:ext uri="{BB962C8B-B14F-4D97-AF65-F5344CB8AC3E}">
        <p14:creationId xmlns:p14="http://schemas.microsoft.com/office/powerpoint/2010/main" val="16697031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B3EA48A8-F928-AEDF-A292-9159CE34E790}"/>
              </a:ext>
            </a:extLst>
          </p:cNvPr>
          <p:cNvSpPr/>
          <p:nvPr/>
        </p:nvSpPr>
        <p:spPr>
          <a:xfrm>
            <a:off x="-26365" y="1108841"/>
            <a:ext cx="19010313" cy="9579264"/>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nvGrpSpPr>
          <p:cNvPr id="24" name="Group 23">
            <a:extLst>
              <a:ext uri="{FF2B5EF4-FFF2-40B4-BE49-F238E27FC236}">
                <a16:creationId xmlns:a16="http://schemas.microsoft.com/office/drawing/2014/main" id="{20F95502-65C6-482A-9B40-DDCB8DAA9D75}"/>
              </a:ext>
            </a:extLst>
          </p:cNvPr>
          <p:cNvGrpSpPr/>
          <p:nvPr/>
        </p:nvGrpSpPr>
        <p:grpSpPr>
          <a:xfrm>
            <a:off x="2941" y="2017"/>
            <a:ext cx="19010313" cy="1112119"/>
            <a:chOff x="-324644" y="2222500"/>
            <a:chExt cx="22261685" cy="1302327"/>
          </a:xfrm>
        </p:grpSpPr>
        <p:sp>
          <p:nvSpPr>
            <p:cNvPr id="2" name="object 2"/>
            <p:cNvSpPr/>
            <p:nvPr/>
          </p:nvSpPr>
          <p:spPr>
            <a:xfrm>
              <a:off x="-324644"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009EF3"/>
            </a:solidFill>
          </p:spPr>
          <p:txBody>
            <a:bodyPr wrap="square" lIns="0" tIns="0" rIns="0" bIns="0" rtlCol="0"/>
            <a:lstStyle/>
            <a:p>
              <a:endParaRPr lang="en-IN" dirty="0"/>
            </a:p>
            <a:p>
              <a:r>
                <a:rPr lang="en-IN" dirty="0"/>
                <a:t>				</a:t>
              </a:r>
              <a:r>
                <a:rPr lang="en-IN" sz="2800" dirty="0"/>
                <a:t>CERC 2022</a:t>
              </a:r>
              <a:endParaRPr sz="2800" dirty="0"/>
            </a:p>
          </p:txBody>
        </p:sp>
        <p:sp>
          <p:nvSpPr>
            <p:cNvPr id="3" name="object 3"/>
            <p:cNvSpPr/>
            <p:nvPr/>
          </p:nvSpPr>
          <p:spPr>
            <a:xfrm>
              <a:off x="16363156" y="2222500"/>
              <a:ext cx="5573885" cy="1302327"/>
            </a:xfrm>
            <a:custGeom>
              <a:avLst/>
              <a:gdLst/>
              <a:ahLst/>
              <a:cxnLst/>
              <a:rect l="l" t="t" r="r" b="b"/>
              <a:pathLst>
                <a:path w="1883409" h="440055">
                  <a:moveTo>
                    <a:pt x="0" y="0"/>
                  </a:moveTo>
                  <a:lnTo>
                    <a:pt x="0" y="439737"/>
                  </a:lnTo>
                  <a:lnTo>
                    <a:pt x="1883155" y="439737"/>
                  </a:lnTo>
                  <a:lnTo>
                    <a:pt x="1883155" y="0"/>
                  </a:lnTo>
                  <a:lnTo>
                    <a:pt x="0" y="0"/>
                  </a:lnTo>
                  <a:close/>
                </a:path>
              </a:pathLst>
            </a:custGeom>
            <a:solidFill>
              <a:srgbClr val="FF8200"/>
            </a:solidFill>
          </p:spPr>
          <p:txBody>
            <a:bodyPr wrap="square" lIns="0" tIns="0" rIns="0" bIns="0" rtlCol="0"/>
            <a:lstStyle/>
            <a:p>
              <a:endParaRPr lang="en-IN" dirty="0"/>
            </a:p>
            <a:p>
              <a:r>
                <a:rPr lang="en-IN" sz="2800" dirty="0"/>
                <a:t>			POWERPPT.IN</a:t>
              </a:r>
              <a:endParaRPr sz="2800" dirty="0"/>
            </a:p>
          </p:txBody>
        </p:sp>
        <p:sp>
          <p:nvSpPr>
            <p:cNvPr id="22" name="object 2">
              <a:extLst>
                <a:ext uri="{FF2B5EF4-FFF2-40B4-BE49-F238E27FC236}">
                  <a16:creationId xmlns:a16="http://schemas.microsoft.com/office/drawing/2014/main" id="{3708B453-DDCE-42C1-9AB9-A8D5DDCA46AD}"/>
                </a:ext>
              </a:extLst>
            </p:cNvPr>
            <p:cNvSpPr/>
            <p:nvPr/>
          </p:nvSpPr>
          <p:spPr>
            <a:xfrm>
              <a:off x="5237956"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FFBF00"/>
            </a:solidFill>
          </p:spPr>
          <p:txBody>
            <a:bodyPr wrap="square" lIns="0" tIns="0" rIns="0" bIns="0" rtlCol="0"/>
            <a:lstStyle/>
            <a:p>
              <a:endParaRPr lang="en-IN" dirty="0"/>
            </a:p>
            <a:p>
              <a:r>
                <a:rPr lang="en-IN" sz="2800" dirty="0"/>
                <a:t>				DSM 2022</a:t>
              </a:r>
              <a:endParaRPr sz="2800" dirty="0"/>
            </a:p>
          </p:txBody>
        </p:sp>
        <p:sp>
          <p:nvSpPr>
            <p:cNvPr id="23" name="object 2">
              <a:extLst>
                <a:ext uri="{FF2B5EF4-FFF2-40B4-BE49-F238E27FC236}">
                  <a16:creationId xmlns:a16="http://schemas.microsoft.com/office/drawing/2014/main" id="{7D360C87-DA57-4F00-96B5-35199AD11657}"/>
                </a:ext>
              </a:extLst>
            </p:cNvPr>
            <p:cNvSpPr/>
            <p:nvPr/>
          </p:nvSpPr>
          <p:spPr>
            <a:xfrm>
              <a:off x="10800556"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FFA100"/>
            </a:solidFill>
          </p:spPr>
          <p:txBody>
            <a:bodyPr wrap="square" lIns="0" tIns="0" rIns="0" bIns="0" rtlCol="0"/>
            <a:lstStyle/>
            <a:p>
              <a:endParaRPr dirty="0"/>
            </a:p>
          </p:txBody>
        </p:sp>
      </p:grpSp>
      <p:pic>
        <p:nvPicPr>
          <p:cNvPr id="1026" name="Picture 2" descr="cerc-logo">
            <a:extLst>
              <a:ext uri="{FF2B5EF4-FFF2-40B4-BE49-F238E27FC236}">
                <a16:creationId xmlns:a16="http://schemas.microsoft.com/office/drawing/2014/main" id="{989E7E5C-3BAB-2146-9D89-233AE6167F36}"/>
              </a:ext>
            </a:extLst>
          </p:cNvPr>
          <p:cNvPicPr>
            <a:picLocks noChangeAspect="1" noChangeArrowheads="1"/>
          </p:cNvPicPr>
          <p:nvPr/>
        </p:nvPicPr>
        <p:blipFill>
          <a:blip r:embed="rId3">
            <a:alphaModFix amt="20000"/>
            <a:extLst>
              <a:ext uri="{28A0092B-C50C-407E-A947-70E740481C1C}">
                <a14:useLocalDpi xmlns:a14="http://schemas.microsoft.com/office/drawing/2010/main" val="0"/>
              </a:ext>
            </a:extLst>
          </a:blip>
          <a:srcRect/>
          <a:stretch>
            <a:fillRect/>
          </a:stretch>
        </p:blipFill>
        <p:spPr bwMode="auto">
          <a:xfrm>
            <a:off x="-18036" y="687946"/>
            <a:ext cx="4973035" cy="327973"/>
          </a:xfrm>
          <a:prstGeom prst="rect">
            <a:avLst/>
          </a:prstGeom>
          <a:noFill/>
          <a:extLst>
            <a:ext uri="{909E8E84-426E-40DD-AFC4-6F175D3DCCD1}">
              <a14:hiddenFill xmlns:a14="http://schemas.microsoft.com/office/drawing/2010/main">
                <a:solidFill>
                  <a:srgbClr val="FFFFFF"/>
                </a:solidFill>
              </a14:hiddenFill>
            </a:ext>
          </a:extLst>
        </p:spPr>
      </p:pic>
      <p:sp>
        <p:nvSpPr>
          <p:cNvPr id="1070" name="TextBox 1069">
            <a:extLst>
              <a:ext uri="{FF2B5EF4-FFF2-40B4-BE49-F238E27FC236}">
                <a16:creationId xmlns:a16="http://schemas.microsoft.com/office/drawing/2014/main" id="{DDB7065C-546A-AEA4-EB4B-1FB0D6FD6A57}"/>
              </a:ext>
            </a:extLst>
          </p:cNvPr>
          <p:cNvSpPr txBox="1"/>
          <p:nvPr/>
        </p:nvSpPr>
        <p:spPr>
          <a:xfrm>
            <a:off x="5539706" y="4762356"/>
            <a:ext cx="3387453" cy="830997"/>
          </a:xfrm>
          <a:prstGeom prst="rect">
            <a:avLst/>
          </a:prstGeom>
          <a:noFill/>
        </p:spPr>
        <p:txBody>
          <a:bodyPr wrap="square">
            <a:spAutoFit/>
          </a:bodyPr>
          <a:lstStyle/>
          <a:p>
            <a:pPr marL="342900" indent="-342900">
              <a:buFont typeface="+mj-lt"/>
              <a:buAutoNum type="arabicPeriod"/>
            </a:pPr>
            <a:endParaRPr lang="en-IN" sz="2400" b="1" dirty="0"/>
          </a:p>
          <a:p>
            <a:r>
              <a:rPr lang="en-IN" sz="2400" b="1" dirty="0"/>
              <a:t>	</a:t>
            </a:r>
          </a:p>
        </p:txBody>
      </p:sp>
      <p:sp>
        <p:nvSpPr>
          <p:cNvPr id="6" name="TextBox 5">
            <a:extLst>
              <a:ext uri="{FF2B5EF4-FFF2-40B4-BE49-F238E27FC236}">
                <a16:creationId xmlns:a16="http://schemas.microsoft.com/office/drawing/2014/main" id="{8000E746-1592-2983-95C1-A02B48E2A7E2}"/>
              </a:ext>
            </a:extLst>
          </p:cNvPr>
          <p:cNvSpPr txBox="1"/>
          <p:nvPr/>
        </p:nvSpPr>
        <p:spPr>
          <a:xfrm>
            <a:off x="899788" y="1800065"/>
            <a:ext cx="18074008" cy="1107996"/>
          </a:xfrm>
          <a:prstGeom prst="rect">
            <a:avLst/>
          </a:prstGeom>
          <a:noFill/>
        </p:spPr>
        <p:txBody>
          <a:bodyPr wrap="square">
            <a:spAutoFit/>
          </a:bodyPr>
          <a:lstStyle/>
          <a:p>
            <a:pPr algn="ctr"/>
            <a:r>
              <a:rPr lang="en-US" sz="6600" b="1" dirty="0">
                <a:solidFill>
                  <a:srgbClr val="0070C0"/>
                </a:solidFill>
                <a:latin typeface="Source Sans Pro" panose="020B0503030403020204" pitchFamily="34" charset="-18"/>
              </a:rPr>
              <a:t>Thanks for using </a:t>
            </a:r>
            <a:r>
              <a:rPr lang="en-US" sz="6600" b="1" dirty="0" err="1">
                <a:solidFill>
                  <a:srgbClr val="0070C0"/>
                </a:solidFill>
                <a:latin typeface="Source Sans Pro" panose="020B0503030403020204" pitchFamily="34" charset="-18"/>
              </a:rPr>
              <a:t>PowerPPT’s</a:t>
            </a:r>
            <a:r>
              <a:rPr lang="en-US" sz="6600" b="1" dirty="0">
                <a:solidFill>
                  <a:srgbClr val="0070C0"/>
                </a:solidFill>
                <a:latin typeface="Source Sans Pro" panose="020B0503030403020204" pitchFamily="34" charset="-18"/>
              </a:rPr>
              <a:t> Presentation!</a:t>
            </a:r>
          </a:p>
        </p:txBody>
      </p:sp>
      <p:sp>
        <p:nvSpPr>
          <p:cNvPr id="8" name="TextBox 7">
            <a:extLst>
              <a:ext uri="{FF2B5EF4-FFF2-40B4-BE49-F238E27FC236}">
                <a16:creationId xmlns:a16="http://schemas.microsoft.com/office/drawing/2014/main" id="{A390A581-C019-AB5D-7B14-43B7CF60DAD8}"/>
              </a:ext>
            </a:extLst>
          </p:cNvPr>
          <p:cNvSpPr txBox="1"/>
          <p:nvPr/>
        </p:nvSpPr>
        <p:spPr>
          <a:xfrm>
            <a:off x="4403987" y="2770804"/>
            <a:ext cx="10149610" cy="523220"/>
          </a:xfrm>
          <a:prstGeom prst="rect">
            <a:avLst/>
          </a:prstGeom>
          <a:noFill/>
        </p:spPr>
        <p:txBody>
          <a:bodyPr wrap="square">
            <a:spAutoFit/>
          </a:bodyPr>
          <a:lstStyle/>
          <a:p>
            <a:pPr algn="ctr"/>
            <a:r>
              <a:rPr lang="en-US" sz="2800" dirty="0">
                <a:latin typeface="Source Sans Pro" panose="020B0503030403020204" pitchFamily="34" charset="-18"/>
              </a:rPr>
              <a:t>Excite your staff with the stunning presentations at Powerppt.in</a:t>
            </a:r>
            <a:endParaRPr lang="cs-CZ" sz="2800" dirty="0">
              <a:latin typeface="Source Sans Pro" panose="020B0503030403020204" pitchFamily="34" charset="-18"/>
            </a:endParaRPr>
          </a:p>
        </p:txBody>
      </p:sp>
      <p:pic>
        <p:nvPicPr>
          <p:cNvPr id="14" name="Picture 13" descr="Text&#10;&#10;Description automatically generated">
            <a:extLst>
              <a:ext uri="{FF2B5EF4-FFF2-40B4-BE49-F238E27FC236}">
                <a16:creationId xmlns:a16="http://schemas.microsoft.com/office/drawing/2014/main" id="{059B4642-1FEF-2A4D-4E3E-C9FBDA80BCA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28293" y="2610500"/>
            <a:ext cx="16453810" cy="6884867"/>
          </a:xfrm>
          <a:prstGeom prst="rect">
            <a:avLst/>
          </a:prstGeom>
          <a:ln>
            <a:noFill/>
          </a:ln>
          <a:effectLst>
            <a:outerShdw blurRad="292100" dist="139700" dir="2700000" algn="tl" rotWithShape="0">
              <a:srgbClr val="333333">
                <a:alpha val="65000"/>
              </a:srgbClr>
            </a:outerShdw>
          </a:effectLst>
        </p:spPr>
      </p:pic>
      <p:sp>
        <p:nvSpPr>
          <p:cNvPr id="4" name="Slide Number Placeholder 3">
            <a:extLst>
              <a:ext uri="{FF2B5EF4-FFF2-40B4-BE49-F238E27FC236}">
                <a16:creationId xmlns:a16="http://schemas.microsoft.com/office/drawing/2014/main" id="{F217F628-9E80-2F0A-5A82-2767C939C0FF}"/>
              </a:ext>
            </a:extLst>
          </p:cNvPr>
          <p:cNvSpPr>
            <a:spLocks noGrp="1"/>
          </p:cNvSpPr>
          <p:nvPr>
            <p:ph type="sldNum" sz="quarter" idx="12"/>
          </p:nvPr>
        </p:nvSpPr>
        <p:spPr/>
        <p:txBody>
          <a:bodyPr/>
          <a:lstStyle/>
          <a:p>
            <a:fld id="{B6F15528-21DE-4FAA-801E-634DDDAF4B2B}" type="slidenum">
              <a:rPr lang="cs-CZ" smtClean="0"/>
              <a:t>14</a:t>
            </a:fld>
            <a:endParaRPr lang="cs-CZ"/>
          </a:p>
        </p:txBody>
      </p:sp>
    </p:spTree>
    <p:extLst>
      <p:ext uri="{BB962C8B-B14F-4D97-AF65-F5344CB8AC3E}">
        <p14:creationId xmlns:p14="http://schemas.microsoft.com/office/powerpoint/2010/main" val="3957648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B90944F-C2AC-3814-656C-599A756249B5}"/>
              </a:ext>
            </a:extLst>
          </p:cNvPr>
          <p:cNvSpPr/>
          <p:nvPr/>
        </p:nvSpPr>
        <p:spPr>
          <a:xfrm>
            <a:off x="0" y="1114136"/>
            <a:ext cx="19010313" cy="9579264"/>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nvGrpSpPr>
          <p:cNvPr id="24" name="Group 23">
            <a:extLst>
              <a:ext uri="{FF2B5EF4-FFF2-40B4-BE49-F238E27FC236}">
                <a16:creationId xmlns:a16="http://schemas.microsoft.com/office/drawing/2014/main" id="{20F95502-65C6-482A-9B40-DDCB8DAA9D75}"/>
              </a:ext>
            </a:extLst>
          </p:cNvPr>
          <p:cNvGrpSpPr/>
          <p:nvPr/>
        </p:nvGrpSpPr>
        <p:grpSpPr>
          <a:xfrm>
            <a:off x="0" y="0"/>
            <a:ext cx="19010313" cy="1112119"/>
            <a:chOff x="-324644" y="2222500"/>
            <a:chExt cx="22261685" cy="1302327"/>
          </a:xfrm>
        </p:grpSpPr>
        <p:sp>
          <p:nvSpPr>
            <p:cNvPr id="2" name="object 2"/>
            <p:cNvSpPr/>
            <p:nvPr/>
          </p:nvSpPr>
          <p:spPr>
            <a:xfrm>
              <a:off x="-324644"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009EF3"/>
            </a:solidFill>
          </p:spPr>
          <p:txBody>
            <a:bodyPr wrap="square" lIns="0" tIns="0" rIns="0" bIns="0" rtlCol="0"/>
            <a:lstStyle/>
            <a:p>
              <a:endParaRPr lang="en-IN" dirty="0"/>
            </a:p>
            <a:p>
              <a:r>
                <a:rPr lang="en-IN" dirty="0"/>
                <a:t>				</a:t>
              </a:r>
              <a:r>
                <a:rPr lang="en-IN" sz="2800" dirty="0"/>
                <a:t>CERC 2022</a:t>
              </a:r>
              <a:endParaRPr sz="2800" dirty="0"/>
            </a:p>
          </p:txBody>
        </p:sp>
        <p:sp>
          <p:nvSpPr>
            <p:cNvPr id="3" name="object 3"/>
            <p:cNvSpPr/>
            <p:nvPr/>
          </p:nvSpPr>
          <p:spPr>
            <a:xfrm>
              <a:off x="16363156" y="2222500"/>
              <a:ext cx="5573885" cy="1302327"/>
            </a:xfrm>
            <a:custGeom>
              <a:avLst/>
              <a:gdLst/>
              <a:ahLst/>
              <a:cxnLst/>
              <a:rect l="l" t="t" r="r" b="b"/>
              <a:pathLst>
                <a:path w="1883409" h="440055">
                  <a:moveTo>
                    <a:pt x="0" y="0"/>
                  </a:moveTo>
                  <a:lnTo>
                    <a:pt x="0" y="439737"/>
                  </a:lnTo>
                  <a:lnTo>
                    <a:pt x="1883155" y="439737"/>
                  </a:lnTo>
                  <a:lnTo>
                    <a:pt x="1883155" y="0"/>
                  </a:lnTo>
                  <a:lnTo>
                    <a:pt x="0" y="0"/>
                  </a:lnTo>
                  <a:close/>
                </a:path>
              </a:pathLst>
            </a:custGeom>
            <a:solidFill>
              <a:srgbClr val="FF8200"/>
            </a:solidFill>
          </p:spPr>
          <p:txBody>
            <a:bodyPr wrap="square" lIns="0" tIns="0" rIns="0" bIns="0" rtlCol="0"/>
            <a:lstStyle/>
            <a:p>
              <a:endParaRPr lang="en-IN" dirty="0"/>
            </a:p>
            <a:p>
              <a:r>
                <a:rPr lang="en-IN" sz="2800" dirty="0"/>
                <a:t>			POWERPPT.IN</a:t>
              </a:r>
            </a:p>
          </p:txBody>
        </p:sp>
        <p:sp>
          <p:nvSpPr>
            <p:cNvPr id="22" name="object 2">
              <a:extLst>
                <a:ext uri="{FF2B5EF4-FFF2-40B4-BE49-F238E27FC236}">
                  <a16:creationId xmlns:a16="http://schemas.microsoft.com/office/drawing/2014/main" id="{3708B453-DDCE-42C1-9AB9-A8D5DDCA46AD}"/>
                </a:ext>
              </a:extLst>
            </p:cNvPr>
            <p:cNvSpPr/>
            <p:nvPr/>
          </p:nvSpPr>
          <p:spPr>
            <a:xfrm>
              <a:off x="5237956"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FFBF00"/>
            </a:solidFill>
          </p:spPr>
          <p:txBody>
            <a:bodyPr wrap="square" lIns="0" tIns="0" rIns="0" bIns="0" rtlCol="0"/>
            <a:lstStyle/>
            <a:p>
              <a:r>
                <a:rPr lang="en-IN" sz="1800" dirty="0"/>
                <a:t>				</a:t>
              </a:r>
            </a:p>
            <a:p>
              <a:r>
                <a:rPr lang="en-IN" sz="2800" dirty="0"/>
                <a:t>				DSM 2022</a:t>
              </a:r>
            </a:p>
            <a:p>
              <a:endParaRPr dirty="0"/>
            </a:p>
          </p:txBody>
        </p:sp>
        <p:sp>
          <p:nvSpPr>
            <p:cNvPr id="23" name="object 2">
              <a:extLst>
                <a:ext uri="{FF2B5EF4-FFF2-40B4-BE49-F238E27FC236}">
                  <a16:creationId xmlns:a16="http://schemas.microsoft.com/office/drawing/2014/main" id="{7D360C87-DA57-4F00-96B5-35199AD11657}"/>
                </a:ext>
              </a:extLst>
            </p:cNvPr>
            <p:cNvSpPr/>
            <p:nvPr/>
          </p:nvSpPr>
          <p:spPr>
            <a:xfrm>
              <a:off x="10800556"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FFA100"/>
            </a:solidFill>
          </p:spPr>
          <p:txBody>
            <a:bodyPr wrap="square" lIns="0" tIns="0" rIns="0" bIns="0" rtlCol="0"/>
            <a:lstStyle/>
            <a:p>
              <a:endParaRPr dirty="0"/>
            </a:p>
          </p:txBody>
        </p:sp>
      </p:grpSp>
      <p:sp>
        <p:nvSpPr>
          <p:cNvPr id="18" name="object 18"/>
          <p:cNvSpPr txBox="1"/>
          <p:nvPr/>
        </p:nvSpPr>
        <p:spPr>
          <a:xfrm>
            <a:off x="3199638" y="1065377"/>
            <a:ext cx="12601400" cy="1120820"/>
          </a:xfrm>
          <a:prstGeom prst="rect">
            <a:avLst/>
          </a:prstGeom>
        </p:spPr>
        <p:txBody>
          <a:bodyPr vert="horz" wrap="square" lIns="0" tIns="12700" rIns="0" bIns="0" rtlCol="0">
            <a:spAutoFit/>
          </a:bodyPr>
          <a:lstStyle/>
          <a:p>
            <a:pPr marL="1223010" marR="5080" indent="-1210945" algn="ctr">
              <a:lnSpc>
                <a:spcPct val="100000"/>
              </a:lnSpc>
              <a:spcBef>
                <a:spcPts val="100"/>
              </a:spcBef>
            </a:pPr>
            <a:r>
              <a:rPr lang="en-US" sz="7200" b="1" spc="-5" dirty="0">
                <a:solidFill>
                  <a:srgbClr val="00318B"/>
                </a:solidFill>
                <a:effectLst>
                  <a:outerShdw blurRad="50800" dist="38100" dir="18900000" algn="bl" rotWithShape="0">
                    <a:prstClr val="black">
                      <a:alpha val="40000"/>
                    </a:prstClr>
                  </a:outerShdw>
                </a:effectLst>
                <a:cs typeface="Source Sans Pro"/>
              </a:rPr>
              <a:t>CERC DSM Regulations 2022</a:t>
            </a:r>
            <a:endParaRPr lang="cs-CZ" sz="7200" b="1" spc="-5" dirty="0">
              <a:solidFill>
                <a:srgbClr val="00318B"/>
              </a:solidFill>
              <a:effectLst>
                <a:outerShdw blurRad="50800" dist="38100" dir="18900000" algn="bl" rotWithShape="0">
                  <a:prstClr val="black">
                    <a:alpha val="40000"/>
                  </a:prstClr>
                </a:outerShdw>
              </a:effectLst>
              <a:cs typeface="Source Sans Pro"/>
            </a:endParaRPr>
          </a:p>
        </p:txBody>
      </p:sp>
      <p:sp>
        <p:nvSpPr>
          <p:cNvPr id="19" name="object 19"/>
          <p:cNvSpPr/>
          <p:nvPr/>
        </p:nvSpPr>
        <p:spPr>
          <a:xfrm flipV="1">
            <a:off x="4279446" y="1750697"/>
            <a:ext cx="10505989" cy="279978"/>
          </a:xfrm>
          <a:custGeom>
            <a:avLst/>
            <a:gdLst/>
            <a:ahLst/>
            <a:cxnLst/>
            <a:rect l="l" t="t" r="r" b="b"/>
            <a:pathLst>
              <a:path w="4686300">
                <a:moveTo>
                  <a:pt x="0" y="0"/>
                </a:moveTo>
                <a:lnTo>
                  <a:pt x="4686300" y="0"/>
                </a:lnTo>
              </a:path>
            </a:pathLst>
          </a:custGeom>
          <a:ln w="8466">
            <a:solidFill>
              <a:srgbClr val="002E8E"/>
            </a:solidFill>
          </a:ln>
        </p:spPr>
        <p:txBody>
          <a:bodyPr wrap="square" lIns="0" tIns="0" rIns="0" bIns="0" rtlCol="0"/>
          <a:lstStyle/>
          <a:p>
            <a:pPr algn="ctr"/>
            <a:endParaRPr dirty="0"/>
          </a:p>
        </p:txBody>
      </p:sp>
      <p:sp>
        <p:nvSpPr>
          <p:cNvPr id="20" name="object 20"/>
          <p:cNvSpPr txBox="1"/>
          <p:nvPr/>
        </p:nvSpPr>
        <p:spPr>
          <a:xfrm>
            <a:off x="4770429" y="1975721"/>
            <a:ext cx="9677400" cy="751488"/>
          </a:xfrm>
          <a:prstGeom prst="rect">
            <a:avLst/>
          </a:prstGeom>
        </p:spPr>
        <p:txBody>
          <a:bodyPr vert="horz" wrap="square" lIns="0" tIns="12700" rIns="0" bIns="0" rtlCol="0">
            <a:spAutoFit/>
          </a:bodyPr>
          <a:lstStyle/>
          <a:p>
            <a:pPr marL="146050" marR="5080" indent="-133985" algn="ctr">
              <a:lnSpc>
                <a:spcPct val="100000"/>
              </a:lnSpc>
              <a:spcBef>
                <a:spcPts val="100"/>
              </a:spcBef>
            </a:pPr>
            <a:r>
              <a:rPr lang="en-US" sz="4800" spc="-5" dirty="0">
                <a:solidFill>
                  <a:srgbClr val="00A0EF"/>
                </a:solidFill>
                <a:cs typeface="Source Sans Pro Light"/>
              </a:rPr>
              <a:t>Deviation Settlement Mechanism</a:t>
            </a:r>
            <a:endParaRPr lang="en-US" sz="4800" dirty="0">
              <a:cs typeface="Source Sans Pro Light"/>
            </a:endParaRPr>
          </a:p>
        </p:txBody>
      </p:sp>
      <p:sp>
        <p:nvSpPr>
          <p:cNvPr id="4" name="TextBox 3">
            <a:extLst>
              <a:ext uri="{FF2B5EF4-FFF2-40B4-BE49-F238E27FC236}">
                <a16:creationId xmlns:a16="http://schemas.microsoft.com/office/drawing/2014/main" id="{FCD03D0F-6A41-5EBD-3137-264AA95A2A62}"/>
              </a:ext>
            </a:extLst>
          </p:cNvPr>
          <p:cNvSpPr txBox="1"/>
          <p:nvPr/>
        </p:nvSpPr>
        <p:spPr>
          <a:xfrm>
            <a:off x="2016324" y="2863086"/>
            <a:ext cx="3744416" cy="7294305"/>
          </a:xfrm>
          <a:prstGeom prst="rect">
            <a:avLst/>
          </a:prstGeom>
          <a:solidFill>
            <a:schemeClr val="accent5">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pPr algn="ctr"/>
            <a:r>
              <a:rPr lang="en-US" sz="3600" dirty="0"/>
              <a:t>A regulatory mechanism for treatment and settlement of deviation from schedule of </a:t>
            </a:r>
            <a:r>
              <a:rPr lang="en-US" sz="3600" dirty="0" err="1"/>
              <a:t>drawal</a:t>
            </a:r>
            <a:r>
              <a:rPr lang="en-US" sz="3600" dirty="0"/>
              <a:t> or injection of electricity in the interest of reliability, security and stability of the grid.</a:t>
            </a:r>
          </a:p>
          <a:p>
            <a:pPr algn="just"/>
            <a:endParaRPr lang="en-IN" sz="3600" dirty="0"/>
          </a:p>
        </p:txBody>
      </p:sp>
      <p:sp>
        <p:nvSpPr>
          <p:cNvPr id="5" name="TextBox 4">
            <a:extLst>
              <a:ext uri="{FF2B5EF4-FFF2-40B4-BE49-F238E27FC236}">
                <a16:creationId xmlns:a16="http://schemas.microsoft.com/office/drawing/2014/main" id="{6838B12E-1108-15A1-2F21-80311E6D12EA}"/>
              </a:ext>
            </a:extLst>
          </p:cNvPr>
          <p:cNvSpPr txBox="1"/>
          <p:nvPr/>
        </p:nvSpPr>
        <p:spPr>
          <a:xfrm>
            <a:off x="15399113" y="2863086"/>
            <a:ext cx="3290970" cy="7294305"/>
          </a:xfrm>
          <a:prstGeom prst="rect">
            <a:avLst/>
          </a:prstGeom>
          <a:solidFill>
            <a:schemeClr val="accent5">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pPr algn="ctr"/>
            <a:endParaRPr lang="en-US" sz="3600" dirty="0"/>
          </a:p>
          <a:p>
            <a:pPr algn="ctr"/>
            <a:endParaRPr lang="en-US" sz="3600" dirty="0"/>
          </a:p>
          <a:p>
            <a:pPr algn="ctr"/>
            <a:endParaRPr lang="en-US" sz="3600" dirty="0"/>
          </a:p>
          <a:p>
            <a:pPr algn="ctr"/>
            <a:endParaRPr lang="en-US" sz="3600" dirty="0"/>
          </a:p>
          <a:p>
            <a:pPr algn="ctr"/>
            <a:endParaRPr lang="en-US" sz="3600" dirty="0"/>
          </a:p>
          <a:p>
            <a:pPr algn="ctr"/>
            <a:r>
              <a:rPr lang="en-US" sz="3600" dirty="0"/>
              <a:t>Notification issued on </a:t>
            </a:r>
          </a:p>
          <a:p>
            <a:pPr algn="ctr"/>
            <a:r>
              <a:rPr lang="en-US" sz="3600" dirty="0"/>
              <a:t>14-03-2022 and </a:t>
            </a:r>
          </a:p>
          <a:p>
            <a:pPr algn="ctr"/>
            <a:r>
              <a:rPr lang="en-US" sz="3600" dirty="0"/>
              <a:t>effective from </a:t>
            </a:r>
          </a:p>
          <a:p>
            <a:pPr algn="ctr"/>
            <a:r>
              <a:rPr lang="en-US" sz="3600" dirty="0"/>
              <a:t>05-12-2022</a:t>
            </a:r>
          </a:p>
          <a:p>
            <a:pPr algn="ctr"/>
            <a:endParaRPr lang="en-US" sz="3600" dirty="0"/>
          </a:p>
          <a:p>
            <a:pPr algn="ctr"/>
            <a:endParaRPr lang="en-US" sz="3600" dirty="0"/>
          </a:p>
          <a:p>
            <a:pPr algn="ctr"/>
            <a:endParaRPr lang="en-IN" sz="3600" dirty="0"/>
          </a:p>
        </p:txBody>
      </p:sp>
      <p:pic>
        <p:nvPicPr>
          <p:cNvPr id="1026" name="Picture 2" descr="cerc-logo">
            <a:extLst>
              <a:ext uri="{FF2B5EF4-FFF2-40B4-BE49-F238E27FC236}">
                <a16:creationId xmlns:a16="http://schemas.microsoft.com/office/drawing/2014/main" id="{989E7E5C-3BAB-2146-9D89-233AE6167F36}"/>
              </a:ext>
            </a:extLst>
          </p:cNvPr>
          <p:cNvPicPr>
            <a:picLocks noChangeAspect="1" noChangeArrowheads="1"/>
          </p:cNvPicPr>
          <p:nvPr/>
        </p:nvPicPr>
        <p:blipFill>
          <a:blip r:embed="rId3">
            <a:alphaModFix amt="20000"/>
            <a:extLst>
              <a:ext uri="{28A0092B-C50C-407E-A947-70E740481C1C}">
                <a14:useLocalDpi xmlns:a14="http://schemas.microsoft.com/office/drawing/2010/main" val="0"/>
              </a:ext>
            </a:extLst>
          </a:blip>
          <a:srcRect/>
          <a:stretch>
            <a:fillRect/>
          </a:stretch>
        </p:blipFill>
        <p:spPr bwMode="auto">
          <a:xfrm>
            <a:off x="-4383" y="656695"/>
            <a:ext cx="4973035" cy="327973"/>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75780F6F-36A6-EB42-8F09-65728AB08F14}"/>
              </a:ext>
            </a:extLst>
          </p:cNvPr>
          <p:cNvSpPr txBox="1"/>
          <p:nvPr/>
        </p:nvSpPr>
        <p:spPr>
          <a:xfrm>
            <a:off x="5976765" y="2845000"/>
            <a:ext cx="9289032" cy="7294305"/>
          </a:xfrm>
          <a:prstGeom prst="rect">
            <a:avLst/>
          </a:prstGeom>
          <a:solidFill>
            <a:schemeClr val="accent5">
              <a:lumMod val="20000"/>
              <a:lumOff val="80000"/>
            </a:schemeClr>
          </a:solidFill>
          <a:ln>
            <a:noFill/>
          </a:ln>
          <a:effectLst>
            <a:outerShdw blurRad="50800" dist="38100" algn="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just"/>
            <a:r>
              <a:rPr lang="en-US" sz="3600" dirty="0"/>
              <a:t>Deviation Settlement Mechanism Regulations is an offset commercial mechanism introduced earlier as a part of Tariff Regulations (Unscheduled Interchange Mechanism). In the present regulation frequency linked rate was dispensed with in line with report of the enquiry committee on 30</a:t>
            </a:r>
            <a:r>
              <a:rPr lang="en-US" sz="3600" baseline="30000" dirty="0"/>
              <a:t>th</a:t>
            </a:r>
            <a:r>
              <a:rPr lang="en-US" sz="3600" dirty="0"/>
              <a:t>&amp;31</a:t>
            </a:r>
            <a:r>
              <a:rPr lang="en-US" sz="3600" baseline="30000" dirty="0"/>
              <a:t>st</a:t>
            </a:r>
            <a:r>
              <a:rPr lang="en-US" sz="3600" dirty="0"/>
              <a:t> July 2012. (Frequency control through UI may be phased out in a time bound manner and Generation reserves/Ancillary services may be used for frequency control, Appropriate regulatory mechanism needs to be put in place for this purpose.)</a:t>
            </a:r>
            <a:endParaRPr lang="en-IN" sz="3600" dirty="0"/>
          </a:p>
        </p:txBody>
      </p:sp>
      <p:pic>
        <p:nvPicPr>
          <p:cNvPr id="8" name="Picture 7" descr="Text&#10;&#10;Description automatically generated">
            <a:extLst>
              <a:ext uri="{FF2B5EF4-FFF2-40B4-BE49-F238E27FC236}">
                <a16:creationId xmlns:a16="http://schemas.microsoft.com/office/drawing/2014/main" id="{3ACBE8CD-F6C8-2619-47D6-1EBB1F26996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551125" y="9579264"/>
            <a:ext cx="2736303" cy="1144968"/>
          </a:xfrm>
          <a:prstGeom prst="rect">
            <a:avLst/>
          </a:prstGeom>
          <a:ln>
            <a:noFill/>
          </a:ln>
          <a:effectLst>
            <a:outerShdw blurRad="292100" dist="139700" dir="2700000" algn="tl" rotWithShape="0">
              <a:srgbClr val="333333">
                <a:alpha val="65000"/>
              </a:srgbClr>
            </a:outerShdw>
          </a:effectLst>
        </p:spPr>
      </p:pic>
      <p:sp>
        <p:nvSpPr>
          <p:cNvPr id="6" name="Slide Number Placeholder 5">
            <a:extLst>
              <a:ext uri="{FF2B5EF4-FFF2-40B4-BE49-F238E27FC236}">
                <a16:creationId xmlns:a16="http://schemas.microsoft.com/office/drawing/2014/main" id="{68C6B066-8243-115E-1D1D-5B2746E75876}"/>
              </a:ext>
            </a:extLst>
          </p:cNvPr>
          <p:cNvSpPr>
            <a:spLocks noGrp="1"/>
          </p:cNvSpPr>
          <p:nvPr>
            <p:ph type="sldNum" sz="quarter" idx="12"/>
          </p:nvPr>
        </p:nvSpPr>
        <p:spPr/>
        <p:txBody>
          <a:bodyPr/>
          <a:lstStyle/>
          <a:p>
            <a:fld id="{B6F15528-21DE-4FAA-801E-634DDDAF4B2B}" type="slidenum">
              <a:rPr lang="cs-CZ" smtClean="0"/>
              <a:t>2</a:t>
            </a:fld>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5948F887-4220-C519-188B-A24D1FE65CFC}"/>
              </a:ext>
            </a:extLst>
          </p:cNvPr>
          <p:cNvSpPr/>
          <p:nvPr/>
        </p:nvSpPr>
        <p:spPr>
          <a:xfrm>
            <a:off x="1628514" y="2538388"/>
            <a:ext cx="16733626" cy="7776864"/>
          </a:xfrm>
          <a:prstGeom prst="roundRect">
            <a:avLst/>
          </a:prstGeom>
          <a:solidFill>
            <a:schemeClr val="bg2"/>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 name="Rectangle 3">
            <a:extLst>
              <a:ext uri="{FF2B5EF4-FFF2-40B4-BE49-F238E27FC236}">
                <a16:creationId xmlns:a16="http://schemas.microsoft.com/office/drawing/2014/main" id="{AEDB9F9D-28D7-3EF0-6C46-CE3BE3184C80}"/>
              </a:ext>
            </a:extLst>
          </p:cNvPr>
          <p:cNvSpPr/>
          <p:nvPr/>
        </p:nvSpPr>
        <p:spPr>
          <a:xfrm>
            <a:off x="0" y="1114136"/>
            <a:ext cx="19010313" cy="9579264"/>
          </a:xfrm>
          <a:prstGeom prst="rect">
            <a:avLst/>
          </a:prstGeom>
          <a:solidFill>
            <a:schemeClr val="bg1">
              <a:lumMod val="9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nvGrpSpPr>
          <p:cNvPr id="24" name="Group 23">
            <a:extLst>
              <a:ext uri="{FF2B5EF4-FFF2-40B4-BE49-F238E27FC236}">
                <a16:creationId xmlns:a16="http://schemas.microsoft.com/office/drawing/2014/main" id="{20F95502-65C6-482A-9B40-DDCB8DAA9D75}"/>
              </a:ext>
            </a:extLst>
          </p:cNvPr>
          <p:cNvGrpSpPr/>
          <p:nvPr/>
        </p:nvGrpSpPr>
        <p:grpSpPr>
          <a:xfrm>
            <a:off x="2941" y="2017"/>
            <a:ext cx="19010313" cy="1112119"/>
            <a:chOff x="-324644" y="2222500"/>
            <a:chExt cx="22261685" cy="1302327"/>
          </a:xfrm>
        </p:grpSpPr>
        <p:sp>
          <p:nvSpPr>
            <p:cNvPr id="2" name="object 2"/>
            <p:cNvSpPr/>
            <p:nvPr/>
          </p:nvSpPr>
          <p:spPr>
            <a:xfrm>
              <a:off x="-324644"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009EF3"/>
            </a:solidFill>
          </p:spPr>
          <p:txBody>
            <a:bodyPr wrap="square" lIns="0" tIns="0" rIns="0" bIns="0" rtlCol="0"/>
            <a:lstStyle/>
            <a:p>
              <a:endParaRPr lang="en-IN" dirty="0"/>
            </a:p>
            <a:p>
              <a:r>
                <a:rPr lang="en-IN" dirty="0"/>
                <a:t>				</a:t>
              </a:r>
              <a:r>
                <a:rPr lang="en-IN" sz="2800" dirty="0"/>
                <a:t>CERC 2022</a:t>
              </a:r>
              <a:endParaRPr sz="2800" dirty="0"/>
            </a:p>
          </p:txBody>
        </p:sp>
        <p:sp>
          <p:nvSpPr>
            <p:cNvPr id="3" name="object 3"/>
            <p:cNvSpPr/>
            <p:nvPr/>
          </p:nvSpPr>
          <p:spPr>
            <a:xfrm>
              <a:off x="16363156" y="2222500"/>
              <a:ext cx="5573885" cy="1302327"/>
            </a:xfrm>
            <a:custGeom>
              <a:avLst/>
              <a:gdLst/>
              <a:ahLst/>
              <a:cxnLst/>
              <a:rect l="l" t="t" r="r" b="b"/>
              <a:pathLst>
                <a:path w="1883409" h="440055">
                  <a:moveTo>
                    <a:pt x="0" y="0"/>
                  </a:moveTo>
                  <a:lnTo>
                    <a:pt x="0" y="439737"/>
                  </a:lnTo>
                  <a:lnTo>
                    <a:pt x="1883155" y="439737"/>
                  </a:lnTo>
                  <a:lnTo>
                    <a:pt x="1883155" y="0"/>
                  </a:lnTo>
                  <a:lnTo>
                    <a:pt x="0" y="0"/>
                  </a:lnTo>
                  <a:close/>
                </a:path>
              </a:pathLst>
            </a:custGeom>
            <a:solidFill>
              <a:srgbClr val="FF8200"/>
            </a:solidFill>
          </p:spPr>
          <p:txBody>
            <a:bodyPr wrap="square" lIns="0" tIns="0" rIns="0" bIns="0" rtlCol="0"/>
            <a:lstStyle/>
            <a:p>
              <a:endParaRPr lang="en-IN" dirty="0"/>
            </a:p>
            <a:p>
              <a:r>
                <a:rPr lang="en-IN" sz="2800" dirty="0"/>
                <a:t>			POWERPPT.IN</a:t>
              </a:r>
              <a:endParaRPr sz="2800" dirty="0"/>
            </a:p>
          </p:txBody>
        </p:sp>
        <p:sp>
          <p:nvSpPr>
            <p:cNvPr id="22" name="object 2">
              <a:extLst>
                <a:ext uri="{FF2B5EF4-FFF2-40B4-BE49-F238E27FC236}">
                  <a16:creationId xmlns:a16="http://schemas.microsoft.com/office/drawing/2014/main" id="{3708B453-DDCE-42C1-9AB9-A8D5DDCA46AD}"/>
                </a:ext>
              </a:extLst>
            </p:cNvPr>
            <p:cNvSpPr/>
            <p:nvPr/>
          </p:nvSpPr>
          <p:spPr>
            <a:xfrm>
              <a:off x="5237956"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FFBF00"/>
            </a:solidFill>
          </p:spPr>
          <p:txBody>
            <a:bodyPr wrap="square" lIns="0" tIns="0" rIns="0" bIns="0" rtlCol="0"/>
            <a:lstStyle/>
            <a:p>
              <a:endParaRPr lang="en-IN" dirty="0"/>
            </a:p>
            <a:p>
              <a:r>
                <a:rPr lang="en-IN" sz="2800" dirty="0"/>
                <a:t>				DSM 2022</a:t>
              </a:r>
              <a:endParaRPr sz="2800" dirty="0"/>
            </a:p>
          </p:txBody>
        </p:sp>
        <p:sp>
          <p:nvSpPr>
            <p:cNvPr id="23" name="object 2">
              <a:extLst>
                <a:ext uri="{FF2B5EF4-FFF2-40B4-BE49-F238E27FC236}">
                  <a16:creationId xmlns:a16="http://schemas.microsoft.com/office/drawing/2014/main" id="{7D360C87-DA57-4F00-96B5-35199AD11657}"/>
                </a:ext>
              </a:extLst>
            </p:cNvPr>
            <p:cNvSpPr/>
            <p:nvPr/>
          </p:nvSpPr>
          <p:spPr>
            <a:xfrm>
              <a:off x="10800556"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FFA100"/>
            </a:solidFill>
          </p:spPr>
          <p:txBody>
            <a:bodyPr wrap="square" lIns="0" tIns="0" rIns="0" bIns="0" rtlCol="0"/>
            <a:lstStyle/>
            <a:p>
              <a:endParaRPr dirty="0"/>
            </a:p>
          </p:txBody>
        </p:sp>
      </p:grpSp>
      <p:pic>
        <p:nvPicPr>
          <p:cNvPr id="1026" name="Picture 2" descr="cerc-logo">
            <a:extLst>
              <a:ext uri="{FF2B5EF4-FFF2-40B4-BE49-F238E27FC236}">
                <a16:creationId xmlns:a16="http://schemas.microsoft.com/office/drawing/2014/main" id="{989E7E5C-3BAB-2146-9D89-233AE6167F36}"/>
              </a:ext>
            </a:extLst>
          </p:cNvPr>
          <p:cNvPicPr>
            <a:picLocks noChangeAspect="1" noChangeArrowheads="1"/>
          </p:cNvPicPr>
          <p:nvPr/>
        </p:nvPicPr>
        <p:blipFill>
          <a:blip r:embed="rId3">
            <a:alphaModFix amt="20000"/>
            <a:extLst>
              <a:ext uri="{28A0092B-C50C-407E-A947-70E740481C1C}">
                <a14:useLocalDpi xmlns:a14="http://schemas.microsoft.com/office/drawing/2010/main" val="0"/>
              </a:ext>
            </a:extLst>
          </a:blip>
          <a:srcRect/>
          <a:stretch>
            <a:fillRect/>
          </a:stretch>
        </p:blipFill>
        <p:spPr bwMode="auto">
          <a:xfrm>
            <a:off x="-18036" y="687946"/>
            <a:ext cx="4973035" cy="327973"/>
          </a:xfrm>
          <a:prstGeom prst="rect">
            <a:avLst/>
          </a:prstGeom>
          <a:noFill/>
          <a:extLst>
            <a:ext uri="{909E8E84-426E-40DD-AFC4-6F175D3DCCD1}">
              <a14:hiddenFill xmlns:a14="http://schemas.microsoft.com/office/drawing/2010/main">
                <a:solidFill>
                  <a:srgbClr val="FFFFFF"/>
                </a:solidFill>
              </a14:hiddenFill>
            </a:ext>
          </a:extLst>
        </p:spPr>
      </p:pic>
      <p:grpSp>
        <p:nvGrpSpPr>
          <p:cNvPr id="46" name="Group 327">
            <a:extLst>
              <a:ext uri="{FF2B5EF4-FFF2-40B4-BE49-F238E27FC236}">
                <a16:creationId xmlns:a16="http://schemas.microsoft.com/office/drawing/2014/main" id="{49C92C8A-05FC-3CF1-0408-4754840D8391}"/>
              </a:ext>
            </a:extLst>
          </p:cNvPr>
          <p:cNvGrpSpPr/>
          <p:nvPr/>
        </p:nvGrpSpPr>
        <p:grpSpPr>
          <a:xfrm>
            <a:off x="5720193" y="6376053"/>
            <a:ext cx="3679038" cy="3320336"/>
            <a:chOff x="4707613" y="3733800"/>
            <a:chExt cx="1674899" cy="1344168"/>
          </a:xfrm>
          <a:gradFill flip="none" rotWithShape="1">
            <a:gsLst>
              <a:gs pos="0">
                <a:schemeClr val="accent1">
                  <a:lumMod val="5000"/>
                  <a:lumOff val="95000"/>
                  <a:alpha val="50000"/>
                </a:schemeClr>
              </a:gs>
              <a:gs pos="74000">
                <a:schemeClr val="accent1">
                  <a:lumMod val="45000"/>
                  <a:lumOff val="55000"/>
                  <a:alpha val="50000"/>
                </a:schemeClr>
              </a:gs>
              <a:gs pos="100000">
                <a:schemeClr val="accent1">
                  <a:lumMod val="30000"/>
                  <a:lumOff val="70000"/>
                  <a:alpha val="50000"/>
                </a:schemeClr>
              </a:gs>
            </a:gsLst>
            <a:lin ang="2700000" scaled="1"/>
            <a:tileRect/>
          </a:gradFill>
        </p:grpSpPr>
        <p:grpSp>
          <p:nvGrpSpPr>
            <p:cNvPr id="47" name="Group 1164">
              <a:extLst>
                <a:ext uri="{FF2B5EF4-FFF2-40B4-BE49-F238E27FC236}">
                  <a16:creationId xmlns:a16="http://schemas.microsoft.com/office/drawing/2014/main" id="{5ECCD558-1357-9449-AB92-99896F31E3C2}"/>
                </a:ext>
              </a:extLst>
            </p:cNvPr>
            <p:cNvGrpSpPr/>
            <p:nvPr/>
          </p:nvGrpSpPr>
          <p:grpSpPr>
            <a:xfrm>
              <a:off x="4707618" y="3740487"/>
              <a:ext cx="1663972" cy="1337481"/>
              <a:chOff x="2578983" y="3203630"/>
              <a:chExt cx="789966" cy="645996"/>
            </a:xfrm>
            <a:grpFill/>
          </p:grpSpPr>
          <p:sp>
            <p:nvSpPr>
              <p:cNvPr id="50" name="Freeform 5">
                <a:extLst>
                  <a:ext uri="{FF2B5EF4-FFF2-40B4-BE49-F238E27FC236}">
                    <a16:creationId xmlns:a16="http://schemas.microsoft.com/office/drawing/2014/main" id="{A8B70B42-90C4-076D-9A30-1BB623B6ABB8}"/>
                  </a:ext>
                </a:extLst>
              </p:cNvPr>
              <p:cNvSpPr>
                <a:spLocks/>
              </p:cNvSpPr>
              <p:nvPr/>
            </p:nvSpPr>
            <p:spPr bwMode="auto">
              <a:xfrm>
                <a:off x="3150701" y="3203630"/>
                <a:ext cx="218247" cy="645578"/>
              </a:xfrm>
              <a:custGeom>
                <a:avLst/>
                <a:gdLst/>
                <a:ahLst/>
                <a:cxnLst>
                  <a:cxn ang="0">
                    <a:pos x="1062" y="2568"/>
                  </a:cxn>
                  <a:cxn ang="0">
                    <a:pos x="0" y="3086"/>
                  </a:cxn>
                  <a:cxn ang="0">
                    <a:pos x="0" y="524"/>
                  </a:cxn>
                  <a:cxn ang="0">
                    <a:pos x="1062" y="0"/>
                  </a:cxn>
                  <a:cxn ang="0">
                    <a:pos x="1062" y="2568"/>
                  </a:cxn>
                </a:cxnLst>
                <a:rect l="0" t="0" r="r" b="b"/>
                <a:pathLst>
                  <a:path w="1062" h="3086">
                    <a:moveTo>
                      <a:pt x="1062" y="2568"/>
                    </a:moveTo>
                    <a:lnTo>
                      <a:pt x="0" y="3086"/>
                    </a:lnTo>
                    <a:lnTo>
                      <a:pt x="0" y="524"/>
                    </a:lnTo>
                    <a:lnTo>
                      <a:pt x="1062" y="0"/>
                    </a:lnTo>
                    <a:lnTo>
                      <a:pt x="1062" y="2568"/>
                    </a:lnTo>
                    <a:close/>
                  </a:path>
                </a:pathLst>
              </a:custGeom>
              <a:solidFill>
                <a:schemeClr val="accent1">
                  <a:lumMod val="60000"/>
                  <a:lumOff val="40000"/>
                  <a:alpha val="50000"/>
                </a:schemeClr>
              </a:solidFill>
              <a:ln w="9525">
                <a:noFill/>
                <a:prstDash val="sysDash"/>
                <a:miter lim="800000"/>
                <a:headEnd/>
                <a:tailEnd/>
              </a:ln>
            </p:spPr>
            <p:txBody>
              <a:bodyPr lIns="18288" tIns="18288" rIns="18288" bIns="18288" anchor="ctr" anchorCtr="1"/>
              <a:lstStyle/>
              <a:p>
                <a:pPr algn="ctr">
                  <a:lnSpc>
                    <a:spcPct val="85000"/>
                  </a:lnSpc>
                  <a:spcBef>
                    <a:spcPct val="20000"/>
                  </a:spcBef>
                </a:pPr>
                <a:endParaRPr lang="en-US" sz="1600" b="1" dirty="0">
                  <a:solidFill>
                    <a:schemeClr val="bg1"/>
                  </a:solidFill>
                  <a:latin typeface="+mj-lt"/>
                </a:endParaRPr>
              </a:p>
            </p:txBody>
          </p:sp>
          <p:sp>
            <p:nvSpPr>
              <p:cNvPr id="51" name="Rectangle 6">
                <a:extLst>
                  <a:ext uri="{FF2B5EF4-FFF2-40B4-BE49-F238E27FC236}">
                    <a16:creationId xmlns:a16="http://schemas.microsoft.com/office/drawing/2014/main" id="{C5BE0391-5293-51CB-43C8-D44663774A09}"/>
                  </a:ext>
                </a:extLst>
              </p:cNvPr>
              <p:cNvSpPr>
                <a:spLocks noChangeArrowheads="1"/>
              </p:cNvSpPr>
              <p:nvPr/>
            </p:nvSpPr>
            <p:spPr bwMode="auto">
              <a:xfrm>
                <a:off x="2578983" y="3313667"/>
                <a:ext cx="571718" cy="535959"/>
              </a:xfrm>
              <a:prstGeom prst="rect">
                <a:avLst/>
              </a:prstGeom>
              <a:grpFill/>
              <a:ln w="9525">
                <a:noFill/>
                <a:prstDash val="sysDash"/>
                <a:miter lim="800000"/>
                <a:headEnd/>
                <a:tailEnd/>
              </a:ln>
            </p:spPr>
            <p:txBody>
              <a:bodyPr lIns="18288" tIns="18288" rIns="18288" bIns="18288" anchor="ctr" anchorCtr="1"/>
              <a:lstStyle/>
              <a:p>
                <a:pPr algn="ctr">
                  <a:lnSpc>
                    <a:spcPct val="85000"/>
                  </a:lnSpc>
                  <a:spcBef>
                    <a:spcPct val="20000"/>
                  </a:spcBef>
                </a:pPr>
                <a:endParaRPr lang="en-US" sz="1600" b="1" dirty="0">
                  <a:solidFill>
                    <a:schemeClr val="bg1"/>
                  </a:solidFill>
                  <a:latin typeface="+mj-lt"/>
                </a:endParaRPr>
              </a:p>
            </p:txBody>
          </p:sp>
          <p:sp>
            <p:nvSpPr>
              <p:cNvPr id="52" name="Freeform 7">
                <a:extLst>
                  <a:ext uri="{FF2B5EF4-FFF2-40B4-BE49-F238E27FC236}">
                    <a16:creationId xmlns:a16="http://schemas.microsoft.com/office/drawing/2014/main" id="{9F236F15-8579-45CB-218B-F412FC802896}"/>
                  </a:ext>
                </a:extLst>
              </p:cNvPr>
              <p:cNvSpPr>
                <a:spLocks/>
              </p:cNvSpPr>
              <p:nvPr/>
            </p:nvSpPr>
            <p:spPr bwMode="auto">
              <a:xfrm>
                <a:off x="2578983" y="3203630"/>
                <a:ext cx="789966" cy="110037"/>
              </a:xfrm>
              <a:custGeom>
                <a:avLst/>
                <a:gdLst/>
                <a:ahLst/>
                <a:cxnLst>
                  <a:cxn ang="0">
                    <a:pos x="2784" y="526"/>
                  </a:cxn>
                  <a:cxn ang="0">
                    <a:pos x="0" y="526"/>
                  </a:cxn>
                  <a:cxn ang="0">
                    <a:pos x="1060" y="0"/>
                  </a:cxn>
                  <a:cxn ang="0">
                    <a:pos x="3844" y="0"/>
                  </a:cxn>
                  <a:cxn ang="0">
                    <a:pos x="2784" y="526"/>
                  </a:cxn>
                </a:cxnLst>
                <a:rect l="0" t="0" r="r" b="b"/>
                <a:pathLst>
                  <a:path w="3844" h="526">
                    <a:moveTo>
                      <a:pt x="2784" y="526"/>
                    </a:moveTo>
                    <a:lnTo>
                      <a:pt x="0" y="526"/>
                    </a:lnTo>
                    <a:lnTo>
                      <a:pt x="1060" y="0"/>
                    </a:lnTo>
                    <a:lnTo>
                      <a:pt x="3844" y="0"/>
                    </a:lnTo>
                    <a:lnTo>
                      <a:pt x="2784" y="526"/>
                    </a:lnTo>
                    <a:close/>
                  </a:path>
                </a:pathLst>
              </a:custGeom>
              <a:grpFill/>
              <a:ln w="9525">
                <a:noFill/>
                <a:prstDash val="sysDash"/>
                <a:miter lim="800000"/>
                <a:headEnd/>
                <a:tailEnd/>
              </a:ln>
            </p:spPr>
            <p:txBody>
              <a:bodyPr lIns="18288" tIns="18288" rIns="18288" bIns="18288" anchor="ctr" anchorCtr="1"/>
              <a:lstStyle/>
              <a:p>
                <a:pPr algn="ctr">
                  <a:lnSpc>
                    <a:spcPct val="85000"/>
                  </a:lnSpc>
                  <a:spcBef>
                    <a:spcPct val="20000"/>
                  </a:spcBef>
                </a:pPr>
                <a:endParaRPr lang="en-US" sz="1600" b="1" dirty="0">
                  <a:latin typeface="+mj-lt"/>
                </a:endParaRPr>
              </a:p>
            </p:txBody>
          </p:sp>
        </p:grpSp>
        <p:sp>
          <p:nvSpPr>
            <p:cNvPr id="48" name="Rectangle 6">
              <a:extLst>
                <a:ext uri="{FF2B5EF4-FFF2-40B4-BE49-F238E27FC236}">
                  <a16:creationId xmlns:a16="http://schemas.microsoft.com/office/drawing/2014/main" id="{ACAEF5A3-3549-1B8A-4354-7B4BA2453C8F}"/>
                </a:ext>
              </a:extLst>
            </p:cNvPr>
            <p:cNvSpPr>
              <a:spLocks noChangeArrowheads="1"/>
            </p:cNvSpPr>
            <p:nvPr/>
          </p:nvSpPr>
          <p:spPr bwMode="auto">
            <a:xfrm>
              <a:off x="4707613" y="3968310"/>
              <a:ext cx="1200638" cy="1109656"/>
            </a:xfrm>
            <a:prstGeom prst="rect">
              <a:avLst/>
            </a:prstGeom>
            <a:gradFill>
              <a:gsLst>
                <a:gs pos="0">
                  <a:schemeClr val="accent1">
                    <a:lumMod val="5000"/>
                    <a:lumOff val="95000"/>
                    <a:alpha val="50000"/>
                  </a:schemeClr>
                </a:gs>
                <a:gs pos="74000">
                  <a:schemeClr val="accent1">
                    <a:lumMod val="40000"/>
                    <a:lumOff val="60000"/>
                    <a:alpha val="50000"/>
                  </a:scheme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5000"/>
                </a:lnSpc>
              </a:pPr>
              <a:endParaRPr lang="en-US" dirty="0">
                <a:latin typeface="+mj-lt"/>
              </a:endParaRPr>
            </a:p>
          </p:txBody>
        </p:sp>
        <p:sp>
          <p:nvSpPr>
            <p:cNvPr id="49" name="Freeform 7">
              <a:extLst>
                <a:ext uri="{FF2B5EF4-FFF2-40B4-BE49-F238E27FC236}">
                  <a16:creationId xmlns:a16="http://schemas.microsoft.com/office/drawing/2014/main" id="{675112CC-957E-06A8-14C0-4956C9C9219E}"/>
                </a:ext>
              </a:extLst>
            </p:cNvPr>
            <p:cNvSpPr>
              <a:spLocks/>
            </p:cNvSpPr>
            <p:nvPr/>
          </p:nvSpPr>
          <p:spPr bwMode="auto">
            <a:xfrm>
              <a:off x="4718541" y="3733800"/>
              <a:ext cx="1663971" cy="227822"/>
            </a:xfrm>
            <a:custGeom>
              <a:avLst/>
              <a:gdLst/>
              <a:ahLst/>
              <a:cxnLst>
                <a:cxn ang="0">
                  <a:pos x="2784" y="526"/>
                </a:cxn>
                <a:cxn ang="0">
                  <a:pos x="0" y="526"/>
                </a:cxn>
                <a:cxn ang="0">
                  <a:pos x="1060" y="0"/>
                </a:cxn>
                <a:cxn ang="0">
                  <a:pos x="3844" y="0"/>
                </a:cxn>
                <a:cxn ang="0">
                  <a:pos x="2784" y="526"/>
                </a:cxn>
              </a:cxnLst>
              <a:rect l="0" t="0" r="r" b="b"/>
              <a:pathLst>
                <a:path w="3844" h="526">
                  <a:moveTo>
                    <a:pt x="2784" y="526"/>
                  </a:moveTo>
                  <a:lnTo>
                    <a:pt x="0" y="526"/>
                  </a:lnTo>
                  <a:lnTo>
                    <a:pt x="1060" y="0"/>
                  </a:lnTo>
                  <a:lnTo>
                    <a:pt x="3844" y="0"/>
                  </a:lnTo>
                  <a:lnTo>
                    <a:pt x="2784" y="526"/>
                  </a:lnTo>
                  <a:close/>
                </a:path>
              </a:pathLst>
            </a:custGeom>
            <a:solidFill>
              <a:schemeClr val="accent1">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5000"/>
                </a:lnSpc>
              </a:pPr>
              <a:endParaRPr lang="en-US" dirty="0">
                <a:latin typeface="+mj-lt"/>
              </a:endParaRPr>
            </a:p>
          </p:txBody>
        </p:sp>
      </p:grpSp>
      <p:grpSp>
        <p:nvGrpSpPr>
          <p:cNvPr id="53" name="Group 326">
            <a:extLst>
              <a:ext uri="{FF2B5EF4-FFF2-40B4-BE49-F238E27FC236}">
                <a16:creationId xmlns:a16="http://schemas.microsoft.com/office/drawing/2014/main" id="{A10ACA63-742E-9AE6-A342-D123BE248B7F}"/>
              </a:ext>
            </a:extLst>
          </p:cNvPr>
          <p:cNvGrpSpPr/>
          <p:nvPr/>
        </p:nvGrpSpPr>
        <p:grpSpPr>
          <a:xfrm>
            <a:off x="2468492" y="6818013"/>
            <a:ext cx="3323050" cy="3318351"/>
            <a:chOff x="2662853" y="3810000"/>
            <a:chExt cx="1674894" cy="1344168"/>
          </a:xfrm>
        </p:grpSpPr>
        <p:grpSp>
          <p:nvGrpSpPr>
            <p:cNvPr id="54" name="Group 1186">
              <a:extLst>
                <a:ext uri="{FF2B5EF4-FFF2-40B4-BE49-F238E27FC236}">
                  <a16:creationId xmlns:a16="http://schemas.microsoft.com/office/drawing/2014/main" id="{8D399A5C-525B-A573-709E-B55A4319EEC0}"/>
                </a:ext>
              </a:extLst>
            </p:cNvPr>
            <p:cNvGrpSpPr/>
            <p:nvPr/>
          </p:nvGrpSpPr>
          <p:grpSpPr>
            <a:xfrm>
              <a:off x="2662853" y="3816687"/>
              <a:ext cx="1663972" cy="1337481"/>
              <a:chOff x="2578983" y="2670230"/>
              <a:chExt cx="789966" cy="645996"/>
            </a:xfrm>
          </p:grpSpPr>
          <p:sp>
            <p:nvSpPr>
              <p:cNvPr id="57" name="Freeform 5">
                <a:extLst>
                  <a:ext uri="{FF2B5EF4-FFF2-40B4-BE49-F238E27FC236}">
                    <a16:creationId xmlns:a16="http://schemas.microsoft.com/office/drawing/2014/main" id="{3E2676CA-EFCF-0E21-6E2F-88A0A09A7D60}"/>
                  </a:ext>
                </a:extLst>
              </p:cNvPr>
              <p:cNvSpPr>
                <a:spLocks/>
              </p:cNvSpPr>
              <p:nvPr/>
            </p:nvSpPr>
            <p:spPr bwMode="auto">
              <a:xfrm>
                <a:off x="3150701" y="2670230"/>
                <a:ext cx="218247" cy="645578"/>
              </a:xfrm>
              <a:custGeom>
                <a:avLst/>
                <a:gdLst/>
                <a:ahLst/>
                <a:cxnLst>
                  <a:cxn ang="0">
                    <a:pos x="1062" y="2568"/>
                  </a:cxn>
                  <a:cxn ang="0">
                    <a:pos x="0" y="3086"/>
                  </a:cxn>
                  <a:cxn ang="0">
                    <a:pos x="0" y="524"/>
                  </a:cxn>
                  <a:cxn ang="0">
                    <a:pos x="1062" y="0"/>
                  </a:cxn>
                  <a:cxn ang="0">
                    <a:pos x="1062" y="2568"/>
                  </a:cxn>
                </a:cxnLst>
                <a:rect l="0" t="0" r="r" b="b"/>
                <a:pathLst>
                  <a:path w="1062" h="3086">
                    <a:moveTo>
                      <a:pt x="1062" y="2568"/>
                    </a:moveTo>
                    <a:lnTo>
                      <a:pt x="0" y="3086"/>
                    </a:lnTo>
                    <a:lnTo>
                      <a:pt x="0" y="524"/>
                    </a:lnTo>
                    <a:lnTo>
                      <a:pt x="1062" y="0"/>
                    </a:lnTo>
                    <a:lnTo>
                      <a:pt x="1062" y="2568"/>
                    </a:lnTo>
                    <a:close/>
                  </a:path>
                </a:pathLst>
              </a:custGeom>
              <a:solidFill>
                <a:schemeClr val="accent6">
                  <a:lumMod val="60000"/>
                  <a:lumOff val="40000"/>
                  <a:alpha val="50000"/>
                </a:schemeClr>
              </a:solidFill>
              <a:ln w="9525">
                <a:noFill/>
                <a:prstDash val="sysDash"/>
                <a:miter lim="800000"/>
                <a:headEnd/>
                <a:tailEnd/>
              </a:ln>
            </p:spPr>
            <p:txBody>
              <a:bodyPr lIns="18288" tIns="18288" rIns="18288" bIns="18288" anchor="ctr" anchorCtr="1"/>
              <a:lstStyle/>
              <a:p>
                <a:pPr algn="ctr">
                  <a:lnSpc>
                    <a:spcPct val="85000"/>
                  </a:lnSpc>
                  <a:spcBef>
                    <a:spcPct val="20000"/>
                  </a:spcBef>
                </a:pPr>
                <a:endParaRPr lang="en-US" sz="2000" b="1" dirty="0">
                  <a:solidFill>
                    <a:schemeClr val="bg1"/>
                  </a:solidFill>
                  <a:latin typeface="+mj-lt"/>
                </a:endParaRPr>
              </a:p>
            </p:txBody>
          </p:sp>
          <p:sp>
            <p:nvSpPr>
              <p:cNvPr id="58" name="Rectangle 6">
                <a:hlinkClick r:id="rId4" action="ppaction://hlinksldjump"/>
                <a:extLst>
                  <a:ext uri="{FF2B5EF4-FFF2-40B4-BE49-F238E27FC236}">
                    <a16:creationId xmlns:a16="http://schemas.microsoft.com/office/drawing/2014/main" id="{FB372840-E33A-458C-8A25-F4CB0D8FE087}"/>
                  </a:ext>
                </a:extLst>
              </p:cNvPr>
              <p:cNvSpPr>
                <a:spLocks noChangeArrowheads="1"/>
              </p:cNvSpPr>
              <p:nvPr/>
            </p:nvSpPr>
            <p:spPr bwMode="auto">
              <a:xfrm>
                <a:off x="2578983" y="2780267"/>
                <a:ext cx="571718" cy="535959"/>
              </a:xfrm>
              <a:prstGeom prst="rect">
                <a:avLst/>
              </a:prstGeom>
              <a:gradFill rotWithShape="0">
                <a:gsLst>
                  <a:gs pos="0">
                    <a:srgbClr val="CCEFDA">
                      <a:alpha val="65000"/>
                    </a:srgbClr>
                  </a:gs>
                  <a:gs pos="100000">
                    <a:srgbClr val="9FE2B4">
                      <a:alpha val="55000"/>
                    </a:srgbClr>
                  </a:gs>
                </a:gsLst>
                <a:lin ang="2700000" scaled="1"/>
              </a:gradFill>
              <a:ln w="9525">
                <a:noFill/>
                <a:prstDash val="sysDash"/>
                <a:miter lim="800000"/>
                <a:headEnd/>
                <a:tailEnd/>
              </a:ln>
            </p:spPr>
            <p:txBody>
              <a:bodyPr lIns="18288" tIns="18288" rIns="18288" bIns="18288" anchor="ctr" anchorCtr="1"/>
              <a:lstStyle/>
              <a:p>
                <a:pPr algn="ctr">
                  <a:lnSpc>
                    <a:spcPct val="85000"/>
                  </a:lnSpc>
                  <a:spcBef>
                    <a:spcPct val="20000"/>
                  </a:spcBef>
                </a:pPr>
                <a:r>
                  <a:rPr lang="en-US" sz="2400" b="1" dirty="0"/>
                  <a:t>Schedule of Payment of charges for deviation</a:t>
                </a:r>
                <a:endParaRPr lang="en-IN" sz="2400" b="1" dirty="0"/>
              </a:p>
              <a:p>
                <a:pPr algn="ctr">
                  <a:lnSpc>
                    <a:spcPct val="85000"/>
                  </a:lnSpc>
                  <a:spcBef>
                    <a:spcPct val="20000"/>
                  </a:spcBef>
                </a:pPr>
                <a:endParaRPr lang="en-US" sz="2000" b="1" dirty="0">
                  <a:solidFill>
                    <a:schemeClr val="bg1"/>
                  </a:solidFill>
                  <a:latin typeface="+mj-lt"/>
                </a:endParaRPr>
              </a:p>
            </p:txBody>
          </p:sp>
          <p:sp>
            <p:nvSpPr>
              <p:cNvPr id="59" name="Freeform 7">
                <a:extLst>
                  <a:ext uri="{FF2B5EF4-FFF2-40B4-BE49-F238E27FC236}">
                    <a16:creationId xmlns:a16="http://schemas.microsoft.com/office/drawing/2014/main" id="{AA70B806-90D6-3F94-E831-40022AAAFE9C}"/>
                  </a:ext>
                </a:extLst>
              </p:cNvPr>
              <p:cNvSpPr>
                <a:spLocks/>
              </p:cNvSpPr>
              <p:nvPr/>
            </p:nvSpPr>
            <p:spPr bwMode="auto">
              <a:xfrm>
                <a:off x="2578983" y="2670230"/>
                <a:ext cx="789966" cy="110037"/>
              </a:xfrm>
              <a:custGeom>
                <a:avLst/>
                <a:gdLst/>
                <a:ahLst/>
                <a:cxnLst>
                  <a:cxn ang="0">
                    <a:pos x="2784" y="526"/>
                  </a:cxn>
                  <a:cxn ang="0">
                    <a:pos x="0" y="526"/>
                  </a:cxn>
                  <a:cxn ang="0">
                    <a:pos x="1060" y="0"/>
                  </a:cxn>
                  <a:cxn ang="0">
                    <a:pos x="3844" y="0"/>
                  </a:cxn>
                  <a:cxn ang="0">
                    <a:pos x="2784" y="526"/>
                  </a:cxn>
                </a:cxnLst>
                <a:rect l="0" t="0" r="r" b="b"/>
                <a:pathLst>
                  <a:path w="3844" h="526">
                    <a:moveTo>
                      <a:pt x="2784" y="526"/>
                    </a:moveTo>
                    <a:lnTo>
                      <a:pt x="0" y="526"/>
                    </a:lnTo>
                    <a:lnTo>
                      <a:pt x="1060" y="0"/>
                    </a:lnTo>
                    <a:lnTo>
                      <a:pt x="3844" y="0"/>
                    </a:lnTo>
                    <a:lnTo>
                      <a:pt x="2784" y="526"/>
                    </a:lnTo>
                    <a:close/>
                  </a:path>
                </a:pathLst>
              </a:custGeom>
              <a:gradFill rotWithShape="0">
                <a:gsLst>
                  <a:gs pos="0">
                    <a:srgbClr val="E5FDF0">
                      <a:alpha val="75000"/>
                    </a:srgbClr>
                  </a:gs>
                  <a:gs pos="100000">
                    <a:srgbClr val="DBF8E8">
                      <a:alpha val="75000"/>
                    </a:srgbClr>
                  </a:gs>
                </a:gsLst>
                <a:lin ang="2700000" scaled="1"/>
              </a:gradFill>
              <a:ln w="9525">
                <a:noFill/>
                <a:prstDash val="sysDash"/>
                <a:miter lim="800000"/>
                <a:headEnd/>
                <a:tailEnd/>
              </a:ln>
            </p:spPr>
            <p:txBody>
              <a:bodyPr lIns="18288" tIns="18288" rIns="18288" bIns="18288" anchor="ctr" anchorCtr="1"/>
              <a:lstStyle/>
              <a:p>
                <a:pPr algn="ctr">
                  <a:lnSpc>
                    <a:spcPct val="85000"/>
                  </a:lnSpc>
                  <a:spcBef>
                    <a:spcPct val="20000"/>
                  </a:spcBef>
                </a:pPr>
                <a:endParaRPr lang="en-US" sz="2000" b="1" dirty="0">
                  <a:latin typeface="+mj-lt"/>
                </a:endParaRPr>
              </a:p>
            </p:txBody>
          </p:sp>
        </p:grpSp>
        <p:sp>
          <p:nvSpPr>
            <p:cNvPr id="56" name="Freeform 7">
              <a:extLst>
                <a:ext uri="{FF2B5EF4-FFF2-40B4-BE49-F238E27FC236}">
                  <a16:creationId xmlns:a16="http://schemas.microsoft.com/office/drawing/2014/main" id="{99E2B248-3C30-4E2A-EE58-E5BCCFDBCC30}"/>
                </a:ext>
              </a:extLst>
            </p:cNvPr>
            <p:cNvSpPr>
              <a:spLocks/>
            </p:cNvSpPr>
            <p:nvPr/>
          </p:nvSpPr>
          <p:spPr bwMode="auto">
            <a:xfrm>
              <a:off x="2673776" y="3810000"/>
              <a:ext cx="1663971" cy="227822"/>
            </a:xfrm>
            <a:custGeom>
              <a:avLst/>
              <a:gdLst/>
              <a:ahLst/>
              <a:cxnLst>
                <a:cxn ang="0">
                  <a:pos x="2784" y="526"/>
                </a:cxn>
                <a:cxn ang="0">
                  <a:pos x="0" y="526"/>
                </a:cxn>
                <a:cxn ang="0">
                  <a:pos x="1060" y="0"/>
                </a:cxn>
                <a:cxn ang="0">
                  <a:pos x="3844" y="0"/>
                </a:cxn>
                <a:cxn ang="0">
                  <a:pos x="2784" y="526"/>
                </a:cxn>
              </a:cxnLst>
              <a:rect l="0" t="0" r="r" b="b"/>
              <a:pathLst>
                <a:path w="3844" h="526">
                  <a:moveTo>
                    <a:pt x="2784" y="526"/>
                  </a:moveTo>
                  <a:lnTo>
                    <a:pt x="0" y="526"/>
                  </a:lnTo>
                  <a:lnTo>
                    <a:pt x="1060" y="0"/>
                  </a:lnTo>
                  <a:lnTo>
                    <a:pt x="3844" y="0"/>
                  </a:lnTo>
                  <a:lnTo>
                    <a:pt x="2784" y="526"/>
                  </a:lnTo>
                  <a:close/>
                </a:path>
              </a:pathLst>
            </a:custGeom>
            <a:solidFill>
              <a:schemeClr val="accent6">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5000"/>
                </a:lnSpc>
              </a:pPr>
              <a:endParaRPr lang="en-US" sz="2400" b="1" dirty="0">
                <a:latin typeface="+mj-lt"/>
              </a:endParaRPr>
            </a:p>
          </p:txBody>
        </p:sp>
      </p:grpSp>
      <p:grpSp>
        <p:nvGrpSpPr>
          <p:cNvPr id="60" name="Group 328">
            <a:extLst>
              <a:ext uri="{FF2B5EF4-FFF2-40B4-BE49-F238E27FC236}">
                <a16:creationId xmlns:a16="http://schemas.microsoft.com/office/drawing/2014/main" id="{21478C9C-40B2-2A06-1D21-173B4F0E88EC}"/>
              </a:ext>
            </a:extLst>
          </p:cNvPr>
          <p:cNvGrpSpPr/>
          <p:nvPr/>
        </p:nvGrpSpPr>
        <p:grpSpPr>
          <a:xfrm>
            <a:off x="13011725" y="5346700"/>
            <a:ext cx="3702452" cy="3254300"/>
            <a:chOff x="6917413" y="3657600"/>
            <a:chExt cx="1674899" cy="1344168"/>
          </a:xfrm>
        </p:grpSpPr>
        <p:grpSp>
          <p:nvGrpSpPr>
            <p:cNvPr id="61" name="Group 1144">
              <a:extLst>
                <a:ext uri="{FF2B5EF4-FFF2-40B4-BE49-F238E27FC236}">
                  <a16:creationId xmlns:a16="http://schemas.microsoft.com/office/drawing/2014/main" id="{08E2565D-DE2B-A5E3-3282-DCFE45B7BF14}"/>
                </a:ext>
              </a:extLst>
            </p:cNvPr>
            <p:cNvGrpSpPr/>
            <p:nvPr/>
          </p:nvGrpSpPr>
          <p:grpSpPr>
            <a:xfrm>
              <a:off x="6917417" y="3664287"/>
              <a:ext cx="1663972" cy="1337481"/>
              <a:chOff x="1283583" y="3813230"/>
              <a:chExt cx="789966" cy="645996"/>
            </a:xfrm>
          </p:grpSpPr>
          <p:sp>
            <p:nvSpPr>
              <p:cNvPr id="1024" name="Freeform 5">
                <a:extLst>
                  <a:ext uri="{FF2B5EF4-FFF2-40B4-BE49-F238E27FC236}">
                    <a16:creationId xmlns:a16="http://schemas.microsoft.com/office/drawing/2014/main" id="{EE25AD23-11F3-8374-C5B1-C6ABB122F425}"/>
                  </a:ext>
                </a:extLst>
              </p:cNvPr>
              <p:cNvSpPr>
                <a:spLocks/>
              </p:cNvSpPr>
              <p:nvPr/>
            </p:nvSpPr>
            <p:spPr bwMode="auto">
              <a:xfrm>
                <a:off x="1855301" y="3813230"/>
                <a:ext cx="218247" cy="645578"/>
              </a:xfrm>
              <a:custGeom>
                <a:avLst/>
                <a:gdLst/>
                <a:ahLst/>
                <a:cxnLst>
                  <a:cxn ang="0">
                    <a:pos x="1062" y="2568"/>
                  </a:cxn>
                  <a:cxn ang="0">
                    <a:pos x="0" y="3086"/>
                  </a:cxn>
                  <a:cxn ang="0">
                    <a:pos x="0" y="524"/>
                  </a:cxn>
                  <a:cxn ang="0">
                    <a:pos x="1062" y="0"/>
                  </a:cxn>
                  <a:cxn ang="0">
                    <a:pos x="1062" y="2568"/>
                  </a:cxn>
                </a:cxnLst>
                <a:rect l="0" t="0" r="r" b="b"/>
                <a:pathLst>
                  <a:path w="1062" h="3086">
                    <a:moveTo>
                      <a:pt x="1062" y="2568"/>
                    </a:moveTo>
                    <a:lnTo>
                      <a:pt x="0" y="3086"/>
                    </a:lnTo>
                    <a:lnTo>
                      <a:pt x="0" y="524"/>
                    </a:lnTo>
                    <a:lnTo>
                      <a:pt x="1062" y="0"/>
                    </a:lnTo>
                    <a:lnTo>
                      <a:pt x="1062" y="2568"/>
                    </a:lnTo>
                    <a:close/>
                  </a:path>
                </a:pathLst>
              </a:custGeom>
              <a:solidFill>
                <a:schemeClr val="accent3">
                  <a:lumMod val="60000"/>
                  <a:lumOff val="40000"/>
                  <a:alpha val="50000"/>
                </a:schemeClr>
              </a:solidFill>
              <a:ln w="9525">
                <a:noFill/>
                <a:prstDash val="sysDash"/>
                <a:miter lim="800000"/>
                <a:headEnd/>
                <a:tailEnd/>
              </a:ln>
            </p:spPr>
            <p:txBody>
              <a:bodyPr lIns="18288" tIns="18288" rIns="18288" bIns="18288" anchor="ctr" anchorCtr="1"/>
              <a:lstStyle/>
              <a:p>
                <a:pPr algn="ctr">
                  <a:lnSpc>
                    <a:spcPct val="85000"/>
                  </a:lnSpc>
                  <a:spcBef>
                    <a:spcPct val="20000"/>
                  </a:spcBef>
                </a:pPr>
                <a:endParaRPr lang="en-US" sz="2000" b="1" dirty="0">
                  <a:solidFill>
                    <a:schemeClr val="bg1"/>
                  </a:solidFill>
                  <a:latin typeface="+mj-lt"/>
                </a:endParaRPr>
              </a:p>
            </p:txBody>
          </p:sp>
          <p:sp>
            <p:nvSpPr>
              <p:cNvPr id="1025" name="Rectangle 6">
                <a:extLst>
                  <a:ext uri="{FF2B5EF4-FFF2-40B4-BE49-F238E27FC236}">
                    <a16:creationId xmlns:a16="http://schemas.microsoft.com/office/drawing/2014/main" id="{E78061D3-4696-8339-FCA7-D7536939D28D}"/>
                  </a:ext>
                </a:extLst>
              </p:cNvPr>
              <p:cNvSpPr>
                <a:spLocks noChangeArrowheads="1"/>
              </p:cNvSpPr>
              <p:nvPr/>
            </p:nvSpPr>
            <p:spPr bwMode="auto">
              <a:xfrm>
                <a:off x="1283583" y="3923267"/>
                <a:ext cx="571718" cy="535959"/>
              </a:xfrm>
              <a:prstGeom prst="rect">
                <a:avLst/>
              </a:prstGeom>
              <a:gradFill rotWithShape="0">
                <a:gsLst>
                  <a:gs pos="0">
                    <a:srgbClr val="DFDFDF">
                      <a:alpha val="65000"/>
                    </a:srgbClr>
                  </a:gs>
                  <a:gs pos="100000">
                    <a:srgbClr val="C8C8C8">
                      <a:alpha val="55000"/>
                    </a:srgbClr>
                  </a:gs>
                </a:gsLst>
                <a:lin ang="2700000" scaled="1"/>
              </a:gradFill>
              <a:ln w="9525">
                <a:noFill/>
                <a:prstDash val="sysDash"/>
                <a:miter lim="800000"/>
                <a:headEnd/>
                <a:tailEnd/>
              </a:ln>
            </p:spPr>
            <p:txBody>
              <a:bodyPr lIns="18288" tIns="18288" rIns="18288" bIns="18288" anchor="ctr" anchorCtr="1"/>
              <a:lstStyle/>
              <a:p>
                <a:pPr algn="ctr">
                  <a:lnSpc>
                    <a:spcPct val="85000"/>
                  </a:lnSpc>
                  <a:spcBef>
                    <a:spcPct val="20000"/>
                  </a:spcBef>
                </a:pPr>
                <a:endParaRPr lang="en-US" sz="2000" b="1" dirty="0">
                  <a:solidFill>
                    <a:schemeClr val="bg1"/>
                  </a:solidFill>
                  <a:latin typeface="+mj-lt"/>
                </a:endParaRPr>
              </a:p>
            </p:txBody>
          </p:sp>
          <p:sp>
            <p:nvSpPr>
              <p:cNvPr id="1027" name="Freeform 7">
                <a:extLst>
                  <a:ext uri="{FF2B5EF4-FFF2-40B4-BE49-F238E27FC236}">
                    <a16:creationId xmlns:a16="http://schemas.microsoft.com/office/drawing/2014/main" id="{8A86F948-5C27-CC78-A7CF-286D17C88A16}"/>
                  </a:ext>
                </a:extLst>
              </p:cNvPr>
              <p:cNvSpPr>
                <a:spLocks/>
              </p:cNvSpPr>
              <p:nvPr/>
            </p:nvSpPr>
            <p:spPr bwMode="auto">
              <a:xfrm>
                <a:off x="1283583" y="3813230"/>
                <a:ext cx="789966" cy="110037"/>
              </a:xfrm>
              <a:custGeom>
                <a:avLst/>
                <a:gdLst/>
                <a:ahLst/>
                <a:cxnLst>
                  <a:cxn ang="0">
                    <a:pos x="2784" y="526"/>
                  </a:cxn>
                  <a:cxn ang="0">
                    <a:pos x="0" y="526"/>
                  </a:cxn>
                  <a:cxn ang="0">
                    <a:pos x="1060" y="0"/>
                  </a:cxn>
                  <a:cxn ang="0">
                    <a:pos x="3844" y="0"/>
                  </a:cxn>
                  <a:cxn ang="0">
                    <a:pos x="2784" y="526"/>
                  </a:cxn>
                </a:cxnLst>
                <a:rect l="0" t="0" r="r" b="b"/>
                <a:pathLst>
                  <a:path w="3844" h="526">
                    <a:moveTo>
                      <a:pt x="2784" y="526"/>
                    </a:moveTo>
                    <a:lnTo>
                      <a:pt x="0" y="526"/>
                    </a:lnTo>
                    <a:lnTo>
                      <a:pt x="1060" y="0"/>
                    </a:lnTo>
                    <a:lnTo>
                      <a:pt x="3844" y="0"/>
                    </a:lnTo>
                    <a:lnTo>
                      <a:pt x="2784" y="526"/>
                    </a:lnTo>
                    <a:close/>
                  </a:path>
                </a:pathLst>
              </a:custGeom>
              <a:gradFill rotWithShape="0">
                <a:gsLst>
                  <a:gs pos="0">
                    <a:srgbClr val="F4F4F4">
                      <a:alpha val="75000"/>
                    </a:srgbClr>
                  </a:gs>
                  <a:gs pos="100000">
                    <a:srgbClr val="E8E8E8">
                      <a:alpha val="75000"/>
                    </a:srgbClr>
                  </a:gs>
                </a:gsLst>
                <a:lin ang="2700000" scaled="1"/>
              </a:gradFill>
              <a:ln w="9525">
                <a:noFill/>
                <a:prstDash val="sysDash"/>
                <a:miter lim="800000"/>
                <a:headEnd/>
                <a:tailEnd/>
              </a:ln>
            </p:spPr>
            <p:txBody>
              <a:bodyPr lIns="18288" tIns="18288" rIns="18288" bIns="18288" anchor="ctr" anchorCtr="1"/>
              <a:lstStyle/>
              <a:p>
                <a:pPr algn="ctr">
                  <a:lnSpc>
                    <a:spcPct val="85000"/>
                  </a:lnSpc>
                  <a:spcBef>
                    <a:spcPct val="20000"/>
                  </a:spcBef>
                </a:pPr>
                <a:endParaRPr lang="en-US" sz="2000" b="1" dirty="0">
                  <a:latin typeface="+mj-lt"/>
                </a:endParaRPr>
              </a:p>
            </p:txBody>
          </p:sp>
        </p:grpSp>
        <p:sp>
          <p:nvSpPr>
            <p:cNvPr id="62" name="Rectangle 6">
              <a:hlinkClick r:id="rId5" action="ppaction://hlinksldjump"/>
              <a:extLst>
                <a:ext uri="{FF2B5EF4-FFF2-40B4-BE49-F238E27FC236}">
                  <a16:creationId xmlns:a16="http://schemas.microsoft.com/office/drawing/2014/main" id="{C97DC801-3276-99F1-C2C3-E6EF21C13420}"/>
                </a:ext>
              </a:extLst>
            </p:cNvPr>
            <p:cNvSpPr>
              <a:spLocks noChangeArrowheads="1"/>
            </p:cNvSpPr>
            <p:nvPr/>
          </p:nvSpPr>
          <p:spPr bwMode="auto">
            <a:xfrm>
              <a:off x="6917413" y="3892110"/>
              <a:ext cx="1200638" cy="1109656"/>
            </a:xfrm>
            <a:prstGeom prst="rect">
              <a:avLst/>
            </a:prstGeom>
            <a:gradFill flip="none" rotWithShape="1">
              <a:gsLst>
                <a:gs pos="0">
                  <a:schemeClr val="bg1"/>
                </a:gs>
                <a:gs pos="74000">
                  <a:schemeClr val="accent3">
                    <a:lumMod val="40000"/>
                    <a:lumOff val="60000"/>
                    <a:alpha val="5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5000"/>
                </a:lnSpc>
              </a:pPr>
              <a:r>
                <a:rPr lang="en-US" sz="2400" b="1" dirty="0">
                  <a:solidFill>
                    <a:schemeClr val="tx1"/>
                  </a:solidFill>
                </a:rPr>
                <a:t>Normal Rate of Charges for Deviations</a:t>
              </a:r>
              <a:endParaRPr lang="en-IN" sz="2400" b="1" dirty="0">
                <a:solidFill>
                  <a:schemeClr val="tx1"/>
                </a:solidFill>
              </a:endParaRPr>
            </a:p>
            <a:p>
              <a:pPr algn="ctr">
                <a:lnSpc>
                  <a:spcPct val="85000"/>
                </a:lnSpc>
              </a:pPr>
              <a:endParaRPr lang="en-US" sz="2400" b="1" dirty="0">
                <a:latin typeface="+mj-lt"/>
              </a:endParaRPr>
            </a:p>
          </p:txBody>
        </p:sp>
        <p:sp>
          <p:nvSpPr>
            <p:cNvPr id="63" name="Freeform 7">
              <a:extLst>
                <a:ext uri="{FF2B5EF4-FFF2-40B4-BE49-F238E27FC236}">
                  <a16:creationId xmlns:a16="http://schemas.microsoft.com/office/drawing/2014/main" id="{CEFF8683-BEBB-35DE-0470-4FE182F38E06}"/>
                </a:ext>
              </a:extLst>
            </p:cNvPr>
            <p:cNvSpPr>
              <a:spLocks/>
            </p:cNvSpPr>
            <p:nvPr/>
          </p:nvSpPr>
          <p:spPr bwMode="auto">
            <a:xfrm>
              <a:off x="6928341" y="3657600"/>
              <a:ext cx="1663971" cy="227822"/>
            </a:xfrm>
            <a:custGeom>
              <a:avLst/>
              <a:gdLst/>
              <a:ahLst/>
              <a:cxnLst>
                <a:cxn ang="0">
                  <a:pos x="2784" y="526"/>
                </a:cxn>
                <a:cxn ang="0">
                  <a:pos x="0" y="526"/>
                </a:cxn>
                <a:cxn ang="0">
                  <a:pos x="1060" y="0"/>
                </a:cxn>
                <a:cxn ang="0">
                  <a:pos x="3844" y="0"/>
                </a:cxn>
                <a:cxn ang="0">
                  <a:pos x="2784" y="526"/>
                </a:cxn>
              </a:cxnLst>
              <a:rect l="0" t="0" r="r" b="b"/>
              <a:pathLst>
                <a:path w="3844" h="526">
                  <a:moveTo>
                    <a:pt x="2784" y="526"/>
                  </a:moveTo>
                  <a:lnTo>
                    <a:pt x="0" y="526"/>
                  </a:lnTo>
                  <a:lnTo>
                    <a:pt x="1060" y="0"/>
                  </a:lnTo>
                  <a:lnTo>
                    <a:pt x="3844" y="0"/>
                  </a:lnTo>
                  <a:lnTo>
                    <a:pt x="2784" y="526"/>
                  </a:lnTo>
                  <a:close/>
                </a:path>
              </a:pathLst>
            </a:custGeom>
            <a:solidFill>
              <a:schemeClr val="accent3">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5000"/>
                </a:lnSpc>
              </a:pPr>
              <a:endParaRPr lang="en-US" sz="2400" b="1" dirty="0">
                <a:latin typeface="+mj-lt"/>
              </a:endParaRPr>
            </a:p>
          </p:txBody>
        </p:sp>
      </p:grpSp>
      <p:grpSp>
        <p:nvGrpSpPr>
          <p:cNvPr id="1028" name="Group 325">
            <a:extLst>
              <a:ext uri="{FF2B5EF4-FFF2-40B4-BE49-F238E27FC236}">
                <a16:creationId xmlns:a16="http://schemas.microsoft.com/office/drawing/2014/main" id="{2EAA7767-E576-5615-4D5F-98CFBA59BD08}"/>
              </a:ext>
            </a:extLst>
          </p:cNvPr>
          <p:cNvGrpSpPr/>
          <p:nvPr/>
        </p:nvGrpSpPr>
        <p:grpSpPr>
          <a:xfrm>
            <a:off x="9406919" y="5850756"/>
            <a:ext cx="3650588" cy="3236015"/>
            <a:chOff x="707113" y="3810000"/>
            <a:chExt cx="1674899" cy="1344168"/>
          </a:xfrm>
        </p:grpSpPr>
        <p:sp>
          <p:nvSpPr>
            <p:cNvPr id="1029" name="Freeform 5">
              <a:extLst>
                <a:ext uri="{FF2B5EF4-FFF2-40B4-BE49-F238E27FC236}">
                  <a16:creationId xmlns:a16="http://schemas.microsoft.com/office/drawing/2014/main" id="{112AD1F1-2DBB-5BC2-0A6C-076FF740A35E}"/>
                </a:ext>
              </a:extLst>
            </p:cNvPr>
            <p:cNvSpPr>
              <a:spLocks/>
            </p:cNvSpPr>
            <p:nvPr/>
          </p:nvSpPr>
          <p:spPr bwMode="auto">
            <a:xfrm>
              <a:off x="1911372" y="3816687"/>
              <a:ext cx="459712" cy="1336615"/>
            </a:xfrm>
            <a:custGeom>
              <a:avLst/>
              <a:gdLst/>
              <a:ahLst/>
              <a:cxnLst>
                <a:cxn ang="0">
                  <a:pos x="1062" y="2568"/>
                </a:cxn>
                <a:cxn ang="0">
                  <a:pos x="0" y="3086"/>
                </a:cxn>
                <a:cxn ang="0">
                  <a:pos x="0" y="524"/>
                </a:cxn>
                <a:cxn ang="0">
                  <a:pos x="1062" y="0"/>
                </a:cxn>
                <a:cxn ang="0">
                  <a:pos x="1062" y="2568"/>
                </a:cxn>
              </a:cxnLst>
              <a:rect l="0" t="0" r="r" b="b"/>
              <a:pathLst>
                <a:path w="1062" h="3086">
                  <a:moveTo>
                    <a:pt x="1062" y="2568"/>
                  </a:moveTo>
                  <a:lnTo>
                    <a:pt x="0" y="3086"/>
                  </a:lnTo>
                  <a:lnTo>
                    <a:pt x="0" y="524"/>
                  </a:lnTo>
                  <a:lnTo>
                    <a:pt x="1062" y="0"/>
                  </a:lnTo>
                  <a:lnTo>
                    <a:pt x="1062" y="2568"/>
                  </a:lnTo>
                  <a:close/>
                </a:path>
              </a:pathLst>
            </a:custGeom>
            <a:solidFill>
              <a:schemeClr val="accent4">
                <a:lumMod val="75000"/>
                <a:alpha val="50000"/>
              </a:schemeClr>
            </a:solidFill>
            <a:ln w="9525">
              <a:noFill/>
              <a:prstDash val="sysDash"/>
              <a:miter lim="800000"/>
              <a:headEnd/>
              <a:tailEnd/>
            </a:ln>
          </p:spPr>
          <p:txBody>
            <a:bodyPr lIns="18288" tIns="18288" rIns="18288" bIns="18288" anchor="ctr" anchorCtr="1"/>
            <a:lstStyle/>
            <a:p>
              <a:pPr algn="ctr">
                <a:lnSpc>
                  <a:spcPct val="85000"/>
                </a:lnSpc>
                <a:spcBef>
                  <a:spcPct val="20000"/>
                </a:spcBef>
              </a:pPr>
              <a:endParaRPr lang="en-US" sz="1600" b="1" dirty="0">
                <a:solidFill>
                  <a:schemeClr val="bg1"/>
                </a:solidFill>
                <a:latin typeface="+mj-lt"/>
              </a:endParaRPr>
            </a:p>
          </p:txBody>
        </p:sp>
        <p:sp>
          <p:nvSpPr>
            <p:cNvPr id="1030" name="Rectangle 6">
              <a:extLst>
                <a:ext uri="{FF2B5EF4-FFF2-40B4-BE49-F238E27FC236}">
                  <a16:creationId xmlns:a16="http://schemas.microsoft.com/office/drawing/2014/main" id="{CE0547BF-A772-6E08-EE43-6D80F10C0A4F}"/>
                </a:ext>
              </a:extLst>
            </p:cNvPr>
            <p:cNvSpPr>
              <a:spLocks noChangeArrowheads="1"/>
            </p:cNvSpPr>
            <p:nvPr/>
          </p:nvSpPr>
          <p:spPr bwMode="auto">
            <a:xfrm>
              <a:off x="707115" y="4044510"/>
              <a:ext cx="1204257" cy="1109658"/>
            </a:xfrm>
            <a:prstGeom prst="rect">
              <a:avLst/>
            </a:prstGeom>
            <a:gradFill rotWithShape="0">
              <a:gsLst>
                <a:gs pos="0">
                  <a:srgbClr val="F4C8C3">
                    <a:alpha val="65000"/>
                  </a:srgbClr>
                </a:gs>
                <a:gs pos="100000">
                  <a:srgbClr val="EDA6A1">
                    <a:alpha val="55000"/>
                  </a:srgbClr>
                </a:gs>
              </a:gsLst>
              <a:lin ang="2700000" scaled="1"/>
            </a:gradFill>
            <a:ln w="9525">
              <a:noFill/>
              <a:prstDash val="sysDash"/>
              <a:miter lim="800000"/>
              <a:headEnd/>
              <a:tailEnd/>
            </a:ln>
          </p:spPr>
          <p:txBody>
            <a:bodyPr lIns="18288" tIns="18288" rIns="18288" bIns="18288" anchor="ctr" anchorCtr="1"/>
            <a:lstStyle/>
            <a:p>
              <a:pPr algn="ctr">
                <a:lnSpc>
                  <a:spcPct val="85000"/>
                </a:lnSpc>
                <a:spcBef>
                  <a:spcPct val="20000"/>
                </a:spcBef>
              </a:pPr>
              <a:endParaRPr lang="en-US" sz="1600" b="1" dirty="0">
                <a:solidFill>
                  <a:schemeClr val="bg1"/>
                </a:solidFill>
                <a:latin typeface="+mj-lt"/>
              </a:endParaRPr>
            </a:p>
          </p:txBody>
        </p:sp>
        <p:sp>
          <p:nvSpPr>
            <p:cNvPr id="1031" name="Freeform 7">
              <a:extLst>
                <a:ext uri="{FF2B5EF4-FFF2-40B4-BE49-F238E27FC236}">
                  <a16:creationId xmlns:a16="http://schemas.microsoft.com/office/drawing/2014/main" id="{5F4D568F-8F1E-7A68-90E4-746C4219B5D1}"/>
                </a:ext>
              </a:extLst>
            </p:cNvPr>
            <p:cNvSpPr>
              <a:spLocks/>
            </p:cNvSpPr>
            <p:nvPr/>
          </p:nvSpPr>
          <p:spPr bwMode="auto">
            <a:xfrm>
              <a:off x="707115" y="3816687"/>
              <a:ext cx="1663971" cy="227822"/>
            </a:xfrm>
            <a:custGeom>
              <a:avLst/>
              <a:gdLst/>
              <a:ahLst/>
              <a:cxnLst>
                <a:cxn ang="0">
                  <a:pos x="2784" y="526"/>
                </a:cxn>
                <a:cxn ang="0">
                  <a:pos x="0" y="526"/>
                </a:cxn>
                <a:cxn ang="0">
                  <a:pos x="1060" y="0"/>
                </a:cxn>
                <a:cxn ang="0">
                  <a:pos x="3844" y="0"/>
                </a:cxn>
                <a:cxn ang="0">
                  <a:pos x="2784" y="526"/>
                </a:cxn>
              </a:cxnLst>
              <a:rect l="0" t="0" r="r" b="b"/>
              <a:pathLst>
                <a:path w="3844" h="526">
                  <a:moveTo>
                    <a:pt x="2784" y="526"/>
                  </a:moveTo>
                  <a:lnTo>
                    <a:pt x="0" y="526"/>
                  </a:lnTo>
                  <a:lnTo>
                    <a:pt x="1060" y="0"/>
                  </a:lnTo>
                  <a:lnTo>
                    <a:pt x="3844" y="0"/>
                  </a:lnTo>
                  <a:lnTo>
                    <a:pt x="2784" y="526"/>
                  </a:lnTo>
                  <a:close/>
                </a:path>
              </a:pathLst>
            </a:custGeom>
            <a:gradFill rotWithShape="0">
              <a:gsLst>
                <a:gs pos="0">
                  <a:srgbClr val="FBE6E0">
                    <a:alpha val="75000"/>
                  </a:srgbClr>
                </a:gs>
                <a:gs pos="100000">
                  <a:srgbClr val="F8DAD3">
                    <a:alpha val="75000"/>
                  </a:srgbClr>
                </a:gs>
              </a:gsLst>
              <a:lin ang="2700000" scaled="1"/>
            </a:gradFill>
            <a:ln w="9525">
              <a:noFill/>
              <a:prstDash val="sysDash"/>
              <a:miter lim="800000"/>
              <a:headEnd/>
              <a:tailEnd/>
            </a:ln>
          </p:spPr>
          <p:txBody>
            <a:bodyPr lIns="18288" tIns="18288" rIns="18288" bIns="18288" anchor="ctr" anchorCtr="1"/>
            <a:lstStyle/>
            <a:p>
              <a:pPr algn="ctr">
                <a:lnSpc>
                  <a:spcPct val="85000"/>
                </a:lnSpc>
                <a:spcBef>
                  <a:spcPct val="20000"/>
                </a:spcBef>
              </a:pPr>
              <a:endParaRPr lang="en-US" sz="1600" b="1" dirty="0">
                <a:latin typeface="+mj-lt"/>
              </a:endParaRPr>
            </a:p>
          </p:txBody>
        </p:sp>
        <p:sp>
          <p:nvSpPr>
            <p:cNvPr id="1032" name="Rectangle 6">
              <a:extLst>
                <a:ext uri="{FF2B5EF4-FFF2-40B4-BE49-F238E27FC236}">
                  <a16:creationId xmlns:a16="http://schemas.microsoft.com/office/drawing/2014/main" id="{1F950761-758B-CD57-DE87-D97830670110}"/>
                </a:ext>
              </a:extLst>
            </p:cNvPr>
            <p:cNvSpPr>
              <a:spLocks noChangeArrowheads="1"/>
            </p:cNvSpPr>
            <p:nvPr/>
          </p:nvSpPr>
          <p:spPr bwMode="auto">
            <a:xfrm>
              <a:off x="707113" y="4044510"/>
              <a:ext cx="1200638" cy="1109656"/>
            </a:xfrm>
            <a:prstGeom prst="rect">
              <a:avLst/>
            </a:prstGeom>
            <a:gradFill flip="none" rotWithShape="1">
              <a:gsLst>
                <a:gs pos="0">
                  <a:srgbClr val="FFFFFF">
                    <a:alpha val="50000"/>
                  </a:srgbClr>
                </a:gs>
                <a:gs pos="74000">
                  <a:schemeClr val="accent4">
                    <a:lumMod val="40000"/>
                    <a:lumOff val="60000"/>
                    <a:alpha val="5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5000"/>
                </a:lnSpc>
              </a:pPr>
              <a:endParaRPr lang="en-US" dirty="0">
                <a:latin typeface="+mj-lt"/>
              </a:endParaRPr>
            </a:p>
          </p:txBody>
        </p:sp>
        <p:sp>
          <p:nvSpPr>
            <p:cNvPr id="1033" name="Freeform 7">
              <a:extLst>
                <a:ext uri="{FF2B5EF4-FFF2-40B4-BE49-F238E27FC236}">
                  <a16:creationId xmlns:a16="http://schemas.microsoft.com/office/drawing/2014/main" id="{40E069FE-61BC-2152-8D58-EDFF456D30FB}"/>
                </a:ext>
              </a:extLst>
            </p:cNvPr>
            <p:cNvSpPr>
              <a:spLocks/>
            </p:cNvSpPr>
            <p:nvPr/>
          </p:nvSpPr>
          <p:spPr bwMode="auto">
            <a:xfrm>
              <a:off x="718041" y="3810000"/>
              <a:ext cx="1663971" cy="227822"/>
            </a:xfrm>
            <a:custGeom>
              <a:avLst/>
              <a:gdLst/>
              <a:ahLst/>
              <a:cxnLst>
                <a:cxn ang="0">
                  <a:pos x="2784" y="526"/>
                </a:cxn>
                <a:cxn ang="0">
                  <a:pos x="0" y="526"/>
                </a:cxn>
                <a:cxn ang="0">
                  <a:pos x="1060" y="0"/>
                </a:cxn>
                <a:cxn ang="0">
                  <a:pos x="3844" y="0"/>
                </a:cxn>
                <a:cxn ang="0">
                  <a:pos x="2784" y="526"/>
                </a:cxn>
              </a:cxnLst>
              <a:rect l="0" t="0" r="r" b="b"/>
              <a:pathLst>
                <a:path w="3844" h="526">
                  <a:moveTo>
                    <a:pt x="2784" y="526"/>
                  </a:moveTo>
                  <a:lnTo>
                    <a:pt x="0" y="526"/>
                  </a:lnTo>
                  <a:lnTo>
                    <a:pt x="1060" y="0"/>
                  </a:lnTo>
                  <a:lnTo>
                    <a:pt x="3844" y="0"/>
                  </a:lnTo>
                  <a:lnTo>
                    <a:pt x="2784" y="526"/>
                  </a:lnTo>
                  <a:close/>
                </a:path>
              </a:pathLst>
            </a:custGeom>
            <a:solidFill>
              <a:schemeClr val="accent4">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5000"/>
                </a:lnSpc>
              </a:pPr>
              <a:endParaRPr lang="en-US" dirty="0">
                <a:latin typeface="+mj-lt"/>
              </a:endParaRPr>
            </a:p>
          </p:txBody>
        </p:sp>
      </p:grpSp>
      <p:grpSp>
        <p:nvGrpSpPr>
          <p:cNvPr id="1034" name="Group 284">
            <a:extLst>
              <a:ext uri="{FF2B5EF4-FFF2-40B4-BE49-F238E27FC236}">
                <a16:creationId xmlns:a16="http://schemas.microsoft.com/office/drawing/2014/main" id="{380E754A-8431-342C-9C39-75D04E05BAEB}"/>
              </a:ext>
            </a:extLst>
          </p:cNvPr>
          <p:cNvGrpSpPr/>
          <p:nvPr/>
        </p:nvGrpSpPr>
        <p:grpSpPr>
          <a:xfrm>
            <a:off x="2606308" y="4311671"/>
            <a:ext cx="3198246" cy="3003252"/>
            <a:chOff x="5638799" y="828676"/>
            <a:chExt cx="2386953" cy="1914525"/>
          </a:xfrm>
        </p:grpSpPr>
        <p:sp>
          <p:nvSpPr>
            <p:cNvPr id="1035" name="Freeform 5">
              <a:extLst>
                <a:ext uri="{FF2B5EF4-FFF2-40B4-BE49-F238E27FC236}">
                  <a16:creationId xmlns:a16="http://schemas.microsoft.com/office/drawing/2014/main" id="{4B176FDD-5063-44B4-5117-759BF96666B9}"/>
                </a:ext>
              </a:extLst>
            </p:cNvPr>
            <p:cNvSpPr>
              <a:spLocks/>
            </p:cNvSpPr>
            <p:nvPr/>
          </p:nvSpPr>
          <p:spPr bwMode="auto">
            <a:xfrm>
              <a:off x="7355027" y="838201"/>
              <a:ext cx="655152" cy="1903766"/>
            </a:xfrm>
            <a:custGeom>
              <a:avLst/>
              <a:gdLst/>
              <a:ahLst/>
              <a:cxnLst>
                <a:cxn ang="0">
                  <a:pos x="1062" y="2568"/>
                </a:cxn>
                <a:cxn ang="0">
                  <a:pos x="0" y="3086"/>
                </a:cxn>
                <a:cxn ang="0">
                  <a:pos x="0" y="524"/>
                </a:cxn>
                <a:cxn ang="0">
                  <a:pos x="1062" y="0"/>
                </a:cxn>
                <a:cxn ang="0">
                  <a:pos x="1062" y="2568"/>
                </a:cxn>
              </a:cxnLst>
              <a:rect l="0" t="0" r="r" b="b"/>
              <a:pathLst>
                <a:path w="1062" h="3086">
                  <a:moveTo>
                    <a:pt x="1062" y="2568"/>
                  </a:moveTo>
                  <a:lnTo>
                    <a:pt x="0" y="3086"/>
                  </a:lnTo>
                  <a:lnTo>
                    <a:pt x="0" y="524"/>
                  </a:lnTo>
                  <a:lnTo>
                    <a:pt x="1062" y="0"/>
                  </a:lnTo>
                  <a:lnTo>
                    <a:pt x="1062" y="2568"/>
                  </a:lnTo>
                  <a:close/>
                </a:path>
              </a:pathLst>
            </a:custGeom>
            <a:solidFill>
              <a:schemeClr val="accent1">
                <a:lumMod val="50000"/>
                <a:alpha val="50000"/>
              </a:schemeClr>
            </a:solidFill>
            <a:ln w="9525">
              <a:noFill/>
              <a:prstDash val="sysDash"/>
              <a:miter lim="800000"/>
              <a:headEnd/>
              <a:tailEnd/>
            </a:ln>
          </p:spPr>
          <p:txBody>
            <a:bodyPr lIns="18288" tIns="18288" rIns="18288" bIns="18288" anchor="ctr" anchorCtr="1"/>
            <a:lstStyle/>
            <a:p>
              <a:pPr algn="ctr">
                <a:lnSpc>
                  <a:spcPct val="85000"/>
                </a:lnSpc>
                <a:spcBef>
                  <a:spcPct val="20000"/>
                </a:spcBef>
              </a:pPr>
              <a:endParaRPr lang="en-US" sz="1600" b="1" dirty="0">
                <a:latin typeface="+mj-lt"/>
              </a:endParaRPr>
            </a:p>
          </p:txBody>
        </p:sp>
        <p:sp>
          <p:nvSpPr>
            <p:cNvPr id="1036" name="Rectangle 6">
              <a:extLst>
                <a:ext uri="{FF2B5EF4-FFF2-40B4-BE49-F238E27FC236}">
                  <a16:creationId xmlns:a16="http://schemas.microsoft.com/office/drawing/2014/main" id="{28365DED-73B7-4E55-1C55-BBD01CE1411F}"/>
                </a:ext>
              </a:extLst>
            </p:cNvPr>
            <p:cNvSpPr>
              <a:spLocks noChangeArrowheads="1"/>
            </p:cNvSpPr>
            <p:nvPr/>
          </p:nvSpPr>
          <p:spPr bwMode="auto">
            <a:xfrm>
              <a:off x="5638800" y="1162693"/>
              <a:ext cx="1716227" cy="1580508"/>
            </a:xfrm>
            <a:prstGeom prst="rect">
              <a:avLst/>
            </a:prstGeom>
            <a:gradFill rotWithShape="0">
              <a:gsLst>
                <a:gs pos="0">
                  <a:srgbClr val="4E70AC">
                    <a:alpha val="75000"/>
                  </a:srgbClr>
                </a:gs>
                <a:gs pos="100000">
                  <a:srgbClr val="264B78">
                    <a:alpha val="75000"/>
                  </a:srgbClr>
                </a:gs>
              </a:gsLst>
              <a:lin ang="2700000" scaled="1"/>
            </a:gradFill>
            <a:ln w="9525">
              <a:noFill/>
              <a:prstDash val="sysDash"/>
              <a:miter lim="800000"/>
              <a:headEnd/>
              <a:tailEnd/>
            </a:ln>
          </p:spPr>
          <p:txBody>
            <a:bodyPr lIns="18288" tIns="18288" rIns="18288" bIns="18288" anchor="ctr" anchorCtr="1"/>
            <a:lstStyle/>
            <a:p>
              <a:pPr algn="ctr">
                <a:lnSpc>
                  <a:spcPct val="85000"/>
                </a:lnSpc>
                <a:spcBef>
                  <a:spcPct val="20000"/>
                </a:spcBef>
              </a:pPr>
              <a:endParaRPr lang="en-US" sz="1600" b="1" dirty="0">
                <a:latin typeface="+mj-lt"/>
              </a:endParaRPr>
            </a:p>
          </p:txBody>
        </p:sp>
        <p:sp>
          <p:nvSpPr>
            <p:cNvPr id="1037" name="Freeform 7">
              <a:extLst>
                <a:ext uri="{FF2B5EF4-FFF2-40B4-BE49-F238E27FC236}">
                  <a16:creationId xmlns:a16="http://schemas.microsoft.com/office/drawing/2014/main" id="{83E81EDB-0C69-77BF-A580-2BE1C58F67EB}"/>
                </a:ext>
              </a:extLst>
            </p:cNvPr>
            <p:cNvSpPr>
              <a:spLocks/>
            </p:cNvSpPr>
            <p:nvPr/>
          </p:nvSpPr>
          <p:spPr bwMode="auto">
            <a:xfrm>
              <a:off x="5638800" y="838201"/>
              <a:ext cx="2371379" cy="324492"/>
            </a:xfrm>
            <a:custGeom>
              <a:avLst/>
              <a:gdLst/>
              <a:ahLst/>
              <a:cxnLst>
                <a:cxn ang="0">
                  <a:pos x="2784" y="526"/>
                </a:cxn>
                <a:cxn ang="0">
                  <a:pos x="0" y="526"/>
                </a:cxn>
                <a:cxn ang="0">
                  <a:pos x="1060" y="0"/>
                </a:cxn>
                <a:cxn ang="0">
                  <a:pos x="3844" y="0"/>
                </a:cxn>
                <a:cxn ang="0">
                  <a:pos x="2784" y="526"/>
                </a:cxn>
              </a:cxnLst>
              <a:rect l="0" t="0" r="r" b="b"/>
              <a:pathLst>
                <a:path w="3844" h="526">
                  <a:moveTo>
                    <a:pt x="2784" y="526"/>
                  </a:moveTo>
                  <a:lnTo>
                    <a:pt x="0" y="526"/>
                  </a:lnTo>
                  <a:lnTo>
                    <a:pt x="1060" y="0"/>
                  </a:lnTo>
                  <a:lnTo>
                    <a:pt x="3844" y="0"/>
                  </a:lnTo>
                  <a:lnTo>
                    <a:pt x="2784" y="526"/>
                  </a:lnTo>
                  <a:close/>
                </a:path>
              </a:pathLst>
            </a:custGeom>
            <a:gradFill rotWithShape="0">
              <a:gsLst>
                <a:gs pos="0">
                  <a:srgbClr val="8EB0DA">
                    <a:alpha val="75000"/>
                  </a:srgbClr>
                </a:gs>
                <a:gs pos="100000">
                  <a:srgbClr val="749FD2">
                    <a:alpha val="75000"/>
                  </a:srgbClr>
                </a:gs>
              </a:gsLst>
              <a:lin ang="2700000" scaled="1"/>
            </a:gradFill>
            <a:ln w="9525">
              <a:noFill/>
              <a:prstDash val="sysDash"/>
              <a:miter lim="800000"/>
              <a:headEnd/>
              <a:tailEnd/>
            </a:ln>
          </p:spPr>
          <p:txBody>
            <a:bodyPr lIns="18288" tIns="18288" rIns="18288" bIns="18288" anchor="ctr" anchorCtr="1"/>
            <a:lstStyle/>
            <a:p>
              <a:pPr algn="ctr">
                <a:lnSpc>
                  <a:spcPct val="85000"/>
                </a:lnSpc>
                <a:spcBef>
                  <a:spcPct val="20000"/>
                </a:spcBef>
              </a:pPr>
              <a:endParaRPr lang="en-US" sz="1600" b="1" dirty="0">
                <a:latin typeface="+mj-lt"/>
              </a:endParaRPr>
            </a:p>
          </p:txBody>
        </p:sp>
        <p:sp>
          <p:nvSpPr>
            <p:cNvPr id="1038" name="Rectangle 6">
              <a:extLst>
                <a:ext uri="{FF2B5EF4-FFF2-40B4-BE49-F238E27FC236}">
                  <a16:creationId xmlns:a16="http://schemas.microsoft.com/office/drawing/2014/main" id="{D28EA089-4CBC-0166-4FA5-3FA3F8E2CB28}"/>
                </a:ext>
              </a:extLst>
            </p:cNvPr>
            <p:cNvSpPr>
              <a:spLocks noChangeArrowheads="1"/>
            </p:cNvSpPr>
            <p:nvPr/>
          </p:nvSpPr>
          <p:spPr bwMode="auto">
            <a:xfrm>
              <a:off x="5638799" y="1162694"/>
              <a:ext cx="1711069" cy="1580506"/>
            </a:xfrm>
            <a:prstGeom prst="rect">
              <a:avLst/>
            </a:prstGeom>
            <a:gradFill flip="none" rotWithShape="1">
              <a:gsLst>
                <a:gs pos="0">
                  <a:schemeClr val="accent1">
                    <a:lumMod val="5000"/>
                    <a:lumOff val="95000"/>
                    <a:alpha val="50000"/>
                  </a:schemeClr>
                </a:gs>
                <a:gs pos="74000">
                  <a:schemeClr val="accent1">
                    <a:lumMod val="45000"/>
                    <a:lumOff val="55000"/>
                    <a:alpha val="5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5000"/>
                </a:lnSpc>
              </a:pPr>
              <a:endParaRPr lang="en-US" dirty="0">
                <a:solidFill>
                  <a:schemeClr val="tx1"/>
                </a:solidFill>
                <a:latin typeface="+mj-lt"/>
              </a:endParaRPr>
            </a:p>
          </p:txBody>
        </p:sp>
        <p:sp>
          <p:nvSpPr>
            <p:cNvPr id="1039" name="Freeform 7">
              <a:extLst>
                <a:ext uri="{FF2B5EF4-FFF2-40B4-BE49-F238E27FC236}">
                  <a16:creationId xmlns:a16="http://schemas.microsoft.com/office/drawing/2014/main" id="{82703059-148D-321C-3855-67010E86F6AA}"/>
                </a:ext>
              </a:extLst>
            </p:cNvPr>
            <p:cNvSpPr>
              <a:spLocks/>
            </p:cNvSpPr>
            <p:nvPr/>
          </p:nvSpPr>
          <p:spPr bwMode="auto">
            <a:xfrm>
              <a:off x="5654373" y="828676"/>
              <a:ext cx="2371379" cy="324492"/>
            </a:xfrm>
            <a:custGeom>
              <a:avLst/>
              <a:gdLst/>
              <a:ahLst/>
              <a:cxnLst>
                <a:cxn ang="0">
                  <a:pos x="2784" y="526"/>
                </a:cxn>
                <a:cxn ang="0">
                  <a:pos x="0" y="526"/>
                </a:cxn>
                <a:cxn ang="0">
                  <a:pos x="1060" y="0"/>
                </a:cxn>
                <a:cxn ang="0">
                  <a:pos x="3844" y="0"/>
                </a:cxn>
                <a:cxn ang="0">
                  <a:pos x="2784" y="526"/>
                </a:cxn>
              </a:cxnLst>
              <a:rect l="0" t="0" r="r" b="b"/>
              <a:pathLst>
                <a:path w="3844" h="526">
                  <a:moveTo>
                    <a:pt x="2784" y="526"/>
                  </a:moveTo>
                  <a:lnTo>
                    <a:pt x="0" y="526"/>
                  </a:lnTo>
                  <a:lnTo>
                    <a:pt x="1060" y="0"/>
                  </a:lnTo>
                  <a:lnTo>
                    <a:pt x="3844" y="0"/>
                  </a:lnTo>
                  <a:lnTo>
                    <a:pt x="2784" y="526"/>
                  </a:lnTo>
                  <a:close/>
                </a:path>
              </a:pathLst>
            </a:custGeom>
            <a:solidFill>
              <a:schemeClr val="accent1">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5000"/>
                </a:lnSpc>
              </a:pPr>
              <a:endParaRPr lang="en-US" dirty="0">
                <a:solidFill>
                  <a:schemeClr val="tx1"/>
                </a:solidFill>
                <a:latin typeface="+mj-lt"/>
              </a:endParaRPr>
            </a:p>
          </p:txBody>
        </p:sp>
      </p:grpSp>
      <p:grpSp>
        <p:nvGrpSpPr>
          <p:cNvPr id="1040" name="Group 138">
            <a:extLst>
              <a:ext uri="{FF2B5EF4-FFF2-40B4-BE49-F238E27FC236}">
                <a16:creationId xmlns:a16="http://schemas.microsoft.com/office/drawing/2014/main" id="{1A79F212-91DF-42B0-A3DE-BA84D647FFDE}"/>
              </a:ext>
            </a:extLst>
          </p:cNvPr>
          <p:cNvGrpSpPr/>
          <p:nvPr/>
        </p:nvGrpSpPr>
        <p:grpSpPr>
          <a:xfrm>
            <a:off x="5765917" y="3827968"/>
            <a:ext cx="3672408" cy="2986375"/>
            <a:chOff x="2961109" y="2460548"/>
            <a:chExt cx="1145738" cy="912260"/>
          </a:xfrm>
        </p:grpSpPr>
        <p:sp>
          <p:nvSpPr>
            <p:cNvPr id="1041" name="Freeform 5">
              <a:extLst>
                <a:ext uri="{FF2B5EF4-FFF2-40B4-BE49-F238E27FC236}">
                  <a16:creationId xmlns:a16="http://schemas.microsoft.com/office/drawing/2014/main" id="{3CCFEC3A-5609-9182-98EC-D3F2020DD808}"/>
                </a:ext>
              </a:extLst>
            </p:cNvPr>
            <p:cNvSpPr>
              <a:spLocks/>
            </p:cNvSpPr>
            <p:nvPr/>
          </p:nvSpPr>
          <p:spPr bwMode="auto">
            <a:xfrm>
              <a:off x="3784899" y="2465086"/>
              <a:ext cx="314473" cy="907134"/>
            </a:xfrm>
            <a:custGeom>
              <a:avLst/>
              <a:gdLst/>
              <a:ahLst/>
              <a:cxnLst>
                <a:cxn ang="0">
                  <a:pos x="1062" y="2568"/>
                </a:cxn>
                <a:cxn ang="0">
                  <a:pos x="0" y="3086"/>
                </a:cxn>
                <a:cxn ang="0">
                  <a:pos x="0" y="524"/>
                </a:cxn>
                <a:cxn ang="0">
                  <a:pos x="1062" y="0"/>
                </a:cxn>
                <a:cxn ang="0">
                  <a:pos x="1062" y="2568"/>
                </a:cxn>
              </a:cxnLst>
              <a:rect l="0" t="0" r="r" b="b"/>
              <a:pathLst>
                <a:path w="1062" h="3086">
                  <a:moveTo>
                    <a:pt x="1062" y="2568"/>
                  </a:moveTo>
                  <a:lnTo>
                    <a:pt x="0" y="3086"/>
                  </a:lnTo>
                  <a:lnTo>
                    <a:pt x="0" y="524"/>
                  </a:lnTo>
                  <a:lnTo>
                    <a:pt x="1062" y="0"/>
                  </a:lnTo>
                  <a:lnTo>
                    <a:pt x="1062" y="2568"/>
                  </a:lnTo>
                  <a:close/>
                </a:path>
              </a:pathLst>
            </a:custGeom>
            <a:solidFill>
              <a:schemeClr val="accent6">
                <a:lumMod val="50000"/>
                <a:alpha val="50000"/>
              </a:schemeClr>
            </a:solidFill>
            <a:ln w="9525">
              <a:noFill/>
              <a:prstDash val="sysDash"/>
              <a:miter lim="800000"/>
              <a:headEnd/>
              <a:tailEnd/>
            </a:ln>
          </p:spPr>
          <p:txBody>
            <a:bodyPr lIns="18288" tIns="18288" rIns="18288" bIns="18288" anchor="ctr" anchorCtr="1"/>
            <a:lstStyle/>
            <a:p>
              <a:pPr algn="ctr">
                <a:lnSpc>
                  <a:spcPct val="85000"/>
                </a:lnSpc>
                <a:spcBef>
                  <a:spcPct val="20000"/>
                </a:spcBef>
              </a:pPr>
              <a:endParaRPr lang="en-US" sz="2000" b="1" dirty="0">
                <a:latin typeface="+mj-lt"/>
              </a:endParaRPr>
            </a:p>
          </p:txBody>
        </p:sp>
        <p:sp>
          <p:nvSpPr>
            <p:cNvPr id="1042" name="Rectangle 6">
              <a:extLst>
                <a:ext uri="{FF2B5EF4-FFF2-40B4-BE49-F238E27FC236}">
                  <a16:creationId xmlns:a16="http://schemas.microsoft.com/office/drawing/2014/main" id="{B39A4714-EB5A-8403-E3AE-E51909DD5DDF}"/>
                </a:ext>
              </a:extLst>
            </p:cNvPr>
            <p:cNvSpPr>
              <a:spLocks noChangeArrowheads="1"/>
            </p:cNvSpPr>
            <p:nvPr/>
          </p:nvSpPr>
          <p:spPr bwMode="auto">
            <a:xfrm>
              <a:off x="2961110" y="2619705"/>
              <a:ext cx="823790" cy="753103"/>
            </a:xfrm>
            <a:prstGeom prst="rect">
              <a:avLst/>
            </a:prstGeom>
            <a:gradFill rotWithShape="0">
              <a:gsLst>
                <a:gs pos="0">
                  <a:srgbClr val="7EC391">
                    <a:alpha val="75000"/>
                  </a:srgbClr>
                </a:gs>
                <a:gs pos="100000">
                  <a:srgbClr val="4C8965">
                    <a:alpha val="75000"/>
                  </a:srgbClr>
                </a:gs>
              </a:gsLst>
              <a:lin ang="2700000" scaled="1"/>
            </a:gradFill>
            <a:ln w="9525">
              <a:noFill/>
              <a:prstDash val="sysDash"/>
              <a:miter lim="800000"/>
              <a:headEnd/>
              <a:tailEnd/>
            </a:ln>
          </p:spPr>
          <p:txBody>
            <a:bodyPr lIns="18288" tIns="18288" rIns="18288" bIns="18288" anchor="ctr" anchorCtr="1"/>
            <a:lstStyle/>
            <a:p>
              <a:pPr algn="ctr">
                <a:lnSpc>
                  <a:spcPct val="85000"/>
                </a:lnSpc>
                <a:spcBef>
                  <a:spcPct val="20000"/>
                </a:spcBef>
              </a:pPr>
              <a:endParaRPr lang="en-US" sz="2000" b="1" dirty="0">
                <a:latin typeface="+mj-lt"/>
              </a:endParaRPr>
            </a:p>
          </p:txBody>
        </p:sp>
        <p:sp>
          <p:nvSpPr>
            <p:cNvPr id="1043" name="Freeform 7">
              <a:extLst>
                <a:ext uri="{FF2B5EF4-FFF2-40B4-BE49-F238E27FC236}">
                  <a16:creationId xmlns:a16="http://schemas.microsoft.com/office/drawing/2014/main" id="{88398F08-864D-3E01-C50F-25C91FD6FB54}"/>
                </a:ext>
              </a:extLst>
            </p:cNvPr>
            <p:cNvSpPr>
              <a:spLocks/>
            </p:cNvSpPr>
            <p:nvPr/>
          </p:nvSpPr>
          <p:spPr bwMode="auto">
            <a:xfrm>
              <a:off x="2961110" y="2465086"/>
              <a:ext cx="1138263" cy="154618"/>
            </a:xfrm>
            <a:custGeom>
              <a:avLst/>
              <a:gdLst/>
              <a:ahLst/>
              <a:cxnLst>
                <a:cxn ang="0">
                  <a:pos x="2784" y="526"/>
                </a:cxn>
                <a:cxn ang="0">
                  <a:pos x="0" y="526"/>
                </a:cxn>
                <a:cxn ang="0">
                  <a:pos x="1060" y="0"/>
                </a:cxn>
                <a:cxn ang="0">
                  <a:pos x="3844" y="0"/>
                </a:cxn>
                <a:cxn ang="0">
                  <a:pos x="2784" y="526"/>
                </a:cxn>
              </a:cxnLst>
              <a:rect l="0" t="0" r="r" b="b"/>
              <a:pathLst>
                <a:path w="3844" h="526">
                  <a:moveTo>
                    <a:pt x="2784" y="526"/>
                  </a:moveTo>
                  <a:lnTo>
                    <a:pt x="0" y="526"/>
                  </a:lnTo>
                  <a:lnTo>
                    <a:pt x="1060" y="0"/>
                  </a:lnTo>
                  <a:lnTo>
                    <a:pt x="3844" y="0"/>
                  </a:lnTo>
                  <a:lnTo>
                    <a:pt x="2784" y="526"/>
                  </a:lnTo>
                  <a:close/>
                </a:path>
              </a:pathLst>
            </a:custGeom>
            <a:gradFill rotWithShape="0">
              <a:gsLst>
                <a:gs pos="0">
                  <a:srgbClr val="ADE4BE">
                    <a:alpha val="75000"/>
                  </a:srgbClr>
                </a:gs>
                <a:gs pos="100000">
                  <a:srgbClr val="A2D6B1">
                    <a:alpha val="75000"/>
                  </a:srgbClr>
                </a:gs>
              </a:gsLst>
              <a:lin ang="2700000" scaled="1"/>
            </a:gradFill>
            <a:ln w="9525">
              <a:noFill/>
              <a:prstDash val="sysDash"/>
              <a:miter lim="800000"/>
              <a:headEnd/>
              <a:tailEnd/>
            </a:ln>
          </p:spPr>
          <p:txBody>
            <a:bodyPr lIns="18288" tIns="18288" rIns="18288" bIns="18288" anchor="ctr" anchorCtr="1"/>
            <a:lstStyle/>
            <a:p>
              <a:pPr algn="ctr">
                <a:lnSpc>
                  <a:spcPct val="85000"/>
                </a:lnSpc>
                <a:spcBef>
                  <a:spcPct val="20000"/>
                </a:spcBef>
              </a:pPr>
              <a:endParaRPr lang="en-US" sz="2000" b="1" dirty="0">
                <a:latin typeface="+mj-lt"/>
              </a:endParaRPr>
            </a:p>
          </p:txBody>
        </p:sp>
        <p:sp>
          <p:nvSpPr>
            <p:cNvPr id="1044" name="Rectangle 6">
              <a:extLst>
                <a:ext uri="{FF2B5EF4-FFF2-40B4-BE49-F238E27FC236}">
                  <a16:creationId xmlns:a16="http://schemas.microsoft.com/office/drawing/2014/main" id="{6928790F-1242-99D7-E6AC-B3EB79078015}"/>
                </a:ext>
              </a:extLst>
            </p:cNvPr>
            <p:cNvSpPr>
              <a:spLocks noChangeArrowheads="1"/>
            </p:cNvSpPr>
            <p:nvPr/>
          </p:nvSpPr>
          <p:spPr bwMode="auto">
            <a:xfrm>
              <a:off x="2961109" y="2619706"/>
              <a:ext cx="821314" cy="753102"/>
            </a:xfrm>
            <a:prstGeom prst="rect">
              <a:avLst/>
            </a:prstGeom>
            <a:gradFill>
              <a:gsLst>
                <a:gs pos="0">
                  <a:schemeClr val="accent1">
                    <a:lumMod val="5000"/>
                    <a:lumOff val="95000"/>
                    <a:alpha val="50000"/>
                  </a:schemeClr>
                </a:gs>
                <a:gs pos="74000">
                  <a:schemeClr val="accent6">
                    <a:lumMod val="45000"/>
                    <a:lumOff val="55000"/>
                    <a:alpha val="50000"/>
                  </a:scheme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5000"/>
                </a:lnSpc>
              </a:pPr>
              <a:endParaRPr lang="en-US" sz="2400" b="1" dirty="0">
                <a:solidFill>
                  <a:schemeClr val="tx1"/>
                </a:solidFill>
                <a:latin typeface="+mj-lt"/>
              </a:endParaRPr>
            </a:p>
          </p:txBody>
        </p:sp>
        <p:sp>
          <p:nvSpPr>
            <p:cNvPr id="1045" name="Freeform 7">
              <a:extLst>
                <a:ext uri="{FF2B5EF4-FFF2-40B4-BE49-F238E27FC236}">
                  <a16:creationId xmlns:a16="http://schemas.microsoft.com/office/drawing/2014/main" id="{EA449FCD-C619-3E30-8B48-B96F9A77B4E8}"/>
                </a:ext>
              </a:extLst>
            </p:cNvPr>
            <p:cNvSpPr>
              <a:spLocks/>
            </p:cNvSpPr>
            <p:nvPr/>
          </p:nvSpPr>
          <p:spPr bwMode="auto">
            <a:xfrm>
              <a:off x="2968584" y="2460548"/>
              <a:ext cx="1138263" cy="154618"/>
            </a:xfrm>
            <a:custGeom>
              <a:avLst/>
              <a:gdLst/>
              <a:ahLst/>
              <a:cxnLst>
                <a:cxn ang="0">
                  <a:pos x="2784" y="526"/>
                </a:cxn>
                <a:cxn ang="0">
                  <a:pos x="0" y="526"/>
                </a:cxn>
                <a:cxn ang="0">
                  <a:pos x="1060" y="0"/>
                </a:cxn>
                <a:cxn ang="0">
                  <a:pos x="3844" y="0"/>
                </a:cxn>
                <a:cxn ang="0">
                  <a:pos x="2784" y="526"/>
                </a:cxn>
              </a:cxnLst>
              <a:rect l="0" t="0" r="r" b="b"/>
              <a:pathLst>
                <a:path w="3844" h="526">
                  <a:moveTo>
                    <a:pt x="2784" y="526"/>
                  </a:moveTo>
                  <a:lnTo>
                    <a:pt x="0" y="526"/>
                  </a:lnTo>
                  <a:lnTo>
                    <a:pt x="1060" y="0"/>
                  </a:lnTo>
                  <a:lnTo>
                    <a:pt x="3844" y="0"/>
                  </a:lnTo>
                  <a:lnTo>
                    <a:pt x="2784" y="526"/>
                  </a:lnTo>
                  <a:close/>
                </a:path>
              </a:pathLst>
            </a:custGeom>
            <a:solidFill>
              <a:schemeClr val="accent6">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5000"/>
                </a:lnSpc>
              </a:pPr>
              <a:endParaRPr lang="en-US" sz="2400" b="1" dirty="0">
                <a:solidFill>
                  <a:schemeClr val="tx1"/>
                </a:solidFill>
                <a:latin typeface="+mj-lt"/>
              </a:endParaRPr>
            </a:p>
          </p:txBody>
        </p:sp>
      </p:grpSp>
      <p:grpSp>
        <p:nvGrpSpPr>
          <p:cNvPr id="1046" name="Group 1">
            <a:extLst>
              <a:ext uri="{FF2B5EF4-FFF2-40B4-BE49-F238E27FC236}">
                <a16:creationId xmlns:a16="http://schemas.microsoft.com/office/drawing/2014/main" id="{A33C10F6-AAE2-631B-ECD5-477F4E25DEE2}"/>
              </a:ext>
            </a:extLst>
          </p:cNvPr>
          <p:cNvGrpSpPr/>
          <p:nvPr/>
        </p:nvGrpSpPr>
        <p:grpSpPr>
          <a:xfrm>
            <a:off x="9422301" y="3341125"/>
            <a:ext cx="3726768" cy="3018387"/>
            <a:chOff x="2188204" y="849642"/>
            <a:chExt cx="5379980" cy="4343400"/>
          </a:xfrm>
        </p:grpSpPr>
        <p:sp>
          <p:nvSpPr>
            <p:cNvPr id="1047" name="Freeform 5">
              <a:extLst>
                <a:ext uri="{FF2B5EF4-FFF2-40B4-BE49-F238E27FC236}">
                  <a16:creationId xmlns:a16="http://schemas.microsoft.com/office/drawing/2014/main" id="{20983FA7-B661-AAF4-2861-17ED95074C0E}"/>
                </a:ext>
              </a:extLst>
            </p:cNvPr>
            <p:cNvSpPr>
              <a:spLocks/>
            </p:cNvSpPr>
            <p:nvPr/>
          </p:nvSpPr>
          <p:spPr bwMode="auto">
            <a:xfrm>
              <a:off x="6056429" y="871250"/>
              <a:ext cx="1476653" cy="4318992"/>
            </a:xfrm>
            <a:custGeom>
              <a:avLst/>
              <a:gdLst/>
              <a:ahLst/>
              <a:cxnLst>
                <a:cxn ang="0">
                  <a:pos x="1062" y="2568"/>
                </a:cxn>
                <a:cxn ang="0">
                  <a:pos x="0" y="3086"/>
                </a:cxn>
                <a:cxn ang="0">
                  <a:pos x="0" y="524"/>
                </a:cxn>
                <a:cxn ang="0">
                  <a:pos x="1062" y="0"/>
                </a:cxn>
                <a:cxn ang="0">
                  <a:pos x="1062" y="2568"/>
                </a:cxn>
              </a:cxnLst>
              <a:rect l="0" t="0" r="r" b="b"/>
              <a:pathLst>
                <a:path w="1062" h="3086">
                  <a:moveTo>
                    <a:pt x="1062" y="2568"/>
                  </a:moveTo>
                  <a:lnTo>
                    <a:pt x="0" y="3086"/>
                  </a:lnTo>
                  <a:lnTo>
                    <a:pt x="0" y="524"/>
                  </a:lnTo>
                  <a:lnTo>
                    <a:pt x="1062" y="0"/>
                  </a:lnTo>
                  <a:lnTo>
                    <a:pt x="1062" y="2568"/>
                  </a:lnTo>
                  <a:close/>
                </a:path>
              </a:pathLst>
            </a:custGeom>
            <a:solidFill>
              <a:schemeClr val="accent3">
                <a:lumMod val="50000"/>
                <a:alpha val="50000"/>
              </a:schemeClr>
            </a:solidFill>
            <a:ln w="9525">
              <a:noFill/>
              <a:prstDash val="sysDash"/>
              <a:miter lim="800000"/>
              <a:headEnd/>
              <a:tailEnd/>
            </a:ln>
          </p:spPr>
          <p:txBody>
            <a:bodyPr lIns="18288" tIns="18288" rIns="18288" bIns="18288" anchor="ctr" anchorCtr="1"/>
            <a:lstStyle/>
            <a:p>
              <a:pPr algn="ctr">
                <a:lnSpc>
                  <a:spcPct val="85000"/>
                </a:lnSpc>
                <a:spcBef>
                  <a:spcPct val="20000"/>
                </a:spcBef>
              </a:pPr>
              <a:endParaRPr lang="en-US" sz="1600" b="1" dirty="0">
                <a:latin typeface="+mj-lt"/>
              </a:endParaRPr>
            </a:p>
          </p:txBody>
        </p:sp>
        <p:sp>
          <p:nvSpPr>
            <p:cNvPr id="1048" name="Rectangle 6">
              <a:extLst>
                <a:ext uri="{FF2B5EF4-FFF2-40B4-BE49-F238E27FC236}">
                  <a16:creationId xmlns:a16="http://schemas.microsoft.com/office/drawing/2014/main" id="{BB6D92E3-30D0-3865-1556-688E4E543D16}"/>
                </a:ext>
              </a:extLst>
            </p:cNvPr>
            <p:cNvSpPr>
              <a:spLocks noChangeArrowheads="1"/>
            </p:cNvSpPr>
            <p:nvPr/>
          </p:nvSpPr>
          <p:spPr bwMode="auto">
            <a:xfrm>
              <a:off x="2188208" y="1607411"/>
              <a:ext cx="3868224" cy="3585631"/>
            </a:xfrm>
            <a:prstGeom prst="rect">
              <a:avLst/>
            </a:prstGeom>
            <a:gradFill rotWithShape="0">
              <a:gsLst>
                <a:gs pos="0">
                  <a:srgbClr val="A3A3A3">
                    <a:alpha val="65000"/>
                  </a:srgbClr>
                </a:gs>
                <a:gs pos="100000">
                  <a:srgbClr val="848484">
                    <a:alpha val="55000"/>
                  </a:srgbClr>
                </a:gs>
              </a:gsLst>
              <a:lin ang="2700000" scaled="1"/>
            </a:gradFill>
            <a:ln w="9525">
              <a:noFill/>
              <a:prstDash val="sysDash"/>
              <a:miter lim="800000"/>
              <a:headEnd/>
              <a:tailEnd/>
            </a:ln>
          </p:spPr>
          <p:txBody>
            <a:bodyPr lIns="18288" tIns="18288" rIns="18288" bIns="18288" anchor="ctr" anchorCtr="1"/>
            <a:lstStyle/>
            <a:p>
              <a:pPr algn="ctr">
                <a:lnSpc>
                  <a:spcPct val="85000"/>
                </a:lnSpc>
                <a:spcBef>
                  <a:spcPct val="20000"/>
                </a:spcBef>
              </a:pPr>
              <a:endParaRPr lang="en-US" sz="1600" b="1" dirty="0">
                <a:latin typeface="+mj-lt"/>
              </a:endParaRPr>
            </a:p>
          </p:txBody>
        </p:sp>
        <p:sp>
          <p:nvSpPr>
            <p:cNvPr id="1049" name="Freeform 7">
              <a:extLst>
                <a:ext uri="{FF2B5EF4-FFF2-40B4-BE49-F238E27FC236}">
                  <a16:creationId xmlns:a16="http://schemas.microsoft.com/office/drawing/2014/main" id="{5C7E7307-E3BD-7A31-3BBE-066E08B8E377}"/>
                </a:ext>
              </a:extLst>
            </p:cNvPr>
            <p:cNvSpPr>
              <a:spLocks/>
            </p:cNvSpPr>
            <p:nvPr/>
          </p:nvSpPr>
          <p:spPr bwMode="auto">
            <a:xfrm>
              <a:off x="2188208" y="871250"/>
              <a:ext cx="5344878" cy="736160"/>
            </a:xfrm>
            <a:custGeom>
              <a:avLst/>
              <a:gdLst/>
              <a:ahLst/>
              <a:cxnLst>
                <a:cxn ang="0">
                  <a:pos x="2784" y="526"/>
                </a:cxn>
                <a:cxn ang="0">
                  <a:pos x="0" y="526"/>
                </a:cxn>
                <a:cxn ang="0">
                  <a:pos x="1060" y="0"/>
                </a:cxn>
                <a:cxn ang="0">
                  <a:pos x="3844" y="0"/>
                </a:cxn>
                <a:cxn ang="0">
                  <a:pos x="2784" y="526"/>
                </a:cxn>
              </a:cxnLst>
              <a:rect l="0" t="0" r="r" b="b"/>
              <a:pathLst>
                <a:path w="3844" h="526">
                  <a:moveTo>
                    <a:pt x="2784" y="526"/>
                  </a:moveTo>
                  <a:lnTo>
                    <a:pt x="0" y="526"/>
                  </a:lnTo>
                  <a:lnTo>
                    <a:pt x="1060" y="0"/>
                  </a:lnTo>
                  <a:lnTo>
                    <a:pt x="3844" y="0"/>
                  </a:lnTo>
                  <a:lnTo>
                    <a:pt x="2784" y="526"/>
                  </a:lnTo>
                  <a:close/>
                </a:path>
              </a:pathLst>
            </a:custGeom>
            <a:gradFill rotWithShape="0">
              <a:gsLst>
                <a:gs pos="0">
                  <a:srgbClr val="CFCFCF">
                    <a:alpha val="75000"/>
                  </a:srgbClr>
                </a:gs>
                <a:gs pos="100000">
                  <a:srgbClr val="CBCBCB">
                    <a:alpha val="75000"/>
                  </a:srgbClr>
                </a:gs>
              </a:gsLst>
              <a:lin ang="2700000" scaled="1"/>
            </a:gradFill>
            <a:ln w="9525">
              <a:noFill/>
              <a:prstDash val="sysDash"/>
              <a:miter lim="800000"/>
              <a:headEnd/>
              <a:tailEnd/>
            </a:ln>
          </p:spPr>
          <p:txBody>
            <a:bodyPr lIns="18288" tIns="18288" rIns="18288" bIns="18288" anchor="ctr" anchorCtr="1"/>
            <a:lstStyle/>
            <a:p>
              <a:pPr algn="ctr">
                <a:lnSpc>
                  <a:spcPct val="85000"/>
                </a:lnSpc>
                <a:spcBef>
                  <a:spcPct val="20000"/>
                </a:spcBef>
              </a:pPr>
              <a:endParaRPr lang="en-US" sz="1600" b="1" dirty="0">
                <a:latin typeface="+mj-lt"/>
              </a:endParaRPr>
            </a:p>
          </p:txBody>
        </p:sp>
        <p:sp>
          <p:nvSpPr>
            <p:cNvPr id="1050" name="Rectangle 6">
              <a:extLst>
                <a:ext uri="{FF2B5EF4-FFF2-40B4-BE49-F238E27FC236}">
                  <a16:creationId xmlns:a16="http://schemas.microsoft.com/office/drawing/2014/main" id="{7B5321A3-18BD-C8BF-4FDD-293B14F6A8E8}"/>
                </a:ext>
              </a:extLst>
            </p:cNvPr>
            <p:cNvSpPr>
              <a:spLocks noChangeArrowheads="1"/>
            </p:cNvSpPr>
            <p:nvPr/>
          </p:nvSpPr>
          <p:spPr bwMode="auto">
            <a:xfrm>
              <a:off x="2188204" y="1607414"/>
              <a:ext cx="3856598" cy="3585625"/>
            </a:xfrm>
            <a:prstGeom prst="rect">
              <a:avLst/>
            </a:prstGeom>
            <a:gradFill flip="none" rotWithShape="1">
              <a:gsLst>
                <a:gs pos="0">
                  <a:schemeClr val="bg1"/>
                </a:gs>
                <a:gs pos="74000">
                  <a:schemeClr val="accent3">
                    <a:lumMod val="100000"/>
                    <a:alpha val="5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5000"/>
                </a:lnSpc>
              </a:pPr>
              <a:endParaRPr lang="en-US" dirty="0">
                <a:solidFill>
                  <a:schemeClr val="tx1"/>
                </a:solidFill>
                <a:latin typeface="+mj-lt"/>
              </a:endParaRPr>
            </a:p>
          </p:txBody>
        </p:sp>
        <p:sp>
          <p:nvSpPr>
            <p:cNvPr id="1051" name="Freeform 7">
              <a:extLst>
                <a:ext uri="{FF2B5EF4-FFF2-40B4-BE49-F238E27FC236}">
                  <a16:creationId xmlns:a16="http://schemas.microsoft.com/office/drawing/2014/main" id="{15B15122-D988-1A76-026F-79600C8011A5}"/>
                </a:ext>
              </a:extLst>
            </p:cNvPr>
            <p:cNvSpPr>
              <a:spLocks/>
            </p:cNvSpPr>
            <p:nvPr/>
          </p:nvSpPr>
          <p:spPr bwMode="auto">
            <a:xfrm>
              <a:off x="2223306" y="849642"/>
              <a:ext cx="5344878" cy="736160"/>
            </a:xfrm>
            <a:custGeom>
              <a:avLst/>
              <a:gdLst/>
              <a:ahLst/>
              <a:cxnLst>
                <a:cxn ang="0">
                  <a:pos x="2784" y="526"/>
                </a:cxn>
                <a:cxn ang="0">
                  <a:pos x="0" y="526"/>
                </a:cxn>
                <a:cxn ang="0">
                  <a:pos x="1060" y="0"/>
                </a:cxn>
                <a:cxn ang="0">
                  <a:pos x="3844" y="0"/>
                </a:cxn>
                <a:cxn ang="0">
                  <a:pos x="2784" y="526"/>
                </a:cxn>
              </a:cxnLst>
              <a:rect l="0" t="0" r="r" b="b"/>
              <a:pathLst>
                <a:path w="3844" h="526">
                  <a:moveTo>
                    <a:pt x="2784" y="526"/>
                  </a:moveTo>
                  <a:lnTo>
                    <a:pt x="0" y="526"/>
                  </a:lnTo>
                  <a:lnTo>
                    <a:pt x="1060" y="0"/>
                  </a:lnTo>
                  <a:lnTo>
                    <a:pt x="3844" y="0"/>
                  </a:lnTo>
                  <a:lnTo>
                    <a:pt x="2784" y="526"/>
                  </a:lnTo>
                  <a:close/>
                </a:path>
              </a:pathLst>
            </a:custGeom>
            <a:solidFill>
              <a:schemeClr val="accent3">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5000"/>
                </a:lnSpc>
              </a:pPr>
              <a:endParaRPr lang="en-US" dirty="0">
                <a:solidFill>
                  <a:schemeClr val="tx1"/>
                </a:solidFill>
                <a:latin typeface="+mj-lt"/>
              </a:endParaRPr>
            </a:p>
          </p:txBody>
        </p:sp>
      </p:grpSp>
      <p:grpSp>
        <p:nvGrpSpPr>
          <p:cNvPr id="1052" name="Group 293">
            <a:extLst>
              <a:ext uri="{FF2B5EF4-FFF2-40B4-BE49-F238E27FC236}">
                <a16:creationId xmlns:a16="http://schemas.microsoft.com/office/drawing/2014/main" id="{73CA9B00-7BD1-8067-8AC8-693F78C5BA05}"/>
              </a:ext>
            </a:extLst>
          </p:cNvPr>
          <p:cNvGrpSpPr/>
          <p:nvPr/>
        </p:nvGrpSpPr>
        <p:grpSpPr>
          <a:xfrm>
            <a:off x="13081655" y="2757612"/>
            <a:ext cx="3478962" cy="3103866"/>
            <a:chOff x="5698198" y="2133600"/>
            <a:chExt cx="1674719" cy="1346025"/>
          </a:xfrm>
        </p:grpSpPr>
        <p:grpSp>
          <p:nvGrpSpPr>
            <p:cNvPr id="1053" name="Group 1199">
              <a:extLst>
                <a:ext uri="{FF2B5EF4-FFF2-40B4-BE49-F238E27FC236}">
                  <a16:creationId xmlns:a16="http://schemas.microsoft.com/office/drawing/2014/main" id="{39AD97D0-38BE-AC02-E7A2-63B39C632DDE}"/>
                </a:ext>
              </a:extLst>
            </p:cNvPr>
            <p:cNvGrpSpPr/>
            <p:nvPr/>
          </p:nvGrpSpPr>
          <p:grpSpPr>
            <a:xfrm>
              <a:off x="5698198" y="2140297"/>
              <a:ext cx="1663791" cy="1339328"/>
              <a:chOff x="2578983" y="2060630"/>
              <a:chExt cx="789966" cy="645996"/>
            </a:xfrm>
          </p:grpSpPr>
          <p:sp>
            <p:nvSpPr>
              <p:cNvPr id="1056" name="Freeform 5">
                <a:extLst>
                  <a:ext uri="{FF2B5EF4-FFF2-40B4-BE49-F238E27FC236}">
                    <a16:creationId xmlns:a16="http://schemas.microsoft.com/office/drawing/2014/main" id="{3BBED55A-AC80-F5E3-2496-097CC1B089F1}"/>
                  </a:ext>
                </a:extLst>
              </p:cNvPr>
              <p:cNvSpPr>
                <a:spLocks/>
              </p:cNvSpPr>
              <p:nvPr/>
            </p:nvSpPr>
            <p:spPr bwMode="auto">
              <a:xfrm>
                <a:off x="3150701" y="2060630"/>
                <a:ext cx="218247" cy="645578"/>
              </a:xfrm>
              <a:custGeom>
                <a:avLst/>
                <a:gdLst/>
                <a:ahLst/>
                <a:cxnLst>
                  <a:cxn ang="0">
                    <a:pos x="1062" y="2568"/>
                  </a:cxn>
                  <a:cxn ang="0">
                    <a:pos x="0" y="3086"/>
                  </a:cxn>
                  <a:cxn ang="0">
                    <a:pos x="0" y="524"/>
                  </a:cxn>
                  <a:cxn ang="0">
                    <a:pos x="1062" y="0"/>
                  </a:cxn>
                  <a:cxn ang="0">
                    <a:pos x="1062" y="2568"/>
                  </a:cxn>
                </a:cxnLst>
                <a:rect l="0" t="0" r="r" b="b"/>
                <a:pathLst>
                  <a:path w="1062" h="3086">
                    <a:moveTo>
                      <a:pt x="1062" y="2568"/>
                    </a:moveTo>
                    <a:lnTo>
                      <a:pt x="0" y="3086"/>
                    </a:lnTo>
                    <a:lnTo>
                      <a:pt x="0" y="524"/>
                    </a:lnTo>
                    <a:lnTo>
                      <a:pt x="1062" y="0"/>
                    </a:lnTo>
                    <a:lnTo>
                      <a:pt x="1062" y="2568"/>
                    </a:lnTo>
                    <a:close/>
                  </a:path>
                </a:pathLst>
              </a:custGeom>
              <a:solidFill>
                <a:schemeClr val="accent2">
                  <a:lumMod val="50000"/>
                  <a:alpha val="50000"/>
                </a:schemeClr>
              </a:solidFill>
              <a:ln w="9525">
                <a:noFill/>
                <a:prstDash val="sysDash"/>
                <a:miter lim="800000"/>
                <a:headEnd/>
                <a:tailEnd/>
              </a:ln>
            </p:spPr>
            <p:txBody>
              <a:bodyPr lIns="18288" tIns="18288" rIns="18288" bIns="18288" anchor="ctr" anchorCtr="1"/>
              <a:lstStyle/>
              <a:p>
                <a:pPr algn="ctr">
                  <a:lnSpc>
                    <a:spcPct val="85000"/>
                  </a:lnSpc>
                  <a:spcBef>
                    <a:spcPct val="20000"/>
                  </a:spcBef>
                </a:pPr>
                <a:endParaRPr lang="en-US" sz="1600" b="1" dirty="0">
                  <a:latin typeface="+mj-lt"/>
                </a:endParaRPr>
              </a:p>
            </p:txBody>
          </p:sp>
          <p:sp>
            <p:nvSpPr>
              <p:cNvPr id="1057" name="Rectangle 6">
                <a:extLst>
                  <a:ext uri="{FF2B5EF4-FFF2-40B4-BE49-F238E27FC236}">
                    <a16:creationId xmlns:a16="http://schemas.microsoft.com/office/drawing/2014/main" id="{D89BBC79-3231-7033-81E0-863827750716}"/>
                  </a:ext>
                </a:extLst>
              </p:cNvPr>
              <p:cNvSpPr>
                <a:spLocks noChangeArrowheads="1"/>
              </p:cNvSpPr>
              <p:nvPr/>
            </p:nvSpPr>
            <p:spPr bwMode="auto">
              <a:xfrm>
                <a:off x="2578983" y="2170667"/>
                <a:ext cx="571718" cy="535959"/>
              </a:xfrm>
              <a:prstGeom prst="rect">
                <a:avLst/>
              </a:prstGeom>
              <a:gradFill rotWithShape="0">
                <a:gsLst>
                  <a:gs pos="0">
                    <a:srgbClr val="C77575">
                      <a:alpha val="65000"/>
                    </a:srgbClr>
                  </a:gs>
                  <a:gs pos="100000">
                    <a:srgbClr val="AB5558">
                      <a:alpha val="55000"/>
                    </a:srgbClr>
                  </a:gs>
                </a:gsLst>
                <a:lin ang="2700000" scaled="1"/>
              </a:gradFill>
              <a:ln w="9525">
                <a:noFill/>
                <a:prstDash val="sysDash"/>
                <a:miter lim="800000"/>
                <a:headEnd/>
                <a:tailEnd/>
              </a:ln>
            </p:spPr>
            <p:txBody>
              <a:bodyPr lIns="18288" tIns="18288" rIns="18288" bIns="18288" anchor="ctr" anchorCtr="1"/>
              <a:lstStyle/>
              <a:p>
                <a:pPr algn="ctr">
                  <a:lnSpc>
                    <a:spcPct val="85000"/>
                  </a:lnSpc>
                  <a:spcBef>
                    <a:spcPct val="20000"/>
                  </a:spcBef>
                </a:pPr>
                <a:endParaRPr lang="en-US" sz="1600" b="1" dirty="0">
                  <a:latin typeface="+mj-lt"/>
                </a:endParaRPr>
              </a:p>
            </p:txBody>
          </p:sp>
          <p:sp>
            <p:nvSpPr>
              <p:cNvPr id="1058" name="Freeform 7">
                <a:extLst>
                  <a:ext uri="{FF2B5EF4-FFF2-40B4-BE49-F238E27FC236}">
                    <a16:creationId xmlns:a16="http://schemas.microsoft.com/office/drawing/2014/main" id="{08E67E58-8C2B-9FE4-CEED-77579A13C796}"/>
                  </a:ext>
                </a:extLst>
              </p:cNvPr>
              <p:cNvSpPr>
                <a:spLocks/>
              </p:cNvSpPr>
              <p:nvPr/>
            </p:nvSpPr>
            <p:spPr bwMode="auto">
              <a:xfrm>
                <a:off x="2578983" y="2060630"/>
                <a:ext cx="789966" cy="110037"/>
              </a:xfrm>
              <a:custGeom>
                <a:avLst/>
                <a:gdLst/>
                <a:ahLst/>
                <a:cxnLst>
                  <a:cxn ang="0">
                    <a:pos x="2784" y="526"/>
                  </a:cxn>
                  <a:cxn ang="0">
                    <a:pos x="0" y="526"/>
                  </a:cxn>
                  <a:cxn ang="0">
                    <a:pos x="1060" y="0"/>
                  </a:cxn>
                  <a:cxn ang="0">
                    <a:pos x="3844" y="0"/>
                  </a:cxn>
                  <a:cxn ang="0">
                    <a:pos x="2784" y="526"/>
                  </a:cxn>
                </a:cxnLst>
                <a:rect l="0" t="0" r="r" b="b"/>
                <a:pathLst>
                  <a:path w="3844" h="526">
                    <a:moveTo>
                      <a:pt x="2784" y="526"/>
                    </a:moveTo>
                    <a:lnTo>
                      <a:pt x="0" y="526"/>
                    </a:lnTo>
                    <a:lnTo>
                      <a:pt x="1060" y="0"/>
                    </a:lnTo>
                    <a:lnTo>
                      <a:pt x="3844" y="0"/>
                    </a:lnTo>
                    <a:lnTo>
                      <a:pt x="2784" y="526"/>
                    </a:lnTo>
                    <a:close/>
                  </a:path>
                </a:pathLst>
              </a:custGeom>
              <a:gradFill rotWithShape="0">
                <a:gsLst>
                  <a:gs pos="0">
                    <a:srgbClr val="F0B5B8">
                      <a:alpha val="75000"/>
                    </a:srgbClr>
                  </a:gs>
                  <a:gs pos="100000">
                    <a:srgbClr val="E6A1A3">
                      <a:alpha val="75000"/>
                    </a:srgbClr>
                  </a:gs>
                </a:gsLst>
                <a:lin ang="2700000" scaled="1"/>
              </a:gradFill>
              <a:ln w="9525">
                <a:noFill/>
                <a:prstDash val="sysDash"/>
                <a:miter lim="800000"/>
                <a:headEnd/>
                <a:tailEnd/>
              </a:ln>
            </p:spPr>
            <p:txBody>
              <a:bodyPr lIns="18288" tIns="18288" rIns="18288" bIns="18288" anchor="ctr" anchorCtr="1"/>
              <a:lstStyle/>
              <a:p>
                <a:pPr algn="ctr">
                  <a:lnSpc>
                    <a:spcPct val="85000"/>
                  </a:lnSpc>
                  <a:spcBef>
                    <a:spcPct val="20000"/>
                  </a:spcBef>
                </a:pPr>
                <a:endParaRPr lang="en-US" sz="1600" b="1" dirty="0">
                  <a:latin typeface="+mj-lt"/>
                </a:endParaRPr>
              </a:p>
            </p:txBody>
          </p:sp>
        </p:grpSp>
        <p:sp>
          <p:nvSpPr>
            <p:cNvPr id="1054" name="Rectangle 6">
              <a:extLst>
                <a:ext uri="{FF2B5EF4-FFF2-40B4-BE49-F238E27FC236}">
                  <a16:creationId xmlns:a16="http://schemas.microsoft.com/office/drawing/2014/main" id="{38656DDC-FBA1-FAF6-59A9-3F52C54D9D32}"/>
                </a:ext>
              </a:extLst>
            </p:cNvPr>
            <p:cNvSpPr>
              <a:spLocks noChangeArrowheads="1"/>
            </p:cNvSpPr>
            <p:nvPr/>
          </p:nvSpPr>
          <p:spPr bwMode="auto">
            <a:xfrm>
              <a:off x="5698199" y="2368434"/>
              <a:ext cx="1200509" cy="1111189"/>
            </a:xfrm>
            <a:prstGeom prst="rect">
              <a:avLst/>
            </a:prstGeom>
            <a:gradFill flip="none" rotWithShape="1">
              <a:gsLst>
                <a:gs pos="0">
                  <a:srgbClr val="FFFFFF">
                    <a:alpha val="50000"/>
                  </a:srgbClr>
                </a:gs>
                <a:gs pos="74000">
                  <a:schemeClr val="accent2">
                    <a:lumMod val="60000"/>
                    <a:lumOff val="40000"/>
                    <a:alpha val="5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5000"/>
                </a:lnSpc>
              </a:pPr>
              <a:endParaRPr lang="en-US" dirty="0">
                <a:solidFill>
                  <a:schemeClr val="tx1"/>
                </a:solidFill>
                <a:latin typeface="+mj-lt"/>
              </a:endParaRPr>
            </a:p>
          </p:txBody>
        </p:sp>
        <p:sp>
          <p:nvSpPr>
            <p:cNvPr id="1055" name="Freeform 7">
              <a:extLst>
                <a:ext uri="{FF2B5EF4-FFF2-40B4-BE49-F238E27FC236}">
                  <a16:creationId xmlns:a16="http://schemas.microsoft.com/office/drawing/2014/main" id="{94432422-226A-47C2-FE8C-62165AEFACAE}"/>
                </a:ext>
              </a:extLst>
            </p:cNvPr>
            <p:cNvSpPr>
              <a:spLocks/>
            </p:cNvSpPr>
            <p:nvPr/>
          </p:nvSpPr>
          <p:spPr bwMode="auto">
            <a:xfrm>
              <a:off x="5709125" y="2133600"/>
              <a:ext cx="1663792" cy="228137"/>
            </a:xfrm>
            <a:custGeom>
              <a:avLst/>
              <a:gdLst/>
              <a:ahLst/>
              <a:cxnLst>
                <a:cxn ang="0">
                  <a:pos x="2784" y="526"/>
                </a:cxn>
                <a:cxn ang="0">
                  <a:pos x="0" y="526"/>
                </a:cxn>
                <a:cxn ang="0">
                  <a:pos x="1060" y="0"/>
                </a:cxn>
                <a:cxn ang="0">
                  <a:pos x="3844" y="0"/>
                </a:cxn>
                <a:cxn ang="0">
                  <a:pos x="2784" y="526"/>
                </a:cxn>
              </a:cxnLst>
              <a:rect l="0" t="0" r="r" b="b"/>
              <a:pathLst>
                <a:path w="3844" h="526">
                  <a:moveTo>
                    <a:pt x="2784" y="526"/>
                  </a:moveTo>
                  <a:lnTo>
                    <a:pt x="0" y="526"/>
                  </a:lnTo>
                  <a:lnTo>
                    <a:pt x="1060" y="0"/>
                  </a:lnTo>
                  <a:lnTo>
                    <a:pt x="3844" y="0"/>
                  </a:lnTo>
                  <a:lnTo>
                    <a:pt x="2784" y="526"/>
                  </a:lnTo>
                  <a:close/>
                </a:path>
              </a:pathLst>
            </a:custGeom>
            <a:solidFill>
              <a:schemeClr val="accent2">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5000"/>
                </a:lnSpc>
              </a:pPr>
              <a:endParaRPr lang="en-US" dirty="0">
                <a:solidFill>
                  <a:schemeClr val="tx1"/>
                </a:solidFill>
                <a:latin typeface="+mj-lt"/>
              </a:endParaRPr>
            </a:p>
          </p:txBody>
        </p:sp>
      </p:grpSp>
      <p:sp>
        <p:nvSpPr>
          <p:cNvPr id="1068" name="TextBox 1067">
            <a:hlinkClick r:id="rId6" action="ppaction://hlinksldjump"/>
            <a:extLst>
              <a:ext uri="{FF2B5EF4-FFF2-40B4-BE49-F238E27FC236}">
                <a16:creationId xmlns:a16="http://schemas.microsoft.com/office/drawing/2014/main" id="{4C837DAD-61F5-1C1A-23A4-1D53F7627E93}"/>
              </a:ext>
            </a:extLst>
          </p:cNvPr>
          <p:cNvSpPr txBox="1"/>
          <p:nvPr/>
        </p:nvSpPr>
        <p:spPr>
          <a:xfrm>
            <a:off x="3042329" y="5429730"/>
            <a:ext cx="1954301" cy="1938992"/>
          </a:xfrm>
          <a:prstGeom prst="rect">
            <a:avLst/>
          </a:prstGeom>
          <a:noFill/>
        </p:spPr>
        <p:txBody>
          <a:bodyPr wrap="square">
            <a:spAutoFit/>
          </a:bodyPr>
          <a:lstStyle/>
          <a:p>
            <a:r>
              <a:rPr lang="en-IN" sz="2400" b="1" dirty="0"/>
              <a:t>Objective</a:t>
            </a:r>
          </a:p>
          <a:p>
            <a:r>
              <a:rPr lang="en-IN" sz="2400" b="1" dirty="0"/>
              <a:t>Scope</a:t>
            </a:r>
          </a:p>
          <a:p>
            <a:r>
              <a:rPr lang="en-IN" sz="2400" b="1" dirty="0"/>
              <a:t>Repeal and Savings</a:t>
            </a:r>
          </a:p>
          <a:p>
            <a:r>
              <a:rPr lang="en-IN" sz="2400" b="1" dirty="0"/>
              <a:t> </a:t>
            </a:r>
          </a:p>
        </p:txBody>
      </p:sp>
      <p:sp>
        <p:nvSpPr>
          <p:cNvPr id="1070" name="TextBox 1069">
            <a:hlinkClick r:id="rId7" action="ppaction://hlinksldjump"/>
            <a:extLst>
              <a:ext uri="{FF2B5EF4-FFF2-40B4-BE49-F238E27FC236}">
                <a16:creationId xmlns:a16="http://schemas.microsoft.com/office/drawing/2014/main" id="{DDB7065C-546A-AEA4-EB4B-1FB0D6FD6A57}"/>
              </a:ext>
            </a:extLst>
          </p:cNvPr>
          <p:cNvSpPr txBox="1"/>
          <p:nvPr/>
        </p:nvSpPr>
        <p:spPr>
          <a:xfrm>
            <a:off x="5539706" y="4762356"/>
            <a:ext cx="2722665" cy="1200329"/>
          </a:xfrm>
          <a:prstGeom prst="rect">
            <a:avLst/>
          </a:prstGeom>
          <a:noFill/>
        </p:spPr>
        <p:txBody>
          <a:bodyPr wrap="square">
            <a:spAutoFit/>
          </a:bodyPr>
          <a:lstStyle/>
          <a:p>
            <a:pPr marL="342900" indent="-342900">
              <a:buFont typeface="+mj-lt"/>
              <a:buAutoNum type="arabicPeriod"/>
            </a:pPr>
            <a:endParaRPr lang="en-IN" sz="2400" b="1" dirty="0"/>
          </a:p>
          <a:p>
            <a:r>
              <a:rPr lang="en-IN" sz="2400" b="1" dirty="0"/>
              <a:t>	Definitions and </a:t>
            </a:r>
          </a:p>
          <a:p>
            <a:r>
              <a:rPr lang="en-IN" sz="2400" b="1" dirty="0"/>
              <a:t>	Interpretation</a:t>
            </a:r>
          </a:p>
        </p:txBody>
      </p:sp>
      <p:sp>
        <p:nvSpPr>
          <p:cNvPr id="1072" name="TextBox 1071">
            <a:hlinkClick r:id="rId8" action="ppaction://hlinksldjump"/>
            <a:extLst>
              <a:ext uri="{FF2B5EF4-FFF2-40B4-BE49-F238E27FC236}">
                <a16:creationId xmlns:a16="http://schemas.microsoft.com/office/drawing/2014/main" id="{09A03DE2-CF52-B758-7583-338B0E9879DA}"/>
              </a:ext>
            </a:extLst>
          </p:cNvPr>
          <p:cNvSpPr txBox="1"/>
          <p:nvPr/>
        </p:nvSpPr>
        <p:spPr>
          <a:xfrm>
            <a:off x="9765783" y="4601027"/>
            <a:ext cx="1918763" cy="1200329"/>
          </a:xfrm>
          <a:prstGeom prst="rect">
            <a:avLst/>
          </a:prstGeom>
          <a:noFill/>
        </p:spPr>
        <p:txBody>
          <a:bodyPr wrap="square">
            <a:spAutoFit/>
          </a:bodyPr>
          <a:lstStyle/>
          <a:p>
            <a:pPr algn="just"/>
            <a:r>
              <a:rPr lang="en-US" sz="2400" b="1" dirty="0"/>
              <a:t>Adherence to Schedule and Deviation </a:t>
            </a:r>
            <a:endParaRPr lang="en-IN" sz="2400" b="1" dirty="0"/>
          </a:p>
        </p:txBody>
      </p:sp>
      <p:sp>
        <p:nvSpPr>
          <p:cNvPr id="1074" name="TextBox 1073">
            <a:hlinkClick r:id="rId9" action="ppaction://hlinksldjump"/>
            <a:extLst>
              <a:ext uri="{FF2B5EF4-FFF2-40B4-BE49-F238E27FC236}">
                <a16:creationId xmlns:a16="http://schemas.microsoft.com/office/drawing/2014/main" id="{4A1BF1A8-2D85-A112-1C42-EB1E576AE42D}"/>
              </a:ext>
            </a:extLst>
          </p:cNvPr>
          <p:cNvSpPr txBox="1"/>
          <p:nvPr/>
        </p:nvSpPr>
        <p:spPr>
          <a:xfrm>
            <a:off x="13542069" y="4042510"/>
            <a:ext cx="1852956" cy="1200329"/>
          </a:xfrm>
          <a:prstGeom prst="rect">
            <a:avLst/>
          </a:prstGeom>
          <a:noFill/>
        </p:spPr>
        <p:txBody>
          <a:bodyPr wrap="square">
            <a:spAutoFit/>
          </a:bodyPr>
          <a:lstStyle/>
          <a:p>
            <a:pPr algn="ctr"/>
            <a:r>
              <a:rPr lang="en-IN" sz="2400" b="1" dirty="0"/>
              <a:t>Computation of </a:t>
            </a:r>
          </a:p>
          <a:p>
            <a:pPr algn="ctr"/>
            <a:r>
              <a:rPr lang="en-IN" sz="2400" b="1" dirty="0"/>
              <a:t>Deviation</a:t>
            </a:r>
          </a:p>
        </p:txBody>
      </p:sp>
      <p:sp>
        <p:nvSpPr>
          <p:cNvPr id="1077" name="TextBox 1076">
            <a:hlinkClick r:id="rId10" action="ppaction://hlinksldjump"/>
            <a:extLst>
              <a:ext uri="{FF2B5EF4-FFF2-40B4-BE49-F238E27FC236}">
                <a16:creationId xmlns:a16="http://schemas.microsoft.com/office/drawing/2014/main" id="{ABB837DE-D5E2-2CD1-D3F9-CBDADFCE46BE}"/>
              </a:ext>
            </a:extLst>
          </p:cNvPr>
          <p:cNvSpPr txBox="1"/>
          <p:nvPr/>
        </p:nvSpPr>
        <p:spPr>
          <a:xfrm>
            <a:off x="10066337" y="7110395"/>
            <a:ext cx="1447413" cy="1200329"/>
          </a:xfrm>
          <a:prstGeom prst="rect">
            <a:avLst/>
          </a:prstGeom>
          <a:noFill/>
        </p:spPr>
        <p:txBody>
          <a:bodyPr wrap="square">
            <a:spAutoFit/>
          </a:bodyPr>
          <a:lstStyle/>
          <a:p>
            <a:pPr algn="ctr"/>
            <a:r>
              <a:rPr lang="en-IN" sz="2400" b="1" dirty="0"/>
              <a:t>Charges for </a:t>
            </a:r>
          </a:p>
          <a:p>
            <a:pPr algn="ctr"/>
            <a:r>
              <a:rPr lang="en-IN" sz="2400" b="1" dirty="0"/>
              <a:t>Deviation</a:t>
            </a:r>
          </a:p>
        </p:txBody>
      </p:sp>
      <p:sp>
        <p:nvSpPr>
          <p:cNvPr id="1079" name="TextBox 1078">
            <a:hlinkClick r:id="rId11" action="ppaction://hlinksldjump"/>
            <a:extLst>
              <a:ext uri="{FF2B5EF4-FFF2-40B4-BE49-F238E27FC236}">
                <a16:creationId xmlns:a16="http://schemas.microsoft.com/office/drawing/2014/main" id="{607B1A8B-7635-EAAF-3A03-AACDD8FE3053}"/>
              </a:ext>
            </a:extLst>
          </p:cNvPr>
          <p:cNvSpPr txBox="1"/>
          <p:nvPr/>
        </p:nvSpPr>
        <p:spPr>
          <a:xfrm>
            <a:off x="6178894" y="7110395"/>
            <a:ext cx="2093016" cy="2308324"/>
          </a:xfrm>
          <a:prstGeom prst="rect">
            <a:avLst/>
          </a:prstGeom>
          <a:noFill/>
        </p:spPr>
        <p:txBody>
          <a:bodyPr wrap="square">
            <a:spAutoFit/>
          </a:bodyPr>
          <a:lstStyle/>
          <a:p>
            <a:pPr algn="ctr"/>
            <a:r>
              <a:rPr lang="en-US" sz="2400" b="1" dirty="0"/>
              <a:t>Accounting of Charges for Deviation and Ancillary Service Pool Account </a:t>
            </a:r>
            <a:endParaRPr lang="en-IN" sz="2400" b="1" dirty="0"/>
          </a:p>
        </p:txBody>
      </p:sp>
      <p:sp>
        <p:nvSpPr>
          <p:cNvPr id="1100" name="object 18">
            <a:extLst>
              <a:ext uri="{FF2B5EF4-FFF2-40B4-BE49-F238E27FC236}">
                <a16:creationId xmlns:a16="http://schemas.microsoft.com/office/drawing/2014/main" id="{56C2EA79-0AA9-CE48-64BC-29B2EFE11AB6}"/>
              </a:ext>
            </a:extLst>
          </p:cNvPr>
          <p:cNvSpPr txBox="1"/>
          <p:nvPr/>
        </p:nvSpPr>
        <p:spPr>
          <a:xfrm>
            <a:off x="2490164" y="1602002"/>
            <a:ext cx="12601400" cy="1120820"/>
          </a:xfrm>
          <a:prstGeom prst="rect">
            <a:avLst/>
          </a:prstGeom>
        </p:spPr>
        <p:txBody>
          <a:bodyPr vert="horz" wrap="square" lIns="0" tIns="12700" rIns="0" bIns="0" rtlCol="0">
            <a:spAutoFit/>
          </a:bodyPr>
          <a:lstStyle/>
          <a:p>
            <a:pPr marL="1223010" marR="5080" indent="-1210945" algn="ctr">
              <a:lnSpc>
                <a:spcPct val="100000"/>
              </a:lnSpc>
              <a:spcBef>
                <a:spcPts val="100"/>
              </a:spcBef>
            </a:pPr>
            <a:r>
              <a:rPr lang="en-US" sz="7200" b="1" spc="-5" dirty="0">
                <a:solidFill>
                  <a:srgbClr val="00318B"/>
                </a:solidFill>
                <a:effectLst>
                  <a:outerShdw blurRad="50800" dist="38100" dir="18900000" algn="bl" rotWithShape="0">
                    <a:prstClr val="black">
                      <a:alpha val="40000"/>
                    </a:prstClr>
                  </a:outerShdw>
                </a:effectLst>
                <a:cs typeface="Source Sans Pro"/>
              </a:rPr>
              <a:t>DSM 2022 - Major Provisions</a:t>
            </a:r>
            <a:endParaRPr lang="cs-CZ" sz="7200" b="1" spc="-5" dirty="0">
              <a:solidFill>
                <a:srgbClr val="00318B"/>
              </a:solidFill>
              <a:effectLst>
                <a:outerShdw blurRad="50800" dist="38100" dir="18900000" algn="bl" rotWithShape="0">
                  <a:prstClr val="black">
                    <a:alpha val="40000"/>
                  </a:prstClr>
                </a:outerShdw>
              </a:effectLst>
              <a:cs typeface="Source Sans Pro"/>
            </a:endParaRPr>
          </a:p>
        </p:txBody>
      </p:sp>
      <p:pic>
        <p:nvPicPr>
          <p:cNvPr id="6" name="Picture 5" descr="Text&#10;&#10;Description automatically generated">
            <a:extLst>
              <a:ext uri="{FF2B5EF4-FFF2-40B4-BE49-F238E27FC236}">
                <a16:creationId xmlns:a16="http://schemas.microsoft.com/office/drawing/2014/main" id="{D7476934-83CB-AB61-5FBE-604462BFBFB9}"/>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4645496" y="9452306"/>
            <a:ext cx="2736303" cy="1144968"/>
          </a:xfrm>
          <a:prstGeom prst="rect">
            <a:avLst/>
          </a:prstGeom>
          <a:ln>
            <a:noFill/>
          </a:ln>
          <a:effectLst>
            <a:outerShdw blurRad="292100" dist="139700" dir="2700000" algn="tl" rotWithShape="0">
              <a:srgbClr val="333333">
                <a:alpha val="65000"/>
              </a:srgbClr>
            </a:outerShdw>
          </a:effectLst>
        </p:spPr>
      </p:pic>
      <p:sp>
        <p:nvSpPr>
          <p:cNvPr id="5" name="Slide Number Placeholder 4">
            <a:extLst>
              <a:ext uri="{FF2B5EF4-FFF2-40B4-BE49-F238E27FC236}">
                <a16:creationId xmlns:a16="http://schemas.microsoft.com/office/drawing/2014/main" id="{A9913D62-BAAE-DD92-7E9E-E6666491E73A}"/>
              </a:ext>
            </a:extLst>
          </p:cNvPr>
          <p:cNvSpPr>
            <a:spLocks noGrp="1"/>
          </p:cNvSpPr>
          <p:nvPr>
            <p:ph type="sldNum" sz="quarter" idx="12"/>
          </p:nvPr>
        </p:nvSpPr>
        <p:spPr>
          <a:xfrm>
            <a:off x="17930092" y="211040"/>
            <a:ext cx="321555" cy="569325"/>
          </a:xfrm>
        </p:spPr>
        <p:txBody>
          <a:bodyPr/>
          <a:lstStyle/>
          <a:p>
            <a:fld id="{B6F15528-21DE-4FAA-801E-634DDDAF4B2B}" type="slidenum">
              <a:rPr lang="cs-CZ" smtClean="0"/>
              <a:t>3</a:t>
            </a:fld>
            <a:endParaRPr lang="cs-CZ" dirty="0"/>
          </a:p>
        </p:txBody>
      </p:sp>
    </p:spTree>
    <p:extLst>
      <p:ext uri="{BB962C8B-B14F-4D97-AF65-F5344CB8AC3E}">
        <p14:creationId xmlns:p14="http://schemas.microsoft.com/office/powerpoint/2010/main" val="29549743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20F95502-65C6-482A-9B40-DDCB8DAA9D75}"/>
              </a:ext>
            </a:extLst>
          </p:cNvPr>
          <p:cNvGrpSpPr/>
          <p:nvPr/>
        </p:nvGrpSpPr>
        <p:grpSpPr>
          <a:xfrm>
            <a:off x="2941" y="2017"/>
            <a:ext cx="19010313" cy="1112119"/>
            <a:chOff x="-324644" y="2222500"/>
            <a:chExt cx="22261685" cy="1302327"/>
          </a:xfrm>
        </p:grpSpPr>
        <p:sp>
          <p:nvSpPr>
            <p:cNvPr id="2" name="object 2"/>
            <p:cNvSpPr/>
            <p:nvPr/>
          </p:nvSpPr>
          <p:spPr>
            <a:xfrm>
              <a:off x="-324644"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009EF3"/>
            </a:solidFill>
          </p:spPr>
          <p:txBody>
            <a:bodyPr wrap="square" lIns="0" tIns="0" rIns="0" bIns="0" rtlCol="0"/>
            <a:lstStyle/>
            <a:p>
              <a:endParaRPr lang="en-IN" dirty="0"/>
            </a:p>
            <a:p>
              <a:r>
                <a:rPr lang="en-IN" dirty="0"/>
                <a:t>				</a:t>
              </a:r>
              <a:r>
                <a:rPr lang="en-IN" sz="2800" dirty="0"/>
                <a:t>CERC 2022</a:t>
              </a:r>
              <a:endParaRPr sz="2800" dirty="0"/>
            </a:p>
          </p:txBody>
        </p:sp>
        <p:sp>
          <p:nvSpPr>
            <p:cNvPr id="3" name="object 3"/>
            <p:cNvSpPr/>
            <p:nvPr/>
          </p:nvSpPr>
          <p:spPr>
            <a:xfrm>
              <a:off x="16363156" y="2222500"/>
              <a:ext cx="5573885" cy="1302327"/>
            </a:xfrm>
            <a:custGeom>
              <a:avLst/>
              <a:gdLst/>
              <a:ahLst/>
              <a:cxnLst/>
              <a:rect l="l" t="t" r="r" b="b"/>
              <a:pathLst>
                <a:path w="1883409" h="440055">
                  <a:moveTo>
                    <a:pt x="0" y="0"/>
                  </a:moveTo>
                  <a:lnTo>
                    <a:pt x="0" y="439737"/>
                  </a:lnTo>
                  <a:lnTo>
                    <a:pt x="1883155" y="439737"/>
                  </a:lnTo>
                  <a:lnTo>
                    <a:pt x="1883155" y="0"/>
                  </a:lnTo>
                  <a:lnTo>
                    <a:pt x="0" y="0"/>
                  </a:lnTo>
                  <a:close/>
                </a:path>
              </a:pathLst>
            </a:custGeom>
            <a:solidFill>
              <a:srgbClr val="FF8200"/>
            </a:solidFill>
          </p:spPr>
          <p:txBody>
            <a:bodyPr wrap="square" lIns="0" tIns="0" rIns="0" bIns="0" rtlCol="0"/>
            <a:lstStyle/>
            <a:p>
              <a:endParaRPr lang="en-IN" dirty="0"/>
            </a:p>
            <a:p>
              <a:r>
                <a:rPr lang="en-IN" sz="2800" dirty="0"/>
                <a:t>			POWERPPT.IN</a:t>
              </a:r>
              <a:endParaRPr sz="2800" dirty="0"/>
            </a:p>
          </p:txBody>
        </p:sp>
        <p:sp>
          <p:nvSpPr>
            <p:cNvPr id="22" name="object 2">
              <a:extLst>
                <a:ext uri="{FF2B5EF4-FFF2-40B4-BE49-F238E27FC236}">
                  <a16:creationId xmlns:a16="http://schemas.microsoft.com/office/drawing/2014/main" id="{3708B453-DDCE-42C1-9AB9-A8D5DDCA46AD}"/>
                </a:ext>
              </a:extLst>
            </p:cNvPr>
            <p:cNvSpPr/>
            <p:nvPr/>
          </p:nvSpPr>
          <p:spPr>
            <a:xfrm>
              <a:off x="5237956"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FFBF00"/>
            </a:solidFill>
          </p:spPr>
          <p:txBody>
            <a:bodyPr wrap="square" lIns="0" tIns="0" rIns="0" bIns="0" rtlCol="0"/>
            <a:lstStyle/>
            <a:p>
              <a:endParaRPr lang="en-IN" dirty="0"/>
            </a:p>
            <a:p>
              <a:r>
                <a:rPr lang="en-IN" sz="2800" dirty="0"/>
                <a:t>				DSM 2022</a:t>
              </a:r>
              <a:endParaRPr sz="2800" dirty="0"/>
            </a:p>
          </p:txBody>
        </p:sp>
        <p:sp>
          <p:nvSpPr>
            <p:cNvPr id="23" name="object 2">
              <a:extLst>
                <a:ext uri="{FF2B5EF4-FFF2-40B4-BE49-F238E27FC236}">
                  <a16:creationId xmlns:a16="http://schemas.microsoft.com/office/drawing/2014/main" id="{7D360C87-DA57-4F00-96B5-35199AD11657}"/>
                </a:ext>
              </a:extLst>
            </p:cNvPr>
            <p:cNvSpPr/>
            <p:nvPr/>
          </p:nvSpPr>
          <p:spPr>
            <a:xfrm>
              <a:off x="10800556"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FFA100"/>
            </a:solidFill>
          </p:spPr>
          <p:txBody>
            <a:bodyPr wrap="square" lIns="0" tIns="0" rIns="0" bIns="0" rtlCol="0"/>
            <a:lstStyle/>
            <a:p>
              <a:endParaRPr dirty="0"/>
            </a:p>
          </p:txBody>
        </p:sp>
      </p:grpSp>
      <p:pic>
        <p:nvPicPr>
          <p:cNvPr id="1026" name="Picture 2" descr="cerc-logo">
            <a:extLst>
              <a:ext uri="{FF2B5EF4-FFF2-40B4-BE49-F238E27FC236}">
                <a16:creationId xmlns:a16="http://schemas.microsoft.com/office/drawing/2014/main" id="{989E7E5C-3BAB-2146-9D89-233AE6167F36}"/>
              </a:ext>
            </a:extLst>
          </p:cNvPr>
          <p:cNvPicPr>
            <a:picLocks noChangeAspect="1" noChangeArrowheads="1"/>
          </p:cNvPicPr>
          <p:nvPr/>
        </p:nvPicPr>
        <p:blipFill>
          <a:blip r:embed="rId3">
            <a:alphaModFix amt="20000"/>
            <a:extLst>
              <a:ext uri="{28A0092B-C50C-407E-A947-70E740481C1C}">
                <a14:useLocalDpi xmlns:a14="http://schemas.microsoft.com/office/drawing/2010/main" val="0"/>
              </a:ext>
            </a:extLst>
          </a:blip>
          <a:srcRect/>
          <a:stretch>
            <a:fillRect/>
          </a:stretch>
        </p:blipFill>
        <p:spPr bwMode="auto">
          <a:xfrm>
            <a:off x="-18036" y="687946"/>
            <a:ext cx="4973035" cy="327973"/>
          </a:xfrm>
          <a:prstGeom prst="rect">
            <a:avLst/>
          </a:prstGeom>
          <a:noFill/>
          <a:extLst>
            <a:ext uri="{909E8E84-426E-40DD-AFC4-6F175D3DCCD1}">
              <a14:hiddenFill xmlns:a14="http://schemas.microsoft.com/office/drawing/2010/main">
                <a:solidFill>
                  <a:srgbClr val="FFFFFF"/>
                </a:solidFill>
              </a14:hiddenFill>
            </a:ext>
          </a:extLst>
        </p:spPr>
      </p:pic>
      <p:grpSp>
        <p:nvGrpSpPr>
          <p:cNvPr id="1034" name="Group 284">
            <a:extLst>
              <a:ext uri="{FF2B5EF4-FFF2-40B4-BE49-F238E27FC236}">
                <a16:creationId xmlns:a16="http://schemas.microsoft.com/office/drawing/2014/main" id="{380E754A-8431-342C-9C39-75D04E05BAEB}"/>
              </a:ext>
            </a:extLst>
          </p:cNvPr>
          <p:cNvGrpSpPr/>
          <p:nvPr/>
        </p:nvGrpSpPr>
        <p:grpSpPr>
          <a:xfrm>
            <a:off x="216124" y="1242244"/>
            <a:ext cx="3240360" cy="3039077"/>
            <a:chOff x="5638799" y="828676"/>
            <a:chExt cx="2386953" cy="1914525"/>
          </a:xfrm>
        </p:grpSpPr>
        <p:sp>
          <p:nvSpPr>
            <p:cNvPr id="1035" name="Freeform 5">
              <a:extLst>
                <a:ext uri="{FF2B5EF4-FFF2-40B4-BE49-F238E27FC236}">
                  <a16:creationId xmlns:a16="http://schemas.microsoft.com/office/drawing/2014/main" id="{4B176FDD-5063-44B4-5117-759BF96666B9}"/>
                </a:ext>
              </a:extLst>
            </p:cNvPr>
            <p:cNvSpPr>
              <a:spLocks/>
            </p:cNvSpPr>
            <p:nvPr/>
          </p:nvSpPr>
          <p:spPr bwMode="auto">
            <a:xfrm>
              <a:off x="7355027" y="838201"/>
              <a:ext cx="655152" cy="1903766"/>
            </a:xfrm>
            <a:custGeom>
              <a:avLst/>
              <a:gdLst/>
              <a:ahLst/>
              <a:cxnLst>
                <a:cxn ang="0">
                  <a:pos x="1062" y="2568"/>
                </a:cxn>
                <a:cxn ang="0">
                  <a:pos x="0" y="3086"/>
                </a:cxn>
                <a:cxn ang="0">
                  <a:pos x="0" y="524"/>
                </a:cxn>
                <a:cxn ang="0">
                  <a:pos x="1062" y="0"/>
                </a:cxn>
                <a:cxn ang="0">
                  <a:pos x="1062" y="2568"/>
                </a:cxn>
              </a:cxnLst>
              <a:rect l="0" t="0" r="r" b="b"/>
              <a:pathLst>
                <a:path w="1062" h="3086">
                  <a:moveTo>
                    <a:pt x="1062" y="2568"/>
                  </a:moveTo>
                  <a:lnTo>
                    <a:pt x="0" y="3086"/>
                  </a:lnTo>
                  <a:lnTo>
                    <a:pt x="0" y="524"/>
                  </a:lnTo>
                  <a:lnTo>
                    <a:pt x="1062" y="0"/>
                  </a:lnTo>
                  <a:lnTo>
                    <a:pt x="1062" y="2568"/>
                  </a:lnTo>
                  <a:close/>
                </a:path>
              </a:pathLst>
            </a:custGeom>
            <a:solidFill>
              <a:schemeClr val="accent1">
                <a:lumMod val="50000"/>
                <a:alpha val="50000"/>
              </a:schemeClr>
            </a:solidFill>
            <a:ln w="9525">
              <a:noFill/>
              <a:prstDash val="sysDash"/>
              <a:miter lim="800000"/>
              <a:headEnd/>
              <a:tailEnd/>
            </a:ln>
          </p:spPr>
          <p:txBody>
            <a:bodyPr lIns="18288" tIns="18288" rIns="18288" bIns="18288" anchor="ctr" anchorCtr="1"/>
            <a:lstStyle/>
            <a:p>
              <a:pPr algn="ctr">
                <a:lnSpc>
                  <a:spcPct val="85000"/>
                </a:lnSpc>
                <a:spcBef>
                  <a:spcPct val="20000"/>
                </a:spcBef>
              </a:pPr>
              <a:endParaRPr lang="en-US" sz="1600" b="1" dirty="0">
                <a:latin typeface="+mj-lt"/>
              </a:endParaRPr>
            </a:p>
          </p:txBody>
        </p:sp>
        <p:sp>
          <p:nvSpPr>
            <p:cNvPr id="1036" name="Rectangle 6">
              <a:extLst>
                <a:ext uri="{FF2B5EF4-FFF2-40B4-BE49-F238E27FC236}">
                  <a16:creationId xmlns:a16="http://schemas.microsoft.com/office/drawing/2014/main" id="{28365DED-73B7-4E55-1C55-BBD01CE1411F}"/>
                </a:ext>
              </a:extLst>
            </p:cNvPr>
            <p:cNvSpPr>
              <a:spLocks noChangeArrowheads="1"/>
            </p:cNvSpPr>
            <p:nvPr/>
          </p:nvSpPr>
          <p:spPr bwMode="auto">
            <a:xfrm>
              <a:off x="5638800" y="1162693"/>
              <a:ext cx="1716227" cy="1580508"/>
            </a:xfrm>
            <a:prstGeom prst="rect">
              <a:avLst/>
            </a:prstGeom>
            <a:gradFill rotWithShape="0">
              <a:gsLst>
                <a:gs pos="0">
                  <a:srgbClr val="4E70AC">
                    <a:alpha val="75000"/>
                  </a:srgbClr>
                </a:gs>
                <a:gs pos="100000">
                  <a:srgbClr val="264B78">
                    <a:alpha val="75000"/>
                  </a:srgbClr>
                </a:gs>
              </a:gsLst>
              <a:lin ang="2700000" scaled="1"/>
            </a:gradFill>
            <a:ln w="9525">
              <a:noFill/>
              <a:prstDash val="sysDash"/>
              <a:miter lim="800000"/>
              <a:headEnd/>
              <a:tailEnd/>
            </a:ln>
          </p:spPr>
          <p:txBody>
            <a:bodyPr lIns="18288" tIns="18288" rIns="18288" bIns="18288" anchor="ctr" anchorCtr="1"/>
            <a:lstStyle/>
            <a:p>
              <a:pPr algn="ctr">
                <a:lnSpc>
                  <a:spcPct val="85000"/>
                </a:lnSpc>
                <a:spcBef>
                  <a:spcPct val="20000"/>
                </a:spcBef>
              </a:pPr>
              <a:endParaRPr lang="en-US" sz="1600" b="1" dirty="0">
                <a:latin typeface="+mj-lt"/>
              </a:endParaRPr>
            </a:p>
          </p:txBody>
        </p:sp>
        <p:sp>
          <p:nvSpPr>
            <p:cNvPr id="1037" name="Freeform 7">
              <a:extLst>
                <a:ext uri="{FF2B5EF4-FFF2-40B4-BE49-F238E27FC236}">
                  <a16:creationId xmlns:a16="http://schemas.microsoft.com/office/drawing/2014/main" id="{83E81EDB-0C69-77BF-A580-2BE1C58F67EB}"/>
                </a:ext>
              </a:extLst>
            </p:cNvPr>
            <p:cNvSpPr>
              <a:spLocks/>
            </p:cNvSpPr>
            <p:nvPr/>
          </p:nvSpPr>
          <p:spPr bwMode="auto">
            <a:xfrm>
              <a:off x="5638800" y="838201"/>
              <a:ext cx="2371379" cy="324492"/>
            </a:xfrm>
            <a:custGeom>
              <a:avLst/>
              <a:gdLst/>
              <a:ahLst/>
              <a:cxnLst>
                <a:cxn ang="0">
                  <a:pos x="2784" y="526"/>
                </a:cxn>
                <a:cxn ang="0">
                  <a:pos x="0" y="526"/>
                </a:cxn>
                <a:cxn ang="0">
                  <a:pos x="1060" y="0"/>
                </a:cxn>
                <a:cxn ang="0">
                  <a:pos x="3844" y="0"/>
                </a:cxn>
                <a:cxn ang="0">
                  <a:pos x="2784" y="526"/>
                </a:cxn>
              </a:cxnLst>
              <a:rect l="0" t="0" r="r" b="b"/>
              <a:pathLst>
                <a:path w="3844" h="526">
                  <a:moveTo>
                    <a:pt x="2784" y="526"/>
                  </a:moveTo>
                  <a:lnTo>
                    <a:pt x="0" y="526"/>
                  </a:lnTo>
                  <a:lnTo>
                    <a:pt x="1060" y="0"/>
                  </a:lnTo>
                  <a:lnTo>
                    <a:pt x="3844" y="0"/>
                  </a:lnTo>
                  <a:lnTo>
                    <a:pt x="2784" y="526"/>
                  </a:lnTo>
                  <a:close/>
                </a:path>
              </a:pathLst>
            </a:custGeom>
            <a:gradFill rotWithShape="0">
              <a:gsLst>
                <a:gs pos="0">
                  <a:srgbClr val="8EB0DA">
                    <a:alpha val="75000"/>
                  </a:srgbClr>
                </a:gs>
                <a:gs pos="100000">
                  <a:srgbClr val="749FD2">
                    <a:alpha val="75000"/>
                  </a:srgbClr>
                </a:gs>
              </a:gsLst>
              <a:lin ang="2700000" scaled="1"/>
            </a:gradFill>
            <a:ln w="9525">
              <a:noFill/>
              <a:prstDash val="sysDash"/>
              <a:miter lim="800000"/>
              <a:headEnd/>
              <a:tailEnd/>
            </a:ln>
          </p:spPr>
          <p:txBody>
            <a:bodyPr lIns="18288" tIns="18288" rIns="18288" bIns="18288" anchor="ctr" anchorCtr="1"/>
            <a:lstStyle/>
            <a:p>
              <a:pPr algn="ctr">
                <a:lnSpc>
                  <a:spcPct val="85000"/>
                </a:lnSpc>
                <a:spcBef>
                  <a:spcPct val="20000"/>
                </a:spcBef>
              </a:pPr>
              <a:endParaRPr lang="en-US" sz="1600" b="1" dirty="0">
                <a:latin typeface="+mj-lt"/>
              </a:endParaRPr>
            </a:p>
          </p:txBody>
        </p:sp>
        <p:sp>
          <p:nvSpPr>
            <p:cNvPr id="1038" name="Rectangle 6">
              <a:extLst>
                <a:ext uri="{FF2B5EF4-FFF2-40B4-BE49-F238E27FC236}">
                  <a16:creationId xmlns:a16="http://schemas.microsoft.com/office/drawing/2014/main" id="{D28EA089-4CBC-0166-4FA5-3FA3F8E2CB28}"/>
                </a:ext>
              </a:extLst>
            </p:cNvPr>
            <p:cNvSpPr>
              <a:spLocks noChangeArrowheads="1"/>
            </p:cNvSpPr>
            <p:nvPr/>
          </p:nvSpPr>
          <p:spPr bwMode="auto">
            <a:xfrm>
              <a:off x="5638799" y="1162694"/>
              <a:ext cx="1711069" cy="1580506"/>
            </a:xfrm>
            <a:prstGeom prst="rect">
              <a:avLst/>
            </a:prstGeom>
            <a:gradFill flip="none" rotWithShape="1">
              <a:gsLst>
                <a:gs pos="0">
                  <a:schemeClr val="accent1">
                    <a:lumMod val="5000"/>
                    <a:lumOff val="95000"/>
                    <a:alpha val="50000"/>
                  </a:schemeClr>
                </a:gs>
                <a:gs pos="74000">
                  <a:schemeClr val="accent1">
                    <a:lumMod val="45000"/>
                    <a:lumOff val="55000"/>
                    <a:alpha val="5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5000"/>
                </a:lnSpc>
              </a:pPr>
              <a:endParaRPr lang="en-US" dirty="0">
                <a:solidFill>
                  <a:schemeClr val="tx1"/>
                </a:solidFill>
                <a:latin typeface="+mj-lt"/>
              </a:endParaRPr>
            </a:p>
          </p:txBody>
        </p:sp>
        <p:sp>
          <p:nvSpPr>
            <p:cNvPr id="1039" name="Freeform 7">
              <a:extLst>
                <a:ext uri="{FF2B5EF4-FFF2-40B4-BE49-F238E27FC236}">
                  <a16:creationId xmlns:a16="http://schemas.microsoft.com/office/drawing/2014/main" id="{82703059-148D-321C-3855-67010E86F6AA}"/>
                </a:ext>
              </a:extLst>
            </p:cNvPr>
            <p:cNvSpPr>
              <a:spLocks/>
            </p:cNvSpPr>
            <p:nvPr/>
          </p:nvSpPr>
          <p:spPr bwMode="auto">
            <a:xfrm>
              <a:off x="5654373" y="828676"/>
              <a:ext cx="2371379" cy="324492"/>
            </a:xfrm>
            <a:custGeom>
              <a:avLst/>
              <a:gdLst/>
              <a:ahLst/>
              <a:cxnLst>
                <a:cxn ang="0">
                  <a:pos x="2784" y="526"/>
                </a:cxn>
                <a:cxn ang="0">
                  <a:pos x="0" y="526"/>
                </a:cxn>
                <a:cxn ang="0">
                  <a:pos x="1060" y="0"/>
                </a:cxn>
                <a:cxn ang="0">
                  <a:pos x="3844" y="0"/>
                </a:cxn>
                <a:cxn ang="0">
                  <a:pos x="2784" y="526"/>
                </a:cxn>
              </a:cxnLst>
              <a:rect l="0" t="0" r="r" b="b"/>
              <a:pathLst>
                <a:path w="3844" h="526">
                  <a:moveTo>
                    <a:pt x="2784" y="526"/>
                  </a:moveTo>
                  <a:lnTo>
                    <a:pt x="0" y="526"/>
                  </a:lnTo>
                  <a:lnTo>
                    <a:pt x="1060" y="0"/>
                  </a:lnTo>
                  <a:lnTo>
                    <a:pt x="3844" y="0"/>
                  </a:lnTo>
                  <a:lnTo>
                    <a:pt x="2784" y="526"/>
                  </a:lnTo>
                  <a:close/>
                </a:path>
              </a:pathLst>
            </a:custGeom>
            <a:solidFill>
              <a:schemeClr val="accent1">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5000"/>
                </a:lnSpc>
              </a:pPr>
              <a:endParaRPr lang="en-US" dirty="0">
                <a:solidFill>
                  <a:schemeClr val="tx1"/>
                </a:solidFill>
                <a:latin typeface="+mj-lt"/>
              </a:endParaRPr>
            </a:p>
          </p:txBody>
        </p:sp>
      </p:grpSp>
      <p:sp>
        <p:nvSpPr>
          <p:cNvPr id="1068" name="TextBox 1067">
            <a:extLst>
              <a:ext uri="{FF2B5EF4-FFF2-40B4-BE49-F238E27FC236}">
                <a16:creationId xmlns:a16="http://schemas.microsoft.com/office/drawing/2014/main" id="{4C837DAD-61F5-1C1A-23A4-1D53F7627E93}"/>
              </a:ext>
            </a:extLst>
          </p:cNvPr>
          <p:cNvSpPr txBox="1"/>
          <p:nvPr/>
        </p:nvSpPr>
        <p:spPr>
          <a:xfrm>
            <a:off x="652145" y="2360304"/>
            <a:ext cx="1980035" cy="1962122"/>
          </a:xfrm>
          <a:prstGeom prst="rect">
            <a:avLst/>
          </a:prstGeom>
          <a:noFill/>
        </p:spPr>
        <p:txBody>
          <a:bodyPr wrap="square">
            <a:spAutoFit/>
          </a:bodyPr>
          <a:lstStyle/>
          <a:p>
            <a:r>
              <a:rPr lang="en-IN" sz="2400" b="1" dirty="0"/>
              <a:t>Objective</a:t>
            </a:r>
          </a:p>
          <a:p>
            <a:r>
              <a:rPr lang="en-IN" sz="2400" b="1" dirty="0"/>
              <a:t>Scope</a:t>
            </a:r>
          </a:p>
          <a:p>
            <a:r>
              <a:rPr lang="en-IN" sz="2400" b="1" dirty="0"/>
              <a:t>Repeal and Savings</a:t>
            </a:r>
          </a:p>
          <a:p>
            <a:r>
              <a:rPr lang="en-IN" sz="2400" b="1" dirty="0"/>
              <a:t> </a:t>
            </a:r>
          </a:p>
        </p:txBody>
      </p:sp>
      <p:sp>
        <p:nvSpPr>
          <p:cNvPr id="1070" name="TextBox 1069">
            <a:extLst>
              <a:ext uri="{FF2B5EF4-FFF2-40B4-BE49-F238E27FC236}">
                <a16:creationId xmlns:a16="http://schemas.microsoft.com/office/drawing/2014/main" id="{DDB7065C-546A-AEA4-EB4B-1FB0D6FD6A57}"/>
              </a:ext>
            </a:extLst>
          </p:cNvPr>
          <p:cNvSpPr txBox="1"/>
          <p:nvPr/>
        </p:nvSpPr>
        <p:spPr>
          <a:xfrm>
            <a:off x="5539706" y="4762356"/>
            <a:ext cx="3387453" cy="830997"/>
          </a:xfrm>
          <a:prstGeom prst="rect">
            <a:avLst/>
          </a:prstGeom>
          <a:noFill/>
        </p:spPr>
        <p:txBody>
          <a:bodyPr wrap="square">
            <a:spAutoFit/>
          </a:bodyPr>
          <a:lstStyle/>
          <a:p>
            <a:pPr marL="342900" indent="-342900">
              <a:buFont typeface="+mj-lt"/>
              <a:buAutoNum type="arabicPeriod"/>
            </a:pPr>
            <a:endParaRPr lang="en-IN" sz="2400" b="1" dirty="0"/>
          </a:p>
          <a:p>
            <a:r>
              <a:rPr lang="en-IN" sz="2400" b="1" dirty="0"/>
              <a:t>	</a:t>
            </a:r>
          </a:p>
        </p:txBody>
      </p:sp>
      <p:sp>
        <p:nvSpPr>
          <p:cNvPr id="1100" name="object 18">
            <a:extLst>
              <a:ext uri="{FF2B5EF4-FFF2-40B4-BE49-F238E27FC236}">
                <a16:creationId xmlns:a16="http://schemas.microsoft.com/office/drawing/2014/main" id="{56C2EA79-0AA9-CE48-64BC-29B2EFE11AB6}"/>
              </a:ext>
            </a:extLst>
          </p:cNvPr>
          <p:cNvSpPr txBox="1"/>
          <p:nvPr/>
        </p:nvSpPr>
        <p:spPr>
          <a:xfrm>
            <a:off x="3744516" y="1196926"/>
            <a:ext cx="14856184" cy="1120820"/>
          </a:xfrm>
          <a:prstGeom prst="rect">
            <a:avLst/>
          </a:prstGeom>
        </p:spPr>
        <p:txBody>
          <a:bodyPr vert="horz" wrap="square" lIns="0" tIns="12700" rIns="0" bIns="0" rtlCol="0">
            <a:spAutoFit/>
          </a:bodyPr>
          <a:lstStyle/>
          <a:p>
            <a:pPr marL="1223010" marR="5080" indent="-1210945" algn="ctr">
              <a:spcBef>
                <a:spcPts val="100"/>
              </a:spcBef>
            </a:pPr>
            <a:r>
              <a:rPr lang="en-IN" sz="7200" spc="-5" dirty="0">
                <a:solidFill>
                  <a:srgbClr val="00318B"/>
                </a:solidFill>
                <a:effectLst>
                  <a:outerShdw blurRad="50800" dist="38100" dir="18900000" algn="bl" rotWithShape="0">
                    <a:prstClr val="black">
                      <a:alpha val="40000"/>
                    </a:prstClr>
                  </a:outerShdw>
                </a:effectLst>
              </a:rPr>
              <a:t>Objective, Scope, Repeal and Savings</a:t>
            </a:r>
          </a:p>
        </p:txBody>
      </p:sp>
      <p:sp>
        <p:nvSpPr>
          <p:cNvPr id="5" name="TextBox 4">
            <a:extLst>
              <a:ext uri="{FF2B5EF4-FFF2-40B4-BE49-F238E27FC236}">
                <a16:creationId xmlns:a16="http://schemas.microsoft.com/office/drawing/2014/main" id="{C31577F7-E3C5-BD67-5156-4E36D98EECE8}"/>
              </a:ext>
            </a:extLst>
          </p:cNvPr>
          <p:cNvSpPr txBox="1"/>
          <p:nvPr/>
        </p:nvSpPr>
        <p:spPr>
          <a:xfrm>
            <a:off x="11737404" y="3569999"/>
            <a:ext cx="6230569" cy="6124754"/>
          </a:xfrm>
          <a:prstGeom prst="rect">
            <a:avLst/>
          </a:prstGeom>
          <a:solidFill>
            <a:schemeClr val="accent1">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hemeClr val="accent4"/>
          </a:lnRef>
          <a:fillRef idx="3">
            <a:schemeClr val="accent4"/>
          </a:fillRef>
          <a:effectRef idx="3">
            <a:schemeClr val="accent4"/>
          </a:effectRef>
          <a:fontRef idx="minor">
            <a:schemeClr val="lt1"/>
          </a:fontRef>
        </p:style>
        <p:txBody>
          <a:bodyPr wrap="square">
            <a:spAutoFit/>
          </a:bodyPr>
          <a:lstStyle/>
          <a:p>
            <a:pPr algn="ctr"/>
            <a:r>
              <a:rPr lang="en-US" sz="2800" b="1" dirty="0">
                <a:solidFill>
                  <a:schemeClr val="tx1"/>
                </a:solidFill>
              </a:rPr>
              <a:t>Repeal and Savings</a:t>
            </a:r>
          </a:p>
          <a:p>
            <a:pPr algn="just"/>
            <a:r>
              <a:rPr lang="en-US" sz="2800" i="1" dirty="0">
                <a:solidFill>
                  <a:schemeClr val="tx1"/>
                </a:solidFill>
              </a:rPr>
              <a:t>Central Electricity Regulatory Commission (Deviation Settlement Mechanism and related matters) Regulations, 2014 shall stand repealed from the date of commencement of these Regulations.</a:t>
            </a:r>
            <a:endParaRPr lang="en-US" sz="2800" b="1" i="1" dirty="0">
              <a:solidFill>
                <a:schemeClr val="tx1"/>
              </a:solidFill>
            </a:endParaRPr>
          </a:p>
          <a:p>
            <a:pPr algn="just"/>
            <a:endParaRPr lang="en-US" sz="2800" i="1" dirty="0">
              <a:solidFill>
                <a:schemeClr val="tx1"/>
              </a:solidFill>
            </a:endParaRPr>
          </a:p>
          <a:p>
            <a:pPr algn="just"/>
            <a:r>
              <a:rPr lang="en-US" sz="2800" i="1" dirty="0">
                <a:solidFill>
                  <a:schemeClr val="tx1"/>
                </a:solidFill>
              </a:rPr>
              <a:t>On commencement of these regulations, the Regional Deviation Pool Account Fund constituted under the repealed regulations shall be renamed as the Deviation and Ancillary Service Pool Account constituted under these regulations.</a:t>
            </a:r>
            <a:endParaRPr lang="en-US" sz="2800" b="1" i="1" dirty="0">
              <a:solidFill>
                <a:schemeClr val="tx1"/>
              </a:solidFill>
            </a:endParaRPr>
          </a:p>
        </p:txBody>
      </p:sp>
      <p:sp>
        <p:nvSpPr>
          <p:cNvPr id="11" name="TextBox 10">
            <a:extLst>
              <a:ext uri="{FF2B5EF4-FFF2-40B4-BE49-F238E27FC236}">
                <a16:creationId xmlns:a16="http://schemas.microsoft.com/office/drawing/2014/main" id="{75E4746B-8EEE-E71E-1F86-B830BBA5ADA3}"/>
              </a:ext>
            </a:extLst>
          </p:cNvPr>
          <p:cNvSpPr txBox="1"/>
          <p:nvPr/>
        </p:nvSpPr>
        <p:spPr>
          <a:xfrm>
            <a:off x="4320581" y="3559102"/>
            <a:ext cx="3992930" cy="6124754"/>
          </a:xfrm>
          <a:prstGeom prst="rect">
            <a:avLst/>
          </a:prstGeom>
          <a:solidFill>
            <a:schemeClr val="accent1">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hemeClr val="accent4"/>
          </a:lnRef>
          <a:fillRef idx="3">
            <a:schemeClr val="accent4"/>
          </a:fillRef>
          <a:effectRef idx="3">
            <a:schemeClr val="accent4"/>
          </a:effectRef>
          <a:fontRef idx="minor">
            <a:schemeClr val="lt1"/>
          </a:fontRef>
        </p:style>
        <p:txBody>
          <a:bodyPr wrap="square">
            <a:spAutoFit/>
          </a:bodyPr>
          <a:lstStyle/>
          <a:p>
            <a:pPr algn="ctr"/>
            <a:r>
              <a:rPr lang="en-US" sz="2800" b="1" dirty="0">
                <a:solidFill>
                  <a:schemeClr val="tx1"/>
                </a:solidFill>
              </a:rPr>
              <a:t>Objective </a:t>
            </a:r>
          </a:p>
          <a:p>
            <a:pPr algn="just"/>
            <a:r>
              <a:rPr lang="en-US" sz="2800" i="1" dirty="0">
                <a:solidFill>
                  <a:schemeClr val="tx1"/>
                </a:solidFill>
              </a:rPr>
              <a:t>To seek to ensure, through a commercial mechanism that users of the grid do not deviate from and adhere to their schedule of </a:t>
            </a:r>
            <a:r>
              <a:rPr lang="en-US" sz="2800" i="1" dirty="0" err="1">
                <a:solidFill>
                  <a:schemeClr val="tx1"/>
                </a:solidFill>
              </a:rPr>
              <a:t>drawal</a:t>
            </a:r>
            <a:r>
              <a:rPr lang="en-US" sz="2800" i="1" dirty="0">
                <a:solidFill>
                  <a:schemeClr val="tx1"/>
                </a:solidFill>
              </a:rPr>
              <a:t> and injection of electricity in the interest of security and stability of the grid. </a:t>
            </a:r>
          </a:p>
          <a:p>
            <a:pPr algn="just"/>
            <a:endParaRPr lang="en-US" sz="2800" b="1" i="1" dirty="0">
              <a:solidFill>
                <a:schemeClr val="tx1"/>
              </a:solidFill>
            </a:endParaRPr>
          </a:p>
          <a:p>
            <a:pPr algn="just"/>
            <a:endParaRPr lang="en-US" sz="2800" b="1" i="1" dirty="0">
              <a:solidFill>
                <a:schemeClr val="tx1"/>
              </a:solidFill>
            </a:endParaRPr>
          </a:p>
          <a:p>
            <a:pPr algn="just"/>
            <a:endParaRPr lang="en-US" sz="2800" b="1" i="1" dirty="0">
              <a:solidFill>
                <a:schemeClr val="tx1"/>
              </a:solidFill>
            </a:endParaRPr>
          </a:p>
          <a:p>
            <a:pPr algn="just"/>
            <a:r>
              <a:rPr lang="en-US" sz="2800" b="1" i="1" dirty="0">
                <a:solidFill>
                  <a:schemeClr val="tx1"/>
                </a:solidFill>
              </a:rPr>
              <a:t> </a:t>
            </a:r>
          </a:p>
        </p:txBody>
      </p:sp>
      <p:sp>
        <p:nvSpPr>
          <p:cNvPr id="12" name="TextBox 11">
            <a:extLst>
              <a:ext uri="{FF2B5EF4-FFF2-40B4-BE49-F238E27FC236}">
                <a16:creationId xmlns:a16="http://schemas.microsoft.com/office/drawing/2014/main" id="{1A8D0115-3DFF-FAB6-C1BE-8241B41A395B}"/>
              </a:ext>
            </a:extLst>
          </p:cNvPr>
          <p:cNvSpPr txBox="1"/>
          <p:nvPr/>
        </p:nvSpPr>
        <p:spPr>
          <a:xfrm>
            <a:off x="4320581" y="2470158"/>
            <a:ext cx="13647392" cy="954107"/>
          </a:xfrm>
          <a:prstGeom prst="rect">
            <a:avLst/>
          </a:prstGeom>
          <a:solidFill>
            <a:schemeClr val="accent1">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hemeClr val="accent4"/>
          </a:lnRef>
          <a:fillRef idx="3">
            <a:schemeClr val="accent4"/>
          </a:fillRef>
          <a:effectRef idx="3">
            <a:schemeClr val="accent4"/>
          </a:effectRef>
          <a:fontRef idx="minor">
            <a:schemeClr val="lt1"/>
          </a:fontRef>
        </p:style>
        <p:txBody>
          <a:bodyPr wrap="square">
            <a:spAutoFit/>
          </a:bodyPr>
          <a:lstStyle/>
          <a:p>
            <a:r>
              <a:rPr lang="en-US" sz="2800" b="1" dirty="0">
                <a:solidFill>
                  <a:schemeClr val="tx1"/>
                </a:solidFill>
              </a:rPr>
              <a:t>Central Electricity Regulatory Commission (Deviation Settlement Mechanism and Related Matters) Regulations, 2022 notified to be effective from 05-12-2022.</a:t>
            </a:r>
            <a:endParaRPr lang="en-US" sz="2800" b="1" i="1" dirty="0">
              <a:solidFill>
                <a:schemeClr val="tx1"/>
              </a:solidFill>
            </a:endParaRPr>
          </a:p>
        </p:txBody>
      </p:sp>
      <p:sp>
        <p:nvSpPr>
          <p:cNvPr id="13" name="TextBox 12">
            <a:extLst>
              <a:ext uri="{FF2B5EF4-FFF2-40B4-BE49-F238E27FC236}">
                <a16:creationId xmlns:a16="http://schemas.microsoft.com/office/drawing/2014/main" id="{E7C64CAB-87EF-6CAF-B558-4A0F80E26037}"/>
              </a:ext>
            </a:extLst>
          </p:cNvPr>
          <p:cNvSpPr txBox="1"/>
          <p:nvPr/>
        </p:nvSpPr>
        <p:spPr>
          <a:xfrm>
            <a:off x="8425796" y="3569999"/>
            <a:ext cx="3203538" cy="6124754"/>
          </a:xfrm>
          <a:prstGeom prst="rect">
            <a:avLst/>
          </a:prstGeom>
          <a:solidFill>
            <a:schemeClr val="accent1">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hemeClr val="accent4"/>
          </a:lnRef>
          <a:fillRef idx="3">
            <a:schemeClr val="accent4"/>
          </a:fillRef>
          <a:effectRef idx="3">
            <a:schemeClr val="accent4"/>
          </a:effectRef>
          <a:fontRef idx="minor">
            <a:schemeClr val="lt1"/>
          </a:fontRef>
        </p:style>
        <p:txBody>
          <a:bodyPr wrap="square">
            <a:spAutoFit/>
          </a:bodyPr>
          <a:lstStyle/>
          <a:p>
            <a:pPr algn="ctr"/>
            <a:r>
              <a:rPr lang="en-US" sz="2800" b="1" dirty="0">
                <a:solidFill>
                  <a:schemeClr val="tx1"/>
                </a:solidFill>
              </a:rPr>
              <a:t>Scope </a:t>
            </a:r>
          </a:p>
          <a:p>
            <a:pPr algn="just"/>
            <a:r>
              <a:rPr lang="en-US" sz="2800" i="1" dirty="0">
                <a:solidFill>
                  <a:schemeClr val="tx1"/>
                </a:solidFill>
              </a:rPr>
              <a:t>These regulations shall be applicable to all grid connected regional entities and other entities engaged in inter-State purchase and sale of electricity. </a:t>
            </a:r>
          </a:p>
          <a:p>
            <a:pPr algn="just"/>
            <a:endParaRPr lang="en-US" sz="2800" i="1" dirty="0">
              <a:solidFill>
                <a:schemeClr val="tx1"/>
              </a:solidFill>
            </a:endParaRPr>
          </a:p>
          <a:p>
            <a:pPr algn="just"/>
            <a:endParaRPr lang="en-US" sz="2800" i="1" dirty="0">
              <a:solidFill>
                <a:schemeClr val="tx1"/>
              </a:solidFill>
            </a:endParaRPr>
          </a:p>
          <a:p>
            <a:pPr algn="just"/>
            <a:endParaRPr lang="en-US" sz="2800" i="1" dirty="0">
              <a:solidFill>
                <a:schemeClr val="tx1"/>
              </a:solidFill>
            </a:endParaRPr>
          </a:p>
          <a:p>
            <a:pPr algn="just"/>
            <a:endParaRPr lang="en-US" sz="2800" i="1" dirty="0">
              <a:solidFill>
                <a:schemeClr val="tx1"/>
              </a:solidFill>
            </a:endParaRPr>
          </a:p>
          <a:p>
            <a:pPr algn="just"/>
            <a:endParaRPr lang="en-US" sz="2800" b="1" i="1" dirty="0">
              <a:solidFill>
                <a:schemeClr val="tx1"/>
              </a:solidFill>
            </a:endParaRPr>
          </a:p>
        </p:txBody>
      </p:sp>
      <p:pic>
        <p:nvPicPr>
          <p:cNvPr id="15" name="Picture 14" descr="Text&#10;&#10;Description automatically generated">
            <a:hlinkClick r:id="rId4" action="ppaction://hlinksldjump"/>
            <a:extLst>
              <a:ext uri="{FF2B5EF4-FFF2-40B4-BE49-F238E27FC236}">
                <a16:creationId xmlns:a16="http://schemas.microsoft.com/office/drawing/2014/main" id="{C0BD87C7-06EE-1EC9-DD60-D210CC87C78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74010" y="9432970"/>
            <a:ext cx="2736303" cy="1144968"/>
          </a:xfrm>
          <a:prstGeom prst="rect">
            <a:avLst/>
          </a:prstGeom>
          <a:ln>
            <a:noFill/>
          </a:ln>
          <a:effectLst>
            <a:outerShdw blurRad="292100" dist="139700" dir="2700000" algn="tl" rotWithShape="0">
              <a:srgbClr val="333333">
                <a:alpha val="65000"/>
              </a:srgbClr>
            </a:outerShdw>
          </a:effectLst>
        </p:spPr>
      </p:pic>
      <p:sp>
        <p:nvSpPr>
          <p:cNvPr id="4" name="Slide Number Placeholder 3">
            <a:extLst>
              <a:ext uri="{FF2B5EF4-FFF2-40B4-BE49-F238E27FC236}">
                <a16:creationId xmlns:a16="http://schemas.microsoft.com/office/drawing/2014/main" id="{4AB67E63-3FE1-D831-9C35-E45DA6B14FF1}"/>
              </a:ext>
            </a:extLst>
          </p:cNvPr>
          <p:cNvSpPr>
            <a:spLocks noGrp="1"/>
          </p:cNvSpPr>
          <p:nvPr>
            <p:ph type="sldNum" sz="quarter" idx="12"/>
          </p:nvPr>
        </p:nvSpPr>
        <p:spPr/>
        <p:txBody>
          <a:bodyPr/>
          <a:lstStyle/>
          <a:p>
            <a:fld id="{B6F15528-21DE-4FAA-801E-634DDDAF4B2B}" type="slidenum">
              <a:rPr lang="cs-CZ" smtClean="0"/>
              <a:t>4</a:t>
            </a:fld>
            <a:endParaRPr lang="cs-CZ" dirty="0"/>
          </a:p>
        </p:txBody>
      </p:sp>
    </p:spTree>
    <p:extLst>
      <p:ext uri="{BB962C8B-B14F-4D97-AF65-F5344CB8AC3E}">
        <p14:creationId xmlns:p14="http://schemas.microsoft.com/office/powerpoint/2010/main" val="999384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20F95502-65C6-482A-9B40-DDCB8DAA9D75}"/>
              </a:ext>
            </a:extLst>
          </p:cNvPr>
          <p:cNvGrpSpPr/>
          <p:nvPr/>
        </p:nvGrpSpPr>
        <p:grpSpPr>
          <a:xfrm>
            <a:off x="2941" y="2017"/>
            <a:ext cx="19010313" cy="1112119"/>
            <a:chOff x="-324644" y="2222500"/>
            <a:chExt cx="22261685" cy="1302327"/>
          </a:xfrm>
        </p:grpSpPr>
        <p:sp>
          <p:nvSpPr>
            <p:cNvPr id="2" name="object 2"/>
            <p:cNvSpPr/>
            <p:nvPr/>
          </p:nvSpPr>
          <p:spPr>
            <a:xfrm>
              <a:off x="-324644"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009EF3"/>
            </a:solidFill>
          </p:spPr>
          <p:txBody>
            <a:bodyPr wrap="square" lIns="0" tIns="0" rIns="0" bIns="0" rtlCol="0"/>
            <a:lstStyle/>
            <a:p>
              <a:endParaRPr lang="en-IN" dirty="0"/>
            </a:p>
            <a:p>
              <a:r>
                <a:rPr lang="en-IN" dirty="0"/>
                <a:t>				</a:t>
              </a:r>
              <a:r>
                <a:rPr lang="en-IN" sz="2800" dirty="0"/>
                <a:t>CERC 2022</a:t>
              </a:r>
              <a:endParaRPr sz="2800" dirty="0"/>
            </a:p>
          </p:txBody>
        </p:sp>
        <p:sp>
          <p:nvSpPr>
            <p:cNvPr id="3" name="object 3"/>
            <p:cNvSpPr/>
            <p:nvPr/>
          </p:nvSpPr>
          <p:spPr>
            <a:xfrm>
              <a:off x="16363156" y="2222500"/>
              <a:ext cx="5573885" cy="1302327"/>
            </a:xfrm>
            <a:custGeom>
              <a:avLst/>
              <a:gdLst/>
              <a:ahLst/>
              <a:cxnLst/>
              <a:rect l="l" t="t" r="r" b="b"/>
              <a:pathLst>
                <a:path w="1883409" h="440055">
                  <a:moveTo>
                    <a:pt x="0" y="0"/>
                  </a:moveTo>
                  <a:lnTo>
                    <a:pt x="0" y="439737"/>
                  </a:lnTo>
                  <a:lnTo>
                    <a:pt x="1883155" y="439737"/>
                  </a:lnTo>
                  <a:lnTo>
                    <a:pt x="1883155" y="0"/>
                  </a:lnTo>
                  <a:lnTo>
                    <a:pt x="0" y="0"/>
                  </a:lnTo>
                  <a:close/>
                </a:path>
              </a:pathLst>
            </a:custGeom>
            <a:solidFill>
              <a:srgbClr val="FF8200"/>
            </a:solidFill>
          </p:spPr>
          <p:txBody>
            <a:bodyPr wrap="square" lIns="0" tIns="0" rIns="0" bIns="0" rtlCol="0"/>
            <a:lstStyle/>
            <a:p>
              <a:endParaRPr lang="en-IN" dirty="0"/>
            </a:p>
            <a:p>
              <a:r>
                <a:rPr lang="en-IN" sz="2800" dirty="0"/>
                <a:t>			POWERPPT.IN</a:t>
              </a:r>
              <a:endParaRPr sz="2800" dirty="0"/>
            </a:p>
          </p:txBody>
        </p:sp>
        <p:sp>
          <p:nvSpPr>
            <p:cNvPr id="22" name="object 2">
              <a:extLst>
                <a:ext uri="{FF2B5EF4-FFF2-40B4-BE49-F238E27FC236}">
                  <a16:creationId xmlns:a16="http://schemas.microsoft.com/office/drawing/2014/main" id="{3708B453-DDCE-42C1-9AB9-A8D5DDCA46AD}"/>
                </a:ext>
              </a:extLst>
            </p:cNvPr>
            <p:cNvSpPr/>
            <p:nvPr/>
          </p:nvSpPr>
          <p:spPr>
            <a:xfrm>
              <a:off x="5237956"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FFBF00"/>
            </a:solidFill>
          </p:spPr>
          <p:txBody>
            <a:bodyPr wrap="square" lIns="0" tIns="0" rIns="0" bIns="0" rtlCol="0"/>
            <a:lstStyle/>
            <a:p>
              <a:endParaRPr lang="en-IN" dirty="0"/>
            </a:p>
            <a:p>
              <a:r>
                <a:rPr lang="en-IN" sz="2800" dirty="0"/>
                <a:t>				DSM 2022</a:t>
              </a:r>
              <a:endParaRPr sz="2800" dirty="0"/>
            </a:p>
          </p:txBody>
        </p:sp>
        <p:sp>
          <p:nvSpPr>
            <p:cNvPr id="23" name="object 2">
              <a:extLst>
                <a:ext uri="{FF2B5EF4-FFF2-40B4-BE49-F238E27FC236}">
                  <a16:creationId xmlns:a16="http://schemas.microsoft.com/office/drawing/2014/main" id="{7D360C87-DA57-4F00-96B5-35199AD11657}"/>
                </a:ext>
              </a:extLst>
            </p:cNvPr>
            <p:cNvSpPr/>
            <p:nvPr/>
          </p:nvSpPr>
          <p:spPr>
            <a:xfrm>
              <a:off x="10800556"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FFA100"/>
            </a:solidFill>
          </p:spPr>
          <p:txBody>
            <a:bodyPr wrap="square" lIns="0" tIns="0" rIns="0" bIns="0" rtlCol="0"/>
            <a:lstStyle/>
            <a:p>
              <a:endParaRPr dirty="0"/>
            </a:p>
          </p:txBody>
        </p:sp>
      </p:grpSp>
      <p:pic>
        <p:nvPicPr>
          <p:cNvPr id="1026" name="Picture 2" descr="cerc-logo">
            <a:extLst>
              <a:ext uri="{FF2B5EF4-FFF2-40B4-BE49-F238E27FC236}">
                <a16:creationId xmlns:a16="http://schemas.microsoft.com/office/drawing/2014/main" id="{989E7E5C-3BAB-2146-9D89-233AE6167F36}"/>
              </a:ext>
            </a:extLst>
          </p:cNvPr>
          <p:cNvPicPr>
            <a:picLocks noChangeAspect="1" noChangeArrowheads="1"/>
          </p:cNvPicPr>
          <p:nvPr/>
        </p:nvPicPr>
        <p:blipFill>
          <a:blip r:embed="rId3">
            <a:alphaModFix amt="20000"/>
            <a:extLst>
              <a:ext uri="{28A0092B-C50C-407E-A947-70E740481C1C}">
                <a14:useLocalDpi xmlns:a14="http://schemas.microsoft.com/office/drawing/2010/main" val="0"/>
              </a:ext>
            </a:extLst>
          </a:blip>
          <a:srcRect/>
          <a:stretch>
            <a:fillRect/>
          </a:stretch>
        </p:blipFill>
        <p:spPr bwMode="auto">
          <a:xfrm>
            <a:off x="-18036" y="687946"/>
            <a:ext cx="4973035" cy="327973"/>
          </a:xfrm>
          <a:prstGeom prst="rect">
            <a:avLst/>
          </a:prstGeom>
          <a:noFill/>
          <a:extLst>
            <a:ext uri="{909E8E84-426E-40DD-AFC4-6F175D3DCCD1}">
              <a14:hiddenFill xmlns:a14="http://schemas.microsoft.com/office/drawing/2010/main">
                <a:solidFill>
                  <a:srgbClr val="FFFFFF"/>
                </a:solidFill>
              </a14:hiddenFill>
            </a:ext>
          </a:extLst>
        </p:spPr>
      </p:pic>
      <p:sp>
        <p:nvSpPr>
          <p:cNvPr id="1070" name="TextBox 1069">
            <a:extLst>
              <a:ext uri="{FF2B5EF4-FFF2-40B4-BE49-F238E27FC236}">
                <a16:creationId xmlns:a16="http://schemas.microsoft.com/office/drawing/2014/main" id="{DDB7065C-546A-AEA4-EB4B-1FB0D6FD6A57}"/>
              </a:ext>
            </a:extLst>
          </p:cNvPr>
          <p:cNvSpPr txBox="1"/>
          <p:nvPr/>
        </p:nvSpPr>
        <p:spPr>
          <a:xfrm>
            <a:off x="5539706" y="4762356"/>
            <a:ext cx="3387453" cy="830997"/>
          </a:xfrm>
          <a:prstGeom prst="rect">
            <a:avLst/>
          </a:prstGeom>
          <a:noFill/>
        </p:spPr>
        <p:txBody>
          <a:bodyPr wrap="square">
            <a:spAutoFit/>
          </a:bodyPr>
          <a:lstStyle/>
          <a:p>
            <a:pPr marL="342900" indent="-342900">
              <a:buFont typeface="+mj-lt"/>
              <a:buAutoNum type="arabicPeriod"/>
            </a:pPr>
            <a:endParaRPr lang="en-IN" sz="2400" b="1" dirty="0"/>
          </a:p>
          <a:p>
            <a:r>
              <a:rPr lang="en-IN" sz="2400" b="1" dirty="0"/>
              <a:t>	</a:t>
            </a:r>
          </a:p>
        </p:txBody>
      </p:sp>
      <p:sp>
        <p:nvSpPr>
          <p:cNvPr id="1100" name="object 18">
            <a:extLst>
              <a:ext uri="{FF2B5EF4-FFF2-40B4-BE49-F238E27FC236}">
                <a16:creationId xmlns:a16="http://schemas.microsoft.com/office/drawing/2014/main" id="{56C2EA79-0AA9-CE48-64BC-29B2EFE11AB6}"/>
              </a:ext>
            </a:extLst>
          </p:cNvPr>
          <p:cNvSpPr txBox="1"/>
          <p:nvPr/>
        </p:nvSpPr>
        <p:spPr>
          <a:xfrm>
            <a:off x="4466323" y="1196926"/>
            <a:ext cx="14327865" cy="1120820"/>
          </a:xfrm>
          <a:prstGeom prst="rect">
            <a:avLst/>
          </a:prstGeom>
        </p:spPr>
        <p:txBody>
          <a:bodyPr vert="horz" wrap="square" lIns="0" tIns="12700" rIns="0" bIns="0" rtlCol="0">
            <a:spAutoFit/>
          </a:bodyPr>
          <a:lstStyle/>
          <a:p>
            <a:pPr marL="1223010" marR="5080" indent="-1210945" algn="ctr">
              <a:spcBef>
                <a:spcPts val="100"/>
              </a:spcBef>
            </a:pPr>
            <a:r>
              <a:rPr lang="en-US" sz="7200" b="1" spc="-5" dirty="0">
                <a:solidFill>
                  <a:srgbClr val="00318B"/>
                </a:solidFill>
                <a:effectLst>
                  <a:outerShdw blurRad="50800" dist="38100" dir="18900000" algn="bl" rotWithShape="0">
                    <a:prstClr val="black">
                      <a:alpha val="40000"/>
                    </a:prstClr>
                  </a:outerShdw>
                </a:effectLst>
              </a:rPr>
              <a:t>Adherence to Schedule and Deviation </a:t>
            </a:r>
            <a:endParaRPr lang="en-IN" sz="7200" b="1" spc="-5" dirty="0">
              <a:solidFill>
                <a:srgbClr val="00318B"/>
              </a:solidFill>
              <a:effectLst>
                <a:outerShdw blurRad="50800" dist="38100" dir="18900000" algn="bl" rotWithShape="0">
                  <a:prstClr val="black">
                    <a:alpha val="40000"/>
                  </a:prstClr>
                </a:outerShdw>
              </a:effectLst>
            </a:endParaRPr>
          </a:p>
        </p:txBody>
      </p:sp>
      <p:sp>
        <p:nvSpPr>
          <p:cNvPr id="5" name="TextBox 4">
            <a:extLst>
              <a:ext uri="{FF2B5EF4-FFF2-40B4-BE49-F238E27FC236}">
                <a16:creationId xmlns:a16="http://schemas.microsoft.com/office/drawing/2014/main" id="{C31577F7-E3C5-BD67-5156-4E36D98EECE8}"/>
              </a:ext>
            </a:extLst>
          </p:cNvPr>
          <p:cNvSpPr txBox="1"/>
          <p:nvPr/>
        </p:nvSpPr>
        <p:spPr>
          <a:xfrm>
            <a:off x="3744516" y="2400536"/>
            <a:ext cx="14856183" cy="2246769"/>
          </a:xfrm>
          <a:prstGeom prst="rect">
            <a:avLst/>
          </a:prstGeom>
          <a:solidFill>
            <a:schemeClr val="bg2">
              <a:lumMod val="9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hemeClr val="accent4"/>
          </a:lnRef>
          <a:fillRef idx="3">
            <a:schemeClr val="accent4"/>
          </a:fillRef>
          <a:effectRef idx="3">
            <a:schemeClr val="accent4"/>
          </a:effectRef>
          <a:fontRef idx="minor">
            <a:schemeClr val="lt1"/>
          </a:fontRef>
        </p:style>
        <p:txBody>
          <a:bodyPr wrap="square">
            <a:spAutoFit/>
          </a:bodyPr>
          <a:lstStyle/>
          <a:p>
            <a:pPr marL="514350" indent="-514350" algn="just">
              <a:buAutoNum type="arabicParenBoth"/>
            </a:pPr>
            <a:r>
              <a:rPr lang="en-US" sz="2800" i="1" dirty="0">
                <a:solidFill>
                  <a:schemeClr val="tx1"/>
                </a:solidFill>
              </a:rPr>
              <a:t>For a secure and stable operation of the grid, every grid connected regional entity shall adhere to its schedule as per the Grid Code and shall not deviate from its schedule. </a:t>
            </a:r>
          </a:p>
          <a:p>
            <a:pPr marL="514350" indent="-514350" algn="just">
              <a:buAutoNum type="arabicParenBoth"/>
            </a:pPr>
            <a:r>
              <a:rPr lang="en-US" sz="2800" i="1" dirty="0">
                <a:solidFill>
                  <a:schemeClr val="tx1"/>
                </a:solidFill>
              </a:rPr>
              <a:t>Any deviation shall be managed by the Load </a:t>
            </a:r>
            <a:r>
              <a:rPr lang="en-US" sz="2800" i="1" dirty="0" err="1">
                <a:solidFill>
                  <a:schemeClr val="tx1"/>
                </a:solidFill>
              </a:rPr>
              <a:t>Despatch</a:t>
            </a:r>
            <a:r>
              <a:rPr lang="en-US" sz="2800" i="1" dirty="0">
                <a:solidFill>
                  <a:schemeClr val="tx1"/>
                </a:solidFill>
              </a:rPr>
              <a:t> Centre as per the Ancillary Services Regulations, and the computation, charges and related matters in respect of such deviation shall be dealt with as per the provisions of these regulations.</a:t>
            </a:r>
          </a:p>
        </p:txBody>
      </p:sp>
      <p:grpSp>
        <p:nvGrpSpPr>
          <p:cNvPr id="4" name="Group 1">
            <a:extLst>
              <a:ext uri="{FF2B5EF4-FFF2-40B4-BE49-F238E27FC236}">
                <a16:creationId xmlns:a16="http://schemas.microsoft.com/office/drawing/2014/main" id="{6DDCD97F-CC0B-4E46-6267-D856C3D07E0F}"/>
              </a:ext>
            </a:extLst>
          </p:cNvPr>
          <p:cNvGrpSpPr/>
          <p:nvPr/>
        </p:nvGrpSpPr>
        <p:grpSpPr>
          <a:xfrm>
            <a:off x="52130" y="1386260"/>
            <a:ext cx="3726768" cy="3018387"/>
            <a:chOff x="2188204" y="849642"/>
            <a:chExt cx="5379980" cy="4343400"/>
          </a:xfrm>
        </p:grpSpPr>
        <p:sp>
          <p:nvSpPr>
            <p:cNvPr id="6" name="Freeform 5">
              <a:extLst>
                <a:ext uri="{FF2B5EF4-FFF2-40B4-BE49-F238E27FC236}">
                  <a16:creationId xmlns:a16="http://schemas.microsoft.com/office/drawing/2014/main" id="{E208DB16-3F16-21A2-F437-24F311B0731E}"/>
                </a:ext>
              </a:extLst>
            </p:cNvPr>
            <p:cNvSpPr>
              <a:spLocks/>
            </p:cNvSpPr>
            <p:nvPr/>
          </p:nvSpPr>
          <p:spPr bwMode="auto">
            <a:xfrm>
              <a:off x="6056429" y="871250"/>
              <a:ext cx="1476653" cy="4318992"/>
            </a:xfrm>
            <a:custGeom>
              <a:avLst/>
              <a:gdLst/>
              <a:ahLst/>
              <a:cxnLst>
                <a:cxn ang="0">
                  <a:pos x="1062" y="2568"/>
                </a:cxn>
                <a:cxn ang="0">
                  <a:pos x="0" y="3086"/>
                </a:cxn>
                <a:cxn ang="0">
                  <a:pos x="0" y="524"/>
                </a:cxn>
                <a:cxn ang="0">
                  <a:pos x="1062" y="0"/>
                </a:cxn>
                <a:cxn ang="0">
                  <a:pos x="1062" y="2568"/>
                </a:cxn>
              </a:cxnLst>
              <a:rect l="0" t="0" r="r" b="b"/>
              <a:pathLst>
                <a:path w="1062" h="3086">
                  <a:moveTo>
                    <a:pt x="1062" y="2568"/>
                  </a:moveTo>
                  <a:lnTo>
                    <a:pt x="0" y="3086"/>
                  </a:lnTo>
                  <a:lnTo>
                    <a:pt x="0" y="524"/>
                  </a:lnTo>
                  <a:lnTo>
                    <a:pt x="1062" y="0"/>
                  </a:lnTo>
                  <a:lnTo>
                    <a:pt x="1062" y="2568"/>
                  </a:lnTo>
                  <a:close/>
                </a:path>
              </a:pathLst>
            </a:custGeom>
            <a:solidFill>
              <a:schemeClr val="accent3">
                <a:lumMod val="50000"/>
                <a:alpha val="50000"/>
              </a:schemeClr>
            </a:solidFill>
            <a:ln w="9525">
              <a:noFill/>
              <a:prstDash val="sysDash"/>
              <a:miter lim="800000"/>
              <a:headEnd/>
              <a:tailEnd/>
            </a:ln>
          </p:spPr>
          <p:txBody>
            <a:bodyPr lIns="18288" tIns="18288" rIns="18288" bIns="18288" anchor="ctr" anchorCtr="1"/>
            <a:lstStyle/>
            <a:p>
              <a:pPr algn="ctr">
                <a:lnSpc>
                  <a:spcPct val="85000"/>
                </a:lnSpc>
                <a:spcBef>
                  <a:spcPct val="20000"/>
                </a:spcBef>
              </a:pPr>
              <a:endParaRPr lang="en-US" sz="1600" b="1" dirty="0">
                <a:latin typeface="+mj-lt"/>
              </a:endParaRPr>
            </a:p>
          </p:txBody>
        </p:sp>
        <p:sp>
          <p:nvSpPr>
            <p:cNvPr id="7" name="Rectangle 6">
              <a:extLst>
                <a:ext uri="{FF2B5EF4-FFF2-40B4-BE49-F238E27FC236}">
                  <a16:creationId xmlns:a16="http://schemas.microsoft.com/office/drawing/2014/main" id="{1260C201-9D2D-F15F-3706-987F84014E23}"/>
                </a:ext>
              </a:extLst>
            </p:cNvPr>
            <p:cNvSpPr>
              <a:spLocks noChangeArrowheads="1"/>
            </p:cNvSpPr>
            <p:nvPr/>
          </p:nvSpPr>
          <p:spPr bwMode="auto">
            <a:xfrm>
              <a:off x="2188208" y="1607411"/>
              <a:ext cx="3868224" cy="3585631"/>
            </a:xfrm>
            <a:prstGeom prst="rect">
              <a:avLst/>
            </a:prstGeom>
            <a:gradFill rotWithShape="0">
              <a:gsLst>
                <a:gs pos="0">
                  <a:srgbClr val="A3A3A3">
                    <a:alpha val="65000"/>
                  </a:srgbClr>
                </a:gs>
                <a:gs pos="100000">
                  <a:srgbClr val="848484">
                    <a:alpha val="55000"/>
                  </a:srgbClr>
                </a:gs>
              </a:gsLst>
              <a:lin ang="2700000" scaled="1"/>
            </a:gradFill>
            <a:ln w="9525">
              <a:noFill/>
              <a:prstDash val="sysDash"/>
              <a:miter lim="800000"/>
              <a:headEnd/>
              <a:tailEnd/>
            </a:ln>
          </p:spPr>
          <p:txBody>
            <a:bodyPr lIns="18288" tIns="18288" rIns="18288" bIns="18288" anchor="ctr" anchorCtr="1"/>
            <a:lstStyle/>
            <a:p>
              <a:pPr algn="ctr">
                <a:lnSpc>
                  <a:spcPct val="85000"/>
                </a:lnSpc>
                <a:spcBef>
                  <a:spcPct val="20000"/>
                </a:spcBef>
              </a:pPr>
              <a:endParaRPr lang="en-US" sz="1600" b="1" dirty="0">
                <a:latin typeface="+mj-lt"/>
              </a:endParaRPr>
            </a:p>
          </p:txBody>
        </p:sp>
        <p:sp>
          <p:nvSpPr>
            <p:cNvPr id="8" name="Freeform 7">
              <a:extLst>
                <a:ext uri="{FF2B5EF4-FFF2-40B4-BE49-F238E27FC236}">
                  <a16:creationId xmlns:a16="http://schemas.microsoft.com/office/drawing/2014/main" id="{99C5F9EF-DCFB-23EF-1BB5-2B0FB9F1A838}"/>
                </a:ext>
              </a:extLst>
            </p:cNvPr>
            <p:cNvSpPr>
              <a:spLocks/>
            </p:cNvSpPr>
            <p:nvPr/>
          </p:nvSpPr>
          <p:spPr bwMode="auto">
            <a:xfrm>
              <a:off x="2188208" y="871250"/>
              <a:ext cx="5344878" cy="736160"/>
            </a:xfrm>
            <a:custGeom>
              <a:avLst/>
              <a:gdLst/>
              <a:ahLst/>
              <a:cxnLst>
                <a:cxn ang="0">
                  <a:pos x="2784" y="526"/>
                </a:cxn>
                <a:cxn ang="0">
                  <a:pos x="0" y="526"/>
                </a:cxn>
                <a:cxn ang="0">
                  <a:pos x="1060" y="0"/>
                </a:cxn>
                <a:cxn ang="0">
                  <a:pos x="3844" y="0"/>
                </a:cxn>
                <a:cxn ang="0">
                  <a:pos x="2784" y="526"/>
                </a:cxn>
              </a:cxnLst>
              <a:rect l="0" t="0" r="r" b="b"/>
              <a:pathLst>
                <a:path w="3844" h="526">
                  <a:moveTo>
                    <a:pt x="2784" y="526"/>
                  </a:moveTo>
                  <a:lnTo>
                    <a:pt x="0" y="526"/>
                  </a:lnTo>
                  <a:lnTo>
                    <a:pt x="1060" y="0"/>
                  </a:lnTo>
                  <a:lnTo>
                    <a:pt x="3844" y="0"/>
                  </a:lnTo>
                  <a:lnTo>
                    <a:pt x="2784" y="526"/>
                  </a:lnTo>
                  <a:close/>
                </a:path>
              </a:pathLst>
            </a:custGeom>
            <a:gradFill rotWithShape="0">
              <a:gsLst>
                <a:gs pos="0">
                  <a:srgbClr val="CFCFCF">
                    <a:alpha val="75000"/>
                  </a:srgbClr>
                </a:gs>
                <a:gs pos="100000">
                  <a:srgbClr val="CBCBCB">
                    <a:alpha val="75000"/>
                  </a:srgbClr>
                </a:gs>
              </a:gsLst>
              <a:lin ang="2700000" scaled="1"/>
            </a:gradFill>
            <a:ln w="9525">
              <a:noFill/>
              <a:prstDash val="sysDash"/>
              <a:miter lim="800000"/>
              <a:headEnd/>
              <a:tailEnd/>
            </a:ln>
          </p:spPr>
          <p:txBody>
            <a:bodyPr lIns="18288" tIns="18288" rIns="18288" bIns="18288" anchor="ctr" anchorCtr="1"/>
            <a:lstStyle/>
            <a:p>
              <a:pPr algn="ctr">
                <a:lnSpc>
                  <a:spcPct val="85000"/>
                </a:lnSpc>
                <a:spcBef>
                  <a:spcPct val="20000"/>
                </a:spcBef>
              </a:pPr>
              <a:endParaRPr lang="en-US" sz="1600" b="1" dirty="0">
                <a:latin typeface="+mj-lt"/>
              </a:endParaRPr>
            </a:p>
          </p:txBody>
        </p:sp>
        <p:sp>
          <p:nvSpPr>
            <p:cNvPr id="9" name="Rectangle 6">
              <a:extLst>
                <a:ext uri="{FF2B5EF4-FFF2-40B4-BE49-F238E27FC236}">
                  <a16:creationId xmlns:a16="http://schemas.microsoft.com/office/drawing/2014/main" id="{4BBE4303-1042-10F8-5893-A8B41A85319A}"/>
                </a:ext>
              </a:extLst>
            </p:cNvPr>
            <p:cNvSpPr>
              <a:spLocks noChangeArrowheads="1"/>
            </p:cNvSpPr>
            <p:nvPr/>
          </p:nvSpPr>
          <p:spPr bwMode="auto">
            <a:xfrm>
              <a:off x="2188204" y="1607414"/>
              <a:ext cx="3856598" cy="3585625"/>
            </a:xfrm>
            <a:prstGeom prst="rect">
              <a:avLst/>
            </a:prstGeom>
            <a:gradFill flip="none" rotWithShape="1">
              <a:gsLst>
                <a:gs pos="0">
                  <a:schemeClr val="bg1"/>
                </a:gs>
                <a:gs pos="74000">
                  <a:schemeClr val="accent3">
                    <a:lumMod val="100000"/>
                    <a:alpha val="5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5000"/>
                </a:lnSpc>
              </a:pPr>
              <a:endParaRPr lang="en-US" dirty="0">
                <a:solidFill>
                  <a:schemeClr val="tx1"/>
                </a:solidFill>
                <a:latin typeface="+mj-lt"/>
              </a:endParaRPr>
            </a:p>
          </p:txBody>
        </p:sp>
        <p:sp>
          <p:nvSpPr>
            <p:cNvPr id="10" name="Freeform 7">
              <a:extLst>
                <a:ext uri="{FF2B5EF4-FFF2-40B4-BE49-F238E27FC236}">
                  <a16:creationId xmlns:a16="http://schemas.microsoft.com/office/drawing/2014/main" id="{A717E027-E1FA-92E6-0282-0C09D98B3890}"/>
                </a:ext>
              </a:extLst>
            </p:cNvPr>
            <p:cNvSpPr>
              <a:spLocks/>
            </p:cNvSpPr>
            <p:nvPr/>
          </p:nvSpPr>
          <p:spPr bwMode="auto">
            <a:xfrm>
              <a:off x="2223306" y="849642"/>
              <a:ext cx="5344878" cy="736160"/>
            </a:xfrm>
            <a:custGeom>
              <a:avLst/>
              <a:gdLst/>
              <a:ahLst/>
              <a:cxnLst>
                <a:cxn ang="0">
                  <a:pos x="2784" y="526"/>
                </a:cxn>
                <a:cxn ang="0">
                  <a:pos x="0" y="526"/>
                </a:cxn>
                <a:cxn ang="0">
                  <a:pos x="1060" y="0"/>
                </a:cxn>
                <a:cxn ang="0">
                  <a:pos x="3844" y="0"/>
                </a:cxn>
                <a:cxn ang="0">
                  <a:pos x="2784" y="526"/>
                </a:cxn>
              </a:cxnLst>
              <a:rect l="0" t="0" r="r" b="b"/>
              <a:pathLst>
                <a:path w="3844" h="526">
                  <a:moveTo>
                    <a:pt x="2784" y="526"/>
                  </a:moveTo>
                  <a:lnTo>
                    <a:pt x="0" y="526"/>
                  </a:lnTo>
                  <a:lnTo>
                    <a:pt x="1060" y="0"/>
                  </a:lnTo>
                  <a:lnTo>
                    <a:pt x="3844" y="0"/>
                  </a:lnTo>
                  <a:lnTo>
                    <a:pt x="2784" y="526"/>
                  </a:lnTo>
                  <a:close/>
                </a:path>
              </a:pathLst>
            </a:custGeom>
            <a:solidFill>
              <a:schemeClr val="accent3">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5000"/>
                </a:lnSpc>
              </a:pPr>
              <a:endParaRPr lang="en-US" dirty="0">
                <a:solidFill>
                  <a:schemeClr val="tx1"/>
                </a:solidFill>
                <a:latin typeface="+mj-lt"/>
              </a:endParaRPr>
            </a:p>
          </p:txBody>
        </p:sp>
      </p:grpSp>
      <p:sp>
        <p:nvSpPr>
          <p:cNvPr id="11" name="TextBox 10">
            <a:extLst>
              <a:ext uri="{FF2B5EF4-FFF2-40B4-BE49-F238E27FC236}">
                <a16:creationId xmlns:a16="http://schemas.microsoft.com/office/drawing/2014/main" id="{B6F34FDA-4E34-EAC9-0CA1-00EE93DCCD3F}"/>
              </a:ext>
            </a:extLst>
          </p:cNvPr>
          <p:cNvSpPr txBox="1"/>
          <p:nvPr/>
        </p:nvSpPr>
        <p:spPr>
          <a:xfrm>
            <a:off x="395612" y="2646162"/>
            <a:ext cx="1918763" cy="1200329"/>
          </a:xfrm>
          <a:prstGeom prst="rect">
            <a:avLst/>
          </a:prstGeom>
          <a:noFill/>
        </p:spPr>
        <p:txBody>
          <a:bodyPr wrap="square">
            <a:spAutoFit/>
          </a:bodyPr>
          <a:lstStyle/>
          <a:p>
            <a:pPr algn="just"/>
            <a:r>
              <a:rPr lang="en-US" sz="2400" b="1" dirty="0"/>
              <a:t>Adherence to Schedule and Deviation </a:t>
            </a:r>
            <a:endParaRPr lang="en-IN" sz="2400" b="1" dirty="0"/>
          </a:p>
        </p:txBody>
      </p:sp>
      <p:pic>
        <p:nvPicPr>
          <p:cNvPr id="13" name="Picture 12" descr="Text&#10;&#10;Description automatically generated">
            <a:hlinkClick r:id="rId4" action="ppaction://hlinksldjump"/>
            <a:extLst>
              <a:ext uri="{FF2B5EF4-FFF2-40B4-BE49-F238E27FC236}">
                <a16:creationId xmlns:a16="http://schemas.microsoft.com/office/drawing/2014/main" id="{2EC3B303-8A20-2F10-5F42-D0EA8A69B86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446" y="9432970"/>
            <a:ext cx="2736303" cy="1144968"/>
          </a:xfrm>
          <a:prstGeom prst="rect">
            <a:avLst/>
          </a:prstGeom>
          <a:ln>
            <a:noFill/>
          </a:ln>
          <a:effectLst>
            <a:outerShdw blurRad="292100" dist="139700" dir="2700000" algn="tl" rotWithShape="0">
              <a:srgbClr val="333333">
                <a:alpha val="65000"/>
              </a:srgbClr>
            </a:outerShdw>
          </a:effectLst>
        </p:spPr>
      </p:pic>
      <p:sp>
        <p:nvSpPr>
          <p:cNvPr id="12" name="TextBox 11">
            <a:extLst>
              <a:ext uri="{FF2B5EF4-FFF2-40B4-BE49-F238E27FC236}">
                <a16:creationId xmlns:a16="http://schemas.microsoft.com/office/drawing/2014/main" id="{607D0A37-2192-FD78-8EF3-CC8C95E25AB1}"/>
              </a:ext>
            </a:extLst>
          </p:cNvPr>
          <p:cNvSpPr txBox="1"/>
          <p:nvPr/>
        </p:nvSpPr>
        <p:spPr>
          <a:xfrm>
            <a:off x="3754583" y="4762356"/>
            <a:ext cx="14856183" cy="5693866"/>
          </a:xfrm>
          <a:prstGeom prst="rect">
            <a:avLst/>
          </a:prstGeom>
          <a:solidFill>
            <a:schemeClr val="bg2">
              <a:lumMod val="9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hemeClr val="accent4"/>
          </a:lnRef>
          <a:fillRef idx="3">
            <a:schemeClr val="accent4"/>
          </a:fillRef>
          <a:effectRef idx="3">
            <a:schemeClr val="accent4"/>
          </a:effectRef>
          <a:fontRef idx="minor">
            <a:schemeClr val="lt1"/>
          </a:fontRef>
        </p:style>
        <p:txBody>
          <a:bodyPr wrap="square">
            <a:spAutoFit/>
          </a:bodyPr>
          <a:lstStyle/>
          <a:p>
            <a:pPr algn="just"/>
            <a:r>
              <a:rPr lang="en-US" sz="2800" b="1" i="1" dirty="0">
                <a:solidFill>
                  <a:schemeClr val="tx1"/>
                </a:solidFill>
              </a:rPr>
              <a:t>Discussion Points</a:t>
            </a:r>
          </a:p>
          <a:p>
            <a:pPr algn="just"/>
            <a:r>
              <a:rPr lang="en-US" sz="2800" dirty="0">
                <a:solidFill>
                  <a:schemeClr val="tx1"/>
                </a:solidFill>
              </a:rPr>
              <a:t>It may not be technically or operationally feasible for the generators to ensure zero deviation all the time, However, the effort of all the grid connected entities should be to adhere to and not deviate from the schedule.</a:t>
            </a:r>
          </a:p>
          <a:p>
            <a:pPr algn="just"/>
            <a:endParaRPr lang="en-US" sz="2800" b="1" i="1" dirty="0">
              <a:solidFill>
                <a:schemeClr val="tx1"/>
              </a:solidFill>
            </a:endParaRPr>
          </a:p>
          <a:p>
            <a:pPr algn="just"/>
            <a:r>
              <a:rPr lang="en-US" sz="2800" dirty="0">
                <a:solidFill>
                  <a:schemeClr val="tx1"/>
                </a:solidFill>
              </a:rPr>
              <a:t>Basic philosophy of the DSM Regulations 2022 is that all grid connected entities shall adhere to their schedules and deviation, if any, shall be managed by the system operator through ancillary services and charges for such deviation shall be governed by the DSM Regulations. </a:t>
            </a:r>
          </a:p>
          <a:p>
            <a:pPr algn="just"/>
            <a:endParaRPr lang="en-US" sz="2800" dirty="0">
              <a:solidFill>
                <a:schemeClr val="tx1"/>
              </a:solidFill>
            </a:endParaRPr>
          </a:p>
          <a:p>
            <a:pPr algn="just"/>
            <a:r>
              <a:rPr lang="en-US" sz="2800" dirty="0">
                <a:solidFill>
                  <a:schemeClr val="tx1"/>
                </a:solidFill>
              </a:rPr>
              <a:t>When the grid is managed by the operator through the deployment of Ancillary Services, it becomes incumbent on the operator to pay for the Ancillary Services procured from the Deviation and Ancillary Service Pool Account. However, during the transition period the DSM charge is already linked to the market price.</a:t>
            </a:r>
            <a:endParaRPr lang="en-US" sz="2800" b="1" i="1" dirty="0">
              <a:solidFill>
                <a:schemeClr val="tx1"/>
              </a:solidFill>
            </a:endParaRPr>
          </a:p>
        </p:txBody>
      </p:sp>
      <p:sp>
        <p:nvSpPr>
          <p:cNvPr id="14" name="Slide Number Placeholder 13">
            <a:extLst>
              <a:ext uri="{FF2B5EF4-FFF2-40B4-BE49-F238E27FC236}">
                <a16:creationId xmlns:a16="http://schemas.microsoft.com/office/drawing/2014/main" id="{FF1B9E50-5807-4866-9005-E637BD0E34FC}"/>
              </a:ext>
            </a:extLst>
          </p:cNvPr>
          <p:cNvSpPr>
            <a:spLocks noGrp="1"/>
          </p:cNvSpPr>
          <p:nvPr>
            <p:ph type="sldNum" sz="quarter" idx="12"/>
          </p:nvPr>
        </p:nvSpPr>
        <p:spPr/>
        <p:txBody>
          <a:bodyPr/>
          <a:lstStyle/>
          <a:p>
            <a:fld id="{B6F15528-21DE-4FAA-801E-634DDDAF4B2B}" type="slidenum">
              <a:rPr lang="cs-CZ" smtClean="0"/>
              <a:t>5</a:t>
            </a:fld>
            <a:endParaRPr lang="cs-CZ"/>
          </a:p>
        </p:txBody>
      </p:sp>
    </p:spTree>
    <p:extLst>
      <p:ext uri="{BB962C8B-B14F-4D97-AF65-F5344CB8AC3E}">
        <p14:creationId xmlns:p14="http://schemas.microsoft.com/office/powerpoint/2010/main" val="4040547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20F95502-65C6-482A-9B40-DDCB8DAA9D75}"/>
              </a:ext>
            </a:extLst>
          </p:cNvPr>
          <p:cNvGrpSpPr/>
          <p:nvPr/>
        </p:nvGrpSpPr>
        <p:grpSpPr>
          <a:xfrm>
            <a:off x="2941" y="2017"/>
            <a:ext cx="19010313" cy="1112119"/>
            <a:chOff x="-324644" y="2222500"/>
            <a:chExt cx="22261685" cy="1302327"/>
          </a:xfrm>
        </p:grpSpPr>
        <p:sp>
          <p:nvSpPr>
            <p:cNvPr id="2" name="object 2"/>
            <p:cNvSpPr/>
            <p:nvPr/>
          </p:nvSpPr>
          <p:spPr>
            <a:xfrm>
              <a:off x="-324644"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009EF3"/>
            </a:solidFill>
          </p:spPr>
          <p:txBody>
            <a:bodyPr wrap="square" lIns="0" tIns="0" rIns="0" bIns="0" rtlCol="0"/>
            <a:lstStyle/>
            <a:p>
              <a:endParaRPr lang="en-IN" dirty="0"/>
            </a:p>
            <a:p>
              <a:r>
                <a:rPr lang="en-IN" dirty="0"/>
                <a:t>				</a:t>
              </a:r>
              <a:r>
                <a:rPr lang="en-IN" sz="2800" dirty="0"/>
                <a:t>CERC 2022</a:t>
              </a:r>
              <a:endParaRPr sz="2800" dirty="0"/>
            </a:p>
          </p:txBody>
        </p:sp>
        <p:sp>
          <p:nvSpPr>
            <p:cNvPr id="3" name="object 3"/>
            <p:cNvSpPr/>
            <p:nvPr/>
          </p:nvSpPr>
          <p:spPr>
            <a:xfrm>
              <a:off x="16363156" y="2222500"/>
              <a:ext cx="5573885" cy="1302327"/>
            </a:xfrm>
            <a:custGeom>
              <a:avLst/>
              <a:gdLst/>
              <a:ahLst/>
              <a:cxnLst/>
              <a:rect l="l" t="t" r="r" b="b"/>
              <a:pathLst>
                <a:path w="1883409" h="440055">
                  <a:moveTo>
                    <a:pt x="0" y="0"/>
                  </a:moveTo>
                  <a:lnTo>
                    <a:pt x="0" y="439737"/>
                  </a:lnTo>
                  <a:lnTo>
                    <a:pt x="1883155" y="439737"/>
                  </a:lnTo>
                  <a:lnTo>
                    <a:pt x="1883155" y="0"/>
                  </a:lnTo>
                  <a:lnTo>
                    <a:pt x="0" y="0"/>
                  </a:lnTo>
                  <a:close/>
                </a:path>
              </a:pathLst>
            </a:custGeom>
            <a:solidFill>
              <a:srgbClr val="FF8200"/>
            </a:solidFill>
          </p:spPr>
          <p:txBody>
            <a:bodyPr wrap="square" lIns="0" tIns="0" rIns="0" bIns="0" rtlCol="0"/>
            <a:lstStyle/>
            <a:p>
              <a:endParaRPr lang="en-IN" dirty="0"/>
            </a:p>
            <a:p>
              <a:r>
                <a:rPr lang="en-IN" sz="2800" dirty="0"/>
                <a:t>			POWERPPT.IN</a:t>
              </a:r>
              <a:endParaRPr sz="2800" dirty="0"/>
            </a:p>
          </p:txBody>
        </p:sp>
        <p:sp>
          <p:nvSpPr>
            <p:cNvPr id="22" name="object 2">
              <a:extLst>
                <a:ext uri="{FF2B5EF4-FFF2-40B4-BE49-F238E27FC236}">
                  <a16:creationId xmlns:a16="http://schemas.microsoft.com/office/drawing/2014/main" id="{3708B453-DDCE-42C1-9AB9-A8D5DDCA46AD}"/>
                </a:ext>
              </a:extLst>
            </p:cNvPr>
            <p:cNvSpPr/>
            <p:nvPr/>
          </p:nvSpPr>
          <p:spPr>
            <a:xfrm>
              <a:off x="5237956"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FFBF00"/>
            </a:solidFill>
          </p:spPr>
          <p:txBody>
            <a:bodyPr wrap="square" lIns="0" tIns="0" rIns="0" bIns="0" rtlCol="0"/>
            <a:lstStyle/>
            <a:p>
              <a:endParaRPr lang="en-IN" dirty="0"/>
            </a:p>
            <a:p>
              <a:r>
                <a:rPr lang="en-IN" sz="2800" dirty="0"/>
                <a:t>				DSM 2022</a:t>
              </a:r>
              <a:endParaRPr sz="2800" dirty="0"/>
            </a:p>
          </p:txBody>
        </p:sp>
        <p:sp>
          <p:nvSpPr>
            <p:cNvPr id="23" name="object 2">
              <a:extLst>
                <a:ext uri="{FF2B5EF4-FFF2-40B4-BE49-F238E27FC236}">
                  <a16:creationId xmlns:a16="http://schemas.microsoft.com/office/drawing/2014/main" id="{7D360C87-DA57-4F00-96B5-35199AD11657}"/>
                </a:ext>
              </a:extLst>
            </p:cNvPr>
            <p:cNvSpPr/>
            <p:nvPr/>
          </p:nvSpPr>
          <p:spPr>
            <a:xfrm>
              <a:off x="10800556"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FFA100"/>
            </a:solidFill>
          </p:spPr>
          <p:txBody>
            <a:bodyPr wrap="square" lIns="0" tIns="0" rIns="0" bIns="0" rtlCol="0"/>
            <a:lstStyle/>
            <a:p>
              <a:endParaRPr dirty="0"/>
            </a:p>
          </p:txBody>
        </p:sp>
      </p:grpSp>
      <p:pic>
        <p:nvPicPr>
          <p:cNvPr id="1026" name="Picture 2" descr="cerc-logo">
            <a:extLst>
              <a:ext uri="{FF2B5EF4-FFF2-40B4-BE49-F238E27FC236}">
                <a16:creationId xmlns:a16="http://schemas.microsoft.com/office/drawing/2014/main" id="{989E7E5C-3BAB-2146-9D89-233AE6167F36}"/>
              </a:ext>
            </a:extLst>
          </p:cNvPr>
          <p:cNvPicPr>
            <a:picLocks noChangeAspect="1" noChangeArrowheads="1"/>
          </p:cNvPicPr>
          <p:nvPr/>
        </p:nvPicPr>
        <p:blipFill>
          <a:blip r:embed="rId3">
            <a:alphaModFix amt="20000"/>
            <a:extLst>
              <a:ext uri="{28A0092B-C50C-407E-A947-70E740481C1C}">
                <a14:useLocalDpi xmlns:a14="http://schemas.microsoft.com/office/drawing/2010/main" val="0"/>
              </a:ext>
            </a:extLst>
          </a:blip>
          <a:srcRect/>
          <a:stretch>
            <a:fillRect/>
          </a:stretch>
        </p:blipFill>
        <p:spPr bwMode="auto">
          <a:xfrm>
            <a:off x="-18036" y="687946"/>
            <a:ext cx="4973035" cy="327973"/>
          </a:xfrm>
          <a:prstGeom prst="rect">
            <a:avLst/>
          </a:prstGeom>
          <a:noFill/>
          <a:extLst>
            <a:ext uri="{909E8E84-426E-40DD-AFC4-6F175D3DCCD1}">
              <a14:hiddenFill xmlns:a14="http://schemas.microsoft.com/office/drawing/2010/main">
                <a:solidFill>
                  <a:srgbClr val="FFFFFF"/>
                </a:solidFill>
              </a14:hiddenFill>
            </a:ext>
          </a:extLst>
        </p:spPr>
      </p:pic>
      <p:sp>
        <p:nvSpPr>
          <p:cNvPr id="1070" name="TextBox 1069">
            <a:extLst>
              <a:ext uri="{FF2B5EF4-FFF2-40B4-BE49-F238E27FC236}">
                <a16:creationId xmlns:a16="http://schemas.microsoft.com/office/drawing/2014/main" id="{DDB7065C-546A-AEA4-EB4B-1FB0D6FD6A57}"/>
              </a:ext>
            </a:extLst>
          </p:cNvPr>
          <p:cNvSpPr txBox="1"/>
          <p:nvPr/>
        </p:nvSpPr>
        <p:spPr>
          <a:xfrm>
            <a:off x="5539706" y="4762356"/>
            <a:ext cx="3387453" cy="830997"/>
          </a:xfrm>
          <a:prstGeom prst="rect">
            <a:avLst/>
          </a:prstGeom>
          <a:noFill/>
        </p:spPr>
        <p:txBody>
          <a:bodyPr wrap="square">
            <a:spAutoFit/>
          </a:bodyPr>
          <a:lstStyle/>
          <a:p>
            <a:pPr marL="342900" indent="-342900">
              <a:buFont typeface="+mj-lt"/>
              <a:buAutoNum type="arabicPeriod"/>
            </a:pPr>
            <a:endParaRPr lang="en-IN" sz="2400" b="1" dirty="0"/>
          </a:p>
          <a:p>
            <a:r>
              <a:rPr lang="en-IN" sz="2400" b="1" dirty="0"/>
              <a:t>	</a:t>
            </a:r>
          </a:p>
        </p:txBody>
      </p:sp>
      <p:sp>
        <p:nvSpPr>
          <p:cNvPr id="1100" name="object 18">
            <a:extLst>
              <a:ext uri="{FF2B5EF4-FFF2-40B4-BE49-F238E27FC236}">
                <a16:creationId xmlns:a16="http://schemas.microsoft.com/office/drawing/2014/main" id="{56C2EA79-0AA9-CE48-64BC-29B2EFE11AB6}"/>
              </a:ext>
            </a:extLst>
          </p:cNvPr>
          <p:cNvSpPr txBox="1"/>
          <p:nvPr/>
        </p:nvSpPr>
        <p:spPr>
          <a:xfrm>
            <a:off x="4417873" y="1095865"/>
            <a:ext cx="14327865" cy="1120820"/>
          </a:xfrm>
          <a:prstGeom prst="rect">
            <a:avLst/>
          </a:prstGeom>
        </p:spPr>
        <p:txBody>
          <a:bodyPr vert="horz" wrap="square" lIns="0" tIns="12700" rIns="0" bIns="0" rtlCol="0">
            <a:spAutoFit/>
          </a:bodyPr>
          <a:lstStyle/>
          <a:p>
            <a:pPr algn="ctr"/>
            <a:r>
              <a:rPr lang="en-US" sz="7200" b="1" dirty="0"/>
              <a:t>Computation of Deviation</a:t>
            </a:r>
          </a:p>
        </p:txBody>
      </p:sp>
      <p:grpSp>
        <p:nvGrpSpPr>
          <p:cNvPr id="12" name="Group 293">
            <a:extLst>
              <a:ext uri="{FF2B5EF4-FFF2-40B4-BE49-F238E27FC236}">
                <a16:creationId xmlns:a16="http://schemas.microsoft.com/office/drawing/2014/main" id="{4A819DED-19E3-9785-2D67-B7F1E9B76B68}"/>
              </a:ext>
            </a:extLst>
          </p:cNvPr>
          <p:cNvGrpSpPr/>
          <p:nvPr/>
        </p:nvGrpSpPr>
        <p:grpSpPr>
          <a:xfrm>
            <a:off x="265554" y="1196926"/>
            <a:ext cx="3478962" cy="3103866"/>
            <a:chOff x="5698198" y="2133600"/>
            <a:chExt cx="1674719" cy="1346025"/>
          </a:xfrm>
        </p:grpSpPr>
        <p:grpSp>
          <p:nvGrpSpPr>
            <p:cNvPr id="13" name="Group 1199">
              <a:extLst>
                <a:ext uri="{FF2B5EF4-FFF2-40B4-BE49-F238E27FC236}">
                  <a16:creationId xmlns:a16="http://schemas.microsoft.com/office/drawing/2014/main" id="{DD1E0DAA-2FC6-4132-707D-95E06CFCB355}"/>
                </a:ext>
              </a:extLst>
            </p:cNvPr>
            <p:cNvGrpSpPr/>
            <p:nvPr/>
          </p:nvGrpSpPr>
          <p:grpSpPr>
            <a:xfrm>
              <a:off x="5698198" y="2140297"/>
              <a:ext cx="1663791" cy="1339328"/>
              <a:chOff x="2578983" y="2060630"/>
              <a:chExt cx="789966" cy="645996"/>
            </a:xfrm>
          </p:grpSpPr>
          <p:sp>
            <p:nvSpPr>
              <p:cNvPr id="16" name="Freeform 5">
                <a:extLst>
                  <a:ext uri="{FF2B5EF4-FFF2-40B4-BE49-F238E27FC236}">
                    <a16:creationId xmlns:a16="http://schemas.microsoft.com/office/drawing/2014/main" id="{4E0778D9-6612-1C83-DEC5-4CE832E46E6F}"/>
                  </a:ext>
                </a:extLst>
              </p:cNvPr>
              <p:cNvSpPr>
                <a:spLocks/>
              </p:cNvSpPr>
              <p:nvPr/>
            </p:nvSpPr>
            <p:spPr bwMode="auto">
              <a:xfrm>
                <a:off x="3150701" y="2060630"/>
                <a:ext cx="218247" cy="645578"/>
              </a:xfrm>
              <a:custGeom>
                <a:avLst/>
                <a:gdLst/>
                <a:ahLst/>
                <a:cxnLst>
                  <a:cxn ang="0">
                    <a:pos x="1062" y="2568"/>
                  </a:cxn>
                  <a:cxn ang="0">
                    <a:pos x="0" y="3086"/>
                  </a:cxn>
                  <a:cxn ang="0">
                    <a:pos x="0" y="524"/>
                  </a:cxn>
                  <a:cxn ang="0">
                    <a:pos x="1062" y="0"/>
                  </a:cxn>
                  <a:cxn ang="0">
                    <a:pos x="1062" y="2568"/>
                  </a:cxn>
                </a:cxnLst>
                <a:rect l="0" t="0" r="r" b="b"/>
                <a:pathLst>
                  <a:path w="1062" h="3086">
                    <a:moveTo>
                      <a:pt x="1062" y="2568"/>
                    </a:moveTo>
                    <a:lnTo>
                      <a:pt x="0" y="3086"/>
                    </a:lnTo>
                    <a:lnTo>
                      <a:pt x="0" y="524"/>
                    </a:lnTo>
                    <a:lnTo>
                      <a:pt x="1062" y="0"/>
                    </a:lnTo>
                    <a:lnTo>
                      <a:pt x="1062" y="2568"/>
                    </a:lnTo>
                    <a:close/>
                  </a:path>
                </a:pathLst>
              </a:custGeom>
              <a:solidFill>
                <a:schemeClr val="accent2">
                  <a:lumMod val="50000"/>
                  <a:alpha val="50000"/>
                </a:schemeClr>
              </a:solidFill>
              <a:ln w="9525">
                <a:noFill/>
                <a:prstDash val="sysDash"/>
                <a:miter lim="800000"/>
                <a:headEnd/>
                <a:tailEnd/>
              </a:ln>
            </p:spPr>
            <p:txBody>
              <a:bodyPr lIns="18288" tIns="18288" rIns="18288" bIns="18288" anchor="ctr" anchorCtr="1"/>
              <a:lstStyle/>
              <a:p>
                <a:pPr algn="ctr">
                  <a:lnSpc>
                    <a:spcPct val="85000"/>
                  </a:lnSpc>
                  <a:spcBef>
                    <a:spcPct val="20000"/>
                  </a:spcBef>
                </a:pPr>
                <a:endParaRPr lang="en-US" sz="1600" b="1" dirty="0">
                  <a:latin typeface="+mj-lt"/>
                </a:endParaRPr>
              </a:p>
            </p:txBody>
          </p:sp>
          <p:sp>
            <p:nvSpPr>
              <p:cNvPr id="17" name="Rectangle 6">
                <a:extLst>
                  <a:ext uri="{FF2B5EF4-FFF2-40B4-BE49-F238E27FC236}">
                    <a16:creationId xmlns:a16="http://schemas.microsoft.com/office/drawing/2014/main" id="{8629820D-A584-7CA5-F508-7FDB5F3D2836}"/>
                  </a:ext>
                </a:extLst>
              </p:cNvPr>
              <p:cNvSpPr>
                <a:spLocks noChangeArrowheads="1"/>
              </p:cNvSpPr>
              <p:nvPr/>
            </p:nvSpPr>
            <p:spPr bwMode="auto">
              <a:xfrm>
                <a:off x="2578983" y="2170667"/>
                <a:ext cx="571718" cy="535959"/>
              </a:xfrm>
              <a:prstGeom prst="rect">
                <a:avLst/>
              </a:prstGeom>
              <a:gradFill rotWithShape="0">
                <a:gsLst>
                  <a:gs pos="0">
                    <a:srgbClr val="C77575">
                      <a:alpha val="65000"/>
                    </a:srgbClr>
                  </a:gs>
                  <a:gs pos="100000">
                    <a:srgbClr val="AB5558">
                      <a:alpha val="55000"/>
                    </a:srgbClr>
                  </a:gs>
                </a:gsLst>
                <a:lin ang="2700000" scaled="1"/>
              </a:gradFill>
              <a:ln w="9525">
                <a:noFill/>
                <a:prstDash val="sysDash"/>
                <a:miter lim="800000"/>
                <a:headEnd/>
                <a:tailEnd/>
              </a:ln>
            </p:spPr>
            <p:txBody>
              <a:bodyPr lIns="18288" tIns="18288" rIns="18288" bIns="18288" anchor="ctr" anchorCtr="1"/>
              <a:lstStyle/>
              <a:p>
                <a:pPr algn="ctr">
                  <a:lnSpc>
                    <a:spcPct val="85000"/>
                  </a:lnSpc>
                  <a:spcBef>
                    <a:spcPct val="20000"/>
                  </a:spcBef>
                </a:pPr>
                <a:endParaRPr lang="en-US" sz="1600" b="1" dirty="0">
                  <a:latin typeface="+mj-lt"/>
                </a:endParaRPr>
              </a:p>
            </p:txBody>
          </p:sp>
          <p:sp>
            <p:nvSpPr>
              <p:cNvPr id="18" name="Freeform 7">
                <a:extLst>
                  <a:ext uri="{FF2B5EF4-FFF2-40B4-BE49-F238E27FC236}">
                    <a16:creationId xmlns:a16="http://schemas.microsoft.com/office/drawing/2014/main" id="{E8774A8B-A87A-72AD-1CB2-97633102BE1A}"/>
                  </a:ext>
                </a:extLst>
              </p:cNvPr>
              <p:cNvSpPr>
                <a:spLocks/>
              </p:cNvSpPr>
              <p:nvPr/>
            </p:nvSpPr>
            <p:spPr bwMode="auto">
              <a:xfrm>
                <a:off x="2578983" y="2060630"/>
                <a:ext cx="789966" cy="110037"/>
              </a:xfrm>
              <a:custGeom>
                <a:avLst/>
                <a:gdLst/>
                <a:ahLst/>
                <a:cxnLst>
                  <a:cxn ang="0">
                    <a:pos x="2784" y="526"/>
                  </a:cxn>
                  <a:cxn ang="0">
                    <a:pos x="0" y="526"/>
                  </a:cxn>
                  <a:cxn ang="0">
                    <a:pos x="1060" y="0"/>
                  </a:cxn>
                  <a:cxn ang="0">
                    <a:pos x="3844" y="0"/>
                  </a:cxn>
                  <a:cxn ang="0">
                    <a:pos x="2784" y="526"/>
                  </a:cxn>
                </a:cxnLst>
                <a:rect l="0" t="0" r="r" b="b"/>
                <a:pathLst>
                  <a:path w="3844" h="526">
                    <a:moveTo>
                      <a:pt x="2784" y="526"/>
                    </a:moveTo>
                    <a:lnTo>
                      <a:pt x="0" y="526"/>
                    </a:lnTo>
                    <a:lnTo>
                      <a:pt x="1060" y="0"/>
                    </a:lnTo>
                    <a:lnTo>
                      <a:pt x="3844" y="0"/>
                    </a:lnTo>
                    <a:lnTo>
                      <a:pt x="2784" y="526"/>
                    </a:lnTo>
                    <a:close/>
                  </a:path>
                </a:pathLst>
              </a:custGeom>
              <a:gradFill rotWithShape="0">
                <a:gsLst>
                  <a:gs pos="0">
                    <a:srgbClr val="F0B5B8">
                      <a:alpha val="75000"/>
                    </a:srgbClr>
                  </a:gs>
                  <a:gs pos="100000">
                    <a:srgbClr val="E6A1A3">
                      <a:alpha val="75000"/>
                    </a:srgbClr>
                  </a:gs>
                </a:gsLst>
                <a:lin ang="2700000" scaled="1"/>
              </a:gradFill>
              <a:ln w="9525">
                <a:noFill/>
                <a:prstDash val="sysDash"/>
                <a:miter lim="800000"/>
                <a:headEnd/>
                <a:tailEnd/>
              </a:ln>
            </p:spPr>
            <p:txBody>
              <a:bodyPr lIns="18288" tIns="18288" rIns="18288" bIns="18288" anchor="ctr" anchorCtr="1"/>
              <a:lstStyle/>
              <a:p>
                <a:pPr algn="ctr">
                  <a:lnSpc>
                    <a:spcPct val="85000"/>
                  </a:lnSpc>
                  <a:spcBef>
                    <a:spcPct val="20000"/>
                  </a:spcBef>
                </a:pPr>
                <a:endParaRPr lang="en-US" sz="1600" b="1" dirty="0">
                  <a:latin typeface="+mj-lt"/>
                </a:endParaRPr>
              </a:p>
            </p:txBody>
          </p:sp>
        </p:grpSp>
        <p:sp>
          <p:nvSpPr>
            <p:cNvPr id="14" name="Rectangle 6">
              <a:extLst>
                <a:ext uri="{FF2B5EF4-FFF2-40B4-BE49-F238E27FC236}">
                  <a16:creationId xmlns:a16="http://schemas.microsoft.com/office/drawing/2014/main" id="{33A96466-1881-CDD4-03EF-2E1101D1A344}"/>
                </a:ext>
              </a:extLst>
            </p:cNvPr>
            <p:cNvSpPr>
              <a:spLocks noChangeArrowheads="1"/>
            </p:cNvSpPr>
            <p:nvPr/>
          </p:nvSpPr>
          <p:spPr bwMode="auto">
            <a:xfrm>
              <a:off x="5698199" y="2368434"/>
              <a:ext cx="1200509" cy="1111189"/>
            </a:xfrm>
            <a:prstGeom prst="rect">
              <a:avLst/>
            </a:prstGeom>
            <a:gradFill flip="none" rotWithShape="1">
              <a:gsLst>
                <a:gs pos="0">
                  <a:srgbClr val="FFFFFF">
                    <a:alpha val="50000"/>
                  </a:srgbClr>
                </a:gs>
                <a:gs pos="74000">
                  <a:schemeClr val="accent2">
                    <a:lumMod val="60000"/>
                    <a:lumOff val="40000"/>
                    <a:alpha val="5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5000"/>
                </a:lnSpc>
              </a:pPr>
              <a:endParaRPr lang="en-US" dirty="0">
                <a:solidFill>
                  <a:schemeClr val="tx1"/>
                </a:solidFill>
                <a:latin typeface="+mj-lt"/>
              </a:endParaRPr>
            </a:p>
          </p:txBody>
        </p:sp>
        <p:sp>
          <p:nvSpPr>
            <p:cNvPr id="15" name="Freeform 7">
              <a:extLst>
                <a:ext uri="{FF2B5EF4-FFF2-40B4-BE49-F238E27FC236}">
                  <a16:creationId xmlns:a16="http://schemas.microsoft.com/office/drawing/2014/main" id="{C6D01456-3F46-EB21-9767-5F7BD6BFED55}"/>
                </a:ext>
              </a:extLst>
            </p:cNvPr>
            <p:cNvSpPr>
              <a:spLocks/>
            </p:cNvSpPr>
            <p:nvPr/>
          </p:nvSpPr>
          <p:spPr bwMode="auto">
            <a:xfrm>
              <a:off x="5709125" y="2133600"/>
              <a:ext cx="1663792" cy="228137"/>
            </a:xfrm>
            <a:custGeom>
              <a:avLst/>
              <a:gdLst/>
              <a:ahLst/>
              <a:cxnLst>
                <a:cxn ang="0">
                  <a:pos x="2784" y="526"/>
                </a:cxn>
                <a:cxn ang="0">
                  <a:pos x="0" y="526"/>
                </a:cxn>
                <a:cxn ang="0">
                  <a:pos x="1060" y="0"/>
                </a:cxn>
                <a:cxn ang="0">
                  <a:pos x="3844" y="0"/>
                </a:cxn>
                <a:cxn ang="0">
                  <a:pos x="2784" y="526"/>
                </a:cxn>
              </a:cxnLst>
              <a:rect l="0" t="0" r="r" b="b"/>
              <a:pathLst>
                <a:path w="3844" h="526">
                  <a:moveTo>
                    <a:pt x="2784" y="526"/>
                  </a:moveTo>
                  <a:lnTo>
                    <a:pt x="0" y="526"/>
                  </a:lnTo>
                  <a:lnTo>
                    <a:pt x="1060" y="0"/>
                  </a:lnTo>
                  <a:lnTo>
                    <a:pt x="3844" y="0"/>
                  </a:lnTo>
                  <a:lnTo>
                    <a:pt x="2784" y="526"/>
                  </a:lnTo>
                  <a:close/>
                </a:path>
              </a:pathLst>
            </a:custGeom>
            <a:solidFill>
              <a:schemeClr val="accent2">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5000"/>
                </a:lnSpc>
              </a:pPr>
              <a:endParaRPr lang="en-US" dirty="0">
                <a:solidFill>
                  <a:schemeClr val="tx1"/>
                </a:solidFill>
                <a:latin typeface="+mj-lt"/>
              </a:endParaRPr>
            </a:p>
          </p:txBody>
        </p:sp>
      </p:grpSp>
      <p:sp>
        <p:nvSpPr>
          <p:cNvPr id="19" name="TextBox 18">
            <a:extLst>
              <a:ext uri="{FF2B5EF4-FFF2-40B4-BE49-F238E27FC236}">
                <a16:creationId xmlns:a16="http://schemas.microsoft.com/office/drawing/2014/main" id="{5F436704-12BC-DB3A-BA86-599721DA6B35}"/>
              </a:ext>
            </a:extLst>
          </p:cNvPr>
          <p:cNvSpPr txBox="1"/>
          <p:nvPr/>
        </p:nvSpPr>
        <p:spPr>
          <a:xfrm>
            <a:off x="725968" y="2481824"/>
            <a:ext cx="1852956" cy="1200329"/>
          </a:xfrm>
          <a:prstGeom prst="rect">
            <a:avLst/>
          </a:prstGeom>
          <a:noFill/>
        </p:spPr>
        <p:txBody>
          <a:bodyPr wrap="square">
            <a:spAutoFit/>
          </a:bodyPr>
          <a:lstStyle/>
          <a:p>
            <a:pPr algn="ctr"/>
            <a:r>
              <a:rPr lang="en-IN" sz="2400" b="1" dirty="0"/>
              <a:t>Computation of </a:t>
            </a:r>
          </a:p>
          <a:p>
            <a:pPr algn="ctr"/>
            <a:r>
              <a:rPr lang="en-IN" sz="2400" b="1" dirty="0"/>
              <a:t>Deviation</a:t>
            </a:r>
          </a:p>
        </p:txBody>
      </p:sp>
      <p:sp>
        <p:nvSpPr>
          <p:cNvPr id="20" name="TextBox 19">
            <a:extLst>
              <a:ext uri="{FF2B5EF4-FFF2-40B4-BE49-F238E27FC236}">
                <a16:creationId xmlns:a16="http://schemas.microsoft.com/office/drawing/2014/main" id="{7FEB8329-90F2-2825-DE79-AD24617A5159}"/>
              </a:ext>
            </a:extLst>
          </p:cNvPr>
          <p:cNvSpPr txBox="1"/>
          <p:nvPr/>
        </p:nvSpPr>
        <p:spPr>
          <a:xfrm>
            <a:off x="3888574" y="2196734"/>
            <a:ext cx="14856183" cy="8279190"/>
          </a:xfrm>
          <a:prstGeom prst="rect">
            <a:avLst/>
          </a:prstGeom>
          <a:solidFill>
            <a:schemeClr val="accent2">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hemeClr val="accent4"/>
          </a:lnRef>
          <a:fillRef idx="3">
            <a:schemeClr val="accent4"/>
          </a:fillRef>
          <a:effectRef idx="3">
            <a:schemeClr val="accent4"/>
          </a:effectRef>
          <a:fontRef idx="minor">
            <a:schemeClr val="lt1"/>
          </a:fontRef>
        </p:style>
        <p:txBody>
          <a:bodyPr wrap="square">
            <a:spAutoFit/>
          </a:bodyPr>
          <a:lstStyle/>
          <a:p>
            <a:pPr algn="just"/>
            <a:r>
              <a:rPr lang="en-US" sz="2800" b="1" dirty="0">
                <a:solidFill>
                  <a:schemeClr val="tx1"/>
                </a:solidFill>
              </a:rPr>
              <a:t>Deviation under the DSM Regulations shall be computed with reference to the schedule or revised schedule </a:t>
            </a:r>
            <a:r>
              <a:rPr lang="en-US" sz="2800" b="1" dirty="0" err="1">
                <a:solidFill>
                  <a:schemeClr val="tx1"/>
                </a:solidFill>
              </a:rPr>
              <a:t>finalised</a:t>
            </a:r>
            <a:r>
              <a:rPr lang="en-US" sz="2800" b="1" dirty="0">
                <a:solidFill>
                  <a:schemeClr val="tx1"/>
                </a:solidFill>
              </a:rPr>
              <a:t> as per the Grid Code. </a:t>
            </a:r>
          </a:p>
          <a:p>
            <a:pPr marL="457200" indent="-457200" algn="just">
              <a:buFont typeface="Arial" panose="020B0604020202020204" pitchFamily="34" charset="0"/>
              <a:buChar char="•"/>
            </a:pPr>
            <a:r>
              <a:rPr lang="en-US" sz="2800" dirty="0">
                <a:solidFill>
                  <a:schemeClr val="tx1"/>
                </a:solidFill>
              </a:rPr>
              <a:t>Three categories are listed - General Seller, WS Seller &amp; buyer</a:t>
            </a:r>
            <a:endParaRPr lang="en-US" sz="2800" b="1" i="1" dirty="0">
              <a:solidFill>
                <a:schemeClr val="tx1"/>
              </a:solidFill>
            </a:endParaRPr>
          </a:p>
          <a:p>
            <a:pPr algn="just"/>
            <a:endParaRPr lang="en-US" sz="2800" b="1" i="1" dirty="0">
              <a:solidFill>
                <a:schemeClr val="tx1"/>
              </a:solidFill>
            </a:endParaRPr>
          </a:p>
          <a:p>
            <a:pPr marL="514350" indent="-514350" algn="just">
              <a:buAutoNum type="arabicPeriod"/>
            </a:pPr>
            <a:r>
              <a:rPr lang="en-US" sz="2800" b="1" i="1" dirty="0">
                <a:solidFill>
                  <a:schemeClr val="tx1"/>
                </a:solidFill>
              </a:rPr>
              <a:t>Deviation in MWh  = Actual injection Minus Scheduled Generation in MWh for  both general sellers  and </a:t>
            </a:r>
            <a:r>
              <a:rPr lang="en-US" sz="2800" b="1" i="1" dirty="0">
                <a:solidFill>
                  <a:schemeClr val="tx1"/>
                </a:solidFill>
                <a:highlight>
                  <a:srgbClr val="FFFF00"/>
                </a:highlight>
              </a:rPr>
              <a:t>Wind &amp; Solar Sellers. </a:t>
            </a:r>
          </a:p>
          <a:p>
            <a:pPr marR="0" lvl="0" algn="just" defTabSz="457200" rtl="0" eaLnBrk="1" fontAlgn="auto" latinLnBrk="0" hangingPunct="1">
              <a:lnSpc>
                <a:spcPct val="100000"/>
              </a:lnSpc>
              <a:spcBef>
                <a:spcPts val="0"/>
              </a:spcBef>
              <a:spcAft>
                <a:spcPts val="0"/>
              </a:spcAft>
              <a:buClrTx/>
              <a:buSzTx/>
              <a:tabLst/>
              <a:defRPr/>
            </a:pPr>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		Deviation-general seller (in MWh) and WS Seller = [(Actual injection in MWh) – (Scheduled generation in MWh)]. </a:t>
            </a:r>
          </a:p>
          <a:p>
            <a:pPr algn="just"/>
            <a:endParaRPr lang="en-US" sz="1600" b="1" i="1" dirty="0">
              <a:solidFill>
                <a:schemeClr val="tx1"/>
              </a:solidFill>
            </a:endParaRPr>
          </a:p>
          <a:p>
            <a:pPr algn="just"/>
            <a:r>
              <a:rPr lang="en-US" sz="2800" b="1" i="1" dirty="0">
                <a:solidFill>
                  <a:schemeClr val="tx1"/>
                </a:solidFill>
              </a:rPr>
              <a:t>2. Deviation in % computed, </a:t>
            </a:r>
          </a:p>
          <a:p>
            <a:pPr marL="457200" indent="-457200" algn="just">
              <a:buFont typeface="Arial" panose="020B0604020202020204" pitchFamily="34" charset="0"/>
              <a:buChar char="•"/>
            </a:pPr>
            <a:r>
              <a:rPr lang="en-US" sz="2800" b="1" i="1" dirty="0">
                <a:solidFill>
                  <a:schemeClr val="tx1"/>
                </a:solidFill>
              </a:rPr>
              <a:t>Deviation in MWh/Scheduled Generation in MWh for General Sellers and </a:t>
            </a:r>
          </a:p>
          <a:p>
            <a:pPr marR="0" lvl="0" algn="just" defTabSz="457200" rtl="0" eaLnBrk="1" fontAlgn="auto" latinLnBrk="0" hangingPunct="1">
              <a:lnSpc>
                <a:spcPct val="100000"/>
              </a:lnSpc>
              <a:spcBef>
                <a:spcPts val="0"/>
              </a:spcBef>
              <a:spcAft>
                <a:spcPts val="0"/>
              </a:spcAft>
              <a:buClrTx/>
              <a:buSzTx/>
              <a:tabLst/>
              <a:defRPr/>
            </a:pPr>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	Deviation-general seller (in %) = 100 x [(Actual injection in MWh) – (Scheduled generation in MWh)] / [(Scheduled generation in MWh)]. </a:t>
            </a:r>
          </a:p>
          <a:p>
            <a:pPr marL="457200" indent="-457200" algn="just">
              <a:buFont typeface="Arial" panose="020B0604020202020204" pitchFamily="34" charset="0"/>
              <a:buChar char="•"/>
            </a:pPr>
            <a:endParaRPr lang="en-US" sz="2800" b="1" i="1" dirty="0">
              <a:solidFill>
                <a:schemeClr val="tx1"/>
              </a:solidFill>
            </a:endParaRPr>
          </a:p>
          <a:p>
            <a:pPr marL="457200" indent="-457200" algn="just">
              <a:buFont typeface="Arial" panose="020B0604020202020204" pitchFamily="34" charset="0"/>
              <a:buChar char="•"/>
            </a:pPr>
            <a:r>
              <a:rPr lang="en-US" sz="2800" b="1" i="1" dirty="0">
                <a:solidFill>
                  <a:schemeClr val="tx1"/>
                </a:solidFill>
              </a:rPr>
              <a:t>Deviation in MWh/ </a:t>
            </a:r>
            <a:r>
              <a:rPr lang="en-US" sz="2800" b="1" i="1" dirty="0">
                <a:solidFill>
                  <a:schemeClr val="tx1"/>
                </a:solidFill>
                <a:highlight>
                  <a:srgbClr val="FFFF00"/>
                </a:highlight>
              </a:rPr>
              <a:t>Available Capacity in MWh for Wind &amp; Solar Sellers.</a:t>
            </a:r>
          </a:p>
          <a:p>
            <a:pPr algn="just"/>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	Deviation-WS seller (in %) = 100 x [(Actual Injection in MWh) – (Scheduled generation in MWh)] / [(Available Capacity)].</a:t>
            </a:r>
            <a:endParaRPr lang="en-US" sz="2800" b="1" i="1" dirty="0">
              <a:solidFill>
                <a:schemeClr val="tx1"/>
              </a:solidFill>
              <a:highlight>
                <a:srgbClr val="FFFF00"/>
              </a:highlight>
            </a:endParaRPr>
          </a:p>
          <a:p>
            <a:pPr marL="457200" indent="-457200" algn="just">
              <a:buFont typeface="Arial" panose="020B0604020202020204" pitchFamily="34" charset="0"/>
              <a:buChar char="•"/>
            </a:pPr>
            <a:r>
              <a:rPr lang="en-US" sz="2800" b="1" i="1" dirty="0">
                <a:solidFill>
                  <a:schemeClr val="tx1"/>
                </a:solidFill>
              </a:rPr>
              <a:t>#Available Capacity is the cumulative capacity rating of  the wind turbines/ solar inverters that  	are capable of generating power in a given time block. </a:t>
            </a:r>
          </a:p>
          <a:p>
            <a:pPr algn="just"/>
            <a:endParaRPr lang="en-US" sz="1600" b="1" i="1" dirty="0">
              <a:solidFill>
                <a:schemeClr val="tx1"/>
              </a:solidFill>
            </a:endParaRPr>
          </a:p>
          <a:p>
            <a:pPr algn="just"/>
            <a:r>
              <a:rPr lang="en-US" sz="2800" b="1" i="1" dirty="0">
                <a:solidFill>
                  <a:schemeClr val="tx1"/>
                </a:solidFill>
              </a:rPr>
              <a:t>3. Deviation in MWh for buyers = Actual </a:t>
            </a:r>
            <a:r>
              <a:rPr lang="en-US" sz="2800" b="1" i="1" dirty="0" err="1">
                <a:solidFill>
                  <a:schemeClr val="tx1"/>
                </a:solidFill>
              </a:rPr>
              <a:t>drawal</a:t>
            </a:r>
            <a:r>
              <a:rPr lang="en-US" sz="2800" b="1" i="1" dirty="0">
                <a:solidFill>
                  <a:schemeClr val="tx1"/>
                </a:solidFill>
              </a:rPr>
              <a:t> minus Scheduled </a:t>
            </a:r>
            <a:r>
              <a:rPr lang="en-US" sz="2800" b="1" i="1" dirty="0" err="1">
                <a:solidFill>
                  <a:schemeClr val="tx1"/>
                </a:solidFill>
              </a:rPr>
              <a:t>drawal</a:t>
            </a:r>
            <a:r>
              <a:rPr lang="en-US" sz="2800" b="1" i="1" dirty="0">
                <a:solidFill>
                  <a:schemeClr val="tx1"/>
                </a:solidFill>
              </a:rPr>
              <a:t> in MWh</a:t>
            </a:r>
          </a:p>
          <a:p>
            <a:pPr marR="0" lvl="0" algn="just" defTabSz="457200" rtl="0" eaLnBrk="1" fontAlgn="auto" latinLnBrk="0" hangingPunct="1">
              <a:lnSpc>
                <a:spcPct val="100000"/>
              </a:lnSpc>
              <a:spcBef>
                <a:spcPts val="0"/>
              </a:spcBef>
              <a:spcAft>
                <a:spcPts val="0"/>
              </a:spcAft>
              <a:buClrTx/>
              <a:buSzTx/>
              <a:tabLst/>
              <a:defRPr/>
            </a:pPr>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	Deviation in a time block for buyers : Deviation- buyer (in MWh) = [(Actual </a:t>
            </a:r>
            <a:r>
              <a:rPr kumimoji="0" lang="en-US" sz="2000" b="0" i="1" u="none" strike="noStrike" kern="1200" cap="none" spc="0" normalizeH="0" baseline="0" noProof="0" dirty="0" err="1">
                <a:ln>
                  <a:noFill/>
                </a:ln>
                <a:solidFill>
                  <a:prstClr val="black"/>
                </a:solidFill>
                <a:effectLst/>
                <a:uLnTx/>
                <a:uFillTx/>
                <a:latin typeface="Calibri" panose="020F0502020204030204"/>
                <a:ea typeface="+mn-ea"/>
                <a:cs typeface="+mn-cs"/>
              </a:rPr>
              <a:t>drawal</a:t>
            </a:r>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 in MWh) – (Scheduled </a:t>
            </a:r>
            <a:r>
              <a:rPr kumimoji="0" lang="en-US" sz="2000" b="0" i="1" u="none" strike="noStrike" kern="1200" cap="none" spc="0" normalizeH="0" baseline="0" noProof="0" dirty="0" err="1">
                <a:ln>
                  <a:noFill/>
                </a:ln>
                <a:solidFill>
                  <a:prstClr val="black"/>
                </a:solidFill>
                <a:effectLst/>
                <a:uLnTx/>
                <a:uFillTx/>
                <a:latin typeface="Calibri" panose="020F0502020204030204"/>
                <a:ea typeface="+mn-ea"/>
                <a:cs typeface="+mn-cs"/>
              </a:rPr>
              <a:t>drawal</a:t>
            </a:r>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 in MWh)]. </a:t>
            </a:r>
            <a:endParaRPr kumimoji="0" lang="en-US" sz="2000" b="1" i="1" u="none" strike="noStrike" kern="1200" cap="none" spc="0" normalizeH="0" baseline="0" noProof="0" dirty="0">
              <a:ln>
                <a:noFill/>
              </a:ln>
              <a:solidFill>
                <a:prstClr val="black"/>
              </a:solidFill>
              <a:effectLst/>
              <a:uLnTx/>
              <a:uFillTx/>
              <a:latin typeface="Calibri" panose="020F0502020204030204"/>
              <a:ea typeface="+mn-ea"/>
              <a:cs typeface="+mn-cs"/>
            </a:endParaRPr>
          </a:p>
          <a:p>
            <a:pPr algn="just"/>
            <a:r>
              <a:rPr lang="en-US" sz="2800" b="1" i="1" dirty="0">
                <a:solidFill>
                  <a:schemeClr val="tx1"/>
                </a:solidFill>
              </a:rPr>
              <a:t>	Deviation in %  computed as Deviation in </a:t>
            </a:r>
            <a:r>
              <a:rPr lang="en-US" sz="2800" b="1" i="1" dirty="0" err="1">
                <a:solidFill>
                  <a:schemeClr val="tx1"/>
                </a:solidFill>
              </a:rPr>
              <a:t>Mwhr</a:t>
            </a:r>
            <a:r>
              <a:rPr lang="en-US" sz="2800" b="1" i="1" dirty="0">
                <a:solidFill>
                  <a:schemeClr val="tx1"/>
                </a:solidFill>
              </a:rPr>
              <a:t>/Scheduled </a:t>
            </a:r>
            <a:r>
              <a:rPr lang="en-US" sz="2800" b="1" i="1" dirty="0" err="1">
                <a:solidFill>
                  <a:schemeClr val="tx1"/>
                </a:solidFill>
              </a:rPr>
              <a:t>drawal</a:t>
            </a:r>
            <a:r>
              <a:rPr lang="en-US" sz="2800" b="1" i="1" dirty="0">
                <a:solidFill>
                  <a:schemeClr val="tx1"/>
                </a:solidFill>
              </a:rPr>
              <a:t> in MWh </a:t>
            </a:r>
          </a:p>
          <a:p>
            <a:pPr algn="just"/>
            <a:r>
              <a:rPr lang="en-US" sz="2800" b="1" i="1" dirty="0">
                <a:solidFill>
                  <a:schemeClr val="tx1"/>
                </a:solidFill>
              </a:rPr>
              <a:t> 	</a:t>
            </a:r>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 Deviation- buyer (in %) = 100 x [(Actual </a:t>
            </a:r>
            <a:r>
              <a:rPr kumimoji="0" lang="en-US" sz="2000" b="0" i="1" u="none" strike="noStrike" kern="1200" cap="none" spc="0" normalizeH="0" baseline="0" noProof="0" dirty="0" err="1">
                <a:ln>
                  <a:noFill/>
                </a:ln>
                <a:solidFill>
                  <a:prstClr val="black"/>
                </a:solidFill>
                <a:effectLst/>
                <a:uLnTx/>
                <a:uFillTx/>
                <a:latin typeface="Calibri" panose="020F0502020204030204"/>
                <a:ea typeface="+mn-ea"/>
                <a:cs typeface="+mn-cs"/>
              </a:rPr>
              <a:t>drawal</a:t>
            </a:r>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 in MWh) – (Scheduled </a:t>
            </a:r>
            <a:r>
              <a:rPr kumimoji="0" lang="en-US" sz="2000" b="0" i="1" u="none" strike="noStrike" kern="1200" cap="none" spc="0" normalizeH="0" baseline="0" noProof="0" dirty="0" err="1">
                <a:ln>
                  <a:noFill/>
                </a:ln>
                <a:solidFill>
                  <a:prstClr val="black"/>
                </a:solidFill>
                <a:effectLst/>
                <a:uLnTx/>
                <a:uFillTx/>
                <a:latin typeface="Calibri" panose="020F0502020204030204"/>
                <a:ea typeface="+mn-ea"/>
                <a:cs typeface="+mn-cs"/>
              </a:rPr>
              <a:t>drawal</a:t>
            </a:r>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 in MWh)] / [(Scheduled </a:t>
            </a:r>
            <a:r>
              <a:rPr kumimoji="0" lang="en-US" sz="2000" b="0" i="1" u="none" strike="noStrike" kern="1200" cap="none" spc="0" normalizeH="0" baseline="0" noProof="0" dirty="0" err="1">
                <a:ln>
                  <a:noFill/>
                </a:ln>
                <a:solidFill>
                  <a:prstClr val="black"/>
                </a:solidFill>
                <a:effectLst/>
                <a:uLnTx/>
                <a:uFillTx/>
                <a:latin typeface="Calibri" panose="020F0502020204030204"/>
                <a:ea typeface="+mn-ea"/>
                <a:cs typeface="+mn-cs"/>
              </a:rPr>
              <a:t>drawal</a:t>
            </a:r>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 in MWh)].</a:t>
            </a:r>
            <a:endParaRPr lang="en-US" sz="2800" b="1" i="1" dirty="0">
              <a:solidFill>
                <a:schemeClr val="tx1"/>
              </a:solidFill>
            </a:endParaRPr>
          </a:p>
        </p:txBody>
      </p:sp>
      <p:pic>
        <p:nvPicPr>
          <p:cNvPr id="6" name="Picture 5" descr="Text&#10;&#10;Description automatically generated">
            <a:hlinkClick r:id="rId4" action="ppaction://hlinksldjump"/>
            <a:extLst>
              <a:ext uri="{FF2B5EF4-FFF2-40B4-BE49-F238E27FC236}">
                <a16:creationId xmlns:a16="http://schemas.microsoft.com/office/drawing/2014/main" id="{CAF1E0E8-3C63-1073-72CA-F7D0FAAC640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446" y="9432970"/>
            <a:ext cx="2736303" cy="1144968"/>
          </a:xfrm>
          <a:prstGeom prst="rect">
            <a:avLst/>
          </a:prstGeom>
          <a:ln>
            <a:noFill/>
          </a:ln>
          <a:effectLst>
            <a:outerShdw blurRad="292100" dist="139700" dir="2700000" algn="tl" rotWithShape="0">
              <a:srgbClr val="333333">
                <a:alpha val="65000"/>
              </a:srgbClr>
            </a:outerShdw>
          </a:effectLst>
        </p:spPr>
      </p:pic>
      <p:sp>
        <p:nvSpPr>
          <p:cNvPr id="4" name="Slide Number Placeholder 3">
            <a:extLst>
              <a:ext uri="{FF2B5EF4-FFF2-40B4-BE49-F238E27FC236}">
                <a16:creationId xmlns:a16="http://schemas.microsoft.com/office/drawing/2014/main" id="{ACABCE47-B197-CA78-2E3B-F2B72E6E1C05}"/>
              </a:ext>
            </a:extLst>
          </p:cNvPr>
          <p:cNvSpPr>
            <a:spLocks noGrp="1"/>
          </p:cNvSpPr>
          <p:nvPr>
            <p:ph type="sldNum" sz="quarter" idx="12"/>
          </p:nvPr>
        </p:nvSpPr>
        <p:spPr/>
        <p:txBody>
          <a:bodyPr/>
          <a:lstStyle/>
          <a:p>
            <a:fld id="{B6F15528-21DE-4FAA-801E-634DDDAF4B2B}" type="slidenum">
              <a:rPr lang="cs-CZ" smtClean="0"/>
              <a:t>6</a:t>
            </a:fld>
            <a:endParaRPr lang="cs-CZ"/>
          </a:p>
        </p:txBody>
      </p:sp>
    </p:spTree>
    <p:extLst>
      <p:ext uri="{BB962C8B-B14F-4D97-AF65-F5344CB8AC3E}">
        <p14:creationId xmlns:p14="http://schemas.microsoft.com/office/powerpoint/2010/main" val="10990326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20F95502-65C6-482A-9B40-DDCB8DAA9D75}"/>
              </a:ext>
            </a:extLst>
          </p:cNvPr>
          <p:cNvGrpSpPr/>
          <p:nvPr/>
        </p:nvGrpSpPr>
        <p:grpSpPr>
          <a:xfrm>
            <a:off x="2941" y="2017"/>
            <a:ext cx="19010313" cy="1112119"/>
            <a:chOff x="-324644" y="2222500"/>
            <a:chExt cx="22261685" cy="1302327"/>
          </a:xfrm>
        </p:grpSpPr>
        <p:sp>
          <p:nvSpPr>
            <p:cNvPr id="2" name="object 2"/>
            <p:cNvSpPr/>
            <p:nvPr/>
          </p:nvSpPr>
          <p:spPr>
            <a:xfrm>
              <a:off x="-324644"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009EF3"/>
            </a:solidFill>
          </p:spPr>
          <p:txBody>
            <a:bodyPr wrap="square" lIns="0" tIns="0" rIns="0" bIns="0" rtlCol="0"/>
            <a:lstStyle/>
            <a:p>
              <a:endParaRPr lang="en-IN" dirty="0"/>
            </a:p>
            <a:p>
              <a:r>
                <a:rPr lang="en-IN" dirty="0"/>
                <a:t>				</a:t>
              </a:r>
              <a:r>
                <a:rPr lang="en-IN" sz="2800" dirty="0"/>
                <a:t>CERC 2022</a:t>
              </a:r>
              <a:endParaRPr sz="2800" dirty="0"/>
            </a:p>
          </p:txBody>
        </p:sp>
        <p:sp>
          <p:nvSpPr>
            <p:cNvPr id="3" name="object 3"/>
            <p:cNvSpPr/>
            <p:nvPr/>
          </p:nvSpPr>
          <p:spPr>
            <a:xfrm>
              <a:off x="16363156" y="2222500"/>
              <a:ext cx="5573885" cy="1302327"/>
            </a:xfrm>
            <a:custGeom>
              <a:avLst/>
              <a:gdLst/>
              <a:ahLst/>
              <a:cxnLst/>
              <a:rect l="l" t="t" r="r" b="b"/>
              <a:pathLst>
                <a:path w="1883409" h="440055">
                  <a:moveTo>
                    <a:pt x="0" y="0"/>
                  </a:moveTo>
                  <a:lnTo>
                    <a:pt x="0" y="439737"/>
                  </a:lnTo>
                  <a:lnTo>
                    <a:pt x="1883155" y="439737"/>
                  </a:lnTo>
                  <a:lnTo>
                    <a:pt x="1883155" y="0"/>
                  </a:lnTo>
                  <a:lnTo>
                    <a:pt x="0" y="0"/>
                  </a:lnTo>
                  <a:close/>
                </a:path>
              </a:pathLst>
            </a:custGeom>
            <a:solidFill>
              <a:srgbClr val="FF8200"/>
            </a:solidFill>
          </p:spPr>
          <p:txBody>
            <a:bodyPr wrap="square" lIns="0" tIns="0" rIns="0" bIns="0" rtlCol="0"/>
            <a:lstStyle/>
            <a:p>
              <a:endParaRPr lang="en-IN" dirty="0"/>
            </a:p>
            <a:p>
              <a:r>
                <a:rPr lang="en-IN" sz="2800" dirty="0"/>
                <a:t>			POWERPPT.IN</a:t>
              </a:r>
              <a:endParaRPr sz="2800" dirty="0"/>
            </a:p>
          </p:txBody>
        </p:sp>
        <p:sp>
          <p:nvSpPr>
            <p:cNvPr id="22" name="object 2">
              <a:extLst>
                <a:ext uri="{FF2B5EF4-FFF2-40B4-BE49-F238E27FC236}">
                  <a16:creationId xmlns:a16="http://schemas.microsoft.com/office/drawing/2014/main" id="{3708B453-DDCE-42C1-9AB9-A8D5DDCA46AD}"/>
                </a:ext>
              </a:extLst>
            </p:cNvPr>
            <p:cNvSpPr/>
            <p:nvPr/>
          </p:nvSpPr>
          <p:spPr>
            <a:xfrm>
              <a:off x="5237956"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FFBF00"/>
            </a:solidFill>
          </p:spPr>
          <p:txBody>
            <a:bodyPr wrap="square" lIns="0" tIns="0" rIns="0" bIns="0" rtlCol="0"/>
            <a:lstStyle/>
            <a:p>
              <a:endParaRPr lang="en-IN" dirty="0"/>
            </a:p>
            <a:p>
              <a:r>
                <a:rPr lang="en-IN" sz="2800" dirty="0"/>
                <a:t>				DSM 2022</a:t>
              </a:r>
              <a:endParaRPr sz="2800" dirty="0"/>
            </a:p>
          </p:txBody>
        </p:sp>
        <p:sp>
          <p:nvSpPr>
            <p:cNvPr id="23" name="object 2">
              <a:extLst>
                <a:ext uri="{FF2B5EF4-FFF2-40B4-BE49-F238E27FC236}">
                  <a16:creationId xmlns:a16="http://schemas.microsoft.com/office/drawing/2014/main" id="{7D360C87-DA57-4F00-96B5-35199AD11657}"/>
                </a:ext>
              </a:extLst>
            </p:cNvPr>
            <p:cNvSpPr/>
            <p:nvPr/>
          </p:nvSpPr>
          <p:spPr>
            <a:xfrm>
              <a:off x="10800556"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FFA100"/>
            </a:solidFill>
          </p:spPr>
          <p:txBody>
            <a:bodyPr wrap="square" lIns="0" tIns="0" rIns="0" bIns="0" rtlCol="0"/>
            <a:lstStyle/>
            <a:p>
              <a:endParaRPr dirty="0"/>
            </a:p>
          </p:txBody>
        </p:sp>
      </p:grpSp>
      <p:pic>
        <p:nvPicPr>
          <p:cNvPr id="1026" name="Picture 2" descr="cerc-logo">
            <a:extLst>
              <a:ext uri="{FF2B5EF4-FFF2-40B4-BE49-F238E27FC236}">
                <a16:creationId xmlns:a16="http://schemas.microsoft.com/office/drawing/2014/main" id="{989E7E5C-3BAB-2146-9D89-233AE6167F36}"/>
              </a:ext>
            </a:extLst>
          </p:cNvPr>
          <p:cNvPicPr>
            <a:picLocks noChangeAspect="1" noChangeArrowheads="1"/>
          </p:cNvPicPr>
          <p:nvPr/>
        </p:nvPicPr>
        <p:blipFill>
          <a:blip r:embed="rId3">
            <a:alphaModFix amt="20000"/>
            <a:extLst>
              <a:ext uri="{28A0092B-C50C-407E-A947-70E740481C1C}">
                <a14:useLocalDpi xmlns:a14="http://schemas.microsoft.com/office/drawing/2010/main" val="0"/>
              </a:ext>
            </a:extLst>
          </a:blip>
          <a:srcRect/>
          <a:stretch>
            <a:fillRect/>
          </a:stretch>
        </p:blipFill>
        <p:spPr bwMode="auto">
          <a:xfrm>
            <a:off x="-18036" y="687946"/>
            <a:ext cx="4973035" cy="327973"/>
          </a:xfrm>
          <a:prstGeom prst="rect">
            <a:avLst/>
          </a:prstGeom>
          <a:noFill/>
          <a:extLst>
            <a:ext uri="{909E8E84-426E-40DD-AFC4-6F175D3DCCD1}">
              <a14:hiddenFill xmlns:a14="http://schemas.microsoft.com/office/drawing/2010/main">
                <a:solidFill>
                  <a:srgbClr val="FFFFFF"/>
                </a:solidFill>
              </a14:hiddenFill>
            </a:ext>
          </a:extLst>
        </p:spPr>
      </p:pic>
      <p:sp>
        <p:nvSpPr>
          <p:cNvPr id="1070" name="TextBox 1069">
            <a:extLst>
              <a:ext uri="{FF2B5EF4-FFF2-40B4-BE49-F238E27FC236}">
                <a16:creationId xmlns:a16="http://schemas.microsoft.com/office/drawing/2014/main" id="{DDB7065C-546A-AEA4-EB4B-1FB0D6FD6A57}"/>
              </a:ext>
            </a:extLst>
          </p:cNvPr>
          <p:cNvSpPr txBox="1"/>
          <p:nvPr/>
        </p:nvSpPr>
        <p:spPr>
          <a:xfrm>
            <a:off x="5539706" y="4762356"/>
            <a:ext cx="3387453" cy="830997"/>
          </a:xfrm>
          <a:prstGeom prst="rect">
            <a:avLst/>
          </a:prstGeom>
          <a:noFill/>
        </p:spPr>
        <p:txBody>
          <a:bodyPr wrap="square">
            <a:spAutoFit/>
          </a:bodyPr>
          <a:lstStyle/>
          <a:p>
            <a:pPr marL="342900" indent="-342900">
              <a:buFont typeface="+mj-lt"/>
              <a:buAutoNum type="arabicPeriod"/>
            </a:pPr>
            <a:endParaRPr lang="en-IN" sz="2400" b="1" dirty="0"/>
          </a:p>
          <a:p>
            <a:r>
              <a:rPr lang="en-IN" sz="2400" b="1" dirty="0"/>
              <a:t>	</a:t>
            </a:r>
          </a:p>
        </p:txBody>
      </p:sp>
      <p:sp>
        <p:nvSpPr>
          <p:cNvPr id="1100" name="object 18">
            <a:extLst>
              <a:ext uri="{FF2B5EF4-FFF2-40B4-BE49-F238E27FC236}">
                <a16:creationId xmlns:a16="http://schemas.microsoft.com/office/drawing/2014/main" id="{56C2EA79-0AA9-CE48-64BC-29B2EFE11AB6}"/>
              </a:ext>
            </a:extLst>
          </p:cNvPr>
          <p:cNvSpPr txBox="1"/>
          <p:nvPr/>
        </p:nvSpPr>
        <p:spPr>
          <a:xfrm>
            <a:off x="4081137" y="1119978"/>
            <a:ext cx="14713051" cy="962892"/>
          </a:xfrm>
          <a:prstGeom prst="rect">
            <a:avLst/>
          </a:prstGeom>
        </p:spPr>
        <p:txBody>
          <a:bodyPr vert="horz" wrap="square" lIns="0" tIns="12700" rIns="0" bIns="0" rtlCol="0">
            <a:spAutoFit/>
          </a:bodyPr>
          <a:lstStyle/>
          <a:p>
            <a:pPr algn="ctr">
              <a:lnSpc>
                <a:spcPct val="85000"/>
              </a:lnSpc>
            </a:pPr>
            <a:r>
              <a:rPr lang="en-US" sz="7200" b="1" dirty="0">
                <a:solidFill>
                  <a:schemeClr val="tx1"/>
                </a:solidFill>
              </a:rPr>
              <a:t>Normal Rate of Charges for Deviations</a:t>
            </a:r>
            <a:endParaRPr lang="en-IN" sz="7200" b="1" dirty="0">
              <a:solidFill>
                <a:schemeClr val="tx1"/>
              </a:solidFill>
            </a:endParaRPr>
          </a:p>
        </p:txBody>
      </p:sp>
      <p:sp>
        <p:nvSpPr>
          <p:cNvPr id="6" name="Freeform 5">
            <a:extLst>
              <a:ext uri="{FF2B5EF4-FFF2-40B4-BE49-F238E27FC236}">
                <a16:creationId xmlns:a16="http://schemas.microsoft.com/office/drawing/2014/main" id="{4AA3E8C2-5BC3-B676-4B57-7BB46BD1F88D}"/>
              </a:ext>
            </a:extLst>
          </p:cNvPr>
          <p:cNvSpPr>
            <a:spLocks/>
          </p:cNvSpPr>
          <p:nvPr/>
        </p:nvSpPr>
        <p:spPr bwMode="auto">
          <a:xfrm>
            <a:off x="2734070" y="1437876"/>
            <a:ext cx="1016218" cy="3236015"/>
          </a:xfrm>
          <a:custGeom>
            <a:avLst/>
            <a:gdLst/>
            <a:ahLst/>
            <a:cxnLst>
              <a:cxn ang="0">
                <a:pos x="1062" y="2568"/>
              </a:cxn>
              <a:cxn ang="0">
                <a:pos x="0" y="3086"/>
              </a:cxn>
              <a:cxn ang="0">
                <a:pos x="0" y="524"/>
              </a:cxn>
              <a:cxn ang="0">
                <a:pos x="1062" y="0"/>
              </a:cxn>
              <a:cxn ang="0">
                <a:pos x="1062" y="2568"/>
              </a:cxn>
            </a:cxnLst>
            <a:rect l="0" t="0" r="r" b="b"/>
            <a:pathLst>
              <a:path w="1062" h="3086">
                <a:moveTo>
                  <a:pt x="1062" y="2568"/>
                </a:moveTo>
                <a:lnTo>
                  <a:pt x="0" y="3086"/>
                </a:lnTo>
                <a:lnTo>
                  <a:pt x="0" y="524"/>
                </a:lnTo>
                <a:lnTo>
                  <a:pt x="1062" y="0"/>
                </a:lnTo>
                <a:lnTo>
                  <a:pt x="1062" y="2568"/>
                </a:lnTo>
                <a:close/>
              </a:path>
            </a:pathLst>
          </a:custGeom>
          <a:solidFill>
            <a:schemeClr val="accent3">
              <a:lumMod val="60000"/>
              <a:lumOff val="40000"/>
              <a:alpha val="50000"/>
            </a:schemeClr>
          </a:solidFill>
          <a:ln w="9525">
            <a:noFill/>
            <a:prstDash val="sysDash"/>
            <a:miter lim="800000"/>
            <a:headEnd/>
            <a:tailEnd/>
          </a:ln>
        </p:spPr>
        <p:txBody>
          <a:bodyPr lIns="18288" tIns="18288" rIns="18288" bIns="18288" anchor="ctr" anchorCtr="1"/>
          <a:lstStyle/>
          <a:p>
            <a:pPr algn="ctr">
              <a:lnSpc>
                <a:spcPct val="85000"/>
              </a:lnSpc>
              <a:spcBef>
                <a:spcPct val="20000"/>
              </a:spcBef>
            </a:pPr>
            <a:endParaRPr lang="en-US" sz="2000" b="1" dirty="0">
              <a:solidFill>
                <a:schemeClr val="bg1"/>
              </a:solidFill>
              <a:latin typeface="+mj-lt"/>
            </a:endParaRPr>
          </a:p>
        </p:txBody>
      </p:sp>
      <p:sp>
        <p:nvSpPr>
          <p:cNvPr id="7" name="Rectangle 6">
            <a:extLst>
              <a:ext uri="{FF2B5EF4-FFF2-40B4-BE49-F238E27FC236}">
                <a16:creationId xmlns:a16="http://schemas.microsoft.com/office/drawing/2014/main" id="{99FF75C2-F6BD-16B8-2D01-74B3D7EA543C}"/>
              </a:ext>
            </a:extLst>
          </p:cNvPr>
          <p:cNvSpPr>
            <a:spLocks noChangeArrowheads="1"/>
          </p:cNvSpPr>
          <p:nvPr/>
        </p:nvSpPr>
        <p:spPr bwMode="auto">
          <a:xfrm>
            <a:off x="71986" y="1989447"/>
            <a:ext cx="2654073" cy="2686534"/>
          </a:xfrm>
          <a:prstGeom prst="rect">
            <a:avLst/>
          </a:prstGeom>
          <a:gradFill flip="none" rotWithShape="1">
            <a:gsLst>
              <a:gs pos="0">
                <a:schemeClr val="bg1"/>
              </a:gs>
              <a:gs pos="74000">
                <a:schemeClr val="accent3">
                  <a:lumMod val="40000"/>
                  <a:lumOff val="60000"/>
                  <a:alpha val="5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5000"/>
              </a:lnSpc>
            </a:pPr>
            <a:r>
              <a:rPr lang="en-US" sz="2400" b="1" dirty="0">
                <a:solidFill>
                  <a:schemeClr val="tx1"/>
                </a:solidFill>
              </a:rPr>
              <a:t>Normal Rate of Charges for Deviations</a:t>
            </a:r>
            <a:endParaRPr lang="en-IN" sz="2400" b="1" dirty="0">
              <a:solidFill>
                <a:schemeClr val="tx1"/>
              </a:solidFill>
            </a:endParaRPr>
          </a:p>
          <a:p>
            <a:pPr algn="ctr">
              <a:lnSpc>
                <a:spcPct val="85000"/>
              </a:lnSpc>
            </a:pPr>
            <a:endParaRPr lang="en-US" sz="2400" b="1" dirty="0">
              <a:latin typeface="+mj-lt"/>
            </a:endParaRPr>
          </a:p>
        </p:txBody>
      </p:sp>
      <p:sp>
        <p:nvSpPr>
          <p:cNvPr id="8" name="Freeform 7">
            <a:extLst>
              <a:ext uri="{FF2B5EF4-FFF2-40B4-BE49-F238E27FC236}">
                <a16:creationId xmlns:a16="http://schemas.microsoft.com/office/drawing/2014/main" id="{EB66F45D-5947-DE23-9F28-5540DABEA13B}"/>
              </a:ext>
            </a:extLst>
          </p:cNvPr>
          <p:cNvSpPr>
            <a:spLocks/>
          </p:cNvSpPr>
          <p:nvPr/>
        </p:nvSpPr>
        <p:spPr bwMode="auto">
          <a:xfrm>
            <a:off x="237414" y="1463920"/>
            <a:ext cx="3678295" cy="551569"/>
          </a:xfrm>
          <a:custGeom>
            <a:avLst/>
            <a:gdLst/>
            <a:ahLst/>
            <a:cxnLst>
              <a:cxn ang="0">
                <a:pos x="2784" y="526"/>
              </a:cxn>
              <a:cxn ang="0">
                <a:pos x="0" y="526"/>
              </a:cxn>
              <a:cxn ang="0">
                <a:pos x="1060" y="0"/>
              </a:cxn>
              <a:cxn ang="0">
                <a:pos x="3844" y="0"/>
              </a:cxn>
              <a:cxn ang="0">
                <a:pos x="2784" y="526"/>
              </a:cxn>
            </a:cxnLst>
            <a:rect l="0" t="0" r="r" b="b"/>
            <a:pathLst>
              <a:path w="3844" h="526">
                <a:moveTo>
                  <a:pt x="2784" y="526"/>
                </a:moveTo>
                <a:lnTo>
                  <a:pt x="0" y="526"/>
                </a:lnTo>
                <a:lnTo>
                  <a:pt x="1060" y="0"/>
                </a:lnTo>
                <a:lnTo>
                  <a:pt x="3844" y="0"/>
                </a:lnTo>
                <a:lnTo>
                  <a:pt x="2784" y="526"/>
                </a:lnTo>
                <a:close/>
              </a:path>
            </a:pathLst>
          </a:custGeom>
          <a:solidFill>
            <a:schemeClr val="accent3">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5000"/>
              </a:lnSpc>
            </a:pPr>
            <a:endParaRPr lang="en-US" sz="2400" b="1" dirty="0">
              <a:latin typeface="+mj-lt"/>
            </a:endParaRPr>
          </a:p>
        </p:txBody>
      </p:sp>
      <p:sp>
        <p:nvSpPr>
          <p:cNvPr id="10" name="TextBox 9">
            <a:extLst>
              <a:ext uri="{FF2B5EF4-FFF2-40B4-BE49-F238E27FC236}">
                <a16:creationId xmlns:a16="http://schemas.microsoft.com/office/drawing/2014/main" id="{E1325172-4940-6085-59B7-E6921ADD7A7D}"/>
              </a:ext>
            </a:extLst>
          </p:cNvPr>
          <p:cNvSpPr txBox="1"/>
          <p:nvPr/>
        </p:nvSpPr>
        <p:spPr>
          <a:xfrm>
            <a:off x="3977003" y="2030645"/>
            <a:ext cx="14662455" cy="8494633"/>
          </a:xfrm>
          <a:prstGeom prst="rect">
            <a:avLst/>
          </a:prstGeom>
          <a:solidFill>
            <a:schemeClr val="bg1">
              <a:lumMod val="9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hemeClr val="accent3"/>
          </a:lnRef>
          <a:fillRef idx="3">
            <a:schemeClr val="accent3"/>
          </a:fillRef>
          <a:effectRef idx="3">
            <a:schemeClr val="accent3"/>
          </a:effectRef>
          <a:fontRef idx="minor">
            <a:schemeClr val="lt1"/>
          </a:fontRef>
        </p:style>
        <p:txBody>
          <a:bodyPr wrap="square">
            <a:spAutoFit/>
          </a:bodyPr>
          <a:lstStyle/>
          <a:p>
            <a:pPr marL="457200" indent="-457200" algn="just">
              <a:buFont typeface="Arial" panose="020B0604020202020204" pitchFamily="34" charset="0"/>
              <a:buChar char="•"/>
            </a:pPr>
            <a:r>
              <a:rPr lang="en-US" sz="2600" dirty="0">
                <a:solidFill>
                  <a:schemeClr val="tx1"/>
                </a:solidFill>
              </a:rPr>
              <a:t>The DSM charge computation is based on </a:t>
            </a:r>
            <a:r>
              <a:rPr lang="en-US" sz="2600" b="1" dirty="0">
                <a:solidFill>
                  <a:schemeClr val="tx1"/>
                </a:solidFill>
              </a:rPr>
              <a:t>(modified from the earlier method based on grid frequency)</a:t>
            </a:r>
          </a:p>
          <a:p>
            <a:pPr marL="914400" lvl="1" indent="-457200" algn="just">
              <a:buFont typeface="Arial" panose="020B0604020202020204" pitchFamily="34" charset="0"/>
              <a:buChar char="•"/>
            </a:pPr>
            <a:r>
              <a:rPr lang="en-US" sz="2600" dirty="0">
                <a:solidFill>
                  <a:schemeClr val="tx1"/>
                </a:solidFill>
              </a:rPr>
              <a:t>the principle that Ancillary Services (AS) would be deployed to manage deviation and 	</a:t>
            </a:r>
          </a:p>
          <a:p>
            <a:pPr marL="914400" lvl="1" indent="-457200" algn="just">
              <a:buFont typeface="Arial" panose="020B0604020202020204" pitchFamily="34" charset="0"/>
              <a:buChar char="•"/>
            </a:pPr>
            <a:r>
              <a:rPr lang="en-US" sz="2600" dirty="0">
                <a:solidFill>
                  <a:schemeClr val="tx1"/>
                </a:solidFill>
              </a:rPr>
              <a:t>the costs towards deployment of AS would be recovered from the causers of deviation. </a:t>
            </a:r>
          </a:p>
          <a:p>
            <a:pPr marL="285750" indent="-285750">
              <a:buFont typeface="Arial" panose="020B0604020202020204" pitchFamily="34" charset="0"/>
              <a:buChar char="•"/>
            </a:pPr>
            <a:endParaRPr lang="en-US" sz="2600" dirty="0">
              <a:solidFill>
                <a:schemeClr val="tx1"/>
              </a:solidFill>
            </a:endParaRPr>
          </a:p>
          <a:p>
            <a:pPr marL="457200" indent="-457200" algn="just">
              <a:buFont typeface="Arial" panose="020B0604020202020204" pitchFamily="34" charset="0"/>
              <a:buChar char="•"/>
            </a:pPr>
            <a:r>
              <a:rPr lang="en-US" sz="2600" dirty="0">
                <a:solidFill>
                  <a:schemeClr val="tx1"/>
                </a:solidFill>
              </a:rPr>
              <a:t>The normal rate of charges for deviation for a time block shall be equal to </a:t>
            </a:r>
          </a:p>
          <a:p>
            <a:pPr marL="914400" lvl="1" indent="-457200" algn="just">
              <a:buFont typeface="Arial" panose="020B0604020202020204" pitchFamily="34" charset="0"/>
              <a:buChar char="•"/>
            </a:pPr>
            <a:r>
              <a:rPr lang="en-US" sz="2600" dirty="0">
                <a:solidFill>
                  <a:schemeClr val="tx1"/>
                </a:solidFill>
              </a:rPr>
              <a:t>the Weighted Average AS Charges (in paise/kWh rounded off to the nearest two decimals.</a:t>
            </a:r>
          </a:p>
          <a:p>
            <a:pPr marL="1371600" lvl="2" indent="-457200" algn="just">
              <a:buFont typeface="Arial" panose="020B0604020202020204" pitchFamily="34" charset="0"/>
              <a:buChar char="•"/>
            </a:pPr>
            <a:r>
              <a:rPr lang="en-US" sz="2600" dirty="0">
                <a:solidFill>
                  <a:schemeClr val="tx1"/>
                </a:solidFill>
              </a:rPr>
              <a:t>computed based on the total quantum of Ancillary Services deployed and 	</a:t>
            </a:r>
          </a:p>
          <a:p>
            <a:pPr marL="1371600" lvl="2" indent="-457200" algn="just">
              <a:buFont typeface="Arial" panose="020B0604020202020204" pitchFamily="34" charset="0"/>
              <a:buChar char="•"/>
            </a:pPr>
            <a:r>
              <a:rPr lang="en-US" sz="2600" dirty="0">
                <a:solidFill>
                  <a:schemeClr val="tx1"/>
                </a:solidFill>
              </a:rPr>
              <a:t>the net charges payable to the Ancillary Service Providers for all the Regions for that time block:</a:t>
            </a:r>
          </a:p>
          <a:p>
            <a:pPr marL="285750" indent="-285750" algn="just">
              <a:buFont typeface="Arial" panose="020B0604020202020204" pitchFamily="34" charset="0"/>
              <a:buChar char="•"/>
            </a:pPr>
            <a:endParaRPr lang="en-US" sz="2600" dirty="0">
              <a:solidFill>
                <a:schemeClr val="tx1"/>
              </a:solidFill>
            </a:endParaRPr>
          </a:p>
          <a:p>
            <a:pPr marL="457200" indent="-457200" algn="just">
              <a:buFont typeface="Arial" panose="020B0604020202020204" pitchFamily="34" charset="0"/>
              <a:buChar char="•"/>
            </a:pPr>
            <a:r>
              <a:rPr lang="en-US" sz="2600" dirty="0">
                <a:solidFill>
                  <a:schemeClr val="tx1"/>
                </a:solidFill>
              </a:rPr>
              <a:t>Provided that for a </a:t>
            </a:r>
            <a:r>
              <a:rPr lang="en-US" sz="2600" b="1" dirty="0">
                <a:solidFill>
                  <a:schemeClr val="tx1"/>
                </a:solidFill>
              </a:rPr>
              <a:t>period of one year from the date of effect</a:t>
            </a:r>
            <a:r>
              <a:rPr lang="en-US" sz="2600" dirty="0">
                <a:solidFill>
                  <a:schemeClr val="tx1"/>
                </a:solidFill>
              </a:rPr>
              <a:t> of these regulations or such further period as may be notified by the Commission, the normal rate of charges for deviation for a time block shall be equal to the </a:t>
            </a:r>
            <a:r>
              <a:rPr lang="en-US" sz="2600" b="1" dirty="0">
                <a:solidFill>
                  <a:schemeClr val="tx1"/>
                </a:solidFill>
              </a:rPr>
              <a:t>highest of </a:t>
            </a:r>
          </a:p>
          <a:p>
            <a:pPr marL="914400" lvl="1" indent="-457200" algn="just">
              <a:buFont typeface="Arial" panose="020B0604020202020204" pitchFamily="34" charset="0"/>
              <a:buChar char="•"/>
            </a:pPr>
            <a:r>
              <a:rPr lang="en-US" sz="2600" dirty="0">
                <a:solidFill>
                  <a:schemeClr val="tx1"/>
                </a:solidFill>
              </a:rPr>
              <a:t>the weighted average Area Clearing Price (</a:t>
            </a:r>
            <a:r>
              <a:rPr lang="en-US" sz="2600" b="1" dirty="0">
                <a:solidFill>
                  <a:schemeClr val="tx1"/>
                </a:solidFill>
              </a:rPr>
              <a:t>ACP</a:t>
            </a:r>
            <a:r>
              <a:rPr lang="en-US" sz="2600" dirty="0">
                <a:solidFill>
                  <a:schemeClr val="tx1"/>
                </a:solidFill>
              </a:rPr>
              <a:t>) of the Day Ahead Market (</a:t>
            </a:r>
            <a:r>
              <a:rPr lang="en-US" sz="2600" b="1" dirty="0">
                <a:solidFill>
                  <a:schemeClr val="tx1"/>
                </a:solidFill>
              </a:rPr>
              <a:t>DAM</a:t>
            </a:r>
            <a:r>
              <a:rPr lang="en-US" sz="2600" dirty="0">
                <a:solidFill>
                  <a:schemeClr val="tx1"/>
                </a:solidFill>
              </a:rPr>
              <a:t>) segments of all the Power Exchanges; </a:t>
            </a:r>
            <a:r>
              <a:rPr lang="en-US" sz="2600" b="1" dirty="0">
                <a:solidFill>
                  <a:schemeClr val="tx1"/>
                </a:solidFill>
              </a:rPr>
              <a:t>or </a:t>
            </a:r>
          </a:p>
          <a:p>
            <a:pPr marL="914400" lvl="1" indent="-457200" algn="just">
              <a:buFont typeface="Arial" panose="020B0604020202020204" pitchFamily="34" charset="0"/>
              <a:buChar char="•"/>
            </a:pPr>
            <a:r>
              <a:rPr lang="en-US" sz="2600" dirty="0">
                <a:solidFill>
                  <a:schemeClr val="tx1"/>
                </a:solidFill>
              </a:rPr>
              <a:t>the weighted average ACP of the Real Time Market (</a:t>
            </a:r>
            <a:r>
              <a:rPr lang="en-US" sz="2600" b="1" dirty="0">
                <a:solidFill>
                  <a:schemeClr val="tx1"/>
                </a:solidFill>
              </a:rPr>
              <a:t>RTM</a:t>
            </a:r>
            <a:r>
              <a:rPr lang="en-US" sz="2600" dirty="0">
                <a:solidFill>
                  <a:schemeClr val="tx1"/>
                </a:solidFill>
              </a:rPr>
              <a:t>) segments of all the Power Exchanges; </a:t>
            </a:r>
            <a:r>
              <a:rPr lang="en-US" sz="2600" b="1" dirty="0">
                <a:solidFill>
                  <a:schemeClr val="tx1"/>
                </a:solidFill>
              </a:rPr>
              <a:t>or</a:t>
            </a:r>
            <a:r>
              <a:rPr lang="en-US" sz="2600" dirty="0">
                <a:solidFill>
                  <a:schemeClr val="tx1"/>
                </a:solidFill>
              </a:rPr>
              <a:t> </a:t>
            </a:r>
          </a:p>
          <a:p>
            <a:pPr marL="914400" lvl="1" indent="-457200" algn="just">
              <a:buFont typeface="Arial" panose="020B0604020202020204" pitchFamily="34" charset="0"/>
              <a:buChar char="•"/>
            </a:pPr>
            <a:r>
              <a:rPr lang="en-US" sz="2600" dirty="0">
                <a:solidFill>
                  <a:schemeClr val="tx1"/>
                </a:solidFill>
              </a:rPr>
              <a:t>the </a:t>
            </a:r>
            <a:r>
              <a:rPr lang="en-US" sz="2600" b="1" dirty="0">
                <a:solidFill>
                  <a:schemeClr val="tx1"/>
                </a:solidFill>
              </a:rPr>
              <a:t>Weighted Average Ancillary Service Charge</a:t>
            </a:r>
            <a:r>
              <a:rPr lang="en-US" sz="2600" dirty="0">
                <a:solidFill>
                  <a:schemeClr val="tx1"/>
                </a:solidFill>
              </a:rPr>
              <a:t> of all the regions] for that time block:</a:t>
            </a:r>
          </a:p>
          <a:p>
            <a:pPr marL="285750" indent="-285750" algn="just">
              <a:buFont typeface="Arial" panose="020B0604020202020204" pitchFamily="34" charset="0"/>
              <a:buChar char="•"/>
            </a:pPr>
            <a:endParaRPr lang="en-US" sz="2600" dirty="0">
              <a:solidFill>
                <a:schemeClr val="tx1"/>
              </a:solidFill>
            </a:endParaRPr>
          </a:p>
          <a:p>
            <a:pPr marL="457200" indent="-457200" algn="just">
              <a:buFont typeface="Arial" panose="020B0604020202020204" pitchFamily="34" charset="0"/>
              <a:buChar char="•"/>
            </a:pPr>
            <a:r>
              <a:rPr lang="en-US" sz="2600" dirty="0">
                <a:solidFill>
                  <a:schemeClr val="tx1"/>
                </a:solidFill>
              </a:rPr>
              <a:t>Provided further that in case of non-availability of ACP for any time block on a given day, ACP for the corresponding time block of the last available day shall be considered:</a:t>
            </a:r>
          </a:p>
          <a:p>
            <a:pPr marL="285750" indent="-285750" algn="just">
              <a:buFont typeface="Arial" panose="020B0604020202020204" pitchFamily="34" charset="0"/>
              <a:buChar char="•"/>
            </a:pPr>
            <a:endParaRPr lang="en-US" sz="2600" dirty="0">
              <a:solidFill>
                <a:schemeClr val="tx1"/>
              </a:solidFill>
            </a:endParaRPr>
          </a:p>
          <a:p>
            <a:pPr marL="457200" indent="-457200">
              <a:buFont typeface="Arial" panose="020B0604020202020204" pitchFamily="34" charset="0"/>
              <a:buChar char="•"/>
            </a:pPr>
            <a:r>
              <a:rPr lang="en-US" sz="2600" dirty="0">
                <a:solidFill>
                  <a:schemeClr val="tx1"/>
                </a:solidFill>
              </a:rPr>
              <a:t>As such, no capping is allowed to avoid under-recovery of costs towards ancillary services.</a:t>
            </a:r>
          </a:p>
        </p:txBody>
      </p:sp>
      <p:pic>
        <p:nvPicPr>
          <p:cNvPr id="5" name="Picture 4" descr="Text&#10;&#10;Description automatically generated">
            <a:hlinkClick r:id="rId4" action="ppaction://hlinksldjump"/>
            <a:extLst>
              <a:ext uri="{FF2B5EF4-FFF2-40B4-BE49-F238E27FC236}">
                <a16:creationId xmlns:a16="http://schemas.microsoft.com/office/drawing/2014/main" id="{C0194A1A-6219-BD9C-7432-7D424A4E51A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446" y="9432970"/>
            <a:ext cx="2736303" cy="1144968"/>
          </a:xfrm>
          <a:prstGeom prst="rect">
            <a:avLst/>
          </a:prstGeom>
          <a:ln>
            <a:noFill/>
          </a:ln>
          <a:effectLst>
            <a:outerShdw blurRad="292100" dist="139700" dir="2700000" algn="tl" rotWithShape="0">
              <a:srgbClr val="333333">
                <a:alpha val="65000"/>
              </a:srgbClr>
            </a:outerShdw>
          </a:effectLst>
        </p:spPr>
      </p:pic>
      <p:sp>
        <p:nvSpPr>
          <p:cNvPr id="4" name="Slide Number Placeholder 3">
            <a:extLst>
              <a:ext uri="{FF2B5EF4-FFF2-40B4-BE49-F238E27FC236}">
                <a16:creationId xmlns:a16="http://schemas.microsoft.com/office/drawing/2014/main" id="{0CDD9BFE-FABC-DFCB-A397-0F96CABE6AAA}"/>
              </a:ext>
            </a:extLst>
          </p:cNvPr>
          <p:cNvSpPr>
            <a:spLocks noGrp="1"/>
          </p:cNvSpPr>
          <p:nvPr>
            <p:ph type="sldNum" sz="quarter" idx="12"/>
          </p:nvPr>
        </p:nvSpPr>
        <p:spPr/>
        <p:txBody>
          <a:bodyPr/>
          <a:lstStyle/>
          <a:p>
            <a:fld id="{B6F15528-21DE-4FAA-801E-634DDDAF4B2B}" type="slidenum">
              <a:rPr lang="cs-CZ" smtClean="0"/>
              <a:t>7</a:t>
            </a:fld>
            <a:endParaRPr lang="cs-CZ"/>
          </a:p>
        </p:txBody>
      </p:sp>
    </p:spTree>
    <p:extLst>
      <p:ext uri="{BB962C8B-B14F-4D97-AF65-F5344CB8AC3E}">
        <p14:creationId xmlns:p14="http://schemas.microsoft.com/office/powerpoint/2010/main" val="3645099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20F95502-65C6-482A-9B40-DDCB8DAA9D75}"/>
              </a:ext>
            </a:extLst>
          </p:cNvPr>
          <p:cNvGrpSpPr/>
          <p:nvPr/>
        </p:nvGrpSpPr>
        <p:grpSpPr>
          <a:xfrm>
            <a:off x="2941" y="2017"/>
            <a:ext cx="19010313" cy="1112119"/>
            <a:chOff x="-324644" y="2222500"/>
            <a:chExt cx="22261685" cy="1302327"/>
          </a:xfrm>
        </p:grpSpPr>
        <p:sp>
          <p:nvSpPr>
            <p:cNvPr id="2" name="object 2"/>
            <p:cNvSpPr/>
            <p:nvPr/>
          </p:nvSpPr>
          <p:spPr>
            <a:xfrm>
              <a:off x="-324644"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009EF3"/>
            </a:solidFill>
          </p:spPr>
          <p:txBody>
            <a:bodyPr wrap="square" lIns="0" tIns="0" rIns="0" bIns="0" rtlCol="0"/>
            <a:lstStyle/>
            <a:p>
              <a:endParaRPr lang="en-IN" dirty="0"/>
            </a:p>
            <a:p>
              <a:r>
                <a:rPr lang="en-IN" dirty="0"/>
                <a:t>				</a:t>
              </a:r>
              <a:r>
                <a:rPr lang="en-IN" sz="2800" dirty="0"/>
                <a:t>CERC 2022</a:t>
              </a:r>
              <a:endParaRPr sz="2800" dirty="0"/>
            </a:p>
          </p:txBody>
        </p:sp>
        <p:sp>
          <p:nvSpPr>
            <p:cNvPr id="3" name="object 3"/>
            <p:cNvSpPr/>
            <p:nvPr/>
          </p:nvSpPr>
          <p:spPr>
            <a:xfrm>
              <a:off x="16363156" y="2222500"/>
              <a:ext cx="5573885" cy="1302327"/>
            </a:xfrm>
            <a:custGeom>
              <a:avLst/>
              <a:gdLst/>
              <a:ahLst/>
              <a:cxnLst/>
              <a:rect l="l" t="t" r="r" b="b"/>
              <a:pathLst>
                <a:path w="1883409" h="440055">
                  <a:moveTo>
                    <a:pt x="0" y="0"/>
                  </a:moveTo>
                  <a:lnTo>
                    <a:pt x="0" y="439737"/>
                  </a:lnTo>
                  <a:lnTo>
                    <a:pt x="1883155" y="439737"/>
                  </a:lnTo>
                  <a:lnTo>
                    <a:pt x="1883155" y="0"/>
                  </a:lnTo>
                  <a:lnTo>
                    <a:pt x="0" y="0"/>
                  </a:lnTo>
                  <a:close/>
                </a:path>
              </a:pathLst>
            </a:custGeom>
            <a:solidFill>
              <a:srgbClr val="FF8200"/>
            </a:solidFill>
          </p:spPr>
          <p:txBody>
            <a:bodyPr wrap="square" lIns="0" tIns="0" rIns="0" bIns="0" rtlCol="0"/>
            <a:lstStyle/>
            <a:p>
              <a:endParaRPr lang="en-IN" dirty="0"/>
            </a:p>
            <a:p>
              <a:r>
                <a:rPr lang="en-IN" sz="2800" dirty="0"/>
                <a:t>			POWERPPT.IN</a:t>
              </a:r>
              <a:endParaRPr sz="2800" dirty="0"/>
            </a:p>
          </p:txBody>
        </p:sp>
        <p:sp>
          <p:nvSpPr>
            <p:cNvPr id="22" name="object 2">
              <a:extLst>
                <a:ext uri="{FF2B5EF4-FFF2-40B4-BE49-F238E27FC236}">
                  <a16:creationId xmlns:a16="http://schemas.microsoft.com/office/drawing/2014/main" id="{3708B453-DDCE-42C1-9AB9-A8D5DDCA46AD}"/>
                </a:ext>
              </a:extLst>
            </p:cNvPr>
            <p:cNvSpPr/>
            <p:nvPr/>
          </p:nvSpPr>
          <p:spPr>
            <a:xfrm>
              <a:off x="5237956"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FFBF00"/>
            </a:solidFill>
          </p:spPr>
          <p:txBody>
            <a:bodyPr wrap="square" lIns="0" tIns="0" rIns="0" bIns="0" rtlCol="0"/>
            <a:lstStyle/>
            <a:p>
              <a:endParaRPr lang="en-IN" dirty="0"/>
            </a:p>
            <a:p>
              <a:r>
                <a:rPr lang="en-IN" sz="2800" dirty="0"/>
                <a:t>				DSM 2022</a:t>
              </a:r>
              <a:endParaRPr sz="2800" dirty="0"/>
            </a:p>
          </p:txBody>
        </p:sp>
        <p:sp>
          <p:nvSpPr>
            <p:cNvPr id="23" name="object 2">
              <a:extLst>
                <a:ext uri="{FF2B5EF4-FFF2-40B4-BE49-F238E27FC236}">
                  <a16:creationId xmlns:a16="http://schemas.microsoft.com/office/drawing/2014/main" id="{7D360C87-DA57-4F00-96B5-35199AD11657}"/>
                </a:ext>
              </a:extLst>
            </p:cNvPr>
            <p:cNvSpPr/>
            <p:nvPr/>
          </p:nvSpPr>
          <p:spPr>
            <a:xfrm>
              <a:off x="10800556"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FFA100"/>
            </a:solidFill>
          </p:spPr>
          <p:txBody>
            <a:bodyPr wrap="square" lIns="0" tIns="0" rIns="0" bIns="0" rtlCol="0"/>
            <a:lstStyle/>
            <a:p>
              <a:endParaRPr dirty="0"/>
            </a:p>
          </p:txBody>
        </p:sp>
      </p:grpSp>
      <p:pic>
        <p:nvPicPr>
          <p:cNvPr id="1026" name="Picture 2" descr="cerc-logo">
            <a:extLst>
              <a:ext uri="{FF2B5EF4-FFF2-40B4-BE49-F238E27FC236}">
                <a16:creationId xmlns:a16="http://schemas.microsoft.com/office/drawing/2014/main" id="{989E7E5C-3BAB-2146-9D89-233AE6167F36}"/>
              </a:ext>
            </a:extLst>
          </p:cNvPr>
          <p:cNvPicPr>
            <a:picLocks noChangeAspect="1" noChangeArrowheads="1"/>
          </p:cNvPicPr>
          <p:nvPr/>
        </p:nvPicPr>
        <p:blipFill>
          <a:blip r:embed="rId3">
            <a:alphaModFix amt="20000"/>
            <a:extLst>
              <a:ext uri="{28A0092B-C50C-407E-A947-70E740481C1C}">
                <a14:useLocalDpi xmlns:a14="http://schemas.microsoft.com/office/drawing/2010/main" val="0"/>
              </a:ext>
            </a:extLst>
          </a:blip>
          <a:srcRect/>
          <a:stretch>
            <a:fillRect/>
          </a:stretch>
        </p:blipFill>
        <p:spPr bwMode="auto">
          <a:xfrm>
            <a:off x="-18036" y="687946"/>
            <a:ext cx="4973035" cy="327973"/>
          </a:xfrm>
          <a:prstGeom prst="rect">
            <a:avLst/>
          </a:prstGeom>
          <a:noFill/>
          <a:extLst>
            <a:ext uri="{909E8E84-426E-40DD-AFC4-6F175D3DCCD1}">
              <a14:hiddenFill xmlns:a14="http://schemas.microsoft.com/office/drawing/2010/main">
                <a:solidFill>
                  <a:srgbClr val="FFFFFF"/>
                </a:solidFill>
              </a14:hiddenFill>
            </a:ext>
          </a:extLst>
        </p:spPr>
      </p:pic>
      <p:sp>
        <p:nvSpPr>
          <p:cNvPr id="1070" name="TextBox 1069">
            <a:extLst>
              <a:ext uri="{FF2B5EF4-FFF2-40B4-BE49-F238E27FC236}">
                <a16:creationId xmlns:a16="http://schemas.microsoft.com/office/drawing/2014/main" id="{DDB7065C-546A-AEA4-EB4B-1FB0D6FD6A57}"/>
              </a:ext>
            </a:extLst>
          </p:cNvPr>
          <p:cNvSpPr txBox="1"/>
          <p:nvPr/>
        </p:nvSpPr>
        <p:spPr>
          <a:xfrm>
            <a:off x="5539706" y="4762356"/>
            <a:ext cx="3387453" cy="830997"/>
          </a:xfrm>
          <a:prstGeom prst="rect">
            <a:avLst/>
          </a:prstGeom>
          <a:noFill/>
        </p:spPr>
        <p:txBody>
          <a:bodyPr wrap="square">
            <a:spAutoFit/>
          </a:bodyPr>
          <a:lstStyle/>
          <a:p>
            <a:pPr marL="342900" indent="-342900">
              <a:buFont typeface="+mj-lt"/>
              <a:buAutoNum type="arabicPeriod"/>
            </a:pPr>
            <a:endParaRPr lang="en-IN" sz="2400" b="1" dirty="0"/>
          </a:p>
          <a:p>
            <a:r>
              <a:rPr lang="en-IN" sz="2400" b="1" dirty="0"/>
              <a:t>	</a:t>
            </a:r>
          </a:p>
        </p:txBody>
      </p:sp>
      <p:sp>
        <p:nvSpPr>
          <p:cNvPr id="1100" name="object 18">
            <a:extLst>
              <a:ext uri="{FF2B5EF4-FFF2-40B4-BE49-F238E27FC236}">
                <a16:creationId xmlns:a16="http://schemas.microsoft.com/office/drawing/2014/main" id="{56C2EA79-0AA9-CE48-64BC-29B2EFE11AB6}"/>
              </a:ext>
            </a:extLst>
          </p:cNvPr>
          <p:cNvSpPr txBox="1"/>
          <p:nvPr/>
        </p:nvSpPr>
        <p:spPr>
          <a:xfrm>
            <a:off x="4213940" y="1022551"/>
            <a:ext cx="14545617" cy="1120820"/>
          </a:xfrm>
          <a:prstGeom prst="rect">
            <a:avLst/>
          </a:prstGeom>
        </p:spPr>
        <p:txBody>
          <a:bodyPr vert="horz" wrap="square" lIns="0" tIns="12700" rIns="0" bIns="0" rtlCol="0">
            <a:spAutoFit/>
          </a:bodyPr>
          <a:lstStyle/>
          <a:p>
            <a:pPr algn="ctr"/>
            <a:r>
              <a:rPr lang="en-IN" sz="7200" b="1" dirty="0"/>
              <a:t>Charges for Deviation</a:t>
            </a:r>
            <a:endParaRPr lang="en-US" sz="7200" b="1" dirty="0">
              <a:solidFill>
                <a:schemeClr val="tx1"/>
              </a:solidFill>
            </a:endParaRPr>
          </a:p>
        </p:txBody>
      </p:sp>
      <p:sp>
        <p:nvSpPr>
          <p:cNvPr id="10" name="TextBox 9">
            <a:extLst>
              <a:ext uri="{FF2B5EF4-FFF2-40B4-BE49-F238E27FC236}">
                <a16:creationId xmlns:a16="http://schemas.microsoft.com/office/drawing/2014/main" id="{E1325172-4940-6085-59B7-E6921ADD7A7D}"/>
              </a:ext>
            </a:extLst>
          </p:cNvPr>
          <p:cNvSpPr txBox="1"/>
          <p:nvPr/>
        </p:nvSpPr>
        <p:spPr>
          <a:xfrm>
            <a:off x="4073118" y="2034404"/>
            <a:ext cx="14735059" cy="2308324"/>
          </a:xfrm>
          <a:prstGeom prst="rect">
            <a:avLst/>
          </a:prstGeom>
          <a:solidFill>
            <a:schemeClr val="accent4">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hemeClr val="accent4"/>
          </a:lnRef>
          <a:fillRef idx="3">
            <a:schemeClr val="accent4"/>
          </a:fillRef>
          <a:effectRef idx="3">
            <a:schemeClr val="accent4"/>
          </a:effectRef>
          <a:fontRef idx="minor">
            <a:schemeClr val="lt1"/>
          </a:fontRef>
        </p:style>
        <p:txBody>
          <a:bodyPr wrap="square">
            <a:spAutoFit/>
          </a:bodyPr>
          <a:lstStyle/>
          <a:p>
            <a:pPr marL="457200" indent="-457200" algn="just">
              <a:buFont typeface="Arial" panose="020B0604020202020204" pitchFamily="34" charset="0"/>
              <a:buChar char="•"/>
            </a:pPr>
            <a:r>
              <a:rPr lang="en-US" sz="2400" dirty="0">
                <a:solidFill>
                  <a:schemeClr val="tx1"/>
                </a:solidFill>
              </a:rPr>
              <a:t>Normal Charges for Deviation is </a:t>
            </a:r>
            <a:r>
              <a:rPr lang="en-US" sz="2400" b="1" dirty="0">
                <a:solidFill>
                  <a:schemeClr val="tx1"/>
                </a:solidFill>
              </a:rPr>
              <a:t>Average Ancillary Service Charges for that time block</a:t>
            </a:r>
            <a:r>
              <a:rPr lang="en-US" sz="2400" dirty="0">
                <a:solidFill>
                  <a:schemeClr val="tx1"/>
                </a:solidFill>
              </a:rPr>
              <a:t>.  </a:t>
            </a:r>
          </a:p>
          <a:p>
            <a:pPr marL="457200" indent="-457200" algn="just">
              <a:buFont typeface="Arial" panose="020B0604020202020204" pitchFamily="34" charset="0"/>
              <a:buChar char="•"/>
            </a:pPr>
            <a:r>
              <a:rPr lang="en-US" sz="2400" dirty="0">
                <a:solidFill>
                  <a:schemeClr val="tx1"/>
                </a:solidFill>
              </a:rPr>
              <a:t>For the first year, </a:t>
            </a:r>
            <a:r>
              <a:rPr lang="en-US" sz="2400" b="1" dirty="0">
                <a:solidFill>
                  <a:schemeClr val="tx1"/>
                </a:solidFill>
              </a:rPr>
              <a:t>highest </a:t>
            </a:r>
            <a:r>
              <a:rPr lang="en-US" sz="2400" dirty="0">
                <a:solidFill>
                  <a:schemeClr val="tx1"/>
                </a:solidFill>
              </a:rPr>
              <a:t>of Area clearing Price (ACP) of Day Ahead Market (DAM) or Real Time Market (RTM) or weighted Average Ancillary Service charge of that Block. </a:t>
            </a:r>
          </a:p>
          <a:p>
            <a:pPr marL="457200" indent="-457200" algn="just">
              <a:buFont typeface="Arial" panose="020B0604020202020204" pitchFamily="34" charset="0"/>
              <a:buChar char="•"/>
            </a:pPr>
            <a:r>
              <a:rPr lang="en-US" sz="2400" dirty="0">
                <a:solidFill>
                  <a:schemeClr val="tx1"/>
                </a:solidFill>
              </a:rPr>
              <a:t>Reference charge rate for Deviation is the </a:t>
            </a:r>
          </a:p>
          <a:p>
            <a:pPr marL="914400" lvl="1" indent="-457200" algn="just">
              <a:buFont typeface="Arial" panose="020B0604020202020204" pitchFamily="34" charset="0"/>
              <a:buChar char="•"/>
            </a:pPr>
            <a:r>
              <a:rPr lang="en-US" sz="2400" b="1" dirty="0">
                <a:solidFill>
                  <a:schemeClr val="tx1"/>
                </a:solidFill>
              </a:rPr>
              <a:t>Energy charge for the stations</a:t>
            </a:r>
            <a:r>
              <a:rPr lang="en-US" sz="2400" dirty="0">
                <a:solidFill>
                  <a:schemeClr val="tx1"/>
                </a:solidFill>
              </a:rPr>
              <a:t> whose tariff is as per Sec 62 or 63.  	</a:t>
            </a:r>
          </a:p>
          <a:p>
            <a:pPr marL="914400" lvl="1" indent="-457200" algn="just">
              <a:buFont typeface="Arial" panose="020B0604020202020204" pitchFamily="34" charset="0"/>
              <a:buChar char="•"/>
            </a:pPr>
            <a:r>
              <a:rPr lang="en-US" sz="2400" dirty="0">
                <a:solidFill>
                  <a:schemeClr val="tx1"/>
                </a:solidFill>
              </a:rPr>
              <a:t>For others daily average ACP of Power Exchanges.</a:t>
            </a:r>
          </a:p>
        </p:txBody>
      </p:sp>
      <p:grpSp>
        <p:nvGrpSpPr>
          <p:cNvPr id="6" name="Group 325">
            <a:extLst>
              <a:ext uri="{FF2B5EF4-FFF2-40B4-BE49-F238E27FC236}">
                <a16:creationId xmlns:a16="http://schemas.microsoft.com/office/drawing/2014/main" id="{0AF281EC-4615-7F86-9441-6DA5FE2FB580}"/>
              </a:ext>
            </a:extLst>
          </p:cNvPr>
          <p:cNvGrpSpPr/>
          <p:nvPr/>
        </p:nvGrpSpPr>
        <p:grpSpPr>
          <a:xfrm>
            <a:off x="265121" y="1355239"/>
            <a:ext cx="3650588" cy="3236015"/>
            <a:chOff x="707113" y="3810000"/>
            <a:chExt cx="1674899" cy="1344168"/>
          </a:xfrm>
        </p:grpSpPr>
        <p:sp>
          <p:nvSpPr>
            <p:cNvPr id="7" name="Freeform 5">
              <a:extLst>
                <a:ext uri="{FF2B5EF4-FFF2-40B4-BE49-F238E27FC236}">
                  <a16:creationId xmlns:a16="http://schemas.microsoft.com/office/drawing/2014/main" id="{C608C1AD-1C63-C5FE-D5E0-B2F64FA455A8}"/>
                </a:ext>
              </a:extLst>
            </p:cNvPr>
            <p:cNvSpPr>
              <a:spLocks/>
            </p:cNvSpPr>
            <p:nvPr/>
          </p:nvSpPr>
          <p:spPr bwMode="auto">
            <a:xfrm>
              <a:off x="1911372" y="3816687"/>
              <a:ext cx="459712" cy="1336615"/>
            </a:xfrm>
            <a:custGeom>
              <a:avLst/>
              <a:gdLst/>
              <a:ahLst/>
              <a:cxnLst>
                <a:cxn ang="0">
                  <a:pos x="1062" y="2568"/>
                </a:cxn>
                <a:cxn ang="0">
                  <a:pos x="0" y="3086"/>
                </a:cxn>
                <a:cxn ang="0">
                  <a:pos x="0" y="524"/>
                </a:cxn>
                <a:cxn ang="0">
                  <a:pos x="1062" y="0"/>
                </a:cxn>
                <a:cxn ang="0">
                  <a:pos x="1062" y="2568"/>
                </a:cxn>
              </a:cxnLst>
              <a:rect l="0" t="0" r="r" b="b"/>
              <a:pathLst>
                <a:path w="1062" h="3086">
                  <a:moveTo>
                    <a:pt x="1062" y="2568"/>
                  </a:moveTo>
                  <a:lnTo>
                    <a:pt x="0" y="3086"/>
                  </a:lnTo>
                  <a:lnTo>
                    <a:pt x="0" y="524"/>
                  </a:lnTo>
                  <a:lnTo>
                    <a:pt x="1062" y="0"/>
                  </a:lnTo>
                  <a:lnTo>
                    <a:pt x="1062" y="2568"/>
                  </a:lnTo>
                  <a:close/>
                </a:path>
              </a:pathLst>
            </a:custGeom>
            <a:solidFill>
              <a:schemeClr val="accent4">
                <a:lumMod val="75000"/>
                <a:alpha val="50000"/>
              </a:schemeClr>
            </a:solidFill>
            <a:ln w="9525">
              <a:noFill/>
              <a:prstDash val="sysDash"/>
              <a:miter lim="800000"/>
              <a:headEnd/>
              <a:tailEnd/>
            </a:ln>
          </p:spPr>
          <p:txBody>
            <a:bodyPr lIns="18288" tIns="18288" rIns="18288" bIns="18288" anchor="ctr" anchorCtr="1"/>
            <a:lstStyle/>
            <a:p>
              <a:pPr algn="ctr">
                <a:lnSpc>
                  <a:spcPct val="85000"/>
                </a:lnSpc>
                <a:spcBef>
                  <a:spcPct val="20000"/>
                </a:spcBef>
              </a:pPr>
              <a:endParaRPr lang="en-US" sz="1600" b="1" dirty="0">
                <a:solidFill>
                  <a:schemeClr val="bg1"/>
                </a:solidFill>
                <a:latin typeface="+mj-lt"/>
              </a:endParaRPr>
            </a:p>
          </p:txBody>
        </p:sp>
        <p:sp>
          <p:nvSpPr>
            <p:cNvPr id="8" name="Rectangle 6">
              <a:extLst>
                <a:ext uri="{FF2B5EF4-FFF2-40B4-BE49-F238E27FC236}">
                  <a16:creationId xmlns:a16="http://schemas.microsoft.com/office/drawing/2014/main" id="{EC0254E0-46DB-F5FC-A5F5-4C23860D2DD6}"/>
                </a:ext>
              </a:extLst>
            </p:cNvPr>
            <p:cNvSpPr>
              <a:spLocks noChangeArrowheads="1"/>
            </p:cNvSpPr>
            <p:nvPr/>
          </p:nvSpPr>
          <p:spPr bwMode="auto">
            <a:xfrm>
              <a:off x="707115" y="4044510"/>
              <a:ext cx="1204257" cy="1109658"/>
            </a:xfrm>
            <a:prstGeom prst="rect">
              <a:avLst/>
            </a:prstGeom>
            <a:gradFill rotWithShape="0">
              <a:gsLst>
                <a:gs pos="0">
                  <a:srgbClr val="F4C8C3">
                    <a:alpha val="65000"/>
                  </a:srgbClr>
                </a:gs>
                <a:gs pos="100000">
                  <a:srgbClr val="EDA6A1">
                    <a:alpha val="55000"/>
                  </a:srgbClr>
                </a:gs>
              </a:gsLst>
              <a:lin ang="2700000" scaled="1"/>
            </a:gradFill>
            <a:ln w="9525">
              <a:noFill/>
              <a:prstDash val="sysDash"/>
              <a:miter lim="800000"/>
              <a:headEnd/>
              <a:tailEnd/>
            </a:ln>
          </p:spPr>
          <p:txBody>
            <a:bodyPr lIns="18288" tIns="18288" rIns="18288" bIns="18288" anchor="ctr" anchorCtr="1"/>
            <a:lstStyle/>
            <a:p>
              <a:pPr algn="ctr">
                <a:lnSpc>
                  <a:spcPct val="85000"/>
                </a:lnSpc>
                <a:spcBef>
                  <a:spcPct val="20000"/>
                </a:spcBef>
              </a:pPr>
              <a:endParaRPr lang="en-US" sz="1600" b="1" dirty="0">
                <a:solidFill>
                  <a:schemeClr val="bg1"/>
                </a:solidFill>
                <a:latin typeface="+mj-lt"/>
              </a:endParaRPr>
            </a:p>
          </p:txBody>
        </p:sp>
        <p:sp>
          <p:nvSpPr>
            <p:cNvPr id="11" name="Freeform 7">
              <a:extLst>
                <a:ext uri="{FF2B5EF4-FFF2-40B4-BE49-F238E27FC236}">
                  <a16:creationId xmlns:a16="http://schemas.microsoft.com/office/drawing/2014/main" id="{4B4FC1AC-D63B-C204-AA97-5F7BEB940E96}"/>
                </a:ext>
              </a:extLst>
            </p:cNvPr>
            <p:cNvSpPr>
              <a:spLocks/>
            </p:cNvSpPr>
            <p:nvPr/>
          </p:nvSpPr>
          <p:spPr bwMode="auto">
            <a:xfrm>
              <a:off x="707115" y="3816687"/>
              <a:ext cx="1663971" cy="227822"/>
            </a:xfrm>
            <a:custGeom>
              <a:avLst/>
              <a:gdLst/>
              <a:ahLst/>
              <a:cxnLst>
                <a:cxn ang="0">
                  <a:pos x="2784" y="526"/>
                </a:cxn>
                <a:cxn ang="0">
                  <a:pos x="0" y="526"/>
                </a:cxn>
                <a:cxn ang="0">
                  <a:pos x="1060" y="0"/>
                </a:cxn>
                <a:cxn ang="0">
                  <a:pos x="3844" y="0"/>
                </a:cxn>
                <a:cxn ang="0">
                  <a:pos x="2784" y="526"/>
                </a:cxn>
              </a:cxnLst>
              <a:rect l="0" t="0" r="r" b="b"/>
              <a:pathLst>
                <a:path w="3844" h="526">
                  <a:moveTo>
                    <a:pt x="2784" y="526"/>
                  </a:moveTo>
                  <a:lnTo>
                    <a:pt x="0" y="526"/>
                  </a:lnTo>
                  <a:lnTo>
                    <a:pt x="1060" y="0"/>
                  </a:lnTo>
                  <a:lnTo>
                    <a:pt x="3844" y="0"/>
                  </a:lnTo>
                  <a:lnTo>
                    <a:pt x="2784" y="526"/>
                  </a:lnTo>
                  <a:close/>
                </a:path>
              </a:pathLst>
            </a:custGeom>
            <a:gradFill rotWithShape="0">
              <a:gsLst>
                <a:gs pos="0">
                  <a:srgbClr val="FBE6E0">
                    <a:alpha val="75000"/>
                  </a:srgbClr>
                </a:gs>
                <a:gs pos="100000">
                  <a:srgbClr val="F8DAD3">
                    <a:alpha val="75000"/>
                  </a:srgbClr>
                </a:gs>
              </a:gsLst>
              <a:lin ang="2700000" scaled="1"/>
            </a:gradFill>
            <a:ln w="9525">
              <a:noFill/>
              <a:prstDash val="sysDash"/>
              <a:miter lim="800000"/>
              <a:headEnd/>
              <a:tailEnd/>
            </a:ln>
          </p:spPr>
          <p:txBody>
            <a:bodyPr lIns="18288" tIns="18288" rIns="18288" bIns="18288" anchor="ctr" anchorCtr="1"/>
            <a:lstStyle/>
            <a:p>
              <a:pPr algn="ctr">
                <a:lnSpc>
                  <a:spcPct val="85000"/>
                </a:lnSpc>
                <a:spcBef>
                  <a:spcPct val="20000"/>
                </a:spcBef>
              </a:pPr>
              <a:endParaRPr lang="en-US" sz="1600" b="1" dirty="0">
                <a:latin typeface="+mj-lt"/>
              </a:endParaRPr>
            </a:p>
          </p:txBody>
        </p:sp>
        <p:sp>
          <p:nvSpPr>
            <p:cNvPr id="12" name="Rectangle 6">
              <a:extLst>
                <a:ext uri="{FF2B5EF4-FFF2-40B4-BE49-F238E27FC236}">
                  <a16:creationId xmlns:a16="http://schemas.microsoft.com/office/drawing/2014/main" id="{01BA2B03-21FB-2021-D4DA-767F85474315}"/>
                </a:ext>
              </a:extLst>
            </p:cNvPr>
            <p:cNvSpPr>
              <a:spLocks noChangeArrowheads="1"/>
            </p:cNvSpPr>
            <p:nvPr/>
          </p:nvSpPr>
          <p:spPr bwMode="auto">
            <a:xfrm>
              <a:off x="707113" y="4044510"/>
              <a:ext cx="1200638" cy="1109656"/>
            </a:xfrm>
            <a:prstGeom prst="rect">
              <a:avLst/>
            </a:prstGeom>
            <a:gradFill flip="none" rotWithShape="1">
              <a:gsLst>
                <a:gs pos="0">
                  <a:srgbClr val="FFFFFF">
                    <a:alpha val="50000"/>
                  </a:srgbClr>
                </a:gs>
                <a:gs pos="74000">
                  <a:schemeClr val="accent4">
                    <a:lumMod val="40000"/>
                    <a:lumOff val="60000"/>
                    <a:alpha val="5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5000"/>
                </a:lnSpc>
              </a:pPr>
              <a:endParaRPr lang="en-US" dirty="0">
                <a:latin typeface="+mj-lt"/>
              </a:endParaRPr>
            </a:p>
          </p:txBody>
        </p:sp>
        <p:sp>
          <p:nvSpPr>
            <p:cNvPr id="13" name="Freeform 7">
              <a:extLst>
                <a:ext uri="{FF2B5EF4-FFF2-40B4-BE49-F238E27FC236}">
                  <a16:creationId xmlns:a16="http://schemas.microsoft.com/office/drawing/2014/main" id="{20575E6A-ED93-24A3-8C31-BA94FF262794}"/>
                </a:ext>
              </a:extLst>
            </p:cNvPr>
            <p:cNvSpPr>
              <a:spLocks/>
            </p:cNvSpPr>
            <p:nvPr/>
          </p:nvSpPr>
          <p:spPr bwMode="auto">
            <a:xfrm>
              <a:off x="718041" y="3810000"/>
              <a:ext cx="1663971" cy="227822"/>
            </a:xfrm>
            <a:custGeom>
              <a:avLst/>
              <a:gdLst/>
              <a:ahLst/>
              <a:cxnLst>
                <a:cxn ang="0">
                  <a:pos x="2784" y="526"/>
                </a:cxn>
                <a:cxn ang="0">
                  <a:pos x="0" y="526"/>
                </a:cxn>
                <a:cxn ang="0">
                  <a:pos x="1060" y="0"/>
                </a:cxn>
                <a:cxn ang="0">
                  <a:pos x="3844" y="0"/>
                </a:cxn>
                <a:cxn ang="0">
                  <a:pos x="2784" y="526"/>
                </a:cxn>
              </a:cxnLst>
              <a:rect l="0" t="0" r="r" b="b"/>
              <a:pathLst>
                <a:path w="3844" h="526">
                  <a:moveTo>
                    <a:pt x="2784" y="526"/>
                  </a:moveTo>
                  <a:lnTo>
                    <a:pt x="0" y="526"/>
                  </a:lnTo>
                  <a:lnTo>
                    <a:pt x="1060" y="0"/>
                  </a:lnTo>
                  <a:lnTo>
                    <a:pt x="3844" y="0"/>
                  </a:lnTo>
                  <a:lnTo>
                    <a:pt x="2784" y="526"/>
                  </a:lnTo>
                  <a:close/>
                </a:path>
              </a:pathLst>
            </a:custGeom>
            <a:solidFill>
              <a:schemeClr val="accent4">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5000"/>
                </a:lnSpc>
              </a:pPr>
              <a:endParaRPr lang="en-US" dirty="0">
                <a:latin typeface="+mj-lt"/>
              </a:endParaRPr>
            </a:p>
          </p:txBody>
        </p:sp>
      </p:grpSp>
      <p:sp>
        <p:nvSpPr>
          <p:cNvPr id="14" name="TextBox 13">
            <a:extLst>
              <a:ext uri="{FF2B5EF4-FFF2-40B4-BE49-F238E27FC236}">
                <a16:creationId xmlns:a16="http://schemas.microsoft.com/office/drawing/2014/main" id="{B41CF374-0E33-EBDB-F544-919EB86561DD}"/>
              </a:ext>
            </a:extLst>
          </p:cNvPr>
          <p:cNvSpPr txBox="1"/>
          <p:nvPr/>
        </p:nvSpPr>
        <p:spPr>
          <a:xfrm>
            <a:off x="924539" y="2614878"/>
            <a:ext cx="1447413" cy="1200329"/>
          </a:xfrm>
          <a:prstGeom prst="rect">
            <a:avLst/>
          </a:prstGeom>
          <a:noFill/>
        </p:spPr>
        <p:txBody>
          <a:bodyPr wrap="square">
            <a:spAutoFit/>
          </a:bodyPr>
          <a:lstStyle/>
          <a:p>
            <a:pPr algn="ctr"/>
            <a:r>
              <a:rPr lang="en-IN" sz="2400" b="1" dirty="0"/>
              <a:t>Charges for </a:t>
            </a:r>
          </a:p>
          <a:p>
            <a:pPr algn="ctr"/>
            <a:r>
              <a:rPr lang="en-IN" sz="2400" b="1" dirty="0"/>
              <a:t>Deviation</a:t>
            </a:r>
          </a:p>
        </p:txBody>
      </p:sp>
      <p:pic>
        <p:nvPicPr>
          <p:cNvPr id="5" name="Picture 4" descr="Text&#10;&#10;Description automatically generated">
            <a:hlinkClick r:id="rId4" action="ppaction://hlinksldjump"/>
            <a:extLst>
              <a:ext uri="{FF2B5EF4-FFF2-40B4-BE49-F238E27FC236}">
                <a16:creationId xmlns:a16="http://schemas.microsoft.com/office/drawing/2014/main" id="{326857F6-A9E2-3673-8DA6-ECE29164143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446" y="9432970"/>
            <a:ext cx="2736303" cy="1144968"/>
          </a:xfrm>
          <a:prstGeom prst="rect">
            <a:avLst/>
          </a:prstGeom>
          <a:ln>
            <a:noFill/>
          </a:ln>
          <a:effectLst>
            <a:outerShdw blurRad="292100" dist="139700" dir="2700000" algn="tl" rotWithShape="0">
              <a:srgbClr val="333333">
                <a:alpha val="65000"/>
              </a:srgbClr>
            </a:outerShdw>
          </a:effectLst>
        </p:spPr>
      </p:pic>
      <p:sp>
        <p:nvSpPr>
          <p:cNvPr id="4" name="Slide Number Placeholder 3">
            <a:extLst>
              <a:ext uri="{FF2B5EF4-FFF2-40B4-BE49-F238E27FC236}">
                <a16:creationId xmlns:a16="http://schemas.microsoft.com/office/drawing/2014/main" id="{72DF59B7-302F-BC90-10CA-8B6D2DBE7F92}"/>
              </a:ext>
            </a:extLst>
          </p:cNvPr>
          <p:cNvSpPr>
            <a:spLocks noGrp="1"/>
          </p:cNvSpPr>
          <p:nvPr>
            <p:ph type="sldNum" sz="quarter" idx="12"/>
          </p:nvPr>
        </p:nvSpPr>
        <p:spPr/>
        <p:txBody>
          <a:bodyPr/>
          <a:lstStyle/>
          <a:p>
            <a:fld id="{B6F15528-21DE-4FAA-801E-634DDDAF4B2B}" type="slidenum">
              <a:rPr lang="cs-CZ" smtClean="0"/>
              <a:t>8</a:t>
            </a:fld>
            <a:endParaRPr lang="cs-CZ"/>
          </a:p>
        </p:txBody>
      </p:sp>
      <p:sp>
        <p:nvSpPr>
          <p:cNvPr id="9" name="TextBox 8">
            <a:extLst>
              <a:ext uri="{FF2B5EF4-FFF2-40B4-BE49-F238E27FC236}">
                <a16:creationId xmlns:a16="http://schemas.microsoft.com/office/drawing/2014/main" id="{0A32B823-60E5-E40C-B87E-1EF18C290E6E}"/>
              </a:ext>
            </a:extLst>
          </p:cNvPr>
          <p:cNvSpPr txBox="1"/>
          <p:nvPr/>
        </p:nvSpPr>
        <p:spPr>
          <a:xfrm>
            <a:off x="8689000" y="4482604"/>
            <a:ext cx="4891147" cy="6001643"/>
          </a:xfrm>
          <a:prstGeom prst="rect">
            <a:avLst/>
          </a:prstGeom>
          <a:solidFill>
            <a:schemeClr val="accent4">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hemeClr val="accent4"/>
          </a:lnRef>
          <a:fillRef idx="3">
            <a:schemeClr val="accent4"/>
          </a:fillRef>
          <a:effectRef idx="3">
            <a:schemeClr val="accent4"/>
          </a:effectRef>
          <a:fontRef idx="minor">
            <a:schemeClr val="lt1"/>
          </a:fontRef>
        </p:style>
        <p:txBody>
          <a:bodyPr wrap="square">
            <a:spAutoFit/>
          </a:bodyPr>
          <a:lstStyle/>
          <a:p>
            <a:pPr marL="0" lvl="1" algn="just"/>
            <a:r>
              <a:rPr lang="en-US" sz="2400" b="1" dirty="0">
                <a:solidFill>
                  <a:schemeClr val="tx1"/>
                </a:solidFill>
              </a:rPr>
              <a:t>DSM charges Wind Solar Seller</a:t>
            </a:r>
          </a:p>
          <a:p>
            <a:pPr marL="0" lvl="1" algn="just"/>
            <a:r>
              <a:rPr lang="en-US" sz="2400" b="1" dirty="0">
                <a:solidFill>
                  <a:schemeClr val="tx1"/>
                </a:solidFill>
              </a:rPr>
              <a:t>-ZERO for entire </a:t>
            </a:r>
            <a:r>
              <a:rPr lang="en-US" sz="2400" b="1" dirty="0" err="1">
                <a:solidFill>
                  <a:schemeClr val="tx1"/>
                </a:solidFill>
              </a:rPr>
              <a:t>Over_injection</a:t>
            </a:r>
            <a:r>
              <a:rPr lang="en-US" sz="2400" b="1" dirty="0">
                <a:solidFill>
                  <a:schemeClr val="tx1"/>
                </a:solidFill>
              </a:rPr>
              <a:t> and </a:t>
            </a:r>
            <a:r>
              <a:rPr lang="en-US" sz="2400" b="1" dirty="0" err="1">
                <a:solidFill>
                  <a:schemeClr val="tx1"/>
                </a:solidFill>
              </a:rPr>
              <a:t>upto</a:t>
            </a:r>
            <a:r>
              <a:rPr lang="en-US" sz="2400" b="1" dirty="0">
                <a:solidFill>
                  <a:schemeClr val="tx1"/>
                </a:solidFill>
              </a:rPr>
              <a:t> 10% of </a:t>
            </a:r>
            <a:r>
              <a:rPr lang="en-US" sz="2400" b="1" dirty="0" err="1">
                <a:solidFill>
                  <a:schemeClr val="tx1"/>
                </a:solidFill>
              </a:rPr>
              <a:t>under_injection</a:t>
            </a:r>
            <a:r>
              <a:rPr lang="en-US" sz="2400" b="1" dirty="0">
                <a:solidFill>
                  <a:schemeClr val="tx1"/>
                </a:solidFill>
              </a:rPr>
              <a:t>, </a:t>
            </a:r>
          </a:p>
          <a:p>
            <a:pPr marL="914400" lvl="1" indent="-457200" algn="just">
              <a:buFont typeface="Arial" panose="020B0604020202020204" pitchFamily="34" charset="0"/>
              <a:buChar char="•"/>
            </a:pPr>
            <a:r>
              <a:rPr lang="en-US" sz="2400" dirty="0">
                <a:solidFill>
                  <a:schemeClr val="tx1"/>
                </a:solidFill>
              </a:rPr>
              <a:t>10% of DSM charges  for deviation beyond 10% of </a:t>
            </a:r>
            <a:r>
              <a:rPr lang="en-US" sz="2400" dirty="0" err="1">
                <a:solidFill>
                  <a:schemeClr val="tx1"/>
                </a:solidFill>
              </a:rPr>
              <a:t>under_injection</a:t>
            </a:r>
            <a:r>
              <a:rPr lang="en-US" sz="2400" dirty="0">
                <a:solidFill>
                  <a:schemeClr val="tx1"/>
                </a:solidFill>
              </a:rPr>
              <a:t>. Entity has to payback shortfall in energy due to </a:t>
            </a:r>
            <a:r>
              <a:rPr lang="en-US" sz="2400" dirty="0" err="1">
                <a:solidFill>
                  <a:schemeClr val="tx1"/>
                </a:solidFill>
              </a:rPr>
              <a:t>under_injection</a:t>
            </a:r>
            <a:r>
              <a:rPr lang="en-US" sz="2400" dirty="0">
                <a:solidFill>
                  <a:schemeClr val="tx1"/>
                </a:solidFill>
              </a:rPr>
              <a:t> at contracted rate(Tariff), or @ACP of Day Ahead Market.</a:t>
            </a:r>
          </a:p>
          <a:p>
            <a:pPr marL="914400" lvl="1" indent="-457200" algn="just">
              <a:buFont typeface="Arial" panose="020B0604020202020204" pitchFamily="34" charset="0"/>
              <a:buChar char="•"/>
            </a:pPr>
            <a:r>
              <a:rPr lang="en-US" sz="2400" dirty="0">
                <a:solidFill>
                  <a:schemeClr val="tx1"/>
                </a:solidFill>
              </a:rPr>
              <a:t>Entity will get paid at contract rate </a:t>
            </a:r>
            <a:r>
              <a:rPr lang="en-US" sz="2400" dirty="0" err="1">
                <a:solidFill>
                  <a:schemeClr val="tx1"/>
                </a:solidFill>
              </a:rPr>
              <a:t>upto</a:t>
            </a:r>
            <a:r>
              <a:rPr lang="en-US" sz="2400" dirty="0">
                <a:solidFill>
                  <a:schemeClr val="tx1"/>
                </a:solidFill>
              </a:rPr>
              <a:t> 5% </a:t>
            </a:r>
            <a:r>
              <a:rPr lang="en-US" sz="2400" dirty="0" err="1">
                <a:solidFill>
                  <a:schemeClr val="tx1"/>
                </a:solidFill>
              </a:rPr>
              <a:t>over_injection</a:t>
            </a:r>
            <a:r>
              <a:rPr lang="en-US" sz="2400" dirty="0">
                <a:solidFill>
                  <a:schemeClr val="tx1"/>
                </a:solidFill>
              </a:rPr>
              <a:t> and at 90% contract rate for </a:t>
            </a:r>
            <a:r>
              <a:rPr lang="en-US" sz="2400" dirty="0" err="1">
                <a:solidFill>
                  <a:schemeClr val="tx1"/>
                </a:solidFill>
              </a:rPr>
              <a:t>over_injection</a:t>
            </a:r>
            <a:r>
              <a:rPr lang="en-US" sz="2400" dirty="0">
                <a:solidFill>
                  <a:schemeClr val="tx1"/>
                </a:solidFill>
              </a:rPr>
              <a:t> beyond 5% and </a:t>
            </a:r>
            <a:r>
              <a:rPr lang="en-US" sz="2400" dirty="0" err="1">
                <a:solidFill>
                  <a:schemeClr val="tx1"/>
                </a:solidFill>
              </a:rPr>
              <a:t>upto</a:t>
            </a:r>
            <a:r>
              <a:rPr lang="en-US" sz="2400" dirty="0">
                <a:solidFill>
                  <a:schemeClr val="tx1"/>
                </a:solidFill>
              </a:rPr>
              <a:t> 10% of </a:t>
            </a:r>
            <a:r>
              <a:rPr lang="en-US" sz="2400" dirty="0" err="1">
                <a:solidFill>
                  <a:schemeClr val="tx1"/>
                </a:solidFill>
              </a:rPr>
              <a:t>over_injection</a:t>
            </a:r>
            <a:r>
              <a:rPr lang="en-US" sz="2400" dirty="0">
                <a:solidFill>
                  <a:schemeClr val="tx1"/>
                </a:solidFill>
              </a:rPr>
              <a:t>.</a:t>
            </a:r>
          </a:p>
          <a:p>
            <a:pPr marL="914400" lvl="1" indent="-457200" algn="just">
              <a:buFont typeface="Arial" panose="020B0604020202020204" pitchFamily="34" charset="0"/>
              <a:buChar char="•"/>
            </a:pPr>
            <a:endParaRPr lang="en-US" sz="2400" dirty="0">
              <a:solidFill>
                <a:schemeClr val="tx1"/>
              </a:solidFill>
            </a:endParaRPr>
          </a:p>
        </p:txBody>
      </p:sp>
      <p:sp>
        <p:nvSpPr>
          <p:cNvPr id="15" name="TextBox 14">
            <a:extLst>
              <a:ext uri="{FF2B5EF4-FFF2-40B4-BE49-F238E27FC236}">
                <a16:creationId xmlns:a16="http://schemas.microsoft.com/office/drawing/2014/main" id="{961DB6BF-C334-A70A-C61A-0925F3A3A933}"/>
              </a:ext>
            </a:extLst>
          </p:cNvPr>
          <p:cNvSpPr txBox="1"/>
          <p:nvPr/>
        </p:nvSpPr>
        <p:spPr>
          <a:xfrm>
            <a:off x="4062672" y="4457625"/>
            <a:ext cx="4546991" cy="6001643"/>
          </a:xfrm>
          <a:prstGeom prst="rect">
            <a:avLst/>
          </a:prstGeom>
          <a:solidFill>
            <a:schemeClr val="accent4">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hemeClr val="accent4"/>
          </a:lnRef>
          <a:fillRef idx="3">
            <a:schemeClr val="accent4"/>
          </a:fillRef>
          <a:effectRef idx="3">
            <a:schemeClr val="accent4"/>
          </a:effectRef>
          <a:fontRef idx="minor">
            <a:schemeClr val="lt1"/>
          </a:fontRef>
        </p:style>
        <p:txBody>
          <a:bodyPr wrap="square">
            <a:spAutoFit/>
          </a:bodyPr>
          <a:lstStyle/>
          <a:p>
            <a:pPr algn="just"/>
            <a:r>
              <a:rPr lang="en-US" sz="2400" b="1" dirty="0">
                <a:solidFill>
                  <a:schemeClr val="tx1"/>
                </a:solidFill>
              </a:rPr>
              <a:t>DSM charges for normal seller </a:t>
            </a:r>
            <a:r>
              <a:rPr lang="en-US" sz="2400" dirty="0">
                <a:solidFill>
                  <a:schemeClr val="tx1"/>
                </a:solidFill>
              </a:rPr>
              <a:t>– </a:t>
            </a:r>
          </a:p>
          <a:p>
            <a:pPr lvl="1" algn="just"/>
            <a:r>
              <a:rPr lang="en-US" sz="2400" b="1" dirty="0">
                <a:solidFill>
                  <a:schemeClr val="tx1"/>
                </a:solidFill>
              </a:rPr>
              <a:t>for </a:t>
            </a:r>
            <a:r>
              <a:rPr lang="en-US" sz="2400" b="1" dirty="0" err="1">
                <a:solidFill>
                  <a:schemeClr val="tx1"/>
                </a:solidFill>
              </a:rPr>
              <a:t>under_injection</a:t>
            </a:r>
            <a:r>
              <a:rPr lang="en-US" sz="2400" b="1" dirty="0">
                <a:solidFill>
                  <a:schemeClr val="tx1"/>
                </a:solidFill>
              </a:rPr>
              <a:t> </a:t>
            </a:r>
          </a:p>
          <a:p>
            <a:pPr lvl="1" algn="just"/>
            <a:r>
              <a:rPr lang="en-US" sz="2400" b="1" dirty="0" err="1">
                <a:solidFill>
                  <a:schemeClr val="tx1"/>
                </a:solidFill>
              </a:rPr>
              <a:t>Upto</a:t>
            </a:r>
            <a:r>
              <a:rPr lang="en-US" sz="2400" b="1" dirty="0">
                <a:solidFill>
                  <a:schemeClr val="tx1"/>
                </a:solidFill>
              </a:rPr>
              <a:t> 2%</a:t>
            </a:r>
            <a:r>
              <a:rPr lang="en-US" sz="2400" dirty="0">
                <a:solidFill>
                  <a:schemeClr val="tx1"/>
                </a:solidFill>
              </a:rPr>
              <a:t> normal DSM charges, </a:t>
            </a:r>
          </a:p>
          <a:p>
            <a:pPr marL="914400" lvl="1" indent="-457200" algn="just">
              <a:buFont typeface="Arial" panose="020B0604020202020204" pitchFamily="34" charset="0"/>
              <a:buChar char="•"/>
            </a:pPr>
            <a:r>
              <a:rPr lang="en-US" sz="2400" dirty="0">
                <a:solidFill>
                  <a:schemeClr val="tx1"/>
                </a:solidFill>
              </a:rPr>
              <a:t>110% of normal DSM charges beyond 2% to 10% of deviation and </a:t>
            </a:r>
          </a:p>
          <a:p>
            <a:pPr marL="914400" lvl="1" indent="-457200" algn="just">
              <a:buFont typeface="Arial" panose="020B0604020202020204" pitchFamily="34" charset="0"/>
              <a:buChar char="•"/>
            </a:pPr>
            <a:r>
              <a:rPr lang="en-US" sz="2400" dirty="0">
                <a:solidFill>
                  <a:schemeClr val="tx1"/>
                </a:solidFill>
              </a:rPr>
              <a:t>150% normal DSM charges for deviation beyond 10% </a:t>
            </a:r>
          </a:p>
          <a:p>
            <a:pPr lvl="1" algn="just"/>
            <a:r>
              <a:rPr lang="en-US" sz="2400" b="1" dirty="0">
                <a:solidFill>
                  <a:schemeClr val="tx1"/>
                </a:solidFill>
              </a:rPr>
              <a:t>for </a:t>
            </a:r>
            <a:r>
              <a:rPr lang="en-US" sz="2400" b="1" dirty="0" err="1">
                <a:solidFill>
                  <a:schemeClr val="tx1"/>
                </a:solidFill>
              </a:rPr>
              <a:t>over_injection</a:t>
            </a:r>
            <a:r>
              <a:rPr lang="en-US" sz="2400" b="1" dirty="0">
                <a:solidFill>
                  <a:schemeClr val="tx1"/>
                </a:solidFill>
              </a:rPr>
              <a:t>, </a:t>
            </a:r>
            <a:r>
              <a:rPr lang="en-US" sz="2400" b="1" dirty="0" err="1">
                <a:solidFill>
                  <a:schemeClr val="tx1"/>
                </a:solidFill>
              </a:rPr>
              <a:t>i</a:t>
            </a:r>
            <a:r>
              <a:rPr lang="en-US" sz="2400" b="1" dirty="0">
                <a:solidFill>
                  <a:schemeClr val="tx1"/>
                </a:solidFill>
              </a:rPr>
              <a:t>. </a:t>
            </a:r>
            <a:r>
              <a:rPr lang="en-US" sz="2400" b="1" dirty="0" err="1">
                <a:solidFill>
                  <a:schemeClr val="tx1"/>
                </a:solidFill>
              </a:rPr>
              <a:t>upto</a:t>
            </a:r>
            <a:r>
              <a:rPr lang="en-US" sz="2400" b="1" dirty="0">
                <a:solidFill>
                  <a:schemeClr val="tx1"/>
                </a:solidFill>
              </a:rPr>
              <a:t> 2%,  </a:t>
            </a:r>
            <a:r>
              <a:rPr lang="en-US" sz="2400" dirty="0">
                <a:solidFill>
                  <a:schemeClr val="tx1"/>
                </a:solidFill>
              </a:rPr>
              <a:t>Charges for Deviation is Zero, Seller get paid @ reference charge rate (Energy Charge Rate) for </a:t>
            </a:r>
            <a:r>
              <a:rPr lang="en-US" sz="2400" dirty="0" err="1">
                <a:solidFill>
                  <a:schemeClr val="tx1"/>
                </a:solidFill>
              </a:rPr>
              <a:t>over_injection</a:t>
            </a:r>
            <a:r>
              <a:rPr lang="en-US" sz="2400" dirty="0">
                <a:solidFill>
                  <a:schemeClr val="tx1"/>
                </a:solidFill>
              </a:rPr>
              <a:t> </a:t>
            </a:r>
            <a:r>
              <a:rPr lang="en-US" sz="2400" dirty="0" err="1">
                <a:solidFill>
                  <a:schemeClr val="tx1"/>
                </a:solidFill>
              </a:rPr>
              <a:t>upto</a:t>
            </a:r>
            <a:r>
              <a:rPr lang="en-US" sz="2400" dirty="0">
                <a:solidFill>
                  <a:schemeClr val="tx1"/>
                </a:solidFill>
              </a:rPr>
              <a:t> 2%</a:t>
            </a:r>
          </a:p>
          <a:p>
            <a:pPr marL="914400" lvl="1" indent="-457200" algn="just">
              <a:buFont typeface="Arial" panose="020B0604020202020204" pitchFamily="34" charset="0"/>
              <a:buChar char="•"/>
            </a:pPr>
            <a:r>
              <a:rPr lang="en-US" sz="2400" dirty="0">
                <a:solidFill>
                  <a:schemeClr val="tx1"/>
                </a:solidFill>
              </a:rPr>
              <a:t>beyond 2%, 10% of normal DSM charges.</a:t>
            </a:r>
          </a:p>
        </p:txBody>
      </p:sp>
      <p:sp>
        <p:nvSpPr>
          <p:cNvPr id="16" name="TextBox 15">
            <a:extLst>
              <a:ext uri="{FF2B5EF4-FFF2-40B4-BE49-F238E27FC236}">
                <a16:creationId xmlns:a16="http://schemas.microsoft.com/office/drawing/2014/main" id="{8E4987D4-8786-F64A-CCD9-B902B93FD846}"/>
              </a:ext>
            </a:extLst>
          </p:cNvPr>
          <p:cNvSpPr txBox="1"/>
          <p:nvPr/>
        </p:nvSpPr>
        <p:spPr>
          <a:xfrm>
            <a:off x="13681620" y="4482604"/>
            <a:ext cx="5126557" cy="6001643"/>
          </a:xfrm>
          <a:prstGeom prst="rect">
            <a:avLst/>
          </a:prstGeom>
          <a:solidFill>
            <a:schemeClr val="accent4">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hemeClr val="accent4"/>
          </a:lnRef>
          <a:fillRef idx="3">
            <a:schemeClr val="accent4"/>
          </a:fillRef>
          <a:effectRef idx="3">
            <a:schemeClr val="accent4"/>
          </a:effectRef>
          <a:fontRef idx="minor">
            <a:schemeClr val="lt1"/>
          </a:fontRef>
        </p:style>
        <p:txBody>
          <a:bodyPr wrap="square">
            <a:spAutoFit/>
          </a:bodyPr>
          <a:lstStyle/>
          <a:p>
            <a:pPr algn="just"/>
            <a:r>
              <a:rPr lang="en-US" sz="2400" b="1" dirty="0">
                <a:solidFill>
                  <a:schemeClr val="tx1"/>
                </a:solidFill>
              </a:rPr>
              <a:t>DSM charges for Buyer: </a:t>
            </a:r>
          </a:p>
          <a:p>
            <a:pPr algn="just"/>
            <a:r>
              <a:rPr lang="en-US" sz="2400" b="1" dirty="0">
                <a:solidFill>
                  <a:schemeClr val="tx1"/>
                </a:solidFill>
              </a:rPr>
              <a:t>For </a:t>
            </a:r>
            <a:r>
              <a:rPr lang="en-US" sz="2400" b="1" dirty="0" err="1">
                <a:solidFill>
                  <a:schemeClr val="tx1"/>
                </a:solidFill>
              </a:rPr>
              <a:t>overdrawal</a:t>
            </a:r>
            <a:r>
              <a:rPr lang="en-US" sz="2400" b="1" dirty="0">
                <a:solidFill>
                  <a:schemeClr val="tx1"/>
                </a:solidFill>
              </a:rPr>
              <a:t> </a:t>
            </a:r>
            <a:r>
              <a:rPr lang="en-US" sz="2400" dirty="0" err="1">
                <a:solidFill>
                  <a:schemeClr val="tx1"/>
                </a:solidFill>
              </a:rPr>
              <a:t>Upto</a:t>
            </a:r>
            <a:r>
              <a:rPr lang="en-US" sz="2400" dirty="0">
                <a:solidFill>
                  <a:schemeClr val="tx1"/>
                </a:solidFill>
              </a:rPr>
              <a:t> 10% normal DSM charges, </a:t>
            </a:r>
          </a:p>
          <a:p>
            <a:pPr marL="457200" indent="-457200" algn="just">
              <a:buFont typeface="Arial" panose="020B0604020202020204" pitchFamily="34" charset="0"/>
              <a:buChar char="•"/>
            </a:pPr>
            <a:r>
              <a:rPr lang="en-US" sz="2400" dirty="0">
                <a:solidFill>
                  <a:schemeClr val="tx1"/>
                </a:solidFill>
              </a:rPr>
              <a:t>beyond 10% </a:t>
            </a:r>
            <a:r>
              <a:rPr lang="en-US" sz="2400" dirty="0" err="1">
                <a:solidFill>
                  <a:schemeClr val="tx1"/>
                </a:solidFill>
              </a:rPr>
              <a:t>upto</a:t>
            </a:r>
            <a:r>
              <a:rPr lang="en-US" sz="2400" dirty="0">
                <a:solidFill>
                  <a:schemeClr val="tx1"/>
                </a:solidFill>
              </a:rPr>
              <a:t> 50%, 110% of DSM charges, </a:t>
            </a:r>
          </a:p>
          <a:p>
            <a:pPr marL="457200" indent="-457200" algn="just">
              <a:buFont typeface="Arial" panose="020B0604020202020204" pitchFamily="34" charset="0"/>
              <a:buChar char="•"/>
            </a:pPr>
            <a:r>
              <a:rPr lang="en-US" sz="2400" dirty="0">
                <a:solidFill>
                  <a:schemeClr val="tx1"/>
                </a:solidFill>
              </a:rPr>
              <a:t>Beyond 50%, 150% of DSM charges.</a:t>
            </a:r>
          </a:p>
          <a:p>
            <a:pPr algn="just"/>
            <a:r>
              <a:rPr lang="en-US" sz="2400" b="1" dirty="0">
                <a:solidFill>
                  <a:schemeClr val="tx1"/>
                </a:solidFill>
              </a:rPr>
              <a:t>For under drawl </a:t>
            </a:r>
            <a:r>
              <a:rPr lang="en-US" sz="2400" dirty="0">
                <a:solidFill>
                  <a:schemeClr val="tx1"/>
                </a:solidFill>
              </a:rPr>
              <a:t>DSM charges is Zero.</a:t>
            </a:r>
          </a:p>
          <a:p>
            <a:pPr marL="342900" indent="-342900" algn="just">
              <a:buFont typeface="Arial" panose="020B0604020202020204" pitchFamily="34" charset="0"/>
              <a:buChar char="•"/>
            </a:pPr>
            <a:r>
              <a:rPr lang="en-US" sz="2400" dirty="0">
                <a:solidFill>
                  <a:schemeClr val="tx1"/>
                </a:solidFill>
              </a:rPr>
              <a:t>will get paid at 90% normal DSM charges for under </a:t>
            </a:r>
            <a:r>
              <a:rPr lang="en-US" sz="2400" dirty="0" err="1">
                <a:solidFill>
                  <a:schemeClr val="tx1"/>
                </a:solidFill>
              </a:rPr>
              <a:t>drawal</a:t>
            </a:r>
            <a:r>
              <a:rPr lang="en-US" sz="2400" dirty="0">
                <a:solidFill>
                  <a:schemeClr val="tx1"/>
                </a:solidFill>
              </a:rPr>
              <a:t> </a:t>
            </a:r>
            <a:r>
              <a:rPr lang="en-US" sz="2400" dirty="0" err="1">
                <a:solidFill>
                  <a:schemeClr val="tx1"/>
                </a:solidFill>
              </a:rPr>
              <a:t>upto</a:t>
            </a:r>
            <a:r>
              <a:rPr lang="en-US" sz="2400" dirty="0">
                <a:solidFill>
                  <a:schemeClr val="tx1"/>
                </a:solidFill>
              </a:rPr>
              <a:t> 10% or 100MW whichever is lower.</a:t>
            </a:r>
          </a:p>
          <a:p>
            <a:pPr marL="342900" indent="-342900" algn="just">
              <a:buFont typeface="Arial" panose="020B0604020202020204" pitchFamily="34" charset="0"/>
              <a:buChar char="•"/>
            </a:pPr>
            <a:r>
              <a:rPr lang="en-US" sz="2400" dirty="0">
                <a:solidFill>
                  <a:schemeClr val="tx1"/>
                </a:solidFill>
              </a:rPr>
              <a:t>at 50% of normal DSM charges for 10 to 15% or 200 to 300 MW </a:t>
            </a:r>
            <a:r>
              <a:rPr lang="en-US" sz="2400" dirty="0" err="1">
                <a:solidFill>
                  <a:schemeClr val="tx1"/>
                </a:solidFill>
              </a:rPr>
              <a:t>under_injection</a:t>
            </a:r>
            <a:r>
              <a:rPr lang="en-US" sz="2400" dirty="0">
                <a:solidFill>
                  <a:schemeClr val="tx1"/>
                </a:solidFill>
              </a:rPr>
              <a:t>.</a:t>
            </a:r>
          </a:p>
          <a:p>
            <a:pPr marL="342900" indent="-342900" algn="just">
              <a:buFont typeface="Arial" panose="020B0604020202020204" pitchFamily="34" charset="0"/>
              <a:buChar char="•"/>
            </a:pPr>
            <a:r>
              <a:rPr lang="en-US" sz="2400" dirty="0">
                <a:solidFill>
                  <a:schemeClr val="tx1"/>
                </a:solidFill>
              </a:rPr>
              <a:t>Buyer is classified as RE Rich or not and Schedule with less or more than 400 MW.</a:t>
            </a:r>
          </a:p>
        </p:txBody>
      </p:sp>
    </p:spTree>
    <p:extLst>
      <p:ext uri="{BB962C8B-B14F-4D97-AF65-F5344CB8AC3E}">
        <p14:creationId xmlns:p14="http://schemas.microsoft.com/office/powerpoint/2010/main" val="27815607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20F95502-65C6-482A-9B40-DDCB8DAA9D75}"/>
              </a:ext>
            </a:extLst>
          </p:cNvPr>
          <p:cNvGrpSpPr/>
          <p:nvPr/>
        </p:nvGrpSpPr>
        <p:grpSpPr>
          <a:xfrm>
            <a:off x="2941" y="2017"/>
            <a:ext cx="19010313" cy="1112119"/>
            <a:chOff x="-324644" y="2222500"/>
            <a:chExt cx="22261685" cy="1302327"/>
          </a:xfrm>
        </p:grpSpPr>
        <p:sp>
          <p:nvSpPr>
            <p:cNvPr id="2" name="object 2"/>
            <p:cNvSpPr/>
            <p:nvPr/>
          </p:nvSpPr>
          <p:spPr>
            <a:xfrm>
              <a:off x="-324644"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009EF3"/>
            </a:solidFill>
          </p:spPr>
          <p:txBody>
            <a:bodyPr wrap="square" lIns="0" tIns="0" rIns="0" bIns="0" rtlCol="0"/>
            <a:lstStyle/>
            <a:p>
              <a:endParaRPr lang="en-IN" dirty="0"/>
            </a:p>
            <a:p>
              <a:r>
                <a:rPr lang="en-IN" dirty="0"/>
                <a:t>				</a:t>
              </a:r>
              <a:r>
                <a:rPr lang="en-IN" sz="2800" dirty="0"/>
                <a:t>CERC 2022</a:t>
              </a:r>
              <a:endParaRPr sz="2800" dirty="0"/>
            </a:p>
          </p:txBody>
        </p:sp>
        <p:sp>
          <p:nvSpPr>
            <p:cNvPr id="3" name="object 3"/>
            <p:cNvSpPr/>
            <p:nvPr/>
          </p:nvSpPr>
          <p:spPr>
            <a:xfrm>
              <a:off x="16363156" y="2222500"/>
              <a:ext cx="5573885" cy="1302327"/>
            </a:xfrm>
            <a:custGeom>
              <a:avLst/>
              <a:gdLst/>
              <a:ahLst/>
              <a:cxnLst/>
              <a:rect l="l" t="t" r="r" b="b"/>
              <a:pathLst>
                <a:path w="1883409" h="440055">
                  <a:moveTo>
                    <a:pt x="0" y="0"/>
                  </a:moveTo>
                  <a:lnTo>
                    <a:pt x="0" y="439737"/>
                  </a:lnTo>
                  <a:lnTo>
                    <a:pt x="1883155" y="439737"/>
                  </a:lnTo>
                  <a:lnTo>
                    <a:pt x="1883155" y="0"/>
                  </a:lnTo>
                  <a:lnTo>
                    <a:pt x="0" y="0"/>
                  </a:lnTo>
                  <a:close/>
                </a:path>
              </a:pathLst>
            </a:custGeom>
            <a:solidFill>
              <a:srgbClr val="FF8200"/>
            </a:solidFill>
          </p:spPr>
          <p:txBody>
            <a:bodyPr wrap="square" lIns="0" tIns="0" rIns="0" bIns="0" rtlCol="0"/>
            <a:lstStyle/>
            <a:p>
              <a:endParaRPr lang="en-IN" dirty="0"/>
            </a:p>
            <a:p>
              <a:r>
                <a:rPr lang="en-IN" sz="2800" dirty="0"/>
                <a:t>			POWERPPT.IN</a:t>
              </a:r>
              <a:endParaRPr sz="2800" dirty="0"/>
            </a:p>
          </p:txBody>
        </p:sp>
        <p:sp>
          <p:nvSpPr>
            <p:cNvPr id="22" name="object 2">
              <a:extLst>
                <a:ext uri="{FF2B5EF4-FFF2-40B4-BE49-F238E27FC236}">
                  <a16:creationId xmlns:a16="http://schemas.microsoft.com/office/drawing/2014/main" id="{3708B453-DDCE-42C1-9AB9-A8D5DDCA46AD}"/>
                </a:ext>
              </a:extLst>
            </p:cNvPr>
            <p:cNvSpPr/>
            <p:nvPr/>
          </p:nvSpPr>
          <p:spPr>
            <a:xfrm>
              <a:off x="5237956"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FFBF00"/>
            </a:solidFill>
          </p:spPr>
          <p:txBody>
            <a:bodyPr wrap="square" lIns="0" tIns="0" rIns="0" bIns="0" rtlCol="0"/>
            <a:lstStyle/>
            <a:p>
              <a:endParaRPr lang="en-IN" dirty="0"/>
            </a:p>
            <a:p>
              <a:r>
                <a:rPr lang="en-IN" sz="2800" dirty="0"/>
                <a:t>				DSM 2022</a:t>
              </a:r>
              <a:endParaRPr sz="2800" dirty="0"/>
            </a:p>
          </p:txBody>
        </p:sp>
        <p:sp>
          <p:nvSpPr>
            <p:cNvPr id="23" name="object 2">
              <a:extLst>
                <a:ext uri="{FF2B5EF4-FFF2-40B4-BE49-F238E27FC236}">
                  <a16:creationId xmlns:a16="http://schemas.microsoft.com/office/drawing/2014/main" id="{7D360C87-DA57-4F00-96B5-35199AD11657}"/>
                </a:ext>
              </a:extLst>
            </p:cNvPr>
            <p:cNvSpPr/>
            <p:nvPr/>
          </p:nvSpPr>
          <p:spPr>
            <a:xfrm>
              <a:off x="10800556"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FFA100"/>
            </a:solidFill>
          </p:spPr>
          <p:txBody>
            <a:bodyPr wrap="square" lIns="0" tIns="0" rIns="0" bIns="0" rtlCol="0"/>
            <a:lstStyle/>
            <a:p>
              <a:endParaRPr dirty="0"/>
            </a:p>
          </p:txBody>
        </p:sp>
      </p:grpSp>
      <p:pic>
        <p:nvPicPr>
          <p:cNvPr id="1026" name="Picture 2" descr="cerc-logo">
            <a:extLst>
              <a:ext uri="{FF2B5EF4-FFF2-40B4-BE49-F238E27FC236}">
                <a16:creationId xmlns:a16="http://schemas.microsoft.com/office/drawing/2014/main" id="{989E7E5C-3BAB-2146-9D89-233AE6167F36}"/>
              </a:ext>
            </a:extLst>
          </p:cNvPr>
          <p:cNvPicPr>
            <a:picLocks noChangeAspect="1" noChangeArrowheads="1"/>
          </p:cNvPicPr>
          <p:nvPr/>
        </p:nvPicPr>
        <p:blipFill>
          <a:blip r:embed="rId3">
            <a:alphaModFix amt="20000"/>
            <a:extLst>
              <a:ext uri="{28A0092B-C50C-407E-A947-70E740481C1C}">
                <a14:useLocalDpi xmlns:a14="http://schemas.microsoft.com/office/drawing/2010/main" val="0"/>
              </a:ext>
            </a:extLst>
          </a:blip>
          <a:srcRect/>
          <a:stretch>
            <a:fillRect/>
          </a:stretch>
        </p:blipFill>
        <p:spPr bwMode="auto">
          <a:xfrm>
            <a:off x="-18036" y="687946"/>
            <a:ext cx="4973035" cy="327973"/>
          </a:xfrm>
          <a:prstGeom prst="rect">
            <a:avLst/>
          </a:prstGeom>
          <a:noFill/>
          <a:extLst>
            <a:ext uri="{909E8E84-426E-40DD-AFC4-6F175D3DCCD1}">
              <a14:hiddenFill xmlns:a14="http://schemas.microsoft.com/office/drawing/2010/main">
                <a:solidFill>
                  <a:srgbClr val="FFFFFF"/>
                </a:solidFill>
              </a14:hiddenFill>
            </a:ext>
          </a:extLst>
        </p:spPr>
      </p:pic>
      <p:sp>
        <p:nvSpPr>
          <p:cNvPr id="1070" name="TextBox 1069">
            <a:extLst>
              <a:ext uri="{FF2B5EF4-FFF2-40B4-BE49-F238E27FC236}">
                <a16:creationId xmlns:a16="http://schemas.microsoft.com/office/drawing/2014/main" id="{DDB7065C-546A-AEA4-EB4B-1FB0D6FD6A57}"/>
              </a:ext>
            </a:extLst>
          </p:cNvPr>
          <p:cNvSpPr txBox="1"/>
          <p:nvPr/>
        </p:nvSpPr>
        <p:spPr>
          <a:xfrm>
            <a:off x="5450519" y="2517240"/>
            <a:ext cx="3387453" cy="830997"/>
          </a:xfrm>
          <a:prstGeom prst="rect">
            <a:avLst/>
          </a:prstGeom>
          <a:noFill/>
        </p:spPr>
        <p:txBody>
          <a:bodyPr wrap="square">
            <a:spAutoFit/>
          </a:bodyPr>
          <a:lstStyle/>
          <a:p>
            <a:pPr marL="342900" indent="-342900">
              <a:buFont typeface="+mj-lt"/>
              <a:buAutoNum type="arabicPeriod"/>
            </a:pPr>
            <a:endParaRPr lang="en-IN" sz="2400" b="1" dirty="0"/>
          </a:p>
          <a:p>
            <a:r>
              <a:rPr lang="en-IN" sz="2400" b="1" dirty="0"/>
              <a:t>	</a:t>
            </a:r>
          </a:p>
        </p:txBody>
      </p:sp>
      <p:sp>
        <p:nvSpPr>
          <p:cNvPr id="1100" name="object 18">
            <a:extLst>
              <a:ext uri="{FF2B5EF4-FFF2-40B4-BE49-F238E27FC236}">
                <a16:creationId xmlns:a16="http://schemas.microsoft.com/office/drawing/2014/main" id="{56C2EA79-0AA9-CE48-64BC-29B2EFE11AB6}"/>
              </a:ext>
            </a:extLst>
          </p:cNvPr>
          <p:cNvSpPr txBox="1"/>
          <p:nvPr/>
        </p:nvSpPr>
        <p:spPr>
          <a:xfrm>
            <a:off x="4199571" y="1085163"/>
            <a:ext cx="14545617" cy="1120820"/>
          </a:xfrm>
          <a:prstGeom prst="rect">
            <a:avLst/>
          </a:prstGeom>
        </p:spPr>
        <p:txBody>
          <a:bodyPr vert="horz" wrap="square" lIns="0" tIns="12700" rIns="0" bIns="0" rtlCol="0">
            <a:spAutoFit/>
          </a:bodyPr>
          <a:lstStyle/>
          <a:p>
            <a:pPr algn="ctr"/>
            <a:r>
              <a:rPr lang="en-IN" sz="7200" b="1" dirty="0"/>
              <a:t>Charges for Deviation</a:t>
            </a:r>
            <a:endParaRPr lang="en-US" sz="7200" b="1" dirty="0">
              <a:solidFill>
                <a:schemeClr val="tx1"/>
              </a:solidFill>
            </a:endParaRPr>
          </a:p>
        </p:txBody>
      </p:sp>
      <p:grpSp>
        <p:nvGrpSpPr>
          <p:cNvPr id="6" name="Group 325">
            <a:extLst>
              <a:ext uri="{FF2B5EF4-FFF2-40B4-BE49-F238E27FC236}">
                <a16:creationId xmlns:a16="http://schemas.microsoft.com/office/drawing/2014/main" id="{0AF281EC-4615-7F86-9441-6DA5FE2FB580}"/>
              </a:ext>
            </a:extLst>
          </p:cNvPr>
          <p:cNvGrpSpPr/>
          <p:nvPr/>
        </p:nvGrpSpPr>
        <p:grpSpPr>
          <a:xfrm>
            <a:off x="265121" y="1355239"/>
            <a:ext cx="3650588" cy="3236015"/>
            <a:chOff x="707113" y="3810000"/>
            <a:chExt cx="1674899" cy="1344168"/>
          </a:xfrm>
        </p:grpSpPr>
        <p:sp>
          <p:nvSpPr>
            <p:cNvPr id="7" name="Freeform 5">
              <a:extLst>
                <a:ext uri="{FF2B5EF4-FFF2-40B4-BE49-F238E27FC236}">
                  <a16:creationId xmlns:a16="http://schemas.microsoft.com/office/drawing/2014/main" id="{C608C1AD-1C63-C5FE-D5E0-B2F64FA455A8}"/>
                </a:ext>
              </a:extLst>
            </p:cNvPr>
            <p:cNvSpPr>
              <a:spLocks/>
            </p:cNvSpPr>
            <p:nvPr/>
          </p:nvSpPr>
          <p:spPr bwMode="auto">
            <a:xfrm>
              <a:off x="1911372" y="3816687"/>
              <a:ext cx="459712" cy="1336615"/>
            </a:xfrm>
            <a:custGeom>
              <a:avLst/>
              <a:gdLst/>
              <a:ahLst/>
              <a:cxnLst>
                <a:cxn ang="0">
                  <a:pos x="1062" y="2568"/>
                </a:cxn>
                <a:cxn ang="0">
                  <a:pos x="0" y="3086"/>
                </a:cxn>
                <a:cxn ang="0">
                  <a:pos x="0" y="524"/>
                </a:cxn>
                <a:cxn ang="0">
                  <a:pos x="1062" y="0"/>
                </a:cxn>
                <a:cxn ang="0">
                  <a:pos x="1062" y="2568"/>
                </a:cxn>
              </a:cxnLst>
              <a:rect l="0" t="0" r="r" b="b"/>
              <a:pathLst>
                <a:path w="1062" h="3086">
                  <a:moveTo>
                    <a:pt x="1062" y="2568"/>
                  </a:moveTo>
                  <a:lnTo>
                    <a:pt x="0" y="3086"/>
                  </a:lnTo>
                  <a:lnTo>
                    <a:pt x="0" y="524"/>
                  </a:lnTo>
                  <a:lnTo>
                    <a:pt x="1062" y="0"/>
                  </a:lnTo>
                  <a:lnTo>
                    <a:pt x="1062" y="2568"/>
                  </a:lnTo>
                  <a:close/>
                </a:path>
              </a:pathLst>
            </a:custGeom>
            <a:solidFill>
              <a:schemeClr val="accent4">
                <a:lumMod val="75000"/>
                <a:alpha val="50000"/>
              </a:schemeClr>
            </a:solidFill>
            <a:ln w="9525">
              <a:noFill/>
              <a:prstDash val="sysDash"/>
              <a:miter lim="800000"/>
              <a:headEnd/>
              <a:tailEnd/>
            </a:ln>
          </p:spPr>
          <p:txBody>
            <a:bodyPr lIns="18288" tIns="18288" rIns="18288" bIns="18288" anchor="ctr" anchorCtr="1"/>
            <a:lstStyle/>
            <a:p>
              <a:pPr algn="ctr">
                <a:lnSpc>
                  <a:spcPct val="85000"/>
                </a:lnSpc>
                <a:spcBef>
                  <a:spcPct val="20000"/>
                </a:spcBef>
              </a:pPr>
              <a:endParaRPr lang="en-US" sz="1600" b="1" dirty="0">
                <a:solidFill>
                  <a:schemeClr val="bg1"/>
                </a:solidFill>
                <a:latin typeface="+mj-lt"/>
              </a:endParaRPr>
            </a:p>
          </p:txBody>
        </p:sp>
        <p:sp>
          <p:nvSpPr>
            <p:cNvPr id="8" name="Rectangle 6">
              <a:extLst>
                <a:ext uri="{FF2B5EF4-FFF2-40B4-BE49-F238E27FC236}">
                  <a16:creationId xmlns:a16="http://schemas.microsoft.com/office/drawing/2014/main" id="{EC0254E0-46DB-F5FC-A5F5-4C23860D2DD6}"/>
                </a:ext>
              </a:extLst>
            </p:cNvPr>
            <p:cNvSpPr>
              <a:spLocks noChangeArrowheads="1"/>
            </p:cNvSpPr>
            <p:nvPr/>
          </p:nvSpPr>
          <p:spPr bwMode="auto">
            <a:xfrm>
              <a:off x="707115" y="4044510"/>
              <a:ext cx="1204257" cy="1109658"/>
            </a:xfrm>
            <a:prstGeom prst="rect">
              <a:avLst/>
            </a:prstGeom>
            <a:gradFill rotWithShape="0">
              <a:gsLst>
                <a:gs pos="0">
                  <a:srgbClr val="F4C8C3">
                    <a:alpha val="65000"/>
                  </a:srgbClr>
                </a:gs>
                <a:gs pos="100000">
                  <a:srgbClr val="EDA6A1">
                    <a:alpha val="55000"/>
                  </a:srgbClr>
                </a:gs>
              </a:gsLst>
              <a:lin ang="2700000" scaled="1"/>
            </a:gradFill>
            <a:ln w="9525">
              <a:noFill/>
              <a:prstDash val="sysDash"/>
              <a:miter lim="800000"/>
              <a:headEnd/>
              <a:tailEnd/>
            </a:ln>
          </p:spPr>
          <p:txBody>
            <a:bodyPr lIns="18288" tIns="18288" rIns="18288" bIns="18288" anchor="ctr" anchorCtr="1"/>
            <a:lstStyle/>
            <a:p>
              <a:pPr algn="ctr">
                <a:lnSpc>
                  <a:spcPct val="85000"/>
                </a:lnSpc>
                <a:spcBef>
                  <a:spcPct val="20000"/>
                </a:spcBef>
              </a:pPr>
              <a:endParaRPr lang="en-US" sz="1600" b="1" dirty="0">
                <a:solidFill>
                  <a:schemeClr val="bg1"/>
                </a:solidFill>
                <a:latin typeface="+mj-lt"/>
              </a:endParaRPr>
            </a:p>
          </p:txBody>
        </p:sp>
        <p:sp>
          <p:nvSpPr>
            <p:cNvPr id="11" name="Freeform 7">
              <a:extLst>
                <a:ext uri="{FF2B5EF4-FFF2-40B4-BE49-F238E27FC236}">
                  <a16:creationId xmlns:a16="http://schemas.microsoft.com/office/drawing/2014/main" id="{4B4FC1AC-D63B-C204-AA97-5F7BEB940E96}"/>
                </a:ext>
              </a:extLst>
            </p:cNvPr>
            <p:cNvSpPr>
              <a:spLocks/>
            </p:cNvSpPr>
            <p:nvPr/>
          </p:nvSpPr>
          <p:spPr bwMode="auto">
            <a:xfrm>
              <a:off x="707115" y="3816687"/>
              <a:ext cx="1663971" cy="227822"/>
            </a:xfrm>
            <a:custGeom>
              <a:avLst/>
              <a:gdLst/>
              <a:ahLst/>
              <a:cxnLst>
                <a:cxn ang="0">
                  <a:pos x="2784" y="526"/>
                </a:cxn>
                <a:cxn ang="0">
                  <a:pos x="0" y="526"/>
                </a:cxn>
                <a:cxn ang="0">
                  <a:pos x="1060" y="0"/>
                </a:cxn>
                <a:cxn ang="0">
                  <a:pos x="3844" y="0"/>
                </a:cxn>
                <a:cxn ang="0">
                  <a:pos x="2784" y="526"/>
                </a:cxn>
              </a:cxnLst>
              <a:rect l="0" t="0" r="r" b="b"/>
              <a:pathLst>
                <a:path w="3844" h="526">
                  <a:moveTo>
                    <a:pt x="2784" y="526"/>
                  </a:moveTo>
                  <a:lnTo>
                    <a:pt x="0" y="526"/>
                  </a:lnTo>
                  <a:lnTo>
                    <a:pt x="1060" y="0"/>
                  </a:lnTo>
                  <a:lnTo>
                    <a:pt x="3844" y="0"/>
                  </a:lnTo>
                  <a:lnTo>
                    <a:pt x="2784" y="526"/>
                  </a:lnTo>
                  <a:close/>
                </a:path>
              </a:pathLst>
            </a:custGeom>
            <a:gradFill rotWithShape="0">
              <a:gsLst>
                <a:gs pos="0">
                  <a:srgbClr val="FBE6E0">
                    <a:alpha val="75000"/>
                  </a:srgbClr>
                </a:gs>
                <a:gs pos="100000">
                  <a:srgbClr val="F8DAD3">
                    <a:alpha val="75000"/>
                  </a:srgbClr>
                </a:gs>
              </a:gsLst>
              <a:lin ang="2700000" scaled="1"/>
            </a:gradFill>
            <a:ln w="9525">
              <a:noFill/>
              <a:prstDash val="sysDash"/>
              <a:miter lim="800000"/>
              <a:headEnd/>
              <a:tailEnd/>
            </a:ln>
          </p:spPr>
          <p:txBody>
            <a:bodyPr lIns="18288" tIns="18288" rIns="18288" bIns="18288" anchor="ctr" anchorCtr="1"/>
            <a:lstStyle/>
            <a:p>
              <a:pPr algn="ctr">
                <a:lnSpc>
                  <a:spcPct val="85000"/>
                </a:lnSpc>
                <a:spcBef>
                  <a:spcPct val="20000"/>
                </a:spcBef>
              </a:pPr>
              <a:endParaRPr lang="en-US" sz="1600" b="1" dirty="0">
                <a:latin typeface="+mj-lt"/>
              </a:endParaRPr>
            </a:p>
          </p:txBody>
        </p:sp>
        <p:sp>
          <p:nvSpPr>
            <p:cNvPr id="12" name="Rectangle 6">
              <a:extLst>
                <a:ext uri="{FF2B5EF4-FFF2-40B4-BE49-F238E27FC236}">
                  <a16:creationId xmlns:a16="http://schemas.microsoft.com/office/drawing/2014/main" id="{01BA2B03-21FB-2021-D4DA-767F85474315}"/>
                </a:ext>
              </a:extLst>
            </p:cNvPr>
            <p:cNvSpPr>
              <a:spLocks noChangeArrowheads="1"/>
            </p:cNvSpPr>
            <p:nvPr/>
          </p:nvSpPr>
          <p:spPr bwMode="auto">
            <a:xfrm>
              <a:off x="707113" y="4044510"/>
              <a:ext cx="1200638" cy="1109656"/>
            </a:xfrm>
            <a:prstGeom prst="rect">
              <a:avLst/>
            </a:prstGeom>
            <a:gradFill flip="none" rotWithShape="1">
              <a:gsLst>
                <a:gs pos="0">
                  <a:srgbClr val="FFFFFF">
                    <a:alpha val="50000"/>
                  </a:srgbClr>
                </a:gs>
                <a:gs pos="74000">
                  <a:schemeClr val="accent4">
                    <a:lumMod val="40000"/>
                    <a:lumOff val="60000"/>
                    <a:alpha val="5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5000"/>
                </a:lnSpc>
              </a:pPr>
              <a:endParaRPr lang="en-US" dirty="0">
                <a:latin typeface="+mj-lt"/>
              </a:endParaRPr>
            </a:p>
          </p:txBody>
        </p:sp>
        <p:sp>
          <p:nvSpPr>
            <p:cNvPr id="13" name="Freeform 7">
              <a:extLst>
                <a:ext uri="{FF2B5EF4-FFF2-40B4-BE49-F238E27FC236}">
                  <a16:creationId xmlns:a16="http://schemas.microsoft.com/office/drawing/2014/main" id="{20575E6A-ED93-24A3-8C31-BA94FF262794}"/>
                </a:ext>
              </a:extLst>
            </p:cNvPr>
            <p:cNvSpPr>
              <a:spLocks/>
            </p:cNvSpPr>
            <p:nvPr/>
          </p:nvSpPr>
          <p:spPr bwMode="auto">
            <a:xfrm>
              <a:off x="718041" y="3810000"/>
              <a:ext cx="1663971" cy="227822"/>
            </a:xfrm>
            <a:custGeom>
              <a:avLst/>
              <a:gdLst/>
              <a:ahLst/>
              <a:cxnLst>
                <a:cxn ang="0">
                  <a:pos x="2784" y="526"/>
                </a:cxn>
                <a:cxn ang="0">
                  <a:pos x="0" y="526"/>
                </a:cxn>
                <a:cxn ang="0">
                  <a:pos x="1060" y="0"/>
                </a:cxn>
                <a:cxn ang="0">
                  <a:pos x="3844" y="0"/>
                </a:cxn>
                <a:cxn ang="0">
                  <a:pos x="2784" y="526"/>
                </a:cxn>
              </a:cxnLst>
              <a:rect l="0" t="0" r="r" b="b"/>
              <a:pathLst>
                <a:path w="3844" h="526">
                  <a:moveTo>
                    <a:pt x="2784" y="526"/>
                  </a:moveTo>
                  <a:lnTo>
                    <a:pt x="0" y="526"/>
                  </a:lnTo>
                  <a:lnTo>
                    <a:pt x="1060" y="0"/>
                  </a:lnTo>
                  <a:lnTo>
                    <a:pt x="3844" y="0"/>
                  </a:lnTo>
                  <a:lnTo>
                    <a:pt x="2784" y="526"/>
                  </a:lnTo>
                  <a:close/>
                </a:path>
              </a:pathLst>
            </a:custGeom>
            <a:solidFill>
              <a:schemeClr val="accent4">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5000"/>
                </a:lnSpc>
              </a:pPr>
              <a:endParaRPr lang="en-US" dirty="0">
                <a:latin typeface="+mj-lt"/>
              </a:endParaRPr>
            </a:p>
          </p:txBody>
        </p:sp>
      </p:grpSp>
      <p:sp>
        <p:nvSpPr>
          <p:cNvPr id="14" name="TextBox 13">
            <a:extLst>
              <a:ext uri="{FF2B5EF4-FFF2-40B4-BE49-F238E27FC236}">
                <a16:creationId xmlns:a16="http://schemas.microsoft.com/office/drawing/2014/main" id="{B41CF374-0E33-EBDB-F544-919EB86561DD}"/>
              </a:ext>
            </a:extLst>
          </p:cNvPr>
          <p:cNvSpPr txBox="1"/>
          <p:nvPr/>
        </p:nvSpPr>
        <p:spPr>
          <a:xfrm>
            <a:off x="924539" y="2614878"/>
            <a:ext cx="1447413" cy="1200329"/>
          </a:xfrm>
          <a:prstGeom prst="rect">
            <a:avLst/>
          </a:prstGeom>
          <a:noFill/>
        </p:spPr>
        <p:txBody>
          <a:bodyPr wrap="square">
            <a:spAutoFit/>
          </a:bodyPr>
          <a:lstStyle/>
          <a:p>
            <a:pPr algn="ctr"/>
            <a:r>
              <a:rPr lang="en-IN" sz="2400" b="1" dirty="0"/>
              <a:t>Charges for </a:t>
            </a:r>
          </a:p>
          <a:p>
            <a:pPr algn="ctr"/>
            <a:r>
              <a:rPr lang="en-IN" sz="2400" b="1" dirty="0"/>
              <a:t>Deviation</a:t>
            </a:r>
          </a:p>
        </p:txBody>
      </p:sp>
      <p:pic>
        <p:nvPicPr>
          <p:cNvPr id="5" name="Picture 4" descr="Text&#10;&#10;Description automatically generated">
            <a:hlinkClick r:id="rId4" action="ppaction://hlinksldjump"/>
            <a:extLst>
              <a:ext uri="{FF2B5EF4-FFF2-40B4-BE49-F238E27FC236}">
                <a16:creationId xmlns:a16="http://schemas.microsoft.com/office/drawing/2014/main" id="{758693F3-F38A-DDFC-F3C4-E120FCA5D82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446" y="9432970"/>
            <a:ext cx="2736303" cy="1144968"/>
          </a:xfrm>
          <a:prstGeom prst="rect">
            <a:avLst/>
          </a:prstGeom>
          <a:ln>
            <a:noFill/>
          </a:ln>
          <a:effectLst>
            <a:outerShdw blurRad="292100" dist="139700" dir="2700000" algn="tl" rotWithShape="0">
              <a:srgbClr val="333333">
                <a:alpha val="65000"/>
              </a:srgbClr>
            </a:outerShdw>
          </a:effectLst>
        </p:spPr>
      </p:pic>
      <p:sp>
        <p:nvSpPr>
          <p:cNvPr id="4" name="Slide Number Placeholder 3">
            <a:extLst>
              <a:ext uri="{FF2B5EF4-FFF2-40B4-BE49-F238E27FC236}">
                <a16:creationId xmlns:a16="http://schemas.microsoft.com/office/drawing/2014/main" id="{DE7882B6-6635-7871-63FC-A51BCE1A63B0}"/>
              </a:ext>
            </a:extLst>
          </p:cNvPr>
          <p:cNvSpPr>
            <a:spLocks noGrp="1"/>
          </p:cNvSpPr>
          <p:nvPr>
            <p:ph type="sldNum" sz="quarter" idx="12"/>
          </p:nvPr>
        </p:nvSpPr>
        <p:spPr/>
        <p:txBody>
          <a:bodyPr/>
          <a:lstStyle/>
          <a:p>
            <a:fld id="{B6F15528-21DE-4FAA-801E-634DDDAF4B2B}" type="slidenum">
              <a:rPr lang="cs-CZ" smtClean="0"/>
              <a:t>9</a:t>
            </a:fld>
            <a:endParaRPr lang="cs-CZ"/>
          </a:p>
        </p:txBody>
      </p:sp>
      <p:sp>
        <p:nvSpPr>
          <p:cNvPr id="9" name="TextBox 8">
            <a:extLst>
              <a:ext uri="{FF2B5EF4-FFF2-40B4-BE49-F238E27FC236}">
                <a16:creationId xmlns:a16="http://schemas.microsoft.com/office/drawing/2014/main" id="{99827799-5D49-6FAA-1913-F49AC8EC401D}"/>
              </a:ext>
            </a:extLst>
          </p:cNvPr>
          <p:cNvSpPr txBox="1"/>
          <p:nvPr/>
        </p:nvSpPr>
        <p:spPr>
          <a:xfrm>
            <a:off x="4254338" y="2167283"/>
            <a:ext cx="3217353" cy="8217634"/>
          </a:xfrm>
          <a:prstGeom prst="rect">
            <a:avLst/>
          </a:prstGeom>
          <a:solidFill>
            <a:schemeClr val="accent4">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hemeClr val="accent4"/>
          </a:lnRef>
          <a:fillRef idx="3">
            <a:schemeClr val="accent4"/>
          </a:fillRef>
          <a:effectRef idx="3">
            <a:schemeClr val="accent4"/>
          </a:effectRef>
          <a:fontRef idx="minor">
            <a:schemeClr val="lt1"/>
          </a:fontRef>
        </p:style>
        <p:txBody>
          <a:bodyPr wrap="square">
            <a:spAutoFit/>
          </a:bodyPr>
          <a:lstStyle/>
          <a:p>
            <a:pPr marL="0" lvl="1" algn="just"/>
            <a:r>
              <a:rPr lang="en-US" sz="2400" b="1" dirty="0">
                <a:solidFill>
                  <a:schemeClr val="tx1"/>
                </a:solidFill>
              </a:rPr>
              <a:t>DSM charges </a:t>
            </a:r>
            <a:r>
              <a:rPr lang="en-US" sz="2400" b="1" dirty="0" err="1">
                <a:solidFill>
                  <a:schemeClr val="tx1"/>
                </a:solidFill>
              </a:rPr>
              <a:t>RoR</a:t>
            </a:r>
            <a:r>
              <a:rPr lang="en-US" sz="2400" b="1" dirty="0">
                <a:solidFill>
                  <a:schemeClr val="tx1"/>
                </a:solidFill>
              </a:rPr>
              <a:t> (Run of River) Seller</a:t>
            </a:r>
          </a:p>
          <a:p>
            <a:pPr marL="0" lvl="1" algn="just"/>
            <a:r>
              <a:rPr lang="en-US" sz="2400" b="1" dirty="0">
                <a:solidFill>
                  <a:schemeClr val="tx1"/>
                </a:solidFill>
              </a:rPr>
              <a:t>-ZERO for entire </a:t>
            </a:r>
            <a:r>
              <a:rPr lang="en-US" sz="2400" b="1" dirty="0" err="1">
                <a:solidFill>
                  <a:schemeClr val="tx1"/>
                </a:solidFill>
              </a:rPr>
              <a:t>Over_injection</a:t>
            </a:r>
            <a:r>
              <a:rPr lang="en-US" sz="2400" b="1" dirty="0">
                <a:solidFill>
                  <a:schemeClr val="tx1"/>
                </a:solidFill>
              </a:rPr>
              <a:t>,</a:t>
            </a:r>
          </a:p>
          <a:p>
            <a:pPr marL="0" lvl="1" algn="just"/>
            <a:r>
              <a:rPr lang="en-US" sz="2400" dirty="0">
                <a:solidFill>
                  <a:schemeClr val="tx1"/>
                </a:solidFill>
              </a:rPr>
              <a:t>Entity will get paid at reference charge rate </a:t>
            </a:r>
            <a:r>
              <a:rPr lang="en-US" sz="2400" dirty="0" err="1">
                <a:solidFill>
                  <a:schemeClr val="tx1"/>
                </a:solidFill>
              </a:rPr>
              <a:t>upto</a:t>
            </a:r>
            <a:r>
              <a:rPr lang="en-US" sz="2400" dirty="0">
                <a:solidFill>
                  <a:schemeClr val="tx1"/>
                </a:solidFill>
              </a:rPr>
              <a:t> 2% </a:t>
            </a:r>
            <a:r>
              <a:rPr lang="en-US" sz="2400" dirty="0" err="1">
                <a:solidFill>
                  <a:schemeClr val="tx1"/>
                </a:solidFill>
              </a:rPr>
              <a:t>over_injection</a:t>
            </a:r>
            <a:endParaRPr lang="en-US" sz="2400" dirty="0">
              <a:solidFill>
                <a:schemeClr val="tx1"/>
              </a:solidFill>
            </a:endParaRPr>
          </a:p>
          <a:p>
            <a:pPr marL="0" lvl="1" algn="just"/>
            <a:r>
              <a:rPr lang="en-US" sz="2400" b="1" dirty="0">
                <a:solidFill>
                  <a:schemeClr val="tx1"/>
                </a:solidFill>
              </a:rPr>
              <a:t>Under injection </a:t>
            </a:r>
          </a:p>
          <a:p>
            <a:pPr marL="914400" lvl="1" indent="-457200" algn="just">
              <a:buFont typeface="Arial" panose="020B0604020202020204" pitchFamily="34" charset="0"/>
              <a:buChar char="•"/>
            </a:pPr>
            <a:r>
              <a:rPr lang="en-US" sz="2400" dirty="0" err="1">
                <a:solidFill>
                  <a:schemeClr val="tx1"/>
                </a:solidFill>
              </a:rPr>
              <a:t>Upto</a:t>
            </a:r>
            <a:r>
              <a:rPr lang="en-US" sz="2400" dirty="0">
                <a:solidFill>
                  <a:schemeClr val="tx1"/>
                </a:solidFill>
              </a:rPr>
              <a:t> 2%, at reference charge rate, DSM charges  for deviation beyond 2% to 10% of </a:t>
            </a:r>
            <a:r>
              <a:rPr lang="en-US" sz="2400" dirty="0" err="1">
                <a:solidFill>
                  <a:schemeClr val="tx1"/>
                </a:solidFill>
              </a:rPr>
              <a:t>under_injection</a:t>
            </a:r>
            <a:r>
              <a:rPr lang="en-US" sz="2400" dirty="0">
                <a:solidFill>
                  <a:schemeClr val="tx1"/>
                </a:solidFill>
              </a:rPr>
              <a:t>.</a:t>
            </a:r>
          </a:p>
          <a:p>
            <a:pPr marL="914400" lvl="1" indent="-457200" algn="just">
              <a:buFont typeface="Arial" panose="020B0604020202020204" pitchFamily="34" charset="0"/>
              <a:buChar char="•"/>
            </a:pPr>
            <a:r>
              <a:rPr lang="en-US" sz="2400" dirty="0">
                <a:solidFill>
                  <a:schemeClr val="tx1"/>
                </a:solidFill>
              </a:rPr>
              <a:t>110% of DSM charges beyond 10% of </a:t>
            </a:r>
            <a:r>
              <a:rPr lang="en-US" sz="2400" dirty="0" err="1">
                <a:solidFill>
                  <a:schemeClr val="tx1"/>
                </a:solidFill>
              </a:rPr>
              <a:t>over_injection</a:t>
            </a:r>
            <a:r>
              <a:rPr lang="en-US" sz="2400" dirty="0">
                <a:solidFill>
                  <a:schemeClr val="tx1"/>
                </a:solidFill>
              </a:rPr>
              <a:t>.</a:t>
            </a:r>
          </a:p>
          <a:p>
            <a:pPr marL="914400" lvl="1" indent="-457200" algn="just">
              <a:buFont typeface="Arial" panose="020B0604020202020204" pitchFamily="34" charset="0"/>
              <a:buChar char="•"/>
            </a:pPr>
            <a:endParaRPr lang="en-US" sz="2400" dirty="0">
              <a:solidFill>
                <a:schemeClr val="tx1"/>
              </a:solidFill>
            </a:endParaRPr>
          </a:p>
          <a:p>
            <a:pPr marL="914400" lvl="1" indent="-457200" algn="just">
              <a:buFont typeface="Arial" panose="020B0604020202020204" pitchFamily="34" charset="0"/>
              <a:buChar char="•"/>
            </a:pPr>
            <a:endParaRPr lang="en-US" sz="2400" dirty="0">
              <a:solidFill>
                <a:schemeClr val="tx1"/>
              </a:solidFill>
            </a:endParaRPr>
          </a:p>
        </p:txBody>
      </p:sp>
      <p:sp>
        <p:nvSpPr>
          <p:cNvPr id="15" name="TextBox 14">
            <a:extLst>
              <a:ext uri="{FF2B5EF4-FFF2-40B4-BE49-F238E27FC236}">
                <a16:creationId xmlns:a16="http://schemas.microsoft.com/office/drawing/2014/main" id="{17B0BEE0-3CE6-E84D-8C8E-4DDA94BD3D0E}"/>
              </a:ext>
            </a:extLst>
          </p:cNvPr>
          <p:cNvSpPr txBox="1"/>
          <p:nvPr/>
        </p:nvSpPr>
        <p:spPr>
          <a:xfrm>
            <a:off x="7834139" y="2175387"/>
            <a:ext cx="3777609" cy="8217634"/>
          </a:xfrm>
          <a:prstGeom prst="rect">
            <a:avLst/>
          </a:prstGeom>
          <a:solidFill>
            <a:schemeClr val="accent4">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hemeClr val="accent4"/>
          </a:lnRef>
          <a:fillRef idx="3">
            <a:schemeClr val="accent4"/>
          </a:fillRef>
          <a:effectRef idx="3">
            <a:schemeClr val="accent4"/>
          </a:effectRef>
          <a:fontRef idx="minor">
            <a:schemeClr val="lt1"/>
          </a:fontRef>
        </p:style>
        <p:txBody>
          <a:bodyPr wrap="square">
            <a:spAutoFit/>
          </a:bodyPr>
          <a:lstStyle/>
          <a:p>
            <a:pPr marL="0" lvl="1" algn="just"/>
            <a:r>
              <a:rPr lang="en-US" sz="2400" b="1" dirty="0">
                <a:solidFill>
                  <a:schemeClr val="tx1"/>
                </a:solidFill>
              </a:rPr>
              <a:t>DSM charges Municipal Solid Waste based Seller</a:t>
            </a:r>
          </a:p>
          <a:p>
            <a:pPr marL="0" lvl="1" algn="just"/>
            <a:r>
              <a:rPr lang="en-US" sz="2400" b="1" dirty="0">
                <a:solidFill>
                  <a:schemeClr val="tx1"/>
                </a:solidFill>
              </a:rPr>
              <a:t>-ZERO for entire </a:t>
            </a:r>
            <a:r>
              <a:rPr lang="en-US" sz="2400" b="1" dirty="0" err="1">
                <a:solidFill>
                  <a:schemeClr val="tx1"/>
                </a:solidFill>
              </a:rPr>
              <a:t>Over_injection</a:t>
            </a:r>
            <a:r>
              <a:rPr lang="en-US" sz="2400" b="1" dirty="0">
                <a:solidFill>
                  <a:schemeClr val="tx1"/>
                </a:solidFill>
              </a:rPr>
              <a:t>,</a:t>
            </a:r>
          </a:p>
          <a:p>
            <a:pPr marL="0" lvl="1" algn="just"/>
            <a:r>
              <a:rPr lang="en-US" sz="2400" dirty="0">
                <a:solidFill>
                  <a:schemeClr val="tx1"/>
                </a:solidFill>
              </a:rPr>
              <a:t>Entity will get paid at contract rate (if not at ACP) </a:t>
            </a:r>
            <a:r>
              <a:rPr lang="en-US" sz="2400" dirty="0" err="1">
                <a:solidFill>
                  <a:schemeClr val="tx1"/>
                </a:solidFill>
              </a:rPr>
              <a:t>upto</a:t>
            </a:r>
            <a:r>
              <a:rPr lang="en-US" sz="2400" dirty="0">
                <a:solidFill>
                  <a:schemeClr val="tx1"/>
                </a:solidFill>
              </a:rPr>
              <a:t> 20% </a:t>
            </a:r>
            <a:r>
              <a:rPr lang="en-US" sz="2400" dirty="0" err="1">
                <a:solidFill>
                  <a:schemeClr val="tx1"/>
                </a:solidFill>
              </a:rPr>
              <a:t>over_injection</a:t>
            </a:r>
            <a:endParaRPr lang="en-US" sz="2400" dirty="0">
              <a:solidFill>
                <a:schemeClr val="tx1"/>
              </a:solidFill>
            </a:endParaRPr>
          </a:p>
          <a:p>
            <a:pPr marL="0" lvl="1" algn="just"/>
            <a:r>
              <a:rPr lang="en-US" sz="2400" b="1" dirty="0">
                <a:solidFill>
                  <a:schemeClr val="tx1"/>
                </a:solidFill>
              </a:rPr>
              <a:t>Under injection </a:t>
            </a:r>
          </a:p>
          <a:p>
            <a:pPr marL="914400" lvl="1" indent="-457200" algn="just">
              <a:buFont typeface="Arial" panose="020B0604020202020204" pitchFamily="34" charset="0"/>
              <a:buChar char="•"/>
            </a:pPr>
            <a:r>
              <a:rPr lang="en-US" sz="2400" b="1" dirty="0" err="1">
                <a:solidFill>
                  <a:schemeClr val="tx1"/>
                </a:solidFill>
              </a:rPr>
              <a:t>Upto</a:t>
            </a:r>
            <a:r>
              <a:rPr lang="en-US" sz="2400" b="1" dirty="0">
                <a:solidFill>
                  <a:schemeClr val="tx1"/>
                </a:solidFill>
              </a:rPr>
              <a:t> 20% -Zero Charges</a:t>
            </a:r>
          </a:p>
          <a:p>
            <a:pPr marL="914400" lvl="1" indent="-457200" algn="just">
              <a:buFont typeface="Arial" panose="020B0604020202020204" pitchFamily="34" charset="0"/>
              <a:buChar char="•"/>
            </a:pPr>
            <a:r>
              <a:rPr lang="en-US" sz="2400" dirty="0">
                <a:solidFill>
                  <a:schemeClr val="tx1"/>
                </a:solidFill>
              </a:rPr>
              <a:t>Entity has to payback shortfall in energy due to </a:t>
            </a:r>
            <a:r>
              <a:rPr lang="en-US" sz="2400" dirty="0" err="1">
                <a:solidFill>
                  <a:schemeClr val="tx1"/>
                </a:solidFill>
              </a:rPr>
              <a:t>under_injection</a:t>
            </a:r>
            <a:r>
              <a:rPr lang="en-US" sz="2400" dirty="0">
                <a:solidFill>
                  <a:schemeClr val="tx1"/>
                </a:solidFill>
              </a:rPr>
              <a:t> at contracted rate(Tariff), or @ACP of Day Ahead Market.</a:t>
            </a:r>
          </a:p>
          <a:p>
            <a:pPr marL="914400" lvl="1" indent="-457200" algn="just">
              <a:buFont typeface="Arial" panose="020B0604020202020204" pitchFamily="34" charset="0"/>
              <a:buChar char="•"/>
            </a:pPr>
            <a:r>
              <a:rPr lang="en-US" sz="2400" dirty="0">
                <a:solidFill>
                  <a:schemeClr val="tx1"/>
                </a:solidFill>
              </a:rPr>
              <a:t>DSM charges  for deviation beyond 20% of </a:t>
            </a:r>
            <a:r>
              <a:rPr lang="en-US" sz="2400" dirty="0" err="1">
                <a:solidFill>
                  <a:schemeClr val="tx1"/>
                </a:solidFill>
              </a:rPr>
              <a:t>under_injection</a:t>
            </a:r>
            <a:r>
              <a:rPr lang="en-US" sz="2400" dirty="0">
                <a:solidFill>
                  <a:schemeClr val="tx1"/>
                </a:solidFill>
              </a:rPr>
              <a:t>.</a:t>
            </a:r>
          </a:p>
        </p:txBody>
      </p:sp>
      <p:sp>
        <p:nvSpPr>
          <p:cNvPr id="16" name="TextBox 15">
            <a:extLst>
              <a:ext uri="{FF2B5EF4-FFF2-40B4-BE49-F238E27FC236}">
                <a16:creationId xmlns:a16="http://schemas.microsoft.com/office/drawing/2014/main" id="{510EFC47-9EFE-FE48-63F6-91C987CE5007}"/>
              </a:ext>
            </a:extLst>
          </p:cNvPr>
          <p:cNvSpPr txBox="1"/>
          <p:nvPr/>
        </p:nvSpPr>
        <p:spPr>
          <a:xfrm>
            <a:off x="11930220" y="2175387"/>
            <a:ext cx="2736302" cy="8217634"/>
          </a:xfrm>
          <a:prstGeom prst="rect">
            <a:avLst/>
          </a:prstGeom>
          <a:solidFill>
            <a:schemeClr val="accent4">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hemeClr val="accent4"/>
          </a:lnRef>
          <a:fillRef idx="3">
            <a:schemeClr val="accent4"/>
          </a:fillRef>
          <a:effectRef idx="3">
            <a:schemeClr val="accent4"/>
          </a:effectRef>
          <a:fontRef idx="minor">
            <a:schemeClr val="lt1"/>
          </a:fontRef>
        </p:style>
        <p:txBody>
          <a:bodyPr wrap="square">
            <a:spAutoFit/>
          </a:bodyPr>
          <a:lstStyle/>
          <a:p>
            <a:pPr algn="just"/>
            <a:r>
              <a:rPr lang="en-US" sz="2400" b="1" dirty="0">
                <a:solidFill>
                  <a:schemeClr val="tx1"/>
                </a:solidFill>
              </a:rPr>
              <a:t>DSM charges for Buyer (Schedule less than 400 MW)</a:t>
            </a:r>
          </a:p>
          <a:p>
            <a:pPr algn="just"/>
            <a:r>
              <a:rPr lang="en-US" sz="2400" b="1" dirty="0">
                <a:solidFill>
                  <a:schemeClr val="tx1"/>
                </a:solidFill>
              </a:rPr>
              <a:t>For </a:t>
            </a:r>
            <a:r>
              <a:rPr lang="en-US" sz="2400" b="1" dirty="0" err="1">
                <a:solidFill>
                  <a:schemeClr val="tx1"/>
                </a:solidFill>
              </a:rPr>
              <a:t>Overdrawal</a:t>
            </a:r>
            <a:r>
              <a:rPr lang="en-US" sz="2400" b="1" dirty="0">
                <a:solidFill>
                  <a:schemeClr val="tx1"/>
                </a:solidFill>
              </a:rPr>
              <a:t> </a:t>
            </a:r>
            <a:r>
              <a:rPr lang="en-US" sz="2400" dirty="0" err="1">
                <a:solidFill>
                  <a:schemeClr val="tx1"/>
                </a:solidFill>
              </a:rPr>
              <a:t>Upto</a:t>
            </a:r>
            <a:r>
              <a:rPr lang="en-US" sz="2400" dirty="0">
                <a:solidFill>
                  <a:schemeClr val="tx1"/>
                </a:solidFill>
              </a:rPr>
              <a:t> 20% or 40 MW whichever is lower  -normal DSM charges, </a:t>
            </a:r>
          </a:p>
          <a:p>
            <a:pPr marL="457200" indent="-457200" algn="just">
              <a:buFont typeface="Arial" panose="020B0604020202020204" pitchFamily="34" charset="0"/>
              <a:buChar char="•"/>
            </a:pPr>
            <a:r>
              <a:rPr lang="en-US" sz="2400" dirty="0">
                <a:solidFill>
                  <a:schemeClr val="tx1"/>
                </a:solidFill>
              </a:rPr>
              <a:t>beyond lowest of 20% or 40 MW - 120% of DSM charges, </a:t>
            </a:r>
          </a:p>
          <a:p>
            <a:pPr algn="just"/>
            <a:r>
              <a:rPr lang="en-US" sz="2400" b="1" dirty="0">
                <a:solidFill>
                  <a:schemeClr val="tx1"/>
                </a:solidFill>
              </a:rPr>
              <a:t>For under drawl </a:t>
            </a:r>
            <a:r>
              <a:rPr lang="en-US" sz="2400" dirty="0">
                <a:solidFill>
                  <a:schemeClr val="tx1"/>
                </a:solidFill>
              </a:rPr>
              <a:t>DSM charges is Zero.</a:t>
            </a:r>
          </a:p>
          <a:p>
            <a:pPr marL="342900" indent="-342900" algn="just">
              <a:buFont typeface="Arial" panose="020B0604020202020204" pitchFamily="34" charset="0"/>
              <a:buChar char="•"/>
            </a:pPr>
            <a:r>
              <a:rPr lang="en-US" sz="2400" dirty="0">
                <a:solidFill>
                  <a:schemeClr val="tx1"/>
                </a:solidFill>
              </a:rPr>
              <a:t>will get paid back at 90% normal DSM charges for under </a:t>
            </a:r>
            <a:r>
              <a:rPr lang="en-US" sz="2400" dirty="0" err="1">
                <a:solidFill>
                  <a:schemeClr val="tx1"/>
                </a:solidFill>
              </a:rPr>
              <a:t>drawal</a:t>
            </a:r>
            <a:r>
              <a:rPr lang="en-US" sz="2400" dirty="0">
                <a:solidFill>
                  <a:schemeClr val="tx1"/>
                </a:solidFill>
              </a:rPr>
              <a:t> </a:t>
            </a:r>
            <a:r>
              <a:rPr lang="en-US" sz="2400" dirty="0" err="1">
                <a:solidFill>
                  <a:schemeClr val="tx1"/>
                </a:solidFill>
              </a:rPr>
              <a:t>upto</a:t>
            </a:r>
            <a:r>
              <a:rPr lang="en-US" sz="2400" dirty="0">
                <a:solidFill>
                  <a:schemeClr val="tx1"/>
                </a:solidFill>
              </a:rPr>
              <a:t> 20% or 40 MW whichever is lower.</a:t>
            </a:r>
          </a:p>
        </p:txBody>
      </p:sp>
      <p:sp>
        <p:nvSpPr>
          <p:cNvPr id="17" name="TextBox 16">
            <a:extLst>
              <a:ext uri="{FF2B5EF4-FFF2-40B4-BE49-F238E27FC236}">
                <a16:creationId xmlns:a16="http://schemas.microsoft.com/office/drawing/2014/main" id="{AA67D29F-1D2D-F58D-2436-E3DBD88ABCD9}"/>
              </a:ext>
            </a:extLst>
          </p:cNvPr>
          <p:cNvSpPr txBox="1"/>
          <p:nvPr/>
        </p:nvSpPr>
        <p:spPr>
          <a:xfrm>
            <a:off x="15173973" y="2128582"/>
            <a:ext cx="3777609" cy="8217634"/>
          </a:xfrm>
          <a:prstGeom prst="rect">
            <a:avLst/>
          </a:prstGeom>
          <a:solidFill>
            <a:schemeClr val="accent4">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hemeClr val="accent4"/>
          </a:lnRef>
          <a:fillRef idx="3">
            <a:schemeClr val="accent4"/>
          </a:fillRef>
          <a:effectRef idx="3">
            <a:schemeClr val="accent4"/>
          </a:effectRef>
          <a:fontRef idx="minor">
            <a:schemeClr val="lt1"/>
          </a:fontRef>
        </p:style>
        <p:txBody>
          <a:bodyPr wrap="square">
            <a:spAutoFit/>
          </a:bodyPr>
          <a:lstStyle/>
          <a:p>
            <a:pPr algn="just"/>
            <a:r>
              <a:rPr lang="en-US" sz="2400" b="1" dirty="0">
                <a:solidFill>
                  <a:schemeClr val="tx1"/>
                </a:solidFill>
              </a:rPr>
              <a:t>DSM charges for Buyer (Being RE rich State)</a:t>
            </a:r>
          </a:p>
          <a:p>
            <a:pPr algn="just"/>
            <a:r>
              <a:rPr lang="en-US" sz="2400" b="1" dirty="0">
                <a:solidFill>
                  <a:schemeClr val="tx1"/>
                </a:solidFill>
              </a:rPr>
              <a:t>For </a:t>
            </a:r>
            <a:r>
              <a:rPr lang="en-US" sz="2400" b="1" dirty="0" err="1">
                <a:solidFill>
                  <a:schemeClr val="tx1"/>
                </a:solidFill>
              </a:rPr>
              <a:t>Overdrawal</a:t>
            </a:r>
            <a:r>
              <a:rPr lang="en-US" sz="2400" b="1" dirty="0">
                <a:solidFill>
                  <a:schemeClr val="tx1"/>
                </a:solidFill>
              </a:rPr>
              <a:t> </a:t>
            </a:r>
            <a:r>
              <a:rPr lang="en-US" sz="2400" dirty="0" err="1">
                <a:solidFill>
                  <a:schemeClr val="tx1"/>
                </a:solidFill>
              </a:rPr>
              <a:t>Upto</a:t>
            </a:r>
            <a:r>
              <a:rPr lang="en-US" sz="2400" dirty="0">
                <a:solidFill>
                  <a:schemeClr val="tx1"/>
                </a:solidFill>
              </a:rPr>
              <a:t> 20% or 40 MW whichever is lower  -normal DSM charges, </a:t>
            </a:r>
          </a:p>
          <a:p>
            <a:pPr marL="457200" indent="-457200" algn="just">
              <a:buFont typeface="Arial" panose="020B0604020202020204" pitchFamily="34" charset="0"/>
              <a:buChar char="•"/>
            </a:pPr>
            <a:r>
              <a:rPr lang="en-US" sz="2400" dirty="0">
                <a:solidFill>
                  <a:schemeClr val="tx1"/>
                </a:solidFill>
              </a:rPr>
              <a:t>beyond lowest of 20% or 40 MW - 120% of DSM charges, </a:t>
            </a:r>
          </a:p>
          <a:p>
            <a:pPr algn="just"/>
            <a:r>
              <a:rPr lang="en-US" sz="2400" b="1" dirty="0">
                <a:solidFill>
                  <a:schemeClr val="tx1"/>
                </a:solidFill>
              </a:rPr>
              <a:t>For under drawl </a:t>
            </a:r>
            <a:r>
              <a:rPr lang="en-US" sz="2400" dirty="0">
                <a:solidFill>
                  <a:schemeClr val="tx1"/>
                </a:solidFill>
              </a:rPr>
              <a:t>DSM charges is Zero.</a:t>
            </a:r>
          </a:p>
          <a:p>
            <a:pPr marL="342900" indent="-342900" algn="just">
              <a:buFont typeface="Arial" panose="020B0604020202020204" pitchFamily="34" charset="0"/>
              <a:buChar char="•"/>
            </a:pPr>
            <a:r>
              <a:rPr lang="en-US" sz="2400" dirty="0">
                <a:solidFill>
                  <a:schemeClr val="tx1"/>
                </a:solidFill>
              </a:rPr>
              <a:t>will get paid back at 90% normal DSM charges for under </a:t>
            </a:r>
            <a:r>
              <a:rPr lang="en-US" sz="2400" dirty="0" err="1">
                <a:solidFill>
                  <a:schemeClr val="tx1"/>
                </a:solidFill>
              </a:rPr>
              <a:t>drawal</a:t>
            </a:r>
            <a:r>
              <a:rPr lang="en-US" sz="2400" dirty="0">
                <a:solidFill>
                  <a:schemeClr val="tx1"/>
                </a:solidFill>
              </a:rPr>
              <a:t> </a:t>
            </a:r>
            <a:r>
              <a:rPr lang="en-US" sz="2400" dirty="0" err="1">
                <a:solidFill>
                  <a:schemeClr val="tx1"/>
                </a:solidFill>
              </a:rPr>
              <a:t>upto</a:t>
            </a:r>
            <a:r>
              <a:rPr lang="en-US" sz="2400" dirty="0">
                <a:solidFill>
                  <a:schemeClr val="tx1"/>
                </a:solidFill>
              </a:rPr>
              <a:t> 10% or 200 MW whichever is lower.</a:t>
            </a:r>
          </a:p>
          <a:p>
            <a:pPr marL="342900" indent="-342900" algn="just">
              <a:buFont typeface="Arial" panose="020B0604020202020204" pitchFamily="34" charset="0"/>
              <a:buChar char="•"/>
            </a:pPr>
            <a:r>
              <a:rPr lang="en-US" sz="2400" dirty="0">
                <a:solidFill>
                  <a:schemeClr val="tx1"/>
                </a:solidFill>
              </a:rPr>
              <a:t>will get paid back at 50% normal DSM charges for under </a:t>
            </a:r>
            <a:r>
              <a:rPr lang="en-US" sz="2400" dirty="0" err="1">
                <a:solidFill>
                  <a:schemeClr val="tx1"/>
                </a:solidFill>
              </a:rPr>
              <a:t>drawal</a:t>
            </a:r>
            <a:r>
              <a:rPr lang="en-US" sz="2400" dirty="0">
                <a:solidFill>
                  <a:schemeClr val="tx1"/>
                </a:solidFill>
              </a:rPr>
              <a:t> beyond 10% or 200 MW and </a:t>
            </a:r>
            <a:r>
              <a:rPr lang="en-US" sz="2400" dirty="0" err="1">
                <a:solidFill>
                  <a:schemeClr val="tx1"/>
                </a:solidFill>
              </a:rPr>
              <a:t>upto</a:t>
            </a:r>
            <a:r>
              <a:rPr lang="en-US" sz="2400" dirty="0">
                <a:solidFill>
                  <a:schemeClr val="tx1"/>
                </a:solidFill>
              </a:rPr>
              <a:t> 15% or 300 MW whichever is lower.</a:t>
            </a:r>
          </a:p>
          <a:p>
            <a:pPr marL="342900" indent="-342900" algn="just">
              <a:buFont typeface="Arial" panose="020B0604020202020204" pitchFamily="34" charset="0"/>
              <a:buChar char="•"/>
            </a:pPr>
            <a:endParaRPr lang="en-US" sz="2400" dirty="0">
              <a:solidFill>
                <a:schemeClr val="tx1"/>
              </a:solidFill>
            </a:endParaRPr>
          </a:p>
        </p:txBody>
      </p:sp>
    </p:spTree>
    <p:extLst>
      <p:ext uri="{BB962C8B-B14F-4D97-AF65-F5344CB8AC3E}">
        <p14:creationId xmlns:p14="http://schemas.microsoft.com/office/powerpoint/2010/main" val="415599596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ow plants gain energy - by Lifeliqe.pptx" id="{67419C1C-70D9-494D-9EDF-6ED4215E7C68}" vid="{7C71F565-3F1A-499B-A4A9-48B5FA876A1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How plants gain energy</Template>
  <TotalTime>2818</TotalTime>
  <Words>3973</Words>
  <Application>Microsoft Office PowerPoint</Application>
  <PresentationFormat>Custom</PresentationFormat>
  <Paragraphs>360</Paragraphs>
  <Slides>14</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Source Sans Pro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Nambi rajan</dc:creator>
  <cp:lastModifiedBy>Nambi rajan</cp:lastModifiedBy>
  <cp:revision>2</cp:revision>
  <dcterms:created xsi:type="dcterms:W3CDTF">2022-11-05T16:02:42Z</dcterms:created>
  <dcterms:modified xsi:type="dcterms:W3CDTF">2022-11-16T14:30:07Z</dcterms:modified>
</cp:coreProperties>
</file>