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429" r:id="rId2"/>
    <p:sldId id="430" r:id="rId3"/>
    <p:sldId id="431" r:id="rId4"/>
    <p:sldId id="432" r:id="rId5"/>
    <p:sldId id="433" r:id="rId6"/>
    <p:sldId id="434" r:id="rId7"/>
    <p:sldId id="435" r:id="rId8"/>
  </p:sldIdLst>
  <p:sldSz cx="9144000" cy="6858000" type="screen4x3"/>
  <p:notesSz cx="6797675" cy="9926638"/>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06" charset="-128"/>
        <a:cs typeface="Arial" charset="0"/>
      </a:defRPr>
    </a:lvl1pPr>
    <a:lvl2pPr marL="457200" algn="l" defTabSz="457200" rtl="0" fontAlgn="base">
      <a:spcBef>
        <a:spcPct val="0"/>
      </a:spcBef>
      <a:spcAft>
        <a:spcPct val="0"/>
      </a:spcAft>
      <a:defRPr kern="1200">
        <a:solidFill>
          <a:schemeClr val="tx1"/>
        </a:solidFill>
        <a:latin typeface="Arial" charset="0"/>
        <a:ea typeface="ＭＳ Ｐゴシック" pitchFamily="-106" charset="-128"/>
        <a:cs typeface="Arial" charset="0"/>
      </a:defRPr>
    </a:lvl2pPr>
    <a:lvl3pPr marL="914400" algn="l" defTabSz="457200" rtl="0" fontAlgn="base">
      <a:spcBef>
        <a:spcPct val="0"/>
      </a:spcBef>
      <a:spcAft>
        <a:spcPct val="0"/>
      </a:spcAft>
      <a:defRPr kern="1200">
        <a:solidFill>
          <a:schemeClr val="tx1"/>
        </a:solidFill>
        <a:latin typeface="Arial" charset="0"/>
        <a:ea typeface="ＭＳ Ｐゴシック" pitchFamily="-106" charset="-128"/>
        <a:cs typeface="Arial" charset="0"/>
      </a:defRPr>
    </a:lvl3pPr>
    <a:lvl4pPr marL="1371600" algn="l" defTabSz="457200" rtl="0" fontAlgn="base">
      <a:spcBef>
        <a:spcPct val="0"/>
      </a:spcBef>
      <a:spcAft>
        <a:spcPct val="0"/>
      </a:spcAft>
      <a:defRPr kern="1200">
        <a:solidFill>
          <a:schemeClr val="tx1"/>
        </a:solidFill>
        <a:latin typeface="Arial" charset="0"/>
        <a:ea typeface="ＭＳ Ｐゴシック" pitchFamily="-106" charset="-128"/>
        <a:cs typeface="Arial" charset="0"/>
      </a:defRPr>
    </a:lvl4pPr>
    <a:lvl5pPr marL="1828800" algn="l" defTabSz="457200" rtl="0" fontAlgn="base">
      <a:spcBef>
        <a:spcPct val="0"/>
      </a:spcBef>
      <a:spcAft>
        <a:spcPct val="0"/>
      </a:spcAft>
      <a:defRPr kern="1200">
        <a:solidFill>
          <a:schemeClr val="tx1"/>
        </a:solidFill>
        <a:latin typeface="Arial" charset="0"/>
        <a:ea typeface="ＭＳ Ｐゴシック" pitchFamily="-106" charset="-128"/>
        <a:cs typeface="Arial" charset="0"/>
      </a:defRPr>
    </a:lvl5pPr>
    <a:lvl6pPr marL="2286000" algn="l" defTabSz="914400" rtl="0" eaLnBrk="1" latinLnBrk="0" hangingPunct="1">
      <a:defRPr kern="1200">
        <a:solidFill>
          <a:schemeClr val="tx1"/>
        </a:solidFill>
        <a:latin typeface="Arial" charset="0"/>
        <a:ea typeface="ＭＳ Ｐゴシック" pitchFamily="-106" charset="-128"/>
        <a:cs typeface="Arial" charset="0"/>
      </a:defRPr>
    </a:lvl6pPr>
    <a:lvl7pPr marL="2743200" algn="l" defTabSz="914400" rtl="0" eaLnBrk="1" latinLnBrk="0" hangingPunct="1">
      <a:defRPr kern="1200">
        <a:solidFill>
          <a:schemeClr val="tx1"/>
        </a:solidFill>
        <a:latin typeface="Arial" charset="0"/>
        <a:ea typeface="ＭＳ Ｐゴシック" pitchFamily="-106" charset="-128"/>
        <a:cs typeface="Arial" charset="0"/>
      </a:defRPr>
    </a:lvl7pPr>
    <a:lvl8pPr marL="3200400" algn="l" defTabSz="914400" rtl="0" eaLnBrk="1" latinLnBrk="0" hangingPunct="1">
      <a:defRPr kern="1200">
        <a:solidFill>
          <a:schemeClr val="tx1"/>
        </a:solidFill>
        <a:latin typeface="Arial" charset="0"/>
        <a:ea typeface="ＭＳ Ｐゴシック" pitchFamily="-106" charset="-128"/>
        <a:cs typeface="Arial" charset="0"/>
      </a:defRPr>
    </a:lvl8pPr>
    <a:lvl9pPr marL="3657600" algn="l" defTabSz="914400" rtl="0" eaLnBrk="1" latinLnBrk="0" hangingPunct="1">
      <a:defRPr kern="1200">
        <a:solidFill>
          <a:schemeClr val="tx1"/>
        </a:solidFill>
        <a:latin typeface="Arial" charset="0"/>
        <a:ea typeface="ＭＳ Ｐゴシック" pitchFamily="-106" charset="-128"/>
        <a:cs typeface="Arial"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97"/>
  </p:normalViewPr>
  <p:slideViewPr>
    <p:cSldViewPr snapToGrid="0" snapToObjects="1">
      <p:cViewPr varScale="1">
        <p:scale>
          <a:sx n="113" d="100"/>
          <a:sy n="113" d="100"/>
        </p:scale>
        <p:origin x="160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8492441-DAA3-4F93-B0E7-7234DC122CD9}" type="datetime1">
              <a:rPr lang="en-US"/>
              <a:pPr>
                <a:defRPr/>
              </a:pPr>
              <a:t>3/23/24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D7ADE23-125C-462F-AEFC-B7D33778F54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EBF36E1D-C70E-42E0-8944-6F94362CC044}" type="datetime1">
              <a:rPr lang="en-US"/>
              <a:pPr>
                <a:defRPr/>
              </a:pPr>
              <a:t>3/23/24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BD50F1A-6543-4156-AEB6-BBDE1A5CA65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solidFill>
            <a:schemeClr val="accent5">
              <a:lumMod val="75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dirty="0"/>
              <a:t>What does progression look like?</a:t>
            </a:r>
            <a:endParaRPr lang="en-US" dirty="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106" charset="0"/>
                <a:ea typeface="ＭＳ Ｐゴシック" pitchFamily="-106" charset="-128"/>
                <a:cs typeface="+mn-cs"/>
              </a:defRPr>
            </a:lvl1pPr>
          </a:lstStyle>
          <a:p>
            <a:pPr>
              <a:defRPr/>
            </a:pPr>
            <a:fld id="{7539496F-62AB-420D-940D-45C8D297588E}" type="datetime1">
              <a:rPr lang="en-US"/>
              <a:pPr>
                <a:defRPr/>
              </a:pPr>
              <a:t>3/23/24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106" charset="0"/>
                <a:ea typeface="ＭＳ Ｐゴシック" pitchFamily="-106" charset="-128"/>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106" charset="0"/>
                <a:ea typeface="ＭＳ Ｐゴシック" pitchFamily="-106" charset="-128"/>
                <a:cs typeface="+mn-cs"/>
              </a:defRPr>
            </a:lvl1pPr>
          </a:lstStyle>
          <a:p>
            <a:pPr>
              <a:defRPr/>
            </a:pPr>
            <a:fld id="{98B91BF4-74C2-46E7-BC8D-FA84CA054E90}" type="slidenum">
              <a:rPr lang="en-US"/>
              <a:pPr>
                <a:defRPr/>
              </a:pPr>
              <a:t>‹#›</a:t>
            </a:fld>
            <a:endParaRPr lang="en-US"/>
          </a:p>
        </p:txBody>
      </p:sp>
      <p:sp>
        <p:nvSpPr>
          <p:cNvPr id="9" name="Rectangle 5"/>
          <p:cNvSpPr>
            <a:spLocks noChangeArrowheads="1"/>
          </p:cNvSpPr>
          <p:nvPr/>
        </p:nvSpPr>
        <p:spPr bwMode="auto">
          <a:xfrm>
            <a:off x="0" y="5791200"/>
            <a:ext cx="9144000" cy="836613"/>
          </a:xfrm>
          <a:prstGeom prst="rect">
            <a:avLst/>
          </a:prstGeom>
          <a:gradFill flip="none" rotWithShape="1">
            <a:gsLst>
              <a:gs pos="0">
                <a:schemeClr val="accent5">
                  <a:lumMod val="75000"/>
                </a:schemeClr>
              </a:gs>
              <a:gs pos="100000">
                <a:srgbClr val="FFFFFF"/>
              </a:gs>
            </a:gsLst>
            <a:path path="rect">
              <a:fillToRect l="100000" t="100000"/>
            </a:path>
            <a:tileRect r="-100000" b="-100000"/>
          </a:gradFill>
          <a:ln w="9525">
            <a:noFill/>
            <a:miter lim="800000"/>
            <a:headEnd/>
            <a:tailEnd/>
          </a:ln>
          <a:effectLst/>
        </p:spPr>
        <p:txBody>
          <a:bodyPr wrap="none" anchor="ctr"/>
          <a:lstStyle/>
          <a:p>
            <a:pPr algn="ctr">
              <a:lnSpc>
                <a:spcPct val="50000"/>
              </a:lnSpc>
              <a:defRPr/>
            </a:pPr>
            <a:r>
              <a:rPr lang="en-GB" sz="2800" dirty="0">
                <a:solidFill>
                  <a:schemeClr val="tx1"/>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Lucida Handwriting"/>
                <a:cs typeface="Lucida Handwriting"/>
              </a:rPr>
              <a:t>D Stinson Education</a:t>
            </a:r>
            <a:r>
              <a:rPr lang="en-GB" sz="2000" dirty="0">
                <a:solidFill>
                  <a:schemeClr val="tx1"/>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Lucida Handwriting"/>
                <a:cs typeface="Lucida Handwriting"/>
              </a:rPr>
              <a:t>  </a:t>
            </a:r>
            <a:r>
              <a:rPr lang="en-GB" sz="2000" dirty="0">
                <a:solidFill>
                  <a:schemeClr val="tx1"/>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rebuchet MS" pitchFamily="-106" charset="0"/>
                <a:cs typeface="+mn-cs"/>
              </a:rPr>
              <a:t>learning for the future</a:t>
            </a:r>
          </a:p>
        </p:txBody>
      </p:sp>
    </p:spTree>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Lst>
  <p:txStyles>
    <p:titleStyle>
      <a:lvl1pPr algn="ctr" defTabSz="457200" rtl="0" eaLnBrk="1" fontAlgn="base" hangingPunct="1">
        <a:spcBef>
          <a:spcPct val="0"/>
        </a:spcBef>
        <a:spcAft>
          <a:spcPct val="0"/>
        </a:spcAft>
        <a:defRPr sz="4400" kern="1200">
          <a:solidFill>
            <a:schemeClr val="tx1"/>
          </a:solidFill>
          <a:latin typeface="+mj-lt"/>
          <a:ea typeface="ＭＳ Ｐゴシック" pitchFamily="-106" charset="-128"/>
          <a:cs typeface="ＭＳ Ｐゴシック" pitchFamily="-106" charset="-128"/>
        </a:defRPr>
      </a:lvl1pPr>
      <a:lvl2pPr algn="ctr" defTabSz="457200" rtl="0" eaLnBrk="1" fontAlgn="base" hangingPunct="1">
        <a:spcBef>
          <a:spcPct val="0"/>
        </a:spcBef>
        <a:spcAft>
          <a:spcPct val="0"/>
        </a:spcAft>
        <a:defRPr sz="4400">
          <a:solidFill>
            <a:schemeClr val="tx1"/>
          </a:solidFill>
          <a:latin typeface="Calibri" pitchFamily="-106" charset="0"/>
          <a:ea typeface="ＭＳ Ｐゴシック" pitchFamily="-106" charset="-128"/>
          <a:cs typeface="ＭＳ Ｐゴシック" pitchFamily="-106" charset="-128"/>
        </a:defRPr>
      </a:lvl2pPr>
      <a:lvl3pPr algn="ctr" defTabSz="457200" rtl="0" eaLnBrk="1" fontAlgn="base" hangingPunct="1">
        <a:spcBef>
          <a:spcPct val="0"/>
        </a:spcBef>
        <a:spcAft>
          <a:spcPct val="0"/>
        </a:spcAft>
        <a:defRPr sz="4400">
          <a:solidFill>
            <a:schemeClr val="tx1"/>
          </a:solidFill>
          <a:latin typeface="Calibri" pitchFamily="-106" charset="0"/>
          <a:ea typeface="ＭＳ Ｐゴシック" pitchFamily="-106" charset="-128"/>
          <a:cs typeface="ＭＳ Ｐゴシック" pitchFamily="-106" charset="-128"/>
        </a:defRPr>
      </a:lvl3pPr>
      <a:lvl4pPr algn="ctr" defTabSz="457200" rtl="0" eaLnBrk="1" fontAlgn="base" hangingPunct="1">
        <a:spcBef>
          <a:spcPct val="0"/>
        </a:spcBef>
        <a:spcAft>
          <a:spcPct val="0"/>
        </a:spcAft>
        <a:defRPr sz="4400">
          <a:solidFill>
            <a:schemeClr val="tx1"/>
          </a:solidFill>
          <a:latin typeface="Calibri" pitchFamily="-106" charset="0"/>
          <a:ea typeface="ＭＳ Ｐゴシック" pitchFamily="-106" charset="-128"/>
          <a:cs typeface="ＭＳ Ｐゴシック" pitchFamily="-106" charset="-128"/>
        </a:defRPr>
      </a:lvl4pPr>
      <a:lvl5pPr algn="ctr" defTabSz="457200" rtl="0" eaLnBrk="1" fontAlgn="base" hangingPunct="1">
        <a:spcBef>
          <a:spcPct val="0"/>
        </a:spcBef>
        <a:spcAft>
          <a:spcPct val="0"/>
        </a:spcAft>
        <a:defRPr sz="4400">
          <a:solidFill>
            <a:schemeClr val="tx1"/>
          </a:solidFill>
          <a:latin typeface="Calibri" pitchFamily="-106" charset="0"/>
          <a:ea typeface="ＭＳ Ｐゴシック" pitchFamily="-106" charset="-128"/>
          <a:cs typeface="ＭＳ Ｐゴシック" pitchFamily="-106" charset="-128"/>
        </a:defRPr>
      </a:lvl5pPr>
      <a:lvl6pPr marL="457200" algn="ctr" defTabSz="457200" rtl="0" eaLnBrk="1" fontAlgn="base" hangingPunct="1">
        <a:spcBef>
          <a:spcPct val="0"/>
        </a:spcBef>
        <a:spcAft>
          <a:spcPct val="0"/>
        </a:spcAft>
        <a:defRPr sz="4400">
          <a:solidFill>
            <a:schemeClr val="tx1"/>
          </a:solidFill>
          <a:latin typeface="Calibri" pitchFamily="-106" charset="0"/>
          <a:ea typeface="ＭＳ Ｐゴシック" pitchFamily="-106" charset="-128"/>
          <a:cs typeface="ＭＳ Ｐゴシック" pitchFamily="-106" charset="-128"/>
        </a:defRPr>
      </a:lvl6pPr>
      <a:lvl7pPr marL="914400" algn="ctr" defTabSz="457200" rtl="0" eaLnBrk="1" fontAlgn="base" hangingPunct="1">
        <a:spcBef>
          <a:spcPct val="0"/>
        </a:spcBef>
        <a:spcAft>
          <a:spcPct val="0"/>
        </a:spcAft>
        <a:defRPr sz="4400">
          <a:solidFill>
            <a:schemeClr val="tx1"/>
          </a:solidFill>
          <a:latin typeface="Calibri" pitchFamily="-106" charset="0"/>
          <a:ea typeface="ＭＳ Ｐゴシック" pitchFamily="-106" charset="-128"/>
          <a:cs typeface="ＭＳ Ｐゴシック" pitchFamily="-106" charset="-128"/>
        </a:defRPr>
      </a:lvl7pPr>
      <a:lvl8pPr marL="1371600" algn="ctr" defTabSz="457200" rtl="0" eaLnBrk="1" fontAlgn="base" hangingPunct="1">
        <a:spcBef>
          <a:spcPct val="0"/>
        </a:spcBef>
        <a:spcAft>
          <a:spcPct val="0"/>
        </a:spcAft>
        <a:defRPr sz="4400">
          <a:solidFill>
            <a:schemeClr val="tx1"/>
          </a:solidFill>
          <a:latin typeface="Calibri" pitchFamily="-106" charset="0"/>
          <a:ea typeface="ＭＳ Ｐゴシック" pitchFamily="-106" charset="-128"/>
          <a:cs typeface="ＭＳ Ｐゴシック" pitchFamily="-106" charset="-128"/>
        </a:defRPr>
      </a:lvl8pPr>
      <a:lvl9pPr marL="1828800" algn="ctr" defTabSz="457200" rtl="0" eaLnBrk="1" fontAlgn="base" hangingPunct="1">
        <a:spcBef>
          <a:spcPct val="0"/>
        </a:spcBef>
        <a:spcAft>
          <a:spcPct val="0"/>
        </a:spcAft>
        <a:defRPr sz="4400">
          <a:solidFill>
            <a:schemeClr val="tx1"/>
          </a:solidFill>
          <a:latin typeface="Calibri" pitchFamily="-106" charset="0"/>
          <a:ea typeface="ＭＳ Ｐゴシック" pitchFamily="-106" charset="-128"/>
          <a:cs typeface="ＭＳ Ｐゴシック" pitchFamily="-106"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pitchFamily="-106" charset="-128"/>
          <a:cs typeface="ＭＳ Ｐゴシック" pitchFamily="-106"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pitchFamily="-106"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pitchFamily="-106"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rgbClr val="005300"/>
          </a:solidFill>
          <a:latin typeface="Trebuchet MS"/>
          <a:ea typeface="ＭＳ Ｐゴシック" pitchFamily="-106"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106"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lstStyle/>
          <a:p>
            <a:r>
              <a:rPr lang="en-US" dirty="0">
                <a:solidFill>
                  <a:schemeClr val="bg1"/>
                </a:solidFill>
              </a:rPr>
              <a:t>The Great Bull of Crete</a:t>
            </a:r>
          </a:p>
        </p:txBody>
      </p:sp>
      <p:sp>
        <p:nvSpPr>
          <p:cNvPr id="3" name="Content Placeholder 2"/>
          <p:cNvSpPr>
            <a:spLocks noGrp="1"/>
          </p:cNvSpPr>
          <p:nvPr>
            <p:ph idx="1"/>
          </p:nvPr>
        </p:nvSpPr>
        <p:spPr>
          <a:xfrm>
            <a:off x="611560" y="1135285"/>
            <a:ext cx="8229600" cy="4525963"/>
          </a:xfrm>
        </p:spPr>
        <p:txBody>
          <a:bodyPr/>
          <a:lstStyle/>
          <a:p>
            <a:pPr marL="0" indent="0">
              <a:buNone/>
            </a:pPr>
            <a:r>
              <a:rPr lang="en-US" sz="1800" dirty="0">
                <a:latin typeface="Arial" panose="020B0604020202020204" pitchFamily="34" charset="0"/>
                <a:cs typeface="Arial" panose="020B0604020202020204" pitchFamily="34" charset="0"/>
              </a:rPr>
              <a:t>King Eurystheus thought the next task he gave to Heracles would take him away for a long time. “Go to the island of Crete, “ he ordered. “There is a huge, whiter, fire-breathing bull. It is running wild, destroying the farms and killing the people. You must capture it and bring it back here, alive.”</a:t>
            </a:r>
            <a:endParaRPr lang="en-GB" sz="1800" dirty="0">
              <a:latin typeface="Arial" panose="020B0604020202020204" pitchFamily="34" charset="0"/>
              <a:cs typeface="Arial" panose="020B0604020202020204" pitchFamily="34" charset="0"/>
            </a:endParaRPr>
          </a:p>
          <a:p>
            <a:pPr marL="0" indent="0">
              <a:buNone/>
            </a:pPr>
            <a:r>
              <a:rPr lang="en-US" sz="1800" dirty="0">
                <a:latin typeface="Arial" panose="020B0604020202020204" pitchFamily="34" charset="0"/>
                <a:cs typeface="Arial" panose="020B0604020202020204" pitchFamily="34" charset="0"/>
              </a:rPr>
              <a:t> </a:t>
            </a:r>
            <a:endParaRPr lang="en-GB" sz="1800" dirty="0">
              <a:latin typeface="Arial" panose="020B0604020202020204" pitchFamily="34" charset="0"/>
              <a:cs typeface="Arial" panose="020B0604020202020204" pitchFamily="34" charset="0"/>
            </a:endParaRPr>
          </a:p>
          <a:p>
            <a:pPr marL="0" indent="0">
              <a:buNone/>
            </a:pPr>
            <a:r>
              <a:rPr lang="en-US" sz="1800" dirty="0">
                <a:latin typeface="Arial" panose="020B0604020202020204" pitchFamily="34" charset="0"/>
                <a:cs typeface="Arial" panose="020B0604020202020204" pitchFamily="34" charset="0"/>
              </a:rPr>
              <a:t>Heracles strode down to the port and found a ship and a crew willing to sail to Crete. The sea voyage was a long one but, at last, they saw the tall cliffs of the island. Once ashore, Heracles was met by King Minos. “You are welcome here,” said the King, and invited Heracles to his palace. Heracles explained why he had come and the King was very pleased that he would be rid of the terrible beast. “But be warned,” he said. “It’s no ordinary bull.”</a:t>
            </a:r>
            <a:endParaRPr lang="en-GB" sz="1800" dirty="0">
              <a:latin typeface="Arial" panose="020B0604020202020204" pitchFamily="34" charset="0"/>
              <a:cs typeface="Arial" panose="020B0604020202020204" pitchFamily="34" charset="0"/>
            </a:endParaRPr>
          </a:p>
          <a:p>
            <a:pPr marL="0" indent="0">
              <a:buNone/>
            </a:pPr>
            <a:r>
              <a:rPr lang="en-US" sz="1800" dirty="0">
                <a:latin typeface="Arial" panose="020B0604020202020204" pitchFamily="34" charset="0"/>
                <a:cs typeface="Arial" panose="020B0604020202020204" pitchFamily="34" charset="0"/>
              </a:rPr>
              <a:t> </a:t>
            </a:r>
            <a:endParaRPr lang="en-GB" sz="1800" dirty="0">
              <a:latin typeface="Arial" panose="020B0604020202020204" pitchFamily="34" charset="0"/>
              <a:cs typeface="Arial" panose="020B0604020202020204" pitchFamily="34" charset="0"/>
            </a:endParaRPr>
          </a:p>
          <a:p>
            <a:pPr marL="0" indent="0">
              <a:buNone/>
            </a:pPr>
            <a:r>
              <a:rPr lang="en-US" sz="1800" dirty="0">
                <a:latin typeface="Arial" panose="020B0604020202020204" pitchFamily="34" charset="0"/>
                <a:cs typeface="Arial" panose="020B0604020202020204" pitchFamily="34" charset="0"/>
              </a:rPr>
              <a:t>Next morning, Heracles began his search. He found the bull quite close to the city. He hid among some olive trees and watched it for a few minutes. He had never seen a bull that was so enormous or so fierce. Then he stepped out into the open.</a:t>
            </a: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6971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39936" y="692696"/>
            <a:ext cx="8229600" cy="4525963"/>
          </a:xfrm>
        </p:spPr>
        <p:txBody>
          <a:bodyPr/>
          <a:lstStyle/>
          <a:p>
            <a:pPr marL="0" indent="0">
              <a:buNone/>
            </a:pPr>
            <a:r>
              <a:rPr lang="en-US" dirty="0">
                <a:solidFill>
                  <a:srgbClr val="008000"/>
                </a:solidFill>
                <a:latin typeface="Arial" panose="020B0604020202020204" pitchFamily="34" charset="0"/>
                <a:cs typeface="Arial" panose="020B0604020202020204" pitchFamily="34" charset="0"/>
              </a:rPr>
              <a:t>Vocabulary – Look at the paragraph beginning: </a:t>
            </a:r>
            <a:r>
              <a:rPr lang="en-US" i="1" dirty="0">
                <a:solidFill>
                  <a:srgbClr val="008000"/>
                </a:solidFill>
                <a:latin typeface="Arial" panose="020B0604020202020204" pitchFamily="34" charset="0"/>
                <a:cs typeface="Arial" panose="020B0604020202020204" pitchFamily="34" charset="0"/>
              </a:rPr>
              <a:t>King Eurystheus</a:t>
            </a:r>
            <a:r>
              <a:rPr lang="is-IS" i="1" dirty="0">
                <a:solidFill>
                  <a:srgbClr val="008000"/>
                </a:solidFill>
                <a:latin typeface="Arial" panose="020B0604020202020204" pitchFamily="34" charset="0"/>
                <a:cs typeface="Arial" panose="020B0604020202020204" pitchFamily="34" charset="0"/>
              </a:rPr>
              <a:t>…</a:t>
            </a:r>
          </a:p>
          <a:p>
            <a:pPr marL="0" indent="0">
              <a:buNone/>
            </a:pPr>
            <a:r>
              <a:rPr lang="is-IS" b="1" dirty="0">
                <a:solidFill>
                  <a:srgbClr val="008000"/>
                </a:solidFill>
                <a:latin typeface="Arial" panose="020B0604020202020204" pitchFamily="34" charset="0"/>
                <a:cs typeface="Arial" panose="020B0604020202020204" pitchFamily="34" charset="0"/>
              </a:rPr>
              <a:t>Find</a:t>
            </a:r>
            <a:r>
              <a:rPr lang="is-IS" dirty="0">
                <a:solidFill>
                  <a:srgbClr val="008000"/>
                </a:solidFill>
                <a:latin typeface="Arial" panose="020B0604020202020204" pitchFamily="34" charset="0"/>
                <a:cs typeface="Arial" panose="020B0604020202020204" pitchFamily="34" charset="0"/>
              </a:rPr>
              <a:t> and </a:t>
            </a:r>
            <a:r>
              <a:rPr lang="is-IS" b="1" dirty="0">
                <a:solidFill>
                  <a:srgbClr val="008000"/>
                </a:solidFill>
                <a:latin typeface="Arial" panose="020B0604020202020204" pitchFamily="34" charset="0"/>
                <a:cs typeface="Arial" panose="020B0604020202020204" pitchFamily="34" charset="0"/>
              </a:rPr>
              <a:t>copy</a:t>
            </a:r>
            <a:r>
              <a:rPr lang="is-IS" dirty="0">
                <a:solidFill>
                  <a:srgbClr val="008000"/>
                </a:solidFill>
                <a:latin typeface="Arial" panose="020B0604020202020204" pitchFamily="34" charset="0"/>
                <a:cs typeface="Arial" panose="020B0604020202020204" pitchFamily="34" charset="0"/>
              </a:rPr>
              <a:t> </a:t>
            </a:r>
            <a:r>
              <a:rPr lang="is-IS" b="1" dirty="0">
                <a:solidFill>
                  <a:srgbClr val="008000"/>
                </a:solidFill>
                <a:latin typeface="Arial" panose="020B0604020202020204" pitchFamily="34" charset="0"/>
                <a:cs typeface="Arial" panose="020B0604020202020204" pitchFamily="34" charset="0"/>
              </a:rPr>
              <a:t>one</a:t>
            </a:r>
            <a:r>
              <a:rPr lang="is-IS" dirty="0">
                <a:solidFill>
                  <a:srgbClr val="008000"/>
                </a:solidFill>
                <a:latin typeface="Arial" panose="020B0604020202020204" pitchFamily="34" charset="0"/>
                <a:cs typeface="Arial" panose="020B0604020202020204" pitchFamily="34" charset="0"/>
              </a:rPr>
              <a:t> word from this paragraph that is closest in meaning to ‘catch’</a:t>
            </a:r>
            <a:r>
              <a:rPr lang="en-US" dirty="0">
                <a:solidFill>
                  <a:srgbClr val="008000"/>
                </a:solidFill>
                <a:latin typeface="Arial" panose="020B0604020202020204" pitchFamily="34" charset="0"/>
                <a:cs typeface="Arial" panose="020B0604020202020204" pitchFamily="34" charset="0"/>
              </a:rPr>
              <a:t>.</a:t>
            </a:r>
          </a:p>
          <a:p>
            <a:pPr marL="0" indent="0">
              <a:buNone/>
            </a:pPr>
            <a:endParaRPr lang="en-US" dirty="0">
              <a:solidFill>
                <a:srgbClr val="0000FF"/>
              </a:solidFill>
            </a:endParaRPr>
          </a:p>
        </p:txBody>
      </p:sp>
    </p:spTree>
    <p:extLst>
      <p:ext uri="{BB962C8B-B14F-4D97-AF65-F5344CB8AC3E}">
        <p14:creationId xmlns:p14="http://schemas.microsoft.com/office/powerpoint/2010/main" val="31402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39936" y="692696"/>
            <a:ext cx="8229600" cy="4525963"/>
          </a:xfrm>
        </p:spPr>
        <p:txBody>
          <a:bodyPr/>
          <a:lstStyle/>
          <a:p>
            <a:pPr marL="0" indent="0">
              <a:buNone/>
            </a:pPr>
            <a:r>
              <a:rPr lang="en-US" dirty="0">
                <a:solidFill>
                  <a:srgbClr val="008000"/>
                </a:solidFill>
                <a:latin typeface="Arial" panose="020B0604020202020204" pitchFamily="34" charset="0"/>
                <a:cs typeface="Arial" panose="020B0604020202020204" pitchFamily="34" charset="0"/>
              </a:rPr>
              <a:t>Vocabulary – Look at the paragraph beginning: </a:t>
            </a:r>
            <a:r>
              <a:rPr lang="en-US" i="1" dirty="0">
                <a:solidFill>
                  <a:srgbClr val="008000"/>
                </a:solidFill>
                <a:latin typeface="Arial" panose="020B0604020202020204" pitchFamily="34" charset="0"/>
                <a:cs typeface="Arial" panose="020B0604020202020204" pitchFamily="34" charset="0"/>
              </a:rPr>
              <a:t>King Eurystheus</a:t>
            </a:r>
            <a:r>
              <a:rPr lang="is-IS" i="1" dirty="0">
                <a:solidFill>
                  <a:srgbClr val="008000"/>
                </a:solidFill>
                <a:latin typeface="Arial" panose="020B0604020202020204" pitchFamily="34" charset="0"/>
                <a:cs typeface="Arial" panose="020B0604020202020204" pitchFamily="34" charset="0"/>
              </a:rPr>
              <a:t>…</a:t>
            </a:r>
          </a:p>
          <a:p>
            <a:pPr marL="0" indent="0">
              <a:buNone/>
            </a:pPr>
            <a:r>
              <a:rPr lang="is-IS" b="1" dirty="0">
                <a:solidFill>
                  <a:srgbClr val="008000"/>
                </a:solidFill>
                <a:latin typeface="Arial" panose="020B0604020202020204" pitchFamily="34" charset="0"/>
                <a:cs typeface="Arial" panose="020B0604020202020204" pitchFamily="34" charset="0"/>
              </a:rPr>
              <a:t>Find</a:t>
            </a:r>
            <a:r>
              <a:rPr lang="is-IS" dirty="0">
                <a:solidFill>
                  <a:srgbClr val="008000"/>
                </a:solidFill>
                <a:latin typeface="Arial" panose="020B0604020202020204" pitchFamily="34" charset="0"/>
                <a:cs typeface="Arial" panose="020B0604020202020204" pitchFamily="34" charset="0"/>
              </a:rPr>
              <a:t> and </a:t>
            </a:r>
            <a:r>
              <a:rPr lang="is-IS" b="1" dirty="0">
                <a:solidFill>
                  <a:srgbClr val="008000"/>
                </a:solidFill>
                <a:latin typeface="Arial" panose="020B0604020202020204" pitchFamily="34" charset="0"/>
                <a:cs typeface="Arial" panose="020B0604020202020204" pitchFamily="34" charset="0"/>
              </a:rPr>
              <a:t>copy</a:t>
            </a:r>
            <a:r>
              <a:rPr lang="is-IS" dirty="0">
                <a:solidFill>
                  <a:srgbClr val="008000"/>
                </a:solidFill>
                <a:latin typeface="Arial" panose="020B0604020202020204" pitchFamily="34" charset="0"/>
                <a:cs typeface="Arial" panose="020B0604020202020204" pitchFamily="34" charset="0"/>
              </a:rPr>
              <a:t> </a:t>
            </a:r>
            <a:r>
              <a:rPr lang="is-IS" b="1" dirty="0">
                <a:solidFill>
                  <a:srgbClr val="008000"/>
                </a:solidFill>
                <a:latin typeface="Arial" panose="020B0604020202020204" pitchFamily="34" charset="0"/>
                <a:cs typeface="Arial" panose="020B0604020202020204" pitchFamily="34" charset="0"/>
              </a:rPr>
              <a:t>one</a:t>
            </a:r>
            <a:r>
              <a:rPr lang="is-IS" dirty="0">
                <a:solidFill>
                  <a:srgbClr val="008000"/>
                </a:solidFill>
                <a:latin typeface="Arial" panose="020B0604020202020204" pitchFamily="34" charset="0"/>
                <a:cs typeface="Arial" panose="020B0604020202020204" pitchFamily="34" charset="0"/>
              </a:rPr>
              <a:t> word from this paragraph that is closest in meaning to ‘catch’</a:t>
            </a:r>
            <a:r>
              <a:rPr lang="en-US" dirty="0">
                <a:solidFill>
                  <a:srgbClr val="008000"/>
                </a:solidFill>
                <a:latin typeface="Arial" panose="020B0604020202020204" pitchFamily="34" charset="0"/>
                <a:cs typeface="Arial" panose="020B0604020202020204" pitchFamily="34" charset="0"/>
              </a:rPr>
              <a:t>.</a:t>
            </a:r>
          </a:p>
          <a:p>
            <a:pPr marL="0" indent="0">
              <a:buNone/>
            </a:pPr>
            <a:endParaRPr lang="en-US" dirty="0">
              <a:solidFill>
                <a:srgbClr val="008000"/>
              </a:solidFill>
            </a:endParaRPr>
          </a:p>
          <a:p>
            <a:pPr marL="0" lvl="0" indent="0">
              <a:buNone/>
            </a:pPr>
            <a:r>
              <a:rPr lang="en-US" sz="1800" dirty="0">
                <a:solidFill>
                  <a:prstClr val="black"/>
                </a:solidFill>
                <a:latin typeface="Arial" panose="020B0604020202020204" pitchFamily="34" charset="0"/>
                <a:cs typeface="Arial" panose="020B0604020202020204" pitchFamily="34" charset="0"/>
              </a:rPr>
              <a:t>King Eurystheus thought the next task he gave to Heracles would take him away for a long time. “Go to the island of Crete, “ he ordered. “There is a huge, whiter, fire-breathing bull. It is running wild, destroying the farms and killing the people. You must </a:t>
            </a:r>
            <a:r>
              <a:rPr lang="en-US" sz="1800" dirty="0">
                <a:solidFill>
                  <a:prstClr val="black"/>
                </a:solidFill>
                <a:highlight>
                  <a:srgbClr val="00FF00"/>
                </a:highlight>
                <a:latin typeface="Arial" panose="020B0604020202020204" pitchFamily="34" charset="0"/>
                <a:cs typeface="Arial" panose="020B0604020202020204" pitchFamily="34" charset="0"/>
              </a:rPr>
              <a:t>capture</a:t>
            </a:r>
            <a:r>
              <a:rPr lang="en-US" sz="1800" dirty="0">
                <a:solidFill>
                  <a:prstClr val="black"/>
                </a:solidFill>
                <a:latin typeface="Arial" panose="020B0604020202020204" pitchFamily="34" charset="0"/>
                <a:cs typeface="Arial" panose="020B0604020202020204" pitchFamily="34" charset="0"/>
              </a:rPr>
              <a:t> it and bring it back here, alive.”</a:t>
            </a:r>
            <a:endParaRPr lang="en-GB" sz="1800" dirty="0">
              <a:solidFill>
                <a:prstClr val="black"/>
              </a:solidFill>
              <a:latin typeface="Arial" panose="020B0604020202020204" pitchFamily="34" charset="0"/>
              <a:cs typeface="Arial" panose="020B0604020202020204" pitchFamily="34" charset="0"/>
            </a:endParaRPr>
          </a:p>
          <a:p>
            <a:pPr marL="0" indent="0">
              <a:buNone/>
            </a:pPr>
            <a:endParaRPr lang="en-US" dirty="0">
              <a:solidFill>
                <a:srgbClr val="0000FF"/>
              </a:solidFill>
            </a:endParaRPr>
          </a:p>
        </p:txBody>
      </p:sp>
    </p:spTree>
    <p:extLst>
      <p:ext uri="{BB962C8B-B14F-4D97-AF65-F5344CB8AC3E}">
        <p14:creationId xmlns:p14="http://schemas.microsoft.com/office/powerpoint/2010/main" val="1639532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39936" y="692696"/>
            <a:ext cx="8229600" cy="4525963"/>
          </a:xfrm>
        </p:spPr>
        <p:txBody>
          <a:bodyPr/>
          <a:lstStyle/>
          <a:p>
            <a:pPr marL="0" indent="0">
              <a:buNone/>
            </a:pPr>
            <a:r>
              <a:rPr lang="en-US" dirty="0">
                <a:solidFill>
                  <a:srgbClr val="FF0000"/>
                </a:solidFill>
                <a:latin typeface="Arial" panose="020B0604020202020204" pitchFamily="34" charset="0"/>
                <a:cs typeface="Arial" panose="020B0604020202020204" pitchFamily="34" charset="0"/>
              </a:rPr>
              <a:t>Retrieval – What 3 things did Heracles do before he sailed to Crete?</a:t>
            </a:r>
          </a:p>
          <a:p>
            <a:pPr marL="0" indent="0">
              <a:buNone/>
            </a:pPr>
            <a:endParaRPr lang="en-US" dirty="0">
              <a:solidFill>
                <a:srgbClr val="FF0000"/>
              </a:solidFill>
            </a:endParaRPr>
          </a:p>
          <a:p>
            <a:r>
              <a:rPr lang="en-US" dirty="0">
                <a:solidFill>
                  <a:srgbClr val="FF0000"/>
                </a:solidFill>
              </a:rPr>
              <a:t> </a:t>
            </a:r>
          </a:p>
          <a:p>
            <a:endParaRPr lang="en-US" dirty="0">
              <a:solidFill>
                <a:srgbClr val="FF0000"/>
              </a:solidFill>
            </a:endParaRPr>
          </a:p>
          <a:p>
            <a:r>
              <a:rPr lang="en-US" dirty="0">
                <a:solidFill>
                  <a:srgbClr val="FF0000"/>
                </a:solidFill>
              </a:rPr>
              <a:t> </a:t>
            </a:r>
          </a:p>
          <a:p>
            <a:endParaRPr lang="en-US" dirty="0">
              <a:solidFill>
                <a:srgbClr val="FF0000"/>
              </a:solidFill>
            </a:endParaRPr>
          </a:p>
          <a:p>
            <a:r>
              <a:rPr lang="en-US" dirty="0">
                <a:solidFill>
                  <a:srgbClr val="FF0000"/>
                </a:solidFill>
              </a:rPr>
              <a:t> </a:t>
            </a:r>
          </a:p>
          <a:p>
            <a:pPr marL="0" indent="0">
              <a:buNone/>
            </a:pPr>
            <a:endParaRPr lang="en-US" dirty="0">
              <a:solidFill>
                <a:srgbClr val="FF0000"/>
              </a:solidFill>
            </a:endParaRPr>
          </a:p>
          <a:p>
            <a:pPr marL="0" indent="0">
              <a:buNone/>
            </a:pPr>
            <a:endParaRPr lang="en-US" dirty="0">
              <a:solidFill>
                <a:srgbClr val="FF0000"/>
              </a:solidFill>
            </a:endParaRPr>
          </a:p>
          <a:p>
            <a:pPr marL="0" indent="0">
              <a:buNone/>
            </a:pPr>
            <a:endParaRPr lang="en-US" dirty="0">
              <a:solidFill>
                <a:srgbClr val="0000FF"/>
              </a:solidFill>
            </a:endParaRPr>
          </a:p>
        </p:txBody>
      </p:sp>
    </p:spTree>
    <p:extLst>
      <p:ext uri="{BB962C8B-B14F-4D97-AF65-F5344CB8AC3E}">
        <p14:creationId xmlns:p14="http://schemas.microsoft.com/office/powerpoint/2010/main" val="1622409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 calcmode="lin" valueType="num">
                                      <p:cBhvr additive="base">
                                        <p:cTn id="1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 calcmode="lin" valueType="num">
                                      <p:cBhvr additive="base">
                                        <p:cTn id="25"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39936" y="692696"/>
            <a:ext cx="8229600" cy="4525963"/>
          </a:xfrm>
        </p:spPr>
        <p:txBody>
          <a:bodyPr/>
          <a:lstStyle/>
          <a:p>
            <a:pPr marL="0" indent="0">
              <a:buNone/>
            </a:pPr>
            <a:r>
              <a:rPr lang="en-US" dirty="0">
                <a:solidFill>
                  <a:srgbClr val="FF0000"/>
                </a:solidFill>
                <a:latin typeface="Arial" panose="020B0604020202020204" pitchFamily="34" charset="0"/>
                <a:cs typeface="Arial" panose="020B0604020202020204" pitchFamily="34" charset="0"/>
              </a:rPr>
              <a:t>Retrieval – What 3 things did Heracles do before he sailed to Crete?</a:t>
            </a:r>
          </a:p>
          <a:p>
            <a:pPr marL="0" indent="0">
              <a:buNone/>
            </a:pPr>
            <a:r>
              <a:rPr lang="en-US" dirty="0">
                <a:latin typeface="Arial" panose="020B0604020202020204" pitchFamily="34" charset="0"/>
                <a:cs typeface="Arial" panose="020B0604020202020204" pitchFamily="34" charset="0"/>
              </a:rPr>
              <a:t>Heracles </a:t>
            </a:r>
            <a:r>
              <a:rPr lang="en-US" dirty="0">
                <a:highlight>
                  <a:srgbClr val="00FF00"/>
                </a:highlight>
                <a:latin typeface="Arial" panose="020B0604020202020204" pitchFamily="34" charset="0"/>
                <a:cs typeface="Arial" panose="020B0604020202020204" pitchFamily="34" charset="0"/>
              </a:rPr>
              <a:t>strode down to the port </a:t>
            </a:r>
            <a:r>
              <a:rPr lang="en-US" dirty="0">
                <a:latin typeface="Arial" panose="020B0604020202020204" pitchFamily="34" charset="0"/>
                <a:cs typeface="Arial" panose="020B0604020202020204" pitchFamily="34" charset="0"/>
              </a:rPr>
              <a:t>and </a:t>
            </a:r>
            <a:r>
              <a:rPr lang="en-US" dirty="0">
                <a:highlight>
                  <a:srgbClr val="00FF00"/>
                </a:highlight>
                <a:latin typeface="Arial" panose="020B0604020202020204" pitchFamily="34" charset="0"/>
                <a:cs typeface="Arial" panose="020B0604020202020204" pitchFamily="34" charset="0"/>
              </a:rPr>
              <a:t>found a ship</a:t>
            </a:r>
            <a:r>
              <a:rPr lang="en-US" dirty="0">
                <a:latin typeface="Arial" panose="020B0604020202020204" pitchFamily="34" charset="0"/>
                <a:cs typeface="Arial" panose="020B0604020202020204" pitchFamily="34" charset="0"/>
              </a:rPr>
              <a:t> and </a:t>
            </a:r>
            <a:r>
              <a:rPr lang="en-US" dirty="0">
                <a:highlight>
                  <a:srgbClr val="00FF00"/>
                </a:highlight>
                <a:latin typeface="Arial" panose="020B0604020202020204" pitchFamily="34" charset="0"/>
                <a:cs typeface="Arial" panose="020B0604020202020204" pitchFamily="34" charset="0"/>
              </a:rPr>
              <a:t>a crew willing to sail to Crete</a:t>
            </a:r>
            <a:r>
              <a:rPr lang="en-US" dirty="0">
                <a:latin typeface="Arial" panose="020B0604020202020204" pitchFamily="34" charset="0"/>
                <a:cs typeface="Arial" panose="020B0604020202020204" pitchFamily="34" charset="0"/>
              </a:rPr>
              <a:t>.</a:t>
            </a:r>
            <a:endParaRPr lang="en-US" dirty="0">
              <a:solidFill>
                <a:srgbClr val="FF0000"/>
              </a:solidFill>
            </a:endParaRPr>
          </a:p>
          <a:p>
            <a:pPr>
              <a:buFont typeface="Arial"/>
              <a:buChar char="•"/>
            </a:pPr>
            <a:r>
              <a:rPr lang="en-US" dirty="0">
                <a:solidFill>
                  <a:srgbClr val="FF0000"/>
                </a:solidFill>
              </a:rPr>
              <a:t>go to the port</a:t>
            </a:r>
          </a:p>
          <a:p>
            <a:pPr>
              <a:buFont typeface="Arial"/>
              <a:buChar char="•"/>
            </a:pPr>
            <a:r>
              <a:rPr lang="en-US" dirty="0">
                <a:solidFill>
                  <a:srgbClr val="FF0000"/>
                </a:solidFill>
              </a:rPr>
              <a:t>find a ship</a:t>
            </a:r>
          </a:p>
          <a:p>
            <a:pPr>
              <a:buFont typeface="Arial"/>
              <a:buChar char="•"/>
            </a:pPr>
            <a:r>
              <a:rPr lang="en-US" dirty="0">
                <a:solidFill>
                  <a:srgbClr val="FF0000"/>
                </a:solidFill>
              </a:rPr>
              <a:t>find a crew willing to sail to Crete</a:t>
            </a:r>
          </a:p>
          <a:p>
            <a:pPr marL="0" indent="0">
              <a:buNone/>
            </a:pPr>
            <a:endParaRPr lang="en-US" dirty="0">
              <a:solidFill>
                <a:srgbClr val="FF0000"/>
              </a:solidFill>
            </a:endParaRPr>
          </a:p>
          <a:p>
            <a:pPr marL="0" indent="0">
              <a:buNone/>
            </a:pPr>
            <a:endParaRPr lang="en-US" dirty="0">
              <a:solidFill>
                <a:srgbClr val="0000FF"/>
              </a:solidFill>
            </a:endParaRPr>
          </a:p>
        </p:txBody>
      </p:sp>
    </p:spTree>
    <p:extLst>
      <p:ext uri="{BB962C8B-B14F-4D97-AF65-F5344CB8AC3E}">
        <p14:creationId xmlns:p14="http://schemas.microsoft.com/office/powerpoint/2010/main" val="4012390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39936" y="692696"/>
            <a:ext cx="8229600" cy="4525963"/>
          </a:xfrm>
        </p:spPr>
        <p:txBody>
          <a:bodyPr/>
          <a:lstStyle/>
          <a:p>
            <a:pPr marL="0" indent="0">
              <a:buNone/>
            </a:pPr>
            <a:r>
              <a:rPr lang="en-US" dirty="0">
                <a:solidFill>
                  <a:srgbClr val="0000FF"/>
                </a:solidFill>
                <a:latin typeface="Arial" panose="020B0604020202020204" pitchFamily="34" charset="0"/>
                <a:cs typeface="Arial" panose="020B0604020202020204" pitchFamily="34" charset="0"/>
              </a:rPr>
              <a:t>Inference –  What evidence in the text is there that King Minos was happy that Heracles had come to Crete? – Give two examples.</a:t>
            </a:r>
          </a:p>
          <a:p>
            <a:endParaRPr lang="en-US" dirty="0">
              <a:solidFill>
                <a:srgbClr val="0000FF"/>
              </a:solidFill>
            </a:endParaRPr>
          </a:p>
          <a:p>
            <a:r>
              <a:rPr lang="en-US" dirty="0">
                <a:solidFill>
                  <a:srgbClr val="0000FF"/>
                </a:solidFill>
              </a:rPr>
              <a:t> </a:t>
            </a:r>
          </a:p>
          <a:p>
            <a:endParaRPr lang="en-US" dirty="0">
              <a:solidFill>
                <a:srgbClr val="0000FF"/>
              </a:solidFill>
            </a:endParaRPr>
          </a:p>
          <a:p>
            <a:r>
              <a:rPr lang="en-US" dirty="0">
                <a:solidFill>
                  <a:srgbClr val="0000FF"/>
                </a:solidFill>
              </a:rPr>
              <a:t> </a:t>
            </a:r>
          </a:p>
          <a:p>
            <a:pPr marL="0" indent="0">
              <a:buNone/>
            </a:pPr>
            <a:endParaRPr lang="en-US" dirty="0">
              <a:solidFill>
                <a:srgbClr val="0000FF"/>
              </a:solidFill>
            </a:endParaRPr>
          </a:p>
        </p:txBody>
      </p:sp>
    </p:spTree>
    <p:extLst>
      <p:ext uri="{BB962C8B-B14F-4D97-AF65-F5344CB8AC3E}">
        <p14:creationId xmlns:p14="http://schemas.microsoft.com/office/powerpoint/2010/main" val="3592409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 calcmode="lin" valueType="num">
                                      <p:cBhvr additive="base">
                                        <p:cTn id="1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39936" y="692696"/>
            <a:ext cx="8229600" cy="4525963"/>
          </a:xfrm>
        </p:spPr>
        <p:txBody>
          <a:bodyPr/>
          <a:lstStyle/>
          <a:p>
            <a:pPr marL="0" indent="0">
              <a:buNone/>
            </a:pPr>
            <a:r>
              <a:rPr lang="en-US" dirty="0">
                <a:solidFill>
                  <a:srgbClr val="0000FF"/>
                </a:solidFill>
                <a:latin typeface="Arial" panose="020B0604020202020204" pitchFamily="34" charset="0"/>
                <a:cs typeface="Arial" panose="020B0604020202020204" pitchFamily="34" charset="0"/>
              </a:rPr>
              <a:t>Inference –  What evidence in the text is there that King Minos was happy that Heracles had come to Crete? – Give two examples.</a:t>
            </a:r>
          </a:p>
          <a:p>
            <a:pPr marL="0" indent="0">
              <a:buNone/>
            </a:pPr>
            <a:endParaRPr lang="en-US" dirty="0">
              <a:solidFill>
                <a:srgbClr val="0000FF"/>
              </a:solidFill>
              <a:latin typeface="Arial" panose="020B0604020202020204" pitchFamily="34" charset="0"/>
              <a:cs typeface="Arial" panose="020B0604020202020204" pitchFamily="34" charset="0"/>
            </a:endParaRPr>
          </a:p>
          <a:p>
            <a:pPr marL="0" indent="0">
              <a:buNone/>
            </a:pPr>
            <a:r>
              <a:rPr lang="en-US" sz="2000" dirty="0">
                <a:solidFill>
                  <a:prstClr val="black"/>
                </a:solidFill>
                <a:latin typeface="Arial" panose="020B0604020202020204" pitchFamily="34" charset="0"/>
                <a:cs typeface="Arial" panose="020B0604020202020204" pitchFamily="34" charset="0"/>
              </a:rPr>
              <a:t>Once ashore, Heracles was met by King Minos. “</a:t>
            </a:r>
            <a:r>
              <a:rPr lang="en-US" sz="2000" dirty="0">
                <a:solidFill>
                  <a:prstClr val="black"/>
                </a:solidFill>
                <a:highlight>
                  <a:srgbClr val="00FF00"/>
                </a:highlight>
                <a:latin typeface="Arial" panose="020B0604020202020204" pitchFamily="34" charset="0"/>
                <a:cs typeface="Arial" panose="020B0604020202020204" pitchFamily="34" charset="0"/>
              </a:rPr>
              <a:t>You are welcome here</a:t>
            </a:r>
            <a:r>
              <a:rPr lang="en-US" sz="2000" dirty="0">
                <a:solidFill>
                  <a:prstClr val="black"/>
                </a:solidFill>
                <a:latin typeface="Arial" panose="020B0604020202020204" pitchFamily="34" charset="0"/>
                <a:cs typeface="Arial" panose="020B0604020202020204" pitchFamily="34" charset="0"/>
              </a:rPr>
              <a:t>,” said the King, and </a:t>
            </a:r>
            <a:r>
              <a:rPr lang="en-US" sz="2000" dirty="0">
                <a:solidFill>
                  <a:prstClr val="black"/>
                </a:solidFill>
                <a:highlight>
                  <a:srgbClr val="00FF00"/>
                </a:highlight>
                <a:latin typeface="Arial" panose="020B0604020202020204" pitchFamily="34" charset="0"/>
                <a:cs typeface="Arial" panose="020B0604020202020204" pitchFamily="34" charset="0"/>
              </a:rPr>
              <a:t>invited Heracles to his palace</a:t>
            </a:r>
            <a:r>
              <a:rPr lang="en-US" sz="2000" dirty="0">
                <a:solidFill>
                  <a:prstClr val="black"/>
                </a:solidFill>
                <a:latin typeface="Arial" panose="020B0604020202020204" pitchFamily="34" charset="0"/>
                <a:cs typeface="Arial" panose="020B0604020202020204" pitchFamily="34" charset="0"/>
              </a:rPr>
              <a:t>.</a:t>
            </a:r>
            <a:endParaRPr lang="en-US" sz="2000" dirty="0">
              <a:solidFill>
                <a:srgbClr val="0000FF"/>
              </a:solidFill>
              <a:latin typeface="Arial" panose="020B0604020202020204" pitchFamily="34" charset="0"/>
              <a:cs typeface="Arial" panose="020B0604020202020204" pitchFamily="34" charset="0"/>
            </a:endParaRPr>
          </a:p>
          <a:p>
            <a:pPr marL="0" indent="0">
              <a:buNone/>
            </a:pPr>
            <a:endParaRPr lang="en-US" dirty="0">
              <a:solidFill>
                <a:srgbClr val="0000FF"/>
              </a:solidFill>
              <a:latin typeface="Arial" panose="020B0604020202020204" pitchFamily="34" charset="0"/>
              <a:cs typeface="Arial" panose="020B0604020202020204" pitchFamily="34" charset="0"/>
            </a:endParaRPr>
          </a:p>
          <a:p>
            <a:pPr>
              <a:buFont typeface="Arial"/>
              <a:buChar char="•"/>
            </a:pPr>
            <a:r>
              <a:rPr lang="en-US" dirty="0">
                <a:solidFill>
                  <a:srgbClr val="0000FF"/>
                </a:solidFill>
                <a:latin typeface="Arial" panose="020B0604020202020204" pitchFamily="34" charset="0"/>
                <a:cs typeface="Arial" panose="020B0604020202020204" pitchFamily="34" charset="0"/>
              </a:rPr>
              <a:t>he welcomed him</a:t>
            </a:r>
          </a:p>
          <a:p>
            <a:pPr>
              <a:buFont typeface="Arial"/>
              <a:buChar char="•"/>
            </a:pPr>
            <a:r>
              <a:rPr lang="en-US" dirty="0">
                <a:solidFill>
                  <a:srgbClr val="0000FF"/>
                </a:solidFill>
                <a:latin typeface="Arial" panose="020B0604020202020204" pitchFamily="34" charset="0"/>
                <a:cs typeface="Arial" panose="020B0604020202020204" pitchFamily="34" charset="0"/>
              </a:rPr>
              <a:t>he invited Heracles to his palace</a:t>
            </a:r>
          </a:p>
          <a:p>
            <a:pPr marL="0" indent="0">
              <a:buNone/>
            </a:pPr>
            <a:endParaRPr lang="en-US" dirty="0">
              <a:solidFill>
                <a:srgbClr val="0000FF"/>
              </a:solidFill>
              <a:latin typeface="Arial" panose="020B0604020202020204" pitchFamily="34" charset="0"/>
              <a:cs typeface="Arial" panose="020B0604020202020204" pitchFamily="34" charset="0"/>
            </a:endParaRPr>
          </a:p>
          <a:p>
            <a:pPr marL="0" indent="0">
              <a:buNone/>
            </a:pPr>
            <a:endParaRPr lang="en-US" dirty="0">
              <a:solidFill>
                <a:srgbClr val="0000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0253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 calcmode="lin" valueType="num">
                                      <p:cBhvr additive="base">
                                        <p:cTn id="1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anim calcmode="lin" valueType="num">
                                      <p:cBhvr additive="base">
                                        <p:cTn id="2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ummer">
      <a:majorFont>
        <a:latin typeface="Century Gothic"/>
        <a:ea typeface=""/>
        <a:cs typeface=""/>
        <a:font script="Jpan" typeface="ヒラギノ丸ゴ Pro W4"/>
        <a:font script="Hans" typeface="宋体"/>
        <a:font script="Hant" typeface="新細明體"/>
      </a:majorFont>
      <a:minorFont>
        <a:latin typeface="Century Gothic"/>
        <a:ea typeface=""/>
        <a:cs typeface=""/>
        <a:font script="Jpan" typeface="ヒラギノ丸ゴ Pro W4"/>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7</TotalTime>
  <Words>511</Words>
  <Application>Microsoft Macintosh PowerPoint</Application>
  <PresentationFormat>On-screen Show (4:3)</PresentationFormat>
  <Paragraphs>36</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Century Gothic</vt:lpstr>
      <vt:lpstr>Lucida Handwriting</vt:lpstr>
      <vt:lpstr>Trebuchet MS</vt:lpstr>
      <vt:lpstr>Default Theme</vt:lpstr>
      <vt:lpstr>The Great Bull of Crete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Great Bull of Crete</dc:title>
  <dc:creator>Diane Stinson</dc:creator>
  <cp:lastModifiedBy>Diane Stinson</cp:lastModifiedBy>
  <cp:revision>4</cp:revision>
  <dcterms:created xsi:type="dcterms:W3CDTF">2021-06-25T12:50:11Z</dcterms:created>
  <dcterms:modified xsi:type="dcterms:W3CDTF">2024-03-23T18:06:13Z</dcterms:modified>
</cp:coreProperties>
</file>