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8"/>
  </p:notesMasterIdLst>
  <p:sldIdLst>
    <p:sldId id="256" r:id="rId3"/>
    <p:sldId id="258" r:id="rId4"/>
    <p:sldId id="285" r:id="rId5"/>
    <p:sldId id="315" r:id="rId6"/>
    <p:sldId id="264" r:id="rId7"/>
    <p:sldId id="265" r:id="rId8"/>
    <p:sldId id="262" r:id="rId9"/>
    <p:sldId id="268" r:id="rId10"/>
    <p:sldId id="263" r:id="rId11"/>
    <p:sldId id="282" r:id="rId12"/>
    <p:sldId id="269" r:id="rId13"/>
    <p:sldId id="273" r:id="rId14"/>
    <p:sldId id="270" r:id="rId15"/>
    <p:sldId id="272" r:id="rId16"/>
    <p:sldId id="274" r:id="rId17"/>
    <p:sldId id="271" r:id="rId18"/>
    <p:sldId id="284" r:id="rId19"/>
    <p:sldId id="283" r:id="rId20"/>
    <p:sldId id="275" r:id="rId21"/>
    <p:sldId id="276" r:id="rId22"/>
    <p:sldId id="277" r:id="rId23"/>
    <p:sldId id="279" r:id="rId24"/>
    <p:sldId id="280" r:id="rId25"/>
    <p:sldId id="281" r:id="rId26"/>
    <p:sldId id="28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66"/>
    <a:srgbClr val="655C10"/>
    <a:srgbClr val="C8B7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8"/>
    <p:restoredTop sz="94741"/>
  </p:normalViewPr>
  <p:slideViewPr>
    <p:cSldViewPr snapToGrid="0">
      <p:cViewPr varScale="1">
        <p:scale>
          <a:sx n="102" d="100"/>
          <a:sy n="102" d="100"/>
        </p:scale>
        <p:origin x="872" y="21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4D7A20-F94C-7943-BA73-C9D7E57818BC}" type="datetimeFigureOut">
              <a:rPr lang="en-US" smtClean="0"/>
              <a:t>11/3/25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011281-AB7B-6B4D-BEA1-D60CC031E083}" type="slidenum">
              <a:rPr lang="en-US" smtClean="0"/>
              <a:t>‹#›</a:t>
            </a:fld>
            <a:endParaRPr lang="en-US"/>
          </a:p>
        </p:txBody>
      </p:sp>
    </p:spTree>
    <p:extLst>
      <p:ext uri="{BB962C8B-B14F-4D97-AF65-F5344CB8AC3E}">
        <p14:creationId xmlns:p14="http://schemas.microsoft.com/office/powerpoint/2010/main" val="2455640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A586B-3EFE-5036-C024-D94B3281F1A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BA895CC-2D41-D37B-74B5-E6706F0761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E8E4C63-E717-F5F9-AB7F-D9871EC3D844}"/>
              </a:ext>
            </a:extLst>
          </p:cNvPr>
          <p:cNvSpPr>
            <a:spLocks noGrp="1"/>
          </p:cNvSpPr>
          <p:nvPr>
            <p:ph type="dt" sz="half" idx="10"/>
          </p:nvPr>
        </p:nvSpPr>
        <p:spPr/>
        <p:txBody>
          <a:bodyPr/>
          <a:lstStyle/>
          <a:p>
            <a:fld id="{122900FC-1EB8-8E41-84DD-D064C6E2DA0A}" type="datetimeFigureOut">
              <a:rPr lang="en-US" smtClean="0"/>
              <a:t>11/3/25</a:t>
            </a:fld>
            <a:endParaRPr lang="en-US"/>
          </a:p>
        </p:txBody>
      </p:sp>
      <p:sp>
        <p:nvSpPr>
          <p:cNvPr id="5" name="Footer Placeholder 4">
            <a:extLst>
              <a:ext uri="{FF2B5EF4-FFF2-40B4-BE49-F238E27FC236}">
                <a16:creationId xmlns:a16="http://schemas.microsoft.com/office/drawing/2014/main" id="{D8F1FD7D-771D-3631-7803-A016F0A4527B}"/>
              </a:ext>
            </a:extLst>
          </p:cNvPr>
          <p:cNvSpPr>
            <a:spLocks noGrp="1"/>
          </p:cNvSpPr>
          <p:nvPr>
            <p:ph type="ftr" sz="quarter" idx="11"/>
          </p:nvPr>
        </p:nvSpPr>
        <p:spPr/>
        <p:txBody>
          <a:bodyPr/>
          <a:lstStyle/>
          <a:p>
            <a:r>
              <a:rPr lang="en-GB" sz="1800" dirty="0">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1800" dirty="0">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1800" dirty="0">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Slide Number Placeholder 5">
            <a:extLst>
              <a:ext uri="{FF2B5EF4-FFF2-40B4-BE49-F238E27FC236}">
                <a16:creationId xmlns:a16="http://schemas.microsoft.com/office/drawing/2014/main" id="{AF41E771-F4F8-534E-E6E3-037CC0682A33}"/>
              </a:ext>
            </a:extLst>
          </p:cNvPr>
          <p:cNvSpPr>
            <a:spLocks noGrp="1"/>
          </p:cNvSpPr>
          <p:nvPr>
            <p:ph type="sldNum" sz="quarter" idx="12"/>
          </p:nvPr>
        </p:nvSpPr>
        <p:spPr/>
        <p:txBody>
          <a:bodyPr/>
          <a:lstStyle/>
          <a:p>
            <a:fld id="{237A7B13-1897-D345-9D2D-C5C02C40A6A8}" type="slidenum">
              <a:rPr lang="en-US" smtClean="0"/>
              <a:t>‹#›</a:t>
            </a:fld>
            <a:endParaRPr lang="en-US"/>
          </a:p>
        </p:txBody>
      </p:sp>
    </p:spTree>
    <p:extLst>
      <p:ext uri="{BB962C8B-B14F-4D97-AF65-F5344CB8AC3E}">
        <p14:creationId xmlns:p14="http://schemas.microsoft.com/office/powerpoint/2010/main" val="409037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F72E0-D465-1676-B823-F134E953F89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84613D7-F62A-94DC-0A23-35A1C9680B6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7520A32-8D92-05B9-B655-30CCB5B4480F}"/>
              </a:ext>
            </a:extLst>
          </p:cNvPr>
          <p:cNvSpPr>
            <a:spLocks noGrp="1"/>
          </p:cNvSpPr>
          <p:nvPr>
            <p:ph type="dt" sz="half" idx="10"/>
          </p:nvPr>
        </p:nvSpPr>
        <p:spPr/>
        <p:txBody>
          <a:bodyPr/>
          <a:lstStyle/>
          <a:p>
            <a:fld id="{122900FC-1EB8-8E41-84DD-D064C6E2DA0A}" type="datetimeFigureOut">
              <a:rPr lang="en-US" smtClean="0"/>
              <a:t>11/3/25</a:t>
            </a:fld>
            <a:endParaRPr lang="en-US"/>
          </a:p>
        </p:txBody>
      </p:sp>
      <p:sp>
        <p:nvSpPr>
          <p:cNvPr id="5" name="Footer Placeholder 4">
            <a:extLst>
              <a:ext uri="{FF2B5EF4-FFF2-40B4-BE49-F238E27FC236}">
                <a16:creationId xmlns:a16="http://schemas.microsoft.com/office/drawing/2014/main" id="{D14E31A0-2C94-29FB-68F6-D6178D9E8F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16D1A8-E9CF-6EF3-82BA-069C80F18291}"/>
              </a:ext>
            </a:extLst>
          </p:cNvPr>
          <p:cNvSpPr>
            <a:spLocks noGrp="1"/>
          </p:cNvSpPr>
          <p:nvPr>
            <p:ph type="sldNum" sz="quarter" idx="12"/>
          </p:nvPr>
        </p:nvSpPr>
        <p:spPr/>
        <p:txBody>
          <a:bodyPr/>
          <a:lstStyle/>
          <a:p>
            <a:fld id="{237A7B13-1897-D345-9D2D-C5C02C40A6A8}" type="slidenum">
              <a:rPr lang="en-US" smtClean="0"/>
              <a:t>‹#›</a:t>
            </a:fld>
            <a:endParaRPr lang="en-US"/>
          </a:p>
        </p:txBody>
      </p:sp>
    </p:spTree>
    <p:extLst>
      <p:ext uri="{BB962C8B-B14F-4D97-AF65-F5344CB8AC3E}">
        <p14:creationId xmlns:p14="http://schemas.microsoft.com/office/powerpoint/2010/main" val="2535030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8C8254-1215-98EA-3D20-6E25768F33C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57E2B02-E0B6-18B8-BBEB-FB028F42023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80B365E-CDD6-905C-1795-09630F799E25}"/>
              </a:ext>
            </a:extLst>
          </p:cNvPr>
          <p:cNvSpPr>
            <a:spLocks noGrp="1"/>
          </p:cNvSpPr>
          <p:nvPr>
            <p:ph type="dt" sz="half" idx="10"/>
          </p:nvPr>
        </p:nvSpPr>
        <p:spPr/>
        <p:txBody>
          <a:bodyPr/>
          <a:lstStyle/>
          <a:p>
            <a:fld id="{122900FC-1EB8-8E41-84DD-D064C6E2DA0A}" type="datetimeFigureOut">
              <a:rPr lang="en-US" smtClean="0"/>
              <a:t>11/3/25</a:t>
            </a:fld>
            <a:endParaRPr lang="en-US"/>
          </a:p>
        </p:txBody>
      </p:sp>
      <p:sp>
        <p:nvSpPr>
          <p:cNvPr id="5" name="Footer Placeholder 4">
            <a:extLst>
              <a:ext uri="{FF2B5EF4-FFF2-40B4-BE49-F238E27FC236}">
                <a16:creationId xmlns:a16="http://schemas.microsoft.com/office/drawing/2014/main" id="{247A668A-C902-25CF-9D79-2AF27DE91E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45ABDD-F8BE-EDD0-EF17-E55B781B5033}"/>
              </a:ext>
            </a:extLst>
          </p:cNvPr>
          <p:cNvSpPr>
            <a:spLocks noGrp="1"/>
          </p:cNvSpPr>
          <p:nvPr>
            <p:ph type="sldNum" sz="quarter" idx="12"/>
          </p:nvPr>
        </p:nvSpPr>
        <p:spPr/>
        <p:txBody>
          <a:bodyPr/>
          <a:lstStyle/>
          <a:p>
            <a:fld id="{237A7B13-1897-D345-9D2D-C5C02C40A6A8}" type="slidenum">
              <a:rPr lang="en-US" smtClean="0"/>
              <a:t>‹#›</a:t>
            </a:fld>
            <a:endParaRPr lang="en-US"/>
          </a:p>
        </p:txBody>
      </p:sp>
    </p:spTree>
    <p:extLst>
      <p:ext uri="{BB962C8B-B14F-4D97-AF65-F5344CB8AC3E}">
        <p14:creationId xmlns:p14="http://schemas.microsoft.com/office/powerpoint/2010/main" val="1453207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CC70D-90C6-1CFC-6B6C-C55DCDEB76C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BA2C040-439F-8731-4134-113201BFB5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EA1471A-03D8-1BCC-E10F-B7717580CD26}"/>
              </a:ext>
            </a:extLst>
          </p:cNvPr>
          <p:cNvSpPr>
            <a:spLocks noGrp="1"/>
          </p:cNvSpPr>
          <p:nvPr>
            <p:ph type="dt" sz="half" idx="10"/>
          </p:nvPr>
        </p:nvSpPr>
        <p:spPr/>
        <p:txBody>
          <a:bodyPr/>
          <a:lstStyle/>
          <a:p>
            <a:fld id="{25EFD78D-F849-B540-9A90-2BD104855482}" type="datetimeFigureOut">
              <a:rPr lang="en-US" smtClean="0"/>
              <a:t>11/3/25</a:t>
            </a:fld>
            <a:endParaRPr lang="en-US"/>
          </a:p>
        </p:txBody>
      </p:sp>
      <p:sp>
        <p:nvSpPr>
          <p:cNvPr id="5" name="Footer Placeholder 4">
            <a:extLst>
              <a:ext uri="{FF2B5EF4-FFF2-40B4-BE49-F238E27FC236}">
                <a16:creationId xmlns:a16="http://schemas.microsoft.com/office/drawing/2014/main" id="{7E56DD47-CFF9-1385-83EA-170D17ED94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FB394D-5980-4798-8E62-03C0CEA7C646}"/>
              </a:ext>
            </a:extLst>
          </p:cNvPr>
          <p:cNvSpPr>
            <a:spLocks noGrp="1"/>
          </p:cNvSpPr>
          <p:nvPr>
            <p:ph type="sldNum" sz="quarter" idx="12"/>
          </p:nvPr>
        </p:nvSpPr>
        <p:spPr/>
        <p:txBody>
          <a:bodyPr/>
          <a:lstStyle/>
          <a:p>
            <a:fld id="{C436A8E0-671C-F540-9283-CB869040DC3B}" type="slidenum">
              <a:rPr lang="en-US" smtClean="0"/>
              <a:t>‹#›</a:t>
            </a:fld>
            <a:endParaRPr lang="en-US"/>
          </a:p>
        </p:txBody>
      </p:sp>
    </p:spTree>
    <p:extLst>
      <p:ext uri="{BB962C8B-B14F-4D97-AF65-F5344CB8AC3E}">
        <p14:creationId xmlns:p14="http://schemas.microsoft.com/office/powerpoint/2010/main" val="2425313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B7EC1-42F4-0892-5901-3A2C93FDF22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0D6FCD3-E900-1958-BD12-757D06DD6A0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D3CFC19-3418-201F-8CBE-53193051B153}"/>
              </a:ext>
            </a:extLst>
          </p:cNvPr>
          <p:cNvSpPr>
            <a:spLocks noGrp="1"/>
          </p:cNvSpPr>
          <p:nvPr>
            <p:ph type="dt" sz="half" idx="10"/>
          </p:nvPr>
        </p:nvSpPr>
        <p:spPr/>
        <p:txBody>
          <a:bodyPr/>
          <a:lstStyle/>
          <a:p>
            <a:fld id="{25EFD78D-F849-B540-9A90-2BD104855482}" type="datetimeFigureOut">
              <a:rPr lang="en-US" smtClean="0"/>
              <a:t>11/3/25</a:t>
            </a:fld>
            <a:endParaRPr lang="en-US"/>
          </a:p>
        </p:txBody>
      </p:sp>
      <p:sp>
        <p:nvSpPr>
          <p:cNvPr id="5" name="Footer Placeholder 4">
            <a:extLst>
              <a:ext uri="{FF2B5EF4-FFF2-40B4-BE49-F238E27FC236}">
                <a16:creationId xmlns:a16="http://schemas.microsoft.com/office/drawing/2014/main" id="{738C0F0B-A034-F687-7F76-6754849276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AF9ACA-DFFC-3321-3CC7-BE5CBBFECF4A}"/>
              </a:ext>
            </a:extLst>
          </p:cNvPr>
          <p:cNvSpPr>
            <a:spLocks noGrp="1"/>
          </p:cNvSpPr>
          <p:nvPr>
            <p:ph type="sldNum" sz="quarter" idx="12"/>
          </p:nvPr>
        </p:nvSpPr>
        <p:spPr/>
        <p:txBody>
          <a:bodyPr/>
          <a:lstStyle/>
          <a:p>
            <a:fld id="{C436A8E0-671C-F540-9283-CB869040DC3B}" type="slidenum">
              <a:rPr lang="en-US" smtClean="0"/>
              <a:t>‹#›</a:t>
            </a:fld>
            <a:endParaRPr lang="en-US"/>
          </a:p>
        </p:txBody>
      </p:sp>
    </p:spTree>
    <p:extLst>
      <p:ext uri="{BB962C8B-B14F-4D97-AF65-F5344CB8AC3E}">
        <p14:creationId xmlns:p14="http://schemas.microsoft.com/office/powerpoint/2010/main" val="3538564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CE307-A37E-9937-B6A2-AD0E96B01BE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B138D45-A28B-7847-A7E1-0EAC95FAC4A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451FF8C-5A82-9D83-A3EF-12BC698F1D09}"/>
              </a:ext>
            </a:extLst>
          </p:cNvPr>
          <p:cNvSpPr>
            <a:spLocks noGrp="1"/>
          </p:cNvSpPr>
          <p:nvPr>
            <p:ph type="dt" sz="half" idx="10"/>
          </p:nvPr>
        </p:nvSpPr>
        <p:spPr/>
        <p:txBody>
          <a:bodyPr/>
          <a:lstStyle/>
          <a:p>
            <a:fld id="{25EFD78D-F849-B540-9A90-2BD104855482}" type="datetimeFigureOut">
              <a:rPr lang="en-US" smtClean="0"/>
              <a:t>11/3/25</a:t>
            </a:fld>
            <a:endParaRPr lang="en-US"/>
          </a:p>
        </p:txBody>
      </p:sp>
      <p:sp>
        <p:nvSpPr>
          <p:cNvPr id="5" name="Footer Placeholder 4">
            <a:extLst>
              <a:ext uri="{FF2B5EF4-FFF2-40B4-BE49-F238E27FC236}">
                <a16:creationId xmlns:a16="http://schemas.microsoft.com/office/drawing/2014/main" id="{9591F7D6-BEF2-4F1F-A058-4ABB0C5643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AB0714-CA91-C307-AD69-CA6627D3196B}"/>
              </a:ext>
            </a:extLst>
          </p:cNvPr>
          <p:cNvSpPr>
            <a:spLocks noGrp="1"/>
          </p:cNvSpPr>
          <p:nvPr>
            <p:ph type="sldNum" sz="quarter" idx="12"/>
          </p:nvPr>
        </p:nvSpPr>
        <p:spPr/>
        <p:txBody>
          <a:bodyPr/>
          <a:lstStyle/>
          <a:p>
            <a:fld id="{C436A8E0-671C-F540-9283-CB869040DC3B}" type="slidenum">
              <a:rPr lang="en-US" smtClean="0"/>
              <a:t>‹#›</a:t>
            </a:fld>
            <a:endParaRPr lang="en-US"/>
          </a:p>
        </p:txBody>
      </p:sp>
    </p:spTree>
    <p:extLst>
      <p:ext uri="{BB962C8B-B14F-4D97-AF65-F5344CB8AC3E}">
        <p14:creationId xmlns:p14="http://schemas.microsoft.com/office/powerpoint/2010/main" val="2360804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B5454-90F8-A2C1-4EEF-80B10A488E8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4E9C55A-087E-F496-0A30-7F2333FDC10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47FE007-2D03-51A7-618F-0F9EEDC03D8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2C541FD-ABE7-8F46-D39A-1361F37D9B37}"/>
              </a:ext>
            </a:extLst>
          </p:cNvPr>
          <p:cNvSpPr>
            <a:spLocks noGrp="1"/>
          </p:cNvSpPr>
          <p:nvPr>
            <p:ph type="dt" sz="half" idx="10"/>
          </p:nvPr>
        </p:nvSpPr>
        <p:spPr/>
        <p:txBody>
          <a:bodyPr/>
          <a:lstStyle/>
          <a:p>
            <a:fld id="{25EFD78D-F849-B540-9A90-2BD104855482}" type="datetimeFigureOut">
              <a:rPr lang="en-US" smtClean="0"/>
              <a:t>11/3/25</a:t>
            </a:fld>
            <a:endParaRPr lang="en-US"/>
          </a:p>
        </p:txBody>
      </p:sp>
      <p:sp>
        <p:nvSpPr>
          <p:cNvPr id="6" name="Footer Placeholder 5">
            <a:extLst>
              <a:ext uri="{FF2B5EF4-FFF2-40B4-BE49-F238E27FC236}">
                <a16:creationId xmlns:a16="http://schemas.microsoft.com/office/drawing/2014/main" id="{3EC04DEC-F28B-A894-592B-2A82E704D2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307326-FB9C-CC36-31FB-4562F0A6E30E}"/>
              </a:ext>
            </a:extLst>
          </p:cNvPr>
          <p:cNvSpPr>
            <a:spLocks noGrp="1"/>
          </p:cNvSpPr>
          <p:nvPr>
            <p:ph type="sldNum" sz="quarter" idx="12"/>
          </p:nvPr>
        </p:nvSpPr>
        <p:spPr/>
        <p:txBody>
          <a:bodyPr/>
          <a:lstStyle/>
          <a:p>
            <a:fld id="{C436A8E0-671C-F540-9283-CB869040DC3B}" type="slidenum">
              <a:rPr lang="en-US" smtClean="0"/>
              <a:t>‹#›</a:t>
            </a:fld>
            <a:endParaRPr lang="en-US"/>
          </a:p>
        </p:txBody>
      </p:sp>
    </p:spTree>
    <p:extLst>
      <p:ext uri="{BB962C8B-B14F-4D97-AF65-F5344CB8AC3E}">
        <p14:creationId xmlns:p14="http://schemas.microsoft.com/office/powerpoint/2010/main" val="673399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C7570-F268-4D84-627A-9D9F6E4CDA6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3194313-7812-1041-52A8-46C16AE3C4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37DBE42-48C7-4A56-E19C-497EBC75AE1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3BF901E-AC84-3036-65D7-965328BA2C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9386839-6212-0B8C-31F3-765C661B5F9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550F656-F4F3-AB89-9DD0-8B2D4287C07E}"/>
              </a:ext>
            </a:extLst>
          </p:cNvPr>
          <p:cNvSpPr>
            <a:spLocks noGrp="1"/>
          </p:cNvSpPr>
          <p:nvPr>
            <p:ph type="dt" sz="half" idx="10"/>
          </p:nvPr>
        </p:nvSpPr>
        <p:spPr/>
        <p:txBody>
          <a:bodyPr/>
          <a:lstStyle/>
          <a:p>
            <a:fld id="{25EFD78D-F849-B540-9A90-2BD104855482}" type="datetimeFigureOut">
              <a:rPr lang="en-US" smtClean="0"/>
              <a:t>11/3/25</a:t>
            </a:fld>
            <a:endParaRPr lang="en-US"/>
          </a:p>
        </p:txBody>
      </p:sp>
      <p:sp>
        <p:nvSpPr>
          <p:cNvPr id="8" name="Footer Placeholder 7">
            <a:extLst>
              <a:ext uri="{FF2B5EF4-FFF2-40B4-BE49-F238E27FC236}">
                <a16:creationId xmlns:a16="http://schemas.microsoft.com/office/drawing/2014/main" id="{5726D4A1-A173-7C60-393C-3B21352E66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E6F309-CFF1-EAC6-0E46-0380CF5FB4B5}"/>
              </a:ext>
            </a:extLst>
          </p:cNvPr>
          <p:cNvSpPr>
            <a:spLocks noGrp="1"/>
          </p:cNvSpPr>
          <p:nvPr>
            <p:ph type="sldNum" sz="quarter" idx="12"/>
          </p:nvPr>
        </p:nvSpPr>
        <p:spPr/>
        <p:txBody>
          <a:bodyPr/>
          <a:lstStyle/>
          <a:p>
            <a:fld id="{C436A8E0-671C-F540-9283-CB869040DC3B}" type="slidenum">
              <a:rPr lang="en-US" smtClean="0"/>
              <a:t>‹#›</a:t>
            </a:fld>
            <a:endParaRPr lang="en-US"/>
          </a:p>
        </p:txBody>
      </p:sp>
    </p:spTree>
    <p:extLst>
      <p:ext uri="{BB962C8B-B14F-4D97-AF65-F5344CB8AC3E}">
        <p14:creationId xmlns:p14="http://schemas.microsoft.com/office/powerpoint/2010/main" val="3066845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8CA99-0496-8290-6004-F4C4F3B0280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566540B-DCE0-73F6-7F4C-B52E5AF37A01}"/>
              </a:ext>
            </a:extLst>
          </p:cNvPr>
          <p:cNvSpPr>
            <a:spLocks noGrp="1"/>
          </p:cNvSpPr>
          <p:nvPr>
            <p:ph type="dt" sz="half" idx="10"/>
          </p:nvPr>
        </p:nvSpPr>
        <p:spPr/>
        <p:txBody>
          <a:bodyPr/>
          <a:lstStyle/>
          <a:p>
            <a:fld id="{25EFD78D-F849-B540-9A90-2BD104855482}" type="datetimeFigureOut">
              <a:rPr lang="en-US" smtClean="0"/>
              <a:t>11/3/25</a:t>
            </a:fld>
            <a:endParaRPr lang="en-US"/>
          </a:p>
        </p:txBody>
      </p:sp>
      <p:sp>
        <p:nvSpPr>
          <p:cNvPr id="4" name="Footer Placeholder 3">
            <a:extLst>
              <a:ext uri="{FF2B5EF4-FFF2-40B4-BE49-F238E27FC236}">
                <a16:creationId xmlns:a16="http://schemas.microsoft.com/office/drawing/2014/main" id="{50A61F7B-756A-010C-9C92-9047843E8D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20DE05-B973-475A-71AC-15D2147582F7}"/>
              </a:ext>
            </a:extLst>
          </p:cNvPr>
          <p:cNvSpPr>
            <a:spLocks noGrp="1"/>
          </p:cNvSpPr>
          <p:nvPr>
            <p:ph type="sldNum" sz="quarter" idx="12"/>
          </p:nvPr>
        </p:nvSpPr>
        <p:spPr/>
        <p:txBody>
          <a:bodyPr/>
          <a:lstStyle/>
          <a:p>
            <a:fld id="{C436A8E0-671C-F540-9283-CB869040DC3B}" type="slidenum">
              <a:rPr lang="en-US" smtClean="0"/>
              <a:t>‹#›</a:t>
            </a:fld>
            <a:endParaRPr lang="en-US"/>
          </a:p>
        </p:txBody>
      </p:sp>
    </p:spTree>
    <p:extLst>
      <p:ext uri="{BB962C8B-B14F-4D97-AF65-F5344CB8AC3E}">
        <p14:creationId xmlns:p14="http://schemas.microsoft.com/office/powerpoint/2010/main" val="2344924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6CFC73-6F5A-8310-3B4F-A39654B9FDF8}"/>
              </a:ext>
            </a:extLst>
          </p:cNvPr>
          <p:cNvSpPr>
            <a:spLocks noGrp="1"/>
          </p:cNvSpPr>
          <p:nvPr>
            <p:ph type="dt" sz="half" idx="10"/>
          </p:nvPr>
        </p:nvSpPr>
        <p:spPr/>
        <p:txBody>
          <a:bodyPr/>
          <a:lstStyle/>
          <a:p>
            <a:fld id="{25EFD78D-F849-B540-9A90-2BD104855482}" type="datetimeFigureOut">
              <a:rPr lang="en-US" smtClean="0"/>
              <a:t>11/3/25</a:t>
            </a:fld>
            <a:endParaRPr lang="en-US"/>
          </a:p>
        </p:txBody>
      </p:sp>
      <p:sp>
        <p:nvSpPr>
          <p:cNvPr id="3" name="Footer Placeholder 2">
            <a:extLst>
              <a:ext uri="{FF2B5EF4-FFF2-40B4-BE49-F238E27FC236}">
                <a16:creationId xmlns:a16="http://schemas.microsoft.com/office/drawing/2014/main" id="{9B96F0AD-E5E5-62E3-7732-F0F9850289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644789-425D-0A44-864E-334E1479F07A}"/>
              </a:ext>
            </a:extLst>
          </p:cNvPr>
          <p:cNvSpPr>
            <a:spLocks noGrp="1"/>
          </p:cNvSpPr>
          <p:nvPr>
            <p:ph type="sldNum" sz="quarter" idx="12"/>
          </p:nvPr>
        </p:nvSpPr>
        <p:spPr/>
        <p:txBody>
          <a:bodyPr/>
          <a:lstStyle/>
          <a:p>
            <a:fld id="{C436A8E0-671C-F540-9283-CB869040DC3B}" type="slidenum">
              <a:rPr lang="en-US" smtClean="0"/>
              <a:t>‹#›</a:t>
            </a:fld>
            <a:endParaRPr lang="en-US"/>
          </a:p>
        </p:txBody>
      </p:sp>
    </p:spTree>
    <p:extLst>
      <p:ext uri="{BB962C8B-B14F-4D97-AF65-F5344CB8AC3E}">
        <p14:creationId xmlns:p14="http://schemas.microsoft.com/office/powerpoint/2010/main" val="1302150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AF705-1A50-4ACA-9DDB-2D387B96CC7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3918479-7B12-EA44-309B-2BF8DD530B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0868F31-6680-8DCA-01E4-76B0E3FCCF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3584261-A901-8532-6FD3-141DAC72FC2D}"/>
              </a:ext>
            </a:extLst>
          </p:cNvPr>
          <p:cNvSpPr>
            <a:spLocks noGrp="1"/>
          </p:cNvSpPr>
          <p:nvPr>
            <p:ph type="dt" sz="half" idx="10"/>
          </p:nvPr>
        </p:nvSpPr>
        <p:spPr/>
        <p:txBody>
          <a:bodyPr/>
          <a:lstStyle/>
          <a:p>
            <a:fld id="{25EFD78D-F849-B540-9A90-2BD104855482}" type="datetimeFigureOut">
              <a:rPr lang="en-US" smtClean="0"/>
              <a:t>11/3/25</a:t>
            </a:fld>
            <a:endParaRPr lang="en-US"/>
          </a:p>
        </p:txBody>
      </p:sp>
      <p:sp>
        <p:nvSpPr>
          <p:cNvPr id="6" name="Footer Placeholder 5">
            <a:extLst>
              <a:ext uri="{FF2B5EF4-FFF2-40B4-BE49-F238E27FC236}">
                <a16:creationId xmlns:a16="http://schemas.microsoft.com/office/drawing/2014/main" id="{507BCC2A-300F-9949-FA06-492F0EBC21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D3F025-A9B1-4E93-40E7-889FCBE2262F}"/>
              </a:ext>
            </a:extLst>
          </p:cNvPr>
          <p:cNvSpPr>
            <a:spLocks noGrp="1"/>
          </p:cNvSpPr>
          <p:nvPr>
            <p:ph type="sldNum" sz="quarter" idx="12"/>
          </p:nvPr>
        </p:nvSpPr>
        <p:spPr/>
        <p:txBody>
          <a:bodyPr/>
          <a:lstStyle/>
          <a:p>
            <a:fld id="{C436A8E0-671C-F540-9283-CB869040DC3B}" type="slidenum">
              <a:rPr lang="en-US" smtClean="0"/>
              <a:t>‹#›</a:t>
            </a:fld>
            <a:endParaRPr lang="en-US"/>
          </a:p>
        </p:txBody>
      </p:sp>
    </p:spTree>
    <p:extLst>
      <p:ext uri="{BB962C8B-B14F-4D97-AF65-F5344CB8AC3E}">
        <p14:creationId xmlns:p14="http://schemas.microsoft.com/office/powerpoint/2010/main" val="2588145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3A2-2EAE-8A3D-135C-DF1DAF72255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CDF8950-6465-C446-69BE-95FD4654F9B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B664FDB-D4E7-573A-236F-470EF4AC08EB}"/>
              </a:ext>
            </a:extLst>
          </p:cNvPr>
          <p:cNvSpPr>
            <a:spLocks noGrp="1"/>
          </p:cNvSpPr>
          <p:nvPr>
            <p:ph type="dt" sz="half" idx="10"/>
          </p:nvPr>
        </p:nvSpPr>
        <p:spPr/>
        <p:txBody>
          <a:bodyPr/>
          <a:lstStyle/>
          <a:p>
            <a:fld id="{122900FC-1EB8-8E41-84DD-D064C6E2DA0A}" type="datetimeFigureOut">
              <a:rPr lang="en-US" smtClean="0"/>
              <a:t>11/3/25</a:t>
            </a:fld>
            <a:endParaRPr lang="en-US"/>
          </a:p>
        </p:txBody>
      </p:sp>
      <p:sp>
        <p:nvSpPr>
          <p:cNvPr id="5" name="Footer Placeholder 4">
            <a:extLst>
              <a:ext uri="{FF2B5EF4-FFF2-40B4-BE49-F238E27FC236}">
                <a16:creationId xmlns:a16="http://schemas.microsoft.com/office/drawing/2014/main" id="{FA1D084E-D82D-E553-0D9A-164939ADB3EC}"/>
              </a:ext>
            </a:extLst>
          </p:cNvPr>
          <p:cNvSpPr>
            <a:spLocks noGrp="1"/>
          </p:cNvSpPr>
          <p:nvPr>
            <p:ph type="ftr" sz="quarter" idx="11"/>
          </p:nvPr>
        </p:nvSpPr>
        <p:spPr/>
        <p:txBody>
          <a:bodyPr/>
          <a:lstStyle/>
          <a:p>
            <a:r>
              <a:rPr lang="en-GB" sz="1800" dirty="0">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1800" dirty="0">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1800" dirty="0">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Slide Number Placeholder 5">
            <a:extLst>
              <a:ext uri="{FF2B5EF4-FFF2-40B4-BE49-F238E27FC236}">
                <a16:creationId xmlns:a16="http://schemas.microsoft.com/office/drawing/2014/main" id="{6DF6391F-1E8C-1C64-5177-7941B4D59E5C}"/>
              </a:ext>
            </a:extLst>
          </p:cNvPr>
          <p:cNvSpPr>
            <a:spLocks noGrp="1"/>
          </p:cNvSpPr>
          <p:nvPr>
            <p:ph type="sldNum" sz="quarter" idx="12"/>
          </p:nvPr>
        </p:nvSpPr>
        <p:spPr/>
        <p:txBody>
          <a:bodyPr/>
          <a:lstStyle/>
          <a:p>
            <a:fld id="{237A7B13-1897-D345-9D2D-C5C02C40A6A8}" type="slidenum">
              <a:rPr lang="en-US" smtClean="0"/>
              <a:t>‹#›</a:t>
            </a:fld>
            <a:endParaRPr lang="en-US"/>
          </a:p>
        </p:txBody>
      </p:sp>
    </p:spTree>
    <p:extLst>
      <p:ext uri="{BB962C8B-B14F-4D97-AF65-F5344CB8AC3E}">
        <p14:creationId xmlns:p14="http://schemas.microsoft.com/office/powerpoint/2010/main" val="2275331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AD895-AB9A-4C81-4477-30505E01E53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ACD0EE3-FE82-A94B-AA06-47B8F3852C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67C237-4A64-9B44-3A6B-9344C23E91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35A3374-B937-9A0E-A6D3-3BECA97AD488}"/>
              </a:ext>
            </a:extLst>
          </p:cNvPr>
          <p:cNvSpPr>
            <a:spLocks noGrp="1"/>
          </p:cNvSpPr>
          <p:nvPr>
            <p:ph type="dt" sz="half" idx="10"/>
          </p:nvPr>
        </p:nvSpPr>
        <p:spPr/>
        <p:txBody>
          <a:bodyPr/>
          <a:lstStyle/>
          <a:p>
            <a:fld id="{25EFD78D-F849-B540-9A90-2BD104855482}" type="datetimeFigureOut">
              <a:rPr lang="en-US" smtClean="0"/>
              <a:t>11/3/25</a:t>
            </a:fld>
            <a:endParaRPr lang="en-US"/>
          </a:p>
        </p:txBody>
      </p:sp>
      <p:sp>
        <p:nvSpPr>
          <p:cNvPr id="6" name="Footer Placeholder 5">
            <a:extLst>
              <a:ext uri="{FF2B5EF4-FFF2-40B4-BE49-F238E27FC236}">
                <a16:creationId xmlns:a16="http://schemas.microsoft.com/office/drawing/2014/main" id="{681F4471-9960-A3CA-34C4-8A60C4C6DF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E54BCC-A98E-3869-D15E-BAB3193D0627}"/>
              </a:ext>
            </a:extLst>
          </p:cNvPr>
          <p:cNvSpPr>
            <a:spLocks noGrp="1"/>
          </p:cNvSpPr>
          <p:nvPr>
            <p:ph type="sldNum" sz="quarter" idx="12"/>
          </p:nvPr>
        </p:nvSpPr>
        <p:spPr/>
        <p:txBody>
          <a:bodyPr/>
          <a:lstStyle/>
          <a:p>
            <a:fld id="{C436A8E0-671C-F540-9283-CB869040DC3B}" type="slidenum">
              <a:rPr lang="en-US" smtClean="0"/>
              <a:t>‹#›</a:t>
            </a:fld>
            <a:endParaRPr lang="en-US"/>
          </a:p>
        </p:txBody>
      </p:sp>
    </p:spTree>
    <p:extLst>
      <p:ext uri="{BB962C8B-B14F-4D97-AF65-F5344CB8AC3E}">
        <p14:creationId xmlns:p14="http://schemas.microsoft.com/office/powerpoint/2010/main" val="3236675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10BD6-241A-F934-933D-2DC8286FA2B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AD085CA-8E51-550B-F30A-A96211E6335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6F3DAB5-F5DD-82AF-639C-1AF782DCE86D}"/>
              </a:ext>
            </a:extLst>
          </p:cNvPr>
          <p:cNvSpPr>
            <a:spLocks noGrp="1"/>
          </p:cNvSpPr>
          <p:nvPr>
            <p:ph type="dt" sz="half" idx="10"/>
          </p:nvPr>
        </p:nvSpPr>
        <p:spPr/>
        <p:txBody>
          <a:bodyPr/>
          <a:lstStyle/>
          <a:p>
            <a:fld id="{25EFD78D-F849-B540-9A90-2BD104855482}" type="datetimeFigureOut">
              <a:rPr lang="en-US" smtClean="0"/>
              <a:t>11/3/25</a:t>
            </a:fld>
            <a:endParaRPr lang="en-US"/>
          </a:p>
        </p:txBody>
      </p:sp>
      <p:sp>
        <p:nvSpPr>
          <p:cNvPr id="5" name="Footer Placeholder 4">
            <a:extLst>
              <a:ext uri="{FF2B5EF4-FFF2-40B4-BE49-F238E27FC236}">
                <a16:creationId xmlns:a16="http://schemas.microsoft.com/office/drawing/2014/main" id="{34EE7EBB-64C4-B61D-243A-1DE52B08D4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E4C04E-21C8-5929-24D8-BBBAB0794136}"/>
              </a:ext>
            </a:extLst>
          </p:cNvPr>
          <p:cNvSpPr>
            <a:spLocks noGrp="1"/>
          </p:cNvSpPr>
          <p:nvPr>
            <p:ph type="sldNum" sz="quarter" idx="12"/>
          </p:nvPr>
        </p:nvSpPr>
        <p:spPr/>
        <p:txBody>
          <a:bodyPr/>
          <a:lstStyle/>
          <a:p>
            <a:fld id="{C436A8E0-671C-F540-9283-CB869040DC3B}" type="slidenum">
              <a:rPr lang="en-US" smtClean="0"/>
              <a:t>‹#›</a:t>
            </a:fld>
            <a:endParaRPr lang="en-US"/>
          </a:p>
        </p:txBody>
      </p:sp>
    </p:spTree>
    <p:extLst>
      <p:ext uri="{BB962C8B-B14F-4D97-AF65-F5344CB8AC3E}">
        <p14:creationId xmlns:p14="http://schemas.microsoft.com/office/powerpoint/2010/main" val="1327911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DCB3AA-941D-88D1-7F81-E9C11923B31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8DF9245-7636-8D35-CDD3-829765A7089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7EC0D34-C4B5-7A47-CE2A-4D6F1B31E94C}"/>
              </a:ext>
            </a:extLst>
          </p:cNvPr>
          <p:cNvSpPr>
            <a:spLocks noGrp="1"/>
          </p:cNvSpPr>
          <p:nvPr>
            <p:ph type="dt" sz="half" idx="10"/>
          </p:nvPr>
        </p:nvSpPr>
        <p:spPr/>
        <p:txBody>
          <a:bodyPr/>
          <a:lstStyle/>
          <a:p>
            <a:fld id="{25EFD78D-F849-B540-9A90-2BD104855482}" type="datetimeFigureOut">
              <a:rPr lang="en-US" smtClean="0"/>
              <a:t>11/3/25</a:t>
            </a:fld>
            <a:endParaRPr lang="en-US"/>
          </a:p>
        </p:txBody>
      </p:sp>
      <p:sp>
        <p:nvSpPr>
          <p:cNvPr id="5" name="Footer Placeholder 4">
            <a:extLst>
              <a:ext uri="{FF2B5EF4-FFF2-40B4-BE49-F238E27FC236}">
                <a16:creationId xmlns:a16="http://schemas.microsoft.com/office/drawing/2014/main" id="{6539B031-726A-EDD1-0A94-BDD2A73087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55C967-6B43-DD0C-A4DC-00C0BAFCD4AB}"/>
              </a:ext>
            </a:extLst>
          </p:cNvPr>
          <p:cNvSpPr>
            <a:spLocks noGrp="1"/>
          </p:cNvSpPr>
          <p:nvPr>
            <p:ph type="sldNum" sz="quarter" idx="12"/>
          </p:nvPr>
        </p:nvSpPr>
        <p:spPr/>
        <p:txBody>
          <a:bodyPr/>
          <a:lstStyle/>
          <a:p>
            <a:fld id="{C436A8E0-671C-F540-9283-CB869040DC3B}" type="slidenum">
              <a:rPr lang="en-US" smtClean="0"/>
              <a:t>‹#›</a:t>
            </a:fld>
            <a:endParaRPr lang="en-US"/>
          </a:p>
        </p:txBody>
      </p:sp>
    </p:spTree>
    <p:extLst>
      <p:ext uri="{BB962C8B-B14F-4D97-AF65-F5344CB8AC3E}">
        <p14:creationId xmlns:p14="http://schemas.microsoft.com/office/powerpoint/2010/main" val="10288539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B2C00-4A9B-5ABD-FD6B-51A369DEE4ED}"/>
              </a:ext>
            </a:extLst>
          </p:cNvPr>
          <p:cNvSpPr>
            <a:spLocks noGrp="1"/>
          </p:cNvSpPr>
          <p:nvPr>
            <p:ph type="title"/>
          </p:nvPr>
        </p:nvSpPr>
        <p:spPr/>
        <p:txBody>
          <a:bodyPr/>
          <a:lstStyle/>
          <a:p>
            <a:r>
              <a:rPr lang="en-GB"/>
              <a:t>Click to edit Master title style</a:t>
            </a:r>
            <a:endParaRPr lang="en-US"/>
          </a:p>
        </p:txBody>
      </p:sp>
      <p:sp>
        <p:nvSpPr>
          <p:cNvPr id="4" name="Footer Placeholder 3">
            <a:extLst>
              <a:ext uri="{FF2B5EF4-FFF2-40B4-BE49-F238E27FC236}">
                <a16:creationId xmlns:a16="http://schemas.microsoft.com/office/drawing/2014/main" id="{35A355B2-04AA-996B-D0AB-42822313F375}"/>
              </a:ext>
            </a:extLst>
          </p:cNvPr>
          <p:cNvSpPr>
            <a:spLocks noGrp="1"/>
          </p:cNvSpPr>
          <p:nvPr>
            <p:ph type="ftr" sz="quarter" idx="11"/>
          </p:nvPr>
        </p:nvSpPr>
        <p:spPr>
          <a:xfrm>
            <a:off x="188259" y="6356350"/>
            <a:ext cx="11806517" cy="365125"/>
          </a:xfrm>
        </p:spPr>
        <p:txBody>
          <a:bodyPr/>
          <a:lstStyle/>
          <a:p>
            <a:r>
              <a:rPr lang="en-GB" sz="1800" dirty="0">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1800" dirty="0">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1800" dirty="0">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12284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6AD74-B2D0-32D4-D8A9-0EBCCAD7634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90E7D95-A22C-E4A7-1FA4-8A3BDFAE740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00995B4-5D2B-380B-11C7-F61E2574B9D2}"/>
              </a:ext>
            </a:extLst>
          </p:cNvPr>
          <p:cNvSpPr>
            <a:spLocks noGrp="1"/>
          </p:cNvSpPr>
          <p:nvPr>
            <p:ph type="dt" sz="half" idx="10"/>
          </p:nvPr>
        </p:nvSpPr>
        <p:spPr/>
        <p:txBody>
          <a:bodyPr/>
          <a:lstStyle/>
          <a:p>
            <a:fld id="{122900FC-1EB8-8E41-84DD-D064C6E2DA0A}" type="datetimeFigureOut">
              <a:rPr lang="en-US" smtClean="0"/>
              <a:t>11/3/25</a:t>
            </a:fld>
            <a:endParaRPr lang="en-US"/>
          </a:p>
        </p:txBody>
      </p:sp>
      <p:sp>
        <p:nvSpPr>
          <p:cNvPr id="5" name="Footer Placeholder 4">
            <a:extLst>
              <a:ext uri="{FF2B5EF4-FFF2-40B4-BE49-F238E27FC236}">
                <a16:creationId xmlns:a16="http://schemas.microsoft.com/office/drawing/2014/main" id="{73555733-702D-A0F9-E728-BC6BE560B1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98E476-60F7-1C61-DB53-2CD43041DD0C}"/>
              </a:ext>
            </a:extLst>
          </p:cNvPr>
          <p:cNvSpPr>
            <a:spLocks noGrp="1"/>
          </p:cNvSpPr>
          <p:nvPr>
            <p:ph type="sldNum" sz="quarter" idx="12"/>
          </p:nvPr>
        </p:nvSpPr>
        <p:spPr/>
        <p:txBody>
          <a:bodyPr/>
          <a:lstStyle/>
          <a:p>
            <a:fld id="{237A7B13-1897-D345-9D2D-C5C02C40A6A8}" type="slidenum">
              <a:rPr lang="en-US" smtClean="0"/>
              <a:t>‹#›</a:t>
            </a:fld>
            <a:endParaRPr lang="en-US"/>
          </a:p>
        </p:txBody>
      </p:sp>
    </p:spTree>
    <p:extLst>
      <p:ext uri="{BB962C8B-B14F-4D97-AF65-F5344CB8AC3E}">
        <p14:creationId xmlns:p14="http://schemas.microsoft.com/office/powerpoint/2010/main" val="465446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70250-EC5D-D962-D30E-B342BCEFC4A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00276D1-6FD1-CE2D-1AE0-CF3074E8533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FAC1243-CB57-9622-BE13-5BC4F1851DA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DD01FA1-1D9E-DE66-32E3-3B6F9065B040}"/>
              </a:ext>
            </a:extLst>
          </p:cNvPr>
          <p:cNvSpPr>
            <a:spLocks noGrp="1"/>
          </p:cNvSpPr>
          <p:nvPr>
            <p:ph type="dt" sz="half" idx="10"/>
          </p:nvPr>
        </p:nvSpPr>
        <p:spPr/>
        <p:txBody>
          <a:bodyPr/>
          <a:lstStyle/>
          <a:p>
            <a:fld id="{122900FC-1EB8-8E41-84DD-D064C6E2DA0A}" type="datetimeFigureOut">
              <a:rPr lang="en-US" smtClean="0"/>
              <a:t>11/3/25</a:t>
            </a:fld>
            <a:endParaRPr lang="en-US"/>
          </a:p>
        </p:txBody>
      </p:sp>
      <p:sp>
        <p:nvSpPr>
          <p:cNvPr id="6" name="Footer Placeholder 5">
            <a:extLst>
              <a:ext uri="{FF2B5EF4-FFF2-40B4-BE49-F238E27FC236}">
                <a16:creationId xmlns:a16="http://schemas.microsoft.com/office/drawing/2014/main" id="{52BA5389-7D0B-3431-1532-4B9F50D600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3E3A43-FFD7-72F0-05A7-1449697442C3}"/>
              </a:ext>
            </a:extLst>
          </p:cNvPr>
          <p:cNvSpPr>
            <a:spLocks noGrp="1"/>
          </p:cNvSpPr>
          <p:nvPr>
            <p:ph type="sldNum" sz="quarter" idx="12"/>
          </p:nvPr>
        </p:nvSpPr>
        <p:spPr/>
        <p:txBody>
          <a:bodyPr/>
          <a:lstStyle/>
          <a:p>
            <a:fld id="{237A7B13-1897-D345-9D2D-C5C02C40A6A8}" type="slidenum">
              <a:rPr lang="en-US" smtClean="0"/>
              <a:t>‹#›</a:t>
            </a:fld>
            <a:endParaRPr lang="en-US"/>
          </a:p>
        </p:txBody>
      </p:sp>
    </p:spTree>
    <p:extLst>
      <p:ext uri="{BB962C8B-B14F-4D97-AF65-F5344CB8AC3E}">
        <p14:creationId xmlns:p14="http://schemas.microsoft.com/office/powerpoint/2010/main" val="3433620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61AC9-30CB-735C-F8D6-0CFA148DB8A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01EA107-8D81-4392-A28B-736E9683AD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C3E0624-4E99-B084-5A84-67E1BBF4F01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699A372-1631-3BB3-2F80-0951B57140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5389417-F273-9727-D98C-551F9A78A40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52B67BE-5A57-B232-894E-E8B20C0A7F0B}"/>
              </a:ext>
            </a:extLst>
          </p:cNvPr>
          <p:cNvSpPr>
            <a:spLocks noGrp="1"/>
          </p:cNvSpPr>
          <p:nvPr>
            <p:ph type="dt" sz="half" idx="10"/>
          </p:nvPr>
        </p:nvSpPr>
        <p:spPr/>
        <p:txBody>
          <a:bodyPr/>
          <a:lstStyle/>
          <a:p>
            <a:fld id="{122900FC-1EB8-8E41-84DD-D064C6E2DA0A}" type="datetimeFigureOut">
              <a:rPr lang="en-US" smtClean="0"/>
              <a:t>11/3/25</a:t>
            </a:fld>
            <a:endParaRPr lang="en-US"/>
          </a:p>
        </p:txBody>
      </p:sp>
      <p:sp>
        <p:nvSpPr>
          <p:cNvPr id="8" name="Footer Placeholder 7">
            <a:extLst>
              <a:ext uri="{FF2B5EF4-FFF2-40B4-BE49-F238E27FC236}">
                <a16:creationId xmlns:a16="http://schemas.microsoft.com/office/drawing/2014/main" id="{36D412F3-2AFA-9E6B-34E3-1EF7AD156E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AE47D4-1BFF-4C4F-E58E-688C3460EBBE}"/>
              </a:ext>
            </a:extLst>
          </p:cNvPr>
          <p:cNvSpPr>
            <a:spLocks noGrp="1"/>
          </p:cNvSpPr>
          <p:nvPr>
            <p:ph type="sldNum" sz="quarter" idx="12"/>
          </p:nvPr>
        </p:nvSpPr>
        <p:spPr/>
        <p:txBody>
          <a:bodyPr/>
          <a:lstStyle/>
          <a:p>
            <a:fld id="{237A7B13-1897-D345-9D2D-C5C02C40A6A8}" type="slidenum">
              <a:rPr lang="en-US" smtClean="0"/>
              <a:t>‹#›</a:t>
            </a:fld>
            <a:endParaRPr lang="en-US"/>
          </a:p>
        </p:txBody>
      </p:sp>
    </p:spTree>
    <p:extLst>
      <p:ext uri="{BB962C8B-B14F-4D97-AF65-F5344CB8AC3E}">
        <p14:creationId xmlns:p14="http://schemas.microsoft.com/office/powerpoint/2010/main" val="2607617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84AC-E1D7-0101-559A-2372B669370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9D8C515-6A71-B8AC-565B-0541596AB940}"/>
              </a:ext>
            </a:extLst>
          </p:cNvPr>
          <p:cNvSpPr>
            <a:spLocks noGrp="1"/>
          </p:cNvSpPr>
          <p:nvPr>
            <p:ph type="dt" sz="half" idx="10"/>
          </p:nvPr>
        </p:nvSpPr>
        <p:spPr/>
        <p:txBody>
          <a:bodyPr/>
          <a:lstStyle/>
          <a:p>
            <a:fld id="{122900FC-1EB8-8E41-84DD-D064C6E2DA0A}" type="datetimeFigureOut">
              <a:rPr lang="en-US" smtClean="0"/>
              <a:t>11/3/25</a:t>
            </a:fld>
            <a:endParaRPr lang="en-US"/>
          </a:p>
        </p:txBody>
      </p:sp>
      <p:sp>
        <p:nvSpPr>
          <p:cNvPr id="4" name="Footer Placeholder 3">
            <a:extLst>
              <a:ext uri="{FF2B5EF4-FFF2-40B4-BE49-F238E27FC236}">
                <a16:creationId xmlns:a16="http://schemas.microsoft.com/office/drawing/2014/main" id="{58846746-7716-A9E8-175A-21592CF607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54EA35-139C-FD17-68CA-F0B5FE76C942}"/>
              </a:ext>
            </a:extLst>
          </p:cNvPr>
          <p:cNvSpPr>
            <a:spLocks noGrp="1"/>
          </p:cNvSpPr>
          <p:nvPr>
            <p:ph type="sldNum" sz="quarter" idx="12"/>
          </p:nvPr>
        </p:nvSpPr>
        <p:spPr/>
        <p:txBody>
          <a:bodyPr/>
          <a:lstStyle/>
          <a:p>
            <a:fld id="{237A7B13-1897-D345-9D2D-C5C02C40A6A8}" type="slidenum">
              <a:rPr lang="en-US" smtClean="0"/>
              <a:t>‹#›</a:t>
            </a:fld>
            <a:endParaRPr lang="en-US"/>
          </a:p>
        </p:txBody>
      </p:sp>
    </p:spTree>
    <p:extLst>
      <p:ext uri="{BB962C8B-B14F-4D97-AF65-F5344CB8AC3E}">
        <p14:creationId xmlns:p14="http://schemas.microsoft.com/office/powerpoint/2010/main" val="2493441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238D87-0B61-7082-ACE3-86C25D25CA34}"/>
              </a:ext>
            </a:extLst>
          </p:cNvPr>
          <p:cNvSpPr>
            <a:spLocks noGrp="1"/>
          </p:cNvSpPr>
          <p:nvPr>
            <p:ph type="dt" sz="half" idx="10"/>
          </p:nvPr>
        </p:nvSpPr>
        <p:spPr/>
        <p:txBody>
          <a:bodyPr/>
          <a:lstStyle/>
          <a:p>
            <a:fld id="{122900FC-1EB8-8E41-84DD-D064C6E2DA0A}" type="datetimeFigureOut">
              <a:rPr lang="en-US" smtClean="0"/>
              <a:t>11/3/25</a:t>
            </a:fld>
            <a:endParaRPr lang="en-US"/>
          </a:p>
        </p:txBody>
      </p:sp>
      <p:sp>
        <p:nvSpPr>
          <p:cNvPr id="3" name="Footer Placeholder 2">
            <a:extLst>
              <a:ext uri="{FF2B5EF4-FFF2-40B4-BE49-F238E27FC236}">
                <a16:creationId xmlns:a16="http://schemas.microsoft.com/office/drawing/2014/main" id="{20C3AF9F-D786-B559-3DAD-F4C95F3B64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9BE51B-2F15-604F-FBE0-50C20660AE06}"/>
              </a:ext>
            </a:extLst>
          </p:cNvPr>
          <p:cNvSpPr>
            <a:spLocks noGrp="1"/>
          </p:cNvSpPr>
          <p:nvPr>
            <p:ph type="sldNum" sz="quarter" idx="12"/>
          </p:nvPr>
        </p:nvSpPr>
        <p:spPr/>
        <p:txBody>
          <a:bodyPr/>
          <a:lstStyle/>
          <a:p>
            <a:fld id="{237A7B13-1897-D345-9D2D-C5C02C40A6A8}" type="slidenum">
              <a:rPr lang="en-US" smtClean="0"/>
              <a:t>‹#›</a:t>
            </a:fld>
            <a:endParaRPr lang="en-US"/>
          </a:p>
        </p:txBody>
      </p:sp>
    </p:spTree>
    <p:extLst>
      <p:ext uri="{BB962C8B-B14F-4D97-AF65-F5344CB8AC3E}">
        <p14:creationId xmlns:p14="http://schemas.microsoft.com/office/powerpoint/2010/main" val="3588984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00627-2330-704A-9470-48038ED3C23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2AE4F35-1E5C-19E0-1064-3F7B5D726F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FA9EDA6-CE38-A2F0-38CA-1AA5AD523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9F6BCD4-BAFA-130F-8A05-D72A7AFB7033}"/>
              </a:ext>
            </a:extLst>
          </p:cNvPr>
          <p:cNvSpPr>
            <a:spLocks noGrp="1"/>
          </p:cNvSpPr>
          <p:nvPr>
            <p:ph type="dt" sz="half" idx="10"/>
          </p:nvPr>
        </p:nvSpPr>
        <p:spPr/>
        <p:txBody>
          <a:bodyPr/>
          <a:lstStyle/>
          <a:p>
            <a:fld id="{122900FC-1EB8-8E41-84DD-D064C6E2DA0A}" type="datetimeFigureOut">
              <a:rPr lang="en-US" smtClean="0"/>
              <a:t>11/3/25</a:t>
            </a:fld>
            <a:endParaRPr lang="en-US"/>
          </a:p>
        </p:txBody>
      </p:sp>
      <p:sp>
        <p:nvSpPr>
          <p:cNvPr id="6" name="Footer Placeholder 5">
            <a:extLst>
              <a:ext uri="{FF2B5EF4-FFF2-40B4-BE49-F238E27FC236}">
                <a16:creationId xmlns:a16="http://schemas.microsoft.com/office/drawing/2014/main" id="{165C0784-CC80-15F1-2F31-AC32EB9D9C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DC8083-9A4B-6B02-A163-88F13955089D}"/>
              </a:ext>
            </a:extLst>
          </p:cNvPr>
          <p:cNvSpPr>
            <a:spLocks noGrp="1"/>
          </p:cNvSpPr>
          <p:nvPr>
            <p:ph type="sldNum" sz="quarter" idx="12"/>
          </p:nvPr>
        </p:nvSpPr>
        <p:spPr/>
        <p:txBody>
          <a:bodyPr/>
          <a:lstStyle/>
          <a:p>
            <a:fld id="{237A7B13-1897-D345-9D2D-C5C02C40A6A8}" type="slidenum">
              <a:rPr lang="en-US" smtClean="0"/>
              <a:t>‹#›</a:t>
            </a:fld>
            <a:endParaRPr lang="en-US"/>
          </a:p>
        </p:txBody>
      </p:sp>
    </p:spTree>
    <p:extLst>
      <p:ext uri="{BB962C8B-B14F-4D97-AF65-F5344CB8AC3E}">
        <p14:creationId xmlns:p14="http://schemas.microsoft.com/office/powerpoint/2010/main" val="3792888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16EB6-A7DC-6D0E-8985-4878A11AEE8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0926F51-566F-3CA4-E3C1-D9196DF94B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F6625977-06A4-3813-9A38-D92639CA14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337633-1F88-0B0B-DEEF-D8813AB94401}"/>
              </a:ext>
            </a:extLst>
          </p:cNvPr>
          <p:cNvSpPr>
            <a:spLocks noGrp="1"/>
          </p:cNvSpPr>
          <p:nvPr>
            <p:ph type="dt" sz="half" idx="10"/>
          </p:nvPr>
        </p:nvSpPr>
        <p:spPr/>
        <p:txBody>
          <a:bodyPr/>
          <a:lstStyle/>
          <a:p>
            <a:fld id="{122900FC-1EB8-8E41-84DD-D064C6E2DA0A}" type="datetimeFigureOut">
              <a:rPr lang="en-US" smtClean="0"/>
              <a:t>11/3/25</a:t>
            </a:fld>
            <a:endParaRPr lang="en-US"/>
          </a:p>
        </p:txBody>
      </p:sp>
      <p:sp>
        <p:nvSpPr>
          <p:cNvPr id="6" name="Footer Placeholder 5">
            <a:extLst>
              <a:ext uri="{FF2B5EF4-FFF2-40B4-BE49-F238E27FC236}">
                <a16:creationId xmlns:a16="http://schemas.microsoft.com/office/drawing/2014/main" id="{07E4AB3C-D578-CEA2-6BCA-3EC9C0B14B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1ACF8-16FB-CDF9-B6A5-0EC4620BAAA3}"/>
              </a:ext>
            </a:extLst>
          </p:cNvPr>
          <p:cNvSpPr>
            <a:spLocks noGrp="1"/>
          </p:cNvSpPr>
          <p:nvPr>
            <p:ph type="sldNum" sz="quarter" idx="12"/>
          </p:nvPr>
        </p:nvSpPr>
        <p:spPr/>
        <p:txBody>
          <a:bodyPr/>
          <a:lstStyle/>
          <a:p>
            <a:fld id="{237A7B13-1897-D345-9D2D-C5C02C40A6A8}" type="slidenum">
              <a:rPr lang="en-US" smtClean="0"/>
              <a:t>‹#›</a:t>
            </a:fld>
            <a:endParaRPr lang="en-US"/>
          </a:p>
        </p:txBody>
      </p:sp>
    </p:spTree>
    <p:extLst>
      <p:ext uri="{BB962C8B-B14F-4D97-AF65-F5344CB8AC3E}">
        <p14:creationId xmlns:p14="http://schemas.microsoft.com/office/powerpoint/2010/main" val="4177147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8B71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3384AE-309C-CA5C-B978-93CDEB50FD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70B6160-12DF-CB29-0BE5-51D3B5F6B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F81B03D-BED3-B6B2-4BE0-084818786D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22900FC-1EB8-8E41-84DD-D064C6E2DA0A}" type="datetimeFigureOut">
              <a:rPr lang="en-US" smtClean="0"/>
              <a:t>11/3/25</a:t>
            </a:fld>
            <a:endParaRPr lang="en-US"/>
          </a:p>
        </p:txBody>
      </p:sp>
      <p:sp>
        <p:nvSpPr>
          <p:cNvPr id="5" name="Footer Placeholder 4">
            <a:extLst>
              <a:ext uri="{FF2B5EF4-FFF2-40B4-BE49-F238E27FC236}">
                <a16:creationId xmlns:a16="http://schemas.microsoft.com/office/drawing/2014/main" id="{BE2BFD9A-A064-7BA9-7F35-279CA6293330}"/>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sz="1800" dirty="0">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1800" dirty="0">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1800" dirty="0">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Slide Number Placeholder 5">
            <a:extLst>
              <a:ext uri="{FF2B5EF4-FFF2-40B4-BE49-F238E27FC236}">
                <a16:creationId xmlns:a16="http://schemas.microsoft.com/office/drawing/2014/main" id="{554A13ED-FB8F-7DD5-9921-2A7F70F6EC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7A7B13-1897-D345-9D2D-C5C02C40A6A8}" type="slidenum">
              <a:rPr lang="en-US" smtClean="0"/>
              <a:t>‹#›</a:t>
            </a:fld>
            <a:endParaRPr lang="en-US"/>
          </a:p>
        </p:txBody>
      </p:sp>
    </p:spTree>
    <p:extLst>
      <p:ext uri="{BB962C8B-B14F-4D97-AF65-F5344CB8AC3E}">
        <p14:creationId xmlns:p14="http://schemas.microsoft.com/office/powerpoint/2010/main" val="4232243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8B71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FB1059-B626-0B71-168F-AEE8A779E9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EFDF924-BAF1-0802-4D60-C686C8B2BA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86EADEA-E6EF-3246-B0C9-DEFCF02A0D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5EFD78D-F849-B540-9A90-2BD104855482}" type="datetimeFigureOut">
              <a:rPr lang="en-US" smtClean="0"/>
              <a:t>11/3/25</a:t>
            </a:fld>
            <a:endParaRPr lang="en-US"/>
          </a:p>
        </p:txBody>
      </p:sp>
      <p:sp>
        <p:nvSpPr>
          <p:cNvPr id="5" name="Footer Placeholder 4">
            <a:extLst>
              <a:ext uri="{FF2B5EF4-FFF2-40B4-BE49-F238E27FC236}">
                <a16:creationId xmlns:a16="http://schemas.microsoft.com/office/drawing/2014/main" id="{930F7A6E-CC1D-4AE3-B8AD-8C906E9A46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DD65BCA-0008-B59D-3EA3-3365AA0A58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436A8E0-671C-F540-9283-CB869040DC3B}" type="slidenum">
              <a:rPr lang="en-US" smtClean="0"/>
              <a:t>‹#›</a:t>
            </a:fld>
            <a:endParaRPr lang="en-US"/>
          </a:p>
        </p:txBody>
      </p:sp>
    </p:spTree>
    <p:extLst>
      <p:ext uri="{BB962C8B-B14F-4D97-AF65-F5344CB8AC3E}">
        <p14:creationId xmlns:p14="http://schemas.microsoft.com/office/powerpoint/2010/main" val="20345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59F9410-1852-5658-A0A2-333E6B771E6C}"/>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dirty="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dirty="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dirty="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AC74BC01-4BA2-4A8F-A9D0-16FF1BDD44A3}"/>
              </a:ext>
            </a:extLst>
          </p:cNvPr>
          <p:cNvPicPr>
            <a:picLocks noChangeAspect="1"/>
          </p:cNvPicPr>
          <p:nvPr/>
        </p:nvPicPr>
        <p:blipFill>
          <a:blip r:embed="rId2"/>
          <a:stretch>
            <a:fillRect/>
          </a:stretch>
        </p:blipFill>
        <p:spPr>
          <a:xfrm>
            <a:off x="2458120" y="159976"/>
            <a:ext cx="7131050" cy="6056771"/>
          </a:xfrm>
          <a:prstGeom prst="rect">
            <a:avLst/>
          </a:prstGeom>
        </p:spPr>
      </p:pic>
    </p:spTree>
    <p:extLst>
      <p:ext uri="{BB962C8B-B14F-4D97-AF65-F5344CB8AC3E}">
        <p14:creationId xmlns:p14="http://schemas.microsoft.com/office/powerpoint/2010/main" val="1078261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C8126-EABD-EC5F-BF21-55C40802D46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2F96926-2F85-6568-FA79-E1C2B66F957C}"/>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211B92F-FBB8-D56D-6F2E-0E5557AA3054}"/>
              </a:ext>
            </a:extLst>
          </p:cNvPr>
          <p:cNvSpPr txBox="1"/>
          <p:nvPr/>
        </p:nvSpPr>
        <p:spPr>
          <a:xfrm>
            <a:off x="164306" y="36346"/>
            <a:ext cx="11922918" cy="707886"/>
          </a:xfrm>
          <a:prstGeom prst="rect">
            <a:avLst/>
          </a:prstGeom>
          <a:noFill/>
        </p:spPr>
        <p:txBody>
          <a:bodyPr wrap="square">
            <a:spAutoFit/>
          </a:bodyPr>
          <a:lstStyle/>
          <a:p>
            <a:pPr algn="ctr"/>
            <a:r>
              <a:rPr lang="en-US" sz="4000" dirty="0">
                <a:latin typeface="Arial" panose="020B0604020202020204" pitchFamily="34" charset="0"/>
                <a:cs typeface="Arial" panose="020B0604020202020204" pitchFamily="34" charset="0"/>
              </a:rPr>
              <a:t>Cracking Spelling - Key stage 2</a:t>
            </a:r>
          </a:p>
        </p:txBody>
      </p:sp>
      <p:sp>
        <p:nvSpPr>
          <p:cNvPr id="14" name="TextBox 13">
            <a:extLst>
              <a:ext uri="{FF2B5EF4-FFF2-40B4-BE49-F238E27FC236}">
                <a16:creationId xmlns:a16="http://schemas.microsoft.com/office/drawing/2014/main" id="{330FD83E-1CCA-BCC9-7825-AAE4EECD459D}"/>
              </a:ext>
            </a:extLst>
          </p:cNvPr>
          <p:cNvSpPr txBox="1"/>
          <p:nvPr/>
        </p:nvSpPr>
        <p:spPr>
          <a:xfrm>
            <a:off x="134540" y="1641336"/>
            <a:ext cx="11922919" cy="3539430"/>
          </a:xfrm>
          <a:prstGeom prst="rect">
            <a:avLst/>
          </a:prstGeom>
          <a:noFill/>
        </p:spPr>
        <p:txBody>
          <a:bodyPr wrap="square">
            <a:spAutoFit/>
          </a:bodyPr>
          <a:lstStyle/>
          <a:p>
            <a:r>
              <a:rPr lang="en-GB" sz="3200" dirty="0">
                <a:effectLst/>
                <a:latin typeface="Arial" panose="020B0604020202020204" pitchFamily="34" charset="0"/>
                <a:ea typeface="Calibri" panose="020F0502020204030204" pitchFamily="34" charset="0"/>
                <a:cs typeface="Arial" panose="020B0604020202020204" pitchFamily="34" charset="0"/>
              </a:rPr>
              <a:t>Rather than children learning the statutory word lists out of context, these have been included throughout the sessions. In the dictated sentences that have been provided as examples, the year 3/4 statutory words have been </a:t>
            </a:r>
            <a:r>
              <a:rPr lang="en-GB" sz="3200" dirty="0">
                <a:effectLst/>
                <a:highlight>
                  <a:srgbClr val="00FFFF"/>
                </a:highlight>
                <a:latin typeface="Arial" panose="020B0604020202020204" pitchFamily="34" charset="0"/>
                <a:ea typeface="Calibri" panose="020F0502020204030204" pitchFamily="34" charset="0"/>
                <a:cs typeface="Arial" panose="020B0604020202020204" pitchFamily="34" charset="0"/>
              </a:rPr>
              <a:t>highlighted</a:t>
            </a:r>
            <a:r>
              <a:rPr lang="en-GB" sz="3200" dirty="0">
                <a:effectLst/>
                <a:latin typeface="Arial" panose="020B0604020202020204" pitchFamily="34" charset="0"/>
                <a:ea typeface="Calibri" panose="020F0502020204030204" pitchFamily="34" charset="0"/>
                <a:cs typeface="Arial" panose="020B0604020202020204" pitchFamily="34" charset="0"/>
              </a:rPr>
              <a:t> and year 5/6 statutory words </a:t>
            </a:r>
            <a:r>
              <a:rPr lang="en-GB" sz="3200" dirty="0">
                <a:effectLst/>
                <a:highlight>
                  <a:srgbClr val="00FF00"/>
                </a:highlight>
                <a:latin typeface="Arial" panose="020B0604020202020204" pitchFamily="34" charset="0"/>
                <a:ea typeface="Calibri" panose="020F0502020204030204" pitchFamily="34" charset="0"/>
                <a:cs typeface="Arial" panose="020B0604020202020204" pitchFamily="34" charset="0"/>
              </a:rPr>
              <a:t>highlighted</a:t>
            </a:r>
            <a:r>
              <a:rPr lang="en-GB" sz="3200" dirty="0">
                <a:effectLst/>
                <a:latin typeface="Arial" panose="020B0604020202020204" pitchFamily="34" charset="0"/>
                <a:ea typeface="Calibri" panose="020F0502020204030204" pitchFamily="34" charset="0"/>
                <a:cs typeface="Arial" panose="020B0604020202020204" pitchFamily="34" charset="0"/>
              </a:rPr>
              <a:t> to indicate their use – there should be an expectation throughout the year that the children should be spelling these correctly.</a:t>
            </a:r>
          </a:p>
        </p:txBody>
      </p:sp>
    </p:spTree>
    <p:extLst>
      <p:ext uri="{BB962C8B-B14F-4D97-AF65-F5344CB8AC3E}">
        <p14:creationId xmlns:p14="http://schemas.microsoft.com/office/powerpoint/2010/main" val="101613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DA3FA-5FD1-C177-8E08-EA44D525BF4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8AA6D9D-509F-10E0-6347-9292A9E59F10}"/>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76EE7BE9-1574-368B-42F0-E8AFD9BBE7FA}"/>
              </a:ext>
            </a:extLst>
          </p:cNvPr>
          <p:cNvSpPr txBox="1"/>
          <p:nvPr/>
        </p:nvSpPr>
        <p:spPr>
          <a:xfrm>
            <a:off x="164306" y="36346"/>
            <a:ext cx="11922918" cy="707886"/>
          </a:xfrm>
          <a:prstGeom prst="rect">
            <a:avLst/>
          </a:prstGeom>
          <a:noFill/>
        </p:spPr>
        <p:txBody>
          <a:bodyPr wrap="square">
            <a:spAutoFit/>
          </a:bodyPr>
          <a:lstStyle/>
          <a:p>
            <a:pPr algn="ctr"/>
            <a:r>
              <a:rPr lang="en-US" sz="4000" dirty="0">
                <a:latin typeface="Arial" panose="020B0604020202020204" pitchFamily="34" charset="0"/>
                <a:cs typeface="Arial" panose="020B0604020202020204" pitchFamily="34" charset="0"/>
              </a:rPr>
              <a:t>Cracking Spelling</a:t>
            </a:r>
          </a:p>
        </p:txBody>
      </p:sp>
      <p:sp>
        <p:nvSpPr>
          <p:cNvPr id="3" name="TextBox 2">
            <a:extLst>
              <a:ext uri="{FF2B5EF4-FFF2-40B4-BE49-F238E27FC236}">
                <a16:creationId xmlns:a16="http://schemas.microsoft.com/office/drawing/2014/main" id="{F210DCB4-9644-0C48-4AEB-BF9799EB22DD}"/>
              </a:ext>
            </a:extLst>
          </p:cNvPr>
          <p:cNvSpPr txBox="1"/>
          <p:nvPr/>
        </p:nvSpPr>
        <p:spPr>
          <a:xfrm>
            <a:off x="322729" y="790398"/>
            <a:ext cx="11551024" cy="5109091"/>
          </a:xfrm>
          <a:prstGeom prst="rect">
            <a:avLst/>
          </a:prstGeom>
          <a:noFill/>
        </p:spPr>
        <p:txBody>
          <a:bodyPr wrap="square">
            <a:spAutoFit/>
          </a:bodyPr>
          <a:lstStyle/>
          <a:p>
            <a:r>
              <a:rPr lang="en-GB" sz="2400" dirty="0">
                <a:latin typeface="Arial" panose="020B0604020202020204" pitchFamily="34" charset="0"/>
                <a:ea typeface="Calibri" panose="020F0502020204030204" pitchFamily="34" charset="0"/>
                <a:cs typeface="Arial" panose="020B0604020202020204" pitchFamily="34" charset="0"/>
              </a:rPr>
              <a:t>The programme is sequenced using a progressive teaching sequence.</a:t>
            </a:r>
          </a:p>
          <a:p>
            <a:endParaRPr lang="en-GB" sz="2400" b="1" u="sng" dirty="0">
              <a:effectLst/>
              <a:latin typeface="Arial" panose="020B0604020202020204" pitchFamily="34" charset="0"/>
              <a:ea typeface="Calibri" panose="020F0502020204030204" pitchFamily="34" charset="0"/>
              <a:cs typeface="Arial" panose="020B0604020202020204" pitchFamily="34" charset="0"/>
            </a:endParaRPr>
          </a:p>
          <a:p>
            <a:r>
              <a:rPr lang="en-GB" sz="2400" b="1" u="sng" dirty="0">
                <a:effectLst/>
                <a:latin typeface="Arial" panose="020B0604020202020204" pitchFamily="34" charset="0"/>
                <a:ea typeface="Calibri" panose="020F0502020204030204" pitchFamily="34" charset="0"/>
                <a:cs typeface="Arial" panose="020B0604020202020204" pitchFamily="34" charset="0"/>
              </a:rPr>
              <a:t>The teaching sequence</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r>
              <a:rPr lang="en-GB" sz="2400" dirty="0">
                <a:effectLst/>
                <a:latin typeface="Arial" panose="020B0604020202020204" pitchFamily="34" charset="0"/>
                <a:ea typeface="Calibri" panose="020F0502020204030204" pitchFamily="34" charset="0"/>
                <a:cs typeface="Arial" panose="020B0604020202020204" pitchFamily="34" charset="0"/>
              </a:rPr>
              <a:t>This sequence comprises of three short sessions (approximately 15 minutes) every week. The sequence is designed to be used flexibly; the number of sessions spent on each part of the sequence will vary according to the needs and ability of the children.</a:t>
            </a:r>
          </a:p>
          <a:p>
            <a:r>
              <a:rPr lang="en-GB" sz="2400" dirty="0">
                <a:effectLst/>
                <a:latin typeface="Arial" panose="020B0604020202020204" pitchFamily="34" charset="0"/>
                <a:ea typeface="Calibri" panose="020F0502020204030204" pitchFamily="34" charset="0"/>
                <a:cs typeface="Arial" panose="020B0604020202020204" pitchFamily="34" charset="0"/>
              </a:rPr>
              <a:t>The programme and activities are designed to build the children’s spelling vocabulary by introducing new words and giving continual practice of words already introduced. </a:t>
            </a:r>
          </a:p>
          <a:p>
            <a:r>
              <a:rPr lang="en-GB" sz="2400" dirty="0">
                <a:effectLst/>
                <a:latin typeface="Arial" panose="020B0604020202020204" pitchFamily="34" charset="0"/>
                <a:ea typeface="Calibri" panose="020F0502020204030204" pitchFamily="34" charset="0"/>
                <a:cs typeface="Arial" panose="020B0604020202020204" pitchFamily="34" charset="0"/>
              </a:rPr>
              <a:t>A detailed teaching approach is outlined in each session, indicating what the teaching practitioner should say highlighted in </a:t>
            </a:r>
            <a:r>
              <a:rPr lang="en-GB" sz="2400" dirty="0">
                <a:effectLst/>
                <a:highlight>
                  <a:srgbClr val="D3D3D3"/>
                </a:highlight>
                <a:latin typeface="Arial" panose="020B0604020202020204" pitchFamily="34" charset="0"/>
                <a:ea typeface="Calibri" panose="020F0502020204030204" pitchFamily="34" charset="0"/>
                <a:cs typeface="Arial" panose="020B0604020202020204" pitchFamily="34" charset="0"/>
              </a:rPr>
              <a:t>grey</a:t>
            </a:r>
            <a:r>
              <a:rPr lang="en-GB" sz="2400" dirty="0">
                <a:effectLst/>
                <a:latin typeface="Arial" panose="020B0604020202020204" pitchFamily="34" charset="0"/>
                <a:ea typeface="Calibri" panose="020F0502020204030204" pitchFamily="34" charset="0"/>
                <a:cs typeface="Arial" panose="020B0604020202020204" pitchFamily="34" charset="0"/>
              </a:rPr>
              <a:t> and the expected response from the pupils in </a:t>
            </a:r>
            <a:r>
              <a:rPr lang="en-GB" sz="2400" dirty="0">
                <a:effectLst/>
                <a:highlight>
                  <a:srgbClr val="FFFF00"/>
                </a:highlight>
                <a:latin typeface="Arial" panose="020B0604020202020204" pitchFamily="34" charset="0"/>
                <a:ea typeface="Calibri" panose="020F0502020204030204" pitchFamily="34" charset="0"/>
                <a:cs typeface="Arial" panose="020B0604020202020204" pitchFamily="34" charset="0"/>
              </a:rPr>
              <a:t>yellow</a:t>
            </a:r>
            <a:r>
              <a:rPr lang="en-GB" sz="2400" dirty="0">
                <a:effectLst/>
                <a:latin typeface="Arial" panose="020B0604020202020204" pitchFamily="34" charset="0"/>
                <a:ea typeface="Calibri" panose="020F0502020204030204" pitchFamily="34" charset="0"/>
                <a:cs typeface="Arial" panose="020B0604020202020204" pitchFamily="34" charset="0"/>
              </a:rPr>
              <a:t>.</a:t>
            </a:r>
          </a:p>
          <a:p>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7297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4F0A8-684B-3BB8-4149-465D037366D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C17054B-64C7-FCB0-BAEF-E3BB135A5A3F}"/>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996F5AA-A2AD-A0DE-AC35-90A7A82F911F}"/>
              </a:ext>
            </a:extLst>
          </p:cNvPr>
          <p:cNvSpPr txBox="1"/>
          <p:nvPr/>
        </p:nvSpPr>
        <p:spPr>
          <a:xfrm>
            <a:off x="164306" y="36346"/>
            <a:ext cx="11922918" cy="707886"/>
          </a:xfrm>
          <a:prstGeom prst="rect">
            <a:avLst/>
          </a:prstGeom>
          <a:noFill/>
        </p:spPr>
        <p:txBody>
          <a:bodyPr wrap="square">
            <a:spAutoFit/>
          </a:bodyPr>
          <a:lstStyle/>
          <a:p>
            <a:pPr algn="ctr"/>
            <a:r>
              <a:rPr lang="en-US" sz="4000" dirty="0">
                <a:latin typeface="Arial" panose="020B0604020202020204" pitchFamily="34" charset="0"/>
                <a:cs typeface="Arial" panose="020B0604020202020204" pitchFamily="34" charset="0"/>
              </a:rPr>
              <a:t>Cracking Spelling</a:t>
            </a:r>
          </a:p>
        </p:txBody>
      </p:sp>
      <p:pic>
        <p:nvPicPr>
          <p:cNvPr id="6" name="Picture 5" descr="A close-up of a spelling task&#10;&#10;Description automatically generated">
            <a:extLst>
              <a:ext uri="{FF2B5EF4-FFF2-40B4-BE49-F238E27FC236}">
                <a16:creationId xmlns:a16="http://schemas.microsoft.com/office/drawing/2014/main" id="{0CC452C9-DBDC-93FA-51AA-3B41FD23183D}"/>
              </a:ext>
            </a:extLst>
          </p:cNvPr>
          <p:cNvPicPr>
            <a:picLocks noChangeAspect="1"/>
          </p:cNvPicPr>
          <p:nvPr/>
        </p:nvPicPr>
        <p:blipFill>
          <a:blip r:embed="rId2"/>
          <a:stretch>
            <a:fillRect/>
          </a:stretch>
        </p:blipFill>
        <p:spPr>
          <a:xfrm>
            <a:off x="1866490" y="887505"/>
            <a:ext cx="8340500" cy="5069542"/>
          </a:xfrm>
          <a:prstGeom prst="rect">
            <a:avLst/>
          </a:prstGeom>
        </p:spPr>
      </p:pic>
    </p:spTree>
    <p:extLst>
      <p:ext uri="{BB962C8B-B14F-4D97-AF65-F5344CB8AC3E}">
        <p14:creationId xmlns:p14="http://schemas.microsoft.com/office/powerpoint/2010/main" val="4038793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64D65-D5F6-8D2F-BE84-A50A4CE9C5F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CA43DDC-5D57-985B-1E88-98FC6082A759}"/>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D318F75-64C6-0B7C-B171-36666FF54A55}"/>
              </a:ext>
            </a:extLst>
          </p:cNvPr>
          <p:cNvSpPr txBox="1"/>
          <p:nvPr/>
        </p:nvSpPr>
        <p:spPr>
          <a:xfrm>
            <a:off x="164306" y="36346"/>
            <a:ext cx="11922918" cy="707886"/>
          </a:xfrm>
          <a:prstGeom prst="rect">
            <a:avLst/>
          </a:prstGeom>
          <a:noFill/>
        </p:spPr>
        <p:txBody>
          <a:bodyPr wrap="square">
            <a:spAutoFit/>
          </a:bodyPr>
          <a:lstStyle/>
          <a:p>
            <a:pPr algn="ctr"/>
            <a:r>
              <a:rPr lang="en-US" sz="4000" dirty="0">
                <a:latin typeface="Arial" panose="020B0604020202020204" pitchFamily="34" charset="0"/>
                <a:cs typeface="Arial" panose="020B0604020202020204" pitchFamily="34" charset="0"/>
              </a:rPr>
              <a:t>Cracking Spelling</a:t>
            </a:r>
          </a:p>
        </p:txBody>
      </p:sp>
      <p:sp>
        <p:nvSpPr>
          <p:cNvPr id="3" name="TextBox 2">
            <a:extLst>
              <a:ext uri="{FF2B5EF4-FFF2-40B4-BE49-F238E27FC236}">
                <a16:creationId xmlns:a16="http://schemas.microsoft.com/office/drawing/2014/main" id="{0710907F-5C66-2B42-45E0-F9F5653A701D}"/>
              </a:ext>
            </a:extLst>
          </p:cNvPr>
          <p:cNvSpPr txBox="1"/>
          <p:nvPr/>
        </p:nvSpPr>
        <p:spPr>
          <a:xfrm>
            <a:off x="268941" y="763503"/>
            <a:ext cx="11736130" cy="5262979"/>
          </a:xfrm>
          <a:prstGeom prst="rect">
            <a:avLst/>
          </a:prstGeom>
          <a:noFill/>
        </p:spPr>
        <p:txBody>
          <a:bodyPr wrap="square">
            <a:spAutoFit/>
          </a:bodyPr>
          <a:lstStyle/>
          <a:p>
            <a:r>
              <a:rPr lang="en-GB"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r>
              <a:rPr lang="en-GB" sz="2400" b="1" u="sng" dirty="0">
                <a:effectLst/>
                <a:latin typeface="Arial" panose="020B0604020202020204" pitchFamily="34" charset="0"/>
                <a:ea typeface="Calibri" panose="020F0502020204030204" pitchFamily="34" charset="0"/>
                <a:cs typeface="Arial" panose="020B0604020202020204" pitchFamily="34" charset="0"/>
              </a:rPr>
              <a:t>Revise</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r>
              <a:rPr lang="en-GB" sz="2400" dirty="0">
                <a:effectLst/>
                <a:latin typeface="Arial" panose="020B0604020202020204" pitchFamily="34" charset="0"/>
                <a:ea typeface="Calibri" panose="020F0502020204030204" pitchFamily="34" charset="0"/>
                <a:cs typeface="Arial" panose="020B0604020202020204" pitchFamily="34" charset="0"/>
              </a:rPr>
              <a:t>The approaches described in the first part of the sequence are activities with two purposes: to revise and secure prior learning and to introduce and explain new learning. These revise sessions are designed to consolidate and deepen earlier learning from the previous year group or previous key stage. </a:t>
            </a:r>
            <a:r>
              <a:rPr lang="en-GB" sz="2400" dirty="0">
                <a:latin typeface="Arial" panose="020B0604020202020204" pitchFamily="34" charset="0"/>
                <a:ea typeface="Calibri" panose="020F0502020204030204" pitchFamily="34" charset="0"/>
                <a:cs typeface="Arial" panose="020B0604020202020204" pitchFamily="34" charset="0"/>
              </a:rPr>
              <a:t>They can also be a good source for identifying any previous misconceptions.</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r>
              <a:rPr lang="en-GB" sz="2400" b="1"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r>
              <a:rPr lang="en-GB" sz="2400" b="1" u="sng" dirty="0">
                <a:effectLst/>
                <a:latin typeface="Arial" panose="020B0604020202020204" pitchFamily="34" charset="0"/>
                <a:ea typeface="Calibri" panose="020F0502020204030204" pitchFamily="34" charset="0"/>
                <a:cs typeface="Arial" panose="020B0604020202020204" pitchFamily="34" charset="0"/>
              </a:rPr>
              <a:t>Teach</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r>
              <a:rPr lang="en-GB" sz="2400" dirty="0">
                <a:effectLst/>
                <a:latin typeface="Arial" panose="020B0604020202020204" pitchFamily="34" charset="0"/>
                <a:ea typeface="Calibri" panose="020F0502020204030204" pitchFamily="34" charset="0"/>
                <a:cs typeface="Arial" panose="020B0604020202020204" pitchFamily="34" charset="0"/>
              </a:rPr>
              <a:t>This second part of the sequence introduces the new learning, using teacher modelling and involving the children in the new learning. These teach sessions are designed to promote discussion around the new learning and ensure pronunciation of new vocabulary is modelled correctly.</a:t>
            </a:r>
          </a:p>
          <a:p>
            <a:r>
              <a:rPr lang="en-GB"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42380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1611C-9322-CD01-978B-4D7C49F49D1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6E2258E-F34B-16AC-1E63-73A8485BC86F}"/>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68270894-3B46-890C-5C05-910E8A537E16}"/>
              </a:ext>
            </a:extLst>
          </p:cNvPr>
          <p:cNvSpPr txBox="1"/>
          <p:nvPr/>
        </p:nvSpPr>
        <p:spPr>
          <a:xfrm>
            <a:off x="164306" y="36346"/>
            <a:ext cx="11922918" cy="707886"/>
          </a:xfrm>
          <a:prstGeom prst="rect">
            <a:avLst/>
          </a:prstGeom>
          <a:noFill/>
        </p:spPr>
        <p:txBody>
          <a:bodyPr wrap="square">
            <a:spAutoFit/>
          </a:bodyPr>
          <a:lstStyle/>
          <a:p>
            <a:pPr algn="ctr"/>
            <a:r>
              <a:rPr lang="en-US" sz="4000" dirty="0">
                <a:latin typeface="Arial" panose="020B0604020202020204" pitchFamily="34" charset="0"/>
                <a:cs typeface="Arial" panose="020B0604020202020204" pitchFamily="34" charset="0"/>
              </a:rPr>
              <a:t>Cracking Spelling</a:t>
            </a:r>
          </a:p>
        </p:txBody>
      </p:sp>
      <p:sp>
        <p:nvSpPr>
          <p:cNvPr id="3" name="TextBox 2">
            <a:extLst>
              <a:ext uri="{FF2B5EF4-FFF2-40B4-BE49-F238E27FC236}">
                <a16:creationId xmlns:a16="http://schemas.microsoft.com/office/drawing/2014/main" id="{C715D22B-C6ED-A822-4A80-866A22390545}"/>
              </a:ext>
            </a:extLst>
          </p:cNvPr>
          <p:cNvSpPr txBox="1"/>
          <p:nvPr/>
        </p:nvSpPr>
        <p:spPr>
          <a:xfrm>
            <a:off x="268941" y="750056"/>
            <a:ext cx="11736130" cy="5170646"/>
          </a:xfrm>
          <a:prstGeom prst="rect">
            <a:avLst/>
          </a:prstGeom>
          <a:noFill/>
        </p:spPr>
        <p:txBody>
          <a:bodyPr wrap="square">
            <a:spAutoFit/>
          </a:bodyPr>
          <a:lstStyle/>
          <a:p>
            <a:r>
              <a:rPr lang="en-GB" sz="2200" b="1" u="sng" dirty="0">
                <a:effectLst/>
                <a:latin typeface="Arial" panose="020B0604020202020204" pitchFamily="34" charset="0"/>
                <a:ea typeface="Calibri" panose="020F0502020204030204" pitchFamily="34" charset="0"/>
                <a:cs typeface="Arial" panose="020B0604020202020204" pitchFamily="34" charset="0"/>
              </a:rPr>
              <a:t>Practise</a:t>
            </a:r>
            <a:endParaRPr lang="en-GB" sz="2200" dirty="0">
              <a:effectLst/>
              <a:latin typeface="Arial" panose="020B0604020202020204" pitchFamily="34" charset="0"/>
              <a:ea typeface="Calibri" panose="020F0502020204030204" pitchFamily="34" charset="0"/>
              <a:cs typeface="Arial" panose="020B0604020202020204" pitchFamily="34" charset="0"/>
            </a:endParaRPr>
          </a:p>
          <a:p>
            <a:r>
              <a:rPr lang="en-GB" sz="2200" dirty="0">
                <a:effectLst/>
                <a:latin typeface="Arial" panose="020B0604020202020204" pitchFamily="34" charset="0"/>
                <a:ea typeface="Calibri" panose="020F0502020204030204" pitchFamily="34" charset="0"/>
                <a:cs typeface="Arial" panose="020B0604020202020204" pitchFamily="34" charset="0"/>
              </a:rPr>
              <a:t>This part of the sequence provides the children with the opportunity to explore and investigate independently, in pairs or in small groups, using strategies to practise and consolidate the new learning. These practise sessions are designed to develop children as investigative spellers – detecting and understanding patterns and rules rather than just learning rules.</a:t>
            </a:r>
          </a:p>
          <a:p>
            <a:r>
              <a:rPr lang="en-GB" sz="2200" dirty="0">
                <a:effectLst/>
                <a:latin typeface="Arial" panose="020B0604020202020204" pitchFamily="34" charset="0"/>
                <a:ea typeface="Calibri" panose="020F0502020204030204" pitchFamily="34" charset="0"/>
                <a:cs typeface="Arial" panose="020B0604020202020204" pitchFamily="34" charset="0"/>
              </a:rPr>
              <a:t> </a:t>
            </a:r>
          </a:p>
          <a:p>
            <a:r>
              <a:rPr lang="en-GB" sz="2200" b="1" u="sng" dirty="0">
                <a:effectLst/>
                <a:latin typeface="Arial" panose="020B0604020202020204" pitchFamily="34" charset="0"/>
                <a:ea typeface="Calibri" panose="020F0502020204030204" pitchFamily="34" charset="0"/>
                <a:cs typeface="Arial" panose="020B0604020202020204" pitchFamily="34" charset="0"/>
              </a:rPr>
              <a:t>Apply</a:t>
            </a:r>
            <a:endParaRPr lang="en-GB" sz="2200" dirty="0">
              <a:effectLst/>
              <a:latin typeface="Arial" panose="020B0604020202020204" pitchFamily="34" charset="0"/>
              <a:ea typeface="Calibri" panose="020F0502020204030204" pitchFamily="34" charset="0"/>
              <a:cs typeface="Arial" panose="020B0604020202020204" pitchFamily="34" charset="0"/>
            </a:endParaRPr>
          </a:p>
          <a:p>
            <a:r>
              <a:rPr lang="en-GB" sz="2200" dirty="0">
                <a:effectLst/>
                <a:latin typeface="Arial" panose="020B0604020202020204" pitchFamily="34" charset="0"/>
                <a:ea typeface="Calibri" panose="020F0502020204030204" pitchFamily="34" charset="0"/>
                <a:cs typeface="Arial" panose="020B0604020202020204" pitchFamily="34" charset="0"/>
              </a:rPr>
              <a:t>This final part of the sequence gives children the opportunity to apply their learning in writing, both through a short, dictated piece, by composing their own sentence or spelling tests.</a:t>
            </a:r>
          </a:p>
          <a:p>
            <a:r>
              <a:rPr lang="en-GB" sz="2200" dirty="0">
                <a:effectLst/>
                <a:latin typeface="Arial" panose="020B0604020202020204" pitchFamily="34" charset="0"/>
                <a:ea typeface="Calibri" panose="020F0502020204030204" pitchFamily="34" charset="0"/>
                <a:cs typeface="Arial" panose="020B0604020202020204" pitchFamily="34" charset="0"/>
              </a:rPr>
              <a:t>The key principle is that the children are learning about words rather than given words to learn. </a:t>
            </a:r>
          </a:p>
          <a:p>
            <a:r>
              <a:rPr lang="en-GB" sz="2200" dirty="0">
                <a:effectLst/>
                <a:latin typeface="Arial" panose="020B0604020202020204" pitchFamily="34" charset="0"/>
                <a:ea typeface="Calibri" panose="020F0502020204030204" pitchFamily="34" charset="0"/>
                <a:cs typeface="Arial" panose="020B0604020202020204" pitchFamily="34" charset="0"/>
              </a:rPr>
              <a:t> </a:t>
            </a:r>
          </a:p>
          <a:p>
            <a:r>
              <a:rPr lang="en-GB" sz="2200" dirty="0">
                <a:effectLst/>
                <a:latin typeface="Arial" panose="020B0604020202020204" pitchFamily="34" charset="0"/>
                <a:ea typeface="Calibri" panose="020F0502020204030204" pitchFamily="34" charset="0"/>
                <a:cs typeface="Arial" panose="020B0604020202020204" pitchFamily="34" charset="0"/>
              </a:rPr>
              <a:t>The aim of each unit is that the children understand the patterns and structures of words and can apply their learning to their writing.</a:t>
            </a:r>
          </a:p>
        </p:txBody>
      </p:sp>
    </p:spTree>
    <p:extLst>
      <p:ext uri="{BB962C8B-B14F-4D97-AF65-F5344CB8AC3E}">
        <p14:creationId xmlns:p14="http://schemas.microsoft.com/office/powerpoint/2010/main" val="194813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E7ADC-FD42-1A2C-DD3B-383BFD1A5D4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DF7F8DE-AB46-1FC9-CB34-E0417FF9D41C}"/>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DBCE49E-A2AC-2E39-5A42-085BBF9FF28D}"/>
              </a:ext>
            </a:extLst>
          </p:cNvPr>
          <p:cNvSpPr txBox="1"/>
          <p:nvPr/>
        </p:nvSpPr>
        <p:spPr>
          <a:xfrm>
            <a:off x="164306" y="36346"/>
            <a:ext cx="11922918" cy="707886"/>
          </a:xfrm>
          <a:prstGeom prst="rect">
            <a:avLst/>
          </a:prstGeom>
          <a:noFill/>
        </p:spPr>
        <p:txBody>
          <a:bodyPr wrap="square">
            <a:spAutoFit/>
          </a:bodyPr>
          <a:lstStyle/>
          <a:p>
            <a:pPr algn="ctr"/>
            <a:r>
              <a:rPr lang="en-US" sz="4000" dirty="0">
                <a:latin typeface="Arial" panose="020B0604020202020204" pitchFamily="34" charset="0"/>
                <a:cs typeface="Arial" panose="020B0604020202020204" pitchFamily="34" charset="0"/>
              </a:rPr>
              <a:t>Cracking Spelling</a:t>
            </a:r>
          </a:p>
        </p:txBody>
      </p:sp>
      <p:sp>
        <p:nvSpPr>
          <p:cNvPr id="3" name="TextBox 2">
            <a:extLst>
              <a:ext uri="{FF2B5EF4-FFF2-40B4-BE49-F238E27FC236}">
                <a16:creationId xmlns:a16="http://schemas.microsoft.com/office/drawing/2014/main" id="{CAB748C5-DD03-AD6E-A1BE-7EE344267509}"/>
              </a:ext>
            </a:extLst>
          </p:cNvPr>
          <p:cNvSpPr txBox="1"/>
          <p:nvPr/>
        </p:nvSpPr>
        <p:spPr>
          <a:xfrm>
            <a:off x="268941" y="750056"/>
            <a:ext cx="11736130" cy="3231654"/>
          </a:xfrm>
          <a:prstGeom prst="rect">
            <a:avLst/>
          </a:prstGeom>
          <a:noFill/>
        </p:spPr>
        <p:txBody>
          <a:bodyPr wrap="square">
            <a:spAutoFit/>
          </a:bodyPr>
          <a:lstStyle/>
          <a:p>
            <a:r>
              <a:rPr lang="en-GB" sz="3200" b="1" u="sng" dirty="0">
                <a:effectLst/>
                <a:latin typeface="Arial" panose="020B0604020202020204" pitchFamily="34" charset="0"/>
                <a:ea typeface="Calibri" panose="020F0502020204030204" pitchFamily="34" charset="0"/>
                <a:cs typeface="Arial" panose="020B0604020202020204" pitchFamily="34" charset="0"/>
              </a:rPr>
              <a:t>Yearly Overviews</a:t>
            </a:r>
          </a:p>
          <a:p>
            <a:endParaRPr lang="en-GB" sz="3200" b="1" u="sng" dirty="0">
              <a:latin typeface="Arial" panose="020B0604020202020204" pitchFamily="34" charset="0"/>
              <a:ea typeface="Calibri" panose="020F0502020204030204" pitchFamily="34" charset="0"/>
              <a:cs typeface="Arial" panose="020B0604020202020204" pitchFamily="34" charset="0"/>
            </a:endParaRPr>
          </a:p>
          <a:p>
            <a:r>
              <a:rPr lang="en-GB" sz="3200" dirty="0">
                <a:effectLst/>
                <a:latin typeface="Arial" panose="020B0604020202020204" pitchFamily="34" charset="0"/>
                <a:ea typeface="Calibri" panose="020F0502020204030204" pitchFamily="34" charset="0"/>
                <a:cs typeface="Arial" panose="020B0604020202020204" pitchFamily="34" charset="0"/>
              </a:rPr>
              <a:t>Every year group has been mapped out using the National Curriculum appendix 1 programmes of study throughout the year.</a:t>
            </a:r>
          </a:p>
          <a:p>
            <a:endParaRPr lang="en-GB" sz="2200" dirty="0">
              <a:solidFill>
                <a:schemeClr val="bg1"/>
              </a:solidFill>
              <a:latin typeface="Arial" panose="020B0604020202020204" pitchFamily="34" charset="0"/>
              <a:ea typeface="Calibri" panose="020F0502020204030204" pitchFamily="34" charset="0"/>
              <a:cs typeface="Arial" panose="020B0604020202020204" pitchFamily="34" charset="0"/>
            </a:endParaRPr>
          </a:p>
          <a:p>
            <a:endParaRPr lang="en-GB" sz="2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50601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3C8A5-F12E-1500-01F3-BF46FF9ED8D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2FA5CDF-D987-2955-8160-D5C75C43B83B}"/>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B01D4A05-DDE7-43A9-DF08-FD76922EC12E}"/>
              </a:ext>
            </a:extLst>
          </p:cNvPr>
          <p:cNvSpPr txBox="1"/>
          <p:nvPr/>
        </p:nvSpPr>
        <p:spPr>
          <a:xfrm>
            <a:off x="164306" y="36346"/>
            <a:ext cx="11922918" cy="1323439"/>
          </a:xfrm>
          <a:prstGeom prst="rect">
            <a:avLst/>
          </a:prstGeom>
          <a:noFill/>
        </p:spPr>
        <p:txBody>
          <a:bodyPr wrap="square">
            <a:spAutoFit/>
          </a:bodyPr>
          <a:lstStyle/>
          <a:p>
            <a:pPr algn="ctr"/>
            <a:r>
              <a:rPr lang="en-US" sz="4000" dirty="0">
                <a:latin typeface="Arial" panose="020B0604020202020204" pitchFamily="34" charset="0"/>
                <a:cs typeface="Arial" panose="020B0604020202020204" pitchFamily="34" charset="0"/>
              </a:rPr>
              <a:t>Cracking Spelling</a:t>
            </a:r>
          </a:p>
          <a:p>
            <a:pPr algn="ctr"/>
            <a:r>
              <a:rPr lang="en-US" sz="4000" dirty="0">
                <a:latin typeface="Arial" panose="020B0604020202020204" pitchFamily="34" charset="0"/>
                <a:cs typeface="Arial" panose="020B0604020202020204" pitchFamily="34" charset="0"/>
              </a:rPr>
              <a:t>Year 1</a:t>
            </a:r>
          </a:p>
        </p:txBody>
      </p:sp>
      <p:pic>
        <p:nvPicPr>
          <p:cNvPr id="4" name="Picture 3" descr="A chart with text on it&#10;&#10;Description automatically generated">
            <a:extLst>
              <a:ext uri="{FF2B5EF4-FFF2-40B4-BE49-F238E27FC236}">
                <a16:creationId xmlns:a16="http://schemas.microsoft.com/office/drawing/2014/main" id="{89D96797-BC3E-C8AB-5F23-72E14FBB4DB0}"/>
              </a:ext>
            </a:extLst>
          </p:cNvPr>
          <p:cNvPicPr>
            <a:picLocks noChangeAspect="1"/>
          </p:cNvPicPr>
          <p:nvPr/>
        </p:nvPicPr>
        <p:blipFill>
          <a:blip r:embed="rId2"/>
          <a:stretch>
            <a:fillRect/>
          </a:stretch>
        </p:blipFill>
        <p:spPr>
          <a:xfrm>
            <a:off x="2291953" y="1359785"/>
            <a:ext cx="7772400" cy="4665151"/>
          </a:xfrm>
          <a:prstGeom prst="rect">
            <a:avLst/>
          </a:prstGeom>
        </p:spPr>
      </p:pic>
    </p:spTree>
    <p:extLst>
      <p:ext uri="{BB962C8B-B14F-4D97-AF65-F5344CB8AC3E}">
        <p14:creationId xmlns:p14="http://schemas.microsoft.com/office/powerpoint/2010/main" val="3956062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DDA1A-AB89-FE39-036D-D9677F6057B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6C54CF7-5F86-90E6-ED06-FCA84C08CD3B}"/>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E75C4DE-2012-1885-E4B5-7598FCDF1F59}"/>
              </a:ext>
            </a:extLst>
          </p:cNvPr>
          <p:cNvSpPr txBox="1"/>
          <p:nvPr/>
        </p:nvSpPr>
        <p:spPr>
          <a:xfrm>
            <a:off x="164306" y="36346"/>
            <a:ext cx="11922918" cy="1323439"/>
          </a:xfrm>
          <a:prstGeom prst="rect">
            <a:avLst/>
          </a:prstGeom>
          <a:noFill/>
        </p:spPr>
        <p:txBody>
          <a:bodyPr wrap="square">
            <a:spAutoFit/>
          </a:bodyPr>
          <a:lstStyle/>
          <a:p>
            <a:pPr algn="ctr"/>
            <a:r>
              <a:rPr lang="en-US" sz="4000" dirty="0">
                <a:latin typeface="Arial" panose="020B0604020202020204" pitchFamily="34" charset="0"/>
                <a:cs typeface="Arial" panose="020B0604020202020204" pitchFamily="34" charset="0"/>
              </a:rPr>
              <a:t>Cracking Spelling</a:t>
            </a:r>
          </a:p>
          <a:p>
            <a:pPr algn="ctr"/>
            <a:r>
              <a:rPr lang="en-US" sz="4000" dirty="0">
                <a:latin typeface="Arial" panose="020B0604020202020204" pitchFamily="34" charset="0"/>
                <a:cs typeface="Arial" panose="020B0604020202020204" pitchFamily="34" charset="0"/>
              </a:rPr>
              <a:t>Year 2</a:t>
            </a:r>
          </a:p>
        </p:txBody>
      </p:sp>
      <p:pic>
        <p:nvPicPr>
          <p:cNvPr id="3" name="Picture 2" descr="A colorful text on a page&#10;&#10;Description automatically generated with medium confidence">
            <a:extLst>
              <a:ext uri="{FF2B5EF4-FFF2-40B4-BE49-F238E27FC236}">
                <a16:creationId xmlns:a16="http://schemas.microsoft.com/office/drawing/2014/main" id="{6FCF7DD5-448D-D43E-0F43-B510D8EC82E6}"/>
              </a:ext>
            </a:extLst>
          </p:cNvPr>
          <p:cNvPicPr>
            <a:picLocks noChangeAspect="1"/>
          </p:cNvPicPr>
          <p:nvPr/>
        </p:nvPicPr>
        <p:blipFill>
          <a:blip r:embed="rId2"/>
          <a:stretch>
            <a:fillRect/>
          </a:stretch>
        </p:blipFill>
        <p:spPr>
          <a:xfrm>
            <a:off x="2291953" y="1359785"/>
            <a:ext cx="7772400" cy="4608108"/>
          </a:xfrm>
          <a:prstGeom prst="rect">
            <a:avLst/>
          </a:prstGeom>
        </p:spPr>
      </p:pic>
    </p:spTree>
    <p:extLst>
      <p:ext uri="{BB962C8B-B14F-4D97-AF65-F5344CB8AC3E}">
        <p14:creationId xmlns:p14="http://schemas.microsoft.com/office/powerpoint/2010/main" val="3280029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937AB-77FA-18EB-CF8A-A6E3A08A4FE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603CF16-689B-4904-09EA-9BF2C0EF59E6}"/>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FFD30A6-DF1D-C294-BF47-0B2E1B9B5AF9}"/>
              </a:ext>
            </a:extLst>
          </p:cNvPr>
          <p:cNvSpPr txBox="1"/>
          <p:nvPr/>
        </p:nvSpPr>
        <p:spPr>
          <a:xfrm>
            <a:off x="164306" y="36346"/>
            <a:ext cx="11922918" cy="1323439"/>
          </a:xfrm>
          <a:prstGeom prst="rect">
            <a:avLst/>
          </a:prstGeom>
          <a:noFill/>
        </p:spPr>
        <p:txBody>
          <a:bodyPr wrap="square">
            <a:spAutoFit/>
          </a:bodyPr>
          <a:lstStyle/>
          <a:p>
            <a:pPr algn="ctr"/>
            <a:r>
              <a:rPr lang="en-US" sz="4000" dirty="0">
                <a:latin typeface="Arial" panose="020B0604020202020204" pitchFamily="34" charset="0"/>
                <a:cs typeface="Arial" panose="020B0604020202020204" pitchFamily="34" charset="0"/>
              </a:rPr>
              <a:t>Cracking Spelling</a:t>
            </a:r>
          </a:p>
          <a:p>
            <a:pPr algn="ctr"/>
            <a:r>
              <a:rPr lang="en-US" sz="4000" dirty="0">
                <a:latin typeface="Arial" panose="020B0604020202020204" pitchFamily="34" charset="0"/>
                <a:cs typeface="Arial" panose="020B0604020202020204" pitchFamily="34" charset="0"/>
              </a:rPr>
              <a:t>Year 3</a:t>
            </a:r>
          </a:p>
        </p:txBody>
      </p:sp>
      <p:graphicFrame>
        <p:nvGraphicFramePr>
          <p:cNvPr id="7" name="Table 6">
            <a:extLst>
              <a:ext uri="{FF2B5EF4-FFF2-40B4-BE49-F238E27FC236}">
                <a16:creationId xmlns:a16="http://schemas.microsoft.com/office/drawing/2014/main" id="{51A1C98C-701A-E1E3-13E5-8FD5B3DBE8C9}"/>
              </a:ext>
            </a:extLst>
          </p:cNvPr>
          <p:cNvGraphicFramePr>
            <a:graphicFrameLocks noGrp="1"/>
          </p:cNvGraphicFramePr>
          <p:nvPr/>
        </p:nvGraphicFramePr>
        <p:xfrm>
          <a:off x="2468729" y="1359785"/>
          <a:ext cx="7254542" cy="4351340"/>
        </p:xfrm>
        <a:graphic>
          <a:graphicData uri="http://schemas.openxmlformats.org/drawingml/2006/table">
            <a:tbl>
              <a:tblPr firstRow="1" firstCol="1" bandRow="1"/>
              <a:tblGrid>
                <a:gridCol w="2095654">
                  <a:extLst>
                    <a:ext uri="{9D8B030D-6E8A-4147-A177-3AD203B41FA5}">
                      <a16:colId xmlns:a16="http://schemas.microsoft.com/office/drawing/2014/main" val="200087250"/>
                    </a:ext>
                  </a:extLst>
                </a:gridCol>
                <a:gridCol w="5158888">
                  <a:extLst>
                    <a:ext uri="{9D8B030D-6E8A-4147-A177-3AD203B41FA5}">
                      <a16:colId xmlns:a16="http://schemas.microsoft.com/office/drawing/2014/main" val="900198248"/>
                    </a:ext>
                  </a:extLst>
                </a:gridCol>
              </a:tblGrid>
              <a:tr h="621620">
                <a:tc>
                  <a:txBody>
                    <a:bodyPr/>
                    <a:lstStyle/>
                    <a:p>
                      <a:pPr algn="ctr"/>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Autumn 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9952" marR="4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suffix – ly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More prefixes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9952" marR="4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3633925963"/>
                  </a:ext>
                </a:extLst>
              </a:tr>
              <a:tr h="932430">
                <a:tc>
                  <a:txBody>
                    <a:bodyPr/>
                    <a:lstStyle/>
                    <a:p>
                      <a:pPr algn="ctr"/>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Autumn 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9952" marR="4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342900" lvl="0" indent="-342900" algn="ctr">
                        <a:buFont typeface="Arial" panose="020B0604020202020204" pitchFamily="34" charset="0"/>
                        <a:buChar char="-"/>
                      </a:pP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/u/ sound spelt </a:t>
                      </a:r>
                      <a:r>
                        <a:rPr lang="en-GB" sz="1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ou</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a:t>
                      </a:r>
                      <a:r>
                        <a:rPr lang="en-GB" sz="1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a:t>
                      </a: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sound spelt y elsewhere than at the end of words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with the /k/ sound spelt </a:t>
                      </a:r>
                      <a:r>
                        <a:rPr lang="en-GB" sz="1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a:t>
                      </a: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(Greek in origin)</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with the /</a:t>
                      </a:r>
                      <a:r>
                        <a:rPr lang="en-GB" sz="1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sh</a:t>
                      </a: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sound spelt </a:t>
                      </a:r>
                      <a:r>
                        <a:rPr lang="en-GB" sz="1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a:t>
                      </a: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(mostly French in origin)</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with the /ae/ sound spelt as </a:t>
                      </a:r>
                      <a:r>
                        <a:rPr lang="en-GB" sz="1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ei</a:t>
                      </a: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eigh</a:t>
                      </a: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or </a:t>
                      </a:r>
                      <a:r>
                        <a:rPr lang="en-GB" sz="1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228600"/>
                      <a:r>
                        <a:rPr lang="en-GB" sz="10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952" marR="4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1157620343"/>
                  </a:ext>
                </a:extLst>
              </a:tr>
              <a:tr h="777025">
                <a:tc>
                  <a:txBody>
                    <a:bodyPr/>
                    <a:lstStyle/>
                    <a:p>
                      <a:pPr algn="ctr"/>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Spring 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9952" marR="4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FC66"/>
                    </a:solidFill>
                  </a:tcPr>
                </a:tc>
                <a:tc>
                  <a:txBody>
                    <a:bodyPr/>
                    <a:lstStyle/>
                    <a:p>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Homophones and near-homophones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suffix – ation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suffix – ous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9952" marR="4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FC66"/>
                    </a:solidFill>
                  </a:tcPr>
                </a:tc>
                <a:extLst>
                  <a:ext uri="{0D108BD9-81ED-4DB2-BD59-A6C34878D82A}">
                    <a16:rowId xmlns:a16="http://schemas.microsoft.com/office/drawing/2014/main" val="345954619"/>
                  </a:ext>
                </a:extLst>
              </a:tr>
              <a:tr h="621620">
                <a:tc>
                  <a:txBody>
                    <a:bodyPr/>
                    <a:lstStyle/>
                    <a:p>
                      <a:pPr algn="ctr"/>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Spring 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9952" marR="4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FC66"/>
                    </a:solidFill>
                  </a:tcPr>
                </a:tc>
                <a:tc>
                  <a:txBody>
                    <a:bodyPr/>
                    <a:lstStyle/>
                    <a:p>
                      <a:pPr marL="457200"/>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Endings which sound like /zhun/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with endings sounding like /zhure/ and /chure/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9952" marR="4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FC66"/>
                    </a:solidFill>
                  </a:tcPr>
                </a:tc>
                <a:extLst>
                  <a:ext uri="{0D108BD9-81ED-4DB2-BD59-A6C34878D82A}">
                    <a16:rowId xmlns:a16="http://schemas.microsoft.com/office/drawing/2014/main" val="1930057415"/>
                  </a:ext>
                </a:extLst>
              </a:tr>
              <a:tr h="466215">
                <a:tc>
                  <a:txBody>
                    <a:bodyPr/>
                    <a:lstStyle/>
                    <a:p>
                      <a:pPr algn="ctr"/>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Summer 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9952" marR="4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457200"/>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Endings which sound like /shun/ spelt – tion, -ssion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9952" marR="4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2204720"/>
                  </a:ext>
                </a:extLst>
              </a:tr>
              <a:tr h="932430">
                <a:tc>
                  <a:txBody>
                    <a:bodyPr/>
                    <a:lstStyle/>
                    <a:p>
                      <a:pPr algn="ctr"/>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Summer 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9952" marR="4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457200"/>
                      <a:r>
                        <a:rPr lang="en-GB" sz="10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Endings which sound like /shun/ spelt -</a:t>
                      </a:r>
                      <a:r>
                        <a:rPr lang="en-GB" sz="1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sion</a:t>
                      </a: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a:t>
                      </a:r>
                      <a:r>
                        <a:rPr lang="en-GB" sz="1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cian</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ending with the /g/ sound spelt –</a:t>
                      </a:r>
                      <a:r>
                        <a:rPr lang="en-GB" sz="1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gue</a:t>
                      </a: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and the /k/ sound spelt -que (French in origin)</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with the /s/ sound spelt </a:t>
                      </a:r>
                      <a:r>
                        <a:rPr lang="en-GB" sz="1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sc</a:t>
                      </a: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(Latin in origin)</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0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952" marR="4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229191332"/>
                  </a:ext>
                </a:extLst>
              </a:tr>
            </a:tbl>
          </a:graphicData>
        </a:graphic>
      </p:graphicFrame>
    </p:spTree>
    <p:extLst>
      <p:ext uri="{BB962C8B-B14F-4D97-AF65-F5344CB8AC3E}">
        <p14:creationId xmlns:p14="http://schemas.microsoft.com/office/powerpoint/2010/main" val="313421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43E07-F85A-40F5-14D6-F85FB9B43BB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C7ADE99-37A7-644D-3ED4-CE60B48CBDB6}"/>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AB27CCD-95BB-D782-7E1A-4F3193CBE6DD}"/>
              </a:ext>
            </a:extLst>
          </p:cNvPr>
          <p:cNvSpPr txBox="1"/>
          <p:nvPr/>
        </p:nvSpPr>
        <p:spPr>
          <a:xfrm>
            <a:off x="164306" y="36346"/>
            <a:ext cx="11922918" cy="1323439"/>
          </a:xfrm>
          <a:prstGeom prst="rect">
            <a:avLst/>
          </a:prstGeom>
          <a:noFill/>
        </p:spPr>
        <p:txBody>
          <a:bodyPr wrap="square">
            <a:spAutoFit/>
          </a:bodyPr>
          <a:lstStyle/>
          <a:p>
            <a:pPr algn="ctr"/>
            <a:r>
              <a:rPr lang="en-US" sz="4000" dirty="0">
                <a:latin typeface="Arial" panose="020B0604020202020204" pitchFamily="34" charset="0"/>
                <a:cs typeface="Arial" panose="020B0604020202020204" pitchFamily="34" charset="0"/>
              </a:rPr>
              <a:t>Cracking Spelling</a:t>
            </a:r>
          </a:p>
          <a:p>
            <a:pPr algn="ctr"/>
            <a:r>
              <a:rPr lang="en-US" sz="4000" dirty="0">
                <a:latin typeface="Arial" panose="020B0604020202020204" pitchFamily="34" charset="0"/>
                <a:cs typeface="Arial" panose="020B0604020202020204" pitchFamily="34" charset="0"/>
              </a:rPr>
              <a:t>Year 4</a:t>
            </a:r>
          </a:p>
        </p:txBody>
      </p:sp>
      <p:graphicFrame>
        <p:nvGraphicFramePr>
          <p:cNvPr id="7" name="Table 6">
            <a:extLst>
              <a:ext uri="{FF2B5EF4-FFF2-40B4-BE49-F238E27FC236}">
                <a16:creationId xmlns:a16="http://schemas.microsoft.com/office/drawing/2014/main" id="{884566FC-9F13-3F41-9C25-4504719241B5}"/>
              </a:ext>
            </a:extLst>
          </p:cNvPr>
          <p:cNvGraphicFramePr>
            <a:graphicFrameLocks noGrp="1"/>
          </p:cNvGraphicFramePr>
          <p:nvPr>
            <p:extLst>
              <p:ext uri="{D42A27DB-BD31-4B8C-83A1-F6EECF244321}">
                <p14:modId xmlns:p14="http://schemas.microsoft.com/office/powerpoint/2010/main" val="2455181992"/>
              </p:ext>
            </p:extLst>
          </p:nvPr>
        </p:nvGraphicFramePr>
        <p:xfrm>
          <a:off x="2598049" y="1359785"/>
          <a:ext cx="6995901" cy="4419600"/>
        </p:xfrm>
        <a:graphic>
          <a:graphicData uri="http://schemas.openxmlformats.org/drawingml/2006/table">
            <a:tbl>
              <a:tblPr firstRow="1" firstCol="1" bandRow="1"/>
              <a:tblGrid>
                <a:gridCol w="2020711">
                  <a:extLst>
                    <a:ext uri="{9D8B030D-6E8A-4147-A177-3AD203B41FA5}">
                      <a16:colId xmlns:a16="http://schemas.microsoft.com/office/drawing/2014/main" val="4258156639"/>
                    </a:ext>
                  </a:extLst>
                </a:gridCol>
                <a:gridCol w="4975190">
                  <a:extLst>
                    <a:ext uri="{9D8B030D-6E8A-4147-A177-3AD203B41FA5}">
                      <a16:colId xmlns:a16="http://schemas.microsoft.com/office/drawing/2014/main" val="4113902468"/>
                    </a:ext>
                  </a:extLst>
                </a:gridCol>
              </a:tblGrid>
              <a:tr h="750231">
                <a:tc>
                  <a:txBody>
                    <a:bodyPr/>
                    <a:lstStyle/>
                    <a:p>
                      <a:pPr algn="ctr"/>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Autumn 1</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8229" marR="48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Adding suffixes beginning with vowel letters to words of more than one syllable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More prefixes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8229" marR="48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2003852891"/>
                  </a:ext>
                </a:extLst>
              </a:tr>
              <a:tr h="1050323">
                <a:tc>
                  <a:txBody>
                    <a:bodyPr/>
                    <a:lstStyle/>
                    <a:p>
                      <a:pPr algn="ctr"/>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Autumn 2</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8229" marR="48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457200"/>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/u/ sound spelt ou</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/i/ sound spelt y elsewhere than at the end of words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with the /k/ sound spelt ch (Greek in origin)</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with the /sh/ sound spelt ch (mostly French in origin)</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with the /ae/ sound spelt as ei, eigh or ey</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marL="228600"/>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8229" marR="48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2517761318"/>
                  </a:ext>
                </a:extLst>
              </a:tr>
              <a:tr h="750231">
                <a:tc>
                  <a:txBody>
                    <a:bodyPr/>
                    <a:lstStyle/>
                    <a:p>
                      <a:pPr algn="ctr"/>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Spring 1</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8229" marR="48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FC66"/>
                    </a:solidFill>
                  </a:tcPr>
                </a:tc>
                <a:tc>
                  <a:txBody>
                    <a:bodyPr/>
                    <a:lstStyle/>
                    <a:p>
                      <a:pPr marL="457200"/>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Homophones and near-homophones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suffix – ation</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suffix – ous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8229" marR="48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FC66"/>
                    </a:solidFill>
                  </a:tcPr>
                </a:tc>
                <a:extLst>
                  <a:ext uri="{0D108BD9-81ED-4DB2-BD59-A6C34878D82A}">
                    <a16:rowId xmlns:a16="http://schemas.microsoft.com/office/drawing/2014/main" val="2171517347"/>
                  </a:ext>
                </a:extLst>
              </a:tr>
              <a:tr h="750231">
                <a:tc>
                  <a:txBody>
                    <a:bodyPr/>
                    <a:lstStyle/>
                    <a:p>
                      <a:pPr algn="ctr"/>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Spring 2</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8229" marR="48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FC66"/>
                    </a:solidFill>
                  </a:tcPr>
                </a:tc>
                <a:tc>
                  <a:txBody>
                    <a:bodyPr/>
                    <a:lstStyle/>
                    <a:p>
                      <a:pPr marL="457200"/>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Endings which sound like /zhun/</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with endings sounding like /zhure/ and /chure/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Possessive apostrophe with plural words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8229" marR="48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FC66"/>
                    </a:solidFill>
                  </a:tcPr>
                </a:tc>
                <a:extLst>
                  <a:ext uri="{0D108BD9-81ED-4DB2-BD59-A6C34878D82A}">
                    <a16:rowId xmlns:a16="http://schemas.microsoft.com/office/drawing/2014/main" val="2108297463"/>
                  </a:ext>
                </a:extLst>
              </a:tr>
              <a:tr h="450138">
                <a:tc>
                  <a:txBody>
                    <a:bodyPr/>
                    <a:lstStyle/>
                    <a:p>
                      <a:pPr algn="ctr"/>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Summer 1</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8229" marR="48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457200"/>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Endings which sound like /shun/ spelt – tion, -sion, -ssion</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8229" marR="48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98949562"/>
                  </a:ext>
                </a:extLst>
              </a:tr>
              <a:tr h="600185">
                <a:tc>
                  <a:txBody>
                    <a:bodyPr/>
                    <a:lstStyle/>
                    <a:p>
                      <a:pPr algn="ctr"/>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Summer 2</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8229" marR="48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342900" lvl="0" indent="-342900" algn="ctr">
                        <a:buFont typeface="Arial" panose="020B0604020202020204" pitchFamily="34" charset="0"/>
                        <a:buChar char="-"/>
                      </a:pP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Endings which sound like /shun/ spelt –-</a:t>
                      </a:r>
                      <a:r>
                        <a:rPr lang="en-GB" sz="1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cian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ending with the /g/ sound spelt –</a:t>
                      </a:r>
                      <a:r>
                        <a:rPr lang="en-GB" sz="1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gue</a:t>
                      </a: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and the /k/ sound spelt -que (French in origin)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with the /s/ sound spelt </a:t>
                      </a:r>
                      <a:r>
                        <a:rPr lang="en-GB" sz="1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sc</a:t>
                      </a: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(Latin in origin)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229" marR="48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118012046"/>
                  </a:ext>
                </a:extLst>
              </a:tr>
            </a:tbl>
          </a:graphicData>
        </a:graphic>
      </p:graphicFrame>
    </p:spTree>
    <p:extLst>
      <p:ext uri="{BB962C8B-B14F-4D97-AF65-F5344CB8AC3E}">
        <p14:creationId xmlns:p14="http://schemas.microsoft.com/office/powerpoint/2010/main" val="535494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65D9D-F0EF-4971-9EC8-1A58A91DDA8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0FB981E-AFB8-A196-D707-D0C054E0C025}"/>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BADD9D69-84B7-C96B-F6EB-9E819C6A52BB}"/>
              </a:ext>
            </a:extLst>
          </p:cNvPr>
          <p:cNvSpPr txBox="1"/>
          <p:nvPr/>
        </p:nvSpPr>
        <p:spPr>
          <a:xfrm>
            <a:off x="164306" y="36346"/>
            <a:ext cx="12027694" cy="1323439"/>
          </a:xfrm>
          <a:prstGeom prst="rect">
            <a:avLst/>
          </a:prstGeom>
          <a:noFill/>
        </p:spPr>
        <p:txBody>
          <a:bodyPr wrap="square">
            <a:spAutoFit/>
          </a:bodyPr>
          <a:lstStyle/>
          <a:p>
            <a:pPr algn="ctr"/>
            <a:r>
              <a:rPr lang="en-US" sz="4000" dirty="0">
                <a:latin typeface="Arial" panose="020B0604020202020204" pitchFamily="34" charset="0"/>
                <a:cs typeface="Arial" panose="020B0604020202020204" pitchFamily="34" charset="0"/>
              </a:rPr>
              <a:t>To understand how to spell, we need to understand the English language.</a:t>
            </a:r>
          </a:p>
        </p:txBody>
      </p:sp>
      <p:sp>
        <p:nvSpPr>
          <p:cNvPr id="14" name="TextBox 13">
            <a:extLst>
              <a:ext uri="{FF2B5EF4-FFF2-40B4-BE49-F238E27FC236}">
                <a16:creationId xmlns:a16="http://schemas.microsoft.com/office/drawing/2014/main" id="{A5322831-39C5-0B05-9B69-B3FDF272315B}"/>
              </a:ext>
            </a:extLst>
          </p:cNvPr>
          <p:cNvSpPr txBox="1"/>
          <p:nvPr/>
        </p:nvSpPr>
        <p:spPr>
          <a:xfrm>
            <a:off x="372979" y="1729117"/>
            <a:ext cx="11088604" cy="4801314"/>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Alphabetic system</a:t>
            </a:r>
          </a:p>
          <a:p>
            <a:pPr lvl="3"/>
            <a:r>
              <a:rPr lang="en-US" sz="2400" dirty="0">
                <a:latin typeface="Arial" panose="020B0604020202020204" pitchFamily="34" charset="0"/>
                <a:cs typeface="Arial" panose="020B0604020202020204" pitchFamily="34" charset="0"/>
              </a:rPr>
              <a:t>26 letters creating 44 phonemes in 144 combinations to form about half a million words in current use</a:t>
            </a:r>
          </a:p>
          <a:p>
            <a:pPr lvl="3"/>
            <a:r>
              <a:rPr lang="en-US" sz="2400" dirty="0">
                <a:latin typeface="Arial" panose="020B0604020202020204" pitchFamily="34" charset="0"/>
                <a:cs typeface="Arial" panose="020B0604020202020204" pitchFamily="34" charset="0"/>
              </a:rPr>
              <a:t>21 consonants; spoken English uses 24 consonant sounds – generally predictable</a:t>
            </a:r>
          </a:p>
          <a:p>
            <a:pPr lvl="3"/>
            <a:r>
              <a:rPr lang="en-US" sz="2400" dirty="0">
                <a:latin typeface="Arial" panose="020B0604020202020204" pitchFamily="34" charset="0"/>
                <a:cs typeface="Arial" panose="020B0604020202020204" pitchFamily="34" charset="0"/>
              </a:rPr>
              <a:t>20 spoken vowel sounds but only 5 vowel letters</a:t>
            </a:r>
          </a:p>
          <a:p>
            <a:r>
              <a:rPr lang="en-US" sz="2400" dirty="0">
                <a:latin typeface="Arial" panose="020B0604020202020204" pitchFamily="34" charset="0"/>
                <a:cs typeface="Arial" panose="020B0604020202020204" pitchFamily="34" charset="0"/>
              </a:rPr>
              <a:t>History</a:t>
            </a:r>
          </a:p>
          <a:p>
            <a:pPr lvl="3"/>
            <a:r>
              <a:rPr lang="en-US" sz="2400" dirty="0">
                <a:latin typeface="Arial" panose="020B0604020202020204" pitchFamily="34" charset="0"/>
                <a:cs typeface="Arial" panose="020B0604020202020204" pitchFamily="34" charset="0"/>
              </a:rPr>
              <a:t>Germanic – Anglo Saxons, over ½ our words </a:t>
            </a:r>
          </a:p>
          <a:p>
            <a:pPr lvl="3"/>
            <a:r>
              <a:rPr lang="en-US" sz="2400" dirty="0">
                <a:latin typeface="Arial" panose="020B0604020202020204" pitchFamily="34" charset="0"/>
                <a:cs typeface="Arial" panose="020B0604020202020204" pitchFamily="34" charset="0"/>
              </a:rPr>
              <a:t>Romance – French, Spanish and Portuguese</a:t>
            </a:r>
          </a:p>
          <a:p>
            <a:pPr lvl="3"/>
            <a:r>
              <a:rPr lang="en-US" sz="2400" dirty="0">
                <a:latin typeface="Arial" panose="020B0604020202020204" pitchFamily="34" charset="0"/>
                <a:cs typeface="Arial" panose="020B0604020202020204" pitchFamily="34" charset="0"/>
              </a:rPr>
              <a:t>Classical – Greek and Latin</a:t>
            </a:r>
          </a:p>
          <a:p>
            <a:pPr lvl="3"/>
            <a:endParaRPr lang="en-US" sz="2400" dirty="0">
              <a:solidFill>
                <a:srgbClr val="000000"/>
              </a:solidFill>
              <a:latin typeface="Arial" panose="020B0604020202020204" pitchFamily="34" charset="0"/>
              <a:cs typeface="Arial" panose="020B0604020202020204" pitchFamily="34" charset="0"/>
            </a:endParaRPr>
          </a:p>
          <a:p>
            <a:pPr algn="ctr">
              <a:buFont typeface="Arial" charset="0"/>
              <a:buNone/>
            </a:pPr>
            <a:r>
              <a:rPr lang="en-US" sz="2400" dirty="0">
                <a:solidFill>
                  <a:srgbClr val="FF0000"/>
                </a:solidFill>
                <a:latin typeface="Arial" panose="020B0604020202020204" pitchFamily="34" charset="0"/>
                <a:cs typeface="Arial" panose="020B0604020202020204" pitchFamily="34" charset="0"/>
              </a:rPr>
              <a:t>85% of English spelling system is predictable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820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xEl>
                                              <p:pRg st="1" end="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xEl>
                                              <p:pRg st="2" end="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xEl>
                                              <p:pRg st="3" end="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xEl>
                                              <p:pRg st="4" end="4"/>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xEl>
                                              <p:pRg st="5" end="5"/>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xEl>
                                              <p:pRg st="6" end="6"/>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
                                            <p:txEl>
                                              <p:pRg st="7" end="7"/>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A8899-1997-7E3D-44B0-28BB01892A6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A1481D3-F8E2-9DF0-1C10-34B3C8E62C41}"/>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7078004C-D6B8-4DF7-2200-96ECF692797A}"/>
              </a:ext>
            </a:extLst>
          </p:cNvPr>
          <p:cNvSpPr txBox="1"/>
          <p:nvPr/>
        </p:nvSpPr>
        <p:spPr>
          <a:xfrm>
            <a:off x="164306" y="36346"/>
            <a:ext cx="11922918" cy="1323439"/>
          </a:xfrm>
          <a:prstGeom prst="rect">
            <a:avLst/>
          </a:prstGeom>
          <a:noFill/>
        </p:spPr>
        <p:txBody>
          <a:bodyPr wrap="square">
            <a:spAutoFit/>
          </a:bodyPr>
          <a:lstStyle/>
          <a:p>
            <a:pPr algn="ctr"/>
            <a:r>
              <a:rPr lang="en-US" sz="4000" dirty="0">
                <a:latin typeface="Arial" panose="020B0604020202020204" pitchFamily="34" charset="0"/>
                <a:cs typeface="Arial" panose="020B0604020202020204" pitchFamily="34" charset="0"/>
              </a:rPr>
              <a:t>Cracking Spelling </a:t>
            </a:r>
          </a:p>
          <a:p>
            <a:pPr algn="ctr"/>
            <a:r>
              <a:rPr lang="en-US" sz="4000" dirty="0">
                <a:latin typeface="Arial" panose="020B0604020202020204" pitchFamily="34" charset="0"/>
                <a:cs typeface="Arial" panose="020B0604020202020204" pitchFamily="34" charset="0"/>
              </a:rPr>
              <a:t>Year 5</a:t>
            </a:r>
          </a:p>
        </p:txBody>
      </p:sp>
      <p:graphicFrame>
        <p:nvGraphicFramePr>
          <p:cNvPr id="4" name="Table 3">
            <a:extLst>
              <a:ext uri="{FF2B5EF4-FFF2-40B4-BE49-F238E27FC236}">
                <a16:creationId xmlns:a16="http://schemas.microsoft.com/office/drawing/2014/main" id="{D738266A-3FA1-CBBB-D54A-C4E0F8940875}"/>
              </a:ext>
            </a:extLst>
          </p:cNvPr>
          <p:cNvGraphicFramePr>
            <a:graphicFrameLocks noGrp="1"/>
          </p:cNvGraphicFramePr>
          <p:nvPr>
            <p:extLst>
              <p:ext uri="{D42A27DB-BD31-4B8C-83A1-F6EECF244321}">
                <p14:modId xmlns:p14="http://schemas.microsoft.com/office/powerpoint/2010/main" val="3749908701"/>
              </p:ext>
            </p:extLst>
          </p:nvPr>
        </p:nvGraphicFramePr>
        <p:xfrm>
          <a:off x="1769436" y="1489449"/>
          <a:ext cx="8115245" cy="4351338"/>
        </p:xfrm>
        <a:graphic>
          <a:graphicData uri="http://schemas.openxmlformats.org/drawingml/2006/table">
            <a:tbl>
              <a:tblPr firstRow="1" firstCol="1" bandRow="1"/>
              <a:tblGrid>
                <a:gridCol w="2344024">
                  <a:extLst>
                    <a:ext uri="{9D8B030D-6E8A-4147-A177-3AD203B41FA5}">
                      <a16:colId xmlns:a16="http://schemas.microsoft.com/office/drawing/2014/main" val="3544169293"/>
                    </a:ext>
                  </a:extLst>
                </a:gridCol>
                <a:gridCol w="5771221">
                  <a:extLst>
                    <a:ext uri="{9D8B030D-6E8A-4147-A177-3AD203B41FA5}">
                      <a16:colId xmlns:a16="http://schemas.microsoft.com/office/drawing/2014/main" val="4282220518"/>
                    </a:ext>
                  </a:extLst>
                </a:gridCol>
              </a:tblGrid>
              <a:tr h="696214">
                <a:tc>
                  <a:txBody>
                    <a:bodyPr/>
                    <a:lstStyle/>
                    <a:p>
                      <a:pPr algn="ctr"/>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Autumn 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946" marR="5594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7CAAC"/>
                    </a:solidFill>
                  </a:tcPr>
                </a:tc>
                <a:tc>
                  <a:txBody>
                    <a:bodyPr/>
                    <a:lstStyle/>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From Appendix 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More prefixes – verb prefixes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Converting nouns or adjectives into verbs using suffixes – -ate, -ify, -ise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946" marR="5594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911681139"/>
                  </a:ext>
                </a:extLst>
              </a:tr>
              <a:tr h="870268">
                <a:tc>
                  <a:txBody>
                    <a:bodyPr/>
                    <a:lstStyle/>
                    <a:p>
                      <a:pPr algn="ctr"/>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Autumn 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946" marR="5594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7CAAC"/>
                    </a:solidFill>
                  </a:tcPr>
                </a:tc>
                <a:tc>
                  <a:txBody>
                    <a:bodyPr/>
                    <a:lstStyle/>
                    <a:p>
                      <a:pPr marL="457200"/>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with /ee/ sound spelt ei after c</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containing the letter-string ough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Endings which sound like /shus/ spelt -cious or -tious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946" marR="5594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3656420068"/>
                  </a:ext>
                </a:extLst>
              </a:tr>
              <a:tr h="696214">
                <a:tc>
                  <a:txBody>
                    <a:bodyPr/>
                    <a:lstStyle/>
                    <a:p>
                      <a:pPr algn="ctr"/>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Spring 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946" marR="5594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1FC66"/>
                    </a:solidFill>
                  </a:tcPr>
                </a:tc>
                <a:tc>
                  <a:txBody>
                    <a:bodyPr/>
                    <a:lstStyle/>
                    <a:p>
                      <a:pPr marL="457200"/>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Endings which sound like /shul/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Homophones and other words that are often confused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946" marR="5594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1FC66"/>
                    </a:solidFill>
                  </a:tcPr>
                </a:tc>
                <a:extLst>
                  <a:ext uri="{0D108BD9-81ED-4DB2-BD59-A6C34878D82A}">
                    <a16:rowId xmlns:a16="http://schemas.microsoft.com/office/drawing/2014/main" val="3133345485"/>
                  </a:ext>
                </a:extLst>
              </a:tr>
              <a:tr h="696214">
                <a:tc>
                  <a:txBody>
                    <a:bodyPr/>
                    <a:lstStyle/>
                    <a:p>
                      <a:pPr algn="ctr"/>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Spring 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946" marR="5594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1FC66"/>
                    </a:solidFill>
                  </a:tcPr>
                </a:tc>
                <a:tc>
                  <a:txBody>
                    <a:bodyPr/>
                    <a:lstStyle/>
                    <a:p>
                      <a:pPr marL="457200"/>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ending in -ant, -ance/-ancy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ending in -ent, -ence/-ency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946" marR="5594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1FC66"/>
                    </a:solidFill>
                  </a:tcPr>
                </a:tc>
                <a:extLst>
                  <a:ext uri="{0D108BD9-81ED-4DB2-BD59-A6C34878D82A}">
                    <a16:rowId xmlns:a16="http://schemas.microsoft.com/office/drawing/2014/main" val="2478922366"/>
                  </a:ext>
                </a:extLst>
              </a:tr>
              <a:tr h="696214">
                <a:tc>
                  <a:txBody>
                    <a:bodyPr/>
                    <a:lstStyle/>
                    <a:p>
                      <a:pPr algn="ctr"/>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Summer 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946" marR="5594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457200"/>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ending in -able and -ible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ending in -ably and -ibly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946" marR="5594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79052744"/>
                  </a:ext>
                </a:extLst>
              </a:tr>
              <a:tr h="696214">
                <a:tc>
                  <a:txBody>
                    <a:bodyPr/>
                    <a:lstStyle/>
                    <a:p>
                      <a:pPr algn="ctr"/>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Summer 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946" marR="5594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457200"/>
                      <a:r>
                        <a:rPr lang="en-GB" sz="11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Adding suffixes beginning with vowel letters to words ending in -fer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with ‘silent’ letters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1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946" marR="5594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62720247"/>
                  </a:ext>
                </a:extLst>
              </a:tr>
            </a:tbl>
          </a:graphicData>
        </a:graphic>
      </p:graphicFrame>
    </p:spTree>
    <p:extLst>
      <p:ext uri="{BB962C8B-B14F-4D97-AF65-F5344CB8AC3E}">
        <p14:creationId xmlns:p14="http://schemas.microsoft.com/office/powerpoint/2010/main" val="2512568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DDF8A-9CB1-06DB-4A4F-5DF3A6EDA84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D885E61-0E56-9383-CA3F-69CA52CF97C7}"/>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dirty="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dirty="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dirty="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CB7B6B9-EC89-5F1E-C9DD-C09642110015}"/>
              </a:ext>
            </a:extLst>
          </p:cNvPr>
          <p:cNvSpPr txBox="1"/>
          <p:nvPr/>
        </p:nvSpPr>
        <p:spPr>
          <a:xfrm>
            <a:off x="164306" y="36346"/>
            <a:ext cx="11922918" cy="1323439"/>
          </a:xfrm>
          <a:prstGeom prst="rect">
            <a:avLst/>
          </a:prstGeom>
          <a:noFill/>
        </p:spPr>
        <p:txBody>
          <a:bodyPr wrap="square">
            <a:spAutoFit/>
          </a:bodyPr>
          <a:lstStyle/>
          <a:p>
            <a:pPr algn="ctr"/>
            <a:r>
              <a:rPr lang="en-US" sz="4000" dirty="0">
                <a:latin typeface="Arial" panose="020B0604020202020204" pitchFamily="34" charset="0"/>
                <a:cs typeface="Arial" panose="020B0604020202020204" pitchFamily="34" charset="0"/>
              </a:rPr>
              <a:t>Cracking Spelling </a:t>
            </a:r>
          </a:p>
          <a:p>
            <a:pPr algn="ctr"/>
            <a:r>
              <a:rPr lang="en-US" sz="4000" dirty="0">
                <a:latin typeface="Arial" panose="020B0604020202020204" pitchFamily="34" charset="0"/>
                <a:cs typeface="Arial" panose="020B0604020202020204" pitchFamily="34" charset="0"/>
              </a:rPr>
              <a:t>Year 6</a:t>
            </a:r>
          </a:p>
        </p:txBody>
      </p:sp>
      <p:graphicFrame>
        <p:nvGraphicFramePr>
          <p:cNvPr id="3" name="Table 2">
            <a:extLst>
              <a:ext uri="{FF2B5EF4-FFF2-40B4-BE49-F238E27FC236}">
                <a16:creationId xmlns:a16="http://schemas.microsoft.com/office/drawing/2014/main" id="{F4FD73C2-E4AF-BA04-3A1D-2A4B5E2673FC}"/>
              </a:ext>
            </a:extLst>
          </p:cNvPr>
          <p:cNvGraphicFramePr>
            <a:graphicFrameLocks noGrp="1"/>
          </p:cNvGraphicFramePr>
          <p:nvPr>
            <p:extLst>
              <p:ext uri="{D42A27DB-BD31-4B8C-83A1-F6EECF244321}">
                <p14:modId xmlns:p14="http://schemas.microsoft.com/office/powerpoint/2010/main" val="116697787"/>
              </p:ext>
            </p:extLst>
          </p:nvPr>
        </p:nvGraphicFramePr>
        <p:xfrm>
          <a:off x="2338942" y="1532002"/>
          <a:ext cx="7514116" cy="4564602"/>
        </p:xfrm>
        <a:graphic>
          <a:graphicData uri="http://schemas.openxmlformats.org/drawingml/2006/table">
            <a:tbl>
              <a:tblPr firstRow="1" firstCol="1" bandRow="1"/>
              <a:tblGrid>
                <a:gridCol w="2170393">
                  <a:extLst>
                    <a:ext uri="{9D8B030D-6E8A-4147-A177-3AD203B41FA5}">
                      <a16:colId xmlns:a16="http://schemas.microsoft.com/office/drawing/2014/main" val="2452802079"/>
                    </a:ext>
                  </a:extLst>
                </a:gridCol>
                <a:gridCol w="5343723">
                  <a:extLst>
                    <a:ext uri="{9D8B030D-6E8A-4147-A177-3AD203B41FA5}">
                      <a16:colId xmlns:a16="http://schemas.microsoft.com/office/drawing/2014/main" val="170621503"/>
                    </a:ext>
                  </a:extLst>
                </a:gridCol>
              </a:tblGrid>
              <a:tr h="876522">
                <a:tc>
                  <a:txBody>
                    <a:bodyPr/>
                    <a:lstStyle/>
                    <a:p>
                      <a:pPr algn="ctr"/>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Autumn 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7CAAC"/>
                    </a:solidFill>
                  </a:tcPr>
                </a:tc>
                <a:tc>
                  <a:txBody>
                    <a:bodyPr/>
                    <a:lstStyle/>
                    <a:p>
                      <a:pPr marL="279400"/>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More prefixes – verb prefixes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Endings which sound like /shus/ spelt -cious or -tious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Use of the hyphen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279400"/>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2850455150"/>
                  </a:ext>
                </a:extLst>
              </a:tr>
              <a:tr h="644643">
                <a:tc>
                  <a:txBody>
                    <a:bodyPr/>
                    <a:lstStyle/>
                    <a:p>
                      <a:pPr algn="ctr"/>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Autumn 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7CAAC"/>
                    </a:solidFill>
                  </a:tcPr>
                </a:tc>
                <a:tc>
                  <a:txBody>
                    <a:bodyPr/>
                    <a:lstStyle/>
                    <a:p>
                      <a:pPr marL="457200"/>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with /ee/ sound spelt ei after c</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containing the letter-string ough</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571054053"/>
                  </a:ext>
                </a:extLst>
              </a:tr>
              <a:tr h="644643">
                <a:tc>
                  <a:txBody>
                    <a:bodyPr/>
                    <a:lstStyle/>
                    <a:p>
                      <a:pPr algn="ctr"/>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Spring 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1FC66"/>
                    </a:solidFill>
                  </a:tcPr>
                </a:tc>
                <a:tc>
                  <a:txBody>
                    <a:bodyPr/>
                    <a:lstStyle/>
                    <a:p>
                      <a:pPr marL="457200"/>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Endings which sound like /shul/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Homophones and other words that are often confused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1FC66"/>
                    </a:solidFill>
                  </a:tcPr>
                </a:tc>
                <a:extLst>
                  <a:ext uri="{0D108BD9-81ED-4DB2-BD59-A6C34878D82A}">
                    <a16:rowId xmlns:a16="http://schemas.microsoft.com/office/drawing/2014/main" val="1515753629"/>
                  </a:ext>
                </a:extLst>
              </a:tr>
              <a:tr h="966964">
                <a:tc>
                  <a:txBody>
                    <a:bodyPr/>
                    <a:lstStyle/>
                    <a:p>
                      <a:pPr algn="ctr"/>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Spring 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1FC66"/>
                    </a:solidFill>
                  </a:tcPr>
                </a:tc>
                <a:tc>
                  <a:txBody>
                    <a:bodyPr/>
                    <a:lstStyle/>
                    <a:p>
                      <a:pPr marL="457200"/>
                      <a:r>
                        <a:rPr lang="en-GB" sz="11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ending in -ant, -</a:t>
                      </a:r>
                      <a:r>
                        <a:rPr lang="en-GB" sz="11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ance</a:t>
                      </a: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n-GB" sz="11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ancy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ending in -</a:t>
                      </a:r>
                      <a:r>
                        <a:rPr lang="en-GB" sz="11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ent</a:t>
                      </a: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GB" sz="11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ence</a:t>
                      </a: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n-GB" sz="11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ency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ending in -able and -</a:t>
                      </a:r>
                      <a:r>
                        <a:rPr lang="en-GB" sz="11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ible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ending in -ably and -</a:t>
                      </a:r>
                      <a:r>
                        <a:rPr lang="en-GB" sz="11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ibly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1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1FC66"/>
                    </a:solidFill>
                  </a:tcPr>
                </a:tc>
                <a:extLst>
                  <a:ext uri="{0D108BD9-81ED-4DB2-BD59-A6C34878D82A}">
                    <a16:rowId xmlns:a16="http://schemas.microsoft.com/office/drawing/2014/main" val="3626480834"/>
                  </a:ext>
                </a:extLst>
              </a:tr>
              <a:tr h="644643">
                <a:tc>
                  <a:txBody>
                    <a:bodyPr/>
                    <a:lstStyle/>
                    <a:p>
                      <a:pPr algn="ctr"/>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Summer 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457200"/>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Adding suffixes beginning with vowel letters to words ending in -fer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with ‘silent’ letters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29883567"/>
                  </a:ext>
                </a:extLst>
              </a:tr>
              <a:tr h="644643">
                <a:tc>
                  <a:txBody>
                    <a:bodyPr/>
                    <a:lstStyle/>
                    <a:p>
                      <a:pPr algn="ctr"/>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Summer 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a:r>
                        <a:rPr lang="en-GB" sz="11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From Appendix 2</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Converting nouns or adjectives into verbs using suffixes – -ate, -</a:t>
                      </a:r>
                      <a:r>
                        <a:rPr lang="en-GB" sz="11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ify</a:t>
                      </a: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GB" sz="11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1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42867310"/>
                  </a:ext>
                </a:extLst>
              </a:tr>
            </a:tbl>
          </a:graphicData>
        </a:graphic>
      </p:graphicFrame>
    </p:spTree>
    <p:extLst>
      <p:ext uri="{BB962C8B-B14F-4D97-AF65-F5344CB8AC3E}">
        <p14:creationId xmlns:p14="http://schemas.microsoft.com/office/powerpoint/2010/main" val="408879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0CB7A-6628-6F55-DAEA-0BA34225B82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5BC0BE3-C2AC-5291-282C-FA7CCA64F06B}"/>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6D30F8A4-BAEF-F167-5B16-93C9FC891DC5}"/>
              </a:ext>
            </a:extLst>
          </p:cNvPr>
          <p:cNvSpPr txBox="1"/>
          <p:nvPr/>
        </p:nvSpPr>
        <p:spPr>
          <a:xfrm>
            <a:off x="164306" y="36346"/>
            <a:ext cx="11922918" cy="707886"/>
          </a:xfrm>
          <a:prstGeom prst="rect">
            <a:avLst/>
          </a:prstGeom>
          <a:noFill/>
        </p:spPr>
        <p:txBody>
          <a:bodyPr wrap="square">
            <a:spAutoFit/>
          </a:bodyPr>
          <a:lstStyle/>
          <a:p>
            <a:pPr algn="ctr"/>
            <a:r>
              <a:rPr lang="en-US" sz="4000" dirty="0">
                <a:latin typeface="Arial" panose="020B0604020202020204" pitchFamily="34" charset="0"/>
                <a:cs typeface="Arial" panose="020B0604020202020204" pitchFamily="34" charset="0"/>
              </a:rPr>
              <a:t>Cracking Spelling</a:t>
            </a:r>
          </a:p>
        </p:txBody>
      </p:sp>
      <p:sp>
        <p:nvSpPr>
          <p:cNvPr id="3" name="TextBox 2">
            <a:extLst>
              <a:ext uri="{FF2B5EF4-FFF2-40B4-BE49-F238E27FC236}">
                <a16:creationId xmlns:a16="http://schemas.microsoft.com/office/drawing/2014/main" id="{FB3A9CF1-498D-86BC-B428-37C818E1EC81}"/>
              </a:ext>
            </a:extLst>
          </p:cNvPr>
          <p:cNvSpPr txBox="1"/>
          <p:nvPr/>
        </p:nvSpPr>
        <p:spPr>
          <a:xfrm>
            <a:off x="227934" y="653803"/>
            <a:ext cx="11736130" cy="1323439"/>
          </a:xfrm>
          <a:prstGeom prst="rect">
            <a:avLst/>
          </a:prstGeom>
          <a:noFill/>
        </p:spPr>
        <p:txBody>
          <a:bodyPr wrap="square">
            <a:spAutoFit/>
          </a:bodyPr>
          <a:lstStyle/>
          <a:p>
            <a:r>
              <a:rPr lang="en-GB" sz="2000" b="1" u="sng" dirty="0">
                <a:effectLst/>
                <a:latin typeface="Arial" panose="020B0604020202020204" pitchFamily="34" charset="0"/>
                <a:ea typeface="Calibri" panose="020F0502020204030204" pitchFamily="34" charset="0"/>
                <a:cs typeface="Arial" panose="020B0604020202020204" pitchFamily="34" charset="0"/>
              </a:rPr>
              <a:t>The Teaching Sequence</a:t>
            </a:r>
          </a:p>
          <a:p>
            <a:endParaRPr lang="en-GB" sz="2000" b="1" u="sng" dirty="0">
              <a:latin typeface="Arial" panose="020B0604020202020204" pitchFamily="34" charset="0"/>
              <a:ea typeface="Calibri" panose="020F0502020204030204" pitchFamily="34" charset="0"/>
              <a:cs typeface="Arial" panose="020B0604020202020204" pitchFamily="34" charset="0"/>
            </a:endParaRPr>
          </a:p>
          <a:p>
            <a:r>
              <a:rPr lang="en-GB" sz="2000" dirty="0">
                <a:effectLst/>
                <a:latin typeface="Arial" panose="020B0604020202020204" pitchFamily="34" charset="0"/>
                <a:ea typeface="Calibri" panose="020F0502020204030204" pitchFamily="34" charset="0"/>
                <a:cs typeface="Arial" panose="020B0604020202020204" pitchFamily="34" charset="0"/>
              </a:rPr>
              <a:t>Every half term has an overview of the sequence week by week.</a:t>
            </a:r>
          </a:p>
          <a:p>
            <a:r>
              <a:rPr lang="en-GB" sz="2000" dirty="0">
                <a:latin typeface="Arial" panose="020B0604020202020204" pitchFamily="34" charset="0"/>
                <a:ea typeface="Calibri" panose="020F0502020204030204" pitchFamily="34" charset="0"/>
                <a:cs typeface="Arial" panose="020B0604020202020204" pitchFamily="34" charset="0"/>
              </a:rPr>
              <a:t>The sessions are colour-coded to match the part of the teaching sequence that they are.</a:t>
            </a:r>
          </a:p>
        </p:txBody>
      </p:sp>
      <p:graphicFrame>
        <p:nvGraphicFramePr>
          <p:cNvPr id="4" name="Table 3">
            <a:extLst>
              <a:ext uri="{FF2B5EF4-FFF2-40B4-BE49-F238E27FC236}">
                <a16:creationId xmlns:a16="http://schemas.microsoft.com/office/drawing/2014/main" id="{DE89BF33-A7BA-16C2-8AE6-F7495215E853}"/>
              </a:ext>
            </a:extLst>
          </p:cNvPr>
          <p:cNvGraphicFramePr>
            <a:graphicFrameLocks noGrp="1"/>
          </p:cNvGraphicFramePr>
          <p:nvPr>
            <p:extLst>
              <p:ext uri="{D42A27DB-BD31-4B8C-83A1-F6EECF244321}">
                <p14:modId xmlns:p14="http://schemas.microsoft.com/office/powerpoint/2010/main" val="3391638283"/>
              </p:ext>
            </p:extLst>
          </p:nvPr>
        </p:nvGraphicFramePr>
        <p:xfrm>
          <a:off x="2089115" y="2073495"/>
          <a:ext cx="8013769" cy="4227335"/>
        </p:xfrm>
        <a:graphic>
          <a:graphicData uri="http://schemas.openxmlformats.org/drawingml/2006/table">
            <a:tbl>
              <a:tblPr firstRow="1" firstCol="1" bandRow="1"/>
              <a:tblGrid>
                <a:gridCol w="794029">
                  <a:extLst>
                    <a:ext uri="{9D8B030D-6E8A-4147-A177-3AD203B41FA5}">
                      <a16:colId xmlns:a16="http://schemas.microsoft.com/office/drawing/2014/main" val="2685991385"/>
                    </a:ext>
                  </a:extLst>
                </a:gridCol>
                <a:gridCol w="2406580">
                  <a:extLst>
                    <a:ext uri="{9D8B030D-6E8A-4147-A177-3AD203B41FA5}">
                      <a16:colId xmlns:a16="http://schemas.microsoft.com/office/drawing/2014/main" val="697141818"/>
                    </a:ext>
                  </a:extLst>
                </a:gridCol>
                <a:gridCol w="2406580">
                  <a:extLst>
                    <a:ext uri="{9D8B030D-6E8A-4147-A177-3AD203B41FA5}">
                      <a16:colId xmlns:a16="http://schemas.microsoft.com/office/drawing/2014/main" val="3076770008"/>
                    </a:ext>
                  </a:extLst>
                </a:gridCol>
                <a:gridCol w="2406580">
                  <a:extLst>
                    <a:ext uri="{9D8B030D-6E8A-4147-A177-3AD203B41FA5}">
                      <a16:colId xmlns:a16="http://schemas.microsoft.com/office/drawing/2014/main" val="1629539135"/>
                    </a:ext>
                  </a:extLst>
                </a:gridCol>
              </a:tblGrid>
              <a:tr h="437438">
                <a:tc gridSpan="4">
                  <a:txBody>
                    <a:bodyPr/>
                    <a:lstStyle/>
                    <a:p>
                      <a:r>
                        <a:rPr lang="en-GB" sz="10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Autumn 1</a:t>
                      </a:r>
                      <a:endParaRPr lang="en-GB"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0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55C1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5719724"/>
                  </a:ext>
                </a:extLst>
              </a:tr>
              <a:tr h="624952">
                <a:tc>
                  <a:txBody>
                    <a:bodyPr/>
                    <a:lstStyle/>
                    <a:p>
                      <a:r>
                        <a:rPr lang="en-GB" sz="10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Week 1</a:t>
                      </a:r>
                      <a:endParaRPr lang="en-GB"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55C10"/>
                    </a:solidFill>
                  </a:tcPr>
                </a:tc>
                <a:tc>
                  <a:txBody>
                    <a:bodyPr/>
                    <a:lstStyle/>
                    <a:p>
                      <a:pPr algn="ct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Revise –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prefixes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revisit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prefixes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from Year 3 and 4 –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il, im,ir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966"/>
                    </a:solidFill>
                  </a:tcPr>
                </a:tc>
                <a:tc>
                  <a:txBody>
                    <a:bodyPr/>
                    <a:lstStyle/>
                    <a:p>
                      <a:pPr algn="ct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Revise –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prefixes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revisit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prefixes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from Year 3 and 4 –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dis, re, pre, mis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966"/>
                    </a:solidFill>
                  </a:tcPr>
                </a:tc>
                <a:tc>
                  <a:txBody>
                    <a:bodyPr/>
                    <a:lstStyle/>
                    <a:p>
                      <a:pPr algn="ct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Revise –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prefixes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Prefix </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grid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939221438"/>
                  </a:ext>
                </a:extLst>
              </a:tr>
              <a:tr h="709419">
                <a:tc>
                  <a:txBody>
                    <a:bodyPr/>
                    <a:lstStyle/>
                    <a:p>
                      <a:r>
                        <a:rPr lang="en-GB" sz="10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Week 2</a:t>
                      </a:r>
                      <a:endParaRPr lang="en-GB"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55C10"/>
                    </a:solidFill>
                  </a:tcPr>
                </a:tc>
                <a:tc>
                  <a:txBody>
                    <a:bodyPr/>
                    <a:lstStyle/>
                    <a:p>
                      <a:pPr algn="ct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Teach –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verb prefixes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dis, mis, re </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further understanding of the meaning of these prefixes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CC2E5"/>
                    </a:solidFill>
                  </a:tcPr>
                </a:tc>
                <a:tc>
                  <a:txBody>
                    <a:bodyPr/>
                    <a:lstStyle/>
                    <a:p>
                      <a:pPr algn="ct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Teach –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verb prefixes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 over, under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CC2E5"/>
                    </a:solidFill>
                  </a:tcPr>
                </a:tc>
                <a:tc>
                  <a:txBody>
                    <a:bodyPr/>
                    <a:lstStyle/>
                    <a:p>
                      <a:pPr algn="ct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Practise –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verb prefixes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Prefix </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grid – how many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verbs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dis-, re-, mis-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24781159"/>
                  </a:ext>
                </a:extLst>
              </a:tr>
              <a:tr h="547322">
                <a:tc>
                  <a:txBody>
                    <a:bodyPr/>
                    <a:lstStyle/>
                    <a:p>
                      <a:r>
                        <a:rPr lang="en-GB" sz="10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Week 3</a:t>
                      </a:r>
                      <a:endParaRPr lang="en-GB"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55C10"/>
                    </a:solidFill>
                  </a:tcPr>
                </a:tc>
                <a:tc>
                  <a:txBody>
                    <a:bodyPr/>
                    <a:lstStyle/>
                    <a:p>
                      <a:pPr algn="ct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Practise –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verb prefixes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Prefix </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grid – how many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verbs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 under-, over-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Practise –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verb prefixes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Find the definition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Practise –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verb prefixes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Sentence challenge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44468114"/>
                  </a:ext>
                </a:extLst>
              </a:tr>
              <a:tr h="547322">
                <a:tc>
                  <a:txBody>
                    <a:bodyPr/>
                    <a:lstStyle/>
                    <a:p>
                      <a:r>
                        <a:rPr lang="en-GB" sz="10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Week 4</a:t>
                      </a:r>
                      <a:endParaRPr lang="en-GB"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55C10"/>
                    </a:solidFill>
                  </a:tcPr>
                </a:tc>
                <a:tc>
                  <a:txBody>
                    <a:bodyPr/>
                    <a:lstStyle/>
                    <a:p>
                      <a:pPr algn="ct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Apply –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verb prefixes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Dictation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Apply –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verb prefixes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Spelling test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Revise –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suffixes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Suffix </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grid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3051770641"/>
                  </a:ext>
                </a:extLst>
              </a:tr>
              <a:tr h="656200">
                <a:tc>
                  <a:txBody>
                    <a:bodyPr/>
                    <a:lstStyle/>
                    <a:p>
                      <a:r>
                        <a:rPr lang="en-GB" sz="10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Week 5</a:t>
                      </a:r>
                      <a:endParaRPr lang="en-GB"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55C10"/>
                    </a:solidFill>
                  </a:tcPr>
                </a:tc>
                <a:tc>
                  <a:txBody>
                    <a:bodyPr/>
                    <a:lstStyle/>
                    <a:p>
                      <a:pPr algn="ct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Teach – converting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nouns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into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verbs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using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suffixes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-ate, -en, -ise, -ify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CC2E5"/>
                    </a:solidFill>
                  </a:tcPr>
                </a:tc>
                <a:tc>
                  <a:txBody>
                    <a:bodyPr/>
                    <a:lstStyle/>
                    <a:p>
                      <a:pPr algn="ct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Teach – converting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adjectives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into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verbs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using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suffixes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-ate, -en, -ise, -ify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CC2E5"/>
                    </a:solidFill>
                  </a:tcPr>
                </a:tc>
                <a:tc>
                  <a:txBody>
                    <a:bodyPr/>
                    <a:lstStyle/>
                    <a:p>
                      <a:pPr algn="ct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Practise – converting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nouns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into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verbs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using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suffixes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-ate, -en, -ise, -ify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Suffix</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grid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55965174"/>
                  </a:ext>
                </a:extLst>
              </a:tr>
              <a:tr h="656200">
                <a:tc>
                  <a:txBody>
                    <a:bodyPr/>
                    <a:lstStyle/>
                    <a:p>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Week 6</a:t>
                      </a:r>
                      <a:endParaRPr lang="en-GB"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55C10"/>
                    </a:solidFill>
                  </a:tcPr>
                </a:tc>
                <a:tc>
                  <a:txBody>
                    <a:bodyPr/>
                    <a:lstStyle/>
                    <a:p>
                      <a:pPr algn="ct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Practise – converting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adjectives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into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verbs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using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suffixes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-ate, -en, -ise, -ify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Suffix</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grid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Apply - converting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nouns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and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adjectives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into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verbs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using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suffixes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Spelling test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Apply - converting </a:t>
                      </a: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nouns</a:t>
                      </a: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and </a:t>
                      </a: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adjectives</a:t>
                      </a: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into </a:t>
                      </a: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verbs</a:t>
                      </a: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using </a:t>
                      </a: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suffixes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Spelling test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476913850"/>
                  </a:ext>
                </a:extLst>
              </a:tr>
            </a:tbl>
          </a:graphicData>
        </a:graphic>
      </p:graphicFrame>
    </p:spTree>
    <p:extLst>
      <p:ext uri="{BB962C8B-B14F-4D97-AF65-F5344CB8AC3E}">
        <p14:creationId xmlns:p14="http://schemas.microsoft.com/office/powerpoint/2010/main" val="1048774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EB1E6-5B41-99C9-07DC-7DDE631FFA2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B37ACB1-1041-AFBE-674F-B972F7D7BEAC}"/>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AE31F13-36F2-1F72-67F7-9EF23F1BF857}"/>
              </a:ext>
            </a:extLst>
          </p:cNvPr>
          <p:cNvSpPr txBox="1"/>
          <p:nvPr/>
        </p:nvSpPr>
        <p:spPr>
          <a:xfrm>
            <a:off x="164306" y="36346"/>
            <a:ext cx="11922918" cy="707886"/>
          </a:xfrm>
          <a:prstGeom prst="rect">
            <a:avLst/>
          </a:prstGeom>
          <a:noFill/>
        </p:spPr>
        <p:txBody>
          <a:bodyPr wrap="square">
            <a:spAutoFit/>
          </a:bodyPr>
          <a:lstStyle/>
          <a:p>
            <a:pPr algn="ctr"/>
            <a:r>
              <a:rPr lang="en-US" sz="4000" dirty="0">
                <a:latin typeface="Arial" panose="020B0604020202020204" pitchFamily="34" charset="0"/>
                <a:cs typeface="Arial" panose="020B0604020202020204" pitchFamily="34" charset="0"/>
              </a:rPr>
              <a:t>Cracking Spelling</a:t>
            </a:r>
          </a:p>
        </p:txBody>
      </p:sp>
      <p:sp>
        <p:nvSpPr>
          <p:cNvPr id="3" name="TextBox 2">
            <a:extLst>
              <a:ext uri="{FF2B5EF4-FFF2-40B4-BE49-F238E27FC236}">
                <a16:creationId xmlns:a16="http://schemas.microsoft.com/office/drawing/2014/main" id="{ED30CA23-ED2A-B9FC-E55C-33FF5AF95B9A}"/>
              </a:ext>
            </a:extLst>
          </p:cNvPr>
          <p:cNvSpPr txBox="1"/>
          <p:nvPr/>
        </p:nvSpPr>
        <p:spPr>
          <a:xfrm>
            <a:off x="268941" y="750056"/>
            <a:ext cx="11736130" cy="5509200"/>
          </a:xfrm>
          <a:prstGeom prst="rect">
            <a:avLst/>
          </a:prstGeom>
          <a:noFill/>
        </p:spPr>
        <p:txBody>
          <a:bodyPr wrap="square">
            <a:spAutoFit/>
          </a:bodyPr>
          <a:lstStyle/>
          <a:p>
            <a:r>
              <a:rPr lang="en-GB" sz="3200" b="1" u="sng" dirty="0">
                <a:effectLst/>
                <a:latin typeface="Arial" panose="020B0604020202020204" pitchFamily="34" charset="0"/>
                <a:ea typeface="Calibri" panose="020F0502020204030204" pitchFamily="34" charset="0"/>
                <a:cs typeface="Arial" panose="020B0604020202020204" pitchFamily="34" charset="0"/>
              </a:rPr>
              <a:t>The Activity Packs</a:t>
            </a:r>
          </a:p>
          <a:p>
            <a:endParaRPr lang="en-GB" sz="3200" b="1" u="sng" dirty="0">
              <a:latin typeface="Arial" panose="020B0604020202020204" pitchFamily="34" charset="0"/>
              <a:ea typeface="Calibri" panose="020F0502020204030204" pitchFamily="34" charset="0"/>
              <a:cs typeface="Arial" panose="020B0604020202020204" pitchFamily="34" charset="0"/>
            </a:endParaRPr>
          </a:p>
          <a:p>
            <a:r>
              <a:rPr lang="en-GB" sz="3200" dirty="0">
                <a:effectLst/>
                <a:latin typeface="Arial" panose="020B0604020202020204" pitchFamily="34" charset="0"/>
                <a:ea typeface="Calibri" panose="020F0502020204030204" pitchFamily="34" charset="0"/>
                <a:cs typeface="Arial" panose="020B0604020202020204" pitchFamily="34" charset="0"/>
              </a:rPr>
              <a:t>Every year group has 6 activity packs for each half term.</a:t>
            </a:r>
          </a:p>
          <a:p>
            <a:endParaRPr lang="en-GB" sz="3200" dirty="0">
              <a:latin typeface="Arial" panose="020B0604020202020204" pitchFamily="34" charset="0"/>
              <a:ea typeface="Calibri" panose="020F0502020204030204" pitchFamily="34" charset="0"/>
              <a:cs typeface="Arial" panose="020B0604020202020204" pitchFamily="34" charset="0"/>
            </a:endParaRPr>
          </a:p>
          <a:p>
            <a:r>
              <a:rPr lang="en-GB" sz="3200" dirty="0">
                <a:effectLst/>
                <a:latin typeface="Arial" panose="020B0604020202020204" pitchFamily="34" charset="0"/>
                <a:ea typeface="Calibri" panose="020F0502020204030204" pitchFamily="34" charset="0"/>
                <a:cs typeface="Arial" panose="020B0604020202020204" pitchFamily="34" charset="0"/>
              </a:rPr>
              <a:t>These are referenced in the teachers’ guide.</a:t>
            </a:r>
          </a:p>
          <a:p>
            <a:endParaRPr lang="en-GB" sz="3200" dirty="0">
              <a:latin typeface="Arial" panose="020B0604020202020204" pitchFamily="34" charset="0"/>
              <a:ea typeface="Calibri" panose="020F0502020204030204" pitchFamily="34" charset="0"/>
              <a:cs typeface="Arial" panose="020B0604020202020204" pitchFamily="34" charset="0"/>
            </a:endParaRPr>
          </a:p>
          <a:p>
            <a:r>
              <a:rPr lang="en-GB" sz="3200" dirty="0">
                <a:effectLst/>
                <a:latin typeface="Arial" panose="020B0604020202020204" pitchFamily="34" charset="0"/>
                <a:ea typeface="Calibri" panose="020F0502020204030204" pitchFamily="34" charset="0"/>
                <a:cs typeface="Arial" panose="020B0604020202020204" pitchFamily="34" charset="0"/>
              </a:rPr>
              <a:t>These contain all the resources needed for all the sessions.</a:t>
            </a:r>
          </a:p>
          <a:p>
            <a:endParaRPr lang="en-GB" sz="3200" dirty="0">
              <a:latin typeface="Arial" panose="020B0604020202020204" pitchFamily="34" charset="0"/>
              <a:ea typeface="Calibri" panose="020F0502020204030204" pitchFamily="34" charset="0"/>
              <a:cs typeface="Arial" panose="020B0604020202020204" pitchFamily="34" charset="0"/>
            </a:endParaRPr>
          </a:p>
          <a:p>
            <a:r>
              <a:rPr lang="en-GB" sz="3200" dirty="0">
                <a:effectLst/>
                <a:latin typeface="Arial" panose="020B0604020202020204" pitchFamily="34" charset="0"/>
                <a:ea typeface="Calibri" panose="020F0502020204030204" pitchFamily="34" charset="0"/>
                <a:cs typeface="Arial" panose="020B0604020202020204" pitchFamily="34" charset="0"/>
              </a:rPr>
              <a:t>Incorporated in the activities, there are also teacher completed versions of any activities to support teachers </a:t>
            </a:r>
            <a:r>
              <a:rPr lang="en-GB" sz="3200" dirty="0">
                <a:latin typeface="Arial" panose="020B0604020202020204" pitchFamily="34" charset="0"/>
                <a:ea typeface="Calibri" panose="020F0502020204030204" pitchFamily="34" charset="0"/>
                <a:cs typeface="Arial" panose="020B0604020202020204" pitchFamily="34" charset="0"/>
              </a:rPr>
              <a:t>when reviewing the activities with the children.</a:t>
            </a:r>
            <a:endParaRPr lang="en-GB" sz="2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5200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9A786-4BF5-6129-37B1-3AA166790C1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8EA128E-C120-A326-F50F-FB75FAA55B91}"/>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2F6C2BE-0F85-6AF2-589A-377B631CB270}"/>
              </a:ext>
            </a:extLst>
          </p:cNvPr>
          <p:cNvSpPr txBox="1"/>
          <p:nvPr/>
        </p:nvSpPr>
        <p:spPr>
          <a:xfrm>
            <a:off x="164306" y="36346"/>
            <a:ext cx="11922918" cy="707886"/>
          </a:xfrm>
          <a:prstGeom prst="rect">
            <a:avLst/>
          </a:prstGeom>
          <a:noFill/>
        </p:spPr>
        <p:txBody>
          <a:bodyPr wrap="square">
            <a:spAutoFit/>
          </a:bodyPr>
          <a:lstStyle/>
          <a:p>
            <a:pPr algn="ctr"/>
            <a:r>
              <a:rPr lang="en-US" sz="4000" dirty="0">
                <a:latin typeface="Arial" panose="020B0604020202020204" pitchFamily="34" charset="0"/>
                <a:cs typeface="Arial" panose="020B0604020202020204" pitchFamily="34" charset="0"/>
              </a:rPr>
              <a:t>Cracking Spelling</a:t>
            </a:r>
          </a:p>
        </p:txBody>
      </p:sp>
      <p:sp>
        <p:nvSpPr>
          <p:cNvPr id="3" name="TextBox 2">
            <a:extLst>
              <a:ext uri="{FF2B5EF4-FFF2-40B4-BE49-F238E27FC236}">
                <a16:creationId xmlns:a16="http://schemas.microsoft.com/office/drawing/2014/main" id="{633ACA93-DE9E-9494-4D90-690DE4D2F3CB}"/>
              </a:ext>
            </a:extLst>
          </p:cNvPr>
          <p:cNvSpPr txBox="1"/>
          <p:nvPr/>
        </p:nvSpPr>
        <p:spPr>
          <a:xfrm>
            <a:off x="257700" y="528788"/>
            <a:ext cx="11736130" cy="6001643"/>
          </a:xfrm>
          <a:prstGeom prst="rect">
            <a:avLst/>
          </a:prstGeom>
          <a:noFill/>
        </p:spPr>
        <p:txBody>
          <a:bodyPr wrap="square">
            <a:spAutoFit/>
          </a:bodyPr>
          <a:lstStyle/>
          <a:p>
            <a:r>
              <a:rPr lang="en-GB" sz="2800" dirty="0">
                <a:latin typeface="Arial" panose="020B0604020202020204" pitchFamily="34" charset="0"/>
                <a:ea typeface="Calibri" panose="020F0502020204030204" pitchFamily="34" charset="0"/>
                <a:cs typeface="Arial" panose="020B0604020202020204" pitchFamily="34" charset="0"/>
              </a:rPr>
              <a:t>The programme can also be used as intervention, where needed.</a:t>
            </a:r>
          </a:p>
          <a:p>
            <a:r>
              <a:rPr lang="en-GB" sz="2800" dirty="0">
                <a:effectLst/>
                <a:latin typeface="Arial" panose="020B0604020202020204" pitchFamily="34" charset="0"/>
                <a:ea typeface="Calibri" panose="020F0502020204030204" pitchFamily="34" charset="0"/>
                <a:cs typeface="Arial" panose="020B0604020202020204" pitchFamily="34" charset="0"/>
              </a:rPr>
              <a:t>For example:</a:t>
            </a:r>
          </a:p>
          <a:p>
            <a:pPr marL="342900" indent="-342900">
              <a:buFont typeface="Arial" panose="020B0604020202020204" pitchFamily="34" charset="0"/>
              <a:buChar char="•"/>
            </a:pPr>
            <a:r>
              <a:rPr lang="en-GB" sz="2800" dirty="0">
                <a:latin typeface="Arial" panose="020B0604020202020204" pitchFamily="34" charset="0"/>
                <a:ea typeface="Calibri" panose="020F0502020204030204" pitchFamily="34" charset="0"/>
                <a:cs typeface="Arial" panose="020B0604020202020204" pitchFamily="34" charset="0"/>
              </a:rPr>
              <a:t>If children are not secure in the choice of vowel digraph representations, then Year 1 Spring units have activities to support this.</a:t>
            </a:r>
          </a:p>
          <a:p>
            <a:pPr marL="342900" indent="-342900">
              <a:buFont typeface="Arial" panose="020B0604020202020204" pitchFamily="34" charset="0"/>
              <a:buChar char="•"/>
            </a:pPr>
            <a:endParaRPr lang="en-GB" sz="28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GB" sz="2800" dirty="0">
                <a:latin typeface="Arial" panose="020B0604020202020204" pitchFamily="34" charset="0"/>
                <a:ea typeface="Calibri" panose="020F0502020204030204" pitchFamily="34" charset="0"/>
                <a:cs typeface="Arial" panose="020B0604020202020204" pitchFamily="34" charset="0"/>
              </a:rPr>
              <a:t>Similarly, if children struggle with adding suffixes in Key Stage 2, Year 2 Summer or Year 3 Autumn Revise activities can be used to consolidate the basics before investigating more complex word structures.</a:t>
            </a:r>
          </a:p>
          <a:p>
            <a:pPr marL="342900" indent="-342900">
              <a:buFont typeface="Arial" panose="020B0604020202020204" pitchFamily="34" charset="0"/>
              <a:buChar char="•"/>
            </a:pPr>
            <a:endParaRPr lang="en-GB" sz="28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GB" sz="2800" dirty="0">
                <a:latin typeface="Arial" panose="020B0604020202020204" pitchFamily="34" charset="0"/>
                <a:ea typeface="Calibri" panose="020F0502020204030204" pitchFamily="34" charset="0"/>
                <a:cs typeface="Arial" panose="020B0604020202020204" pitchFamily="34" charset="0"/>
              </a:rPr>
              <a:t>Where children have a misconception with the use of the apostrophe with </a:t>
            </a:r>
            <a:r>
              <a:rPr lang="en-GB" sz="2800" b="1" dirty="0">
                <a:latin typeface="Arial" panose="020B0604020202020204" pitchFamily="34" charset="0"/>
                <a:ea typeface="Calibri" panose="020F0502020204030204" pitchFamily="34" charset="0"/>
                <a:cs typeface="Arial" panose="020B0604020202020204" pitchFamily="34" charset="0"/>
              </a:rPr>
              <a:t>s</a:t>
            </a:r>
            <a:r>
              <a:rPr lang="en-GB" sz="2800" dirty="0">
                <a:latin typeface="Arial" panose="020B0604020202020204" pitchFamily="34" charset="0"/>
                <a:ea typeface="Calibri" panose="020F0502020204030204" pitchFamily="34" charset="0"/>
                <a:cs typeface="Arial" panose="020B0604020202020204" pitchFamily="34" charset="0"/>
              </a:rPr>
              <a:t> and are adding to most words ending in </a:t>
            </a:r>
            <a:r>
              <a:rPr lang="en-GB" sz="2800" b="1" dirty="0">
                <a:latin typeface="Arial" panose="020B0604020202020204" pitchFamily="34" charset="0"/>
                <a:ea typeface="Calibri" panose="020F0502020204030204" pitchFamily="34" charset="0"/>
                <a:cs typeface="Arial" panose="020B0604020202020204" pitchFamily="34" charset="0"/>
              </a:rPr>
              <a:t>s,</a:t>
            </a:r>
            <a:r>
              <a:rPr lang="en-GB" sz="2800" dirty="0">
                <a:latin typeface="Arial" panose="020B0604020202020204" pitchFamily="34" charset="0"/>
                <a:ea typeface="Calibri" panose="020F0502020204030204" pitchFamily="34" charset="0"/>
                <a:cs typeface="Arial" panose="020B0604020202020204" pitchFamily="34" charset="0"/>
              </a:rPr>
              <a:t> revisiting singular and plural adding </a:t>
            </a:r>
            <a:r>
              <a:rPr lang="en-GB" sz="2800" b="1" dirty="0">
                <a:latin typeface="Arial" panose="020B0604020202020204" pitchFamily="34" charset="0"/>
                <a:ea typeface="Calibri" panose="020F0502020204030204" pitchFamily="34" charset="0"/>
                <a:cs typeface="Arial" panose="020B0604020202020204" pitchFamily="34" charset="0"/>
              </a:rPr>
              <a:t>s </a:t>
            </a:r>
            <a:r>
              <a:rPr lang="en-GB" sz="2800" dirty="0">
                <a:latin typeface="Arial" panose="020B0604020202020204" pitchFamily="34" charset="0"/>
                <a:ea typeface="Calibri" panose="020F0502020204030204" pitchFamily="34" charset="0"/>
                <a:cs typeface="Arial" panose="020B0604020202020204" pitchFamily="34" charset="0"/>
              </a:rPr>
              <a:t>and</a:t>
            </a:r>
            <a:r>
              <a:rPr lang="en-GB" sz="2800" b="1" dirty="0">
                <a:latin typeface="Arial" panose="020B0604020202020204" pitchFamily="34" charset="0"/>
                <a:ea typeface="Calibri" panose="020F0502020204030204" pitchFamily="34" charset="0"/>
                <a:cs typeface="Arial" panose="020B0604020202020204" pitchFamily="34" charset="0"/>
              </a:rPr>
              <a:t> es </a:t>
            </a:r>
            <a:r>
              <a:rPr lang="en-GB" sz="2800" dirty="0">
                <a:latin typeface="Arial" panose="020B0604020202020204" pitchFamily="34" charset="0"/>
                <a:ea typeface="Calibri" panose="020F0502020204030204" pitchFamily="34" charset="0"/>
                <a:cs typeface="Arial" panose="020B0604020202020204" pitchFamily="34" charset="0"/>
              </a:rPr>
              <a:t>in Year 1 Summer 1 would be beneficial.</a:t>
            </a:r>
            <a:endParaRPr lang="en-GB" sz="2800" b="1" dirty="0">
              <a:latin typeface="Arial" panose="020B0604020202020204" pitchFamily="34" charset="0"/>
              <a:ea typeface="Calibri" panose="020F0502020204030204" pitchFamily="34" charset="0"/>
              <a:cs typeface="Arial" panose="020B0604020202020204" pitchFamily="34" charset="0"/>
            </a:endParaRPr>
          </a:p>
          <a:p>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5657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2CD9D-7488-A830-3177-CA31EBFE56A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83837E5-BEC4-4B5F-A535-2F446AFC95A4}"/>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7D26DA08-5AE3-908C-DEF2-B9D00EF212D0}"/>
              </a:ext>
            </a:extLst>
          </p:cNvPr>
          <p:cNvSpPr txBox="1"/>
          <p:nvPr/>
        </p:nvSpPr>
        <p:spPr>
          <a:xfrm>
            <a:off x="164306" y="36346"/>
            <a:ext cx="11922918" cy="707886"/>
          </a:xfrm>
          <a:prstGeom prst="rect">
            <a:avLst/>
          </a:prstGeom>
          <a:noFill/>
        </p:spPr>
        <p:txBody>
          <a:bodyPr wrap="square">
            <a:spAutoFit/>
          </a:bodyPr>
          <a:lstStyle/>
          <a:p>
            <a:pPr algn="ctr"/>
            <a:r>
              <a:rPr lang="en-US" sz="4000" dirty="0">
                <a:latin typeface="Arial" panose="020B0604020202020204" pitchFamily="34" charset="0"/>
                <a:cs typeface="Arial" panose="020B0604020202020204" pitchFamily="34" charset="0"/>
              </a:rPr>
              <a:t>Cracking Spelling in Year 6</a:t>
            </a:r>
          </a:p>
        </p:txBody>
      </p:sp>
      <p:sp>
        <p:nvSpPr>
          <p:cNvPr id="3" name="TextBox 2">
            <a:extLst>
              <a:ext uri="{FF2B5EF4-FFF2-40B4-BE49-F238E27FC236}">
                <a16:creationId xmlns:a16="http://schemas.microsoft.com/office/drawing/2014/main" id="{34280703-7D98-CABB-681A-9818B7521570}"/>
              </a:ext>
            </a:extLst>
          </p:cNvPr>
          <p:cNvSpPr txBox="1"/>
          <p:nvPr/>
        </p:nvSpPr>
        <p:spPr>
          <a:xfrm>
            <a:off x="268941" y="750056"/>
            <a:ext cx="11736130" cy="1015663"/>
          </a:xfrm>
          <a:prstGeom prst="rect">
            <a:avLst/>
          </a:prstGeom>
          <a:noFill/>
        </p:spPr>
        <p:txBody>
          <a:bodyPr wrap="square">
            <a:spAutoFit/>
          </a:bodyPr>
          <a:lstStyle/>
          <a:p>
            <a:r>
              <a:rPr lang="en-GB" sz="2000" dirty="0">
                <a:latin typeface="Arial" panose="020B0604020202020204" pitchFamily="34" charset="0"/>
                <a:ea typeface="Calibri" panose="020F0502020204030204" pitchFamily="34" charset="0"/>
                <a:cs typeface="Arial" panose="020B0604020202020204" pitchFamily="34" charset="0"/>
              </a:rPr>
              <a:t>Included in the Year 6 programme is a table showing p</a:t>
            </a:r>
            <a:r>
              <a:rPr lang="en-GB" sz="2000" dirty="0">
                <a:effectLst/>
                <a:latin typeface="Arial" panose="020B0604020202020204" pitchFamily="34" charset="0"/>
                <a:ea typeface="Calibri" panose="020F0502020204030204" pitchFamily="34" charset="0"/>
                <a:cs typeface="Arial" panose="020B0604020202020204" pitchFamily="34" charset="0"/>
              </a:rPr>
              <a:t>revious year group units that can be used to address any particular spelling weaknesses or revise content domains assessed in the end of key stage 2 spelling test.</a:t>
            </a:r>
            <a:r>
              <a:rPr lang="en-GB"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D02FE47B-FDA3-96CD-8EF6-A0E091D64BB2}"/>
              </a:ext>
            </a:extLst>
          </p:cNvPr>
          <p:cNvGraphicFramePr>
            <a:graphicFrameLocks noGrp="1"/>
          </p:cNvGraphicFramePr>
          <p:nvPr/>
        </p:nvGraphicFramePr>
        <p:xfrm>
          <a:off x="2142409" y="1825625"/>
          <a:ext cx="7907182" cy="4351339"/>
        </p:xfrm>
        <a:graphic>
          <a:graphicData uri="http://schemas.openxmlformats.org/drawingml/2006/table">
            <a:tbl>
              <a:tblPr firstRow="1" firstCol="1" bandRow="1"/>
              <a:tblGrid>
                <a:gridCol w="5658379">
                  <a:extLst>
                    <a:ext uri="{9D8B030D-6E8A-4147-A177-3AD203B41FA5}">
                      <a16:colId xmlns:a16="http://schemas.microsoft.com/office/drawing/2014/main" val="3550456961"/>
                    </a:ext>
                  </a:extLst>
                </a:gridCol>
                <a:gridCol w="2248803">
                  <a:extLst>
                    <a:ext uri="{9D8B030D-6E8A-4147-A177-3AD203B41FA5}">
                      <a16:colId xmlns:a16="http://schemas.microsoft.com/office/drawing/2014/main" val="558508655"/>
                    </a:ext>
                  </a:extLst>
                </a:gridCol>
              </a:tblGrid>
              <a:tr h="137516">
                <a:tc>
                  <a:txBody>
                    <a:bodyPr/>
                    <a:lstStyle/>
                    <a:p>
                      <a:pPr algn="ctr"/>
                      <a:r>
                        <a:rPr lang="en-GB" sz="900" b="1" kern="100">
                          <a:effectLst/>
                          <a:latin typeface="Arial" panose="020B0604020202020204" pitchFamily="34" charset="0"/>
                          <a:ea typeface="Calibri" panose="020F0502020204030204" pitchFamily="34" charset="0"/>
                          <a:cs typeface="Times New Roman" panose="02020603050405020304" pitchFamily="18" charset="0"/>
                        </a:rPr>
                        <a:t>National Curriculum content domain and PoS</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900" b="1" kern="100">
                          <a:effectLst/>
                          <a:latin typeface="Arial" panose="020B0604020202020204" pitchFamily="34" charset="0"/>
                          <a:ea typeface="Calibri" panose="020F0502020204030204" pitchFamily="34" charset="0"/>
                          <a:cs typeface="Times New Roman" panose="02020603050405020304" pitchFamily="18" charset="0"/>
                        </a:rPr>
                        <a:t>Units in ‘Cracking Spelling’</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98907360"/>
                  </a:ext>
                </a:extLst>
              </a:tr>
              <a:tr h="275032">
                <a:tc>
                  <a:txBody>
                    <a:bodyPr/>
                    <a:lstStyle/>
                    <a:p>
                      <a:pPr marL="342900" lvl="0" indent="-342900">
                        <a:buFont typeface="Cambria" panose="02040503050406030204" pitchFamily="18" charset="0"/>
                        <a:buChar char="-"/>
                      </a:pPr>
                      <a:r>
                        <a:rPr lang="en-GB" sz="900" kern="100">
                          <a:effectLst/>
                          <a:latin typeface="Arial" panose="020B0604020202020204" pitchFamily="34" charset="0"/>
                          <a:ea typeface="Times New Roman" panose="02020603050405020304" pitchFamily="18" charset="0"/>
                          <a:cs typeface="Times New Roman" panose="02020603050405020304" pitchFamily="18" charset="0"/>
                        </a:rPr>
                        <a:t>S38 - adding suffixes beginning with vowel letters to words of more than one syllable</a:t>
                      </a:r>
                      <a:endParaRPr lang="en-GB" sz="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900" kern="100">
                          <a:effectLst/>
                          <a:latin typeface="Arial" panose="020B0604020202020204" pitchFamily="34" charset="0"/>
                          <a:ea typeface="Calibri" panose="020F0502020204030204" pitchFamily="34" charset="0"/>
                          <a:cs typeface="Times New Roman" panose="02020603050405020304" pitchFamily="18" charset="0"/>
                        </a:rPr>
                        <a:t>Year 4 Autumn 1 – weeks 1-3</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kern="100">
                          <a:effectLst/>
                          <a:latin typeface="Arial" panose="020B0604020202020204" pitchFamily="34" charset="0"/>
                          <a:ea typeface="Calibri" panose="020F0502020204030204" pitchFamily="34" charset="0"/>
                          <a:cs typeface="Times New Roman" panose="02020603050405020304" pitchFamily="18" charset="0"/>
                        </a:rPr>
                        <a:t> </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52986320"/>
                  </a:ext>
                </a:extLst>
              </a:tr>
              <a:tr h="261663">
                <a:tc>
                  <a:txBody>
                    <a:bodyPr/>
                    <a:lstStyle/>
                    <a:p>
                      <a:pPr marL="342900" lvl="0" indent="-342900">
                        <a:buFont typeface="Cambria" panose="02040503050406030204" pitchFamily="18" charset="0"/>
                        <a:buChar char="-"/>
                      </a:pPr>
                      <a:r>
                        <a:rPr lang="en-GB" sz="900" kern="100">
                          <a:effectLst/>
                          <a:latin typeface="Arial" panose="020B0604020202020204" pitchFamily="34" charset="0"/>
                          <a:ea typeface="Times New Roman" panose="02020603050405020304" pitchFamily="18" charset="0"/>
                          <a:cs typeface="Times New Roman" panose="02020603050405020304" pitchFamily="18" charset="0"/>
                        </a:rPr>
                        <a:t>S39 - the /i/ sound spelt y other than at the end of words</a:t>
                      </a:r>
                      <a:endParaRPr lang="en-GB" sz="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900" kern="100">
                          <a:effectLst/>
                          <a:latin typeface="Arial" panose="020B0604020202020204" pitchFamily="34" charset="0"/>
                          <a:ea typeface="Calibri" panose="020F0502020204030204" pitchFamily="34" charset="0"/>
                          <a:cs typeface="Times New Roman" panose="02020603050405020304" pitchFamily="18" charset="0"/>
                        </a:rPr>
                        <a:t>Year 4 Autumn 2 – Weeks 2-3</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22888276"/>
                  </a:ext>
                </a:extLst>
              </a:tr>
              <a:tr h="261663">
                <a:tc>
                  <a:txBody>
                    <a:bodyPr/>
                    <a:lstStyle/>
                    <a:p>
                      <a:pPr marL="342900" lvl="0" indent="-342900">
                        <a:buFont typeface="Cambria" panose="02040503050406030204" pitchFamily="18" charset="0"/>
                        <a:buChar char="-"/>
                      </a:pPr>
                      <a:r>
                        <a:rPr lang="en-GB" sz="900" kern="100">
                          <a:effectLst/>
                          <a:latin typeface="Arial" panose="020B0604020202020204" pitchFamily="34" charset="0"/>
                          <a:ea typeface="Times New Roman" panose="02020603050405020304" pitchFamily="18" charset="0"/>
                          <a:cs typeface="Times New Roman" panose="02020603050405020304" pitchFamily="18" charset="0"/>
                        </a:rPr>
                        <a:t>S40 - the /u/ sound spelt ou </a:t>
                      </a:r>
                      <a:endParaRPr lang="en-GB" sz="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900" kern="100">
                          <a:effectLst/>
                          <a:latin typeface="Arial" panose="020B0604020202020204" pitchFamily="34" charset="0"/>
                          <a:ea typeface="Calibri" panose="020F0502020204030204" pitchFamily="34" charset="0"/>
                          <a:cs typeface="Times New Roman" panose="02020603050405020304" pitchFamily="18" charset="0"/>
                        </a:rPr>
                        <a:t>Year 4 Autumn 2 – Weeks 1-2</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43030042"/>
                  </a:ext>
                </a:extLst>
              </a:tr>
              <a:tr h="261663">
                <a:tc>
                  <a:txBody>
                    <a:bodyPr/>
                    <a:lstStyle/>
                    <a:p>
                      <a:pPr marL="342900" lvl="0" indent="-342900">
                        <a:buFont typeface="Cambria" panose="02040503050406030204" pitchFamily="18" charset="0"/>
                        <a:buChar char="-"/>
                      </a:pPr>
                      <a:r>
                        <a:rPr lang="en-GB" sz="900" kern="100">
                          <a:effectLst/>
                          <a:latin typeface="Arial" panose="020B0604020202020204" pitchFamily="34" charset="0"/>
                          <a:ea typeface="Times New Roman" panose="02020603050405020304" pitchFamily="18" charset="0"/>
                          <a:cs typeface="Times New Roman" panose="02020603050405020304" pitchFamily="18" charset="0"/>
                        </a:rPr>
                        <a:t>S41 – prefixes </a:t>
                      </a:r>
                      <a:endParaRPr lang="en-GB" sz="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900" kern="100">
                          <a:effectLst/>
                          <a:latin typeface="Arial" panose="020B0604020202020204" pitchFamily="34" charset="0"/>
                          <a:ea typeface="Calibri" panose="020F0502020204030204" pitchFamily="34" charset="0"/>
                          <a:cs typeface="Times New Roman" panose="02020603050405020304" pitchFamily="18" charset="0"/>
                        </a:rPr>
                        <a:t>Year 4 Autumn1 – Weeks 3-6</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15437731"/>
                  </a:ext>
                </a:extLst>
              </a:tr>
              <a:tr h="261663">
                <a:tc>
                  <a:txBody>
                    <a:bodyPr/>
                    <a:lstStyle/>
                    <a:p>
                      <a:pPr marL="342900" lvl="0" indent="-342900">
                        <a:buFont typeface="Cambria" panose="02040503050406030204" pitchFamily="18" charset="0"/>
                        <a:buChar char="-"/>
                      </a:pPr>
                      <a:r>
                        <a:rPr lang="en-GB" sz="900" kern="100">
                          <a:effectLst/>
                          <a:latin typeface="Arial" panose="020B0604020202020204" pitchFamily="34" charset="0"/>
                          <a:ea typeface="Times New Roman" panose="02020603050405020304" pitchFamily="18" charset="0"/>
                          <a:cs typeface="Times New Roman" panose="02020603050405020304" pitchFamily="18" charset="0"/>
                        </a:rPr>
                        <a:t>S42 – the suffix -ation</a:t>
                      </a:r>
                      <a:endParaRPr lang="en-GB" sz="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900" kern="100">
                          <a:effectLst/>
                          <a:latin typeface="Arial" panose="020B0604020202020204" pitchFamily="34" charset="0"/>
                          <a:ea typeface="Calibri" panose="020F0502020204030204" pitchFamily="34" charset="0"/>
                          <a:cs typeface="Times New Roman" panose="02020603050405020304" pitchFamily="18" charset="0"/>
                        </a:rPr>
                        <a:t>Year 4 Spring 1 – Weeks 4-5</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10298354"/>
                  </a:ext>
                </a:extLst>
              </a:tr>
              <a:tr h="261663">
                <a:tc>
                  <a:txBody>
                    <a:bodyPr/>
                    <a:lstStyle/>
                    <a:p>
                      <a:pPr marL="342900" lvl="0" indent="-342900">
                        <a:buFont typeface="Cambria" panose="02040503050406030204" pitchFamily="18" charset="0"/>
                        <a:buChar char="-"/>
                      </a:pPr>
                      <a:r>
                        <a:rPr lang="en-GB" sz="900" kern="100">
                          <a:effectLst/>
                          <a:latin typeface="Arial" panose="020B0604020202020204" pitchFamily="34" charset="0"/>
                          <a:ea typeface="Times New Roman" panose="02020603050405020304" pitchFamily="18" charset="0"/>
                          <a:cs typeface="Times New Roman" panose="02020603050405020304" pitchFamily="18" charset="0"/>
                        </a:rPr>
                        <a:t>S43 - the suffix -ly </a:t>
                      </a:r>
                      <a:endParaRPr lang="en-GB" sz="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900" kern="100">
                          <a:effectLst/>
                          <a:latin typeface="Arial" panose="020B0604020202020204" pitchFamily="34" charset="0"/>
                          <a:ea typeface="Calibri" panose="020F0502020204030204" pitchFamily="34" charset="0"/>
                          <a:cs typeface="Times New Roman" panose="02020603050405020304" pitchFamily="18" charset="0"/>
                        </a:rPr>
                        <a:t>Year 3 Autumn 1 – Weeks 2-4</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19710245"/>
                  </a:ext>
                </a:extLst>
              </a:tr>
              <a:tr h="261663">
                <a:tc>
                  <a:txBody>
                    <a:bodyPr/>
                    <a:lstStyle/>
                    <a:p>
                      <a:pPr marL="342900" lvl="0" indent="-342900">
                        <a:buFont typeface="Cambria" panose="02040503050406030204" pitchFamily="18" charset="0"/>
                        <a:buChar char="-"/>
                      </a:pPr>
                      <a:r>
                        <a:rPr lang="en-GB" sz="900" kern="100">
                          <a:effectLst/>
                          <a:latin typeface="Arial" panose="020B0604020202020204" pitchFamily="34" charset="0"/>
                          <a:ea typeface="Times New Roman" panose="02020603050405020304" pitchFamily="18" charset="0"/>
                          <a:cs typeface="Times New Roman" panose="02020603050405020304" pitchFamily="18" charset="0"/>
                        </a:rPr>
                        <a:t>S44 – words with ending /zhure/ and /chure/</a:t>
                      </a:r>
                      <a:endParaRPr lang="en-GB" sz="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900" kern="100">
                          <a:effectLst/>
                          <a:latin typeface="Arial" panose="020B0604020202020204" pitchFamily="34" charset="0"/>
                          <a:ea typeface="Calibri" panose="020F0502020204030204" pitchFamily="34" charset="0"/>
                          <a:cs typeface="Times New Roman" panose="02020603050405020304" pitchFamily="18" charset="0"/>
                        </a:rPr>
                        <a:t>Year 4 Spring 2 – Weeks 1-4</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88193937"/>
                  </a:ext>
                </a:extLst>
              </a:tr>
              <a:tr h="262140">
                <a:tc>
                  <a:txBody>
                    <a:bodyPr/>
                    <a:lstStyle/>
                    <a:p>
                      <a:pPr marL="342900" lvl="0" indent="-342900">
                        <a:buFont typeface="Cambria" panose="02040503050406030204" pitchFamily="18" charset="0"/>
                        <a:buChar char="-"/>
                      </a:pPr>
                      <a:r>
                        <a:rPr lang="en-GB" sz="900" kern="100">
                          <a:effectLst/>
                          <a:latin typeface="Arial" panose="020B0604020202020204" pitchFamily="34" charset="0"/>
                          <a:ea typeface="Times New Roman" panose="02020603050405020304" pitchFamily="18" charset="0"/>
                          <a:cs typeface="Times New Roman" panose="02020603050405020304" pitchFamily="18" charset="0"/>
                        </a:rPr>
                        <a:t>S45 – endings which sound like /zhun/</a:t>
                      </a:r>
                      <a:endParaRPr lang="en-GB" sz="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900" kern="100">
                          <a:effectLst/>
                          <a:latin typeface="Arial" panose="020B0604020202020204" pitchFamily="34" charset="0"/>
                          <a:ea typeface="Calibri" panose="020F0502020204030204" pitchFamily="34" charset="0"/>
                          <a:cs typeface="Times New Roman" panose="02020603050405020304" pitchFamily="18" charset="0"/>
                        </a:rPr>
                        <a:t>Year 4 Spring 2 – Weeks 1-2</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37551375"/>
                  </a:ext>
                </a:extLst>
              </a:tr>
              <a:tr h="261663">
                <a:tc>
                  <a:txBody>
                    <a:bodyPr/>
                    <a:lstStyle/>
                    <a:p>
                      <a:pPr marL="342900" lvl="0" indent="-342900">
                        <a:buFont typeface="Cambria" panose="02040503050406030204" pitchFamily="18" charset="0"/>
                        <a:buChar char="-"/>
                      </a:pPr>
                      <a:r>
                        <a:rPr lang="en-GB" sz="900" kern="100">
                          <a:effectLst/>
                          <a:latin typeface="Arial" panose="020B0604020202020204" pitchFamily="34" charset="0"/>
                          <a:ea typeface="Times New Roman" panose="02020603050405020304" pitchFamily="18" charset="0"/>
                          <a:cs typeface="Times New Roman" panose="02020603050405020304" pitchFamily="18" charset="0"/>
                        </a:rPr>
                        <a:t>S46 – the suffix – ous</a:t>
                      </a:r>
                      <a:endParaRPr lang="en-GB" sz="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900" kern="100">
                          <a:effectLst/>
                          <a:latin typeface="Arial" panose="020B0604020202020204" pitchFamily="34" charset="0"/>
                          <a:ea typeface="Calibri" panose="020F0502020204030204" pitchFamily="34" charset="0"/>
                          <a:cs typeface="Times New Roman" panose="02020603050405020304" pitchFamily="18" charset="0"/>
                        </a:rPr>
                        <a:t>Year 4 Spring 1 – Weeks 5-6</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88769204"/>
                  </a:ext>
                </a:extLst>
              </a:tr>
              <a:tr h="261663">
                <a:tc>
                  <a:txBody>
                    <a:bodyPr/>
                    <a:lstStyle/>
                    <a:p>
                      <a:pPr marL="342900" lvl="0" indent="-342900">
                        <a:buFont typeface="Cambria" panose="02040503050406030204" pitchFamily="18" charset="0"/>
                        <a:buChar char="-"/>
                      </a:pPr>
                      <a:r>
                        <a:rPr lang="en-GB" sz="900" kern="100">
                          <a:effectLst/>
                          <a:latin typeface="Arial" panose="020B0604020202020204" pitchFamily="34" charset="0"/>
                          <a:ea typeface="Times New Roman" panose="02020603050405020304" pitchFamily="18" charset="0"/>
                          <a:cs typeface="Times New Roman" panose="02020603050405020304" pitchFamily="18" charset="0"/>
                        </a:rPr>
                        <a:t>S47 - endings which sound like /ʃən/, spelt –tion, –sion, –ssion, –cian</a:t>
                      </a:r>
                      <a:endParaRPr lang="en-GB" sz="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900" kern="100">
                          <a:effectLst/>
                          <a:latin typeface="Arial" panose="020B0604020202020204" pitchFamily="34" charset="0"/>
                          <a:ea typeface="Calibri" panose="020F0502020204030204" pitchFamily="34" charset="0"/>
                          <a:cs typeface="Times New Roman" panose="02020603050405020304" pitchFamily="18" charset="0"/>
                        </a:rPr>
                        <a:t>Year 4 Summer 1 – Weeks 1-3</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92196945"/>
                  </a:ext>
                </a:extLst>
              </a:tr>
              <a:tr h="261663">
                <a:tc>
                  <a:txBody>
                    <a:bodyPr/>
                    <a:lstStyle/>
                    <a:p>
                      <a:pPr marL="342900" lvl="0" indent="-342900">
                        <a:buFont typeface="Cambria" panose="02040503050406030204" pitchFamily="18" charset="0"/>
                        <a:buChar char="-"/>
                      </a:pPr>
                      <a:r>
                        <a:rPr lang="en-GB" sz="900" kern="100">
                          <a:effectLst/>
                          <a:latin typeface="Arial" panose="020B0604020202020204" pitchFamily="34" charset="0"/>
                          <a:ea typeface="Times New Roman" panose="02020603050405020304" pitchFamily="18" charset="0"/>
                          <a:cs typeface="Times New Roman" panose="02020603050405020304" pitchFamily="18" charset="0"/>
                        </a:rPr>
                        <a:t>S48 - words with the /k/ sound spelt ch</a:t>
                      </a:r>
                      <a:endParaRPr lang="en-GB" sz="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900" kern="100">
                          <a:effectLst/>
                          <a:latin typeface="Arial" panose="020B0604020202020204" pitchFamily="34" charset="0"/>
                          <a:ea typeface="Calibri" panose="020F0502020204030204" pitchFamily="34" charset="0"/>
                          <a:cs typeface="Times New Roman" panose="02020603050405020304" pitchFamily="18" charset="0"/>
                        </a:rPr>
                        <a:t>Year 4 Autumn 2 – Weeks 3-5</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87843789"/>
                  </a:ext>
                </a:extLst>
              </a:tr>
              <a:tr h="261663">
                <a:tc>
                  <a:txBody>
                    <a:bodyPr/>
                    <a:lstStyle/>
                    <a:p>
                      <a:pPr marL="342900" lvl="0" indent="-342900">
                        <a:buFont typeface="Cambria" panose="02040503050406030204" pitchFamily="18" charset="0"/>
                        <a:buChar char="-"/>
                      </a:pPr>
                      <a:r>
                        <a:rPr lang="en-GB" sz="900" kern="100">
                          <a:effectLst/>
                          <a:latin typeface="Arial" panose="020B0604020202020204" pitchFamily="34" charset="0"/>
                          <a:ea typeface="Times New Roman" panose="02020603050405020304" pitchFamily="18" charset="0"/>
                          <a:cs typeface="Times New Roman" panose="02020603050405020304" pitchFamily="18" charset="0"/>
                        </a:rPr>
                        <a:t>S49 – words with the /sh/ sound spelt ch </a:t>
                      </a:r>
                      <a:endParaRPr lang="en-GB" sz="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900" kern="100">
                          <a:effectLst/>
                          <a:latin typeface="Arial" panose="020B0604020202020204" pitchFamily="34" charset="0"/>
                          <a:ea typeface="Calibri" panose="020F0502020204030204" pitchFamily="34" charset="0"/>
                          <a:cs typeface="Times New Roman" panose="02020603050405020304" pitchFamily="18" charset="0"/>
                        </a:rPr>
                        <a:t>Year 4 Autumn 2 – Weeks 3-5</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40809103"/>
                  </a:ext>
                </a:extLst>
              </a:tr>
              <a:tr h="261663">
                <a:tc>
                  <a:txBody>
                    <a:bodyPr/>
                    <a:lstStyle/>
                    <a:p>
                      <a:pPr marL="342900" lvl="0" indent="-342900">
                        <a:buFont typeface="Cambria" panose="02040503050406030204" pitchFamily="18" charset="0"/>
                        <a:buChar char="-"/>
                      </a:pPr>
                      <a:r>
                        <a:rPr lang="en-GB" sz="900" kern="100">
                          <a:effectLst/>
                          <a:latin typeface="Arial" panose="020B0604020202020204" pitchFamily="34" charset="0"/>
                          <a:ea typeface="Times New Roman" panose="02020603050405020304" pitchFamily="18" charset="0"/>
                          <a:cs typeface="Times New Roman" panose="02020603050405020304" pitchFamily="18" charset="0"/>
                        </a:rPr>
                        <a:t>S50 - Words ending with the /g/ sound spelt –gue and the /k/ sound spelt -que</a:t>
                      </a:r>
                      <a:endParaRPr lang="en-GB" sz="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900" kern="100">
                          <a:effectLst/>
                          <a:latin typeface="Arial" panose="020B0604020202020204" pitchFamily="34" charset="0"/>
                          <a:ea typeface="Calibri" panose="020F0502020204030204" pitchFamily="34" charset="0"/>
                          <a:cs typeface="Times New Roman" panose="02020603050405020304" pitchFamily="18" charset="0"/>
                        </a:rPr>
                        <a:t>Year 4 Summer 2 – Weeks 2-5</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3416637"/>
                  </a:ext>
                </a:extLst>
              </a:tr>
              <a:tr h="261663">
                <a:tc>
                  <a:txBody>
                    <a:bodyPr/>
                    <a:lstStyle/>
                    <a:p>
                      <a:pPr marL="342900" lvl="0" indent="-342900">
                        <a:buFont typeface="Cambria" panose="02040503050406030204" pitchFamily="18" charset="0"/>
                        <a:buChar char="-"/>
                      </a:pPr>
                      <a:r>
                        <a:rPr lang="en-GB" sz="900" kern="100">
                          <a:effectLst/>
                          <a:latin typeface="Arial" panose="020B0604020202020204" pitchFamily="34" charset="0"/>
                          <a:ea typeface="Times New Roman" panose="02020603050405020304" pitchFamily="18" charset="0"/>
                          <a:cs typeface="Times New Roman" panose="02020603050405020304" pitchFamily="18" charset="0"/>
                        </a:rPr>
                        <a:t>S51 – words with the /s/ sound spelt sc</a:t>
                      </a:r>
                      <a:endParaRPr lang="en-GB" sz="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900" kern="100">
                          <a:effectLst/>
                          <a:latin typeface="Arial" panose="020B0604020202020204" pitchFamily="34" charset="0"/>
                          <a:ea typeface="Calibri" panose="020F0502020204030204" pitchFamily="34" charset="0"/>
                          <a:cs typeface="Times New Roman" panose="02020603050405020304" pitchFamily="18" charset="0"/>
                        </a:rPr>
                        <a:t>Year 4 Summer 2 – Weeks 5-6</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91574439"/>
                  </a:ext>
                </a:extLst>
              </a:tr>
              <a:tr h="261663">
                <a:tc>
                  <a:txBody>
                    <a:bodyPr/>
                    <a:lstStyle/>
                    <a:p>
                      <a:pPr marL="342900" lvl="0" indent="-342900">
                        <a:buFont typeface="Cambria" panose="02040503050406030204" pitchFamily="18" charset="0"/>
                        <a:buChar char="-"/>
                      </a:pPr>
                      <a:r>
                        <a:rPr lang="en-GB" sz="900" kern="100">
                          <a:effectLst/>
                          <a:latin typeface="Arial" panose="020B0604020202020204" pitchFamily="34" charset="0"/>
                          <a:ea typeface="Times New Roman" panose="02020603050405020304" pitchFamily="18" charset="0"/>
                          <a:cs typeface="Times New Roman" panose="02020603050405020304" pitchFamily="18" charset="0"/>
                        </a:rPr>
                        <a:t>S52 – words with the /ae/ sound spelt as ei, eigh or ey</a:t>
                      </a:r>
                      <a:endParaRPr lang="en-GB" sz="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900" kern="100">
                          <a:effectLst/>
                          <a:latin typeface="Arial" panose="020B0604020202020204" pitchFamily="34" charset="0"/>
                          <a:ea typeface="Calibri" panose="020F0502020204030204" pitchFamily="34" charset="0"/>
                          <a:cs typeface="Times New Roman" panose="02020603050405020304" pitchFamily="18" charset="0"/>
                        </a:rPr>
                        <a:t>Year 4 Summer 2 – Weeks 2-5</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35893751"/>
                  </a:ext>
                </a:extLst>
              </a:tr>
              <a:tr h="275032">
                <a:tc>
                  <a:txBody>
                    <a:bodyPr/>
                    <a:lstStyle/>
                    <a:p>
                      <a:pPr marL="342900" lvl="0" indent="-342900">
                        <a:buFont typeface="Cambria" panose="02040503050406030204" pitchFamily="18" charset="0"/>
                        <a:buChar char="-"/>
                      </a:pPr>
                      <a:r>
                        <a:rPr lang="en-GB" sz="900" kern="100">
                          <a:effectLst/>
                          <a:latin typeface="Arial" panose="020B0604020202020204" pitchFamily="34" charset="0"/>
                          <a:ea typeface="Times New Roman" panose="02020603050405020304" pitchFamily="18" charset="0"/>
                          <a:cs typeface="Times New Roman" panose="02020603050405020304" pitchFamily="18" charset="0"/>
                        </a:rPr>
                        <a:t>S54 - homophones and near homophones (Year 3 and 4)  </a:t>
                      </a:r>
                      <a:endParaRPr lang="en-GB" sz="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900" kern="100" dirty="0">
                          <a:effectLst/>
                          <a:latin typeface="Arial" panose="020B0604020202020204" pitchFamily="34" charset="0"/>
                          <a:ea typeface="Calibri" panose="020F0502020204030204" pitchFamily="34" charset="0"/>
                          <a:cs typeface="Times New Roman" panose="02020603050405020304" pitchFamily="18" charset="0"/>
                        </a:rPr>
                        <a:t>Year 4 Spring 1 – Weeks 1-3</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18027892"/>
                  </a:ext>
                </a:extLst>
              </a:tr>
            </a:tbl>
          </a:graphicData>
        </a:graphic>
      </p:graphicFrame>
    </p:spTree>
    <p:extLst>
      <p:ext uri="{BB962C8B-B14F-4D97-AF65-F5344CB8AC3E}">
        <p14:creationId xmlns:p14="http://schemas.microsoft.com/office/powerpoint/2010/main" val="1051987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CB1CA-54C7-1758-AD65-490D54C056C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BB6C4C7-6DD9-AD80-1367-678BC5D098D3}"/>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F3EF2390-4C81-631F-86FD-3E704D8B6C72}"/>
              </a:ext>
            </a:extLst>
          </p:cNvPr>
          <p:cNvSpPr txBox="1"/>
          <p:nvPr/>
        </p:nvSpPr>
        <p:spPr>
          <a:xfrm>
            <a:off x="164306" y="169239"/>
            <a:ext cx="11922919" cy="4678204"/>
          </a:xfrm>
          <a:prstGeom prst="rect">
            <a:avLst/>
          </a:prstGeom>
          <a:noFill/>
        </p:spPr>
        <p:txBody>
          <a:bodyPr wrap="square">
            <a:spAutoFit/>
          </a:bodyPr>
          <a:lstStyle/>
          <a:p>
            <a:pPr algn="ctr"/>
            <a:r>
              <a:rPr lang="en-GB" sz="3600" b="0" i="0" u="none" strike="noStrike" dirty="0">
                <a:effectLst/>
                <a:latin typeface="Arial" panose="020B0604020202020204" pitchFamily="34" charset="0"/>
                <a:cs typeface="Arial" panose="020B0604020202020204" pitchFamily="34" charset="0"/>
              </a:rPr>
              <a:t>The Cracking Spelling programme is designed to support and guide staff in delivering the spelling expectations from the National Curriculum through years 1 - 6. </a:t>
            </a:r>
          </a:p>
          <a:p>
            <a:pPr algn="ctr"/>
            <a:r>
              <a:rPr lang="en-GB" sz="3600" b="0" i="0" u="none" strike="noStrike" dirty="0">
                <a:effectLst/>
                <a:latin typeface="Arial" panose="020B0604020202020204" pitchFamily="34" charset="0"/>
                <a:cs typeface="Arial" panose="020B0604020202020204" pitchFamily="34" charset="0"/>
              </a:rPr>
              <a:t>It is a prescriptive programme that focuses on ensuring children develop an investigative approach to spelling. </a:t>
            </a:r>
          </a:p>
          <a:p>
            <a:pPr algn="ctr"/>
            <a:r>
              <a:rPr lang="en-GB" sz="3600" b="0" i="0" u="none" strike="noStrike" dirty="0">
                <a:effectLst/>
                <a:latin typeface="Arial" panose="020B0604020202020204" pitchFamily="34" charset="0"/>
                <a:cs typeface="Arial" panose="020B0604020202020204" pitchFamily="34" charset="0"/>
              </a:rPr>
              <a:t>All the Cracking Spelling programmes align with the expectations outlined in the DFE Writing framework.</a:t>
            </a:r>
          </a:p>
          <a:p>
            <a:pPr algn="ctr"/>
            <a:endParaRPr lang="en-GB" sz="2800" dirty="0">
              <a:solidFill>
                <a:schemeClr val="bg1"/>
              </a:solidFill>
              <a:latin typeface="Arial" panose="020B0604020202020204" pitchFamily="34" charset="0"/>
              <a:cs typeface="Arial" panose="020B0604020202020204" pitchFamily="34" charset="0"/>
            </a:endParaRPr>
          </a:p>
          <a:p>
            <a:pPr algn="ctr"/>
            <a:endParaRPr lang="en-US" dirty="0">
              <a:solidFill>
                <a:schemeClr val="bg1"/>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FD921246-8F6C-C755-77D5-CC02ABDECC93}"/>
              </a:ext>
            </a:extLst>
          </p:cNvPr>
          <p:cNvGraphicFramePr>
            <a:graphicFrameLocks noGrp="1"/>
          </p:cNvGraphicFramePr>
          <p:nvPr>
            <p:extLst>
              <p:ext uri="{D42A27DB-BD31-4B8C-83A1-F6EECF244321}">
                <p14:modId xmlns:p14="http://schemas.microsoft.com/office/powerpoint/2010/main" val="1219853972"/>
              </p:ext>
            </p:extLst>
          </p:nvPr>
        </p:nvGraphicFramePr>
        <p:xfrm>
          <a:off x="920353" y="4277972"/>
          <a:ext cx="10515600" cy="1280160"/>
        </p:xfrm>
        <a:graphic>
          <a:graphicData uri="http://schemas.openxmlformats.org/drawingml/2006/table">
            <a:tbl>
              <a:tblPr/>
              <a:tblGrid>
                <a:gridCol w="10515600">
                  <a:extLst>
                    <a:ext uri="{9D8B030D-6E8A-4147-A177-3AD203B41FA5}">
                      <a16:colId xmlns:a16="http://schemas.microsoft.com/office/drawing/2014/main" val="3285152279"/>
                    </a:ext>
                  </a:extLst>
                </a:gridCol>
              </a:tblGrid>
              <a:tr h="0">
                <a:tc>
                  <a:txBody>
                    <a:bodyPr/>
                    <a:lstStyle/>
                    <a:p>
                      <a:r>
                        <a:rPr lang="en-GB" sz="2800" dirty="0">
                          <a:solidFill>
                            <a:srgbClr val="101010"/>
                          </a:solidFill>
                          <a:effectLst/>
                          <a:latin typeface="Arial" panose="020B0604020202020204" pitchFamily="34" charset="0"/>
                        </a:rPr>
                        <a:t>“A school-wide systematic approach to spelling that acknowledges and includes phonics, orthography and morphology is taught in all year groups.”</a:t>
                      </a:r>
                    </a:p>
                  </a:txBody>
                  <a:tcPr marL="47625" marR="47625" marT="0" marB="0">
                    <a:lnL>
                      <a:noFill/>
                    </a:lnL>
                    <a:lnR>
                      <a:noFill/>
                    </a:lnR>
                    <a:lnT>
                      <a:noFill/>
                    </a:lnT>
                    <a:lnB>
                      <a:noFill/>
                    </a:lnB>
                    <a:solidFill>
                      <a:srgbClr val="FFD966"/>
                    </a:solidFill>
                  </a:tcPr>
                </a:tc>
                <a:extLst>
                  <a:ext uri="{0D108BD9-81ED-4DB2-BD59-A6C34878D82A}">
                    <a16:rowId xmlns:a16="http://schemas.microsoft.com/office/drawing/2014/main" val="3684078089"/>
                  </a:ext>
                </a:extLst>
              </a:tr>
            </a:tbl>
          </a:graphicData>
        </a:graphic>
      </p:graphicFrame>
    </p:spTree>
    <p:extLst>
      <p:ext uri="{BB962C8B-B14F-4D97-AF65-F5344CB8AC3E}">
        <p14:creationId xmlns:p14="http://schemas.microsoft.com/office/powerpoint/2010/main" val="5221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19B0E-FDA3-3B89-F113-B6B8CFCCA97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DF6DC20-F337-BE16-EE05-51FDB0822CC7}"/>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B4B3D1BD-CBA8-063D-1B63-751076978D53}"/>
              </a:ext>
            </a:extLst>
          </p:cNvPr>
          <p:cNvSpPr txBox="1"/>
          <p:nvPr/>
        </p:nvSpPr>
        <p:spPr>
          <a:xfrm>
            <a:off x="164306" y="169239"/>
            <a:ext cx="11922919" cy="5909310"/>
          </a:xfrm>
          <a:prstGeom prst="rect">
            <a:avLst/>
          </a:prstGeom>
          <a:noFill/>
        </p:spPr>
        <p:txBody>
          <a:bodyPr wrap="square">
            <a:spAutoFit/>
          </a:bodyPr>
          <a:lstStyle/>
          <a:p>
            <a:pPr algn="ctr"/>
            <a:r>
              <a:rPr lang="en-GB" sz="3600" b="0" i="0" u="none" strike="noStrike" dirty="0">
                <a:effectLst/>
                <a:latin typeface="Arial" panose="020B0604020202020204" pitchFamily="34" charset="0"/>
                <a:cs typeface="Arial" panose="020B0604020202020204" pitchFamily="34" charset="0"/>
              </a:rPr>
              <a:t>The programme ensures it develops children's understanding of words through phonemic awareness, orthographical understanding, morphology and, where appropriate, the etymology of words, providing children with a deeper understanding of word structures.</a:t>
            </a:r>
          </a:p>
          <a:p>
            <a:pPr algn="ctr"/>
            <a:r>
              <a:rPr lang="en-GB" sz="3600" b="0" i="0" u="none" strike="noStrike" dirty="0">
                <a:effectLst/>
                <a:latin typeface="Arial" panose="020B0604020202020204" pitchFamily="34" charset="0"/>
                <a:cs typeface="Arial" panose="020B0604020202020204" pitchFamily="34" charset="0"/>
              </a:rPr>
              <a:t>Within the programme, there is also the focus on the grammar understanding of the words that are part of the sessions.</a:t>
            </a:r>
          </a:p>
          <a:p>
            <a:pPr algn="ctr"/>
            <a:r>
              <a:rPr lang="en-GB" sz="3600" b="0" i="0" u="none" strike="noStrike" dirty="0">
                <a:effectLst/>
                <a:latin typeface="Arial" panose="020B0604020202020204" pitchFamily="34" charset="0"/>
                <a:cs typeface="Arial" panose="020B0604020202020204" pitchFamily="34" charset="0"/>
              </a:rPr>
              <a:t>Each year group is provided with a downloadable teacher's guide and 6 half-termly activity books</a:t>
            </a:r>
            <a:r>
              <a:rPr lang="en-GB" sz="3600" b="0" i="0" u="none" strike="noStrike" dirty="0">
                <a:effectLst/>
              </a:rPr>
              <a:t>.</a:t>
            </a:r>
          </a:p>
          <a:p>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117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5F000-8202-7DE9-0AB4-43552D47AC7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0C7194E-0FD6-13EC-AE61-CA4F30905E23}"/>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36CCE7F-A41B-F1FB-67BA-14D8685FB2F1}"/>
              </a:ext>
            </a:extLst>
          </p:cNvPr>
          <p:cNvSpPr txBox="1"/>
          <p:nvPr/>
        </p:nvSpPr>
        <p:spPr>
          <a:xfrm>
            <a:off x="164306" y="-23814"/>
            <a:ext cx="11922918" cy="646331"/>
          </a:xfrm>
          <a:prstGeom prst="rect">
            <a:avLst/>
          </a:prstGeom>
          <a:noFill/>
        </p:spPr>
        <p:txBody>
          <a:bodyPr wrap="square">
            <a:spAutoFit/>
          </a:bodyPr>
          <a:lstStyle/>
          <a:p>
            <a:pPr algn="ctr"/>
            <a:r>
              <a:rPr lang="en-US" sz="3600" dirty="0">
                <a:latin typeface="Arial" panose="020B0604020202020204" pitchFamily="34" charset="0"/>
                <a:cs typeface="Arial" panose="020B0604020202020204" pitchFamily="34" charset="0"/>
              </a:rPr>
              <a:t>A speller needs:</a:t>
            </a:r>
          </a:p>
        </p:txBody>
      </p:sp>
      <p:sp>
        <p:nvSpPr>
          <p:cNvPr id="14" name="TextBox 13">
            <a:extLst>
              <a:ext uri="{FF2B5EF4-FFF2-40B4-BE49-F238E27FC236}">
                <a16:creationId xmlns:a16="http://schemas.microsoft.com/office/drawing/2014/main" id="{0729F7D1-D090-FA09-3204-690E355C2A83}"/>
              </a:ext>
            </a:extLst>
          </p:cNvPr>
          <p:cNvSpPr txBox="1"/>
          <p:nvPr/>
        </p:nvSpPr>
        <p:spPr>
          <a:xfrm>
            <a:off x="164306" y="930564"/>
            <a:ext cx="11922919" cy="5909310"/>
          </a:xfrm>
          <a:prstGeom prst="rect">
            <a:avLst/>
          </a:prstGeom>
          <a:noFill/>
        </p:spPr>
        <p:txBody>
          <a:bodyPr wrap="square" numCol="2">
            <a:spAutoFit/>
          </a:bodyPr>
          <a:lstStyle/>
          <a:p>
            <a:pPr>
              <a:lnSpc>
                <a:spcPct val="90000"/>
              </a:lnSpc>
              <a:buFontTx/>
              <a:buNone/>
            </a:pPr>
            <a:endParaRPr lang="en-GB" sz="2800" b="1" u="sng" dirty="0">
              <a:latin typeface="Arial" panose="020B0604020202020204" pitchFamily="34" charset="0"/>
              <a:cs typeface="Arial" panose="020B0604020202020204" pitchFamily="34" charset="0"/>
            </a:endParaRPr>
          </a:p>
          <a:p>
            <a:pPr>
              <a:lnSpc>
                <a:spcPct val="90000"/>
              </a:lnSpc>
              <a:buFontTx/>
              <a:buNone/>
            </a:pPr>
            <a:r>
              <a:rPr lang="en-GB" sz="2800" b="1" u="sng" dirty="0">
                <a:latin typeface="Arial" panose="020B0604020202020204" pitchFamily="34" charset="0"/>
                <a:cs typeface="Arial" panose="020B0604020202020204" pitchFamily="34" charset="0"/>
              </a:rPr>
              <a:t>Phonemic knowledge:</a:t>
            </a:r>
          </a:p>
          <a:p>
            <a:pPr>
              <a:lnSpc>
                <a:spcPct val="90000"/>
              </a:lnSpc>
            </a:pPr>
            <a:r>
              <a:rPr lang="en-GB" sz="2800" dirty="0">
                <a:latin typeface="Arial" panose="020B0604020202020204" pitchFamily="34" charset="0"/>
                <a:cs typeface="Arial" panose="020B0604020202020204" pitchFamily="34" charset="0"/>
              </a:rPr>
              <a:t>Phonics as a start and continues throughout</a:t>
            </a:r>
          </a:p>
          <a:p>
            <a:pPr>
              <a:lnSpc>
                <a:spcPct val="90000"/>
              </a:lnSpc>
            </a:pPr>
            <a:r>
              <a:rPr lang="en-GB" sz="2800" dirty="0">
                <a:latin typeface="Arial" panose="020B0604020202020204" pitchFamily="34" charset="0"/>
                <a:cs typeface="Arial" panose="020B0604020202020204" pitchFamily="34" charset="0"/>
              </a:rPr>
              <a:t>Homophones – word understanding  – in context of a sentence structure to clarify</a:t>
            </a:r>
          </a:p>
          <a:p>
            <a:pPr>
              <a:lnSpc>
                <a:spcPct val="90000"/>
              </a:lnSpc>
            </a:pPr>
            <a:endParaRPr lang="en-GB" sz="2800" b="1" u="sng" dirty="0">
              <a:latin typeface="Arial" panose="020B0604020202020204" pitchFamily="34" charset="0"/>
              <a:cs typeface="Arial" panose="020B0604020202020204" pitchFamily="34" charset="0"/>
            </a:endParaRPr>
          </a:p>
          <a:p>
            <a:pPr>
              <a:lnSpc>
                <a:spcPct val="90000"/>
              </a:lnSpc>
            </a:pPr>
            <a:r>
              <a:rPr lang="en-GB" sz="2800" b="1" u="sng" dirty="0">
                <a:latin typeface="Arial" panose="020B0604020202020204" pitchFamily="34" charset="0"/>
                <a:cs typeface="Arial" panose="020B0604020202020204" pitchFamily="34" charset="0"/>
              </a:rPr>
              <a:t>Orthographical knowledge:</a:t>
            </a:r>
          </a:p>
          <a:p>
            <a:pPr>
              <a:lnSpc>
                <a:spcPct val="90000"/>
              </a:lnSpc>
            </a:pPr>
            <a:r>
              <a:rPr lang="en-GB" sz="2800" dirty="0">
                <a:latin typeface="Arial" panose="020B0604020202020204" pitchFamily="34" charset="0"/>
                <a:cs typeface="Arial" panose="020B0604020202020204" pitchFamily="34" charset="0"/>
              </a:rPr>
              <a:t>Spelling patterns and conventions</a:t>
            </a:r>
          </a:p>
          <a:p>
            <a:pPr>
              <a:lnSpc>
                <a:spcPct val="90000"/>
              </a:lnSpc>
            </a:pPr>
            <a:r>
              <a:rPr lang="en-GB" sz="2800" dirty="0">
                <a:latin typeface="Arial" panose="020B0604020202020204" pitchFamily="34" charset="0"/>
                <a:cs typeface="Arial" panose="020B0604020202020204" pitchFamily="34" charset="0"/>
              </a:rPr>
              <a:t>Letter patterns – e.g. ck never starts a word – k or ck at the end – lists of words to identify this</a:t>
            </a:r>
          </a:p>
          <a:p>
            <a:pPr>
              <a:lnSpc>
                <a:spcPct val="90000"/>
              </a:lnSpc>
            </a:pPr>
            <a:endParaRPr lang="en-GB" sz="2800" b="1" u="sng" dirty="0">
              <a:latin typeface="Arial" panose="020B0604020202020204" pitchFamily="34" charset="0"/>
              <a:cs typeface="Arial" panose="020B0604020202020204" pitchFamily="34" charset="0"/>
            </a:endParaRPr>
          </a:p>
          <a:p>
            <a:pPr>
              <a:lnSpc>
                <a:spcPct val="90000"/>
              </a:lnSpc>
            </a:pPr>
            <a:endParaRPr lang="en-GB" sz="2800" b="1" u="sng" dirty="0">
              <a:latin typeface="Arial" panose="020B0604020202020204" pitchFamily="34" charset="0"/>
              <a:cs typeface="Arial" panose="020B0604020202020204" pitchFamily="34" charset="0"/>
            </a:endParaRPr>
          </a:p>
          <a:p>
            <a:pPr>
              <a:lnSpc>
                <a:spcPct val="90000"/>
              </a:lnSpc>
              <a:buFontTx/>
              <a:buNone/>
            </a:pPr>
            <a:endParaRPr lang="en-GB" sz="2800" b="1" u="sng" dirty="0">
              <a:latin typeface="Arial" panose="020B0604020202020204" pitchFamily="34" charset="0"/>
              <a:cs typeface="Arial" panose="020B0604020202020204" pitchFamily="34" charset="0"/>
            </a:endParaRPr>
          </a:p>
          <a:p>
            <a:pPr>
              <a:lnSpc>
                <a:spcPct val="90000"/>
              </a:lnSpc>
              <a:buFontTx/>
              <a:buNone/>
            </a:pPr>
            <a:r>
              <a:rPr lang="en-GB" sz="2800" b="1" u="sng" dirty="0">
                <a:latin typeface="Arial" panose="020B0604020202020204" pitchFamily="34" charset="0"/>
                <a:cs typeface="Arial" panose="020B0604020202020204" pitchFamily="34" charset="0"/>
              </a:rPr>
              <a:t>Morphological knowledge:</a:t>
            </a:r>
          </a:p>
          <a:p>
            <a:pPr>
              <a:lnSpc>
                <a:spcPct val="90000"/>
              </a:lnSpc>
            </a:pPr>
            <a:r>
              <a:rPr lang="en-GB" sz="2800" dirty="0"/>
              <a:t>Units of meaning in words </a:t>
            </a:r>
          </a:p>
          <a:p>
            <a:pPr>
              <a:lnSpc>
                <a:spcPct val="90000"/>
              </a:lnSpc>
            </a:pPr>
            <a:r>
              <a:rPr lang="en-GB" sz="2800" dirty="0">
                <a:latin typeface="Arial" panose="020B0604020202020204" pitchFamily="34" charset="0"/>
                <a:cs typeface="Arial" panose="020B0604020202020204" pitchFamily="34" charset="0"/>
              </a:rPr>
              <a:t>Root words</a:t>
            </a:r>
          </a:p>
          <a:p>
            <a:pPr>
              <a:lnSpc>
                <a:spcPct val="90000"/>
              </a:lnSpc>
            </a:pPr>
            <a:r>
              <a:rPr lang="en-GB" sz="2800" dirty="0">
                <a:latin typeface="Arial" panose="020B0604020202020204" pitchFamily="34" charset="0"/>
                <a:cs typeface="Arial" panose="020B0604020202020204" pitchFamily="34" charset="0"/>
              </a:rPr>
              <a:t>Suffixes</a:t>
            </a:r>
          </a:p>
          <a:p>
            <a:pPr>
              <a:lnSpc>
                <a:spcPct val="90000"/>
              </a:lnSpc>
            </a:pPr>
            <a:r>
              <a:rPr lang="en-GB" sz="2800" dirty="0">
                <a:latin typeface="Arial" panose="020B0604020202020204" pitchFamily="34" charset="0"/>
                <a:cs typeface="Arial" panose="020B0604020202020204" pitchFamily="34" charset="0"/>
              </a:rPr>
              <a:t>Prefixes</a:t>
            </a:r>
          </a:p>
          <a:p>
            <a:pPr>
              <a:lnSpc>
                <a:spcPct val="90000"/>
              </a:lnSpc>
            </a:pPr>
            <a:r>
              <a:rPr lang="en-GB" sz="2800" dirty="0">
                <a:latin typeface="Arial" panose="020B0604020202020204" pitchFamily="34" charset="0"/>
                <a:cs typeface="Arial" panose="020B0604020202020204" pitchFamily="34" charset="0"/>
              </a:rPr>
              <a:t>Compound words</a:t>
            </a:r>
          </a:p>
          <a:p>
            <a:pPr>
              <a:lnSpc>
                <a:spcPct val="90000"/>
              </a:lnSpc>
              <a:buFontTx/>
              <a:buNone/>
            </a:pPr>
            <a:endParaRPr lang="en-GB" sz="2800" b="1" u="sng" dirty="0">
              <a:latin typeface="Arial" panose="020B0604020202020204" pitchFamily="34" charset="0"/>
              <a:cs typeface="Arial" panose="020B0604020202020204" pitchFamily="34" charset="0"/>
            </a:endParaRPr>
          </a:p>
          <a:p>
            <a:pPr>
              <a:lnSpc>
                <a:spcPct val="90000"/>
              </a:lnSpc>
              <a:buFontTx/>
              <a:buNone/>
            </a:pPr>
            <a:r>
              <a:rPr lang="en-GB" sz="2800" b="1" u="sng" dirty="0">
                <a:latin typeface="Arial" panose="020B0604020202020204" pitchFamily="34" charset="0"/>
                <a:cs typeface="Arial" panose="020B0604020202020204" pitchFamily="34" charset="0"/>
              </a:rPr>
              <a:t>Etymological knowledge:</a:t>
            </a:r>
          </a:p>
          <a:p>
            <a:pPr>
              <a:lnSpc>
                <a:spcPct val="90000"/>
              </a:lnSpc>
            </a:pPr>
            <a:r>
              <a:rPr lang="en-GB" sz="2800" dirty="0">
                <a:latin typeface="Arial" panose="020B0604020202020204" pitchFamily="34" charset="0"/>
                <a:cs typeface="Arial" panose="020B0604020202020204" pitchFamily="34" charset="0"/>
              </a:rPr>
              <a:t>Word derivations - </a:t>
            </a:r>
            <a:r>
              <a:rPr lang="en-GB" sz="2800" dirty="0"/>
              <a:t>etymology – origins of words – if this supports the understanding of the words</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706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18" end="1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xEl>
                                              <p:pRg st="15" end="1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40D40-2D41-9DAA-BE55-F1F261CA490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C67277C-F0DD-59CC-DD42-C144A5EED807}"/>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9582D72F-6BCC-30A6-D581-DA289403CB45}"/>
              </a:ext>
            </a:extLst>
          </p:cNvPr>
          <p:cNvSpPr txBox="1"/>
          <p:nvPr/>
        </p:nvSpPr>
        <p:spPr>
          <a:xfrm>
            <a:off x="-100389" y="176877"/>
            <a:ext cx="11922918" cy="707886"/>
          </a:xfrm>
          <a:prstGeom prst="rect">
            <a:avLst/>
          </a:prstGeom>
          <a:noFill/>
        </p:spPr>
        <p:txBody>
          <a:bodyPr wrap="square">
            <a:spAutoFit/>
          </a:bodyPr>
          <a:lstStyle/>
          <a:p>
            <a:pPr algn="ctr"/>
            <a:r>
              <a:rPr lang="en-US" sz="4000" dirty="0">
                <a:latin typeface="Arial" panose="020B0604020202020204" pitchFamily="34" charset="0"/>
                <a:cs typeface="Arial" panose="020B0604020202020204" pitchFamily="34" charset="0"/>
              </a:rPr>
              <a:t>Cracking Spelling</a:t>
            </a:r>
          </a:p>
        </p:txBody>
      </p:sp>
      <p:sp>
        <p:nvSpPr>
          <p:cNvPr id="14" name="TextBox 13">
            <a:extLst>
              <a:ext uri="{FF2B5EF4-FFF2-40B4-BE49-F238E27FC236}">
                <a16:creationId xmlns:a16="http://schemas.microsoft.com/office/drawing/2014/main" id="{7F08C385-0C02-FA6C-F3AE-9D22F1487892}"/>
              </a:ext>
            </a:extLst>
          </p:cNvPr>
          <p:cNvSpPr txBox="1"/>
          <p:nvPr/>
        </p:nvSpPr>
        <p:spPr>
          <a:xfrm>
            <a:off x="164306" y="742110"/>
            <a:ext cx="11922919" cy="5373779"/>
          </a:xfrm>
          <a:prstGeom prst="rect">
            <a:avLst/>
          </a:prstGeom>
          <a:noFill/>
        </p:spPr>
        <p:txBody>
          <a:bodyPr wrap="square">
            <a:spAutoFit/>
          </a:bodyPr>
          <a:lstStyle/>
          <a:p>
            <a:endParaRPr lang="en-GB" sz="2400" dirty="0">
              <a:solidFill>
                <a:schemeClr val="bg1"/>
              </a:solidFill>
              <a:latin typeface="Trebuchet MS" pitchFamily="-106" charset="0"/>
            </a:endParaRPr>
          </a:p>
          <a:p>
            <a:r>
              <a:rPr lang="en-GB" sz="2800" dirty="0">
                <a:latin typeface="Arial" panose="020B0604020202020204" pitchFamily="34" charset="0"/>
                <a:cs typeface="Arial" panose="020B0604020202020204" pitchFamily="34" charset="0"/>
              </a:rPr>
              <a:t>Throughout the programme, it supports children:</a:t>
            </a:r>
          </a:p>
          <a:p>
            <a:pPr marL="342900" indent="-342900">
              <a:buFont typeface="Arial" panose="020B0604020202020204" pitchFamily="34" charset="0"/>
              <a:buChar char="•"/>
            </a:pPr>
            <a:r>
              <a:rPr lang="en-GB" sz="2800" dirty="0">
                <a:latin typeface="Arial" panose="020B0604020202020204" pitchFamily="34" charset="0"/>
                <a:cs typeface="Arial" panose="020B0604020202020204" pitchFamily="34" charset="0"/>
              </a:rPr>
              <a:t>in being able to recognise how phonology, </a:t>
            </a:r>
            <a:r>
              <a:rPr lang="en-GB" sz="2800" dirty="0" err="1">
                <a:latin typeface="Arial" panose="020B0604020202020204" pitchFamily="34" charset="0"/>
                <a:cs typeface="Arial" panose="020B0604020202020204" pitchFamily="34" charset="0"/>
              </a:rPr>
              <a:t>orthgography</a:t>
            </a:r>
            <a:r>
              <a:rPr lang="en-GB" sz="2800" dirty="0">
                <a:latin typeface="Arial" panose="020B0604020202020204" pitchFamily="34" charset="0"/>
                <a:cs typeface="Arial" panose="020B0604020202020204" pitchFamily="34" charset="0"/>
              </a:rPr>
              <a:t>, morphology and etymology apply to each word, in order to learn to spell words.</a:t>
            </a:r>
          </a:p>
          <a:p>
            <a:pPr marL="342900" indent="-342900">
              <a:buFont typeface="Arial" panose="020B0604020202020204" pitchFamily="34" charset="0"/>
              <a:buChar char="•"/>
            </a:pPr>
            <a:r>
              <a:rPr lang="en-GB" sz="2800" dirty="0">
                <a:latin typeface="Arial" panose="020B0604020202020204" pitchFamily="34" charset="0"/>
                <a:cs typeface="Arial" panose="020B0604020202020204" pitchFamily="34" charset="0"/>
              </a:rPr>
              <a:t>by providing activities to practise and explore spelling conventions to their new learning.</a:t>
            </a:r>
          </a:p>
          <a:p>
            <a:pPr marL="342900" indent="-342900">
              <a:buFont typeface="Arial" panose="020B0604020202020204" pitchFamily="34" charset="0"/>
              <a:buChar char="•"/>
            </a:pPr>
            <a:r>
              <a:rPr lang="en-GB" sz="2800" dirty="0">
                <a:latin typeface="Arial" panose="020B0604020202020204" pitchFamily="34" charset="0"/>
                <a:cs typeface="Arial" panose="020B0604020202020204" pitchFamily="34" charset="0"/>
              </a:rPr>
              <a:t>in assessing their spelling through dictation and spelling tests that </a:t>
            </a:r>
            <a:r>
              <a:rPr lang="en-GB" sz="2800" dirty="0">
                <a:effectLst/>
                <a:latin typeface="Arial" panose="020B0604020202020204" pitchFamily="34" charset="0"/>
                <a:ea typeface="Aptos" panose="020B0004020202020204" pitchFamily="34" charset="0"/>
              </a:rPr>
              <a:t>prompt them to recall previously taught spellings. </a:t>
            </a:r>
          </a:p>
          <a:p>
            <a:pPr marL="342900" indent="-342900">
              <a:buFont typeface="Arial" panose="020B0604020202020204" pitchFamily="34" charset="0"/>
              <a:buChar char="•"/>
            </a:pPr>
            <a:r>
              <a:rPr kumimoji="0" lang="en-GB" sz="2800" b="0" i="0" u="none" strike="noStrike" kern="1200" cap="none" spc="0" normalizeH="0" baseline="0" noProof="0" dirty="0">
                <a:ln>
                  <a:noFill/>
                </a:ln>
                <a:effectLst/>
                <a:uLnTx/>
                <a:uFillTx/>
                <a:latin typeface="Arial" panose="020B0604020202020204" pitchFamily="34" charset="0"/>
                <a:ea typeface="ＭＳ Ｐゴシック" pitchFamily="-106" charset="-128"/>
                <a:cs typeface="Arial" panose="020B0604020202020204" pitchFamily="34" charset="0"/>
              </a:rPr>
              <a:t>in building their spelling vocabulary.</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lang="en-GB" sz="2800" dirty="0">
                <a:effectLst/>
                <a:latin typeface="Arial" panose="020B0604020202020204" pitchFamily="34" charset="0"/>
                <a:ea typeface="Calibri" panose="020F0502020204030204" pitchFamily="34" charset="0"/>
                <a:cs typeface="Times New Roman" panose="02020603050405020304" pitchFamily="18" charset="0"/>
              </a:rPr>
              <a:t>in developing their grammar understanding of the words in context.</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lang="en-GB" sz="2800" dirty="0">
                <a:effectLst/>
                <a:latin typeface="Arial" panose="020B0604020202020204" pitchFamily="34" charset="0"/>
                <a:ea typeface="Calibri" panose="020F0502020204030204" pitchFamily="34" charset="0"/>
                <a:cs typeface="Times New Roman" panose="02020603050405020304" pitchFamily="18" charset="0"/>
              </a:rPr>
              <a:t>learning the common exception words and statutory word lists in context.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609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72512-75DB-C2B7-BB50-ECA9165FD33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071EB31-BCCE-DA83-DD70-5DB741268A20}"/>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dirty="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dirty="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dirty="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0D1A8EF-7494-EB7D-E751-79035716212A}"/>
              </a:ext>
            </a:extLst>
          </p:cNvPr>
          <p:cNvSpPr txBox="1"/>
          <p:nvPr/>
        </p:nvSpPr>
        <p:spPr>
          <a:xfrm>
            <a:off x="164306" y="36346"/>
            <a:ext cx="11922918" cy="707886"/>
          </a:xfrm>
          <a:prstGeom prst="rect">
            <a:avLst/>
          </a:prstGeom>
          <a:noFill/>
        </p:spPr>
        <p:txBody>
          <a:bodyPr wrap="square">
            <a:spAutoFit/>
          </a:bodyPr>
          <a:lstStyle/>
          <a:p>
            <a:pPr algn="ctr"/>
            <a:r>
              <a:rPr lang="en-US" sz="4000" dirty="0">
                <a:latin typeface="Arial" panose="020B0604020202020204" pitchFamily="34" charset="0"/>
                <a:cs typeface="Arial" panose="020B0604020202020204" pitchFamily="34" charset="0"/>
              </a:rPr>
              <a:t>Cracking Spelling</a:t>
            </a:r>
          </a:p>
        </p:txBody>
      </p:sp>
      <p:sp>
        <p:nvSpPr>
          <p:cNvPr id="14" name="TextBox 13">
            <a:extLst>
              <a:ext uri="{FF2B5EF4-FFF2-40B4-BE49-F238E27FC236}">
                <a16:creationId xmlns:a16="http://schemas.microsoft.com/office/drawing/2014/main" id="{247EE2BA-B8AC-E4E9-768A-0A788B654EC4}"/>
              </a:ext>
            </a:extLst>
          </p:cNvPr>
          <p:cNvSpPr txBox="1"/>
          <p:nvPr/>
        </p:nvSpPr>
        <p:spPr>
          <a:xfrm>
            <a:off x="164306" y="1063113"/>
            <a:ext cx="11922919" cy="4247317"/>
          </a:xfrm>
          <a:prstGeom prst="rect">
            <a:avLst/>
          </a:prstGeom>
          <a:noFill/>
        </p:spPr>
        <p:txBody>
          <a:bodyPr wrap="square">
            <a:spAutoFit/>
          </a:bodyPr>
          <a:lstStyle/>
          <a:p>
            <a:r>
              <a:rPr lang="en-GB" sz="3600" dirty="0">
                <a:effectLst/>
                <a:latin typeface="Arial" panose="020B0604020202020204" pitchFamily="34" charset="0"/>
                <a:ea typeface="Calibri" panose="020F0502020204030204" pitchFamily="34" charset="0"/>
                <a:cs typeface="Arial" panose="020B0604020202020204" pitchFamily="34" charset="0"/>
              </a:rPr>
              <a:t>Within the programme, there is also the focus on the grammar understanding of the words that are the focus of the sessions. Therefore, the words have been colour coded in the sessions to show their function in sentences (see 8-word class sheet). In Key Stage 2, if a word can function in a variety of ways, it has been left without colour to indicate so</a:t>
            </a:r>
            <a:r>
              <a:rPr lang="en-GB" sz="3600" dirty="0">
                <a:latin typeface="Arial" panose="020B0604020202020204" pitchFamily="34" charset="0"/>
                <a:ea typeface="Calibri" panose="020F0502020204030204" pitchFamily="34" charset="0"/>
                <a:cs typeface="Arial" panose="020B0604020202020204" pitchFamily="34" charset="0"/>
              </a:rPr>
              <a:t>.</a:t>
            </a:r>
            <a:endParaRPr lang="en-US" sz="2800" dirty="0">
              <a:latin typeface="Trebuchet MS" pitchFamily="-106" charset="0"/>
            </a:endParaRPr>
          </a:p>
          <a:p>
            <a:endParaRPr lang="en-US" dirty="0">
              <a:solidFill>
                <a:schemeClr val="bg1"/>
              </a:solidFill>
              <a:latin typeface="Trebuchet MS" pitchFamily="-106" charset="0"/>
            </a:endParaRPr>
          </a:p>
        </p:txBody>
      </p:sp>
    </p:spTree>
    <p:extLst>
      <p:ext uri="{BB962C8B-B14F-4D97-AF65-F5344CB8AC3E}">
        <p14:creationId xmlns:p14="http://schemas.microsoft.com/office/powerpoint/2010/main" val="2467456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6A86FD8-D0CE-04FE-E59E-00AFB77E82D2}"/>
              </a:ext>
            </a:extLst>
          </p:cNvPr>
          <p:cNvSpPr txBox="1"/>
          <p:nvPr/>
        </p:nvSpPr>
        <p:spPr>
          <a:xfrm>
            <a:off x="0" y="6359586"/>
            <a:ext cx="12192000" cy="523220"/>
          </a:xfrm>
          <a:prstGeom prst="rect">
            <a:avLst/>
          </a:prstGeom>
          <a:noFill/>
        </p:spPr>
        <p:txBody>
          <a:bodyPr wrap="square">
            <a:spAutoFit/>
          </a:bodyPr>
          <a:lstStyle/>
          <a:p>
            <a:pPr marR="228600" algn="ctr">
              <a:tabLst>
                <a:tab pos="2865755" algn="ctr"/>
                <a:tab pos="5731510" algn="r"/>
              </a:tabLst>
            </a:pPr>
            <a:r>
              <a:rPr lang="en-GB" sz="2800" dirty="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dirty="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dirty="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colorful squares with black text&#10;&#10;Description automatically generated with medium confidence">
            <a:extLst>
              <a:ext uri="{FF2B5EF4-FFF2-40B4-BE49-F238E27FC236}">
                <a16:creationId xmlns:a16="http://schemas.microsoft.com/office/drawing/2014/main" id="{0268F8CB-5794-A0F9-9DB9-E96F5C776967}"/>
              </a:ext>
            </a:extLst>
          </p:cNvPr>
          <p:cNvPicPr>
            <a:picLocks noChangeAspect="1"/>
          </p:cNvPicPr>
          <p:nvPr/>
        </p:nvPicPr>
        <p:blipFill>
          <a:blip r:embed="rId2"/>
          <a:stretch>
            <a:fillRect/>
          </a:stretch>
        </p:blipFill>
        <p:spPr>
          <a:xfrm>
            <a:off x="2188664" y="0"/>
            <a:ext cx="8105286" cy="6359586"/>
          </a:xfrm>
          <a:prstGeom prst="rect">
            <a:avLst/>
          </a:prstGeom>
          <a:ln w="57150">
            <a:solidFill>
              <a:schemeClr val="tx1"/>
            </a:solidFill>
          </a:ln>
        </p:spPr>
      </p:pic>
    </p:spTree>
    <p:extLst>
      <p:ext uri="{BB962C8B-B14F-4D97-AF65-F5344CB8AC3E}">
        <p14:creationId xmlns:p14="http://schemas.microsoft.com/office/powerpoint/2010/main" val="3363631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3528D-D63F-BD60-106C-265F662A927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A1BB29E-8338-E15C-135F-53E8AF3D8CC3}"/>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575C77C-7975-9F16-5971-9CB4F5AF348B}"/>
              </a:ext>
            </a:extLst>
          </p:cNvPr>
          <p:cNvSpPr txBox="1"/>
          <p:nvPr/>
        </p:nvSpPr>
        <p:spPr>
          <a:xfrm>
            <a:off x="164306" y="36346"/>
            <a:ext cx="11922918" cy="707886"/>
          </a:xfrm>
          <a:prstGeom prst="rect">
            <a:avLst/>
          </a:prstGeom>
          <a:noFill/>
        </p:spPr>
        <p:txBody>
          <a:bodyPr wrap="square">
            <a:spAutoFit/>
          </a:bodyPr>
          <a:lstStyle/>
          <a:p>
            <a:pPr algn="ctr"/>
            <a:r>
              <a:rPr lang="en-US" sz="4000" dirty="0">
                <a:latin typeface="Arial" panose="020B0604020202020204" pitchFamily="34" charset="0"/>
                <a:cs typeface="Arial" panose="020B0604020202020204" pitchFamily="34" charset="0"/>
              </a:rPr>
              <a:t>Cracking Spelling - Key stage 1</a:t>
            </a:r>
          </a:p>
        </p:txBody>
      </p:sp>
      <p:sp>
        <p:nvSpPr>
          <p:cNvPr id="14" name="TextBox 13">
            <a:extLst>
              <a:ext uri="{FF2B5EF4-FFF2-40B4-BE49-F238E27FC236}">
                <a16:creationId xmlns:a16="http://schemas.microsoft.com/office/drawing/2014/main" id="{79C21452-C6B0-C979-0C88-6416D7587BCF}"/>
              </a:ext>
            </a:extLst>
          </p:cNvPr>
          <p:cNvSpPr txBox="1"/>
          <p:nvPr/>
        </p:nvSpPr>
        <p:spPr>
          <a:xfrm>
            <a:off x="134540" y="1641336"/>
            <a:ext cx="11922919" cy="3539430"/>
          </a:xfrm>
          <a:prstGeom prst="rect">
            <a:avLst/>
          </a:prstGeom>
          <a:noFill/>
        </p:spPr>
        <p:txBody>
          <a:bodyPr wrap="square">
            <a:spAutoFit/>
          </a:bodyPr>
          <a:lstStyle/>
          <a:p>
            <a:r>
              <a:rPr lang="en-GB" sz="3200" dirty="0">
                <a:latin typeface="Arial" panose="020B0604020202020204" pitchFamily="34" charset="0"/>
                <a:ea typeface="Calibri" panose="020F0502020204030204" pitchFamily="34" charset="0"/>
                <a:cs typeface="Arial" panose="020B0604020202020204" pitchFamily="34" charset="0"/>
              </a:rPr>
              <a:t>R</a:t>
            </a:r>
            <a:r>
              <a:rPr lang="en-GB" sz="3200" dirty="0">
                <a:effectLst/>
                <a:latin typeface="Arial" panose="020B0604020202020204" pitchFamily="34" charset="0"/>
                <a:ea typeface="Calibri" panose="020F0502020204030204" pitchFamily="34" charset="0"/>
                <a:cs typeface="Arial" panose="020B0604020202020204" pitchFamily="34" charset="0"/>
              </a:rPr>
              <a:t>ather than children learning the common exception words out of context, these have been included throughout the sessions. In the dictated sentences that have been provided as examples, the Year 1 common exception words have been </a:t>
            </a:r>
            <a:r>
              <a:rPr lang="en-GB" sz="3200" dirty="0">
                <a:solidFill>
                  <a:schemeClr val="bg1"/>
                </a:solidFill>
                <a:effectLst/>
                <a:highlight>
                  <a:srgbClr val="FF00FF"/>
                </a:highlight>
                <a:latin typeface="Arial" panose="020B0604020202020204" pitchFamily="34" charset="0"/>
                <a:ea typeface="Calibri" panose="020F0502020204030204" pitchFamily="34" charset="0"/>
                <a:cs typeface="Arial" panose="020B0604020202020204" pitchFamily="34" charset="0"/>
              </a:rPr>
              <a:t>highlighted</a:t>
            </a:r>
            <a:r>
              <a:rPr lang="en-GB" sz="3200" dirty="0">
                <a:effectLst/>
                <a:latin typeface="Arial" panose="020B0604020202020204" pitchFamily="34" charset="0"/>
                <a:ea typeface="Calibri" panose="020F0502020204030204" pitchFamily="34" charset="0"/>
                <a:cs typeface="Arial" panose="020B0604020202020204" pitchFamily="34" charset="0"/>
              </a:rPr>
              <a:t> and the Year 2 common exception words have been </a:t>
            </a:r>
            <a:r>
              <a:rPr lang="en-GB" sz="3200" dirty="0">
                <a:solidFill>
                  <a:schemeClr val="bg1"/>
                </a:solidFill>
                <a:effectLst/>
                <a:highlight>
                  <a:srgbClr val="0000FF"/>
                </a:highlight>
                <a:latin typeface="Arial" panose="020B0604020202020204" pitchFamily="34" charset="0"/>
                <a:ea typeface="Calibri" panose="020F0502020204030204" pitchFamily="34" charset="0"/>
                <a:cs typeface="Arial" panose="020B0604020202020204" pitchFamily="34" charset="0"/>
              </a:rPr>
              <a:t>highlighted</a:t>
            </a:r>
            <a:r>
              <a:rPr lang="en-GB" sz="3200" dirty="0">
                <a:effectLst/>
                <a:latin typeface="Arial" panose="020B0604020202020204" pitchFamily="34" charset="0"/>
                <a:ea typeface="Calibri" panose="020F0502020204030204" pitchFamily="34" charset="0"/>
                <a:cs typeface="Arial" panose="020B0604020202020204" pitchFamily="34" charset="0"/>
              </a:rPr>
              <a:t> to indicate their use – there should be an expectation throughout the year that the children should be spelling these correctly.</a:t>
            </a:r>
          </a:p>
        </p:txBody>
      </p:sp>
    </p:spTree>
    <p:extLst>
      <p:ext uri="{BB962C8B-B14F-4D97-AF65-F5344CB8AC3E}">
        <p14:creationId xmlns:p14="http://schemas.microsoft.com/office/powerpoint/2010/main" val="1659795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21D91DF1-A701-C943-A848-8106F52B38AD}" vid="{3CAAE85D-915F-3447-9528-4665183D6D8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40993</TotalTime>
  <Words>2850</Words>
  <Application>Microsoft Macintosh PowerPoint</Application>
  <PresentationFormat>Widescreen</PresentationFormat>
  <Paragraphs>392</Paragraphs>
  <Slides>25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Aptos</vt:lpstr>
      <vt:lpstr>Aptos Display</vt:lpstr>
      <vt:lpstr>Arial</vt:lpstr>
      <vt:lpstr>Calibri</vt:lpstr>
      <vt:lpstr>Cambria</vt:lpstr>
      <vt:lpstr>Lucida Handwriting</vt:lpstr>
      <vt:lpstr>Trebuchet MS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Diane Stinson</dc:creator>
  <cp:lastModifiedBy>Diane Stinson</cp:lastModifiedBy>
  <cp:revision>17</cp:revision>
  <dcterms:created xsi:type="dcterms:W3CDTF">2024-10-02T10:50:33Z</dcterms:created>
  <dcterms:modified xsi:type="dcterms:W3CDTF">2025-11-04T14:29:01Z</dcterms:modified>
</cp:coreProperties>
</file>