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3"/>
  </p:notesMasterIdLst>
  <p:sldIdLst>
    <p:sldId id="304" r:id="rId3"/>
    <p:sldId id="312" r:id="rId4"/>
    <p:sldId id="308" r:id="rId5"/>
    <p:sldId id="309" r:id="rId6"/>
    <p:sldId id="310" r:id="rId7"/>
    <p:sldId id="314" r:id="rId8"/>
    <p:sldId id="313" r:id="rId9"/>
    <p:sldId id="311" r:id="rId10"/>
    <p:sldId id="316" r:id="rId11"/>
    <p:sldId id="31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966"/>
    <a:srgbClr val="655C10"/>
    <a:srgbClr val="C8B7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1"/>
    <p:restoredTop sz="94741"/>
  </p:normalViewPr>
  <p:slideViewPr>
    <p:cSldViewPr snapToGrid="0">
      <p:cViewPr varScale="1">
        <p:scale>
          <a:sx n="104" d="100"/>
          <a:sy n="104" d="100"/>
        </p:scale>
        <p:origin x="9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4D7A20-F94C-7943-BA73-C9D7E57818BC}" type="datetimeFigureOut">
              <a:rPr lang="en-US" smtClean="0"/>
              <a:t>11/4/25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011281-AB7B-6B4D-BEA1-D60CC031E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640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A586B-3EFE-5036-C024-D94B3281F1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A895CC-2D41-D37B-74B5-E6706F0761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8E4C63-E717-F5F9-AB7F-D9871EC3D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900FC-1EB8-8E41-84DD-D064C6E2DA0A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F1FD7D-771D-3631-7803-A016F0A45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800" dirty="0"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</a:rPr>
              <a:t>Cracking Spelling</a:t>
            </a:r>
            <a:r>
              <a:rPr lang="en-GB" sz="1800" dirty="0"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</a:t>
            </a:r>
            <a:r>
              <a:rPr lang="en-GB" sz="1800" dirty="0"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</a:rPr>
              <a:t>© 2024 D Stinson Education Limited</a:t>
            </a:r>
            <a:endParaRPr lang="en-GB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41E771-F4F8-534E-E6E3-037CC0682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A7B13-1897-D345-9D2D-C5C02C40A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377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F72E0-D465-1676-B823-F134E953F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4613D7-F62A-94DC-0A23-35A1C9680B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520A32-8D92-05B9-B655-30CCB5B44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900FC-1EB8-8E41-84DD-D064C6E2DA0A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4E31A0-2C94-29FB-68F6-D6178D9E8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16D1A8-E9CF-6EF3-82BA-069C80F1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A7B13-1897-D345-9D2D-C5C02C40A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030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8C8254-1215-98EA-3D20-6E25768F33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7E2B02-E0B6-18B8-BBEB-FB028F4202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B365E-CDD6-905C-1795-09630F799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900FC-1EB8-8E41-84DD-D064C6E2DA0A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7A668A-C902-25CF-9D79-2AF27DE91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45ABDD-F8BE-EDD0-EF17-E55B781B5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A7B13-1897-D345-9D2D-C5C02C40A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07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CC70D-90C6-1CFC-6B6C-C55DCDEB76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A2C040-439F-8731-4134-113201BFB5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1471A-03D8-1BCC-E10F-B7717580C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D78D-F849-B540-9A90-2BD104855482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6DD47-CFF9-1385-83EA-170D17ED9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B394D-5980-4798-8E62-03C0CEA7C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6A8E0-671C-F540-9283-CB869040D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3136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B7EC1-42F4-0892-5901-3A2C93FDF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6FCD3-E900-1958-BD12-757D06DD6A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3CFC19-3418-201F-8CBE-53193051B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D78D-F849-B540-9A90-2BD104855482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8C0F0B-A034-F687-7F76-675484927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AF9ACA-DFFC-3321-3CC7-BE5CBBFEC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6A8E0-671C-F540-9283-CB869040D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564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CE307-A37E-9937-B6A2-AD0E96B01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138D45-A28B-7847-A7E1-0EAC95FAC4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1FF8C-5A82-9D83-A3EF-12BC698F1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D78D-F849-B540-9A90-2BD104855482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91F7D6-BEF2-4F1F-A058-4ABB0C564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AB0714-CA91-C307-AD69-CA6627D31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6A8E0-671C-F540-9283-CB869040D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8043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B5454-90F8-A2C1-4EEF-80B10A488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9C55A-087E-F496-0A30-7F2333FDC1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7FE007-2D03-51A7-618F-0F9EEDC03D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C541FD-ABE7-8F46-D39A-1361F37D9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D78D-F849-B540-9A90-2BD104855482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C04DEC-F28B-A894-592B-2A82E704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307326-FB9C-CC36-31FB-4562F0A6E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6A8E0-671C-F540-9283-CB869040D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3993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C7570-F268-4D84-627A-9D9F6E4CD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194313-7812-1041-52A8-46C16AE3C4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7DBE42-48C7-4A56-E19C-497EBC75AE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BF901E-AC84-3036-65D7-965328BA2C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386839-6212-0B8C-31F3-765C661B5F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50F656-F4F3-AB89-9DD0-8B2D4287C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D78D-F849-B540-9A90-2BD104855482}" type="datetimeFigureOut">
              <a:rPr lang="en-US" smtClean="0"/>
              <a:t>11/4/25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26D4A1-A173-7C60-393C-3B21352E6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E6F309-CFF1-EAC6-0E46-0380CF5FB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6A8E0-671C-F540-9283-CB869040D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8454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8CA99-0496-8290-6004-F4C4F3B02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66540B-DCE0-73F6-7F4C-B52E5AF37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D78D-F849-B540-9A90-2BD104855482}" type="datetimeFigureOut">
              <a:rPr lang="en-US" smtClean="0"/>
              <a:t>11/4/25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A61F7B-756A-010C-9C92-9047843E8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20DE05-B973-475A-71AC-15D214758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6A8E0-671C-F540-9283-CB869040D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9245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6CFC73-6F5A-8310-3B4F-A39654B9F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D78D-F849-B540-9A90-2BD104855482}" type="datetimeFigureOut">
              <a:rPr lang="en-US" smtClean="0"/>
              <a:t>11/4/25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96F0AD-E5E5-62E3-7732-F0F98502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644789-425D-0A44-864E-334E1479F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6A8E0-671C-F540-9283-CB869040D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1507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AF705-1A50-4ACA-9DDB-2D387B96C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18479-7B12-EA44-309B-2BF8DD530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868F31-6680-8DCA-01E4-76B0E3FCC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584261-A901-8532-6FD3-141DAC72F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D78D-F849-B540-9A90-2BD104855482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7BCC2A-300F-9949-FA06-492F0EBC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D3F025-A9B1-4E93-40E7-889FCBE22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6A8E0-671C-F540-9283-CB869040D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145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B13A2-2EAE-8A3D-135C-DF1DAF722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F8950-6465-C446-69BE-95FD4654F9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64FDB-D4E7-573A-236F-470EF4AC0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900FC-1EB8-8E41-84DD-D064C6E2DA0A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1D084E-D82D-E553-0D9A-164939ADB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800" dirty="0"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</a:rPr>
              <a:t>Cracking Spelling</a:t>
            </a:r>
            <a:r>
              <a:rPr lang="en-GB" sz="1800" dirty="0"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</a:t>
            </a:r>
            <a:r>
              <a:rPr lang="en-GB" sz="1800" dirty="0"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</a:rPr>
              <a:t>© 2024 D Stinson Education Limited</a:t>
            </a:r>
            <a:endParaRPr lang="en-GB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6391F-1E8C-1C64-5177-7941B4D59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A7B13-1897-D345-9D2D-C5C02C40A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331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AD895-AB9A-4C81-4477-30505E01E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CD0EE3-FE82-A94B-AA06-47B8F3852C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67C237-4A64-9B44-3A6B-9344C23E91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5A3374-B937-9A0E-A6D3-3BECA97AD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D78D-F849-B540-9A90-2BD104855482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1F4471-9960-A3CA-34C4-8A60C4C6D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E54BCC-A98E-3869-D15E-BAB3193D0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6A8E0-671C-F540-9283-CB869040D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6751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10BD6-241A-F934-933D-2DC8286FA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D085CA-8E51-550B-F30A-A96211E63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F3DAB5-F5DD-82AF-639C-1AF782DCE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D78D-F849-B540-9A90-2BD104855482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EE7EBB-64C4-B61D-243A-1DE52B08D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4C04E-21C8-5929-24D8-BBBAB0794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6A8E0-671C-F540-9283-CB869040D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9117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DCB3AA-941D-88D1-7F81-E9C11923B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DF9245-7636-8D35-CDD3-829765A708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EC0D34-C4B5-7A47-CE2A-4D6F1B31E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D78D-F849-B540-9A90-2BD104855482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39B031-726A-EDD1-0A94-BDD2A7308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55C967-6B43-DD0C-A4DC-00C0BAFCD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6A8E0-671C-F540-9283-CB869040D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8539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B2C00-4A9B-5ABD-FD6B-51A369DEE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A355B2-04AA-996B-D0AB-42822313F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8259" y="6356350"/>
            <a:ext cx="11806517" cy="365125"/>
          </a:xfrm>
        </p:spPr>
        <p:txBody>
          <a:bodyPr/>
          <a:lstStyle/>
          <a:p>
            <a:r>
              <a:rPr lang="en-GB" sz="1800" dirty="0"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</a:rPr>
              <a:t>Cracking Spelling</a:t>
            </a:r>
            <a:r>
              <a:rPr lang="en-GB" sz="1800" dirty="0"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</a:t>
            </a:r>
            <a:r>
              <a:rPr lang="en-GB" sz="1800" dirty="0"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</a:rPr>
              <a:t>© 2024 D Stinson Education Limited</a:t>
            </a:r>
            <a:endParaRPr lang="en-GB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284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6AD74-B2D0-32D4-D8A9-0EBCCAD76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0E7D95-A22C-E4A7-1FA4-8A3BDFAE74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995B4-5D2B-380B-11C7-F61E2574B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900FC-1EB8-8E41-84DD-D064C6E2DA0A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555733-702D-A0F9-E728-BC6BE560B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98E476-60F7-1C61-DB53-2CD43041D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A7B13-1897-D345-9D2D-C5C02C40A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446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70250-EC5D-D962-D30E-B342BCEFC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0276D1-6FD1-CE2D-1AE0-CF3074E853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AC1243-CB57-9622-BE13-5BC4F1851D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D01FA1-1D9E-DE66-32E3-3B6F9065B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900FC-1EB8-8E41-84DD-D064C6E2DA0A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BA5389-7D0B-3431-1532-4B9F50D60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3E3A43-FFD7-72F0-05A7-144969744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A7B13-1897-D345-9D2D-C5C02C40A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620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61AC9-30CB-735C-F8D6-0CFA148DB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1EA107-8D81-4392-A28B-736E9683A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3E0624-4E99-B084-5A84-67E1BBF4F0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99A372-1631-3BB3-2F80-0951B57140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389417-F273-9727-D98C-551F9A78A4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2B67BE-5A57-B232-894E-E8B20C0A7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900FC-1EB8-8E41-84DD-D064C6E2DA0A}" type="datetimeFigureOut">
              <a:rPr lang="en-US" smtClean="0"/>
              <a:t>11/4/25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D412F3-2AFA-9E6B-34E3-1EF7AD156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AE47D4-1BFF-4C4F-E58E-688C3460E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A7B13-1897-D345-9D2D-C5C02C40A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17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D84AC-E1D7-0101-559A-2372B6693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D8C515-6A71-B8AC-565B-0541596AB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900FC-1EB8-8E41-84DD-D064C6E2DA0A}" type="datetimeFigureOut">
              <a:rPr lang="en-US" smtClean="0"/>
              <a:t>11/4/25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846746-7716-A9E8-175A-21592CF60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54EA35-139C-FD17-68CA-F0B5FE76C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A7B13-1897-D345-9D2D-C5C02C40A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441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238D87-0B61-7082-ACE3-86C25D25C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900FC-1EB8-8E41-84DD-D064C6E2DA0A}" type="datetimeFigureOut">
              <a:rPr lang="en-US" smtClean="0"/>
              <a:t>11/4/25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C3AF9F-D786-B559-3DAD-F4C95F3B6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9BE51B-2F15-604F-FBE0-50C20660A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A7B13-1897-D345-9D2D-C5C02C40A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984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00627-2330-704A-9470-48038ED3C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E4F35-1E5C-19E0-1064-3F7B5D726F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A9EDA6-CE38-A2F0-38CA-1AA5AD523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F6BCD4-BAFA-130F-8A05-D72A7AFB7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900FC-1EB8-8E41-84DD-D064C6E2DA0A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5C0784-CC80-15F1-2F31-AC32EB9D9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DC8083-9A4B-6B02-A163-88F139550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A7B13-1897-D345-9D2D-C5C02C40A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888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16EB6-A7DC-6D0E-8985-4878A11AE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926F51-566F-3CA4-E3C1-D9196DF94B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625977-06A4-3813-9A38-D92639CA14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337633-1F88-0B0B-DEEF-D8813AB94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900FC-1EB8-8E41-84DD-D064C6E2DA0A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E4AB3C-D578-CEA2-6BCA-3EC9C0B14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41ACF8-16FB-CDF9-B6A5-0EC4620BA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A7B13-1897-D345-9D2D-C5C02C40A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147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8B7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3384AE-309C-CA5C-B978-93CDEB50F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0B6160-12DF-CB29-0BE5-51D3B5F6B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1B03D-BED3-B6B2-4BE0-084818786D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2900FC-1EB8-8E41-84DD-D064C6E2DA0A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BFD9A-A064-7BA9-7F35-279CA62933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6356350"/>
            <a:ext cx="1219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GB" sz="1800" dirty="0"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</a:rPr>
              <a:t>Cracking Spelling</a:t>
            </a:r>
            <a:r>
              <a:rPr lang="en-GB" sz="1800" dirty="0"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</a:t>
            </a:r>
            <a:r>
              <a:rPr lang="en-GB" sz="1800" dirty="0"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</a:rPr>
              <a:t>© 2024 D Stinson Education Limited</a:t>
            </a:r>
            <a:endParaRPr lang="en-GB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4A13ED-FB8F-7DD5-9921-2A7F70F6E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7A7B13-1897-D345-9D2D-C5C02C40A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243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C8B7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FB1059-B626-0B71-168F-AEE8A779E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FDF924-BAF1-0802-4D60-C686C8B2B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6EADEA-E6EF-3246-B0C9-DEFCF02A0D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EFD78D-F849-B540-9A90-2BD104855482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0F7A6E-CC1D-4AE3-B8AD-8C906E9A46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D65BCA-0008-B59D-3EA3-3365AA0A58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36A8E0-671C-F540-9283-CB869040D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5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712D7-58D8-41EC-3F59-CE922F92B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79084"/>
          </a:xfrm>
        </p:spPr>
        <p:txBody>
          <a:bodyPr>
            <a:normAutofit/>
          </a:bodyPr>
          <a:lstStyle/>
          <a:p>
            <a:pPr algn="ctr"/>
            <a:r>
              <a:rPr lang="en-US" sz="7200" dirty="0"/>
              <a:t>A School’s Journey</a:t>
            </a:r>
            <a:br>
              <a:rPr lang="en-US" sz="7200" dirty="0"/>
            </a:br>
            <a:r>
              <a:rPr lang="en-US" sz="7200" dirty="0"/>
              <a:t>Carlton J </a:t>
            </a:r>
            <a:r>
              <a:rPr lang="en-US" sz="7200"/>
              <a:t>and I South </a:t>
            </a:r>
            <a:r>
              <a:rPr lang="en-US" sz="7200" dirty="0"/>
              <a:t>Elmsall, Wakefield</a:t>
            </a:r>
          </a:p>
        </p:txBody>
      </p:sp>
    </p:spTree>
    <p:extLst>
      <p:ext uri="{BB962C8B-B14F-4D97-AF65-F5344CB8AC3E}">
        <p14:creationId xmlns:p14="http://schemas.microsoft.com/office/powerpoint/2010/main" val="1625765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A90A93-2031-24DA-8758-7DCA7C400F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7E7761A-1AB8-1173-3FB4-6AB6BEA38E94}"/>
              </a:ext>
            </a:extLst>
          </p:cNvPr>
          <p:cNvSpPr txBox="1"/>
          <p:nvPr/>
        </p:nvSpPr>
        <p:spPr>
          <a:xfrm>
            <a:off x="164306" y="6268821"/>
            <a:ext cx="120276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28600" algn="ctr">
              <a:tabLst>
                <a:tab pos="2865755" algn="ctr"/>
                <a:tab pos="5731510" algn="r"/>
              </a:tabLst>
            </a:pPr>
            <a:r>
              <a:rPr lang="en-GB" sz="2800">
                <a:effectLst/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</a:rPr>
              <a:t>Cracking Spelling</a:t>
            </a:r>
            <a:r>
              <a:rPr lang="en-GB" sz="2800">
                <a:effectLst/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</a:t>
            </a:r>
            <a:r>
              <a:rPr lang="en-GB" sz="2800">
                <a:effectLst/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</a:rPr>
              <a:t>© 2024 D Stinson Education Limited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54E682-D19C-E5E9-C8F3-478D02E199B6}"/>
              </a:ext>
            </a:extLst>
          </p:cNvPr>
          <p:cNvSpPr txBox="1"/>
          <p:nvPr/>
        </p:nvSpPr>
        <p:spPr>
          <a:xfrm>
            <a:off x="227935" y="-15928"/>
            <a:ext cx="11736130" cy="70480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8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Impact?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supports practitioners to deliver a more structured approach to delivering NC expectations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given to unpick spelling rules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children’s enjoyment in exploring words and patterns within them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children being exposed to more words with the phonemic representations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children are using this phonemic and ortho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graphical knowledge to spell words in independent writing.</a:t>
            </a: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0181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AA337-F4FD-8B15-13B2-33E639498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24C22-51BC-E13C-15D7-5748C433F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79084"/>
          </a:xfrm>
        </p:spPr>
        <p:txBody>
          <a:bodyPr>
            <a:normAutofit/>
          </a:bodyPr>
          <a:lstStyle/>
          <a:p>
            <a:pPr algn="ctr"/>
            <a:r>
              <a:rPr lang="en-US" sz="7200" dirty="0"/>
              <a:t>Key Stage 2</a:t>
            </a:r>
          </a:p>
        </p:txBody>
      </p:sp>
    </p:spTree>
    <p:extLst>
      <p:ext uri="{BB962C8B-B14F-4D97-AF65-F5344CB8AC3E}">
        <p14:creationId xmlns:p14="http://schemas.microsoft.com/office/powerpoint/2010/main" val="736443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EE014-09F6-AB9A-5E2A-33E528A69B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1FA37D6-BE3E-A9E4-8A85-C19BAEB35B8A}"/>
              </a:ext>
            </a:extLst>
          </p:cNvPr>
          <p:cNvSpPr txBox="1"/>
          <p:nvPr/>
        </p:nvSpPr>
        <p:spPr>
          <a:xfrm>
            <a:off x="164306" y="6268821"/>
            <a:ext cx="120276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28600" algn="ctr">
              <a:tabLst>
                <a:tab pos="2865755" algn="ctr"/>
                <a:tab pos="5731510" algn="r"/>
              </a:tabLst>
            </a:pPr>
            <a:r>
              <a:rPr lang="en-GB" sz="2800">
                <a:effectLst/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</a:rPr>
              <a:t>Cracking Spelling</a:t>
            </a:r>
            <a:r>
              <a:rPr lang="en-GB" sz="2800">
                <a:effectLst/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</a:t>
            </a:r>
            <a:r>
              <a:rPr lang="en-GB" sz="2800">
                <a:effectLst/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</a:rPr>
              <a:t>© 2024 D Stinson Education Limited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F0611B-06C5-28D3-4F71-15536646EB26}"/>
              </a:ext>
            </a:extLst>
          </p:cNvPr>
          <p:cNvSpPr txBox="1"/>
          <p:nvPr/>
        </p:nvSpPr>
        <p:spPr>
          <a:xfrm>
            <a:off x="227935" y="274290"/>
            <a:ext cx="11736130" cy="6309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8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Why?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over-reliance on phonics in KS2 up to end of the end of KS2 – most common rather than knowledge – lack of orthography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range of schemes dipped into – no consistency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not enough investigative approaches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no clear progression.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GB" sz="48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70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E85822-2AC1-C100-9570-090E46B190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0A54F11-4319-BCF1-7A42-8FFF39DA95AC}"/>
              </a:ext>
            </a:extLst>
          </p:cNvPr>
          <p:cNvSpPr txBox="1"/>
          <p:nvPr/>
        </p:nvSpPr>
        <p:spPr>
          <a:xfrm>
            <a:off x="164306" y="6268821"/>
            <a:ext cx="120276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28600" algn="ctr">
              <a:tabLst>
                <a:tab pos="2865755" algn="ctr"/>
                <a:tab pos="5731510" algn="r"/>
              </a:tabLst>
            </a:pPr>
            <a:r>
              <a:rPr lang="en-GB" sz="2800">
                <a:effectLst/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</a:rPr>
              <a:t>Cracking Spelling</a:t>
            </a:r>
            <a:r>
              <a:rPr lang="en-GB" sz="2800">
                <a:effectLst/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</a:t>
            </a:r>
            <a:r>
              <a:rPr lang="en-GB" sz="2800">
                <a:effectLst/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</a:rPr>
              <a:t>© 2024 D Stinson Education Limited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732379-38D1-7F67-E9AF-329CC001FD25}"/>
              </a:ext>
            </a:extLst>
          </p:cNvPr>
          <p:cNvSpPr txBox="1"/>
          <p:nvPr/>
        </p:nvSpPr>
        <p:spPr>
          <a:xfrm>
            <a:off x="227935" y="580492"/>
            <a:ext cx="1173613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8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When?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piloted from 2022 in Year 3 and Year 4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Year 5 and 6 using the Year 3 and 4 initially and piloting Year 5 and 6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From September 2024 – all Key stage 2 classes running the programme.</a:t>
            </a:r>
          </a:p>
        </p:txBody>
      </p:sp>
    </p:spTree>
    <p:extLst>
      <p:ext uri="{BB962C8B-B14F-4D97-AF65-F5344CB8AC3E}">
        <p14:creationId xmlns:p14="http://schemas.microsoft.com/office/powerpoint/2010/main" val="1502291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0CE2EF-7F9C-E46F-27B2-6095DB161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8552291-3B0E-C3E8-CA47-CCA6CDB9D5F0}"/>
              </a:ext>
            </a:extLst>
          </p:cNvPr>
          <p:cNvSpPr txBox="1"/>
          <p:nvPr/>
        </p:nvSpPr>
        <p:spPr>
          <a:xfrm>
            <a:off x="164306" y="6268821"/>
            <a:ext cx="120276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28600" algn="ctr">
              <a:tabLst>
                <a:tab pos="2865755" algn="ctr"/>
                <a:tab pos="5731510" algn="r"/>
              </a:tabLst>
            </a:pPr>
            <a:r>
              <a:rPr lang="en-GB" sz="2800">
                <a:effectLst/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</a:rPr>
              <a:t>Cracking Spelling</a:t>
            </a:r>
            <a:r>
              <a:rPr lang="en-GB" sz="2800">
                <a:effectLst/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</a:t>
            </a:r>
            <a:r>
              <a:rPr lang="en-GB" sz="2800">
                <a:effectLst/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</a:rPr>
              <a:t>© 2024 D Stinson Education Limited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5730C1-F550-AF33-8040-95FE7DB3A3A0}"/>
              </a:ext>
            </a:extLst>
          </p:cNvPr>
          <p:cNvSpPr txBox="1"/>
          <p:nvPr/>
        </p:nvSpPr>
        <p:spPr>
          <a:xfrm>
            <a:off x="227935" y="65959"/>
            <a:ext cx="11736130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8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Impact?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0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showed improvement</a:t>
            </a: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s in results in GPS test – NFER and end of Key stage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children coming across more vocabulary that can then be used in their independent writing with confidence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in independent writing – more willing to use the vocabulary – having a go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0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children thinking more like a speller.</a:t>
            </a:r>
          </a:p>
          <a:p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606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C07A8-C57B-B266-CB13-9118FB914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0914E17-0205-88BC-77C5-BC3D8C90B1DD}"/>
              </a:ext>
            </a:extLst>
          </p:cNvPr>
          <p:cNvSpPr txBox="1"/>
          <p:nvPr/>
        </p:nvSpPr>
        <p:spPr>
          <a:xfrm>
            <a:off x="164306" y="6268821"/>
            <a:ext cx="120276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28600" algn="ctr">
              <a:tabLst>
                <a:tab pos="2865755" algn="ctr"/>
                <a:tab pos="5731510" algn="r"/>
              </a:tabLst>
            </a:pPr>
            <a:r>
              <a:rPr lang="en-GB" sz="2800">
                <a:effectLst/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</a:rPr>
              <a:t>Cracking Spelling</a:t>
            </a:r>
            <a:r>
              <a:rPr lang="en-GB" sz="2800">
                <a:effectLst/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</a:t>
            </a:r>
            <a:r>
              <a:rPr lang="en-GB" sz="2800">
                <a:effectLst/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</a:rPr>
              <a:t>© 2024 D Stinson Education Limited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4EF7D37-02D9-F3A8-C74F-29DD2F48E7B8}"/>
              </a:ext>
            </a:extLst>
          </p:cNvPr>
          <p:cNvSpPr txBox="1"/>
          <p:nvPr/>
        </p:nvSpPr>
        <p:spPr>
          <a:xfrm>
            <a:off x="227935" y="738820"/>
            <a:ext cx="11736130" cy="5139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8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Impact?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more understanding of more complex spelling patterns and links to grammar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more of a buzz in spelling </a:t>
            </a:r>
            <a:endParaRPr lang="en-GB" sz="40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0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developed staff subject knowledge with scripted handbook – support staff confident in delivering if necessary.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GB" sz="40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52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7F0201-B3BE-61FA-D941-FD346E146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348DD-952B-29C4-EB36-738B0463B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79084"/>
          </a:xfrm>
        </p:spPr>
        <p:txBody>
          <a:bodyPr>
            <a:normAutofit/>
          </a:bodyPr>
          <a:lstStyle/>
          <a:p>
            <a:pPr algn="ctr"/>
            <a:r>
              <a:rPr lang="en-US" sz="7200" dirty="0"/>
              <a:t>Key Stage 1</a:t>
            </a:r>
          </a:p>
        </p:txBody>
      </p:sp>
    </p:spTree>
    <p:extLst>
      <p:ext uri="{BB962C8B-B14F-4D97-AF65-F5344CB8AC3E}">
        <p14:creationId xmlns:p14="http://schemas.microsoft.com/office/powerpoint/2010/main" val="2849249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7E971-36B2-51A0-8186-B6C9C112A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E6728F8-82E0-98D4-F5AF-3FAF636E1E99}"/>
              </a:ext>
            </a:extLst>
          </p:cNvPr>
          <p:cNvSpPr txBox="1"/>
          <p:nvPr/>
        </p:nvSpPr>
        <p:spPr>
          <a:xfrm>
            <a:off x="164306" y="6268821"/>
            <a:ext cx="120276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28600" algn="ctr">
              <a:tabLst>
                <a:tab pos="2865755" algn="ctr"/>
                <a:tab pos="5731510" algn="r"/>
              </a:tabLst>
            </a:pPr>
            <a:r>
              <a:rPr lang="en-GB" sz="2800">
                <a:effectLst/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</a:rPr>
              <a:t>Cracking Spelling</a:t>
            </a:r>
            <a:r>
              <a:rPr lang="en-GB" sz="2800">
                <a:effectLst/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</a:t>
            </a:r>
            <a:r>
              <a:rPr lang="en-GB" sz="2800">
                <a:effectLst/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</a:rPr>
              <a:t>© 2024 D Stinson Education Limited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C0E136-0F53-8925-C28E-29FED60FA6E9}"/>
              </a:ext>
            </a:extLst>
          </p:cNvPr>
          <p:cNvSpPr txBox="1"/>
          <p:nvPr/>
        </p:nvSpPr>
        <p:spPr>
          <a:xfrm>
            <a:off x="291564" y="221011"/>
            <a:ext cx="11736130" cy="6309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8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Why?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although teaching through a phonics programme, children not always accessing NC spelling expectations for Year 1 and 2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32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children only applying phonic spelling of first phonemic representation that covered in the phonic programme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children not seeing enough words to see the patterns in words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as key stage 2 children accessed the programme, this showed that the phonemic knowledge needed further development in key stage 1.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GB" sz="36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223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F2820-6D4D-FB7D-72FB-B30696CD2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405FB11-48CF-B10A-7A73-AB785F327314}"/>
              </a:ext>
            </a:extLst>
          </p:cNvPr>
          <p:cNvSpPr txBox="1"/>
          <p:nvPr/>
        </p:nvSpPr>
        <p:spPr>
          <a:xfrm>
            <a:off x="164306" y="6268821"/>
            <a:ext cx="120276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28600" algn="ctr">
              <a:tabLst>
                <a:tab pos="2865755" algn="ctr"/>
                <a:tab pos="5731510" algn="r"/>
              </a:tabLst>
            </a:pPr>
            <a:r>
              <a:rPr lang="en-GB" sz="2800">
                <a:effectLst/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</a:rPr>
              <a:t>Cracking Spelling</a:t>
            </a:r>
            <a:r>
              <a:rPr lang="en-GB" sz="2800">
                <a:effectLst/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</a:t>
            </a:r>
            <a:r>
              <a:rPr lang="en-GB" sz="2800">
                <a:effectLst/>
                <a:latin typeface="Lucida Handwriting" panose="03010101010101010101" pitchFamily="66" charset="77"/>
                <a:ea typeface="Calibri" panose="020F0502020204030204" pitchFamily="34" charset="0"/>
                <a:cs typeface="Times New Roman" panose="02020603050405020304" pitchFamily="18" charset="0"/>
              </a:rPr>
              <a:t>© 2024 D Stinson Education Limited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BA2EA6-AAF7-B6D7-B11D-A66CF6DBB43E}"/>
              </a:ext>
            </a:extLst>
          </p:cNvPr>
          <p:cNvSpPr txBox="1"/>
          <p:nvPr/>
        </p:nvSpPr>
        <p:spPr>
          <a:xfrm>
            <a:off x="310088" y="1859340"/>
            <a:ext cx="1173613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8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When?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piloted from Autumn 2024.</a:t>
            </a:r>
          </a:p>
        </p:txBody>
      </p:sp>
    </p:spTree>
    <p:extLst>
      <p:ext uri="{BB962C8B-B14F-4D97-AF65-F5344CB8AC3E}">
        <p14:creationId xmlns:p14="http://schemas.microsoft.com/office/powerpoint/2010/main" val="1115973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21D91DF1-A701-C943-A848-8106F52B38AD}" vid="{3CAAE85D-915F-3447-9528-4665183D6D8B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39542</TotalTime>
  <Words>382</Words>
  <Application>Microsoft Macintosh PowerPoint</Application>
  <PresentationFormat>Widescreen</PresentationFormat>
  <Paragraphs>41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Lucida Handwriting</vt:lpstr>
      <vt:lpstr>Office Theme</vt:lpstr>
      <vt:lpstr>Custom Design</vt:lpstr>
      <vt:lpstr>A School’s Journey Carlton J and I South Elmsall, Wakefield</vt:lpstr>
      <vt:lpstr>Key Stage 2</vt:lpstr>
      <vt:lpstr>PowerPoint Presentation</vt:lpstr>
      <vt:lpstr>PowerPoint Presentation</vt:lpstr>
      <vt:lpstr>PowerPoint Presentation</vt:lpstr>
      <vt:lpstr>PowerPoint Presentation</vt:lpstr>
      <vt:lpstr>Key Stage 1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Diane Stinson</dc:creator>
  <cp:lastModifiedBy>Diane Stinson</cp:lastModifiedBy>
  <cp:revision>17</cp:revision>
  <dcterms:created xsi:type="dcterms:W3CDTF">2024-10-02T10:50:33Z</dcterms:created>
  <dcterms:modified xsi:type="dcterms:W3CDTF">2025-11-04T14:34:48Z</dcterms:modified>
</cp:coreProperties>
</file>