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4"/>
  </p:notesMasterIdLst>
  <p:sldIdLst>
    <p:sldId id="256" r:id="rId3"/>
    <p:sldId id="258" r:id="rId4"/>
    <p:sldId id="261" r:id="rId5"/>
    <p:sldId id="264" r:id="rId6"/>
    <p:sldId id="265" r:id="rId7"/>
    <p:sldId id="262" r:id="rId8"/>
    <p:sldId id="268" r:id="rId9"/>
    <p:sldId id="263" r:id="rId10"/>
    <p:sldId id="266" r:id="rId11"/>
    <p:sldId id="269" r:id="rId12"/>
    <p:sldId id="270" r:id="rId13"/>
    <p:sldId id="272" r:id="rId14"/>
    <p:sldId id="273" r:id="rId15"/>
    <p:sldId id="274" r:id="rId16"/>
    <p:sldId id="271" r:id="rId17"/>
    <p:sldId id="275" r:id="rId18"/>
    <p:sldId id="276" r:id="rId19"/>
    <p:sldId id="277" r:id="rId20"/>
    <p:sldId id="279" r:id="rId21"/>
    <p:sldId id="280" r:id="rId22"/>
    <p:sldId id="28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5C10"/>
    <a:srgbClr val="C8B710"/>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6"/>
  </p:normalViewPr>
  <p:slideViewPr>
    <p:cSldViewPr snapToGrid="0">
      <p:cViewPr varScale="1">
        <p:scale>
          <a:sx n="95" d="100"/>
          <a:sy n="95" d="100"/>
        </p:scale>
        <p:origin x="20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4D7A20-F94C-7943-BA73-C9D7E57818BC}" type="datetimeFigureOut">
              <a:rPr lang="en-US" smtClean="0"/>
              <a:t>10/2/24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011281-AB7B-6B4D-BEA1-D60CC031E083}" type="slidenum">
              <a:rPr lang="en-US" smtClean="0"/>
              <a:t>‹#›</a:t>
            </a:fld>
            <a:endParaRPr lang="en-US"/>
          </a:p>
        </p:txBody>
      </p:sp>
    </p:spTree>
    <p:extLst>
      <p:ext uri="{BB962C8B-B14F-4D97-AF65-F5344CB8AC3E}">
        <p14:creationId xmlns:p14="http://schemas.microsoft.com/office/powerpoint/2010/main" val="2455640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586B-3EFE-5036-C024-D94B3281F1A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BA895CC-2D41-D37B-74B5-E6706F0761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E8E4C63-E717-F5F9-AB7F-D9871EC3D844}"/>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5" name="Footer Placeholder 4">
            <a:extLst>
              <a:ext uri="{FF2B5EF4-FFF2-40B4-BE49-F238E27FC236}">
                <a16:creationId xmlns:a16="http://schemas.microsoft.com/office/drawing/2014/main" id="{D8F1FD7D-771D-3631-7803-A016F0A4527B}"/>
              </a:ext>
            </a:extLst>
          </p:cNvPr>
          <p:cNvSpPr>
            <a:spLocks noGrp="1"/>
          </p:cNvSpPr>
          <p:nvPr>
            <p:ph type="ftr" sz="quarter" idx="11"/>
          </p:nvPr>
        </p:nvSpPr>
        <p:spPr/>
        <p:txBody>
          <a:bodyPr/>
          <a:lstStyle/>
          <a:p>
            <a:r>
              <a:rPr lang="en-GB" sz="1800" dirty="0">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1800" dirty="0">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1800" dirty="0">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Slide Number Placeholder 5">
            <a:extLst>
              <a:ext uri="{FF2B5EF4-FFF2-40B4-BE49-F238E27FC236}">
                <a16:creationId xmlns:a16="http://schemas.microsoft.com/office/drawing/2014/main" id="{AF41E771-F4F8-534E-E6E3-037CC0682A33}"/>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4090377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F72E0-D465-1676-B823-F134E953F89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84613D7-F62A-94DC-0A23-35A1C9680B6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7520A32-8D92-05B9-B655-30CCB5B4480F}"/>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5" name="Footer Placeholder 4">
            <a:extLst>
              <a:ext uri="{FF2B5EF4-FFF2-40B4-BE49-F238E27FC236}">
                <a16:creationId xmlns:a16="http://schemas.microsoft.com/office/drawing/2014/main" id="{D14E31A0-2C94-29FB-68F6-D6178D9E8F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16D1A8-E9CF-6EF3-82BA-069C80F18291}"/>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2535030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8C8254-1215-98EA-3D20-6E25768F33C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57E2B02-E0B6-18B8-BBEB-FB028F42023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80B365E-CDD6-905C-1795-09630F799E25}"/>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5" name="Footer Placeholder 4">
            <a:extLst>
              <a:ext uri="{FF2B5EF4-FFF2-40B4-BE49-F238E27FC236}">
                <a16:creationId xmlns:a16="http://schemas.microsoft.com/office/drawing/2014/main" id="{247A668A-C902-25CF-9D79-2AF27DE91E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45ABDD-F8BE-EDD0-EF17-E55B781B5033}"/>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1453207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CC70D-90C6-1CFC-6B6C-C55DCDEB76C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BA2C040-439F-8731-4134-113201BFB5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EA1471A-03D8-1BCC-E10F-B7717580CD26}"/>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5" name="Footer Placeholder 4">
            <a:extLst>
              <a:ext uri="{FF2B5EF4-FFF2-40B4-BE49-F238E27FC236}">
                <a16:creationId xmlns:a16="http://schemas.microsoft.com/office/drawing/2014/main" id="{7E56DD47-CFF9-1385-83EA-170D17ED94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FB394D-5980-4798-8E62-03C0CEA7C646}"/>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2425313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B7EC1-42F4-0892-5901-3A2C93FDF22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0D6FCD3-E900-1958-BD12-757D06DD6A0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D3CFC19-3418-201F-8CBE-53193051B153}"/>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5" name="Footer Placeholder 4">
            <a:extLst>
              <a:ext uri="{FF2B5EF4-FFF2-40B4-BE49-F238E27FC236}">
                <a16:creationId xmlns:a16="http://schemas.microsoft.com/office/drawing/2014/main" id="{738C0F0B-A034-F687-7F76-675484927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AF9ACA-DFFC-3321-3CC7-BE5CBBFECF4A}"/>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3538564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CE307-A37E-9937-B6A2-AD0E96B01BE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B138D45-A28B-7847-A7E1-0EAC95FAC4A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451FF8C-5A82-9D83-A3EF-12BC698F1D09}"/>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5" name="Footer Placeholder 4">
            <a:extLst>
              <a:ext uri="{FF2B5EF4-FFF2-40B4-BE49-F238E27FC236}">
                <a16:creationId xmlns:a16="http://schemas.microsoft.com/office/drawing/2014/main" id="{9591F7D6-BEF2-4F1F-A058-4ABB0C564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AB0714-CA91-C307-AD69-CA6627D3196B}"/>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2360804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B5454-90F8-A2C1-4EEF-80B10A488E8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4E9C55A-087E-F496-0A30-7F2333FDC10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47FE007-2D03-51A7-618F-0F9EEDC03D8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2C541FD-ABE7-8F46-D39A-1361F37D9B37}"/>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6" name="Footer Placeholder 5">
            <a:extLst>
              <a:ext uri="{FF2B5EF4-FFF2-40B4-BE49-F238E27FC236}">
                <a16:creationId xmlns:a16="http://schemas.microsoft.com/office/drawing/2014/main" id="{3EC04DEC-F28B-A894-592B-2A82E704D2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307326-FB9C-CC36-31FB-4562F0A6E30E}"/>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673399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7570-F268-4D84-627A-9D9F6E4CDA6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3194313-7812-1041-52A8-46C16AE3C4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37DBE42-48C7-4A56-E19C-497EBC75AE1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3BF901E-AC84-3036-65D7-965328BA2C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9386839-6212-0B8C-31F3-765C661B5F9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550F656-F4F3-AB89-9DD0-8B2D4287C07E}"/>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8" name="Footer Placeholder 7">
            <a:extLst>
              <a:ext uri="{FF2B5EF4-FFF2-40B4-BE49-F238E27FC236}">
                <a16:creationId xmlns:a16="http://schemas.microsoft.com/office/drawing/2014/main" id="{5726D4A1-A173-7C60-393C-3B21352E66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E6F309-CFF1-EAC6-0E46-0380CF5FB4B5}"/>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3066845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8CA99-0496-8290-6004-F4C4F3B0280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566540B-DCE0-73F6-7F4C-B52E5AF37A01}"/>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4" name="Footer Placeholder 3">
            <a:extLst>
              <a:ext uri="{FF2B5EF4-FFF2-40B4-BE49-F238E27FC236}">
                <a16:creationId xmlns:a16="http://schemas.microsoft.com/office/drawing/2014/main" id="{50A61F7B-756A-010C-9C92-9047843E8D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20DE05-B973-475A-71AC-15D2147582F7}"/>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23449245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6CFC73-6F5A-8310-3B4F-A39654B9FDF8}"/>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3" name="Footer Placeholder 2">
            <a:extLst>
              <a:ext uri="{FF2B5EF4-FFF2-40B4-BE49-F238E27FC236}">
                <a16:creationId xmlns:a16="http://schemas.microsoft.com/office/drawing/2014/main" id="{9B96F0AD-E5E5-62E3-7732-F0F985028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644789-425D-0A44-864E-334E1479F07A}"/>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13021507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AF705-1A50-4ACA-9DDB-2D387B96CC7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3918479-7B12-EA44-309B-2BF8DD530B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0868F31-6680-8DCA-01E4-76B0E3FCCF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3584261-A901-8532-6FD3-141DAC72FC2D}"/>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6" name="Footer Placeholder 5">
            <a:extLst>
              <a:ext uri="{FF2B5EF4-FFF2-40B4-BE49-F238E27FC236}">
                <a16:creationId xmlns:a16="http://schemas.microsoft.com/office/drawing/2014/main" id="{507BCC2A-300F-9949-FA06-492F0EBC21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D3F025-A9B1-4E93-40E7-889FCBE2262F}"/>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2588145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B13A2-2EAE-8A3D-135C-DF1DAF72255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CDF8950-6465-C446-69BE-95FD4654F9B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B664FDB-D4E7-573A-236F-470EF4AC08EB}"/>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5" name="Footer Placeholder 4">
            <a:extLst>
              <a:ext uri="{FF2B5EF4-FFF2-40B4-BE49-F238E27FC236}">
                <a16:creationId xmlns:a16="http://schemas.microsoft.com/office/drawing/2014/main" id="{FA1D084E-D82D-E553-0D9A-164939ADB3EC}"/>
              </a:ext>
            </a:extLst>
          </p:cNvPr>
          <p:cNvSpPr>
            <a:spLocks noGrp="1"/>
          </p:cNvSpPr>
          <p:nvPr>
            <p:ph type="ftr" sz="quarter" idx="11"/>
          </p:nvPr>
        </p:nvSpPr>
        <p:spPr/>
        <p:txBody>
          <a:bodyPr/>
          <a:lstStyle/>
          <a:p>
            <a:r>
              <a:rPr lang="en-GB" sz="1800" dirty="0">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1800" dirty="0">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1800" dirty="0">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Slide Number Placeholder 5">
            <a:extLst>
              <a:ext uri="{FF2B5EF4-FFF2-40B4-BE49-F238E27FC236}">
                <a16:creationId xmlns:a16="http://schemas.microsoft.com/office/drawing/2014/main" id="{6DF6391F-1E8C-1C64-5177-7941B4D59E5C}"/>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2275331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AD895-AB9A-4C81-4477-30505E01E53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ACD0EE3-FE82-A94B-AA06-47B8F3852C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67C237-4A64-9B44-3A6B-9344C23E91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35A3374-B937-9A0E-A6D3-3BECA97AD488}"/>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6" name="Footer Placeholder 5">
            <a:extLst>
              <a:ext uri="{FF2B5EF4-FFF2-40B4-BE49-F238E27FC236}">
                <a16:creationId xmlns:a16="http://schemas.microsoft.com/office/drawing/2014/main" id="{681F4471-9960-A3CA-34C4-8A60C4C6DF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E54BCC-A98E-3869-D15E-BAB3193D0627}"/>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32366751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0BD6-241A-F934-933D-2DC8286FA2B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AD085CA-8E51-550B-F30A-A96211E6335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6F3DAB5-F5DD-82AF-639C-1AF782DCE86D}"/>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5" name="Footer Placeholder 4">
            <a:extLst>
              <a:ext uri="{FF2B5EF4-FFF2-40B4-BE49-F238E27FC236}">
                <a16:creationId xmlns:a16="http://schemas.microsoft.com/office/drawing/2014/main" id="{34EE7EBB-64C4-B61D-243A-1DE52B08D4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4C04E-21C8-5929-24D8-BBBAB0794136}"/>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13279117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DCB3AA-941D-88D1-7F81-E9C11923B31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8DF9245-7636-8D35-CDD3-829765A7089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7EC0D34-C4B5-7A47-CE2A-4D6F1B31E94C}"/>
              </a:ext>
            </a:extLst>
          </p:cNvPr>
          <p:cNvSpPr>
            <a:spLocks noGrp="1"/>
          </p:cNvSpPr>
          <p:nvPr>
            <p:ph type="dt" sz="half" idx="10"/>
          </p:nvPr>
        </p:nvSpPr>
        <p:spPr/>
        <p:txBody>
          <a:bodyPr/>
          <a:lstStyle/>
          <a:p>
            <a:fld id="{25EFD78D-F849-B540-9A90-2BD104855482}" type="datetimeFigureOut">
              <a:rPr lang="en-US" smtClean="0"/>
              <a:t>10/2/24</a:t>
            </a:fld>
            <a:endParaRPr lang="en-US"/>
          </a:p>
        </p:txBody>
      </p:sp>
      <p:sp>
        <p:nvSpPr>
          <p:cNvPr id="5" name="Footer Placeholder 4">
            <a:extLst>
              <a:ext uri="{FF2B5EF4-FFF2-40B4-BE49-F238E27FC236}">
                <a16:creationId xmlns:a16="http://schemas.microsoft.com/office/drawing/2014/main" id="{6539B031-726A-EDD1-0A94-BDD2A73087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55C967-6B43-DD0C-A4DC-00C0BAFCD4AB}"/>
              </a:ext>
            </a:extLst>
          </p:cNvPr>
          <p:cNvSpPr>
            <a:spLocks noGrp="1"/>
          </p:cNvSpPr>
          <p:nvPr>
            <p:ph type="sldNum" sz="quarter" idx="12"/>
          </p:nvPr>
        </p:nvSpPr>
        <p:spPr/>
        <p:txBody>
          <a:bodyPr/>
          <a:lstStyle/>
          <a:p>
            <a:fld id="{C436A8E0-671C-F540-9283-CB869040DC3B}" type="slidenum">
              <a:rPr lang="en-US" smtClean="0"/>
              <a:t>‹#›</a:t>
            </a:fld>
            <a:endParaRPr lang="en-US"/>
          </a:p>
        </p:txBody>
      </p:sp>
    </p:spTree>
    <p:extLst>
      <p:ext uri="{BB962C8B-B14F-4D97-AF65-F5344CB8AC3E}">
        <p14:creationId xmlns:p14="http://schemas.microsoft.com/office/powerpoint/2010/main" val="10288539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B2C00-4A9B-5ABD-FD6B-51A369DEE4ED}"/>
              </a:ext>
            </a:extLst>
          </p:cNvPr>
          <p:cNvSpPr>
            <a:spLocks noGrp="1"/>
          </p:cNvSpPr>
          <p:nvPr>
            <p:ph type="title"/>
          </p:nvPr>
        </p:nvSpPr>
        <p:spPr/>
        <p:txBody>
          <a:bodyPr/>
          <a:lstStyle/>
          <a:p>
            <a:r>
              <a:rPr lang="en-GB"/>
              <a:t>Click to edit Master title style</a:t>
            </a:r>
            <a:endParaRPr lang="en-US"/>
          </a:p>
        </p:txBody>
      </p:sp>
      <p:sp>
        <p:nvSpPr>
          <p:cNvPr id="4" name="Footer Placeholder 3">
            <a:extLst>
              <a:ext uri="{FF2B5EF4-FFF2-40B4-BE49-F238E27FC236}">
                <a16:creationId xmlns:a16="http://schemas.microsoft.com/office/drawing/2014/main" id="{35A355B2-04AA-996B-D0AB-42822313F375}"/>
              </a:ext>
            </a:extLst>
          </p:cNvPr>
          <p:cNvSpPr>
            <a:spLocks noGrp="1"/>
          </p:cNvSpPr>
          <p:nvPr>
            <p:ph type="ftr" sz="quarter" idx="11"/>
          </p:nvPr>
        </p:nvSpPr>
        <p:spPr>
          <a:xfrm>
            <a:off x="188259" y="6356350"/>
            <a:ext cx="11806517" cy="365125"/>
          </a:xfrm>
        </p:spPr>
        <p:txBody>
          <a:bodyPr/>
          <a:lstStyle/>
          <a:p>
            <a:r>
              <a:rPr lang="en-GB" sz="1800" dirty="0">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1800" dirty="0">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1800" dirty="0">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1228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AD74-B2D0-32D4-D8A9-0EBCCAD7634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90E7D95-A22C-E4A7-1FA4-8A3BDFAE740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00995B4-5D2B-380B-11C7-F61E2574B9D2}"/>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5" name="Footer Placeholder 4">
            <a:extLst>
              <a:ext uri="{FF2B5EF4-FFF2-40B4-BE49-F238E27FC236}">
                <a16:creationId xmlns:a16="http://schemas.microsoft.com/office/drawing/2014/main" id="{73555733-702D-A0F9-E728-BC6BE560B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8E476-60F7-1C61-DB53-2CD43041DD0C}"/>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46544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70250-EC5D-D962-D30E-B342BCEFC4A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00276D1-6FD1-CE2D-1AE0-CF3074E853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FAC1243-CB57-9622-BE13-5BC4F1851DA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DD01FA1-1D9E-DE66-32E3-3B6F9065B040}"/>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6" name="Footer Placeholder 5">
            <a:extLst>
              <a:ext uri="{FF2B5EF4-FFF2-40B4-BE49-F238E27FC236}">
                <a16:creationId xmlns:a16="http://schemas.microsoft.com/office/drawing/2014/main" id="{52BA5389-7D0B-3431-1532-4B9F50D600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3E3A43-FFD7-72F0-05A7-1449697442C3}"/>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3433620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61AC9-30CB-735C-F8D6-0CFA148DB8A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01EA107-8D81-4392-A28B-736E9683AD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C3E0624-4E99-B084-5A84-67E1BBF4F01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699A372-1631-3BB3-2F80-0951B57140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5389417-F273-9727-D98C-551F9A78A40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52B67BE-5A57-B232-894E-E8B20C0A7F0B}"/>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8" name="Footer Placeholder 7">
            <a:extLst>
              <a:ext uri="{FF2B5EF4-FFF2-40B4-BE49-F238E27FC236}">
                <a16:creationId xmlns:a16="http://schemas.microsoft.com/office/drawing/2014/main" id="{36D412F3-2AFA-9E6B-34E3-1EF7AD156E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AE47D4-1BFF-4C4F-E58E-688C3460EBBE}"/>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2607617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D84AC-E1D7-0101-559A-2372B669370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9D8C515-6A71-B8AC-565B-0541596AB940}"/>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4" name="Footer Placeholder 3">
            <a:extLst>
              <a:ext uri="{FF2B5EF4-FFF2-40B4-BE49-F238E27FC236}">
                <a16:creationId xmlns:a16="http://schemas.microsoft.com/office/drawing/2014/main" id="{58846746-7716-A9E8-175A-21592CF607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54EA35-139C-FD17-68CA-F0B5FE76C942}"/>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2493441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238D87-0B61-7082-ACE3-86C25D25CA34}"/>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3" name="Footer Placeholder 2">
            <a:extLst>
              <a:ext uri="{FF2B5EF4-FFF2-40B4-BE49-F238E27FC236}">
                <a16:creationId xmlns:a16="http://schemas.microsoft.com/office/drawing/2014/main" id="{20C3AF9F-D786-B559-3DAD-F4C95F3B64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E9BE51B-2F15-604F-FBE0-50C20660AE06}"/>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3588984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00627-2330-704A-9470-48038ED3C2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2AE4F35-1E5C-19E0-1064-3F7B5D726F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FA9EDA6-CE38-A2F0-38CA-1AA5AD5230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9F6BCD4-BAFA-130F-8A05-D72A7AFB7033}"/>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6" name="Footer Placeholder 5">
            <a:extLst>
              <a:ext uri="{FF2B5EF4-FFF2-40B4-BE49-F238E27FC236}">
                <a16:creationId xmlns:a16="http://schemas.microsoft.com/office/drawing/2014/main" id="{165C0784-CC80-15F1-2F31-AC32EB9D9C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DC8083-9A4B-6B02-A163-88F13955089D}"/>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3792888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6EB6-A7DC-6D0E-8985-4878A11AEE8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0926F51-566F-3CA4-E3C1-D9196DF94B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a:extLst>
              <a:ext uri="{FF2B5EF4-FFF2-40B4-BE49-F238E27FC236}">
                <a16:creationId xmlns:a16="http://schemas.microsoft.com/office/drawing/2014/main" id="{F6625977-06A4-3813-9A38-D92639CA14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0337633-1F88-0B0B-DEEF-D8813AB94401}"/>
              </a:ext>
            </a:extLst>
          </p:cNvPr>
          <p:cNvSpPr>
            <a:spLocks noGrp="1"/>
          </p:cNvSpPr>
          <p:nvPr>
            <p:ph type="dt" sz="half" idx="10"/>
          </p:nvPr>
        </p:nvSpPr>
        <p:spPr/>
        <p:txBody>
          <a:bodyPr/>
          <a:lstStyle/>
          <a:p>
            <a:fld id="{122900FC-1EB8-8E41-84DD-D064C6E2DA0A}" type="datetimeFigureOut">
              <a:rPr lang="en-US" smtClean="0"/>
              <a:t>10/2/24</a:t>
            </a:fld>
            <a:endParaRPr lang="en-US"/>
          </a:p>
        </p:txBody>
      </p:sp>
      <p:sp>
        <p:nvSpPr>
          <p:cNvPr id="6" name="Footer Placeholder 5">
            <a:extLst>
              <a:ext uri="{FF2B5EF4-FFF2-40B4-BE49-F238E27FC236}">
                <a16:creationId xmlns:a16="http://schemas.microsoft.com/office/drawing/2014/main" id="{07E4AB3C-D578-CEA2-6BCA-3EC9C0B14B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1ACF8-16FB-CDF9-B6A5-0EC4620BAAA3}"/>
              </a:ext>
            </a:extLst>
          </p:cNvPr>
          <p:cNvSpPr>
            <a:spLocks noGrp="1"/>
          </p:cNvSpPr>
          <p:nvPr>
            <p:ph type="sldNum" sz="quarter" idx="12"/>
          </p:nvPr>
        </p:nvSpPr>
        <p:spPr/>
        <p:txBody>
          <a:bodyPr/>
          <a:lstStyle/>
          <a:p>
            <a:fld id="{237A7B13-1897-D345-9D2D-C5C02C40A6A8}" type="slidenum">
              <a:rPr lang="en-US" smtClean="0"/>
              <a:t>‹#›</a:t>
            </a:fld>
            <a:endParaRPr lang="en-US"/>
          </a:p>
        </p:txBody>
      </p:sp>
    </p:spTree>
    <p:extLst>
      <p:ext uri="{BB962C8B-B14F-4D97-AF65-F5344CB8AC3E}">
        <p14:creationId xmlns:p14="http://schemas.microsoft.com/office/powerpoint/2010/main" val="417714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8B71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3384AE-309C-CA5C-B978-93CDEB50FD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70B6160-12DF-CB29-0BE5-51D3B5F6B0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F81B03D-BED3-B6B2-4BE0-084818786D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22900FC-1EB8-8E41-84DD-D064C6E2DA0A}" type="datetimeFigureOut">
              <a:rPr lang="en-US" smtClean="0"/>
              <a:t>10/2/24</a:t>
            </a:fld>
            <a:endParaRPr lang="en-US"/>
          </a:p>
        </p:txBody>
      </p:sp>
      <p:sp>
        <p:nvSpPr>
          <p:cNvPr id="5" name="Footer Placeholder 4">
            <a:extLst>
              <a:ext uri="{FF2B5EF4-FFF2-40B4-BE49-F238E27FC236}">
                <a16:creationId xmlns:a16="http://schemas.microsoft.com/office/drawing/2014/main" id="{BE2BFD9A-A064-7BA9-7F35-279CA6293330}"/>
              </a:ext>
            </a:extLst>
          </p:cNvPr>
          <p:cNvSpPr>
            <a:spLocks noGrp="1"/>
          </p:cNvSpPr>
          <p:nvPr>
            <p:ph type="ftr" sz="quarter" idx="3"/>
          </p:nvPr>
        </p:nvSpPr>
        <p:spPr>
          <a:xfrm>
            <a:off x="0" y="6356350"/>
            <a:ext cx="121920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sz="1800" dirty="0">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1800" dirty="0">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1800" dirty="0">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Slide Number Placeholder 5">
            <a:extLst>
              <a:ext uri="{FF2B5EF4-FFF2-40B4-BE49-F238E27FC236}">
                <a16:creationId xmlns:a16="http://schemas.microsoft.com/office/drawing/2014/main" id="{554A13ED-FB8F-7DD5-9921-2A7F70F6E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7A7B13-1897-D345-9D2D-C5C02C40A6A8}" type="slidenum">
              <a:rPr lang="en-US" smtClean="0"/>
              <a:t>‹#›</a:t>
            </a:fld>
            <a:endParaRPr lang="en-US"/>
          </a:p>
        </p:txBody>
      </p:sp>
    </p:spTree>
    <p:extLst>
      <p:ext uri="{BB962C8B-B14F-4D97-AF65-F5344CB8AC3E}">
        <p14:creationId xmlns:p14="http://schemas.microsoft.com/office/powerpoint/2010/main" val="4232243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8B71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FB1059-B626-0B71-168F-AEE8A779E9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EFDF924-BAF1-0802-4D60-C686C8B2BA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86EADEA-E6EF-3246-B0C9-DEFCF02A0D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EFD78D-F849-B540-9A90-2BD104855482}" type="datetimeFigureOut">
              <a:rPr lang="en-US" smtClean="0"/>
              <a:t>10/2/24</a:t>
            </a:fld>
            <a:endParaRPr lang="en-US"/>
          </a:p>
        </p:txBody>
      </p:sp>
      <p:sp>
        <p:nvSpPr>
          <p:cNvPr id="5" name="Footer Placeholder 4">
            <a:extLst>
              <a:ext uri="{FF2B5EF4-FFF2-40B4-BE49-F238E27FC236}">
                <a16:creationId xmlns:a16="http://schemas.microsoft.com/office/drawing/2014/main" id="{930F7A6E-CC1D-4AE3-B8AD-8C906E9A46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DD65BCA-0008-B59D-3EA3-3365AA0A58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436A8E0-671C-F540-9283-CB869040DC3B}" type="slidenum">
              <a:rPr lang="en-US" smtClean="0"/>
              <a:t>‹#›</a:t>
            </a:fld>
            <a:endParaRPr lang="en-US"/>
          </a:p>
        </p:txBody>
      </p:sp>
    </p:spTree>
    <p:extLst>
      <p:ext uri="{BB962C8B-B14F-4D97-AF65-F5344CB8AC3E}">
        <p14:creationId xmlns:p14="http://schemas.microsoft.com/office/powerpoint/2010/main" val="20345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59F9410-1852-5658-A0A2-333E6B771E6C}"/>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dirty="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dirty="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dirty="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AC74BC01-4BA2-4A8F-A9D0-16FF1BDD44A3}"/>
              </a:ext>
            </a:extLst>
          </p:cNvPr>
          <p:cNvPicPr>
            <a:picLocks noChangeAspect="1"/>
          </p:cNvPicPr>
          <p:nvPr/>
        </p:nvPicPr>
        <p:blipFill>
          <a:blip r:embed="rId2"/>
          <a:stretch>
            <a:fillRect/>
          </a:stretch>
        </p:blipFill>
        <p:spPr>
          <a:xfrm>
            <a:off x="2458120" y="159976"/>
            <a:ext cx="7131050" cy="6056771"/>
          </a:xfrm>
          <a:prstGeom prst="rect">
            <a:avLst/>
          </a:prstGeom>
        </p:spPr>
      </p:pic>
    </p:spTree>
    <p:extLst>
      <p:ext uri="{BB962C8B-B14F-4D97-AF65-F5344CB8AC3E}">
        <p14:creationId xmlns:p14="http://schemas.microsoft.com/office/powerpoint/2010/main" val="1078261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DA3FA-5FD1-C177-8E08-EA44D525BF4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8AA6D9D-509F-10E0-6347-9292A9E59F10}"/>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76EE7BE9-1574-368B-42F0-E8AFD9BBE7FA}"/>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3" name="TextBox 2">
            <a:extLst>
              <a:ext uri="{FF2B5EF4-FFF2-40B4-BE49-F238E27FC236}">
                <a16:creationId xmlns:a16="http://schemas.microsoft.com/office/drawing/2014/main" id="{F210DCB4-9644-0C48-4AEB-BF9799EB22DD}"/>
              </a:ext>
            </a:extLst>
          </p:cNvPr>
          <p:cNvSpPr txBox="1"/>
          <p:nvPr/>
        </p:nvSpPr>
        <p:spPr>
          <a:xfrm>
            <a:off x="322729" y="790398"/>
            <a:ext cx="11551024" cy="5109091"/>
          </a:xfrm>
          <a:prstGeom prst="rect">
            <a:avLst/>
          </a:prstGeom>
          <a:solidFill>
            <a:srgbClr val="655C10"/>
          </a:solidFill>
        </p:spPr>
        <p:txBody>
          <a:bodyPr wrap="square">
            <a:spAutoFit/>
          </a:bodyPr>
          <a:lstStyle/>
          <a:p>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The programme is sequenced using a progressive teaching sequence.</a:t>
            </a:r>
          </a:p>
          <a:p>
            <a:endParaRPr lang="en-GB" sz="2400" b="1" u="sng"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r>
              <a:rPr lang="en-GB" sz="2400" b="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The teaching sequence</a:t>
            </a:r>
            <a:endPar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This sequence comprises of three short sessions (approximately 15 minutes) every week. The sequence is designed to be used flexibly; the number of sessions spent on each part of the sequence will vary according to the needs and ability of the children.</a:t>
            </a:r>
          </a:p>
          <a:p>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 programme and activities are designed to build the children’s spelling vocabulary by introducing new words and giving continual practice of words already introduced. </a:t>
            </a:r>
          </a:p>
          <a:p>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A detailed teaching approach is outlined in each session, indicating what the teaching practitioner should say highlighted in </a:t>
            </a:r>
            <a:r>
              <a:rPr lang="en-GB" sz="2400" dirty="0">
                <a:effectLst/>
                <a:highlight>
                  <a:srgbClr val="D3D3D3"/>
                </a:highlight>
                <a:latin typeface="Arial" panose="020B0604020202020204" pitchFamily="34" charset="0"/>
                <a:ea typeface="Calibri" panose="020F0502020204030204" pitchFamily="34" charset="0"/>
                <a:cs typeface="Arial" panose="020B0604020202020204" pitchFamily="34" charset="0"/>
              </a:rPr>
              <a:t>grey</a:t>
            </a: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and the expected response from the pupils in </a:t>
            </a:r>
            <a:r>
              <a:rPr lang="en-GB" sz="2400" dirty="0">
                <a:effectLst/>
                <a:highlight>
                  <a:srgbClr val="FFFF00"/>
                </a:highlight>
                <a:latin typeface="Arial" panose="020B0604020202020204" pitchFamily="34" charset="0"/>
                <a:ea typeface="Calibri" panose="020F0502020204030204" pitchFamily="34" charset="0"/>
                <a:cs typeface="Arial" panose="020B0604020202020204" pitchFamily="34" charset="0"/>
              </a:rPr>
              <a:t>yellow</a:t>
            </a:r>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p>
          <a:p>
            <a:r>
              <a:rPr lang="en-GB"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72972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664D65-D5F6-8D2F-BE84-A50A4CE9C5F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CA43DDC-5D57-985B-1E88-98FC6082A759}"/>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2D318F75-64C6-0B7C-B171-36666FF54A55}"/>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3" name="TextBox 2">
            <a:extLst>
              <a:ext uri="{FF2B5EF4-FFF2-40B4-BE49-F238E27FC236}">
                <a16:creationId xmlns:a16="http://schemas.microsoft.com/office/drawing/2014/main" id="{0710907F-5C66-2B42-45E0-F9F5653A701D}"/>
              </a:ext>
            </a:extLst>
          </p:cNvPr>
          <p:cNvSpPr txBox="1"/>
          <p:nvPr/>
        </p:nvSpPr>
        <p:spPr>
          <a:xfrm>
            <a:off x="268941" y="763503"/>
            <a:ext cx="11736130" cy="5262979"/>
          </a:xfrm>
          <a:prstGeom prst="rect">
            <a:avLst/>
          </a:prstGeom>
          <a:solidFill>
            <a:srgbClr val="655C10"/>
          </a:solidFill>
        </p:spPr>
        <p:txBody>
          <a:bodyPr wrap="square">
            <a:spAutoFit/>
          </a:bodyPr>
          <a:lstStyle/>
          <a:p>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r>
              <a:rPr lang="en-GB" sz="2400" b="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Revise</a:t>
            </a:r>
            <a:endPar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 approaches described in the first part of the sequence are activities with two purposes: to revise and secure prior learning and to introduce and explain new learning. These revise sessions are designed to consolidate and deepen earlier learning from the previous year group or previous key stage. </a:t>
            </a:r>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They can also be a good source for identifying any previous misconceptions.</a:t>
            </a:r>
            <a:endPar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r>
              <a:rPr lang="en-GB" sz="2400" b="1"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endPar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r>
              <a:rPr lang="en-GB" sz="2400" b="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Teach</a:t>
            </a:r>
            <a:endPar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This second part of the sequence introduces the new learning, using teacher modelling and involving the children in the new learning. These teach sessions are designed to promote discussion around the new learning and ensure pronunciation of new vocabulary is modelled correctly.</a:t>
            </a:r>
          </a:p>
          <a:p>
            <a:r>
              <a:rPr lang="en-GB"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423800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1611C-9322-CD01-978B-4D7C49F49D1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36E2258E-F34B-16AC-1E63-73A8485BC86F}"/>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68270894-3B46-890C-5C05-910E8A537E16}"/>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3" name="TextBox 2">
            <a:extLst>
              <a:ext uri="{FF2B5EF4-FFF2-40B4-BE49-F238E27FC236}">
                <a16:creationId xmlns:a16="http://schemas.microsoft.com/office/drawing/2014/main" id="{C715D22B-C6ED-A822-4A80-866A22390545}"/>
              </a:ext>
            </a:extLst>
          </p:cNvPr>
          <p:cNvSpPr txBox="1"/>
          <p:nvPr/>
        </p:nvSpPr>
        <p:spPr>
          <a:xfrm>
            <a:off x="268941" y="750056"/>
            <a:ext cx="11736130" cy="5539978"/>
          </a:xfrm>
          <a:prstGeom prst="rect">
            <a:avLst/>
          </a:prstGeom>
          <a:solidFill>
            <a:srgbClr val="655C10"/>
          </a:solidFill>
        </p:spPr>
        <p:txBody>
          <a:bodyPr wrap="square">
            <a:spAutoFit/>
          </a:bodyPr>
          <a:lstStyle/>
          <a:p>
            <a:r>
              <a:rPr lang="en-GB" sz="2200" b="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Practise</a:t>
            </a:r>
            <a:endPar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r>
              <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This part of the sequence provides the children with the opportunity to explore and investigate independently, in pairs or in small groups, using strategies to practise and consolidate the new learning. These practise sessions are designed to develop children as investigative spellers – detecting and understanding patterns and rules rather than just learning rules.</a:t>
            </a:r>
          </a:p>
          <a:p>
            <a:r>
              <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r>
              <a:rPr lang="en-GB" sz="2200" b="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Apply</a:t>
            </a:r>
            <a:endPar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r>
              <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This final part of the sequence gives children the opportunity to apply their learning in writing, both through a short, dictated piece, by composing their own sentence or spelling tests (set out like end of key stage tests).</a:t>
            </a:r>
          </a:p>
          <a:p>
            <a:r>
              <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 key principle is that the children are learning about words rather than given words to learn. </a:t>
            </a:r>
          </a:p>
          <a:p>
            <a:r>
              <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r>
              <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 aim of each unit is that the children understand the patterns and structures of words and can apply their learning to their writing.</a:t>
            </a:r>
          </a:p>
        </p:txBody>
      </p:sp>
    </p:spTree>
    <p:extLst>
      <p:ext uri="{BB962C8B-B14F-4D97-AF65-F5344CB8AC3E}">
        <p14:creationId xmlns:p14="http://schemas.microsoft.com/office/powerpoint/2010/main" val="1948134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4F0A8-684B-3BB8-4149-465D037366D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C17054B-64C7-FCB0-BAEF-E3BB135A5A3F}"/>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0996F5AA-A2AD-A0DE-AC35-90A7A82F911F}"/>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pic>
        <p:nvPicPr>
          <p:cNvPr id="6" name="Picture 5" descr="A close-up of a spelling task&#10;&#10;Description automatically generated">
            <a:extLst>
              <a:ext uri="{FF2B5EF4-FFF2-40B4-BE49-F238E27FC236}">
                <a16:creationId xmlns:a16="http://schemas.microsoft.com/office/drawing/2014/main" id="{0CC452C9-DBDC-93FA-51AA-3B41FD23183D}"/>
              </a:ext>
            </a:extLst>
          </p:cNvPr>
          <p:cNvPicPr>
            <a:picLocks noChangeAspect="1"/>
          </p:cNvPicPr>
          <p:nvPr/>
        </p:nvPicPr>
        <p:blipFill>
          <a:blip r:embed="rId2"/>
          <a:stretch>
            <a:fillRect/>
          </a:stretch>
        </p:blipFill>
        <p:spPr>
          <a:xfrm>
            <a:off x="1866490" y="887505"/>
            <a:ext cx="8340500" cy="5069542"/>
          </a:xfrm>
          <a:prstGeom prst="rect">
            <a:avLst/>
          </a:prstGeom>
        </p:spPr>
      </p:pic>
    </p:spTree>
    <p:extLst>
      <p:ext uri="{BB962C8B-B14F-4D97-AF65-F5344CB8AC3E}">
        <p14:creationId xmlns:p14="http://schemas.microsoft.com/office/powerpoint/2010/main" val="4038793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E7ADC-FD42-1A2C-DD3B-383BFD1A5D41}"/>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DF7F8DE-AB46-1FC9-CB34-E0417FF9D41C}"/>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ADBCE49E-A2AC-2E39-5A42-085BBF9FF28D}"/>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3" name="TextBox 2">
            <a:extLst>
              <a:ext uri="{FF2B5EF4-FFF2-40B4-BE49-F238E27FC236}">
                <a16:creationId xmlns:a16="http://schemas.microsoft.com/office/drawing/2014/main" id="{CAB748C5-DD03-AD6E-A1BE-7EE344267509}"/>
              </a:ext>
            </a:extLst>
          </p:cNvPr>
          <p:cNvSpPr txBox="1"/>
          <p:nvPr/>
        </p:nvSpPr>
        <p:spPr>
          <a:xfrm>
            <a:off x="268941" y="750056"/>
            <a:ext cx="11736130" cy="3231654"/>
          </a:xfrm>
          <a:prstGeom prst="rect">
            <a:avLst/>
          </a:prstGeom>
          <a:solidFill>
            <a:srgbClr val="655C10"/>
          </a:solidFill>
        </p:spPr>
        <p:txBody>
          <a:bodyPr wrap="square">
            <a:spAutoFit/>
          </a:bodyPr>
          <a:lstStyle/>
          <a:p>
            <a:r>
              <a:rPr lang="en-GB" sz="3200" b="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The Teaching Sequence</a:t>
            </a:r>
          </a:p>
          <a:p>
            <a:endParaRPr lang="en-GB" sz="3200" b="1" u="sng" dirty="0">
              <a:solidFill>
                <a:schemeClr val="bg1"/>
              </a:solidFill>
              <a:latin typeface="Arial" panose="020B0604020202020204" pitchFamily="34" charset="0"/>
              <a:ea typeface="Calibri" panose="020F0502020204030204" pitchFamily="34" charset="0"/>
              <a:cs typeface="Arial" panose="020B0604020202020204" pitchFamily="34" charset="0"/>
            </a:endParaRPr>
          </a:p>
          <a:p>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Every year group has been mapped out using the National Curriculum appendix 1 programmes of study throughout the year.</a:t>
            </a:r>
          </a:p>
          <a:p>
            <a:endParaRPr lang="en-GB" sz="2200" dirty="0">
              <a:solidFill>
                <a:schemeClr val="bg1"/>
              </a:solidFill>
              <a:latin typeface="Arial" panose="020B0604020202020204" pitchFamily="34" charset="0"/>
              <a:ea typeface="Calibri" panose="020F0502020204030204" pitchFamily="34" charset="0"/>
              <a:cs typeface="Arial" panose="020B0604020202020204" pitchFamily="34" charset="0"/>
            </a:endParaRPr>
          </a:p>
          <a:p>
            <a:endPar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0601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B3C8A5-F12E-1500-01F3-BF46FF9ED8D4}"/>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52FA5CDF-D987-2955-8160-D5C75C43B83B}"/>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B01D4A05-DDE7-43A9-DF08-FD76922EC12E}"/>
              </a:ext>
            </a:extLst>
          </p:cNvPr>
          <p:cNvSpPr txBox="1"/>
          <p:nvPr/>
        </p:nvSpPr>
        <p:spPr>
          <a:xfrm>
            <a:off x="164306" y="36346"/>
            <a:ext cx="11922918" cy="1323439"/>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a:p>
            <a:pPr algn="ctr"/>
            <a:r>
              <a:rPr lang="en-US" sz="4000" dirty="0">
                <a:latin typeface="Arial" panose="020B0604020202020204" pitchFamily="34" charset="0"/>
                <a:cs typeface="Arial" panose="020B0604020202020204" pitchFamily="34" charset="0"/>
              </a:rPr>
              <a:t>Year 3</a:t>
            </a:r>
          </a:p>
        </p:txBody>
      </p:sp>
      <p:graphicFrame>
        <p:nvGraphicFramePr>
          <p:cNvPr id="7" name="Table 6">
            <a:extLst>
              <a:ext uri="{FF2B5EF4-FFF2-40B4-BE49-F238E27FC236}">
                <a16:creationId xmlns:a16="http://schemas.microsoft.com/office/drawing/2014/main" id="{C4082C74-B8CD-9BD1-2E7D-0F8DEFAD8B22}"/>
              </a:ext>
            </a:extLst>
          </p:cNvPr>
          <p:cNvGraphicFramePr>
            <a:graphicFrameLocks noGrp="1"/>
          </p:cNvGraphicFramePr>
          <p:nvPr>
            <p:extLst>
              <p:ext uri="{D42A27DB-BD31-4B8C-83A1-F6EECF244321}">
                <p14:modId xmlns:p14="http://schemas.microsoft.com/office/powerpoint/2010/main" val="3080836215"/>
              </p:ext>
            </p:extLst>
          </p:nvPr>
        </p:nvGraphicFramePr>
        <p:xfrm>
          <a:off x="2468729" y="1359785"/>
          <a:ext cx="7254542" cy="4351340"/>
        </p:xfrm>
        <a:graphic>
          <a:graphicData uri="http://schemas.openxmlformats.org/drawingml/2006/table">
            <a:tbl>
              <a:tblPr firstRow="1" firstCol="1" bandRow="1"/>
              <a:tblGrid>
                <a:gridCol w="2095654">
                  <a:extLst>
                    <a:ext uri="{9D8B030D-6E8A-4147-A177-3AD203B41FA5}">
                      <a16:colId xmlns:a16="http://schemas.microsoft.com/office/drawing/2014/main" val="200087250"/>
                    </a:ext>
                  </a:extLst>
                </a:gridCol>
                <a:gridCol w="5158888">
                  <a:extLst>
                    <a:ext uri="{9D8B030D-6E8A-4147-A177-3AD203B41FA5}">
                      <a16:colId xmlns:a16="http://schemas.microsoft.com/office/drawing/2014/main" val="900198248"/>
                    </a:ext>
                  </a:extLst>
                </a:gridCol>
              </a:tblGrid>
              <a:tr h="621620">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Autumn 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suffix – ly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More prefixes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3633925963"/>
                  </a:ext>
                </a:extLst>
              </a:tr>
              <a:tr h="932430">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Autumn 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/u/ sound spelt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ou</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sound spelt y elsewhere than at the end of words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the /k/ sound spelt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(Greek in origin)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the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sh</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sound spelt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(mostly French in origin)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the /ae/ sound spelt as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ei</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eigh</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or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228600"/>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1157620343"/>
                  </a:ext>
                </a:extLst>
              </a:tr>
              <a:tr h="777025">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Spring 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FC66"/>
                    </a:solidFill>
                  </a:tcPr>
                </a:tc>
                <a:tc>
                  <a:txBody>
                    <a:bodyPr/>
                    <a:lstStyle/>
                    <a:p>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Homophones and near-homophones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suffix – ation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suffix – ous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FC66"/>
                    </a:solidFill>
                  </a:tcPr>
                </a:tc>
                <a:extLst>
                  <a:ext uri="{0D108BD9-81ED-4DB2-BD59-A6C34878D82A}">
                    <a16:rowId xmlns:a16="http://schemas.microsoft.com/office/drawing/2014/main" val="345954619"/>
                  </a:ext>
                </a:extLst>
              </a:tr>
              <a:tr h="621620">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Spring 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FC66"/>
                    </a:solidFill>
                  </a:tcPr>
                </a:tc>
                <a:tc>
                  <a:txBody>
                    <a:bodyPr/>
                    <a:lstStyle/>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/zhun/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endings sounding like /zhure/ and /chure/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FC66"/>
                    </a:solidFill>
                  </a:tcPr>
                </a:tc>
                <a:extLst>
                  <a:ext uri="{0D108BD9-81ED-4DB2-BD59-A6C34878D82A}">
                    <a16:rowId xmlns:a16="http://schemas.microsoft.com/office/drawing/2014/main" val="1930057415"/>
                  </a:ext>
                </a:extLst>
              </a:tr>
              <a:tr h="466215">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Summer 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/shun/ spelt – tion, -ssion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2204720"/>
                  </a:ext>
                </a:extLst>
              </a:tr>
              <a:tr h="932430">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Summer 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457200"/>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/shun/ spelt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sion</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cian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with the /g/ sound spelt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gue</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and the /k/ sound spelt -que (French in origin)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the /s/ sound spelt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sc</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(Latin in origin)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9952" marR="499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229191332"/>
                  </a:ext>
                </a:extLst>
              </a:tr>
            </a:tbl>
          </a:graphicData>
        </a:graphic>
      </p:graphicFrame>
    </p:spTree>
    <p:extLst>
      <p:ext uri="{BB962C8B-B14F-4D97-AF65-F5344CB8AC3E}">
        <p14:creationId xmlns:p14="http://schemas.microsoft.com/office/powerpoint/2010/main" val="3956062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43E07-F85A-40F5-14D6-F85FB9B43BB6}"/>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C7ADE99-37A7-644D-3ED4-CE60B48CBDB6}"/>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CAB27CCD-95BB-D782-7E1A-4F3193CBE6DD}"/>
              </a:ext>
            </a:extLst>
          </p:cNvPr>
          <p:cNvSpPr txBox="1"/>
          <p:nvPr/>
        </p:nvSpPr>
        <p:spPr>
          <a:xfrm>
            <a:off x="164306" y="36346"/>
            <a:ext cx="11922918" cy="1323439"/>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a:p>
            <a:pPr algn="ctr"/>
            <a:r>
              <a:rPr lang="en-US" sz="4000" dirty="0">
                <a:latin typeface="Arial" panose="020B0604020202020204" pitchFamily="34" charset="0"/>
                <a:cs typeface="Arial" panose="020B0604020202020204" pitchFamily="34" charset="0"/>
              </a:rPr>
              <a:t>Year 4</a:t>
            </a:r>
          </a:p>
        </p:txBody>
      </p:sp>
      <p:graphicFrame>
        <p:nvGraphicFramePr>
          <p:cNvPr id="7" name="Table 6">
            <a:extLst>
              <a:ext uri="{FF2B5EF4-FFF2-40B4-BE49-F238E27FC236}">
                <a16:creationId xmlns:a16="http://schemas.microsoft.com/office/drawing/2014/main" id="{884566FC-9F13-3F41-9C25-4504719241B5}"/>
              </a:ext>
            </a:extLst>
          </p:cNvPr>
          <p:cNvGraphicFramePr>
            <a:graphicFrameLocks noGrp="1"/>
          </p:cNvGraphicFramePr>
          <p:nvPr>
            <p:extLst>
              <p:ext uri="{D42A27DB-BD31-4B8C-83A1-F6EECF244321}">
                <p14:modId xmlns:p14="http://schemas.microsoft.com/office/powerpoint/2010/main" val="2455181992"/>
              </p:ext>
            </p:extLst>
          </p:nvPr>
        </p:nvGraphicFramePr>
        <p:xfrm>
          <a:off x="2598049" y="1359785"/>
          <a:ext cx="6995901" cy="4419600"/>
        </p:xfrm>
        <a:graphic>
          <a:graphicData uri="http://schemas.openxmlformats.org/drawingml/2006/table">
            <a:tbl>
              <a:tblPr firstRow="1" firstCol="1" bandRow="1"/>
              <a:tblGrid>
                <a:gridCol w="2020711">
                  <a:extLst>
                    <a:ext uri="{9D8B030D-6E8A-4147-A177-3AD203B41FA5}">
                      <a16:colId xmlns:a16="http://schemas.microsoft.com/office/drawing/2014/main" val="4258156639"/>
                    </a:ext>
                  </a:extLst>
                </a:gridCol>
                <a:gridCol w="4975190">
                  <a:extLst>
                    <a:ext uri="{9D8B030D-6E8A-4147-A177-3AD203B41FA5}">
                      <a16:colId xmlns:a16="http://schemas.microsoft.com/office/drawing/2014/main" val="4113902468"/>
                    </a:ext>
                  </a:extLst>
                </a:gridCol>
              </a:tblGrid>
              <a:tr h="750231">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Autumn 1</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Adding suffixes beginning with vowel letters to words of more than one syllable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More prefixes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2003852891"/>
                  </a:ext>
                </a:extLst>
              </a:tr>
              <a:tr h="1050323">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Autumn 2</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/u/ sound spelt ou</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/i/ sound spelt y elsewhere than at the end of words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the /k/ sound spelt ch (Greek in origin)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the /sh/ sound spelt ch (mostly French in origin)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the /ae/ sound spelt as ei, eigh or ey</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2286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2517761318"/>
                  </a:ext>
                </a:extLst>
              </a:tr>
              <a:tr h="750231">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Spring 1</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FC66"/>
                    </a:solidFill>
                  </a:tcPr>
                </a:tc>
                <a:tc>
                  <a:txBody>
                    <a:bodyPr/>
                    <a:lstStyle/>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Homophones and near-homophones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suffix – ation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suffix – ous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FC66"/>
                    </a:solidFill>
                  </a:tcPr>
                </a:tc>
                <a:extLst>
                  <a:ext uri="{0D108BD9-81ED-4DB2-BD59-A6C34878D82A}">
                    <a16:rowId xmlns:a16="http://schemas.microsoft.com/office/drawing/2014/main" val="2171517347"/>
                  </a:ext>
                </a:extLst>
              </a:tr>
              <a:tr h="750231">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Spring 2</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FC66"/>
                    </a:solidFill>
                  </a:tcPr>
                </a:tc>
                <a:tc>
                  <a:txBody>
                    <a:bodyPr/>
                    <a:lstStyle/>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/zhun/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endings sounding like /zhure/ and /chure/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Possessive apostrophe with plural words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1FC66"/>
                    </a:solidFill>
                  </a:tcPr>
                </a:tc>
                <a:extLst>
                  <a:ext uri="{0D108BD9-81ED-4DB2-BD59-A6C34878D82A}">
                    <a16:rowId xmlns:a16="http://schemas.microsoft.com/office/drawing/2014/main" val="2108297463"/>
                  </a:ext>
                </a:extLst>
              </a:tr>
              <a:tr h="450138">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Summer 1</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/shun/ spelt – tion, -sion, -ssion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898949562"/>
                  </a:ext>
                </a:extLst>
              </a:tr>
              <a:tr h="600185">
                <a:tc>
                  <a:txBody>
                    <a:bodyPr/>
                    <a:lstStyle/>
                    <a:p>
                      <a:pPr algn="ctr"/>
                      <a:r>
                        <a:rPr lang="en-GB" sz="1000" b="1">
                          <a:effectLst/>
                          <a:latin typeface="Arial" panose="020B0604020202020204" pitchFamily="34"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Summer 2</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/shun/ spelt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cian</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with the /g/ sound spelt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gue</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and the /k/ sound spelt -que (French in origin)</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the /s/ sound spelt </a:t>
                      </a:r>
                      <a:r>
                        <a:rPr lang="en-GB" sz="1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sc</a:t>
                      </a:r>
                      <a:r>
                        <a:rPr lang="en-GB" sz="1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(Latin in origin)</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229" marR="482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118012046"/>
                  </a:ext>
                </a:extLst>
              </a:tr>
            </a:tbl>
          </a:graphicData>
        </a:graphic>
      </p:graphicFrame>
    </p:spTree>
    <p:extLst>
      <p:ext uri="{BB962C8B-B14F-4D97-AF65-F5344CB8AC3E}">
        <p14:creationId xmlns:p14="http://schemas.microsoft.com/office/powerpoint/2010/main" val="535494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A8899-1997-7E3D-44B0-28BB01892A6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A1481D3-F8E2-9DF0-1C10-34B3C8E62C41}"/>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7078004C-D6B8-4DF7-2200-96ECF692797A}"/>
              </a:ext>
            </a:extLst>
          </p:cNvPr>
          <p:cNvSpPr txBox="1"/>
          <p:nvPr/>
        </p:nvSpPr>
        <p:spPr>
          <a:xfrm>
            <a:off x="164306" y="36346"/>
            <a:ext cx="11922918" cy="1323439"/>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a:p>
            <a:pPr algn="ctr"/>
            <a:r>
              <a:rPr lang="en-US" sz="4000" dirty="0">
                <a:latin typeface="Arial" panose="020B0604020202020204" pitchFamily="34" charset="0"/>
                <a:cs typeface="Arial" panose="020B0604020202020204" pitchFamily="34" charset="0"/>
              </a:rPr>
              <a:t>Year 5</a:t>
            </a:r>
          </a:p>
        </p:txBody>
      </p:sp>
      <p:graphicFrame>
        <p:nvGraphicFramePr>
          <p:cNvPr id="4" name="Table 3">
            <a:extLst>
              <a:ext uri="{FF2B5EF4-FFF2-40B4-BE49-F238E27FC236}">
                <a16:creationId xmlns:a16="http://schemas.microsoft.com/office/drawing/2014/main" id="{D738266A-3FA1-CBBB-D54A-C4E0F8940875}"/>
              </a:ext>
            </a:extLst>
          </p:cNvPr>
          <p:cNvGraphicFramePr>
            <a:graphicFrameLocks noGrp="1"/>
          </p:cNvGraphicFramePr>
          <p:nvPr>
            <p:extLst>
              <p:ext uri="{D42A27DB-BD31-4B8C-83A1-F6EECF244321}">
                <p14:modId xmlns:p14="http://schemas.microsoft.com/office/powerpoint/2010/main" val="3749908701"/>
              </p:ext>
            </p:extLst>
          </p:nvPr>
        </p:nvGraphicFramePr>
        <p:xfrm>
          <a:off x="1769436" y="1489449"/>
          <a:ext cx="8115245" cy="4351338"/>
        </p:xfrm>
        <a:graphic>
          <a:graphicData uri="http://schemas.openxmlformats.org/drawingml/2006/table">
            <a:tbl>
              <a:tblPr firstRow="1" firstCol="1" bandRow="1"/>
              <a:tblGrid>
                <a:gridCol w="2344024">
                  <a:extLst>
                    <a:ext uri="{9D8B030D-6E8A-4147-A177-3AD203B41FA5}">
                      <a16:colId xmlns:a16="http://schemas.microsoft.com/office/drawing/2014/main" val="3544169293"/>
                    </a:ext>
                  </a:extLst>
                </a:gridCol>
                <a:gridCol w="5771221">
                  <a:extLst>
                    <a:ext uri="{9D8B030D-6E8A-4147-A177-3AD203B41FA5}">
                      <a16:colId xmlns:a16="http://schemas.microsoft.com/office/drawing/2014/main" val="4282220518"/>
                    </a:ext>
                  </a:extLst>
                </a:gridCol>
              </a:tblGrid>
              <a:tr h="696214">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Autumn 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CAAC"/>
                    </a:solidFill>
                  </a:tcPr>
                </a:tc>
                <a:tc>
                  <a:txBody>
                    <a:bodyPr/>
                    <a:lstStyle/>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From Appendix 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More prefixes – verb 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Converting nouns or adjectives into verbs using suffixes – -ate, -ify, -ise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911681139"/>
                  </a:ext>
                </a:extLst>
              </a:tr>
              <a:tr h="870268">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Autumn 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CAAC"/>
                    </a:solidFill>
                  </a:tcPr>
                </a:tc>
                <a:tc>
                  <a:txBody>
                    <a:bodyPr/>
                    <a:lstStyle/>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/ee/ sound spelt ei after c</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containing the letter-string ough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/shus/ spelt -cious or -tious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3656420068"/>
                  </a:ext>
                </a:extLst>
              </a:tr>
              <a:tr h="696214">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Spring 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1FC66"/>
                    </a:solidFill>
                  </a:tcPr>
                </a:tc>
                <a:tc>
                  <a:txBody>
                    <a:bodyPr/>
                    <a:lstStyle/>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/shul/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Homophones and other words that are often confused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1FC66"/>
                    </a:solidFill>
                  </a:tcPr>
                </a:tc>
                <a:extLst>
                  <a:ext uri="{0D108BD9-81ED-4DB2-BD59-A6C34878D82A}">
                    <a16:rowId xmlns:a16="http://schemas.microsoft.com/office/drawing/2014/main" val="3133345485"/>
                  </a:ext>
                </a:extLst>
              </a:tr>
              <a:tr h="696214">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Spring 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1FC66"/>
                    </a:solidFill>
                  </a:tcPr>
                </a:tc>
                <a:tc>
                  <a:txBody>
                    <a:bodyPr/>
                    <a:lstStyle/>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in -ant, -ance/-ancy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in -ent, -ence/-ency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1FC66"/>
                    </a:solidFill>
                  </a:tcPr>
                </a:tc>
                <a:extLst>
                  <a:ext uri="{0D108BD9-81ED-4DB2-BD59-A6C34878D82A}">
                    <a16:rowId xmlns:a16="http://schemas.microsoft.com/office/drawing/2014/main" val="2478922366"/>
                  </a:ext>
                </a:extLst>
              </a:tr>
              <a:tr h="696214">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Summer 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in -able and -ible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in -ably and -ibly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979052744"/>
                  </a:ext>
                </a:extLst>
              </a:tr>
              <a:tr h="696214">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Summer 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457200"/>
                      <a:r>
                        <a:rPr lang="en-GB" sz="11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Adding suffixes beginning with vowel letters to words ending in -fer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‘silent’ letters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1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5946" marR="5594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62720247"/>
                  </a:ext>
                </a:extLst>
              </a:tr>
            </a:tbl>
          </a:graphicData>
        </a:graphic>
      </p:graphicFrame>
    </p:spTree>
    <p:extLst>
      <p:ext uri="{BB962C8B-B14F-4D97-AF65-F5344CB8AC3E}">
        <p14:creationId xmlns:p14="http://schemas.microsoft.com/office/powerpoint/2010/main" val="2512568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DDF8A-9CB1-06DB-4A4F-5DF3A6EDA84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D885E61-0E56-9383-CA3F-69CA52CF97C7}"/>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dirty="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dirty="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dirty="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4CB7B6B9-EC89-5F1E-C9DD-C09642110015}"/>
              </a:ext>
            </a:extLst>
          </p:cNvPr>
          <p:cNvSpPr txBox="1"/>
          <p:nvPr/>
        </p:nvSpPr>
        <p:spPr>
          <a:xfrm>
            <a:off x="164306" y="36346"/>
            <a:ext cx="11922918" cy="1323439"/>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a:p>
            <a:pPr algn="ctr"/>
            <a:r>
              <a:rPr lang="en-US" sz="4000" dirty="0">
                <a:latin typeface="Arial" panose="020B0604020202020204" pitchFamily="34" charset="0"/>
                <a:cs typeface="Arial" panose="020B0604020202020204" pitchFamily="34" charset="0"/>
              </a:rPr>
              <a:t>Year 6</a:t>
            </a:r>
          </a:p>
        </p:txBody>
      </p:sp>
      <p:graphicFrame>
        <p:nvGraphicFramePr>
          <p:cNvPr id="3" name="Table 2">
            <a:extLst>
              <a:ext uri="{FF2B5EF4-FFF2-40B4-BE49-F238E27FC236}">
                <a16:creationId xmlns:a16="http://schemas.microsoft.com/office/drawing/2014/main" id="{F4FD73C2-E4AF-BA04-3A1D-2A4B5E2673FC}"/>
              </a:ext>
            </a:extLst>
          </p:cNvPr>
          <p:cNvGraphicFramePr>
            <a:graphicFrameLocks noGrp="1"/>
          </p:cNvGraphicFramePr>
          <p:nvPr>
            <p:extLst>
              <p:ext uri="{D42A27DB-BD31-4B8C-83A1-F6EECF244321}">
                <p14:modId xmlns:p14="http://schemas.microsoft.com/office/powerpoint/2010/main" val="116697787"/>
              </p:ext>
            </p:extLst>
          </p:nvPr>
        </p:nvGraphicFramePr>
        <p:xfrm>
          <a:off x="2338942" y="1532002"/>
          <a:ext cx="7514116" cy="4564602"/>
        </p:xfrm>
        <a:graphic>
          <a:graphicData uri="http://schemas.openxmlformats.org/drawingml/2006/table">
            <a:tbl>
              <a:tblPr firstRow="1" firstCol="1" bandRow="1"/>
              <a:tblGrid>
                <a:gridCol w="2170393">
                  <a:extLst>
                    <a:ext uri="{9D8B030D-6E8A-4147-A177-3AD203B41FA5}">
                      <a16:colId xmlns:a16="http://schemas.microsoft.com/office/drawing/2014/main" val="2452802079"/>
                    </a:ext>
                  </a:extLst>
                </a:gridCol>
                <a:gridCol w="5343723">
                  <a:extLst>
                    <a:ext uri="{9D8B030D-6E8A-4147-A177-3AD203B41FA5}">
                      <a16:colId xmlns:a16="http://schemas.microsoft.com/office/drawing/2014/main" val="170621503"/>
                    </a:ext>
                  </a:extLst>
                </a:gridCol>
              </a:tblGrid>
              <a:tr h="876522">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Autumn 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CAAC"/>
                    </a:solidFill>
                  </a:tcPr>
                </a:tc>
                <a:tc>
                  <a:txBody>
                    <a:bodyPr/>
                    <a:lstStyle/>
                    <a:p>
                      <a:pPr marL="2794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More prefixes – verb prefixes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/shus/ spelt -cious or -tious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Use of the hyphen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2794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2850455150"/>
                  </a:ext>
                </a:extLst>
              </a:tr>
              <a:tr h="644643">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Autumn 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CAAC"/>
                    </a:solidFill>
                  </a:tcPr>
                </a:tc>
                <a:tc>
                  <a:txBody>
                    <a:bodyPr/>
                    <a:lstStyle/>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/ee/ sound spelt ei after c</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containing the letter-string ough</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571054053"/>
                  </a:ext>
                </a:extLst>
              </a:tr>
              <a:tr h="644643">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Spring 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1FC66"/>
                    </a:solidFill>
                  </a:tcPr>
                </a:tc>
                <a:tc>
                  <a:txBody>
                    <a:bodyPr/>
                    <a:lstStyle/>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Endings which sound like /shul/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Homophones and other words that are often confused</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1FC66"/>
                    </a:solidFill>
                  </a:tcPr>
                </a:tc>
                <a:extLst>
                  <a:ext uri="{0D108BD9-81ED-4DB2-BD59-A6C34878D82A}">
                    <a16:rowId xmlns:a16="http://schemas.microsoft.com/office/drawing/2014/main" val="1515753629"/>
                  </a:ext>
                </a:extLst>
              </a:tr>
              <a:tr h="966964">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Spring 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1FC66"/>
                    </a:solidFill>
                  </a:tcPr>
                </a:tc>
                <a:tc>
                  <a:txBody>
                    <a:bodyPr/>
                    <a:lstStyle/>
                    <a:p>
                      <a:pPr marL="457200"/>
                      <a:r>
                        <a:rPr lang="en-GB" sz="11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in -ant, -</a:t>
                      </a:r>
                      <a:r>
                        <a:rPr lang="en-GB" sz="11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ance</a:t>
                      </a: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GB" sz="11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ancy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in -</a:t>
                      </a:r>
                      <a:r>
                        <a:rPr lang="en-GB" sz="11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ent</a:t>
                      </a: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1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ence</a:t>
                      </a: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GB" sz="11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ency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in -able and -</a:t>
                      </a:r>
                      <a:r>
                        <a:rPr lang="en-GB" sz="11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ible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ending in -ably and -</a:t>
                      </a:r>
                      <a:r>
                        <a:rPr lang="en-GB" sz="11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ibly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1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1FC66"/>
                    </a:solidFill>
                  </a:tcPr>
                </a:tc>
                <a:extLst>
                  <a:ext uri="{0D108BD9-81ED-4DB2-BD59-A6C34878D82A}">
                    <a16:rowId xmlns:a16="http://schemas.microsoft.com/office/drawing/2014/main" val="3626480834"/>
                  </a:ext>
                </a:extLst>
              </a:tr>
              <a:tr h="644643">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Summer 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457200"/>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Adding suffixes beginning with vowel letters to words ending in -fer</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Words with ‘silent’ letters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929883567"/>
                  </a:ext>
                </a:extLst>
              </a:tr>
              <a:tr h="644643">
                <a:tc>
                  <a:txBody>
                    <a:bodyPr/>
                    <a:lstStyle/>
                    <a:p>
                      <a:pPr algn="ctr"/>
                      <a:r>
                        <a:rPr lang="en-GB" sz="1100" b="1">
                          <a:effectLst/>
                          <a:latin typeface="Arial" panose="020B0604020202020204" pitchFamily="34" charset="0"/>
                          <a:ea typeface="Calibri" panose="020F0502020204030204" pitchFamily="34" charset="0"/>
                          <a:cs typeface="Times New Roman" panose="02020603050405020304" pitchFamily="18" charset="0"/>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Summer 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a:r>
                        <a:rPr lang="en-GB" sz="11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From Appendix 2</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Arial" panose="020B0604020202020204" pitchFamily="34" charset="0"/>
                        <a:buChar char="-"/>
                      </a:pP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Converting nouns or adjectives into verbs using suffixes – -ate, -</a:t>
                      </a:r>
                      <a:r>
                        <a:rPr lang="en-GB" sz="11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ify</a:t>
                      </a: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1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ise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1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842867310"/>
                  </a:ext>
                </a:extLst>
              </a:tr>
            </a:tbl>
          </a:graphicData>
        </a:graphic>
      </p:graphicFrame>
    </p:spTree>
    <p:extLst>
      <p:ext uri="{BB962C8B-B14F-4D97-AF65-F5344CB8AC3E}">
        <p14:creationId xmlns:p14="http://schemas.microsoft.com/office/powerpoint/2010/main" val="408879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0CB7A-6628-6F55-DAEA-0BA34225B82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5BC0BE3-C2AC-5291-282C-FA7CCA64F06B}"/>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6D30F8A4-BAEF-F167-5B16-93C9FC891DC5}"/>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3" name="TextBox 2">
            <a:extLst>
              <a:ext uri="{FF2B5EF4-FFF2-40B4-BE49-F238E27FC236}">
                <a16:creationId xmlns:a16="http://schemas.microsoft.com/office/drawing/2014/main" id="{FB3A9CF1-498D-86BC-B428-37C818E1EC81}"/>
              </a:ext>
            </a:extLst>
          </p:cNvPr>
          <p:cNvSpPr txBox="1"/>
          <p:nvPr/>
        </p:nvSpPr>
        <p:spPr>
          <a:xfrm>
            <a:off x="268941" y="750056"/>
            <a:ext cx="11736130" cy="1323439"/>
          </a:xfrm>
          <a:prstGeom prst="rect">
            <a:avLst/>
          </a:prstGeom>
          <a:solidFill>
            <a:srgbClr val="655C10"/>
          </a:solidFill>
        </p:spPr>
        <p:txBody>
          <a:bodyPr wrap="square">
            <a:spAutoFit/>
          </a:bodyPr>
          <a:lstStyle/>
          <a:p>
            <a:r>
              <a:rPr lang="en-GB" sz="2000" b="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The Teaching Sequence</a:t>
            </a:r>
          </a:p>
          <a:p>
            <a:endParaRPr lang="en-GB" sz="2000" b="1" u="sng" dirty="0">
              <a:solidFill>
                <a:schemeClr val="bg1"/>
              </a:solidFill>
              <a:latin typeface="Arial" panose="020B0604020202020204" pitchFamily="34" charset="0"/>
              <a:ea typeface="Calibri" panose="020F0502020204030204" pitchFamily="34" charset="0"/>
              <a:cs typeface="Arial" panose="020B0604020202020204" pitchFamily="34" charset="0"/>
            </a:endParaRPr>
          </a:p>
          <a:p>
            <a:r>
              <a:rPr lang="en-GB"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Every half term has an overview of the sequence week by week.</a:t>
            </a:r>
          </a:p>
          <a:p>
            <a:r>
              <a:rPr lang="en-GB" sz="2000" dirty="0">
                <a:solidFill>
                  <a:schemeClr val="bg1"/>
                </a:solidFill>
                <a:latin typeface="Arial" panose="020B0604020202020204" pitchFamily="34" charset="0"/>
                <a:ea typeface="Calibri" panose="020F0502020204030204" pitchFamily="34" charset="0"/>
                <a:cs typeface="Arial" panose="020B0604020202020204" pitchFamily="34" charset="0"/>
              </a:rPr>
              <a:t>The sessions are colour-coded to match the part of the teaching sequence that they are.</a:t>
            </a:r>
          </a:p>
        </p:txBody>
      </p:sp>
      <p:graphicFrame>
        <p:nvGraphicFramePr>
          <p:cNvPr id="4" name="Table 3">
            <a:extLst>
              <a:ext uri="{FF2B5EF4-FFF2-40B4-BE49-F238E27FC236}">
                <a16:creationId xmlns:a16="http://schemas.microsoft.com/office/drawing/2014/main" id="{DE89BF33-A7BA-16C2-8AE6-F7495215E853}"/>
              </a:ext>
            </a:extLst>
          </p:cNvPr>
          <p:cNvGraphicFramePr>
            <a:graphicFrameLocks noGrp="1"/>
          </p:cNvGraphicFramePr>
          <p:nvPr>
            <p:extLst>
              <p:ext uri="{D42A27DB-BD31-4B8C-83A1-F6EECF244321}">
                <p14:modId xmlns:p14="http://schemas.microsoft.com/office/powerpoint/2010/main" val="3391638283"/>
              </p:ext>
            </p:extLst>
          </p:nvPr>
        </p:nvGraphicFramePr>
        <p:xfrm>
          <a:off x="2089115" y="2073495"/>
          <a:ext cx="8013769" cy="4227335"/>
        </p:xfrm>
        <a:graphic>
          <a:graphicData uri="http://schemas.openxmlformats.org/drawingml/2006/table">
            <a:tbl>
              <a:tblPr firstRow="1" firstCol="1" bandRow="1"/>
              <a:tblGrid>
                <a:gridCol w="794029">
                  <a:extLst>
                    <a:ext uri="{9D8B030D-6E8A-4147-A177-3AD203B41FA5}">
                      <a16:colId xmlns:a16="http://schemas.microsoft.com/office/drawing/2014/main" val="2685991385"/>
                    </a:ext>
                  </a:extLst>
                </a:gridCol>
                <a:gridCol w="2406580">
                  <a:extLst>
                    <a:ext uri="{9D8B030D-6E8A-4147-A177-3AD203B41FA5}">
                      <a16:colId xmlns:a16="http://schemas.microsoft.com/office/drawing/2014/main" val="697141818"/>
                    </a:ext>
                  </a:extLst>
                </a:gridCol>
                <a:gridCol w="2406580">
                  <a:extLst>
                    <a:ext uri="{9D8B030D-6E8A-4147-A177-3AD203B41FA5}">
                      <a16:colId xmlns:a16="http://schemas.microsoft.com/office/drawing/2014/main" val="3076770008"/>
                    </a:ext>
                  </a:extLst>
                </a:gridCol>
                <a:gridCol w="2406580">
                  <a:extLst>
                    <a:ext uri="{9D8B030D-6E8A-4147-A177-3AD203B41FA5}">
                      <a16:colId xmlns:a16="http://schemas.microsoft.com/office/drawing/2014/main" val="1629539135"/>
                    </a:ext>
                  </a:extLst>
                </a:gridCol>
              </a:tblGrid>
              <a:tr h="437438">
                <a:tc gridSpan="4">
                  <a:txBody>
                    <a:bodyPr/>
                    <a:lstStyle/>
                    <a:p>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Autumn 1</a:t>
                      </a:r>
                      <a:endParaRPr lang="en-GB"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655C1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5719724"/>
                  </a:ext>
                </a:extLst>
              </a:tr>
              <a:tr h="624952">
                <a:tc>
                  <a:txBody>
                    <a:bodyPr/>
                    <a:lstStyle/>
                    <a:p>
                      <a:r>
                        <a:rPr lang="en-GB" sz="10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Week 1</a:t>
                      </a:r>
                      <a:endParaRPr lang="en-GB" sz="1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655C10"/>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Revise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prefixes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revisit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prefixes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from Year 3 and 4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 il, im,ir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D966"/>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Revise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prefixes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revisit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prefixes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from Year 3 and 4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dis, re, pre, mis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D966"/>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Revise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Prefix </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grid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939221438"/>
                  </a:ext>
                </a:extLst>
              </a:tr>
              <a:tr h="709419">
                <a:tc>
                  <a:txBody>
                    <a:bodyPr/>
                    <a:lstStyle/>
                    <a:p>
                      <a:r>
                        <a:rPr lang="en-GB" sz="10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Week 2</a:t>
                      </a:r>
                      <a:endParaRPr lang="en-GB" sz="1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655C10"/>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Teach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 prefixes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dis, mis, re </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further understanding of the meaning of these 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CC2E5"/>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Teach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 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 over, under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CC2E5"/>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Practise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 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Prefix </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grid – how many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dis-, re-, mis-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224781159"/>
                  </a:ext>
                </a:extLst>
              </a:tr>
              <a:tr h="547322">
                <a:tc>
                  <a:txBody>
                    <a:bodyPr/>
                    <a:lstStyle/>
                    <a:p>
                      <a:r>
                        <a:rPr lang="en-GB" sz="10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Week 3</a:t>
                      </a:r>
                      <a:endParaRPr lang="en-GB" sz="1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655C10"/>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Practise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 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Prefix </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grid – how many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 under-, over-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Practise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 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Find the definition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Practise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 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Sentence challenge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844468114"/>
                  </a:ext>
                </a:extLst>
              </a:tr>
              <a:tr h="547322">
                <a:tc>
                  <a:txBody>
                    <a:bodyPr/>
                    <a:lstStyle/>
                    <a:p>
                      <a:r>
                        <a:rPr lang="en-GB" sz="10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Week 4</a:t>
                      </a:r>
                      <a:endParaRPr lang="en-GB" sz="1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655C10"/>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Apply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 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Dictation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FFCC"/>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Apply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 prefixes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Spelling test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FFCC"/>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Revise –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 </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grid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3051770641"/>
                  </a:ext>
                </a:extLst>
              </a:tr>
              <a:tr h="656200">
                <a:tc>
                  <a:txBody>
                    <a:bodyPr/>
                    <a:lstStyle/>
                    <a:p>
                      <a:r>
                        <a:rPr lang="en-GB" sz="10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Week 5</a:t>
                      </a:r>
                      <a:endParaRPr lang="en-GB" sz="1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655C10"/>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Teach – converting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nouns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into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using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-ate, -en, -ise, -ify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CC2E5"/>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Teach – converting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adjectives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into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using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-ate, -en, -ise, -ify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CC2E5"/>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Practise – converting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nouns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into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using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-ate, -en, -ise, -ify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grid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55965174"/>
                  </a:ext>
                </a:extLst>
              </a:tr>
              <a:tr h="656200">
                <a:tc>
                  <a:txBody>
                    <a:bodyPr/>
                    <a:lstStyle/>
                    <a:p>
                      <a:r>
                        <a:rPr lang="en-GB" sz="1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Week 6</a:t>
                      </a:r>
                      <a:endParaRPr lang="en-GB"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655C10"/>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Practise – converting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adjectives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into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using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-ate, -en, -ise, -ify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grid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Apply - converting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nouns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and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adjectives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into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using </a:t>
                      </a:r>
                      <a:r>
                        <a:rPr lang="en-GB"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suffixes</a:t>
                      </a: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Spelling test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FFCC"/>
                    </a:solidFill>
                  </a:tcPr>
                </a:tc>
                <a:tc>
                  <a:txBody>
                    <a:bodyPr/>
                    <a:lstStyle/>
                    <a:p>
                      <a:pPr algn="ctr"/>
                      <a:r>
                        <a:rPr lang="en-GB"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Apply - converting </a:t>
                      </a: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nouns</a:t>
                      </a:r>
                      <a:r>
                        <a:rPr lang="en-GB"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and </a:t>
                      </a: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adjectives</a:t>
                      </a:r>
                      <a:r>
                        <a:rPr lang="en-GB"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into </a:t>
                      </a: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verbs</a:t>
                      </a:r>
                      <a:r>
                        <a:rPr lang="en-GB"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using </a:t>
                      </a:r>
                      <a:r>
                        <a:rPr lang="en-GB"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suffixes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Spelling test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5113" marR="5511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476913850"/>
                  </a:ext>
                </a:extLst>
              </a:tr>
            </a:tbl>
          </a:graphicData>
        </a:graphic>
      </p:graphicFrame>
    </p:spTree>
    <p:extLst>
      <p:ext uri="{BB962C8B-B14F-4D97-AF65-F5344CB8AC3E}">
        <p14:creationId xmlns:p14="http://schemas.microsoft.com/office/powerpoint/2010/main" val="1048774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865D9D-F0EF-4971-9EC8-1A58A91DDA8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0FB981E-AFB8-A196-D707-D0C054E0C025}"/>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BADD9D69-84B7-C96B-F6EB-9E819C6A52BB}"/>
              </a:ext>
            </a:extLst>
          </p:cNvPr>
          <p:cNvSpPr txBox="1"/>
          <p:nvPr/>
        </p:nvSpPr>
        <p:spPr>
          <a:xfrm>
            <a:off x="4021928" y="36346"/>
            <a:ext cx="6100762" cy="707886"/>
          </a:xfrm>
          <a:prstGeom prst="rect">
            <a:avLst/>
          </a:prstGeom>
          <a:noFill/>
        </p:spPr>
        <p:txBody>
          <a:bodyPr wrap="square">
            <a:spAutoFit/>
          </a:bodyPr>
          <a:lstStyle/>
          <a:p>
            <a:r>
              <a:rPr lang="en-US" sz="4000" dirty="0">
                <a:latin typeface="Arial" panose="020B0604020202020204" pitchFamily="34" charset="0"/>
                <a:cs typeface="Arial" panose="020B0604020202020204" pitchFamily="34" charset="0"/>
              </a:rPr>
              <a:t>English Language</a:t>
            </a:r>
          </a:p>
        </p:txBody>
      </p:sp>
      <p:sp>
        <p:nvSpPr>
          <p:cNvPr id="14" name="TextBox 13">
            <a:extLst>
              <a:ext uri="{FF2B5EF4-FFF2-40B4-BE49-F238E27FC236}">
                <a16:creationId xmlns:a16="http://schemas.microsoft.com/office/drawing/2014/main" id="{A5322831-39C5-0B05-9B69-B3FDF272315B}"/>
              </a:ext>
            </a:extLst>
          </p:cNvPr>
          <p:cNvSpPr txBox="1"/>
          <p:nvPr/>
        </p:nvSpPr>
        <p:spPr>
          <a:xfrm>
            <a:off x="164306" y="686597"/>
            <a:ext cx="11922919" cy="5539978"/>
          </a:xfrm>
          <a:prstGeom prst="rect">
            <a:avLst/>
          </a:prstGeom>
          <a:solidFill>
            <a:srgbClr val="655C10"/>
          </a:solidFill>
        </p:spPr>
        <p:txBody>
          <a:bodyPr wrap="square">
            <a:spAutoFit/>
          </a:bodyPr>
          <a:lstStyle/>
          <a:p>
            <a:r>
              <a:rPr lang="en-US" sz="2800" dirty="0">
                <a:solidFill>
                  <a:schemeClr val="bg1"/>
                </a:solidFill>
                <a:latin typeface="Arial" panose="020B0604020202020204" pitchFamily="34" charset="0"/>
                <a:cs typeface="Arial" panose="020B0604020202020204" pitchFamily="34" charset="0"/>
              </a:rPr>
              <a:t>Alphabetic system</a:t>
            </a:r>
          </a:p>
          <a:p>
            <a:pPr lvl="3"/>
            <a:r>
              <a:rPr lang="en-US" sz="2800" dirty="0">
                <a:solidFill>
                  <a:schemeClr val="bg1"/>
                </a:solidFill>
                <a:latin typeface="Arial" panose="020B0604020202020204" pitchFamily="34" charset="0"/>
                <a:cs typeface="Arial" panose="020B0604020202020204" pitchFamily="34" charset="0"/>
              </a:rPr>
              <a:t>26 letters creating 44 phonemes in 144 combinations to form about half a million words in current use</a:t>
            </a:r>
          </a:p>
          <a:p>
            <a:pPr lvl="3"/>
            <a:r>
              <a:rPr lang="en-US" sz="2800" dirty="0">
                <a:solidFill>
                  <a:schemeClr val="bg1"/>
                </a:solidFill>
                <a:latin typeface="Arial" panose="020B0604020202020204" pitchFamily="34" charset="0"/>
                <a:cs typeface="Arial" panose="020B0604020202020204" pitchFamily="34" charset="0"/>
              </a:rPr>
              <a:t>21 consonants; spoken English uses 24 consonant sounds – generally predictable</a:t>
            </a:r>
          </a:p>
          <a:p>
            <a:pPr lvl="3"/>
            <a:r>
              <a:rPr lang="en-US" sz="2800" dirty="0">
                <a:solidFill>
                  <a:schemeClr val="bg1"/>
                </a:solidFill>
                <a:latin typeface="Arial" panose="020B0604020202020204" pitchFamily="34" charset="0"/>
                <a:cs typeface="Arial" panose="020B0604020202020204" pitchFamily="34" charset="0"/>
              </a:rPr>
              <a:t>20 spoken vowel sounds but only 5 vowel letters</a:t>
            </a:r>
          </a:p>
          <a:p>
            <a:r>
              <a:rPr lang="en-US" sz="2800" dirty="0">
                <a:solidFill>
                  <a:schemeClr val="bg1"/>
                </a:solidFill>
                <a:latin typeface="Arial" panose="020B0604020202020204" pitchFamily="34" charset="0"/>
                <a:cs typeface="Arial" panose="020B0604020202020204" pitchFamily="34" charset="0"/>
              </a:rPr>
              <a:t>History</a:t>
            </a:r>
          </a:p>
          <a:p>
            <a:pPr lvl="3"/>
            <a:r>
              <a:rPr lang="en-US" sz="2800" dirty="0">
                <a:solidFill>
                  <a:schemeClr val="bg1"/>
                </a:solidFill>
                <a:latin typeface="Arial" panose="020B0604020202020204" pitchFamily="34" charset="0"/>
                <a:cs typeface="Arial" panose="020B0604020202020204" pitchFamily="34" charset="0"/>
              </a:rPr>
              <a:t>Germanic – Anglo Saxons, over ½ our words </a:t>
            </a:r>
          </a:p>
          <a:p>
            <a:pPr lvl="3"/>
            <a:r>
              <a:rPr lang="en-US" sz="2800" dirty="0">
                <a:solidFill>
                  <a:schemeClr val="bg1"/>
                </a:solidFill>
                <a:latin typeface="Arial" panose="020B0604020202020204" pitchFamily="34" charset="0"/>
                <a:cs typeface="Arial" panose="020B0604020202020204" pitchFamily="34" charset="0"/>
              </a:rPr>
              <a:t>Romance – French, Spanish and Portuguese</a:t>
            </a:r>
          </a:p>
          <a:p>
            <a:pPr lvl="3"/>
            <a:r>
              <a:rPr lang="en-US" sz="2800" dirty="0">
                <a:solidFill>
                  <a:schemeClr val="bg1"/>
                </a:solidFill>
                <a:latin typeface="Arial" panose="020B0604020202020204" pitchFamily="34" charset="0"/>
                <a:cs typeface="Arial" panose="020B0604020202020204" pitchFamily="34" charset="0"/>
              </a:rPr>
              <a:t>Classical – Greek and Latin</a:t>
            </a:r>
            <a:endParaRPr lang="en-US" sz="2800" dirty="0">
              <a:solidFill>
                <a:srgbClr val="000000"/>
              </a:solidFill>
              <a:latin typeface="Arial" panose="020B0604020202020204" pitchFamily="34" charset="0"/>
              <a:cs typeface="Arial" panose="020B0604020202020204" pitchFamily="34" charset="0"/>
            </a:endParaRPr>
          </a:p>
          <a:p>
            <a:pPr lvl="3"/>
            <a:endParaRPr lang="en-US" sz="2800" dirty="0">
              <a:solidFill>
                <a:srgbClr val="000000"/>
              </a:solidFill>
              <a:latin typeface="Arial" panose="020B0604020202020204" pitchFamily="34" charset="0"/>
              <a:cs typeface="Arial" panose="020B0604020202020204" pitchFamily="34" charset="0"/>
            </a:endParaRPr>
          </a:p>
          <a:p>
            <a:pPr algn="ctr">
              <a:buFont typeface="Arial" charset="0"/>
              <a:buNone/>
            </a:pPr>
            <a:r>
              <a:rPr lang="en-US" sz="2800" dirty="0">
                <a:solidFill>
                  <a:srgbClr val="FF0000"/>
                </a:solidFill>
                <a:latin typeface="Arial" panose="020B0604020202020204" pitchFamily="34" charset="0"/>
                <a:cs typeface="Arial" panose="020B0604020202020204" pitchFamily="34" charset="0"/>
              </a:rPr>
              <a:t>85% of English spelling system is predictable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8208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FEB1E6-5B41-99C9-07DC-7DDE631FFA2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B37ACB1-1041-AFBE-674F-B972F7D7BEAC}"/>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DAE31F13-36F2-1F72-67F7-9EF23F1BF857}"/>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3" name="TextBox 2">
            <a:extLst>
              <a:ext uri="{FF2B5EF4-FFF2-40B4-BE49-F238E27FC236}">
                <a16:creationId xmlns:a16="http://schemas.microsoft.com/office/drawing/2014/main" id="{ED30CA23-ED2A-B9FC-E55C-33FF5AF95B9A}"/>
              </a:ext>
            </a:extLst>
          </p:cNvPr>
          <p:cNvSpPr txBox="1"/>
          <p:nvPr/>
        </p:nvSpPr>
        <p:spPr>
          <a:xfrm>
            <a:off x="268941" y="750056"/>
            <a:ext cx="11736130" cy="5509200"/>
          </a:xfrm>
          <a:prstGeom prst="rect">
            <a:avLst/>
          </a:prstGeom>
          <a:solidFill>
            <a:srgbClr val="655C10"/>
          </a:solidFill>
        </p:spPr>
        <p:txBody>
          <a:bodyPr wrap="square">
            <a:spAutoFit/>
          </a:bodyPr>
          <a:lstStyle/>
          <a:p>
            <a:r>
              <a:rPr lang="en-GB" sz="3200" b="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The Activity Packs</a:t>
            </a:r>
          </a:p>
          <a:p>
            <a:endParaRPr lang="en-GB" sz="3200" b="1" u="sng" dirty="0">
              <a:solidFill>
                <a:schemeClr val="bg1"/>
              </a:solidFill>
              <a:latin typeface="Arial" panose="020B0604020202020204" pitchFamily="34" charset="0"/>
              <a:ea typeface="Calibri" panose="020F0502020204030204" pitchFamily="34" charset="0"/>
              <a:cs typeface="Arial" panose="020B0604020202020204" pitchFamily="34" charset="0"/>
            </a:endParaRPr>
          </a:p>
          <a:p>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Every year group has 6 activity packs for each half term.</a:t>
            </a:r>
          </a:p>
          <a:p>
            <a:endParaRPr lang="en-GB" sz="3200" dirty="0">
              <a:solidFill>
                <a:schemeClr val="bg1"/>
              </a:solidFill>
              <a:latin typeface="Arial" panose="020B0604020202020204" pitchFamily="34" charset="0"/>
              <a:ea typeface="Calibri" panose="020F0502020204030204" pitchFamily="34" charset="0"/>
              <a:cs typeface="Arial" panose="020B0604020202020204" pitchFamily="34" charset="0"/>
            </a:endParaRPr>
          </a:p>
          <a:p>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These are referenced in the teachers’ guide.</a:t>
            </a:r>
          </a:p>
          <a:p>
            <a:endParaRPr lang="en-GB" sz="3200" dirty="0">
              <a:solidFill>
                <a:schemeClr val="bg1"/>
              </a:solidFill>
              <a:latin typeface="Arial" panose="020B0604020202020204" pitchFamily="34" charset="0"/>
              <a:ea typeface="Calibri" panose="020F0502020204030204" pitchFamily="34" charset="0"/>
              <a:cs typeface="Arial" panose="020B0604020202020204" pitchFamily="34" charset="0"/>
            </a:endParaRPr>
          </a:p>
          <a:p>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These contain all the resources needed for all the sessions.</a:t>
            </a:r>
          </a:p>
          <a:p>
            <a:endParaRPr lang="en-GB" sz="3200" dirty="0">
              <a:solidFill>
                <a:schemeClr val="bg1"/>
              </a:solidFill>
              <a:latin typeface="Arial" panose="020B0604020202020204" pitchFamily="34" charset="0"/>
              <a:ea typeface="Calibri" panose="020F0502020204030204" pitchFamily="34" charset="0"/>
              <a:cs typeface="Arial" panose="020B0604020202020204" pitchFamily="34" charset="0"/>
            </a:endParaRPr>
          </a:p>
          <a:p>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Incorporated in the activities, there are also teacher completed versions of any activities to support teachers </a:t>
            </a:r>
            <a:r>
              <a:rPr lang="en-GB" sz="3200" dirty="0">
                <a:solidFill>
                  <a:schemeClr val="bg1"/>
                </a:solidFill>
                <a:latin typeface="Arial" panose="020B0604020202020204" pitchFamily="34" charset="0"/>
                <a:ea typeface="Calibri" panose="020F0502020204030204" pitchFamily="34" charset="0"/>
                <a:cs typeface="Arial" panose="020B0604020202020204" pitchFamily="34" charset="0"/>
              </a:rPr>
              <a:t>when reviewing the activities with the children.</a:t>
            </a:r>
            <a:endPar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2001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A786-4BF5-6129-37B1-3AA166790C16}"/>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8EA128E-C120-A326-F50F-FB75FAA55B91}"/>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12F6C2BE-0F85-6AF2-589A-377B631CB270}"/>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Year 6</a:t>
            </a:r>
          </a:p>
        </p:txBody>
      </p:sp>
      <p:sp>
        <p:nvSpPr>
          <p:cNvPr id="3" name="TextBox 2">
            <a:extLst>
              <a:ext uri="{FF2B5EF4-FFF2-40B4-BE49-F238E27FC236}">
                <a16:creationId xmlns:a16="http://schemas.microsoft.com/office/drawing/2014/main" id="{633ACA93-DE9E-9494-4D90-690DE4D2F3CB}"/>
              </a:ext>
            </a:extLst>
          </p:cNvPr>
          <p:cNvSpPr txBox="1"/>
          <p:nvPr/>
        </p:nvSpPr>
        <p:spPr>
          <a:xfrm>
            <a:off x="268941" y="750056"/>
            <a:ext cx="11736130" cy="1015663"/>
          </a:xfrm>
          <a:prstGeom prst="rect">
            <a:avLst/>
          </a:prstGeom>
          <a:solidFill>
            <a:srgbClr val="655C10"/>
          </a:solidFill>
        </p:spPr>
        <p:txBody>
          <a:bodyPr wrap="square">
            <a:spAutoFit/>
          </a:bodyPr>
          <a:lstStyle/>
          <a:p>
            <a:r>
              <a:rPr lang="en-GB" b="1" dirty="0">
                <a:solidFill>
                  <a:schemeClr val="bg1"/>
                </a:solidFill>
                <a:latin typeface="Arial" panose="020B0604020202020204" pitchFamily="34" charset="0"/>
                <a:ea typeface="Calibri" panose="020F0502020204030204" pitchFamily="34" charset="0"/>
              </a:rPr>
              <a:t>Included in the Year 6 programme is a table showing p</a:t>
            </a:r>
            <a:r>
              <a:rPr lang="en-GB" sz="1800" b="1" dirty="0">
                <a:solidFill>
                  <a:schemeClr val="bg1"/>
                </a:solidFill>
                <a:effectLst/>
                <a:latin typeface="Arial" panose="020B0604020202020204" pitchFamily="34" charset="0"/>
                <a:ea typeface="Calibri" panose="020F0502020204030204" pitchFamily="34" charset="0"/>
              </a:rPr>
              <a:t>revious year group units that can be used to address any particular spelling weaknesses or revise content domains assessed in the end of key stage 2 spelling test.</a:t>
            </a:r>
            <a:r>
              <a:rPr lang="en-GB" sz="2400" dirty="0">
                <a:solidFill>
                  <a:schemeClr val="bg1"/>
                </a:solidFill>
                <a:effectLst/>
              </a:rPr>
              <a:t> </a:t>
            </a:r>
            <a:endParaRPr lang="en-GB"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0739202D-C5D3-2FEB-938A-DE5799F32640}"/>
              </a:ext>
            </a:extLst>
          </p:cNvPr>
          <p:cNvGraphicFramePr>
            <a:graphicFrameLocks noGrp="1"/>
          </p:cNvGraphicFramePr>
          <p:nvPr>
            <p:extLst>
              <p:ext uri="{D42A27DB-BD31-4B8C-83A1-F6EECF244321}">
                <p14:modId xmlns:p14="http://schemas.microsoft.com/office/powerpoint/2010/main" val="873687200"/>
              </p:ext>
            </p:extLst>
          </p:nvPr>
        </p:nvGraphicFramePr>
        <p:xfrm>
          <a:off x="2142409" y="1825625"/>
          <a:ext cx="7907182" cy="4351339"/>
        </p:xfrm>
        <a:graphic>
          <a:graphicData uri="http://schemas.openxmlformats.org/drawingml/2006/table">
            <a:tbl>
              <a:tblPr firstRow="1" firstCol="1" bandRow="1"/>
              <a:tblGrid>
                <a:gridCol w="5658379">
                  <a:extLst>
                    <a:ext uri="{9D8B030D-6E8A-4147-A177-3AD203B41FA5}">
                      <a16:colId xmlns:a16="http://schemas.microsoft.com/office/drawing/2014/main" val="3550456961"/>
                    </a:ext>
                  </a:extLst>
                </a:gridCol>
                <a:gridCol w="2248803">
                  <a:extLst>
                    <a:ext uri="{9D8B030D-6E8A-4147-A177-3AD203B41FA5}">
                      <a16:colId xmlns:a16="http://schemas.microsoft.com/office/drawing/2014/main" val="558508655"/>
                    </a:ext>
                  </a:extLst>
                </a:gridCol>
              </a:tblGrid>
              <a:tr h="137516">
                <a:tc>
                  <a:txBody>
                    <a:bodyPr/>
                    <a:lstStyle/>
                    <a:p>
                      <a:pPr algn="ctr"/>
                      <a:r>
                        <a:rPr lang="en-GB" sz="900" b="1" kern="100">
                          <a:effectLst/>
                          <a:latin typeface="Arial" panose="020B0604020202020204" pitchFamily="34" charset="0"/>
                          <a:ea typeface="Calibri" panose="020F0502020204030204" pitchFamily="34" charset="0"/>
                          <a:cs typeface="Times New Roman" panose="02020603050405020304" pitchFamily="18" charset="0"/>
                        </a:rPr>
                        <a:t>National Curriculum content domain and PoS</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b="1" kern="100">
                          <a:effectLst/>
                          <a:latin typeface="Arial" panose="020B0604020202020204" pitchFamily="34" charset="0"/>
                          <a:ea typeface="Calibri" panose="020F0502020204030204" pitchFamily="34" charset="0"/>
                          <a:cs typeface="Times New Roman" panose="02020603050405020304" pitchFamily="18" charset="0"/>
                        </a:rPr>
                        <a:t>Units in ‘Cracking Spelling’</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98907360"/>
                  </a:ext>
                </a:extLst>
              </a:tr>
              <a:tr h="275032">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S38 - adding suffixes beginning with vowel letters to words of more than one syllable</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Autumn 1 – weeks 1-3</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 </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52986320"/>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S39 - the /i/ sound spelt y other than at the end of words</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Autumn 2 – Weeks 2-3</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22888276"/>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S40 - the /u/ sound spelt ou </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Autumn 2 – Weeks 1-2</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43030042"/>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S41 – prefixes </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Autumn1 – Weeks 3-6</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15437731"/>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S42 – the suffix -ation</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Spring 1 – Weeks 4-5</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10298354"/>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S43 - the suffix -ly </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3 Autumn 1 – Weeks 2-4</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19710245"/>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S44 – words with ending /zhure/ and /chure/</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Spring 2 – Weeks 1-4</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88193937"/>
                  </a:ext>
                </a:extLst>
              </a:tr>
              <a:tr h="262140">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S45 – endings which sound like /zhun/</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Spring 2 – Weeks 1-2</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37551375"/>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S46 – the suffix – ous</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Spring 1 – Weeks 5-6</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88769204"/>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S47 - endings which sound like /ʃən/, spelt –tion, –sion, –ssion, –cian</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Summer 1 – Weeks 1-3</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92196945"/>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S48 - words with the /k/ sound spelt ch</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Autumn 2 – Weeks 3-5</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87843789"/>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S49 – words with the /sh/ sound spelt ch </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Autumn 2 – Weeks 3-5</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40809103"/>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S50 - Words ending with the /g/ sound spelt –gue and the /k/ sound spelt -que</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Summer 2 – Weeks 2-5</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3416637"/>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S51 – words with the /s/ sound spelt sc</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Summer 2 – Weeks 5-6</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91574439"/>
                  </a:ext>
                </a:extLst>
              </a:tr>
              <a:tr h="261663">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S52 – words with the /ae/ sound spelt as ei, eigh or ey</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a:effectLst/>
                          <a:latin typeface="Arial" panose="020B0604020202020204" pitchFamily="34" charset="0"/>
                          <a:ea typeface="Calibri" panose="020F0502020204030204" pitchFamily="34" charset="0"/>
                          <a:cs typeface="Times New Roman" panose="02020603050405020304" pitchFamily="18" charset="0"/>
                        </a:rPr>
                        <a:t>Year 4 Summer 2 – Weeks 2-5</a:t>
                      </a:r>
                      <a:endParaRPr lang="en-GB"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35893751"/>
                  </a:ext>
                </a:extLst>
              </a:tr>
              <a:tr h="275032">
                <a:tc>
                  <a:txBody>
                    <a:bodyPr/>
                    <a:lstStyle/>
                    <a:p>
                      <a:pPr marL="342900" lvl="0" indent="-342900">
                        <a:buFont typeface="Cambria" panose="02040503050406030204" pitchFamily="18" charset="0"/>
                        <a:buChar char="-"/>
                      </a:pPr>
                      <a:r>
                        <a:rPr lang="en-GB" sz="900" kern="100">
                          <a:effectLst/>
                          <a:latin typeface="Arial" panose="020B0604020202020204" pitchFamily="34" charset="0"/>
                          <a:ea typeface="Times New Roman" panose="02020603050405020304" pitchFamily="18" charset="0"/>
                          <a:cs typeface="Times New Roman" panose="02020603050405020304" pitchFamily="18" charset="0"/>
                        </a:rPr>
                        <a:t>S54 - homophones and near homophones (Year 3 and 4)  </a:t>
                      </a:r>
                      <a:endParaRPr lang="en-GB" sz="9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GB" sz="900" kern="100" dirty="0">
                          <a:effectLst/>
                          <a:latin typeface="Arial" panose="020B0604020202020204" pitchFamily="34" charset="0"/>
                          <a:ea typeface="Calibri" panose="020F0502020204030204" pitchFamily="34" charset="0"/>
                          <a:cs typeface="Times New Roman" panose="02020603050405020304" pitchFamily="18" charset="0"/>
                        </a:rPr>
                        <a:t>Year 4 Spring 1 – Weeks 1-3</a:t>
                      </a:r>
                      <a:endParaRPr lang="en-GB" sz="9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9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GB"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1569" marR="51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18027892"/>
                  </a:ext>
                </a:extLst>
              </a:tr>
            </a:tbl>
          </a:graphicData>
        </a:graphic>
      </p:graphicFrame>
    </p:spTree>
    <p:extLst>
      <p:ext uri="{BB962C8B-B14F-4D97-AF65-F5344CB8AC3E}">
        <p14:creationId xmlns:p14="http://schemas.microsoft.com/office/powerpoint/2010/main" val="2656575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F377DC-A747-C419-A919-E03492EEAC08}"/>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822D558-F0C7-5B27-CF0E-2390BBB12CD6}"/>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EB1B38FB-75CA-226C-335C-7679CD59D82B}"/>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14" name="TextBox 13">
            <a:extLst>
              <a:ext uri="{FF2B5EF4-FFF2-40B4-BE49-F238E27FC236}">
                <a16:creationId xmlns:a16="http://schemas.microsoft.com/office/drawing/2014/main" id="{284FAC4E-5FAC-6127-3F62-53EFC05E82F7}"/>
              </a:ext>
            </a:extLst>
          </p:cNvPr>
          <p:cNvSpPr txBox="1"/>
          <p:nvPr/>
        </p:nvSpPr>
        <p:spPr>
          <a:xfrm>
            <a:off x="164306" y="686597"/>
            <a:ext cx="11922919" cy="5386090"/>
          </a:xfrm>
          <a:prstGeom prst="rect">
            <a:avLst/>
          </a:prstGeom>
          <a:solidFill>
            <a:srgbClr val="655C10"/>
          </a:solidFill>
        </p:spPr>
        <p:txBody>
          <a:bodyPr wrap="square">
            <a:spAutoFit/>
          </a:bodyPr>
          <a:lstStyle/>
          <a:p>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This spelling programme is designed to support and guide teachers in delivering the spelling expectations from the National Curriculum.</a:t>
            </a:r>
          </a:p>
          <a:p>
            <a:endPar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It is a prescriptive programme that focuses on ensuring children develop an investigative approach to spelling. </a:t>
            </a:r>
          </a:p>
          <a:p>
            <a:endParaRPr lang="en-GB" sz="3200" dirty="0">
              <a:solidFill>
                <a:schemeClr val="bg1"/>
              </a:solidFill>
              <a:latin typeface="Arial" panose="020B0604020202020204" pitchFamily="34" charset="0"/>
              <a:cs typeface="Arial" panose="020B0604020202020204" pitchFamily="34" charset="0"/>
            </a:endParaRPr>
          </a:p>
          <a:p>
            <a:r>
              <a:rPr lang="en-GB" sz="3200" dirty="0">
                <a:solidFill>
                  <a:schemeClr val="bg1"/>
                </a:solidFill>
                <a:latin typeface="Trebuchet MS" pitchFamily="-106" charset="0"/>
              </a:rPr>
              <a:t>It builds on the children’s understanding of the key principles – phonemic knowledge, morphemic knowledge and etymological knowledge.</a:t>
            </a:r>
          </a:p>
          <a:p>
            <a:endParaRPr lang="en-GB" sz="2400" dirty="0">
              <a:solidFill>
                <a:schemeClr val="bg1"/>
              </a:solidFill>
              <a:latin typeface="Trebuchet MS" pitchFamily="-106" charset="0"/>
            </a:endParaRPr>
          </a:p>
        </p:txBody>
      </p:sp>
    </p:spTree>
    <p:extLst>
      <p:ext uri="{BB962C8B-B14F-4D97-AF65-F5344CB8AC3E}">
        <p14:creationId xmlns:p14="http://schemas.microsoft.com/office/powerpoint/2010/main" val="2820573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5F000-8202-7DE9-0AB4-43552D47AC7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50C7194E-0FD6-13EC-AE61-CA4F30905E23}"/>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F36CCE7F-A41B-F1FB-67BA-14D8685FB2F1}"/>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14" name="TextBox 13">
            <a:extLst>
              <a:ext uri="{FF2B5EF4-FFF2-40B4-BE49-F238E27FC236}">
                <a16:creationId xmlns:a16="http://schemas.microsoft.com/office/drawing/2014/main" id="{0729F7D1-D090-FA09-3204-690E355C2A83}"/>
              </a:ext>
            </a:extLst>
          </p:cNvPr>
          <p:cNvSpPr txBox="1"/>
          <p:nvPr/>
        </p:nvSpPr>
        <p:spPr>
          <a:xfrm>
            <a:off x="164306" y="686597"/>
            <a:ext cx="11922919" cy="5521512"/>
          </a:xfrm>
          <a:prstGeom prst="rect">
            <a:avLst/>
          </a:prstGeom>
          <a:solidFill>
            <a:srgbClr val="655C10"/>
          </a:solidFill>
        </p:spPr>
        <p:txBody>
          <a:bodyPr wrap="square">
            <a:spAutoFit/>
          </a:bodyPr>
          <a:lstStyle/>
          <a:p>
            <a:pPr>
              <a:lnSpc>
                <a:spcPct val="90000"/>
              </a:lnSpc>
              <a:buFontTx/>
              <a:buNone/>
            </a:pPr>
            <a:r>
              <a:rPr lang="en-GB" sz="2800" u="sng" dirty="0">
                <a:solidFill>
                  <a:schemeClr val="bg1"/>
                </a:solidFill>
                <a:latin typeface="Arial" panose="020B0604020202020204" pitchFamily="34" charset="0"/>
                <a:cs typeface="Arial" panose="020B0604020202020204" pitchFamily="34" charset="0"/>
              </a:rPr>
              <a:t>Phonemic knowledge:</a:t>
            </a:r>
          </a:p>
          <a:p>
            <a:pPr>
              <a:lnSpc>
                <a:spcPct val="90000"/>
              </a:lnSpc>
            </a:pPr>
            <a:r>
              <a:rPr lang="en-GB" sz="2800" dirty="0">
                <a:solidFill>
                  <a:schemeClr val="bg1"/>
                </a:solidFill>
                <a:latin typeface="Arial" panose="020B0604020202020204" pitchFamily="34" charset="0"/>
                <a:cs typeface="Arial" panose="020B0604020202020204" pitchFamily="34" charset="0"/>
              </a:rPr>
              <a:t>Phonics</a:t>
            </a:r>
          </a:p>
          <a:p>
            <a:pPr>
              <a:lnSpc>
                <a:spcPct val="90000"/>
              </a:lnSpc>
            </a:pPr>
            <a:r>
              <a:rPr lang="en-GB" sz="2800" dirty="0">
                <a:solidFill>
                  <a:schemeClr val="bg1"/>
                </a:solidFill>
                <a:latin typeface="Arial" panose="020B0604020202020204" pitchFamily="34" charset="0"/>
                <a:cs typeface="Arial" panose="020B0604020202020204" pitchFamily="34" charset="0"/>
              </a:rPr>
              <a:t>Spelling patterns and conventions</a:t>
            </a:r>
          </a:p>
          <a:p>
            <a:pPr>
              <a:lnSpc>
                <a:spcPct val="90000"/>
              </a:lnSpc>
            </a:pPr>
            <a:r>
              <a:rPr lang="en-GB" sz="2800" dirty="0">
                <a:solidFill>
                  <a:schemeClr val="bg1"/>
                </a:solidFill>
                <a:latin typeface="Arial" panose="020B0604020202020204" pitchFamily="34" charset="0"/>
                <a:cs typeface="Arial" panose="020B0604020202020204" pitchFamily="34" charset="0"/>
              </a:rPr>
              <a:t>Homophones</a:t>
            </a:r>
          </a:p>
          <a:p>
            <a:pPr>
              <a:lnSpc>
                <a:spcPct val="90000"/>
              </a:lnSpc>
            </a:pPr>
            <a:r>
              <a:rPr lang="en-GB" sz="2800" dirty="0">
                <a:solidFill>
                  <a:schemeClr val="bg1"/>
                </a:solidFill>
                <a:latin typeface="Arial" panose="020B0604020202020204" pitchFamily="34" charset="0"/>
                <a:cs typeface="Arial" panose="020B0604020202020204" pitchFamily="34" charset="0"/>
              </a:rPr>
              <a:t>Phonological knowledge</a:t>
            </a:r>
          </a:p>
          <a:p>
            <a:pPr>
              <a:lnSpc>
                <a:spcPct val="90000"/>
              </a:lnSpc>
            </a:pPr>
            <a:endParaRPr lang="en-GB" sz="2800" dirty="0">
              <a:solidFill>
                <a:schemeClr val="bg1"/>
              </a:solidFill>
              <a:latin typeface="Arial" panose="020B0604020202020204" pitchFamily="34" charset="0"/>
              <a:cs typeface="Arial" panose="020B0604020202020204" pitchFamily="34" charset="0"/>
            </a:endParaRPr>
          </a:p>
          <a:p>
            <a:pPr>
              <a:lnSpc>
                <a:spcPct val="90000"/>
              </a:lnSpc>
              <a:buFontTx/>
              <a:buNone/>
            </a:pPr>
            <a:r>
              <a:rPr lang="en-GB" sz="2800" u="sng" dirty="0">
                <a:solidFill>
                  <a:schemeClr val="bg1"/>
                </a:solidFill>
                <a:latin typeface="Arial" panose="020B0604020202020204" pitchFamily="34" charset="0"/>
                <a:cs typeface="Arial" panose="020B0604020202020204" pitchFamily="34" charset="0"/>
              </a:rPr>
              <a:t>Morphological knowledge:</a:t>
            </a:r>
          </a:p>
          <a:p>
            <a:pPr>
              <a:lnSpc>
                <a:spcPct val="90000"/>
              </a:lnSpc>
            </a:pPr>
            <a:r>
              <a:rPr lang="en-GB" sz="2800" dirty="0">
                <a:solidFill>
                  <a:schemeClr val="bg1"/>
                </a:solidFill>
                <a:latin typeface="Arial" panose="020B0604020202020204" pitchFamily="34" charset="0"/>
                <a:cs typeface="Arial" panose="020B0604020202020204" pitchFamily="34" charset="0"/>
              </a:rPr>
              <a:t>Root words</a:t>
            </a:r>
          </a:p>
          <a:p>
            <a:pPr>
              <a:lnSpc>
                <a:spcPct val="90000"/>
              </a:lnSpc>
            </a:pPr>
            <a:r>
              <a:rPr lang="en-GB" sz="2800" dirty="0">
                <a:solidFill>
                  <a:schemeClr val="bg1"/>
                </a:solidFill>
                <a:latin typeface="Arial" panose="020B0604020202020204" pitchFamily="34" charset="0"/>
                <a:cs typeface="Arial" panose="020B0604020202020204" pitchFamily="34" charset="0"/>
              </a:rPr>
              <a:t>Compound words</a:t>
            </a:r>
          </a:p>
          <a:p>
            <a:pPr>
              <a:lnSpc>
                <a:spcPct val="90000"/>
              </a:lnSpc>
            </a:pPr>
            <a:r>
              <a:rPr lang="en-GB" sz="2800" dirty="0">
                <a:solidFill>
                  <a:schemeClr val="bg1"/>
                </a:solidFill>
                <a:latin typeface="Arial" panose="020B0604020202020204" pitchFamily="34" charset="0"/>
                <a:cs typeface="Arial" panose="020B0604020202020204" pitchFamily="34" charset="0"/>
              </a:rPr>
              <a:t>Suffixes</a:t>
            </a:r>
          </a:p>
          <a:p>
            <a:pPr>
              <a:lnSpc>
                <a:spcPct val="90000"/>
              </a:lnSpc>
            </a:pPr>
            <a:r>
              <a:rPr lang="en-GB" sz="2800" dirty="0">
                <a:solidFill>
                  <a:schemeClr val="bg1"/>
                </a:solidFill>
                <a:latin typeface="Arial" panose="020B0604020202020204" pitchFamily="34" charset="0"/>
                <a:cs typeface="Arial" panose="020B0604020202020204" pitchFamily="34" charset="0"/>
              </a:rPr>
              <a:t>Prefixes</a:t>
            </a:r>
          </a:p>
          <a:p>
            <a:pPr>
              <a:lnSpc>
                <a:spcPct val="90000"/>
              </a:lnSpc>
            </a:pPr>
            <a:endParaRPr lang="en-GB" sz="2800" dirty="0">
              <a:solidFill>
                <a:schemeClr val="bg1"/>
              </a:solidFill>
              <a:latin typeface="Arial" panose="020B0604020202020204" pitchFamily="34" charset="0"/>
              <a:cs typeface="Arial" panose="020B0604020202020204" pitchFamily="34" charset="0"/>
            </a:endParaRPr>
          </a:p>
          <a:p>
            <a:pPr>
              <a:lnSpc>
                <a:spcPct val="90000"/>
              </a:lnSpc>
              <a:buFontTx/>
              <a:buNone/>
            </a:pPr>
            <a:r>
              <a:rPr lang="en-GB" sz="2800" u="sng" dirty="0">
                <a:solidFill>
                  <a:schemeClr val="bg1"/>
                </a:solidFill>
                <a:latin typeface="Arial" panose="020B0604020202020204" pitchFamily="34" charset="0"/>
                <a:cs typeface="Arial" panose="020B0604020202020204" pitchFamily="34" charset="0"/>
              </a:rPr>
              <a:t>Etymological knowledge:</a:t>
            </a:r>
          </a:p>
          <a:p>
            <a:pPr>
              <a:lnSpc>
                <a:spcPct val="90000"/>
              </a:lnSpc>
            </a:pPr>
            <a:r>
              <a:rPr lang="en-GB" sz="2800" dirty="0">
                <a:solidFill>
                  <a:schemeClr val="bg1"/>
                </a:solidFill>
                <a:latin typeface="Arial" panose="020B0604020202020204" pitchFamily="34" charset="0"/>
                <a:cs typeface="Arial" panose="020B0604020202020204" pitchFamily="34" charset="0"/>
              </a:rPr>
              <a:t>Word derivations</a:t>
            </a:r>
          </a:p>
        </p:txBody>
      </p:sp>
    </p:spTree>
    <p:extLst>
      <p:ext uri="{BB962C8B-B14F-4D97-AF65-F5344CB8AC3E}">
        <p14:creationId xmlns:p14="http://schemas.microsoft.com/office/powerpoint/2010/main" val="285706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40D40-2D41-9DAA-BE55-F1F261CA4908}"/>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5C67277C-F0DD-59CC-DD42-C144A5EED807}"/>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9582D72F-6BCC-30A6-D581-DA289403CB45}"/>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14" name="TextBox 13">
            <a:extLst>
              <a:ext uri="{FF2B5EF4-FFF2-40B4-BE49-F238E27FC236}">
                <a16:creationId xmlns:a16="http://schemas.microsoft.com/office/drawing/2014/main" id="{7F08C385-0C02-FA6C-F3AE-9D22F1487892}"/>
              </a:ext>
            </a:extLst>
          </p:cNvPr>
          <p:cNvSpPr txBox="1"/>
          <p:nvPr/>
        </p:nvSpPr>
        <p:spPr>
          <a:xfrm>
            <a:off x="164306" y="968984"/>
            <a:ext cx="11922919" cy="4696670"/>
          </a:xfrm>
          <a:prstGeom prst="rect">
            <a:avLst/>
          </a:prstGeom>
          <a:solidFill>
            <a:srgbClr val="655C10"/>
          </a:solidFill>
        </p:spPr>
        <p:txBody>
          <a:bodyPr wrap="square">
            <a:spAutoFit/>
          </a:bodyPr>
          <a:lstStyle/>
          <a:p>
            <a:endParaRPr lang="en-GB" sz="2400" dirty="0">
              <a:solidFill>
                <a:schemeClr val="bg1"/>
              </a:solidFill>
              <a:latin typeface="Trebuchet MS" pitchFamily="-106" charset="0"/>
            </a:endParaRPr>
          </a:p>
          <a:p>
            <a:r>
              <a:rPr lang="en-GB" sz="3200" dirty="0">
                <a:solidFill>
                  <a:schemeClr val="bg1"/>
                </a:solidFill>
                <a:latin typeface="Arial" panose="020B0604020202020204" pitchFamily="34" charset="0"/>
                <a:cs typeface="Arial" panose="020B0604020202020204" pitchFamily="34" charset="0"/>
              </a:rPr>
              <a:t>Throughout the programme, it supports children:</a:t>
            </a:r>
          </a:p>
          <a:p>
            <a:pPr marL="342900" indent="-34290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in being able to recognise how these apply to each word, in order to learn to spell words.</a:t>
            </a:r>
          </a:p>
          <a:p>
            <a:pPr marL="342900" indent="-342900">
              <a:buFont typeface="Arial" panose="020B0604020202020204" pitchFamily="34" charset="0"/>
              <a:buChar char="•"/>
            </a:pPr>
            <a:r>
              <a:rPr lang="en-GB" sz="3200" dirty="0">
                <a:solidFill>
                  <a:schemeClr val="bg1"/>
                </a:solidFill>
                <a:latin typeface="Arial" panose="020B0604020202020204" pitchFamily="34" charset="0"/>
                <a:cs typeface="Arial" panose="020B0604020202020204" pitchFamily="34" charset="0"/>
              </a:rPr>
              <a:t>by providing activities to practise and assess their spelling.</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GB" sz="3200" b="0" i="0" u="none" strike="noStrike" kern="1200" cap="none" spc="0" normalizeH="0" baseline="0" noProof="0" dirty="0">
                <a:ln>
                  <a:noFill/>
                </a:ln>
                <a:solidFill>
                  <a:schemeClr val="bg1"/>
                </a:solidFill>
                <a:effectLst/>
                <a:uLnTx/>
                <a:uFillTx/>
                <a:latin typeface="Arial" panose="020B0604020202020204" pitchFamily="34" charset="0"/>
                <a:ea typeface="ＭＳ Ｐゴシック" pitchFamily="-106" charset="-128"/>
                <a:cs typeface="Arial" panose="020B0604020202020204" pitchFamily="34" charset="0"/>
              </a:rPr>
              <a:t>in building their spelling vocabulary.</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lang="en-GB" sz="3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developing their grammar understanding of the words in context.</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lang="en-GB" sz="3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learning the statutory word lists in context.</a:t>
            </a:r>
            <a:endParaRPr lang="en-US" sz="3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6099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C72512-75DB-C2B7-BB50-ECA9165FD33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0071EB31-BCCE-DA83-DD70-5DB741268A20}"/>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dirty="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dirty="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dirty="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A0D1A8EF-7494-EB7D-E751-79035716212A}"/>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14" name="TextBox 13">
            <a:extLst>
              <a:ext uri="{FF2B5EF4-FFF2-40B4-BE49-F238E27FC236}">
                <a16:creationId xmlns:a16="http://schemas.microsoft.com/office/drawing/2014/main" id="{247EE2BA-B8AC-E4E9-768A-0A788B654EC4}"/>
              </a:ext>
            </a:extLst>
          </p:cNvPr>
          <p:cNvSpPr txBox="1"/>
          <p:nvPr/>
        </p:nvSpPr>
        <p:spPr>
          <a:xfrm>
            <a:off x="164306" y="1063113"/>
            <a:ext cx="11922919" cy="4247317"/>
          </a:xfrm>
          <a:prstGeom prst="rect">
            <a:avLst/>
          </a:prstGeom>
          <a:solidFill>
            <a:srgbClr val="655C10"/>
          </a:solidFill>
        </p:spPr>
        <p:txBody>
          <a:bodyPr wrap="square">
            <a:spAutoFit/>
          </a:bodyPr>
          <a:lstStyle/>
          <a:p>
            <a:r>
              <a:rPr lang="en-GB" sz="3600" dirty="0">
                <a:solidFill>
                  <a:schemeClr val="bg1"/>
                </a:solidFill>
                <a:effectLst/>
                <a:latin typeface="Arial" panose="020B0604020202020204" pitchFamily="34" charset="0"/>
                <a:ea typeface="Calibri" panose="020F0502020204030204" pitchFamily="34" charset="0"/>
                <a:cs typeface="Arial" panose="020B0604020202020204" pitchFamily="34" charset="0"/>
              </a:rPr>
              <a:t>Within the programme, there is also the focus on the grammar understanding of the words that are the focus of the sessions. Therefore, the words have been colour coded in the sessions to show their function in sentences (see 8-word class sheet). If a word can function in a variety of ways, it has been left without colour to indicate so</a:t>
            </a:r>
            <a:r>
              <a:rPr lang="en-GB" sz="3600" dirty="0">
                <a:solidFill>
                  <a:schemeClr val="bg1"/>
                </a:solidFill>
                <a:latin typeface="Arial" panose="020B0604020202020204" pitchFamily="34" charset="0"/>
                <a:ea typeface="Calibri" panose="020F0502020204030204" pitchFamily="34" charset="0"/>
                <a:cs typeface="Arial" panose="020B0604020202020204" pitchFamily="34" charset="0"/>
              </a:rPr>
              <a:t>.</a:t>
            </a:r>
            <a:endParaRPr lang="en-US" sz="2800" dirty="0">
              <a:solidFill>
                <a:schemeClr val="bg1"/>
              </a:solidFill>
              <a:latin typeface="Trebuchet MS" pitchFamily="-106" charset="0"/>
            </a:endParaRPr>
          </a:p>
          <a:p>
            <a:endParaRPr lang="en-US" dirty="0">
              <a:solidFill>
                <a:schemeClr val="bg1"/>
              </a:solidFill>
              <a:latin typeface="Trebuchet MS" pitchFamily="-106" charset="0"/>
            </a:endParaRPr>
          </a:p>
        </p:txBody>
      </p:sp>
    </p:spTree>
    <p:extLst>
      <p:ext uri="{BB962C8B-B14F-4D97-AF65-F5344CB8AC3E}">
        <p14:creationId xmlns:p14="http://schemas.microsoft.com/office/powerpoint/2010/main" val="2467456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6A86FD8-D0CE-04FE-E59E-00AFB77E82D2}"/>
              </a:ext>
            </a:extLst>
          </p:cNvPr>
          <p:cNvSpPr txBox="1"/>
          <p:nvPr/>
        </p:nvSpPr>
        <p:spPr>
          <a:xfrm>
            <a:off x="0" y="6359586"/>
            <a:ext cx="12192000" cy="523220"/>
          </a:xfrm>
          <a:prstGeom prst="rect">
            <a:avLst/>
          </a:prstGeom>
          <a:noFill/>
        </p:spPr>
        <p:txBody>
          <a:bodyPr wrap="square">
            <a:spAutoFit/>
          </a:bodyPr>
          <a:lstStyle/>
          <a:p>
            <a:pPr marR="228600" algn="ctr">
              <a:tabLst>
                <a:tab pos="2865755" algn="ctr"/>
                <a:tab pos="5731510" algn="r"/>
              </a:tabLst>
            </a:pPr>
            <a:r>
              <a:rPr lang="en-GB" sz="2800" dirty="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dirty="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dirty="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Content Placeholder 3">
            <a:extLst>
              <a:ext uri="{FF2B5EF4-FFF2-40B4-BE49-F238E27FC236}">
                <a16:creationId xmlns:a16="http://schemas.microsoft.com/office/drawing/2014/main" id="{B0DDDD7B-03DB-78AF-040B-F3B57CD77081}"/>
              </a:ext>
            </a:extLst>
          </p:cNvPr>
          <p:cNvGraphicFramePr>
            <a:graphicFrameLocks/>
          </p:cNvGraphicFramePr>
          <p:nvPr>
            <p:extLst>
              <p:ext uri="{D42A27DB-BD31-4B8C-83A1-F6EECF244321}">
                <p14:modId xmlns:p14="http://schemas.microsoft.com/office/powerpoint/2010/main" val="1087172595"/>
              </p:ext>
            </p:extLst>
          </p:nvPr>
        </p:nvGraphicFramePr>
        <p:xfrm>
          <a:off x="241907" y="110755"/>
          <a:ext cx="11712527" cy="6074892"/>
        </p:xfrm>
        <a:graphic>
          <a:graphicData uri="http://schemas.openxmlformats.org/drawingml/2006/table">
            <a:tbl>
              <a:tblPr firstRow="1" firstCol="1" bandRow="1"/>
              <a:tblGrid>
                <a:gridCol w="5907575">
                  <a:extLst>
                    <a:ext uri="{9D8B030D-6E8A-4147-A177-3AD203B41FA5}">
                      <a16:colId xmlns:a16="http://schemas.microsoft.com/office/drawing/2014/main" val="231707445"/>
                    </a:ext>
                  </a:extLst>
                </a:gridCol>
                <a:gridCol w="5804952">
                  <a:extLst>
                    <a:ext uri="{9D8B030D-6E8A-4147-A177-3AD203B41FA5}">
                      <a16:colId xmlns:a16="http://schemas.microsoft.com/office/drawing/2014/main" val="3479759142"/>
                    </a:ext>
                  </a:extLst>
                </a:gridCol>
              </a:tblGrid>
              <a:tr h="782559">
                <a:tc>
                  <a:txBody>
                    <a:bodyPr/>
                    <a:lstStyle/>
                    <a:p>
                      <a:pPr algn="ctr" fontAlgn="t"/>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Noun</a:t>
                      </a:r>
                      <a:endParaRPr lang="en-GB" sz="1600" b="0" i="0" u="none" strike="noStrike" dirty="0">
                        <a:effectLst/>
                        <a:latin typeface="Arial" panose="020B0604020202020204" pitchFamily="34" charset="0"/>
                      </a:endParaRPr>
                    </a:p>
                    <a:p>
                      <a:pPr algn="ctr" fontAlgn="t"/>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name given to</a:t>
                      </a:r>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people, places, things, events, qualities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and</a:t>
                      </a:r>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ideas</a:t>
                      </a:r>
                      <a:endParaRPr lang="en-GB" sz="1600" b="0" i="0" u="none" strike="noStrike" dirty="0">
                        <a:effectLst/>
                        <a:latin typeface="Arial" panose="020B0604020202020204" pitchFamily="34" charset="0"/>
                      </a:endParaRPr>
                    </a:p>
                  </a:txBody>
                  <a:tcPr marL="50559" marR="50559" marT="7022"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CCFFCC"/>
                    </a:solidFill>
                  </a:tcPr>
                </a:tc>
                <a:tc>
                  <a:txBody>
                    <a:bodyPr/>
                    <a:lstStyle/>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Verb</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is a</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‘doing’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or</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‘being’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word</a:t>
                      </a:r>
                      <a:endParaRPr lang="en-GB" sz="1600" b="0" i="0" u="none" strike="noStrike">
                        <a:effectLst/>
                        <a:latin typeface="Arial" panose="020B0604020202020204" pitchFamily="34" charset="0"/>
                      </a:endParaRPr>
                    </a:p>
                    <a:p>
                      <a:pPr algn="ctr" fontAlgn="t"/>
                      <a:r>
                        <a:rPr lang="en-GB" sz="1600" b="1"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GB" sz="1600" b="0" i="0" u="none" strike="noStrike">
                        <a:effectLst/>
                        <a:latin typeface="Arial" panose="020B0604020202020204" pitchFamily="34" charset="0"/>
                      </a:endParaRPr>
                    </a:p>
                  </a:txBody>
                  <a:tcPr marL="50559" marR="50559" marT="7022"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77953990"/>
                  </a:ext>
                </a:extLst>
              </a:tr>
              <a:tr h="1518723">
                <a:tc>
                  <a:txBody>
                    <a:bodyPr/>
                    <a:lstStyle/>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Determiner</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specify a</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noun</a:t>
                      </a:r>
                      <a:endParaRPr lang="en-GB" sz="1600" b="0" i="0" u="none" strike="noStrike">
                        <a:effectLst/>
                        <a:latin typeface="Arial" panose="020B0604020202020204" pitchFamily="34" charset="0"/>
                      </a:endParaRPr>
                    </a:p>
                    <a:p>
                      <a:pPr algn="ctr" fontAlgn="t"/>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an, the</a:t>
                      </a:r>
                      <a:endParaRPr lang="en-GB" sz="1600" b="0" i="0" u="none" strike="noStrike">
                        <a:effectLst/>
                        <a:latin typeface="Arial" panose="020B0604020202020204" pitchFamily="34" charset="0"/>
                      </a:endParaRPr>
                    </a:p>
                    <a:p>
                      <a:pPr algn="ctr" fontAlgn="t"/>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that, those</a:t>
                      </a:r>
                      <a:endParaRPr lang="en-GB" sz="1600" b="0" i="0" u="none" strike="noStrike">
                        <a:effectLst/>
                        <a:latin typeface="Arial" panose="020B0604020202020204" pitchFamily="34" charset="0"/>
                      </a:endParaRPr>
                    </a:p>
                    <a:p>
                      <a:pPr algn="ctr" fontAlgn="t"/>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my, your, his</a:t>
                      </a:r>
                      <a:endParaRPr lang="en-GB" sz="1600" b="0" i="0" u="none" strike="noStrike">
                        <a:effectLst/>
                        <a:latin typeface="Arial" panose="020B0604020202020204" pitchFamily="34" charset="0"/>
                      </a:endParaRPr>
                    </a:p>
                    <a:p>
                      <a:pPr algn="ctr" fontAlgn="t"/>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some, every</a:t>
                      </a:r>
                      <a:endParaRPr lang="en-GB" sz="1600" b="0" i="0" u="none" strike="noStrike">
                        <a:effectLst/>
                        <a:latin typeface="Arial" panose="020B0604020202020204" pitchFamily="34" charset="0"/>
                      </a:endParaRPr>
                    </a:p>
                  </a:txBody>
                  <a:tcPr marL="50559" marR="50559" marT="7022"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C000"/>
                    </a:solidFill>
                  </a:tcPr>
                </a:tc>
                <a:tc>
                  <a:txBody>
                    <a:bodyPr/>
                    <a:lstStyle/>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Adjective</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give more information about</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pronouns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and</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nouns</a:t>
                      </a:r>
                      <a:endParaRPr lang="en-GB" sz="1600" b="0" i="0" u="none" strike="noStrike">
                        <a:effectLst/>
                        <a:latin typeface="Arial" panose="020B0604020202020204" pitchFamily="34" charset="0"/>
                      </a:endParaRPr>
                    </a:p>
                  </a:txBody>
                  <a:tcPr marL="50559" marR="50559" marT="7022"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A8D7FF"/>
                    </a:solidFill>
                  </a:tcPr>
                </a:tc>
                <a:extLst>
                  <a:ext uri="{0D108BD9-81ED-4DB2-BD59-A6C34878D82A}">
                    <a16:rowId xmlns:a16="http://schemas.microsoft.com/office/drawing/2014/main" val="4087550863"/>
                  </a:ext>
                </a:extLst>
              </a:tr>
              <a:tr h="1764111">
                <a:tc>
                  <a:txBody>
                    <a:bodyPr/>
                    <a:lstStyle/>
                    <a:p>
                      <a:pPr algn="ctr" fontAlgn="t"/>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Pronoun</a:t>
                      </a:r>
                      <a:endParaRPr lang="en-GB" sz="1600" b="0" i="0" u="none" strike="noStrike" dirty="0">
                        <a:effectLst/>
                        <a:latin typeface="Arial" panose="020B0604020202020204" pitchFamily="34" charset="0"/>
                      </a:endParaRPr>
                    </a:p>
                    <a:p>
                      <a:pPr algn="ctr" fontAlgn="t"/>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replace </a:t>
                      </a:r>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nouns</a:t>
                      </a:r>
                      <a:endParaRPr lang="en-GB" sz="1600" b="0" i="0" u="none" strike="noStrike" dirty="0">
                        <a:effectLst/>
                        <a:latin typeface="Arial" panose="020B0604020202020204" pitchFamily="34" charset="0"/>
                      </a:endParaRPr>
                    </a:p>
                    <a:p>
                      <a:pPr algn="ctr" fontAlgn="t"/>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 you, he, she, it, me, him, her, we, they, us, them</a:t>
                      </a:r>
                      <a:endParaRPr lang="en-GB" sz="1600" b="0" i="0" u="none" strike="noStrike" dirty="0">
                        <a:effectLst/>
                        <a:latin typeface="Arial" panose="020B0604020202020204" pitchFamily="34" charset="0"/>
                      </a:endParaRPr>
                    </a:p>
                    <a:p>
                      <a:pPr algn="ctr" fontAlgn="t"/>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possessive pronoun –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mine, his/hers, yours, ours, theirs</a:t>
                      </a:r>
                      <a:endParaRPr lang="en-GB" sz="1600" b="0" i="0" u="none" strike="noStrike" dirty="0">
                        <a:effectLst/>
                        <a:latin typeface="Arial" panose="020B0604020202020204" pitchFamily="34" charset="0"/>
                      </a:endParaRPr>
                    </a:p>
                    <a:p>
                      <a:pPr algn="ctr" fontAlgn="t"/>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relative pronoun –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who, that, which, where, when, whose</a:t>
                      </a:r>
                      <a:endParaRPr lang="en-GB" sz="1600" b="0" i="0" u="none" strike="noStrike" dirty="0">
                        <a:effectLst/>
                        <a:latin typeface="Arial" panose="020B0604020202020204" pitchFamily="34" charset="0"/>
                      </a:endParaRPr>
                    </a:p>
                  </a:txBody>
                  <a:tcPr marL="50559" marR="50559" marT="7022"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8AD8"/>
                    </a:solidFill>
                  </a:tcPr>
                </a:tc>
                <a:tc>
                  <a:txBody>
                    <a:bodyPr/>
                    <a:lstStyle/>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Adverb</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give extra meaning to a</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verb, adjective, another adverb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or a whole</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sentence</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time –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now, then, yesterday</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manner –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slowly, hard, quietly</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place –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outside, everywhere</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degree –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very, quite, really</a:t>
                      </a:r>
                      <a:endParaRPr lang="en-GB" sz="1600" b="0" i="0" u="none" strike="noStrike">
                        <a:effectLst/>
                        <a:latin typeface="Arial" panose="020B0604020202020204" pitchFamily="34" charset="0"/>
                      </a:endParaRPr>
                    </a:p>
                  </a:txBody>
                  <a:tcPr marL="50559" marR="50559" marT="7022"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400969192"/>
                  </a:ext>
                </a:extLst>
              </a:tr>
              <a:tr h="2009499">
                <a:tc>
                  <a:txBody>
                    <a:bodyPr/>
                    <a:lstStyle/>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Preposition</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show</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time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midnight/</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during</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the film/</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on</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Friday)</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position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the station/</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field)</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-direction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the station/</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over</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fence)</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relationship </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with</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me, </a:t>
                      </a:r>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for</a:t>
                      </a:r>
                      <a:r>
                        <a:rPr lang="en-GB" sz="1600" b="0"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the day)</a:t>
                      </a:r>
                      <a:endParaRPr lang="en-GB" sz="1600" b="0" i="0" u="none" strike="noStrike">
                        <a:effectLst/>
                        <a:latin typeface="Arial" panose="020B0604020202020204" pitchFamily="34" charset="0"/>
                      </a:endParaRPr>
                    </a:p>
                    <a:p>
                      <a:pPr algn="ctr" fontAlgn="t"/>
                      <a:r>
                        <a:rPr lang="en-GB" sz="1600" b="1" i="0" u="none" strike="noStrike">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cause/reason(because of, in spite of. instead of, due to)</a:t>
                      </a:r>
                      <a:endParaRPr lang="en-GB" sz="1600" b="0" i="0" u="none" strike="noStrike">
                        <a:effectLst/>
                        <a:latin typeface="Arial" panose="020B0604020202020204" pitchFamily="34" charset="0"/>
                      </a:endParaRPr>
                    </a:p>
                  </a:txBody>
                  <a:tcPr marL="50559" marR="50559" marT="7022"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C8B710"/>
                    </a:solidFill>
                  </a:tcPr>
                </a:tc>
                <a:tc>
                  <a:txBody>
                    <a:bodyPr/>
                    <a:lstStyle/>
                    <a:p>
                      <a:pPr algn="ctr" fontAlgn="t"/>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Conjunction</a:t>
                      </a:r>
                      <a:endParaRPr lang="en-GB" sz="1600" b="0" i="0" u="none" strike="noStrike" dirty="0">
                        <a:effectLst/>
                        <a:latin typeface="Arial" panose="020B0604020202020204" pitchFamily="34" charset="0"/>
                      </a:endParaRPr>
                    </a:p>
                    <a:p>
                      <a:pPr algn="ctr" fontAlgn="t"/>
                      <a:r>
                        <a:rPr lang="en-GB" sz="1600" b="1"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Coordinating</a:t>
                      </a:r>
                      <a:endParaRPr lang="en-GB" sz="1600" b="0" i="0" u="none" strike="noStrike" dirty="0">
                        <a:effectLst/>
                        <a:latin typeface="Arial" panose="020B0604020202020204" pitchFamily="34" charset="0"/>
                      </a:endParaRPr>
                    </a:p>
                    <a:p>
                      <a:pPr algn="ctr" fontAlgn="t"/>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join</a:t>
                      </a:r>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words, phrases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or</a:t>
                      </a:r>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clauses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that are of equal status – and, but, so, or </a:t>
                      </a:r>
                      <a:endParaRPr lang="en-GB" sz="1600" b="0" i="0" u="none" strike="noStrike" dirty="0">
                        <a:effectLst/>
                        <a:latin typeface="Arial" panose="020B0604020202020204" pitchFamily="34" charset="0"/>
                      </a:endParaRPr>
                    </a:p>
                    <a:p>
                      <a:pPr algn="ctr" fontAlgn="t"/>
                      <a:r>
                        <a:rPr lang="en-GB" sz="1600" b="1"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Subordinating </a:t>
                      </a:r>
                      <a:endParaRPr lang="en-GB" sz="1600" b="0" i="0" u="none" strike="noStrike" dirty="0">
                        <a:effectLst/>
                        <a:latin typeface="Arial" panose="020B0604020202020204" pitchFamily="34" charset="0"/>
                      </a:endParaRPr>
                    </a:p>
                    <a:p>
                      <a:pPr algn="ctr" fontAlgn="t"/>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join </a:t>
                      </a:r>
                      <a:r>
                        <a:rPr lang="en-GB" sz="1600" b="1"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clauses that are not of equal </a:t>
                      </a:r>
                      <a:r>
                        <a:rPr lang="en-GB" sz="1600" b="0" i="0" u="none"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status - because, if, although, since, before, as, while, whenever, once, when, after</a:t>
                      </a:r>
                      <a:endParaRPr lang="en-GB" sz="1600" b="0" i="0" u="none" strike="noStrike" dirty="0">
                        <a:effectLst/>
                        <a:latin typeface="Arial" panose="020B0604020202020204" pitchFamily="34" charset="0"/>
                      </a:endParaRPr>
                    </a:p>
                  </a:txBody>
                  <a:tcPr marL="50559" marR="50559" marT="7022"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539425781"/>
                  </a:ext>
                </a:extLst>
              </a:tr>
            </a:tbl>
          </a:graphicData>
        </a:graphic>
      </p:graphicFrame>
    </p:spTree>
    <p:extLst>
      <p:ext uri="{BB962C8B-B14F-4D97-AF65-F5344CB8AC3E}">
        <p14:creationId xmlns:p14="http://schemas.microsoft.com/office/powerpoint/2010/main" val="3363631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83528D-D63F-BD60-106C-265F662A9271}"/>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A1BB29E-8338-E15C-135F-53E8AF3D8CC3}"/>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1575C77C-7975-9F16-5971-9CB4F5AF348B}"/>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sp>
        <p:nvSpPr>
          <p:cNvPr id="14" name="TextBox 13">
            <a:extLst>
              <a:ext uri="{FF2B5EF4-FFF2-40B4-BE49-F238E27FC236}">
                <a16:creationId xmlns:a16="http://schemas.microsoft.com/office/drawing/2014/main" id="{79C21452-C6B0-C979-0C88-6416D7587BCF}"/>
              </a:ext>
            </a:extLst>
          </p:cNvPr>
          <p:cNvSpPr txBox="1"/>
          <p:nvPr/>
        </p:nvSpPr>
        <p:spPr>
          <a:xfrm>
            <a:off x="134540" y="1641336"/>
            <a:ext cx="11922919" cy="3539430"/>
          </a:xfrm>
          <a:prstGeom prst="rect">
            <a:avLst/>
          </a:prstGeom>
          <a:solidFill>
            <a:srgbClr val="655C10"/>
          </a:solidFill>
        </p:spPr>
        <p:txBody>
          <a:bodyPr wrap="square">
            <a:spAutoFit/>
          </a:bodyPr>
          <a:lstStyle/>
          <a:p>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Rather than children learning the statutory word lists out of context, these have been included throughout the sessions. In the dictated sentences that have been provided as examples, the year 3/4 statutory words have been </a:t>
            </a:r>
            <a:r>
              <a:rPr lang="en-GB" sz="3200" dirty="0">
                <a:effectLst/>
                <a:highlight>
                  <a:srgbClr val="00FFFF"/>
                </a:highlight>
                <a:latin typeface="Arial" panose="020B0604020202020204" pitchFamily="34" charset="0"/>
                <a:ea typeface="Calibri" panose="020F0502020204030204" pitchFamily="34" charset="0"/>
                <a:cs typeface="Arial" panose="020B0604020202020204" pitchFamily="34" charset="0"/>
              </a:rPr>
              <a:t>highlighted</a:t>
            </a:r>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and year 5/6 statutory words </a:t>
            </a:r>
            <a:r>
              <a:rPr lang="en-GB" sz="3200" dirty="0">
                <a:effectLst/>
                <a:highlight>
                  <a:srgbClr val="00FF00"/>
                </a:highlight>
                <a:latin typeface="Arial" panose="020B0604020202020204" pitchFamily="34" charset="0"/>
                <a:ea typeface="Calibri" panose="020F0502020204030204" pitchFamily="34" charset="0"/>
                <a:cs typeface="Arial" panose="020B0604020202020204" pitchFamily="34" charset="0"/>
              </a:rPr>
              <a:t>highlighted</a:t>
            </a:r>
            <a:r>
              <a:rPr lang="en-GB" sz="3200" dirty="0">
                <a:solidFill>
                  <a:schemeClr val="bg1"/>
                </a:solidFill>
                <a:effectLst/>
                <a:latin typeface="Arial" panose="020B0604020202020204" pitchFamily="34" charset="0"/>
                <a:ea typeface="Calibri" panose="020F0502020204030204" pitchFamily="34" charset="0"/>
                <a:cs typeface="Arial" panose="020B0604020202020204" pitchFamily="34" charset="0"/>
              </a:rPr>
              <a:t> to indicate their use – there should be an expectation throughout the year that the children should be spelling these correctly.</a:t>
            </a:r>
          </a:p>
        </p:txBody>
      </p:sp>
    </p:spTree>
    <p:extLst>
      <p:ext uri="{BB962C8B-B14F-4D97-AF65-F5344CB8AC3E}">
        <p14:creationId xmlns:p14="http://schemas.microsoft.com/office/powerpoint/2010/main" val="1659795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82CE2-3B99-94B9-9C19-5BCA2D987A96}"/>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32313DAC-77E1-70EF-2322-1371A405F7E6}"/>
              </a:ext>
            </a:extLst>
          </p:cNvPr>
          <p:cNvSpPr txBox="1"/>
          <p:nvPr/>
        </p:nvSpPr>
        <p:spPr>
          <a:xfrm>
            <a:off x="164306" y="6268821"/>
            <a:ext cx="12027694" cy="523220"/>
          </a:xfrm>
          <a:prstGeom prst="rect">
            <a:avLst/>
          </a:prstGeom>
          <a:noFill/>
        </p:spPr>
        <p:txBody>
          <a:bodyPr wrap="square">
            <a:spAutoFit/>
          </a:bodyPr>
          <a:lstStyle/>
          <a:p>
            <a:pPr marR="228600" algn="ctr">
              <a:tabLst>
                <a:tab pos="2865755" algn="ctr"/>
                <a:tab pos="5731510" algn="r"/>
              </a:tabLst>
            </a:pPr>
            <a:r>
              <a:rPr lang="en-GB" sz="2800">
                <a:effectLst/>
                <a:latin typeface="Lucida Handwriting" panose="03010101010101010101" pitchFamily="66" charset="77"/>
                <a:ea typeface="Calibri" panose="020F0502020204030204" pitchFamily="34" charset="0"/>
                <a:cs typeface="Times New Roman" panose="02020603050405020304" pitchFamily="18" charset="0"/>
              </a:rPr>
              <a:t>Cracking Spelling</a:t>
            </a:r>
            <a:r>
              <a:rPr lang="en-GB" sz="2800">
                <a:effectLst/>
                <a:latin typeface="Lucida Handwriting" panose="03010101010101010101" pitchFamily="66" charset="77"/>
                <a:ea typeface="Calibri" panose="020F0502020204030204" pitchFamily="34" charset="0"/>
                <a:cs typeface="Times New Roman" panose="02020603050405020304" pitchFamily="18" charset="0"/>
                <a:sym typeface="Symbol" pitchFamily="2" charset="2"/>
              </a:rPr>
              <a:t></a:t>
            </a:r>
            <a:r>
              <a:rPr lang="en-GB" sz="2800">
                <a:effectLst/>
                <a:latin typeface="Lucida Handwriting" panose="03010101010101010101" pitchFamily="66" charset="77"/>
                <a:ea typeface="Calibri" panose="020F0502020204030204" pitchFamily="34" charset="0"/>
                <a:cs typeface="Times New Roman" panose="02020603050405020304" pitchFamily="18" charset="0"/>
              </a:rPr>
              <a:t>© 2024 D Stinson Education Limited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FE0424F4-F60C-B84E-17B8-4ACE9DC04533}"/>
              </a:ext>
            </a:extLst>
          </p:cNvPr>
          <p:cNvSpPr txBox="1"/>
          <p:nvPr/>
        </p:nvSpPr>
        <p:spPr>
          <a:xfrm>
            <a:off x="164306" y="36346"/>
            <a:ext cx="11922918" cy="707886"/>
          </a:xfrm>
          <a:prstGeom prst="rect">
            <a:avLst/>
          </a:prstGeom>
          <a:noFill/>
        </p:spPr>
        <p:txBody>
          <a:bodyPr wrap="square">
            <a:spAutoFit/>
          </a:bodyPr>
          <a:lstStyle/>
          <a:p>
            <a:pPr algn="ctr"/>
            <a:r>
              <a:rPr lang="en-US" sz="4000" dirty="0">
                <a:latin typeface="Arial" panose="020B0604020202020204" pitchFamily="34" charset="0"/>
                <a:cs typeface="Arial" panose="020B0604020202020204" pitchFamily="34" charset="0"/>
              </a:rPr>
              <a:t>Cracking Spelling in Key Stage 2</a:t>
            </a:r>
          </a:p>
        </p:txBody>
      </p:sp>
      <p:graphicFrame>
        <p:nvGraphicFramePr>
          <p:cNvPr id="4" name="Table 3">
            <a:extLst>
              <a:ext uri="{FF2B5EF4-FFF2-40B4-BE49-F238E27FC236}">
                <a16:creationId xmlns:a16="http://schemas.microsoft.com/office/drawing/2014/main" id="{C2A38FC9-D5CC-1DF4-A6AF-527B449BB325}"/>
              </a:ext>
            </a:extLst>
          </p:cNvPr>
          <p:cNvGraphicFramePr>
            <a:graphicFrameLocks noGrp="1"/>
          </p:cNvGraphicFramePr>
          <p:nvPr>
            <p:extLst>
              <p:ext uri="{D42A27DB-BD31-4B8C-83A1-F6EECF244321}">
                <p14:modId xmlns:p14="http://schemas.microsoft.com/office/powerpoint/2010/main" val="1037628205"/>
              </p:ext>
            </p:extLst>
          </p:nvPr>
        </p:nvGraphicFramePr>
        <p:xfrm>
          <a:off x="164307" y="1247196"/>
          <a:ext cx="5931693" cy="4518660"/>
        </p:xfrm>
        <a:graphic>
          <a:graphicData uri="http://schemas.openxmlformats.org/drawingml/2006/table">
            <a:tbl>
              <a:tblPr firstRow="1" firstCol="1" bandRow="1"/>
              <a:tblGrid>
                <a:gridCol w="1482812">
                  <a:extLst>
                    <a:ext uri="{9D8B030D-6E8A-4147-A177-3AD203B41FA5}">
                      <a16:colId xmlns:a16="http://schemas.microsoft.com/office/drawing/2014/main" val="820192821"/>
                    </a:ext>
                  </a:extLst>
                </a:gridCol>
                <a:gridCol w="1482812">
                  <a:extLst>
                    <a:ext uri="{9D8B030D-6E8A-4147-A177-3AD203B41FA5}">
                      <a16:colId xmlns:a16="http://schemas.microsoft.com/office/drawing/2014/main" val="2524100378"/>
                    </a:ext>
                  </a:extLst>
                </a:gridCol>
                <a:gridCol w="1482812">
                  <a:extLst>
                    <a:ext uri="{9D8B030D-6E8A-4147-A177-3AD203B41FA5}">
                      <a16:colId xmlns:a16="http://schemas.microsoft.com/office/drawing/2014/main" val="4103304154"/>
                    </a:ext>
                  </a:extLst>
                </a:gridCol>
                <a:gridCol w="1483257">
                  <a:extLst>
                    <a:ext uri="{9D8B030D-6E8A-4147-A177-3AD203B41FA5}">
                      <a16:colId xmlns:a16="http://schemas.microsoft.com/office/drawing/2014/main" val="1496017929"/>
                    </a:ext>
                  </a:extLst>
                </a:gridCol>
              </a:tblGrid>
              <a:tr h="4351338">
                <a:tc>
                  <a:txBody>
                    <a:bodyPr/>
                    <a:lstStyle/>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accident(ally)</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actual(ly)</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address</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answer</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appear</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arrive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believe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bicycle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breath</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breathe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build</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busy/business</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calendar</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caught</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centre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century</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certain</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circle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complete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consider</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continue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decide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describe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different</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difficult</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disappear</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70" marR="5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55C10"/>
                    </a:solidFill>
                  </a:tcPr>
                </a:tc>
                <a:tc>
                  <a:txBody>
                    <a:bodyPr/>
                    <a:lstStyle/>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early</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earth</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eight/eighth</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enough</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exercise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experience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experiment</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extreme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famous</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favourite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February</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forward(s)</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fruit</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grammar</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group</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guard</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guide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heard</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heart</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height</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history</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imagine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increase</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important</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interest</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island</a:t>
                      </a:r>
                      <a:endPar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70" marR="5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55C10"/>
                    </a:solidFill>
                  </a:tcPr>
                </a:tc>
                <a:tc>
                  <a:txBody>
                    <a:bodyPr/>
                    <a:lstStyle/>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knowledge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learn</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length</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library</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material</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medicine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mention</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minute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natural</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naughty</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notice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occasion(ally)</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often</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opposite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ordinary</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particular</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peculiar</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perhaps</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popular</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position</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possess(ion)</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possible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potatoes</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pressure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probably</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promise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70" marR="5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55C10"/>
                    </a:solidFill>
                  </a:tcPr>
                </a:tc>
                <a:tc>
                  <a:txBody>
                    <a:bodyPr/>
                    <a:lstStyle/>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purpose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quarter</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question</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recent</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regular</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reign</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remember</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sentence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separate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special</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straight</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strange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strength</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suppose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surprise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therefore</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though/although</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thought</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through</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various</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weight</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woman/women</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300"/>
                        </a:spcAft>
                      </a:pPr>
                      <a:r>
                        <a:rPr lang="en-GB" sz="9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870" marR="5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55C10"/>
                    </a:solidFill>
                  </a:tcPr>
                </a:tc>
                <a:extLst>
                  <a:ext uri="{0D108BD9-81ED-4DB2-BD59-A6C34878D82A}">
                    <a16:rowId xmlns:a16="http://schemas.microsoft.com/office/drawing/2014/main" val="3648222942"/>
                  </a:ext>
                </a:extLst>
              </a:tr>
            </a:tbl>
          </a:graphicData>
        </a:graphic>
      </p:graphicFrame>
      <p:graphicFrame>
        <p:nvGraphicFramePr>
          <p:cNvPr id="7" name="Table 6">
            <a:extLst>
              <a:ext uri="{FF2B5EF4-FFF2-40B4-BE49-F238E27FC236}">
                <a16:creationId xmlns:a16="http://schemas.microsoft.com/office/drawing/2014/main" id="{733C6E97-8EC7-5F2F-45C0-931036D37BAB}"/>
              </a:ext>
            </a:extLst>
          </p:cNvPr>
          <p:cNvGraphicFramePr>
            <a:graphicFrameLocks noGrp="1"/>
          </p:cNvGraphicFramePr>
          <p:nvPr>
            <p:extLst>
              <p:ext uri="{D42A27DB-BD31-4B8C-83A1-F6EECF244321}">
                <p14:modId xmlns:p14="http://schemas.microsoft.com/office/powerpoint/2010/main" val="3338399148"/>
              </p:ext>
            </p:extLst>
          </p:nvPr>
        </p:nvGraphicFramePr>
        <p:xfrm>
          <a:off x="6178153" y="1247196"/>
          <a:ext cx="5784905" cy="4518660"/>
        </p:xfrm>
        <a:graphic>
          <a:graphicData uri="http://schemas.openxmlformats.org/drawingml/2006/table">
            <a:tbl>
              <a:tblPr firstRow="1" firstCol="1" bandRow="1"/>
              <a:tblGrid>
                <a:gridCol w="1446118">
                  <a:extLst>
                    <a:ext uri="{9D8B030D-6E8A-4147-A177-3AD203B41FA5}">
                      <a16:colId xmlns:a16="http://schemas.microsoft.com/office/drawing/2014/main" val="1385212115"/>
                    </a:ext>
                  </a:extLst>
                </a:gridCol>
                <a:gridCol w="1446118">
                  <a:extLst>
                    <a:ext uri="{9D8B030D-6E8A-4147-A177-3AD203B41FA5}">
                      <a16:colId xmlns:a16="http://schemas.microsoft.com/office/drawing/2014/main" val="906845024"/>
                    </a:ext>
                  </a:extLst>
                </a:gridCol>
                <a:gridCol w="1446118">
                  <a:extLst>
                    <a:ext uri="{9D8B030D-6E8A-4147-A177-3AD203B41FA5}">
                      <a16:colId xmlns:a16="http://schemas.microsoft.com/office/drawing/2014/main" val="3019729522"/>
                    </a:ext>
                  </a:extLst>
                </a:gridCol>
                <a:gridCol w="1446551">
                  <a:extLst>
                    <a:ext uri="{9D8B030D-6E8A-4147-A177-3AD203B41FA5}">
                      <a16:colId xmlns:a16="http://schemas.microsoft.com/office/drawing/2014/main" val="1687748868"/>
                    </a:ext>
                  </a:extLst>
                </a:gridCol>
              </a:tblGrid>
              <a:tr h="4351338">
                <a:tc>
                  <a:txBody>
                    <a:bodyPr/>
                    <a:lstStyle/>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accommodate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accompany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according</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achieve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aggressive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amateur</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ancient</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apparent</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appreciate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attached</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available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average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awkward</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bargain</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bruise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category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cemetery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committee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communicate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community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competition</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conscience*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conscious*</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controversy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convenience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correspond</a:t>
                      </a:r>
                    </a:p>
                  </a:txBody>
                  <a:tcPr marL="51870" marR="5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55C10"/>
                    </a:solidFill>
                  </a:tcPr>
                </a:tc>
                <a:tc>
                  <a:txBody>
                    <a:bodyPr/>
                    <a:lstStyle/>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criticise (critic + ise)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curiosity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definite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desperate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determined</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develop</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dictionary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disastrous</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embarrass</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environment</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equip (–ped, –ment)</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especially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exaggerate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excellent</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existence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explanation</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familiar</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foreign</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forty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frequently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government</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guarantee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harass</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hindrance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identity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immediate(ly)</a:t>
                      </a:r>
                    </a:p>
                  </a:txBody>
                  <a:tcPr marL="51870" marR="5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55C10"/>
                    </a:solidFill>
                  </a:tcPr>
                </a:tc>
                <a:tc>
                  <a:txBody>
                    <a:bodyPr/>
                    <a:lstStyle/>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individual</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interfere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interrupt</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language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leisure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lightning</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marvellous</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mischievous</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muscle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necessary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neighbour</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nuisance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occupy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occur</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opportunity</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parliament</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persuade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physical</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prejudice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privilege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profession</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programme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pronunciation</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queue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recognise</a:t>
                      </a:r>
                    </a:p>
                    <a:p>
                      <a:pPr>
                        <a:spcAft>
                          <a:spcPts val="300"/>
                        </a:spcAft>
                      </a:pPr>
                      <a:r>
                        <a:rPr lang="en-GB" sz="9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recommend</a:t>
                      </a:r>
                    </a:p>
                  </a:txBody>
                  <a:tcPr marL="51870" marR="5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55C10"/>
                    </a:solidFill>
                  </a:tcPr>
                </a:tc>
                <a:tc>
                  <a:txBody>
                    <a:bodyPr/>
                    <a:lstStyle/>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relevant</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restaurant</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rhyme</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rhythm</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sacrifice</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secretary</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shoulder</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signature</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sincere(</a:t>
                      </a:r>
                      <a:r>
                        <a:rPr lang="en-GB" sz="9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ly</a:t>
                      </a: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soldier</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stomach</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sufficient</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suggest</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symbol</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system</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temperature</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thorough</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twelfth</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variety</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vegetable</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vehicle</a:t>
                      </a:r>
                    </a:p>
                    <a:p>
                      <a:pPr>
                        <a:spcAft>
                          <a:spcPts val="300"/>
                        </a:spcAft>
                      </a:pPr>
                      <a:r>
                        <a:rPr lang="en-GB"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yacht</a:t>
                      </a:r>
                    </a:p>
                  </a:txBody>
                  <a:tcPr marL="51870" marR="5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55C10"/>
                    </a:solidFill>
                  </a:tcPr>
                </a:tc>
                <a:extLst>
                  <a:ext uri="{0D108BD9-81ED-4DB2-BD59-A6C34878D82A}">
                    <a16:rowId xmlns:a16="http://schemas.microsoft.com/office/drawing/2014/main" val="2608025657"/>
                  </a:ext>
                </a:extLst>
              </a:tr>
            </a:tbl>
          </a:graphicData>
        </a:graphic>
      </p:graphicFrame>
    </p:spTree>
    <p:extLst>
      <p:ext uri="{BB962C8B-B14F-4D97-AF65-F5344CB8AC3E}">
        <p14:creationId xmlns:p14="http://schemas.microsoft.com/office/powerpoint/2010/main" val="72600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3" id="{21D91DF1-A701-C943-A848-8106F52B38AD}" vid="{3CAAE85D-915F-3447-9528-4665183D6D8B}"/>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221</TotalTime>
  <Words>2994</Words>
  <Application>Microsoft Macintosh PowerPoint</Application>
  <PresentationFormat>Widescreen</PresentationFormat>
  <Paragraphs>603</Paragraphs>
  <Slides>21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Aptos</vt:lpstr>
      <vt:lpstr>Aptos Display</vt:lpstr>
      <vt:lpstr>Arial</vt:lpstr>
      <vt:lpstr>Calibri</vt:lpstr>
      <vt:lpstr>Cambria</vt:lpstr>
      <vt:lpstr>Lucida Handwriting</vt:lpstr>
      <vt:lpstr>Trebuchet MS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Diane Stinson</dc:creator>
  <cp:lastModifiedBy>Diane Stinson</cp:lastModifiedBy>
  <cp:revision>1</cp:revision>
  <dcterms:created xsi:type="dcterms:W3CDTF">2024-10-02T10:50:33Z</dcterms:created>
  <dcterms:modified xsi:type="dcterms:W3CDTF">2024-10-02T14:32:12Z</dcterms:modified>
</cp:coreProperties>
</file>