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84"/>
  </p:normalViewPr>
  <p:slideViewPr>
    <p:cSldViewPr snapToGrid="0">
      <p:cViewPr varScale="1">
        <p:scale>
          <a:sx n="90" d="100"/>
          <a:sy n="90" d="100"/>
        </p:scale>
        <p:origin x="232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D0194-6C3D-92C8-E0B8-86071C095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F53F43-3AFE-B13C-09BB-334A47E762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0C836A-F1B8-CCAB-E071-6DB21CE01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71214-2B11-D749-8FBB-DDBDF7BCC3A6}" type="datetimeFigureOut">
              <a:rPr lang="en-US" smtClean="0"/>
              <a:t>10/19/23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59C7E-D9A5-0152-1A19-795997D2E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ADBD7-0E70-6AEB-FABE-1E22CC93D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CBC5-DD04-594D-BE1C-31230846F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107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FAE03-66F8-8E71-3BFE-A208FEE4D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7DD897-6462-1136-D633-E02C04F653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25A0A2-2BAE-9F4F-6E60-A0ECCBEB3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71214-2B11-D749-8FBB-DDBDF7BCC3A6}" type="datetimeFigureOut">
              <a:rPr lang="en-US" smtClean="0"/>
              <a:t>10/19/23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ABE155-C3E7-2395-03B8-3277DA4F6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69C142-E130-7ED3-B13D-2AE3A07D9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CBC5-DD04-594D-BE1C-31230846F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193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482BC8-31A5-4E7D-5775-1136E5BB65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0AF3ED-0F15-88B2-FFB9-62290D90E2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67D0F6-66D3-FEB8-2F19-ED0BF1B93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71214-2B11-D749-8FBB-DDBDF7BCC3A6}" type="datetimeFigureOut">
              <a:rPr lang="en-US" smtClean="0"/>
              <a:t>10/19/23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EE23D1-D1BD-7750-659D-F88D065FE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53D793-158E-8BB7-1FB9-2605677D4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CBC5-DD04-594D-BE1C-31230846F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100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5E9BE-3825-B5C0-8042-DAF8BA612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63681-59B5-5B9E-CC84-C5F955C07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2304BE-10FE-6017-9F98-620C9024C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71214-2B11-D749-8FBB-DDBDF7BCC3A6}" type="datetimeFigureOut">
              <a:rPr lang="en-US" smtClean="0"/>
              <a:t>10/19/23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8AB378-3A2A-08C4-899F-6619F04B9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D64242-4424-B8DA-9610-CC7F0341A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CBC5-DD04-594D-BE1C-31230846F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08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474BB-76FB-9E4D-7B53-56E80FC3B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B8B271-9639-63B6-B645-10BB312CC5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0BE70-4947-0FE6-5653-1F7DD4F5F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71214-2B11-D749-8FBB-DDBDF7BCC3A6}" type="datetimeFigureOut">
              <a:rPr lang="en-US" smtClean="0"/>
              <a:t>10/19/23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CBCAC6-D226-021A-9559-5A48ADB6E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51973-2A77-699D-3D9C-70E64F255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CBC5-DD04-594D-BE1C-31230846F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450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85811-40B2-496B-70DF-C94EE964C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850FC-0565-9060-9957-43042ED83C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054BC3-92F1-67F2-F2EA-2F78F80D0D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9A8146-0004-C04F-FE2B-12287C9B9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71214-2B11-D749-8FBB-DDBDF7BCC3A6}" type="datetimeFigureOut">
              <a:rPr lang="en-US" smtClean="0"/>
              <a:t>10/19/23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172BE2-E3FD-26D7-0EDF-8A3974F99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F92BC4-3DFE-0752-08AA-50408F8E4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CBC5-DD04-594D-BE1C-31230846F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323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2D151-1945-F2F9-BB26-E94686BC5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8301D0-63A8-7DA7-2B85-99AC183403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E6524C-B657-4C8B-D99D-49620D4A70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7B430F-6AF8-4635-57AC-44B73CBF93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035E04-371D-A4F9-1AD2-48125D00A2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9B738-8C1D-8B63-B9D2-4B2BDA383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71214-2B11-D749-8FBB-DDBDF7BCC3A6}" type="datetimeFigureOut">
              <a:rPr lang="en-US" smtClean="0"/>
              <a:t>10/19/23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0ED951-EF2A-5763-6BD8-F28F7F0FF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5B15B9-DA45-5517-50DA-DF1424CEF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CBC5-DD04-594D-BE1C-31230846F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746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13914-8E45-9FC3-0E65-CD3EAE931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829092-658D-FF8B-5FFB-76BADC450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71214-2B11-D749-8FBB-DDBDF7BCC3A6}" type="datetimeFigureOut">
              <a:rPr lang="en-US" smtClean="0"/>
              <a:t>10/19/23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BB59D8-9481-73F9-93CA-5396250B8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4D2F74-9228-FE36-2F8B-40AD152D2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CBC5-DD04-594D-BE1C-31230846F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339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A6E398-BAE2-57DA-E5C7-2E7D0E41E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71214-2B11-D749-8FBB-DDBDF7BCC3A6}" type="datetimeFigureOut">
              <a:rPr lang="en-US" smtClean="0"/>
              <a:t>10/19/23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EA29E5-C1F3-4E7C-1C53-D77CBBB44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0482E9-0717-F745-5007-B3ED681B9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CBC5-DD04-594D-BE1C-31230846F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94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84848-91DB-D599-C46C-6D285CA1D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A68E1-69EB-0ED2-4B9F-81CC746B69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2A399F-39AE-F5ED-A229-F6E404BBA0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4B3B06-1735-B64A-190C-33A22E7CF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71214-2B11-D749-8FBB-DDBDF7BCC3A6}" type="datetimeFigureOut">
              <a:rPr lang="en-US" smtClean="0"/>
              <a:t>10/19/23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DAEC5C-B4C9-A33D-4E58-7C6C34E13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D39F01-80A2-19C0-5729-43F46A858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CBC5-DD04-594D-BE1C-31230846F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55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DCBB5-5478-B2DE-B2D4-8B7FA7934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298B6B-741B-2FA4-BF06-99D7A41EF7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3A8907-D819-B490-4EF7-6399D25BB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CA2213-40CA-B430-A6FB-989B14EF8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71214-2B11-D749-8FBB-DDBDF7BCC3A6}" type="datetimeFigureOut">
              <a:rPr lang="en-US" smtClean="0"/>
              <a:t>10/19/23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0A533B-F23C-4E1F-0C4A-D73C04DF6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1FC333-BDBE-23F9-4F14-3FB42704C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CBC5-DD04-594D-BE1C-31230846F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935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C41412-22A5-AA95-E75F-8087ECA10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36DA5B-71B3-B336-1977-F760C8232D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DA4B7F-DDB0-E1F6-AA17-660566D2AF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71214-2B11-D749-8FBB-DDBDF7BCC3A6}" type="datetimeFigureOut">
              <a:rPr lang="en-US" smtClean="0"/>
              <a:t>10/19/23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B7382-5796-A7DA-B65A-2C94B997B7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469DF-6D7D-9DBB-B65B-8AC795C9CF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FCBC5-DD04-594D-BE1C-31230846F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371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28D436F-9ACD-4C92-AFC8-C934C527A6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>
              <a:alpha val="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90538E0-A884-4E60-A6AB-77D830E2F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53478" y="0"/>
            <a:ext cx="465738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8B40DC3-BF9F-767C-A393-046D72EC1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1162" y="3050434"/>
            <a:ext cx="3722933" cy="757130"/>
          </a:xfrm>
          <a:ln w="25400" cap="sq">
            <a:solidFill>
              <a:srgbClr val="FFFFFF"/>
            </a:solidFill>
            <a:miter lim="800000"/>
          </a:ln>
        </p:spPr>
        <p:txBody>
          <a:bodyPr wrap="square">
            <a:normAutofit/>
          </a:bodyPr>
          <a:lstStyle/>
          <a:p>
            <a:pPr algn="ctr"/>
            <a:r>
              <a:rPr lang="en-US" sz="2800">
                <a:solidFill>
                  <a:srgbClr val="FFFFFF"/>
                </a:solidFill>
              </a:rPr>
              <a:t>In-House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B0D7DD0-1C67-4D4C-9E06-678233DB8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53478" cy="6858000"/>
          </a:xfrm>
          <a:prstGeom prst="rect">
            <a:avLst/>
          </a:prstGeom>
          <a:solidFill>
            <a:srgbClr val="40404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CD4A51C-D2C2-2358-08C7-B9F824D017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74536" y="640080"/>
            <a:ext cx="5053066" cy="2546604"/>
          </a:xfrm>
        </p:spPr>
        <p:txBody>
          <a:bodyPr>
            <a:normAutofit/>
          </a:bodyPr>
          <a:lstStyle/>
          <a:p>
            <a:r>
              <a:rPr lang="en-US" sz="1400" b="0" i="1">
                <a:effectLst/>
                <a:latin typeface="Söhne"/>
              </a:rPr>
              <a:t>Pros:</a:t>
            </a:r>
            <a:endParaRPr lang="en-US" sz="1400" b="0" i="0">
              <a:effectLst/>
              <a:latin typeface="Söhne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i="0">
                <a:effectLst/>
                <a:latin typeface="Söhne"/>
              </a:rPr>
              <a:t>Direct Control:</a:t>
            </a:r>
            <a:r>
              <a:rPr lang="en-US" sz="1400" b="0" i="0">
                <a:effectLst/>
                <a:latin typeface="Söhne"/>
              </a:rPr>
              <a:t> Manage quality, agent training, and customer interactions.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i="0">
                <a:effectLst/>
                <a:latin typeface="Söhne"/>
              </a:rPr>
              <a:t>Cultural Alignment:</a:t>
            </a:r>
            <a:r>
              <a:rPr lang="en-US" sz="1400" b="0" i="0">
                <a:effectLst/>
                <a:latin typeface="Söhne"/>
              </a:rPr>
              <a:t> Align with your brand's values and identity.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i="0">
                <a:effectLst/>
                <a:latin typeface="Söhne"/>
              </a:rPr>
              <a:t>Immediate Feedback:</a:t>
            </a:r>
            <a:r>
              <a:rPr lang="en-US" sz="1400" b="0" i="0">
                <a:effectLst/>
                <a:latin typeface="Söhne"/>
              </a:rPr>
              <a:t> Facilitates continuous improvement.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i="0">
                <a:effectLst/>
                <a:latin typeface="Söhne"/>
              </a:rPr>
              <a:t>Data Security:</a:t>
            </a:r>
            <a:r>
              <a:rPr lang="en-US" sz="1400" b="0" i="0">
                <a:effectLst/>
                <a:latin typeface="Söhne"/>
              </a:rPr>
              <a:t> Enhanced control over data security and compliance.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F8C199-A846-BF83-A153-A94862B8B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0204" y="3671315"/>
            <a:ext cx="5057398" cy="2546605"/>
          </a:xfrm>
        </p:spPr>
        <p:txBody>
          <a:bodyPr>
            <a:normAutofit/>
          </a:bodyPr>
          <a:lstStyle/>
          <a:p>
            <a:r>
              <a:rPr lang="en-US" sz="1400" b="0" i="1">
                <a:effectLst/>
                <a:latin typeface="Söhne"/>
              </a:rPr>
              <a:t>Cons:</a:t>
            </a:r>
            <a:endParaRPr lang="en-US" sz="1400" b="0" i="0">
              <a:effectLst/>
              <a:latin typeface="Söhne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i="0">
                <a:effectLst/>
                <a:latin typeface="Söhne"/>
              </a:rPr>
              <a:t>Higher Costs:</a:t>
            </a:r>
            <a:r>
              <a:rPr lang="en-US" sz="1400" b="0" i="0">
                <a:effectLst/>
                <a:latin typeface="Söhne"/>
              </a:rPr>
              <a:t> Significant operational expenses and infrastructure investments.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i="0">
                <a:effectLst/>
                <a:latin typeface="Söhne"/>
              </a:rPr>
              <a:t>Limited Scalability:</a:t>
            </a:r>
            <a:r>
              <a:rPr lang="en-US" sz="1400" b="0" i="0">
                <a:effectLst/>
                <a:latin typeface="Söhne"/>
              </a:rPr>
              <a:t> Slower expansion and downsizing, resource-intensive.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i="0">
                <a:effectLst/>
                <a:latin typeface="Söhne"/>
              </a:rPr>
              <a:t>Resource Allocation:</a:t>
            </a:r>
            <a:r>
              <a:rPr lang="en-US" sz="1400" b="0" i="0">
                <a:effectLst/>
                <a:latin typeface="Söhne"/>
              </a:rPr>
              <a:t> Diverts focus from core functions.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i="0">
                <a:effectLst/>
                <a:latin typeface="Söhne"/>
              </a:rPr>
              <a:t>Skills Gap Challenge:</a:t>
            </a:r>
            <a:r>
              <a:rPr lang="en-US" sz="1400" b="0" i="0">
                <a:effectLst/>
                <a:latin typeface="Söhne"/>
              </a:rPr>
              <a:t> Recruitment and retention hurdles.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i="0">
                <a:effectLst/>
                <a:latin typeface="Söhne"/>
              </a:rPr>
              <a:t>Geographic Limitation:</a:t>
            </a:r>
            <a:r>
              <a:rPr lang="en-US" sz="1400" b="0" i="0">
                <a:effectLst/>
                <a:latin typeface="Söhne"/>
              </a:rPr>
              <a:t> Barriers to international expansion.</a:t>
            </a:r>
          </a:p>
        </p:txBody>
      </p:sp>
    </p:spTree>
    <p:extLst>
      <p:ext uri="{BB962C8B-B14F-4D97-AF65-F5344CB8AC3E}">
        <p14:creationId xmlns:p14="http://schemas.microsoft.com/office/powerpoint/2010/main" val="1085515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8CA06CD6-90CA-4C45-856C-6771339E1E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0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C06786A-4726-E682-826B-DD4BD6163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507"/>
            <a:ext cx="3494362" cy="4930986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accent1"/>
                </a:solidFill>
              </a:rPr>
              <a:t>Outsourcing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021601D-2758-4B15-A31C-FDA184C51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BEEFF1-5C2E-97D2-1A9F-997A379432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76030" y="963507"/>
            <a:ext cx="6250940" cy="2304627"/>
          </a:xfrm>
        </p:spPr>
        <p:txBody>
          <a:bodyPr anchor="b">
            <a:normAutofit/>
          </a:bodyPr>
          <a:lstStyle/>
          <a:p>
            <a:r>
              <a:rPr lang="en-US" sz="1400" b="0" i="1">
                <a:effectLst/>
                <a:latin typeface="Söhne"/>
              </a:rPr>
              <a:t>Pros:</a:t>
            </a:r>
            <a:endParaRPr lang="en-US" sz="1400" b="0" i="0">
              <a:effectLst/>
              <a:latin typeface="Söhne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i="0">
                <a:effectLst/>
                <a:latin typeface="Söhne"/>
              </a:rPr>
              <a:t>Cost Efficiency:</a:t>
            </a:r>
            <a:r>
              <a:rPr lang="en-US" sz="1400" b="0" i="0">
                <a:effectLst/>
                <a:latin typeface="Söhne"/>
              </a:rPr>
              <a:t> Realize cost savings and tap into diverse labor markets.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i="0">
                <a:effectLst/>
                <a:latin typeface="Söhne"/>
              </a:rPr>
              <a:t>Specialized Expertise:</a:t>
            </a:r>
            <a:r>
              <a:rPr lang="en-US" sz="1400" b="0" i="0">
                <a:effectLst/>
                <a:latin typeface="Söhne"/>
              </a:rPr>
              <a:t> Benefit from experience and best practices.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i="0">
                <a:effectLst/>
                <a:latin typeface="Söhne"/>
              </a:rPr>
              <a:t>Scalability:</a:t>
            </a:r>
            <a:r>
              <a:rPr lang="en-US" sz="1400" b="0" i="0">
                <a:effectLst/>
                <a:latin typeface="Söhne"/>
              </a:rPr>
              <a:t> Quickly adapt to call volume changes with minimal upfront costs.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i="0">
                <a:effectLst/>
                <a:latin typeface="Söhne"/>
              </a:rPr>
              <a:t>Technology Advantage:</a:t>
            </a:r>
            <a:r>
              <a:rPr lang="en-US" sz="1400" b="0" i="0">
                <a:effectLst/>
                <a:latin typeface="Söhne"/>
              </a:rPr>
              <a:t> Leverage advanced technology stacks.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i="0">
                <a:effectLst/>
                <a:latin typeface="Söhne"/>
              </a:rPr>
              <a:t>Focus on Core Activities:</a:t>
            </a:r>
            <a:r>
              <a:rPr lang="en-US" sz="1400" b="0" i="0">
                <a:effectLst/>
                <a:latin typeface="Söhne"/>
              </a:rPr>
              <a:t> Redirect resources to core business functions.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i="0">
                <a:effectLst/>
                <a:latin typeface="Söhne"/>
              </a:rPr>
              <a:t>Global Reach:</a:t>
            </a:r>
            <a:r>
              <a:rPr lang="en-US" sz="1400" b="0" i="0">
                <a:effectLst/>
                <a:latin typeface="Söhne"/>
              </a:rPr>
              <a:t> Access a worldwide talent pool.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45284E2-8BE6-8F79-F772-D942FA3C70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76030" y="3589866"/>
            <a:ext cx="6250940" cy="2304628"/>
          </a:xfrm>
        </p:spPr>
        <p:txBody>
          <a:bodyPr>
            <a:normAutofit/>
          </a:bodyPr>
          <a:lstStyle/>
          <a:p>
            <a:r>
              <a:rPr lang="en-US" sz="2000" b="0" i="1">
                <a:effectLst/>
                <a:latin typeface="Söhne"/>
              </a:rPr>
              <a:t>Cons:</a:t>
            </a:r>
            <a:endParaRPr lang="en-US" sz="2000" b="0" i="0">
              <a:effectLst/>
              <a:latin typeface="Söhne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i="0">
                <a:effectLst/>
                <a:latin typeface="Söhne"/>
              </a:rPr>
              <a:t>Less Control:</a:t>
            </a:r>
            <a:r>
              <a:rPr lang="en-US" sz="2000" b="0" i="0">
                <a:effectLst/>
                <a:latin typeface="Söhne"/>
              </a:rPr>
              <a:t> Potential impact on service quality and consistency.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i="0">
                <a:effectLst/>
                <a:latin typeface="Söhne"/>
              </a:rPr>
              <a:t>Data Security Concerns:</a:t>
            </a:r>
            <a:r>
              <a:rPr lang="en-US" sz="2000" b="0" i="0">
                <a:effectLst/>
                <a:latin typeface="Söhne"/>
              </a:rPr>
              <a:t> Risks associated with third-party data sharing.</a:t>
            </a:r>
          </a:p>
        </p:txBody>
      </p:sp>
    </p:spTree>
    <p:extLst>
      <p:ext uri="{BB962C8B-B14F-4D97-AF65-F5344CB8AC3E}">
        <p14:creationId xmlns:p14="http://schemas.microsoft.com/office/powerpoint/2010/main" val="3733617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185</Words>
  <Application>Microsoft Macintosh PowerPoint</Application>
  <PresentationFormat>Widescreen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Söhne</vt:lpstr>
      <vt:lpstr>Office Theme</vt:lpstr>
      <vt:lpstr>In-House</vt:lpstr>
      <vt:lpstr>Outsourcing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In-House</dc:title>
  <dc:creator>Diane Sparks</dc:creator>
  <cp:lastModifiedBy>Diane Sparks</cp:lastModifiedBy>
  <cp:revision>1</cp:revision>
  <dcterms:created xsi:type="dcterms:W3CDTF">2023-10-19T18:02:27Z</dcterms:created>
  <dcterms:modified xsi:type="dcterms:W3CDTF">2023-10-19T18:08:08Z</dcterms:modified>
</cp:coreProperties>
</file>