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0194-6C3D-92C8-E0B8-86071C095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53F43-3AFE-B13C-09BB-334A47E76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C836A-F1B8-CCAB-E071-6DB21CE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59C7E-D9A5-0152-1A19-795997D2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ADBD7-0E70-6AEB-FABE-1E22CC93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0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AE03-66F8-8E71-3BFE-A208FEE4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DD897-6462-1136-D633-E02C04F65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5A0A2-2BAE-9F4F-6E60-A0ECCBEB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BE155-C3E7-2395-03B8-3277DA4F6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9C142-E130-7ED3-B13D-2AE3A07D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9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482BC8-31A5-4E7D-5775-1136E5BB6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AF3ED-0F15-88B2-FFB9-62290D90E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0F6-66D3-FEB8-2F19-ED0BF1B9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E23D1-D1BD-7750-659D-F88D065F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3D793-158E-8BB7-1FB9-2605677D4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0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5E9BE-3825-B5C0-8042-DAF8BA61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63681-59B5-5B9E-CC84-C5F955C07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304BE-10FE-6017-9F98-620C9024C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AB378-3A2A-08C4-899F-6619F04B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64242-4424-B8DA-9610-CC7F0341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74BB-76FB-9E4D-7B53-56E80FC3B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8B271-9639-63B6-B645-10BB312CC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0BE70-4947-0FE6-5653-1F7DD4F5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BCAC6-D226-021A-9559-5A48ADB6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51973-2A77-699D-3D9C-70E64F25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5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5811-40B2-496B-70DF-C94EE964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850FC-0565-9060-9957-43042ED83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54BC3-92F1-67F2-F2EA-2F78F80D0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A8146-0004-C04F-FE2B-12287C9B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72BE2-E3FD-26D7-0EDF-8A3974F99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92BC4-3DFE-0752-08AA-50408F8E4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2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2D151-1945-F2F9-BB26-E94686BC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301D0-63A8-7DA7-2B85-99AC18340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6524C-B657-4C8B-D99D-49620D4A7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7B430F-6AF8-4635-57AC-44B73CBF9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35E04-371D-A4F9-1AD2-48125D00A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9B738-8C1D-8B63-B9D2-4B2BDA38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ED951-EF2A-5763-6BD8-F28F7F0F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5B15B9-DA45-5517-50DA-DF1424CE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4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3914-8E45-9FC3-0E65-CD3EAE93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829092-658D-FF8B-5FFB-76BADC450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B59D8-9481-73F9-93CA-5396250B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D2F74-9228-FE36-2F8B-40AD152D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3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6E398-BAE2-57DA-E5C7-2E7D0E4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EA29E5-C1F3-4E7C-1C53-D77CBBB4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482E9-0717-F745-5007-B3ED681B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84848-91DB-D599-C46C-6D285CA1D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A68E1-69EB-0ED2-4B9F-81CC746B6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A399F-39AE-F5ED-A229-F6E404BBA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B3B06-1735-B64A-190C-33A22E7CF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AEC5C-B4C9-A33D-4E58-7C6C34E1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39F01-80A2-19C0-5729-43F46A85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5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DCBB5-5478-B2DE-B2D4-8B7FA793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298B6B-741B-2FA4-BF06-99D7A41EF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A8907-D819-B490-4EF7-6399D25BB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A2213-40CA-B430-A6FB-989B14EF8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A533B-F23C-4E1F-0C4A-D73C04DF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FC333-BDBE-23F9-4F14-3FB42704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3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41412-22A5-AA95-E75F-8087ECA1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6DA5B-71B3-B336-1977-F760C8232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A4B7F-DDB0-E1F6-AA17-660566D2A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71214-2B11-D749-8FBB-DDBDF7BCC3A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B7382-5796-A7DA-B65A-2C94B997B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69DF-6D7D-9DBB-B65B-8AC795C9C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FCBC5-DD04-594D-BE1C-31230846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B40DC3-BF9F-767C-A393-046D72EC1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In-House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D4A51C-D2C2-2358-08C7-B9F824D01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r>
              <a:rPr lang="en-US" sz="1400" b="0" i="1">
                <a:effectLst/>
                <a:latin typeface="Söhne"/>
              </a:rPr>
              <a:t>Pros:</a:t>
            </a:r>
            <a:endParaRPr lang="en-US" sz="1400" b="0" i="0">
              <a:effectLst/>
              <a:latin typeface="Söh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Direct Control:</a:t>
            </a:r>
            <a:r>
              <a:rPr lang="en-US" sz="1400" b="0" i="0">
                <a:effectLst/>
                <a:latin typeface="Söhne"/>
              </a:rPr>
              <a:t> Manage quality, agent training, and customer interactions.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Cultural Alignment:</a:t>
            </a:r>
            <a:r>
              <a:rPr lang="en-US" sz="1400" b="0" i="0">
                <a:effectLst/>
                <a:latin typeface="Söhne"/>
              </a:rPr>
              <a:t> Align with your brand's values and identity.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Immediate Feedback:</a:t>
            </a:r>
            <a:r>
              <a:rPr lang="en-US" sz="1400" b="0" i="0">
                <a:effectLst/>
                <a:latin typeface="Söhne"/>
              </a:rPr>
              <a:t> Facilitates continuous improvement.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Data Security:</a:t>
            </a:r>
            <a:r>
              <a:rPr lang="en-US" sz="1400" b="0" i="0">
                <a:effectLst/>
                <a:latin typeface="Söhne"/>
              </a:rPr>
              <a:t> Enhanced control over data security and compliance.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8C199-A846-BF83-A153-A94862B8B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r>
              <a:rPr lang="en-US" sz="1400" b="0" i="1">
                <a:effectLst/>
                <a:latin typeface="Söhne"/>
              </a:rPr>
              <a:t>Cons:</a:t>
            </a:r>
            <a:endParaRPr lang="en-US" sz="1400" b="0" i="0">
              <a:effectLst/>
              <a:latin typeface="Söh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Higher Costs:</a:t>
            </a:r>
            <a:r>
              <a:rPr lang="en-US" sz="1400" b="0" i="0">
                <a:effectLst/>
                <a:latin typeface="Söhne"/>
              </a:rPr>
              <a:t> Significant operational expenses and infrastructure investments.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Limited Scalability:</a:t>
            </a:r>
            <a:r>
              <a:rPr lang="en-US" sz="1400" b="0" i="0">
                <a:effectLst/>
                <a:latin typeface="Söhne"/>
              </a:rPr>
              <a:t> Slower expansion and downsizing, resource-intensive.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Resource Allocation:</a:t>
            </a:r>
            <a:r>
              <a:rPr lang="en-US" sz="1400" b="0" i="0">
                <a:effectLst/>
                <a:latin typeface="Söhne"/>
              </a:rPr>
              <a:t> Diverts focus from core functions.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Skills Gap Challenge:</a:t>
            </a:r>
            <a:r>
              <a:rPr lang="en-US" sz="1400" b="0" i="0">
                <a:effectLst/>
                <a:latin typeface="Söhne"/>
              </a:rPr>
              <a:t> Recruitment and retention hurdles.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Geographic Limitation:</a:t>
            </a:r>
            <a:r>
              <a:rPr lang="en-US" sz="1400" b="0" i="0">
                <a:effectLst/>
                <a:latin typeface="Söhne"/>
              </a:rPr>
              <a:t> Barriers to international expansion.</a:t>
            </a:r>
          </a:p>
        </p:txBody>
      </p:sp>
    </p:spTree>
    <p:extLst>
      <p:ext uri="{BB962C8B-B14F-4D97-AF65-F5344CB8AC3E}">
        <p14:creationId xmlns:p14="http://schemas.microsoft.com/office/powerpoint/2010/main" val="108551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C06786A-4726-E682-826B-DD4BD616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Outsourcing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EEFF1-5C2E-97D2-1A9F-997A37943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en-US" sz="1400" b="0" i="1">
                <a:effectLst/>
                <a:latin typeface="Söhne"/>
              </a:rPr>
              <a:t>Pros:</a:t>
            </a:r>
            <a:endParaRPr lang="en-US" sz="1400" b="0" i="0">
              <a:effectLst/>
              <a:latin typeface="Söh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Cost Efficiency:</a:t>
            </a:r>
            <a:r>
              <a:rPr lang="en-US" sz="1400" b="0" i="0">
                <a:effectLst/>
                <a:latin typeface="Söhne"/>
              </a:rPr>
              <a:t> Realize cost savings and tap into diverse labor markets.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Specialized Expertise:</a:t>
            </a:r>
            <a:r>
              <a:rPr lang="en-US" sz="1400" b="0" i="0">
                <a:effectLst/>
                <a:latin typeface="Söhne"/>
              </a:rPr>
              <a:t> Benefit from experience and best practices.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Scalability:</a:t>
            </a:r>
            <a:r>
              <a:rPr lang="en-US" sz="1400" b="0" i="0">
                <a:effectLst/>
                <a:latin typeface="Söhne"/>
              </a:rPr>
              <a:t> Quickly adapt to call volume changes with minimal upfront costs.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Technology Advantage:</a:t>
            </a:r>
            <a:r>
              <a:rPr lang="en-US" sz="1400" b="0" i="0">
                <a:effectLst/>
                <a:latin typeface="Söhne"/>
              </a:rPr>
              <a:t> Leverage advanced technology stacks.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Focus on Core Activities:</a:t>
            </a:r>
            <a:r>
              <a:rPr lang="en-US" sz="1400" b="0" i="0">
                <a:effectLst/>
                <a:latin typeface="Söhne"/>
              </a:rPr>
              <a:t> Redirect resources to core business functions.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i="0">
                <a:effectLst/>
                <a:latin typeface="Söhne"/>
              </a:rPr>
              <a:t>Global Reach:</a:t>
            </a:r>
            <a:r>
              <a:rPr lang="en-US" sz="1400" b="0" i="0">
                <a:effectLst/>
                <a:latin typeface="Söhne"/>
              </a:rPr>
              <a:t> Access a worldwide talent pool.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5284E2-8BE6-8F79-F772-D942FA3C7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r>
              <a:rPr lang="en-US" sz="2000" b="0" i="1">
                <a:effectLst/>
                <a:latin typeface="Söhne"/>
              </a:rPr>
              <a:t>Cons:</a:t>
            </a:r>
            <a:endParaRPr lang="en-US" sz="2000" b="0" i="0">
              <a:effectLst/>
              <a:latin typeface="Söh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>
                <a:effectLst/>
                <a:latin typeface="Söhne"/>
              </a:rPr>
              <a:t>Less Control:</a:t>
            </a:r>
            <a:r>
              <a:rPr lang="en-US" sz="2000" b="0" i="0">
                <a:effectLst/>
                <a:latin typeface="Söhne"/>
              </a:rPr>
              <a:t> Potential impact on service quality and consistency.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>
                <a:effectLst/>
                <a:latin typeface="Söhne"/>
              </a:rPr>
              <a:t>Data Security Concerns:</a:t>
            </a:r>
            <a:r>
              <a:rPr lang="en-US" sz="2000" b="0" i="0">
                <a:effectLst/>
                <a:latin typeface="Söhne"/>
              </a:rPr>
              <a:t> Risks associated with third-party data sharing.</a:t>
            </a:r>
          </a:p>
        </p:txBody>
      </p:sp>
    </p:spTree>
    <p:extLst>
      <p:ext uri="{BB962C8B-B14F-4D97-AF65-F5344CB8AC3E}">
        <p14:creationId xmlns:p14="http://schemas.microsoft.com/office/powerpoint/2010/main" val="373361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185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Söhne</vt:lpstr>
      <vt:lpstr>Office Theme</vt:lpstr>
      <vt:lpstr>In-House</vt:lpstr>
      <vt:lpstr>Outsourcing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In-House</dc:title>
  <dc:creator>Diane Sparks</dc:creator>
  <cp:lastModifiedBy>Diane Sparks</cp:lastModifiedBy>
  <cp:revision>1</cp:revision>
  <dcterms:created xsi:type="dcterms:W3CDTF">2023-10-19T18:02:27Z</dcterms:created>
  <dcterms:modified xsi:type="dcterms:W3CDTF">2023-10-19T18:08:08Z</dcterms:modified>
</cp:coreProperties>
</file>