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80" r:id="rId3"/>
    <p:sldId id="275" r:id="rId4"/>
    <p:sldId id="276" r:id="rId5"/>
    <p:sldId id="277" r:id="rId6"/>
    <p:sldId id="274" r:id="rId7"/>
    <p:sldId id="279" r:id="rId8"/>
    <p:sldId id="278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53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F3AEC-F702-964A-B08F-9DC53FF12FF2}" type="datetimeFigureOut">
              <a:rPr lang="en-US" smtClean="0"/>
              <a:t>2/3/2021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426E8-5E2D-D542-B53D-6CF0F1CB02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3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426E8-5E2D-D542-B53D-6CF0F1CB02F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410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426E8-5E2D-D542-B53D-6CF0F1CB02F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839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ED202-D016-4469-B123-A312CFEE0A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7D4FFF-CB11-40F8-9159-B022C1920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258A5-236C-4DCB-B4CF-99C1185C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5BC5-1021-4A5E-A6C2-EB8A1ED2BCF4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8CA2D-0769-4A71-B228-B60976F4E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21AEF-1373-42BE-B342-775163A61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93DD-15A4-451E-890C-A8A7C31A9E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423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37707-7619-47FE-AD5F-C92744AE4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822C1D-6337-43C7-A2F1-924DB0D57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53210-F616-44F6-8ABE-1C882D6D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5BC5-1021-4A5E-A6C2-EB8A1ED2BCF4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7A3C56-8AB8-4DED-918A-5FD1182F8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CFE8A1-0D9E-43C2-B2B0-9BA3C6355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93DD-15A4-451E-890C-A8A7C31A9E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405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608FD5-6B25-407A-849D-94320F4059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DC10FF-2391-4825-9944-B70EC3426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F6DB3-DF92-4C72-AC88-7CECE5941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5BC5-1021-4A5E-A6C2-EB8A1ED2BCF4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9AE51-0A67-4F37-A0F3-579D77162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F0689-E97A-479A-881F-BEF9CA03D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93DD-15A4-451E-890C-A8A7C31A9E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3772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10B6C-2645-421F-BA8C-62EA8B4A8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006FF-2D4E-49FB-A118-1BD113615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955BD-394A-41D4-A6A4-817E1F978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5BC5-1021-4A5E-A6C2-EB8A1ED2BCF4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C851A-A433-4D19-8960-C28BDD11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3C473-5225-4ECF-8F65-55A4D116B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93DD-15A4-451E-890C-A8A7C31A9E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58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1D52B-DBE1-45F5-945D-BE9F610FC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FFD78-A8AB-4231-A517-615BE6D7F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24A7F-087E-4FF7-8583-A87261964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5BC5-1021-4A5E-A6C2-EB8A1ED2BCF4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FE61D-8CFB-4DEA-AA29-688AC4491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82DCF-C34A-434C-804A-77CDF3566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93DD-15A4-451E-890C-A8A7C31A9E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0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0D642-0554-4563-A833-3C6396BDD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05CC0-C659-48C6-9487-61A952983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43F11-98A6-4BF8-ADA0-458297804C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781CFA-D9C4-4C2A-951A-85C46B620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5BC5-1021-4A5E-A6C2-EB8A1ED2BCF4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16B41-9D7D-4418-B564-60109BF77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78496D-5F0A-441C-B3B7-2119BA4B1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93DD-15A4-451E-890C-A8A7C31A9E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70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F39CA-D7BC-4B8A-94F3-565196843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438E3C-CAF5-45D6-9DDF-C7208D9CE4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7E7DC7-067C-4562-844C-FB48CCC6D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60FD13-B5BD-4203-85EB-46951826C6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315036-7317-47DF-9784-9C42B67700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23B84E-3CFD-4EDE-9560-F801F1CD9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5BC5-1021-4A5E-A6C2-EB8A1ED2BCF4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53F04F-BE9E-4D24-BCD4-E3482D951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6FE24C-5FD4-4914-A607-9640AE7E5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93DD-15A4-451E-890C-A8A7C31A9E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695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3404E-9106-4204-A5D2-5EC4C6ED1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D0D7CF-EAF2-4C0E-BDD4-69DCD350A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5BC5-1021-4A5E-A6C2-EB8A1ED2BCF4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C0ECF-4B85-49F3-9F19-B16A7D826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00DC18-40A1-478B-99D6-4CB6BFE5C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93DD-15A4-451E-890C-A8A7C31A9E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131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D114D3-46FF-46E5-AE46-58C2ADB7A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5BC5-1021-4A5E-A6C2-EB8A1ED2BCF4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6D2F70-A142-49B8-8C9D-60B179F76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785FCC-3D60-4E6D-9BF4-07F30A83C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93DD-15A4-451E-890C-A8A7C31A9E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1733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0E472-D69C-452A-B184-1FF06BA69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95408-F9DC-498B-8E0A-E2FB9775F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615B1F-FB56-4782-83F6-6EB416D48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3DF82-482E-43B5-A06F-E81D34849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5BC5-1021-4A5E-A6C2-EB8A1ED2BCF4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CA2BF-C482-4BF1-AD40-456466913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BB48F-F1B9-4D21-A072-64465ADD1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93DD-15A4-451E-890C-A8A7C31A9E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406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FEBF9-39F4-4583-ACE1-8699A8FB4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2BFC9E-8B4B-4F80-BB4D-FA46C47DF8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2D7E11-509D-47E1-A863-E00A7F010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1B5A0-9495-436B-8715-A10772FF7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F5BC5-1021-4A5E-A6C2-EB8A1ED2BCF4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A1740E-3410-4B37-8CC2-BD9D27C80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FBE92-3297-4D83-AD54-2390C3C17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593DD-15A4-451E-890C-A8A7C31A9E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157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670B41-EE83-455F-85F3-AFC67D311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7499C8-31C7-4CB3-838C-8B5522DAA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17271-41D6-448A-AA0A-F5BAE628C0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F5BC5-1021-4A5E-A6C2-EB8A1ED2BCF4}" type="datetimeFigureOut">
              <a:rPr lang="en-GB" smtClean="0"/>
              <a:t>03/02/2021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F993E-D6B4-4FEC-8579-A2833391CB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3FBF8-1E13-4418-8D50-C898B19EA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593DD-15A4-451E-890C-A8A7C31A9EA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59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6CF42-41C0-4DC7-BB5D-3440CAD84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5240"/>
            <a:ext cx="9144000" cy="283148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Vaccine </a:t>
            </a:r>
            <a:r>
              <a:rPr lang="en-GB" b="1" dirty="0" smtClean="0"/>
              <a:t>Hesitancy </a:t>
            </a:r>
            <a:r>
              <a:rPr lang="en-GB" b="1" dirty="0"/>
              <a:t>C</a:t>
            </a:r>
            <a:r>
              <a:rPr lang="en-GB" b="1" dirty="0" smtClean="0"/>
              <a:t>omparative </a:t>
            </a:r>
            <a:r>
              <a:rPr lang="en-GB" b="1" dirty="0" smtClean="0"/>
              <a:t>S</a:t>
            </a:r>
            <a:r>
              <a:rPr lang="en-GB" b="1" dirty="0" smtClean="0"/>
              <a:t>tudy:  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dirty="0" smtClean="0"/>
              <a:t>A </a:t>
            </a:r>
            <a:r>
              <a:rPr lang="en-GB" dirty="0"/>
              <a:t>S</a:t>
            </a:r>
            <a:r>
              <a:rPr lang="en-GB" dirty="0" smtClean="0"/>
              <a:t>ummary </a:t>
            </a:r>
            <a:r>
              <a:rPr lang="en-GB" dirty="0"/>
              <a:t>of </a:t>
            </a:r>
            <a:r>
              <a:rPr lang="en-GB" dirty="0"/>
              <a:t>K</a:t>
            </a:r>
            <a:r>
              <a:rPr lang="en-GB" dirty="0" smtClean="0"/>
              <a:t>ey </a:t>
            </a:r>
            <a:r>
              <a:rPr lang="en-GB" dirty="0"/>
              <a:t>F</a:t>
            </a:r>
            <a:r>
              <a:rPr lang="en-GB" dirty="0" smtClean="0"/>
              <a:t>indings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2200" b="1" dirty="0" smtClean="0"/>
              <a:t>01 Feb. 2021 </a:t>
            </a:r>
            <a:endParaRPr lang="en-GB" sz="2200" b="1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707D856-1496-EC47-96B5-07A48453522B}"/>
              </a:ext>
            </a:extLst>
          </p:cNvPr>
          <p:cNvSpPr txBox="1">
            <a:spLocks/>
          </p:cNvSpPr>
          <p:nvPr/>
        </p:nvSpPr>
        <p:spPr>
          <a:xfrm>
            <a:off x="506779" y="3912223"/>
            <a:ext cx="7496013" cy="28327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b="1" dirty="0"/>
              <a:t>University of Buckingham Medical students:</a:t>
            </a:r>
            <a:endParaRPr lang="en-US" sz="1200" dirty="0"/>
          </a:p>
          <a:p>
            <a:pPr algn="l"/>
            <a:r>
              <a:rPr lang="en-GB" sz="1200" dirty="0"/>
              <a:t/>
            </a:r>
            <a:br>
              <a:rPr lang="en-GB" sz="1200" dirty="0"/>
            </a:br>
            <a:r>
              <a:rPr lang="en-GB" sz="1200" dirty="0"/>
              <a:t>Amirmohammad</a:t>
            </a:r>
            <a:r>
              <a:rPr lang="en-GB" sz="1200" dirty="0"/>
              <a:t> </a:t>
            </a:r>
            <a:r>
              <a:rPr lang="en-GB" sz="1200" dirty="0"/>
              <a:t>Heidari</a:t>
            </a:r>
            <a:endParaRPr lang="en-GB" sz="1200" dirty="0"/>
          </a:p>
          <a:p>
            <a:pPr algn="l"/>
            <a:r>
              <a:rPr lang="en-GB" sz="1200" dirty="0"/>
              <a:t>Dekshaa</a:t>
            </a:r>
            <a:r>
              <a:rPr lang="en-GB" sz="1200" dirty="0"/>
              <a:t> </a:t>
            </a:r>
            <a:r>
              <a:rPr lang="en-GB" sz="1200" dirty="0"/>
              <a:t>Bidlan</a:t>
            </a:r>
            <a:r>
              <a:rPr lang="en-GB" sz="1200" dirty="0"/>
              <a:t> </a:t>
            </a:r>
            <a:endParaRPr lang="en-GB" sz="1200" dirty="0">
              <a:cs typeface="Calibri"/>
            </a:endParaRPr>
          </a:p>
          <a:p>
            <a:pPr algn="l"/>
            <a:r>
              <a:rPr lang="en-GB" sz="1200" dirty="0"/>
              <a:t>Iheanyichukwu</a:t>
            </a:r>
            <a:r>
              <a:rPr lang="en-GB" sz="1200" dirty="0"/>
              <a:t> </a:t>
            </a:r>
            <a:r>
              <a:rPr lang="en-GB" sz="1200" dirty="0"/>
              <a:t>Chukwujindu</a:t>
            </a:r>
            <a:endParaRPr lang="en-GB" sz="1200" dirty="0">
              <a:cs typeface="Calibri"/>
            </a:endParaRPr>
          </a:p>
          <a:p>
            <a:pPr algn="l"/>
            <a:r>
              <a:rPr lang="en-GB" sz="1200" dirty="0">
                <a:cs typeface="Calibri"/>
              </a:rPr>
              <a:t>Maureen </a:t>
            </a:r>
            <a:r>
              <a:rPr lang="en-GB" sz="1200" dirty="0">
                <a:cs typeface="Calibri"/>
              </a:rPr>
              <a:t>Cheruiyot</a:t>
            </a:r>
            <a:endParaRPr lang="en-GB" sz="1200" dirty="0"/>
          </a:p>
          <a:p>
            <a:pPr algn="l"/>
            <a:r>
              <a:rPr lang="en-GB" sz="1200" dirty="0"/>
              <a:t>Shreya </a:t>
            </a:r>
            <a:r>
              <a:rPr lang="en-GB" sz="1200" dirty="0"/>
              <a:t>Srikumar</a:t>
            </a:r>
            <a:endParaRPr lang="en-GB" sz="1200" dirty="0">
              <a:cs typeface="Calibri"/>
            </a:endParaRPr>
          </a:p>
          <a:p>
            <a:pPr algn="l"/>
            <a:r>
              <a:rPr lang="en-GB" sz="1200" dirty="0">
                <a:cs typeface="Calibri"/>
              </a:rPr>
              <a:t>Victoria </a:t>
            </a:r>
            <a:r>
              <a:rPr lang="en-GB" sz="1200" dirty="0">
                <a:cs typeface="Calibri"/>
              </a:rPr>
              <a:t>Khaukha</a:t>
            </a:r>
            <a:r>
              <a:rPr lang="en-GB" sz="1200" dirty="0">
                <a:cs typeface="Calibri"/>
              </a:rPr>
              <a:t> </a:t>
            </a:r>
          </a:p>
          <a:p>
            <a:pPr algn="l"/>
            <a:r>
              <a:rPr lang="en-GB" sz="1200" dirty="0">
                <a:cs typeface="Calibri"/>
              </a:rPr>
              <a:t>Hania</a:t>
            </a:r>
            <a:r>
              <a:rPr lang="en-GB" sz="1200" dirty="0">
                <a:cs typeface="Calibri"/>
              </a:rPr>
              <a:t> </a:t>
            </a:r>
            <a:r>
              <a:rPr lang="en-GB" sz="1200" dirty="0" smtClean="0">
                <a:cs typeface="Calibri"/>
              </a:rPr>
              <a:t>Sohawon</a:t>
            </a:r>
            <a:endParaRPr lang="en-GB" sz="1200" dirty="0" smtClean="0">
              <a:cs typeface="Calibri"/>
            </a:endParaRPr>
          </a:p>
          <a:p>
            <a:pPr algn="l"/>
            <a:r>
              <a:rPr lang="en-GB" sz="1200" b="1" dirty="0" smtClean="0">
                <a:cs typeface="Calibri"/>
              </a:rPr>
              <a:t>In collaboration with Public Health, Bedford Borough, Central Bedfordshire and Milton Keynes Council</a:t>
            </a:r>
            <a:endParaRPr lang="en-GB" sz="1200" b="1" dirty="0">
              <a:cs typeface="Calibri"/>
            </a:endParaRPr>
          </a:p>
          <a:p>
            <a:pPr algn="l"/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23418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348747" y="530942"/>
            <a:ext cx="6125497" cy="6007509"/>
          </a:xfrm>
          <a:prstGeom prst="ellipse">
            <a:avLst/>
          </a:prstGeom>
          <a:solidFill>
            <a:srgbClr val="3153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/>
              <a:t>13 Articles relating to Vaccine hesitancy were reviewed including the most recent studies from Luton, Bradford and Hertfordshire Local Authorities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727587" y="658761"/>
            <a:ext cx="3146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Methodology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78659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text, electronics&#10;&#10;Description automatically generated">
            <a:extLst>
              <a:ext uri="{FF2B5EF4-FFF2-40B4-BE49-F238E27FC236}">
                <a16:creationId xmlns:a16="http://schemas.microsoft.com/office/drawing/2014/main" id="{D117B05F-D118-0B41-8664-FDDFF49B41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895" y="0"/>
            <a:ext cx="6858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3DB9AB7-1A64-1447-A471-F4884D577B4A}"/>
              </a:ext>
            </a:extLst>
          </p:cNvPr>
          <p:cNvSpPr txBox="1"/>
          <p:nvPr/>
        </p:nvSpPr>
        <p:spPr>
          <a:xfrm>
            <a:off x="9564081" y="3614496"/>
            <a:ext cx="2045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Lack of endorsement </a:t>
            </a:r>
            <a:r>
              <a:rPr lang="en-US" sz="1400" dirty="0">
                <a:solidFill>
                  <a:schemeClr val="bg1"/>
                </a:solidFill>
              </a:rPr>
              <a:t>by trusted community leaders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3AE472-6B36-7F4D-8303-9A85B84FEFE5}"/>
              </a:ext>
            </a:extLst>
          </p:cNvPr>
          <p:cNvSpPr txBox="1"/>
          <p:nvPr/>
        </p:nvSpPr>
        <p:spPr>
          <a:xfrm>
            <a:off x="418454" y="789385"/>
            <a:ext cx="43550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Common barriers found </a:t>
            </a:r>
            <a:r>
              <a:rPr lang="en-US" sz="3200" dirty="0"/>
              <a:t>in COVID-19 vaccine studies, but also  similar themes seen in other vaccine studies 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BD9D23-BB39-C344-8A4B-04B53B12792D}"/>
              </a:ext>
            </a:extLst>
          </p:cNvPr>
          <p:cNvSpPr/>
          <p:nvPr/>
        </p:nvSpPr>
        <p:spPr>
          <a:xfrm>
            <a:off x="9850800" y="4262032"/>
            <a:ext cx="1472339" cy="182257"/>
          </a:xfrm>
          <a:prstGeom prst="rect">
            <a:avLst/>
          </a:prstGeom>
          <a:solidFill>
            <a:srgbClr val="3153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D6125C-67E1-8144-9061-74405DEDDA28}"/>
              </a:ext>
            </a:extLst>
          </p:cNvPr>
          <p:cNvSpPr txBox="1"/>
          <p:nvPr/>
        </p:nvSpPr>
        <p:spPr>
          <a:xfrm>
            <a:off x="10064523" y="2836208"/>
            <a:ext cx="16470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and conspiracy theories</a:t>
            </a:r>
          </a:p>
        </p:txBody>
      </p:sp>
    </p:spTree>
    <p:extLst>
      <p:ext uri="{BB962C8B-B14F-4D97-AF65-F5344CB8AC3E}">
        <p14:creationId xmlns:p14="http://schemas.microsoft.com/office/powerpoint/2010/main" val="311624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6B6BED25-9A16-0B4A-8BA9-A8639D2A92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8240" y="0"/>
            <a:ext cx="6858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9E90688-9093-C347-B47E-68ACFCF942D3}"/>
              </a:ext>
            </a:extLst>
          </p:cNvPr>
          <p:cNvSpPr txBox="1"/>
          <p:nvPr/>
        </p:nvSpPr>
        <p:spPr>
          <a:xfrm>
            <a:off x="418454" y="681925"/>
            <a:ext cx="3642101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200" dirty="0"/>
              <a:t>Common enablers very specific to the COVID-19 vaccine</a:t>
            </a:r>
          </a:p>
        </p:txBody>
      </p:sp>
    </p:spTree>
    <p:extLst>
      <p:ext uri="{BB962C8B-B14F-4D97-AF65-F5344CB8AC3E}">
        <p14:creationId xmlns:p14="http://schemas.microsoft.com/office/powerpoint/2010/main" val="363133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962B8-1BF2-8F4C-BFD4-EA47CB408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Common misinformation/conspiracy theories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65D9C-12D9-474C-9F96-6095B8A6C8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Beliefs of harmful side effects, e.g. During pregnancy teratogenic contents</a:t>
            </a:r>
          </a:p>
          <a:p>
            <a:r>
              <a:rPr lang="en-US" dirty="0">
                <a:cs typeface="Calibri"/>
              </a:rPr>
              <a:t>Microchips to track individuals</a:t>
            </a:r>
          </a:p>
          <a:p>
            <a:r>
              <a:rPr lang="en-US" dirty="0">
                <a:cs typeface="Calibri"/>
              </a:rPr>
              <a:t>The Pandemic not as serious </a:t>
            </a:r>
          </a:p>
          <a:p>
            <a:r>
              <a:rPr lang="en-US" dirty="0">
                <a:cs typeface="Calibri"/>
              </a:rPr>
              <a:t>'Man-made virus' theories reinforcing confusion and hesitancy </a:t>
            </a:r>
          </a:p>
          <a:p>
            <a:r>
              <a:rPr lang="en-US" dirty="0">
                <a:cs typeface="Calibri"/>
              </a:rPr>
              <a:t>The belief that certain ethnic groups were targeted</a:t>
            </a:r>
          </a:p>
          <a:p>
            <a:r>
              <a:rPr lang="en-US" dirty="0">
                <a:cs typeface="Calibri"/>
              </a:rPr>
              <a:t>Leaders, social media and anti-vaccination activists dissuading groups of people from taking vaccination. </a:t>
            </a:r>
          </a:p>
        </p:txBody>
      </p:sp>
    </p:spTree>
    <p:extLst>
      <p:ext uri="{BB962C8B-B14F-4D97-AF65-F5344CB8AC3E}">
        <p14:creationId xmlns:p14="http://schemas.microsoft.com/office/powerpoint/2010/main" val="364850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D7182-F13C-CF40-8CB9-EA6E455C2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points for particular communities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26B72-567F-AE4C-8BAB-A5372D715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589" y="1642223"/>
            <a:ext cx="11833411" cy="5127811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3200" dirty="0"/>
              <a:t>Pregnant women (not a COVID-19 study)</a:t>
            </a:r>
          </a:p>
          <a:p>
            <a:pPr lvl="2"/>
            <a:r>
              <a:rPr lang="en-US" sz="2800" dirty="0"/>
              <a:t>The single most important factor in maternal vaccination uptake is healthcare professional recommendation</a:t>
            </a:r>
          </a:p>
          <a:p>
            <a:pPr lvl="2"/>
            <a:r>
              <a:rPr lang="en-US" sz="2800" dirty="0"/>
              <a:t>Beliefs that vaccine could cause birth defects or general harm in pregnancy</a:t>
            </a:r>
          </a:p>
          <a:p>
            <a:pPr marL="914400" lvl="2" indent="0">
              <a:buNone/>
            </a:pPr>
            <a:endParaRPr lang="en-US" sz="2800" dirty="0"/>
          </a:p>
          <a:p>
            <a:pPr lvl="1"/>
            <a:r>
              <a:rPr lang="en-US" sz="3200" dirty="0"/>
              <a:t>Black British groups, followed by Pakistani/Bangladeshi groups</a:t>
            </a:r>
          </a:p>
          <a:p>
            <a:pPr lvl="2"/>
            <a:r>
              <a:rPr lang="en-US" sz="2800" dirty="0"/>
              <a:t>Beliefs that certain ethnic communities were targeted by the vaccine</a:t>
            </a:r>
          </a:p>
          <a:p>
            <a:pPr lvl="2"/>
            <a:r>
              <a:rPr lang="en-US" sz="2800" dirty="0"/>
              <a:t>Not clear if truly associated: </a:t>
            </a:r>
          </a:p>
          <a:p>
            <a:pPr lvl="3"/>
            <a:r>
              <a:rPr lang="en-US" sz="2400" dirty="0"/>
              <a:t>Perception of risk</a:t>
            </a:r>
          </a:p>
          <a:p>
            <a:pPr lvl="3"/>
            <a:r>
              <a:rPr lang="en-US" sz="2400" dirty="0"/>
              <a:t>Low confidence in vaccines</a:t>
            </a:r>
          </a:p>
          <a:p>
            <a:pPr lvl="3"/>
            <a:r>
              <a:rPr lang="en-US" sz="2400" dirty="0"/>
              <a:t>Distrust </a:t>
            </a:r>
          </a:p>
          <a:p>
            <a:pPr lvl="3"/>
            <a:r>
              <a:rPr lang="en-US" sz="2400" dirty="0"/>
              <a:t>Access barriers</a:t>
            </a:r>
          </a:p>
          <a:p>
            <a:pPr lvl="3"/>
            <a:r>
              <a:rPr lang="en-US" sz="2400" dirty="0"/>
              <a:t>Lack of communication from trusted providers and community leaders</a:t>
            </a:r>
          </a:p>
        </p:txBody>
      </p:sp>
    </p:spTree>
    <p:extLst>
      <p:ext uri="{BB962C8B-B14F-4D97-AF65-F5344CB8AC3E}">
        <p14:creationId xmlns:p14="http://schemas.microsoft.com/office/powerpoint/2010/main" val="373022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7B376A3-BBE6-E949-84C5-7296D5DB5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Common recommendations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85220"/>
            <a:ext cx="1054417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76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F3BF8-C14B-7D4C-AF71-B07C6987E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COVID-19 </a:t>
            </a:r>
            <a:r>
              <a:rPr lang="en-US" b="1" dirty="0"/>
              <a:t>specific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F8876-0921-4F45-A45A-9B963F20E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1354"/>
            <a:ext cx="10647335" cy="4351338"/>
          </a:xfrm>
        </p:spPr>
        <p:txBody>
          <a:bodyPr/>
          <a:lstStyle/>
          <a:p>
            <a:r>
              <a:rPr lang="en-US" dirty="0"/>
              <a:t>Tailored communication: Multilingual and supported by sources trusted by the communities</a:t>
            </a:r>
          </a:p>
          <a:p>
            <a:pPr lvl="1"/>
            <a:r>
              <a:rPr lang="en-US" dirty="0"/>
              <a:t>Specific concerns of communities such as dietary practices or </a:t>
            </a:r>
            <a:r>
              <a:rPr lang="en-US" dirty="0" smtClean="0"/>
              <a:t>ethics </a:t>
            </a:r>
            <a:r>
              <a:rPr lang="en-US" dirty="0"/>
              <a:t>should be addressed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Community engagement </a:t>
            </a:r>
            <a:r>
              <a:rPr lang="en-US" dirty="0" smtClean="0"/>
              <a:t>using </a:t>
            </a:r>
            <a:r>
              <a:rPr lang="en-US" dirty="0"/>
              <a:t>trusted individuals from the community</a:t>
            </a:r>
          </a:p>
          <a:p>
            <a:r>
              <a:rPr lang="en-US" dirty="0"/>
              <a:t>Regular reporting on the vaccination including minority groups</a:t>
            </a:r>
          </a:p>
          <a:p>
            <a:r>
              <a:rPr lang="en-US" dirty="0"/>
              <a:t>Increasing accessibility and safety of vaccination sites</a:t>
            </a:r>
          </a:p>
        </p:txBody>
      </p:sp>
    </p:spTree>
    <p:extLst>
      <p:ext uri="{BB962C8B-B14F-4D97-AF65-F5344CB8AC3E}">
        <p14:creationId xmlns:p14="http://schemas.microsoft.com/office/powerpoint/2010/main" val="314966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31861-34A8-CD4A-B544-1019D20E8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7FBCC-AD21-454D-AA69-8BCE9A031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35575"/>
          </a:xfrm>
        </p:spPr>
        <p:txBody>
          <a:bodyPr vert="horz" lIns="91440" tIns="45720" rIns="91440" bIns="45720" rtlCol="0" anchor="t">
            <a:normAutofit fontScale="40000" lnSpcReduction="20000"/>
          </a:bodyPr>
          <a:lstStyle/>
          <a:p>
            <a:r>
              <a:rPr lang="en-US" dirty="0"/>
              <a:t>Bateman, W., </a:t>
            </a:r>
            <a:r>
              <a:rPr lang="en-US" dirty="0"/>
              <a:t>Deo</a:t>
            </a:r>
            <a:r>
              <a:rPr lang="en-US" dirty="0"/>
              <a:t>, R., </a:t>
            </a:r>
            <a:r>
              <a:rPr lang="en-US" dirty="0"/>
              <a:t>Nocco</a:t>
            </a:r>
            <a:r>
              <a:rPr lang="en-US" dirty="0"/>
              <a:t>, L., Constable, M. and Chadwick, P. (2020). COVID-19 Vaccination: Reducing vaccine </a:t>
            </a:r>
            <a:r>
              <a:rPr lang="en-US" dirty="0" smtClean="0"/>
              <a:t>hesitancy Review </a:t>
            </a:r>
            <a:r>
              <a:rPr lang="en-US" dirty="0"/>
              <a:t>&amp; Recommendations.</a:t>
            </a:r>
          </a:p>
          <a:p>
            <a:r>
              <a:rPr lang="en-US" dirty="0"/>
              <a:t>Bromley, J. (2020). </a:t>
            </a:r>
            <a:r>
              <a:rPr lang="en-US" dirty="0"/>
              <a:t>Luton</a:t>
            </a:r>
            <a:r>
              <a:rPr lang="en-US" dirty="0"/>
              <a:t> Vaccine Study: Primary Research into Vaccine Hesitancy.</a:t>
            </a:r>
          </a:p>
          <a:p>
            <a:r>
              <a:rPr lang="en-US" dirty="0"/>
              <a:t>Freeman, Daniel, et al. “COVID-19 Vaccine Hesitancy in the UK: The Oxford Coronavirus Explanations, Attitudes, and Narratives Survey (OCEANS) II.” Psychological Medicine, 11 Dec. 2020, pp. 1–34, www.cambridge.org/core/journals/psychological-medicine/article/covid19-vaccine-hesitancy-in-the-uk-the-oxford-coronavirus-explanations-attitudes-and-narratives-survey-oceans-ii/C30FDB5C3D87123F28E351FDAAD5351A, 10.1017/S0033291720005188.</a:t>
            </a:r>
          </a:p>
          <a:p>
            <a:r>
              <a:rPr lang="en-US" dirty="0"/>
              <a:t>Karafillakis</a:t>
            </a:r>
            <a:r>
              <a:rPr lang="en-US" dirty="0"/>
              <a:t>, E. and Larson, H.J. (2017). The benefit of the doubt or doubts over benefits? A systematic literature review of perceived risks of vaccines in European populations. Vaccine, [online] 35(37), pp.4840–4850. Available at: https://www.sciencedirect.com/science/article/pii/S0264410X17309696.</a:t>
            </a:r>
          </a:p>
          <a:p>
            <a:r>
              <a:rPr lang="en-US" dirty="0"/>
              <a:t>Kilich</a:t>
            </a:r>
            <a:r>
              <a:rPr lang="en-US" dirty="0"/>
              <a:t>, E., Dada, S., Francis, M.R., </a:t>
            </a:r>
            <a:r>
              <a:rPr lang="en-US" dirty="0"/>
              <a:t>Tazare</a:t>
            </a:r>
            <a:r>
              <a:rPr lang="en-US" dirty="0"/>
              <a:t>, J., Chico, R.M., Paterson, P. and Larson, H.J. (2020). Factors that influence vaccination decision-making among pregnant women: A systematic review and meta-analysis. </a:t>
            </a:r>
            <a:r>
              <a:rPr lang="en-US" dirty="0"/>
              <a:t>PLoS</a:t>
            </a:r>
            <a:r>
              <a:rPr lang="en-US" dirty="0"/>
              <a:t> ONE, [online] 15(7). Available at: https://www.ncbi.nlm.nih.gov/pmc/articles/PMC7347125/ [Accessed 31 Jan. 2021].</a:t>
            </a:r>
          </a:p>
          <a:p>
            <a:r>
              <a:rPr lang="en-US" dirty="0"/>
              <a:t>Lawes-Wickwar, S., </a:t>
            </a:r>
            <a:r>
              <a:rPr lang="en-US" dirty="0"/>
              <a:t>Ghio</a:t>
            </a:r>
            <a:r>
              <a:rPr lang="en-US" dirty="0"/>
              <a:t>, D., Tang, M.Y., </a:t>
            </a:r>
            <a:r>
              <a:rPr lang="en-US" dirty="0"/>
              <a:t>Keyworth</a:t>
            </a:r>
            <a:r>
              <a:rPr lang="en-US" dirty="0"/>
              <a:t>, C., </a:t>
            </a:r>
            <a:r>
              <a:rPr lang="en-US" dirty="0"/>
              <a:t>Stanescu</a:t>
            </a:r>
            <a:r>
              <a:rPr lang="en-US" dirty="0"/>
              <a:t>, S., Westbrook, J., Jenkinson, E., </a:t>
            </a:r>
            <a:r>
              <a:rPr lang="en-US" dirty="0"/>
              <a:t>Kassianos</a:t>
            </a:r>
            <a:r>
              <a:rPr lang="en-US" dirty="0"/>
              <a:t>, A.P., </a:t>
            </a:r>
            <a:r>
              <a:rPr lang="en-US" dirty="0"/>
              <a:t>Scanlan</a:t>
            </a:r>
            <a:r>
              <a:rPr lang="en-US" dirty="0"/>
              <a:t>, D., Garnett, N., Laidlaw, L., </a:t>
            </a:r>
            <a:r>
              <a:rPr lang="en-US" dirty="0"/>
              <a:t>Howlett</a:t>
            </a:r>
            <a:r>
              <a:rPr lang="en-US" dirty="0"/>
              <a:t>, N., Carr, N., </a:t>
            </a:r>
            <a:r>
              <a:rPr lang="en-US" dirty="0"/>
              <a:t>Stanulewicz</a:t>
            </a:r>
            <a:r>
              <a:rPr lang="en-US" dirty="0"/>
              <a:t>, N., Guest, E., Watson, D., Sutherland, L., Byrne-Davis, L., Chater, A. and Hart, J. (2021). A Rapid Systematic Review of Public Responses to Health Messages Encouraging Vaccination against Infectious Diseases in a Pandemic or Epidemic. Vaccines, 9(2), p.72.</a:t>
            </a:r>
          </a:p>
          <a:p>
            <a:r>
              <a:rPr lang="en-US" dirty="0"/>
              <a:t>Lewandowsky, S. (2021). The COVID-19 Vaccine Communication Handbook. [online] </a:t>
            </a:r>
            <a:r>
              <a:rPr lang="en-US" dirty="0"/>
              <a:t>HackMD</a:t>
            </a:r>
            <a:r>
              <a:rPr lang="en-US" dirty="0"/>
              <a:t>. Available at: https://hackmd.io/@scibehC19vax/home [Accessed 31 Jan. 2021].</a:t>
            </a:r>
          </a:p>
          <a:p>
            <a:r>
              <a:rPr lang="en-US" dirty="0"/>
              <a:t>Lockyer, B., Islam, S., Rahman, A. and Dickerson, J. (2020). Understanding Covid-19 misinformation and vaccine hesitancy in context: Findings from a qualitative study involving citizens in Bradford, UK. [online] medrxiv.org. Available at: https://www.medrxiv.org/content/10.1101/2020.12.22.20248259v1 [Accessed 31 Jan. 2021].</a:t>
            </a:r>
          </a:p>
          <a:p>
            <a:r>
              <a:rPr lang="en-US" dirty="0"/>
              <a:t>Royal Society for Public Health (2019). MOVING THE NEEDLE: Promoting vaccination uptake across the life course.</a:t>
            </a:r>
          </a:p>
          <a:p>
            <a:r>
              <a:rPr lang="en-US" dirty="0"/>
              <a:t>Schmid</a:t>
            </a:r>
            <a:r>
              <a:rPr lang="en-US" dirty="0"/>
              <a:t>, P., </a:t>
            </a:r>
            <a:r>
              <a:rPr lang="en-US" dirty="0"/>
              <a:t>Rauber</a:t>
            </a:r>
            <a:r>
              <a:rPr lang="en-US" dirty="0"/>
              <a:t>, D., </a:t>
            </a:r>
            <a:r>
              <a:rPr lang="en-US" dirty="0"/>
              <a:t>Betsch</a:t>
            </a:r>
            <a:r>
              <a:rPr lang="en-US" dirty="0"/>
              <a:t>, C., </a:t>
            </a:r>
            <a:r>
              <a:rPr lang="en-US" dirty="0"/>
              <a:t>Lidolt</a:t>
            </a:r>
            <a:r>
              <a:rPr lang="en-US" dirty="0"/>
              <a:t>, G. and </a:t>
            </a:r>
            <a:r>
              <a:rPr lang="en-US" dirty="0"/>
              <a:t>Denker</a:t>
            </a:r>
            <a:r>
              <a:rPr lang="en-US" dirty="0"/>
              <a:t>, M.-L. (2017). Barriers of Influenza Vaccination Intention and Behavior – A Systematic Review of Influenza Vaccine Hesitancy, 2005 – 2016. PLOS ONE, [online] 12(1), p.e0170550. Available at: https://journals.plos.org/plosone/article?id=10.1371/journal.pone.0170550.</a:t>
            </a:r>
          </a:p>
          <a:p>
            <a:r>
              <a:rPr lang="en-US" dirty="0"/>
              <a:t>Scientific Advisory Group for Emergencies (2020). Factors influencing COVID-19 vaccine uptake among minority ethnic groups, 17 December 2020. [online] GOV.UK. Available at: https://www.gov.uk/government/publications/factors-influencing-covid-19-vaccine-uptake-among-minority-ethnic-groups-17-december-2020.</a:t>
            </a:r>
          </a:p>
          <a:p>
            <a:r>
              <a:rPr lang="en-US" dirty="0"/>
              <a:t>Williams, Lynn, et al. “Social Patterning and Stability of Intention to Accept a COVID-19 Vaccine in Scotland: Will Those Most at Risk Accept a Vaccine?” Vaccines, vol. 9, no. 1, 4 Jan. 2021, pubmed.ncbi.nlm.nih.gov/33406762/, 10.3390/vaccines9010017.</a:t>
            </a:r>
          </a:p>
          <a:p>
            <a:r>
              <a:rPr lang="en-US" dirty="0"/>
              <a:t>Wilson, K., Nguyen, </a:t>
            </a:r>
            <a:r>
              <a:rPr lang="en-US" dirty="0"/>
              <a:t>Holdt</a:t>
            </a:r>
            <a:r>
              <a:rPr lang="en-US" dirty="0"/>
              <a:t> </a:t>
            </a:r>
            <a:r>
              <a:rPr lang="en-US" dirty="0"/>
              <a:t>Henningsen</a:t>
            </a:r>
            <a:r>
              <a:rPr lang="en-US" dirty="0"/>
              <a:t>, </a:t>
            </a:r>
            <a:r>
              <a:rPr lang="en-US" dirty="0"/>
              <a:t>Brehaut</a:t>
            </a:r>
            <a:r>
              <a:rPr lang="en-US" dirty="0"/>
              <a:t> and Hoe (2011). Acceptance of a pandemic influenza vaccine: a systematic review of surveys of the general public. Infection and Drug Resistance, p.197.</a:t>
            </a:r>
          </a:p>
        </p:txBody>
      </p:sp>
    </p:spTree>
    <p:extLst>
      <p:ext uri="{BB962C8B-B14F-4D97-AF65-F5344CB8AC3E}">
        <p14:creationId xmlns:p14="http://schemas.microsoft.com/office/powerpoint/2010/main" val="385506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933</Words>
  <Application>Microsoft Office PowerPoint</Application>
  <PresentationFormat>Widescreen</PresentationFormat>
  <Paragraphs>60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Vaccine Hesitancy Comparative Study:   A Summary of Key Findings 01 Feb. 2021 </vt:lpstr>
      <vt:lpstr>PowerPoint Presentation</vt:lpstr>
      <vt:lpstr>PowerPoint Presentation</vt:lpstr>
      <vt:lpstr>PowerPoint Presentation</vt:lpstr>
      <vt:lpstr>Common misinformation/conspiracy theories</vt:lpstr>
      <vt:lpstr>Key points for particular communities</vt:lpstr>
      <vt:lpstr>Common recommendations</vt:lpstr>
      <vt:lpstr>COVID-19 specific recommendations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Vaccine hesitancy comparative study</dc:title>
  <dc:creator>IHEANYICHUKWU CHUKWUJINDU</dc:creator>
  <cp:lastModifiedBy>Foyeke Tolani</cp:lastModifiedBy>
  <cp:revision>10</cp:revision>
  <dcterms:created xsi:type="dcterms:W3CDTF">2021-01-30T20:27:22Z</dcterms:created>
  <dcterms:modified xsi:type="dcterms:W3CDTF">2021-02-03T10:08:21Z</dcterms:modified>
</cp:coreProperties>
</file>