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handoutMasterIdLst>
    <p:handoutMasterId r:id="rId19"/>
  </p:handoutMasterIdLst>
  <p:sldIdLst>
    <p:sldId id="259" r:id="rId3"/>
    <p:sldId id="265" r:id="rId4"/>
    <p:sldId id="268" r:id="rId5"/>
    <p:sldId id="269" r:id="rId6"/>
    <p:sldId id="285" r:id="rId7"/>
    <p:sldId id="273" r:id="rId8"/>
    <p:sldId id="286" r:id="rId9"/>
    <p:sldId id="274" r:id="rId10"/>
    <p:sldId id="287" r:id="rId11"/>
    <p:sldId id="272" r:id="rId12"/>
    <p:sldId id="275" r:id="rId13"/>
    <p:sldId id="276" r:id="rId14"/>
    <p:sldId id="281" r:id="rId15"/>
    <p:sldId id="282" r:id="rId16"/>
    <p:sldId id="283" r:id="rId1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3E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88" autoAdjust="0"/>
    <p:restoredTop sz="94674" autoAdjust="0"/>
  </p:normalViewPr>
  <p:slideViewPr>
    <p:cSldViewPr>
      <p:cViewPr varScale="1">
        <p:scale>
          <a:sx n="63" d="100"/>
          <a:sy n="63" d="100"/>
        </p:scale>
        <p:origin x="1352"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4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40" cy="471054"/>
          </a:xfrm>
          <a:prstGeom prst="rect">
            <a:avLst/>
          </a:prstGeom>
        </p:spPr>
        <p:txBody>
          <a:bodyPr vert="horz" lIns="93488" tIns="46744" rIns="93488" bIns="46744" rtlCol="0"/>
          <a:lstStyle>
            <a:lvl1pPr algn="l">
              <a:defRPr sz="1200"/>
            </a:lvl1pPr>
          </a:lstStyle>
          <a:p>
            <a:endParaRPr lang="en-US"/>
          </a:p>
        </p:txBody>
      </p:sp>
      <p:sp>
        <p:nvSpPr>
          <p:cNvPr id="3" name="Date Placeholder 2"/>
          <p:cNvSpPr>
            <a:spLocks noGrp="1"/>
          </p:cNvSpPr>
          <p:nvPr>
            <p:ph type="dt" sz="quarter" idx="1"/>
          </p:nvPr>
        </p:nvSpPr>
        <p:spPr>
          <a:xfrm>
            <a:off x="4023093" y="0"/>
            <a:ext cx="3077740" cy="471054"/>
          </a:xfrm>
          <a:prstGeom prst="rect">
            <a:avLst/>
          </a:prstGeom>
        </p:spPr>
        <p:txBody>
          <a:bodyPr vert="horz" lIns="93488" tIns="46744" rIns="93488" bIns="46744" rtlCol="0"/>
          <a:lstStyle>
            <a:lvl1pPr algn="r">
              <a:defRPr sz="1200"/>
            </a:lvl1pPr>
          </a:lstStyle>
          <a:p>
            <a:fld id="{5E990579-ABFC-448B-B988-91B8D72ADEFA}" type="datetimeFigureOut">
              <a:rPr lang="en-US" smtClean="0"/>
              <a:pPr/>
              <a:t>8/24/2021</a:t>
            </a:fld>
            <a:endParaRPr lang="en-US"/>
          </a:p>
        </p:txBody>
      </p:sp>
      <p:sp>
        <p:nvSpPr>
          <p:cNvPr id="4" name="Footer Placeholder 3"/>
          <p:cNvSpPr>
            <a:spLocks noGrp="1"/>
          </p:cNvSpPr>
          <p:nvPr>
            <p:ph type="ftr" sz="quarter" idx="2"/>
          </p:nvPr>
        </p:nvSpPr>
        <p:spPr>
          <a:xfrm>
            <a:off x="0" y="8917423"/>
            <a:ext cx="3077740" cy="471053"/>
          </a:xfrm>
          <a:prstGeom prst="rect">
            <a:avLst/>
          </a:prstGeom>
        </p:spPr>
        <p:txBody>
          <a:bodyPr vert="horz" lIns="93488" tIns="46744" rIns="93488" bIns="46744" rtlCol="0" anchor="b"/>
          <a:lstStyle>
            <a:lvl1pPr algn="l">
              <a:defRPr sz="1200"/>
            </a:lvl1pPr>
          </a:lstStyle>
          <a:p>
            <a:endParaRPr lang="en-US"/>
          </a:p>
        </p:txBody>
      </p:sp>
      <p:sp>
        <p:nvSpPr>
          <p:cNvPr id="5" name="Slide Number Placeholder 4"/>
          <p:cNvSpPr>
            <a:spLocks noGrp="1"/>
          </p:cNvSpPr>
          <p:nvPr>
            <p:ph type="sldNum" sz="quarter" idx="3"/>
          </p:nvPr>
        </p:nvSpPr>
        <p:spPr>
          <a:xfrm>
            <a:off x="4023093" y="8917423"/>
            <a:ext cx="3077740" cy="471053"/>
          </a:xfrm>
          <a:prstGeom prst="rect">
            <a:avLst/>
          </a:prstGeom>
        </p:spPr>
        <p:txBody>
          <a:bodyPr vert="horz" lIns="93488" tIns="46744" rIns="93488" bIns="46744" rtlCol="0" anchor="b"/>
          <a:lstStyle>
            <a:lvl1pPr algn="r">
              <a:defRPr sz="1200"/>
            </a:lvl1pPr>
          </a:lstStyle>
          <a:p>
            <a:fld id="{C37102E5-5F90-4C61-84C2-77ACA098CB4F}" type="slidenum">
              <a:rPr lang="en-US" smtClean="0"/>
              <a:pPr/>
              <a:t>‹#›</a:t>
            </a:fld>
            <a:endParaRPr lang="en-US"/>
          </a:p>
        </p:txBody>
      </p:sp>
    </p:spTree>
    <p:extLst>
      <p:ext uri="{BB962C8B-B14F-4D97-AF65-F5344CB8AC3E}">
        <p14:creationId xmlns:p14="http://schemas.microsoft.com/office/powerpoint/2010/main" val="35233055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40" cy="469423"/>
          </a:xfrm>
          <a:prstGeom prst="rect">
            <a:avLst/>
          </a:prstGeom>
        </p:spPr>
        <p:txBody>
          <a:bodyPr vert="horz" lIns="93488" tIns="46744" rIns="93488" bIns="46744" rtlCol="0"/>
          <a:lstStyle>
            <a:lvl1pPr algn="l">
              <a:defRPr sz="1200"/>
            </a:lvl1pPr>
          </a:lstStyle>
          <a:p>
            <a:endParaRPr lang="en-US"/>
          </a:p>
        </p:txBody>
      </p:sp>
      <p:sp>
        <p:nvSpPr>
          <p:cNvPr id="3" name="Date Placeholder 2"/>
          <p:cNvSpPr>
            <a:spLocks noGrp="1"/>
          </p:cNvSpPr>
          <p:nvPr>
            <p:ph type="dt" idx="1"/>
          </p:nvPr>
        </p:nvSpPr>
        <p:spPr>
          <a:xfrm>
            <a:off x="4023093" y="0"/>
            <a:ext cx="3077740" cy="469423"/>
          </a:xfrm>
          <a:prstGeom prst="rect">
            <a:avLst/>
          </a:prstGeom>
        </p:spPr>
        <p:txBody>
          <a:bodyPr vert="horz" lIns="93488" tIns="46744" rIns="93488" bIns="46744" rtlCol="0"/>
          <a:lstStyle>
            <a:lvl1pPr algn="r">
              <a:defRPr sz="1200"/>
            </a:lvl1pPr>
          </a:lstStyle>
          <a:p>
            <a:fld id="{FD881DD5-E059-4878-96F9-4AC326597DFB}" type="datetimeFigureOut">
              <a:rPr lang="en-US" smtClean="0"/>
              <a:pPr/>
              <a:t>8/24/2021</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3488" tIns="46744" rIns="93488" bIns="46744" rtlCol="0" anchor="ctr"/>
          <a:lstStyle/>
          <a:p>
            <a:endParaRPr lang="en-US"/>
          </a:p>
        </p:txBody>
      </p:sp>
      <p:sp>
        <p:nvSpPr>
          <p:cNvPr id="5" name="Notes Placeholder 4"/>
          <p:cNvSpPr>
            <a:spLocks noGrp="1"/>
          </p:cNvSpPr>
          <p:nvPr>
            <p:ph type="body" sz="quarter" idx="3"/>
          </p:nvPr>
        </p:nvSpPr>
        <p:spPr>
          <a:xfrm>
            <a:off x="710248" y="4459527"/>
            <a:ext cx="5681980" cy="4224813"/>
          </a:xfrm>
          <a:prstGeom prst="rect">
            <a:avLst/>
          </a:prstGeom>
        </p:spPr>
        <p:txBody>
          <a:bodyPr vert="horz" lIns="93488" tIns="46744" rIns="93488" bIns="467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40" cy="469423"/>
          </a:xfrm>
          <a:prstGeom prst="rect">
            <a:avLst/>
          </a:prstGeom>
        </p:spPr>
        <p:txBody>
          <a:bodyPr vert="horz" lIns="93488" tIns="46744" rIns="93488" bIns="46744"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2"/>
            <a:ext cx="3077740" cy="469423"/>
          </a:xfrm>
          <a:prstGeom prst="rect">
            <a:avLst/>
          </a:prstGeom>
        </p:spPr>
        <p:txBody>
          <a:bodyPr vert="horz" lIns="93488" tIns="46744" rIns="93488" bIns="46744" rtlCol="0" anchor="b"/>
          <a:lstStyle>
            <a:lvl1pPr algn="r">
              <a:defRPr sz="1200"/>
            </a:lvl1pPr>
          </a:lstStyle>
          <a:p>
            <a:fld id="{2C9FB52A-9C2F-4C9C-BC40-5DE5C57FFC16}" type="slidenum">
              <a:rPr lang="en-US" smtClean="0"/>
              <a:pPr/>
              <a:t>‹#›</a:t>
            </a:fld>
            <a:endParaRPr lang="en-US"/>
          </a:p>
        </p:txBody>
      </p:sp>
    </p:spTree>
    <p:extLst>
      <p:ext uri="{BB962C8B-B14F-4D97-AF65-F5344CB8AC3E}">
        <p14:creationId xmlns:p14="http://schemas.microsoft.com/office/powerpoint/2010/main" val="2712174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9FB52A-9C2F-4C9C-BC40-5DE5C57FFC16}" type="slidenum">
              <a:rPr lang="en-US" smtClean="0"/>
              <a:pPr/>
              <a:t>1</a:t>
            </a:fld>
            <a:endParaRPr lang="en-US"/>
          </a:p>
        </p:txBody>
      </p:sp>
    </p:spTree>
    <p:extLst>
      <p:ext uri="{BB962C8B-B14F-4D97-AF65-F5344CB8AC3E}">
        <p14:creationId xmlns:p14="http://schemas.microsoft.com/office/powerpoint/2010/main" val="2816777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9FB52A-9C2F-4C9C-BC40-5DE5C57FFC16}" type="slidenum">
              <a:rPr lang="en-US" smtClean="0"/>
              <a:pPr/>
              <a:t>3</a:t>
            </a:fld>
            <a:endParaRPr lang="en-US"/>
          </a:p>
        </p:txBody>
      </p:sp>
    </p:spTree>
    <p:extLst>
      <p:ext uri="{BB962C8B-B14F-4D97-AF65-F5344CB8AC3E}">
        <p14:creationId xmlns:p14="http://schemas.microsoft.com/office/powerpoint/2010/main" val="2221977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1CD61AA-68AE-43EF-9923-6CA062111D4A}"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3722335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CD61AA-68AE-43EF-9923-6CA062111D4A}"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93138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CD61AA-68AE-43EF-9923-6CA062111D4A}"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125434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23720B5-6073-4EBC-8DD4-B0627D947428}"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790536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3720B5-6073-4EBC-8DD4-B0627D947428}"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421660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3720B5-6073-4EBC-8DD4-B0627D947428}"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2054900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23720B5-6073-4EBC-8DD4-B0627D947428}" type="datetimeFigureOut">
              <a:rPr lang="en-US" smtClean="0"/>
              <a:pPr/>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2141297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3720B5-6073-4EBC-8DD4-B0627D947428}" type="datetimeFigureOut">
              <a:rPr lang="en-US" smtClean="0"/>
              <a:pPr/>
              <a:t>8/24/2021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391863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3720B5-6073-4EBC-8DD4-B0627D947428}" type="datetimeFigureOut">
              <a:rPr lang="en-US" smtClean="0"/>
              <a:pPr/>
              <a:t>8/24/2021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30296772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720B5-6073-4EBC-8DD4-B0627D947428}" type="datetimeFigureOut">
              <a:rPr lang="en-US" smtClean="0"/>
              <a:pPr/>
              <a:t>8/24/2021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21983527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3720B5-6073-4EBC-8DD4-B0627D947428}" type="datetimeFigureOut">
              <a:rPr lang="en-US" smtClean="0"/>
              <a:pPr/>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151588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CD61AA-68AE-43EF-9923-6CA062111D4A}"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28291706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3720B5-6073-4EBC-8DD4-B0627D947428}" type="datetimeFigureOut">
              <a:rPr lang="en-US" smtClean="0"/>
              <a:pPr/>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37655093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3720B5-6073-4EBC-8DD4-B0627D947428}"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4149324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3720B5-6073-4EBC-8DD4-B0627D947428}"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00595-7138-4BAE-855A-ABF1B083BDD6}" type="slidenum">
              <a:rPr lang="en-US" smtClean="0"/>
              <a:pPr/>
              <a:t>‹#›</a:t>
            </a:fld>
            <a:endParaRPr lang="en-US"/>
          </a:p>
        </p:txBody>
      </p:sp>
    </p:spTree>
    <p:extLst>
      <p:ext uri="{BB962C8B-B14F-4D97-AF65-F5344CB8AC3E}">
        <p14:creationId xmlns:p14="http://schemas.microsoft.com/office/powerpoint/2010/main" val="3889107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CD61AA-68AE-43EF-9923-6CA062111D4A}" type="datetimeFigureOut">
              <a:rPr lang="en-US" smtClean="0"/>
              <a:pPr/>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163031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CD61AA-68AE-43EF-9923-6CA062111D4A}" type="datetimeFigureOut">
              <a:rPr lang="en-US" smtClean="0"/>
              <a:pPr/>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635597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CD61AA-68AE-43EF-9923-6CA062111D4A}" type="datetimeFigureOut">
              <a:rPr lang="en-US" smtClean="0"/>
              <a:pPr/>
              <a:t>8/24/2021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294588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CD61AA-68AE-43EF-9923-6CA062111D4A}" type="datetimeFigureOut">
              <a:rPr lang="en-US" smtClean="0"/>
              <a:pPr/>
              <a:t>8/24/2021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408725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CD61AA-68AE-43EF-9923-6CA062111D4A}" type="datetimeFigureOut">
              <a:rPr lang="en-US" smtClean="0"/>
              <a:pPr/>
              <a:t>8/24/2021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57212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CD61AA-68AE-43EF-9923-6CA062111D4A}" type="datetimeFigureOut">
              <a:rPr lang="en-US" smtClean="0"/>
              <a:pPr/>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3425922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CD61AA-68AE-43EF-9923-6CA062111D4A}" type="datetimeFigureOut">
              <a:rPr lang="en-US" smtClean="0"/>
              <a:pPr/>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A9298-2A2E-4036-9674-82D91751E2A6}" type="slidenum">
              <a:rPr lang="en-US" smtClean="0"/>
              <a:pPr/>
              <a:t>‹#›</a:t>
            </a:fld>
            <a:endParaRPr lang="en-US"/>
          </a:p>
        </p:txBody>
      </p:sp>
    </p:spTree>
    <p:extLst>
      <p:ext uri="{BB962C8B-B14F-4D97-AF65-F5344CB8AC3E}">
        <p14:creationId xmlns:p14="http://schemas.microsoft.com/office/powerpoint/2010/main" val="3425098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CD61AA-68AE-43EF-9923-6CA062111D4A}" type="datetimeFigureOut">
              <a:rPr lang="en-US" smtClean="0"/>
              <a:pPr/>
              <a:t>8/24/2021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A9298-2A2E-4036-9674-82D91751E2A6}" type="slidenum">
              <a:rPr lang="en-US" smtClean="0"/>
              <a:pPr/>
              <a:t>‹#›</a:t>
            </a:fld>
            <a:endParaRPr lang="en-US"/>
          </a:p>
        </p:txBody>
      </p:sp>
      <p:sp>
        <p:nvSpPr>
          <p:cNvPr id="7" name="Rectangle 6"/>
          <p:cNvSpPr/>
          <p:nvPr userDrawn="1"/>
        </p:nvSpPr>
        <p:spPr>
          <a:xfrm>
            <a:off x="0" y="6400800"/>
            <a:ext cx="91440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1480" y="0"/>
            <a:ext cx="9144000" cy="95832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2743200" y="6477000"/>
            <a:ext cx="6477000" cy="369332"/>
          </a:xfrm>
          <a:prstGeom prst="rect">
            <a:avLst/>
          </a:prstGeom>
          <a:noFill/>
        </p:spPr>
        <p:txBody>
          <a:bodyPr wrap="square" rtlCol="0">
            <a:spAutoFit/>
          </a:bodyPr>
          <a:lstStyle/>
          <a:p>
            <a:r>
              <a:rPr lang="en-US" b="1" dirty="0">
                <a:solidFill>
                  <a:schemeClr val="bg1"/>
                </a:solidFill>
                <a:latin typeface="Trajan Pro" pitchFamily="18" charset="0"/>
              </a:rPr>
              <a:t>Unwavering</a:t>
            </a:r>
            <a:r>
              <a:rPr lang="en-US" b="1" baseline="0" dirty="0">
                <a:solidFill>
                  <a:schemeClr val="bg1"/>
                </a:solidFill>
                <a:latin typeface="Trajan Pro" pitchFamily="18" charset="0"/>
              </a:rPr>
              <a:t> Support for Uncommon Heroes </a:t>
            </a:r>
            <a:r>
              <a:rPr lang="en-US" b="1" baseline="30000" dirty="0">
                <a:solidFill>
                  <a:schemeClr val="bg1"/>
                </a:solidFill>
                <a:latin typeface="Trajan Pro" pitchFamily="18" charset="0"/>
              </a:rPr>
              <a:t>tm</a:t>
            </a:r>
          </a:p>
        </p:txBody>
      </p:sp>
      <p:sp>
        <p:nvSpPr>
          <p:cNvPr id="11" name="TextBox 10"/>
          <p:cNvSpPr txBox="1"/>
          <p:nvPr userDrawn="1"/>
        </p:nvSpPr>
        <p:spPr>
          <a:xfrm>
            <a:off x="2133600" y="83403"/>
            <a:ext cx="6553200" cy="830997"/>
          </a:xfrm>
          <a:prstGeom prst="rect">
            <a:avLst/>
          </a:prstGeom>
          <a:noFill/>
        </p:spPr>
        <p:txBody>
          <a:bodyPr wrap="square" rtlCol="0">
            <a:spAutoFit/>
          </a:bodyPr>
          <a:lstStyle/>
          <a:p>
            <a:pPr algn="ctr"/>
            <a:r>
              <a:rPr lang="en-US" sz="4800" dirty="0">
                <a:solidFill>
                  <a:schemeClr val="bg1"/>
                </a:solidFill>
                <a:latin typeface="Trajan Pro" pitchFamily="18" charset="0"/>
              </a:rPr>
              <a:t>VFW Auxiliary</a:t>
            </a:r>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1472" y="90085"/>
            <a:ext cx="1508172" cy="1586316"/>
          </a:xfrm>
          <a:prstGeom prst="rect">
            <a:avLst/>
          </a:prstGeom>
        </p:spPr>
      </p:pic>
    </p:spTree>
    <p:extLst>
      <p:ext uri="{BB962C8B-B14F-4D97-AF65-F5344CB8AC3E}">
        <p14:creationId xmlns:p14="http://schemas.microsoft.com/office/powerpoint/2010/main" val="1383079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720B5-6073-4EBC-8DD4-B0627D947428}" type="datetimeFigureOut">
              <a:rPr lang="en-US" smtClean="0"/>
              <a:pPr/>
              <a:t>8/24/2021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300595-7138-4BAE-855A-ABF1B083BDD6}" type="slidenum">
              <a:rPr lang="en-US" smtClean="0"/>
              <a:pPr/>
              <a:t>‹#›</a:t>
            </a:fld>
            <a:endParaRPr lang="en-US"/>
          </a:p>
        </p:txBody>
      </p:sp>
    </p:spTree>
    <p:extLst>
      <p:ext uri="{BB962C8B-B14F-4D97-AF65-F5344CB8AC3E}">
        <p14:creationId xmlns:p14="http://schemas.microsoft.com/office/powerpoint/2010/main" val="181371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vfwauxflorida.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vfwauxiliary.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vfwauxiliary.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Arial" pitchFamily="34" charset="0"/>
                <a:cs typeface="Arial" pitchFamily="34" charset="0"/>
              </a:rPr>
              <a:t>Secretary’s Workshop</a:t>
            </a:r>
            <a:br>
              <a:rPr lang="en-US" b="1" dirty="0">
                <a:latin typeface="Arial" pitchFamily="34" charset="0"/>
                <a:cs typeface="Arial" pitchFamily="34" charset="0"/>
              </a:rPr>
            </a:br>
            <a:r>
              <a:rPr lang="en-US" b="1" dirty="0">
                <a:latin typeface="Arial" pitchFamily="34" charset="0"/>
                <a:cs typeface="Arial" pitchFamily="34" charset="0"/>
              </a:rPr>
              <a:t>August 20, 2021</a:t>
            </a:r>
          </a:p>
        </p:txBody>
      </p:sp>
      <p:sp>
        <p:nvSpPr>
          <p:cNvPr id="4" name="Subtitle 3"/>
          <p:cNvSpPr>
            <a:spLocks noGrp="1"/>
          </p:cNvSpPr>
          <p:nvPr>
            <p:ph type="subTitle" idx="1"/>
          </p:nvPr>
        </p:nvSpPr>
        <p:spPr/>
        <p:txBody>
          <a:bodyPr/>
          <a:lstStyle/>
          <a:p>
            <a:r>
              <a:rPr lang="en-US" dirty="0">
                <a:solidFill>
                  <a:schemeClr val="tx1"/>
                </a:solidFill>
                <a:latin typeface="Arial" pitchFamily="34" charset="0"/>
                <a:cs typeface="Arial" pitchFamily="34" charset="0"/>
              </a:rPr>
              <a:t>Leona McDermott</a:t>
            </a:r>
          </a:p>
          <a:p>
            <a:r>
              <a:rPr lang="en-US" dirty="0">
                <a:solidFill>
                  <a:schemeClr val="tx1"/>
                </a:solidFill>
                <a:latin typeface="Arial" pitchFamily="34" charset="0"/>
                <a:cs typeface="Arial" pitchFamily="34" charset="0"/>
              </a:rPr>
              <a:t>Department Secretary	</a:t>
            </a:r>
          </a:p>
        </p:txBody>
      </p:sp>
    </p:spTree>
    <p:extLst>
      <p:ext uri="{BB962C8B-B14F-4D97-AF65-F5344CB8AC3E}">
        <p14:creationId xmlns:p14="http://schemas.microsoft.com/office/powerpoint/2010/main" val="423205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066801"/>
            <a:ext cx="7772400" cy="914399"/>
          </a:xfrm>
        </p:spPr>
        <p:txBody>
          <a:bodyPr>
            <a:noAutofit/>
          </a:bodyPr>
          <a:lstStyle/>
          <a:p>
            <a:r>
              <a:rPr lang="en-US" sz="3200" b="1" dirty="0"/>
              <a:t>Standing Rules </a:t>
            </a:r>
            <a:br>
              <a:rPr lang="en-US" sz="3200" b="1" dirty="0"/>
            </a:br>
            <a:r>
              <a:rPr lang="en-US" sz="3200" b="1" dirty="0"/>
              <a:t>(Auxiliaries, Districts and Departments)	</a:t>
            </a:r>
            <a:endParaRPr lang="en-US" sz="3200" dirty="0"/>
          </a:p>
        </p:txBody>
      </p:sp>
      <p:sp>
        <p:nvSpPr>
          <p:cNvPr id="6" name="Subtitle 5"/>
          <p:cNvSpPr>
            <a:spLocks noGrp="1"/>
          </p:cNvSpPr>
          <p:nvPr>
            <p:ph type="subTitle" idx="1"/>
          </p:nvPr>
        </p:nvSpPr>
        <p:spPr>
          <a:xfrm>
            <a:off x="533400" y="2057400"/>
            <a:ext cx="8382000" cy="4191000"/>
          </a:xfrm>
        </p:spPr>
        <p:txBody>
          <a:bodyPr>
            <a:normAutofit fontScale="85000" lnSpcReduction="20000"/>
          </a:bodyPr>
          <a:lstStyle/>
          <a:p>
            <a:pPr marL="457200" indent="-457200" algn="l">
              <a:buFont typeface="Arial" panose="020B0604020202020204" pitchFamily="34" charset="0"/>
              <a:buChar char="•"/>
            </a:pPr>
            <a:r>
              <a:rPr lang="en-US" dirty="0">
                <a:solidFill>
                  <a:schemeClr val="tx1"/>
                </a:solidFill>
              </a:rPr>
              <a:t>Standing Rules may be established to provide for specified operations, activities, events, expenses and disbursements between meetings </a:t>
            </a:r>
            <a:r>
              <a:rPr lang="en-US" b="1" dirty="0">
                <a:solidFill>
                  <a:schemeClr val="tx1"/>
                </a:solidFill>
              </a:rPr>
              <a:t>provided</a:t>
            </a:r>
            <a:r>
              <a:rPr lang="en-US" dirty="0">
                <a:solidFill>
                  <a:schemeClr val="tx1"/>
                </a:solidFill>
              </a:rPr>
              <a:t> such rules do not conflict with the National or Department Bylaws</a:t>
            </a:r>
          </a:p>
          <a:p>
            <a:pPr marL="457200" indent="-457200" algn="l">
              <a:buFont typeface="Arial" panose="020B0604020202020204" pitchFamily="34" charset="0"/>
              <a:buChar char="•"/>
            </a:pPr>
            <a:r>
              <a:rPr lang="en-US" dirty="0">
                <a:solidFill>
                  <a:schemeClr val="tx1"/>
                </a:solidFill>
              </a:rPr>
              <a:t>The status of a standing rule, and standing rules may be amended, modified or rescinded at any meeting:</a:t>
            </a:r>
          </a:p>
          <a:p>
            <a:pPr marL="914400" lvl="1" indent="-457200" algn="l">
              <a:buFont typeface="Arial" panose="020B0604020202020204" pitchFamily="34" charset="0"/>
              <a:buChar char="•"/>
            </a:pPr>
            <a:r>
              <a:rPr lang="en-US" dirty="0">
                <a:solidFill>
                  <a:schemeClr val="tx1"/>
                </a:solidFill>
              </a:rPr>
              <a:t>If prior notice given – by majority vote</a:t>
            </a:r>
          </a:p>
          <a:p>
            <a:pPr marL="914400" lvl="1" indent="-457200" algn="l">
              <a:buFont typeface="Arial" panose="020B0604020202020204" pitchFamily="34" charset="0"/>
              <a:buChar char="•"/>
            </a:pPr>
            <a:r>
              <a:rPr lang="en-US" dirty="0">
                <a:solidFill>
                  <a:schemeClr val="tx1"/>
                </a:solidFill>
              </a:rPr>
              <a:t>If previous notice not given – by 2/3 vote of those members present.</a:t>
            </a:r>
          </a:p>
          <a:p>
            <a:pPr marL="457200" indent="-457200" algn="l">
              <a:buFont typeface="Arial" panose="020B0604020202020204" pitchFamily="34" charset="0"/>
              <a:buChar char="•"/>
            </a:pPr>
            <a:r>
              <a:rPr lang="en-US" dirty="0">
                <a:solidFill>
                  <a:schemeClr val="tx1"/>
                </a:solidFill>
              </a:rPr>
              <a:t>Standing Rules become effective immediately</a:t>
            </a:r>
          </a:p>
          <a:p>
            <a:pPr marL="457200" indent="-457200" algn="l">
              <a:buFont typeface="Arial" panose="020B0604020202020204" pitchFamily="34" charset="0"/>
              <a:buChar char="•"/>
            </a:pPr>
            <a:r>
              <a:rPr lang="en-US" dirty="0">
                <a:solidFill>
                  <a:schemeClr val="tx1"/>
                </a:solidFill>
              </a:rPr>
              <a:t>Standing Rules remain in effect unless or until changed</a:t>
            </a:r>
          </a:p>
        </p:txBody>
      </p:sp>
    </p:spTree>
    <p:extLst>
      <p:ext uri="{BB962C8B-B14F-4D97-AF65-F5344CB8AC3E}">
        <p14:creationId xmlns:p14="http://schemas.microsoft.com/office/powerpoint/2010/main" val="37600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990600"/>
          </a:xfrm>
        </p:spPr>
        <p:txBody>
          <a:bodyPr>
            <a:normAutofit fontScale="90000"/>
          </a:bodyPr>
          <a:lstStyle/>
          <a:p>
            <a:br>
              <a:rPr lang="en-US" b="1" dirty="0"/>
            </a:br>
            <a:r>
              <a:rPr lang="en-US" b="1" dirty="0"/>
              <a:t>Changing Auxiliary/District Officers</a:t>
            </a:r>
            <a:br>
              <a:rPr lang="en-US" dirty="0"/>
            </a:br>
            <a:endParaRPr lang="en-US" dirty="0"/>
          </a:p>
        </p:txBody>
      </p:sp>
      <p:sp>
        <p:nvSpPr>
          <p:cNvPr id="3" name="Content Placeholder 2"/>
          <p:cNvSpPr>
            <a:spLocks noGrp="1"/>
          </p:cNvSpPr>
          <p:nvPr>
            <p:ph idx="1"/>
          </p:nvPr>
        </p:nvSpPr>
        <p:spPr>
          <a:xfrm>
            <a:off x="457200" y="2209800"/>
            <a:ext cx="8229600" cy="3916363"/>
          </a:xfrm>
        </p:spPr>
        <p:txBody>
          <a:bodyPr>
            <a:normAutofit lnSpcReduction="10000"/>
          </a:bodyPr>
          <a:lstStyle/>
          <a:p>
            <a:r>
              <a:rPr lang="en-US" sz="2000" dirty="0"/>
              <a:t>All changes in Officers </a:t>
            </a:r>
            <a:r>
              <a:rPr lang="en-US" sz="2000" b="1" dirty="0"/>
              <a:t>must </a:t>
            </a:r>
            <a:r>
              <a:rPr lang="en-US" sz="2000" dirty="0"/>
              <a:t>be done by the Department Secretary once the Installation Report has been entered by the Auxiliary/District Secretary.</a:t>
            </a:r>
          </a:p>
          <a:p>
            <a:r>
              <a:rPr lang="en-US" sz="2000" dirty="0"/>
              <a:t>Installation Report does not provide for ALL officers; IF you want your additional Officers added, send email to Department Secretary with Name, Member ID, and Title of Officer.</a:t>
            </a:r>
          </a:p>
          <a:p>
            <a:r>
              <a:rPr lang="en-US" sz="2000" dirty="0"/>
              <a:t>IF you have changes of Officers during the year, send email to Department Secretary with Officer changing to include name of new Officer, Member ID, and Title of Officer.  </a:t>
            </a:r>
            <a:r>
              <a:rPr lang="en-US" sz="2000" b="1" dirty="0"/>
              <a:t>There is no need to send this info to National if you send directly to Department Secretary.</a:t>
            </a:r>
          </a:p>
          <a:p>
            <a:r>
              <a:rPr lang="en-US" sz="2000" dirty="0"/>
              <a:t>There is a Change of Officer Form on Department website if you prefer to send via US mail.</a:t>
            </a:r>
          </a:p>
        </p:txBody>
      </p:sp>
    </p:spTree>
    <p:extLst>
      <p:ext uri="{BB962C8B-B14F-4D97-AF65-F5344CB8AC3E}">
        <p14:creationId xmlns:p14="http://schemas.microsoft.com/office/powerpoint/2010/main" val="1650539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990600"/>
          </a:xfrm>
        </p:spPr>
        <p:txBody>
          <a:bodyPr>
            <a:normAutofit fontScale="90000"/>
          </a:bodyPr>
          <a:lstStyle/>
          <a:p>
            <a:br>
              <a:rPr lang="en-US" b="1" dirty="0"/>
            </a:br>
            <a:r>
              <a:rPr lang="en-US" b="1" dirty="0"/>
              <a:t>Changing Auxiliary/District Officers</a:t>
            </a:r>
            <a:br>
              <a:rPr lang="en-US" dirty="0"/>
            </a:br>
            <a:endParaRPr lang="en-US" dirty="0"/>
          </a:p>
        </p:txBody>
      </p:sp>
      <p:sp>
        <p:nvSpPr>
          <p:cNvPr id="3" name="Content Placeholder 2"/>
          <p:cNvSpPr>
            <a:spLocks noGrp="1"/>
          </p:cNvSpPr>
          <p:nvPr>
            <p:ph idx="1"/>
          </p:nvPr>
        </p:nvSpPr>
        <p:spPr>
          <a:xfrm>
            <a:off x="457200" y="2209800"/>
            <a:ext cx="8229600" cy="3916363"/>
          </a:xfrm>
        </p:spPr>
        <p:txBody>
          <a:bodyPr>
            <a:normAutofit/>
          </a:bodyPr>
          <a:lstStyle/>
          <a:p>
            <a:r>
              <a:rPr lang="en-US" sz="2400" dirty="0"/>
              <a:t>It is imperative that the Department be notified immediately on changes to the President, Secretary or Treasurer.</a:t>
            </a:r>
          </a:p>
          <a:p>
            <a:r>
              <a:rPr lang="en-US" sz="2400" dirty="0"/>
              <a:t>Changes in President, Secretary or Treasurer will be reflected on the Directory Changes which are available behind the login on our Department Reporting website. </a:t>
            </a:r>
          </a:p>
          <a:p>
            <a:r>
              <a:rPr lang="en-US" sz="2400" dirty="0"/>
              <a:t>Changes in the President, Secretary or Treasurer trigger changes on MALTA so that new Officer has ability to perform their duties.</a:t>
            </a:r>
          </a:p>
        </p:txBody>
      </p:sp>
    </p:spTree>
    <p:extLst>
      <p:ext uri="{BB962C8B-B14F-4D97-AF65-F5344CB8AC3E}">
        <p14:creationId xmlns:p14="http://schemas.microsoft.com/office/powerpoint/2010/main" val="1728877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sz="4000" b="1" dirty="0"/>
              <a:t>Department Website</a:t>
            </a:r>
            <a:br>
              <a:rPr lang="en-US" sz="4000" b="1" dirty="0"/>
            </a:br>
            <a:r>
              <a:rPr lang="en-US" sz="4000" b="1" dirty="0"/>
              <a:t>    </a:t>
            </a:r>
            <a:r>
              <a:rPr lang="en-US" sz="4000" b="1" dirty="0">
                <a:hlinkClick r:id="rId2"/>
              </a:rPr>
              <a:t>www.vfwauxflorida.org</a:t>
            </a:r>
            <a:r>
              <a:rPr lang="en-US" sz="4000" b="1" dirty="0"/>
              <a:t> </a:t>
            </a:r>
            <a:r>
              <a:rPr lang="en-US" b="1" dirty="0"/>
              <a:t>	</a:t>
            </a:r>
            <a:endParaRPr lang="en-US" dirty="0"/>
          </a:p>
        </p:txBody>
      </p:sp>
      <p:sp>
        <p:nvSpPr>
          <p:cNvPr id="3" name="Content Placeholder 2"/>
          <p:cNvSpPr>
            <a:spLocks noGrp="1"/>
          </p:cNvSpPr>
          <p:nvPr>
            <p:ph idx="1"/>
          </p:nvPr>
        </p:nvSpPr>
        <p:spPr>
          <a:xfrm>
            <a:off x="457200" y="2057400"/>
            <a:ext cx="8229600" cy="4068763"/>
          </a:xfrm>
        </p:spPr>
        <p:txBody>
          <a:bodyPr>
            <a:normAutofit fontScale="92500" lnSpcReduction="10000"/>
          </a:bodyPr>
          <a:lstStyle/>
          <a:p>
            <a:pPr>
              <a:buNone/>
            </a:pPr>
            <a:r>
              <a:rPr lang="en-US" b="1" dirty="0"/>
              <a:t>What can I find on this Website?</a:t>
            </a:r>
          </a:p>
          <a:p>
            <a:r>
              <a:rPr lang="en-US" sz="2800" dirty="0"/>
              <a:t>Important information under </a:t>
            </a:r>
            <a:r>
              <a:rPr lang="en-US" sz="2800" b="1" dirty="0"/>
              <a:t>Latest News</a:t>
            </a:r>
          </a:p>
          <a:p>
            <a:r>
              <a:rPr lang="en-US" sz="2800" dirty="0"/>
              <a:t>General information under </a:t>
            </a:r>
            <a:r>
              <a:rPr lang="en-US" sz="2800" b="1" dirty="0"/>
              <a:t>Department </a:t>
            </a:r>
            <a:endParaRPr lang="en-US" sz="2800" dirty="0"/>
          </a:p>
          <a:p>
            <a:pPr lvl="1"/>
            <a:r>
              <a:rPr lang="en-US" sz="2400" dirty="0"/>
              <a:t>Upcoming Event information</a:t>
            </a:r>
          </a:p>
          <a:p>
            <a:pPr lvl="1"/>
            <a:r>
              <a:rPr lang="en-US" sz="2400" dirty="0"/>
              <a:t>Chaplain’s Corner</a:t>
            </a:r>
          </a:p>
          <a:p>
            <a:pPr lvl="1"/>
            <a:r>
              <a:rPr lang="en-US" sz="2400" dirty="0"/>
              <a:t>Candidate’s Corner</a:t>
            </a:r>
          </a:p>
          <a:p>
            <a:r>
              <a:rPr lang="en-US" sz="2800" dirty="0"/>
              <a:t>Monthly Promotions by Chairmen</a:t>
            </a:r>
          </a:p>
          <a:p>
            <a:r>
              <a:rPr lang="en-US" sz="2800" dirty="0"/>
              <a:t>Program Information/Forms and Resources</a:t>
            </a:r>
          </a:p>
          <a:p>
            <a:r>
              <a:rPr lang="en-US" sz="2800" dirty="0"/>
              <a:t>Link to the Reporting Website</a:t>
            </a:r>
          </a:p>
        </p:txBody>
      </p:sp>
    </p:spTree>
    <p:extLst>
      <p:ext uri="{BB962C8B-B14F-4D97-AF65-F5344CB8AC3E}">
        <p14:creationId xmlns:p14="http://schemas.microsoft.com/office/powerpoint/2010/main" val="264509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sz="4000" b="1" dirty="0"/>
              <a:t>National Website - MALTA</a:t>
            </a:r>
            <a:br>
              <a:rPr lang="en-US" sz="4000" b="1" dirty="0"/>
            </a:br>
            <a:r>
              <a:rPr lang="en-US" sz="4000" b="1" dirty="0"/>
              <a:t>   </a:t>
            </a:r>
            <a:r>
              <a:rPr lang="en-US" sz="4000" b="1" dirty="0">
                <a:hlinkClick r:id="rId2"/>
              </a:rPr>
              <a:t>www.vfwauxiliary.org</a:t>
            </a:r>
            <a:r>
              <a:rPr lang="en-US" sz="4000" b="1" dirty="0"/>
              <a:t>	</a:t>
            </a:r>
            <a:endParaRPr lang="en-US" dirty="0"/>
          </a:p>
        </p:txBody>
      </p:sp>
      <p:sp>
        <p:nvSpPr>
          <p:cNvPr id="3" name="Content Placeholder 2"/>
          <p:cNvSpPr>
            <a:spLocks noGrp="1"/>
          </p:cNvSpPr>
          <p:nvPr>
            <p:ph idx="1"/>
          </p:nvPr>
        </p:nvSpPr>
        <p:spPr>
          <a:xfrm>
            <a:off x="457200" y="2057400"/>
            <a:ext cx="8229600" cy="4068763"/>
          </a:xfrm>
        </p:spPr>
        <p:txBody>
          <a:bodyPr>
            <a:normAutofit fontScale="85000" lnSpcReduction="20000"/>
          </a:bodyPr>
          <a:lstStyle/>
          <a:p>
            <a:pPr>
              <a:buNone/>
            </a:pPr>
            <a:r>
              <a:rPr lang="en-US" b="1" dirty="0"/>
              <a:t>What can I find on this Website?</a:t>
            </a:r>
          </a:p>
          <a:p>
            <a:r>
              <a:rPr lang="en-US" dirty="0"/>
              <a:t>Reports (Requires login)</a:t>
            </a:r>
          </a:p>
          <a:p>
            <a:r>
              <a:rPr lang="en-US" dirty="0"/>
              <a:t>Installation Reports (Requires login)</a:t>
            </a:r>
          </a:p>
          <a:p>
            <a:r>
              <a:rPr lang="en-US" dirty="0"/>
              <a:t>National events (Does not require login)</a:t>
            </a:r>
          </a:p>
          <a:p>
            <a:r>
              <a:rPr lang="en-US" dirty="0"/>
              <a:t>National Program information ( Requires login)</a:t>
            </a:r>
          </a:p>
          <a:p>
            <a:r>
              <a:rPr lang="en-US" dirty="0"/>
              <a:t>Online Academy (Requires login)</a:t>
            </a:r>
          </a:p>
          <a:p>
            <a:pPr>
              <a:buNone/>
            </a:pPr>
            <a:r>
              <a:rPr lang="en-US" sz="2800" b="1" dirty="0"/>
              <a:t>     Important:  With MALTA you will activate your account which will provide you with your login.  You set your password and should it need to be reset, it can be done without calling National HQ.</a:t>
            </a:r>
          </a:p>
        </p:txBody>
      </p:sp>
    </p:spTree>
    <p:extLst>
      <p:ext uri="{BB962C8B-B14F-4D97-AF65-F5344CB8AC3E}">
        <p14:creationId xmlns:p14="http://schemas.microsoft.com/office/powerpoint/2010/main" val="4009654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a:bodyPr>
          <a:lstStyle/>
          <a:p>
            <a:r>
              <a:rPr lang="en-US" sz="4000" b="1" dirty="0"/>
              <a:t>Questions</a:t>
            </a:r>
            <a:endParaRPr lang="en-US" dirty="0"/>
          </a:p>
        </p:txBody>
      </p:sp>
      <p:pic>
        <p:nvPicPr>
          <p:cNvPr id="4" name="Picture 4" descr="C:\Users\Owner\AppData\Local\Microsoft\Windows\Temporary Internet Files\Content.IE5\GKMVTU0S\MC900434411[1].wmf"/>
          <p:cNvPicPr>
            <a:picLocks noGrp="1" noChangeAspect="1" noChangeArrowheads="1"/>
          </p:cNvPicPr>
          <p:nvPr>
            <p:ph idx="1"/>
          </p:nvPr>
        </p:nvPicPr>
        <p:blipFill>
          <a:blip r:embed="rId2" cstate="print"/>
          <a:srcRect/>
          <a:stretch>
            <a:fillRect/>
          </a:stretch>
        </p:blipFill>
        <p:spPr bwMode="auto">
          <a:xfrm>
            <a:off x="2667000" y="1905000"/>
            <a:ext cx="3581400" cy="4114800"/>
          </a:xfrm>
          <a:prstGeom prst="rect">
            <a:avLst/>
          </a:prstGeom>
          <a:noFill/>
        </p:spPr>
      </p:pic>
    </p:spTree>
    <p:extLst>
      <p:ext uri="{BB962C8B-B14F-4D97-AF65-F5344CB8AC3E}">
        <p14:creationId xmlns:p14="http://schemas.microsoft.com/office/powerpoint/2010/main" val="222403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Arial" pitchFamily="34" charset="0"/>
                <a:cs typeface="Arial" pitchFamily="34" charset="0"/>
              </a:rPr>
              <a:t>Agenda</a:t>
            </a:r>
          </a:p>
        </p:txBody>
      </p:sp>
      <p:sp>
        <p:nvSpPr>
          <p:cNvPr id="3" name="Content Placeholder 2"/>
          <p:cNvSpPr>
            <a:spLocks noGrp="1"/>
          </p:cNvSpPr>
          <p:nvPr>
            <p:ph idx="1"/>
          </p:nvPr>
        </p:nvSpPr>
        <p:spPr>
          <a:xfrm>
            <a:off x="457200" y="1752600"/>
            <a:ext cx="8229600" cy="4830763"/>
          </a:xfrm>
        </p:spPr>
        <p:txBody>
          <a:bodyPr>
            <a:normAutofit/>
          </a:bodyPr>
          <a:lstStyle/>
          <a:p>
            <a:r>
              <a:rPr lang="en-US" dirty="0">
                <a:latin typeface="Arial" pitchFamily="34" charset="0"/>
                <a:cs typeface="Arial" pitchFamily="34" charset="0"/>
              </a:rPr>
              <a:t>Duties &amp; Responsibilities - What Makes a Good Secretary</a:t>
            </a:r>
          </a:p>
          <a:p>
            <a:r>
              <a:rPr lang="en-US" dirty="0">
                <a:latin typeface="Arial" pitchFamily="34" charset="0"/>
                <a:cs typeface="Arial" pitchFamily="34" charset="0"/>
              </a:rPr>
              <a:t>Holding Meetings Using Technology – Changes voted on at National Convention</a:t>
            </a:r>
          </a:p>
          <a:p>
            <a:r>
              <a:rPr lang="en-US" dirty="0">
                <a:latin typeface="Arial" pitchFamily="34" charset="0"/>
                <a:cs typeface="Arial" pitchFamily="34" charset="0"/>
              </a:rPr>
              <a:t>Standing Rules</a:t>
            </a:r>
          </a:p>
          <a:p>
            <a:r>
              <a:rPr lang="en-US" dirty="0">
                <a:latin typeface="Arial" pitchFamily="34" charset="0"/>
                <a:cs typeface="Arial" pitchFamily="34" charset="0"/>
              </a:rPr>
              <a:t>Change of Officer</a:t>
            </a:r>
          </a:p>
          <a:p>
            <a:r>
              <a:rPr lang="en-US" dirty="0">
                <a:latin typeface="Arial" pitchFamily="34" charset="0"/>
                <a:cs typeface="Arial" pitchFamily="34" charset="0"/>
              </a:rPr>
              <a:t>Department Website/National Website </a:t>
            </a:r>
          </a:p>
          <a:p>
            <a:r>
              <a:rPr lang="en-US" dirty="0">
                <a:latin typeface="Arial" pitchFamily="34" charset="0"/>
                <a:cs typeface="Arial" pitchFamily="34" charset="0"/>
              </a:rPr>
              <a:t>MALTA</a:t>
            </a:r>
          </a:p>
          <a:p>
            <a:endParaRPr lang="en-US" dirty="0"/>
          </a:p>
        </p:txBody>
      </p:sp>
    </p:spTree>
    <p:extLst>
      <p:ext uri="{BB962C8B-B14F-4D97-AF65-F5344CB8AC3E}">
        <p14:creationId xmlns:p14="http://schemas.microsoft.com/office/powerpoint/2010/main" val="3628130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8600" y="1295400"/>
            <a:ext cx="8915400" cy="762000"/>
          </a:xfrm>
        </p:spPr>
        <p:txBody>
          <a:bodyPr>
            <a:noAutofit/>
          </a:bodyPr>
          <a:lstStyle/>
          <a:p>
            <a:r>
              <a:rPr lang="en-US" sz="2800" b="1" dirty="0">
                <a:latin typeface="Arial" pitchFamily="34" charset="0"/>
                <a:cs typeface="Arial" pitchFamily="34" charset="0"/>
              </a:rPr>
              <a:t>Duties and Responsibilities</a:t>
            </a:r>
            <a:br>
              <a:rPr lang="en-US" sz="2800" b="1" dirty="0">
                <a:latin typeface="Arial" pitchFamily="34" charset="0"/>
                <a:cs typeface="Arial" pitchFamily="34" charset="0"/>
              </a:rPr>
            </a:br>
            <a:r>
              <a:rPr lang="en-US" sz="2800" b="1" dirty="0">
                <a:latin typeface="Arial" pitchFamily="34" charset="0"/>
                <a:cs typeface="Arial" pitchFamily="34" charset="0"/>
              </a:rPr>
              <a:t>      All Secretaries – See Section 812 National Bylaws – Page 7 of Building on the Foundation )</a:t>
            </a:r>
            <a:endParaRPr lang="en-US" sz="2800" dirty="0">
              <a:latin typeface="Arial" pitchFamily="34" charset="0"/>
              <a:cs typeface="Arial" pitchFamily="34" charset="0"/>
            </a:endParaRPr>
          </a:p>
        </p:txBody>
      </p:sp>
      <p:sp>
        <p:nvSpPr>
          <p:cNvPr id="6" name="Subtitle 5"/>
          <p:cNvSpPr>
            <a:spLocks noGrp="1"/>
          </p:cNvSpPr>
          <p:nvPr>
            <p:ph type="subTitle" idx="1"/>
          </p:nvPr>
        </p:nvSpPr>
        <p:spPr>
          <a:xfrm>
            <a:off x="533400" y="2514600"/>
            <a:ext cx="8382000" cy="3733800"/>
          </a:xfrm>
        </p:spPr>
        <p:txBody>
          <a:bodyPr>
            <a:normAutofit fontScale="25000" lnSpcReduction="20000"/>
          </a:bodyPr>
          <a:lstStyle/>
          <a:p>
            <a:pPr algn="l"/>
            <a:endParaRPr lang="en-US" sz="6000" dirty="0">
              <a:solidFill>
                <a:schemeClr val="tx1"/>
              </a:solidFill>
              <a:latin typeface="Arial" pitchFamily="34" charset="0"/>
              <a:cs typeface="Arial" pitchFamily="34" charset="0"/>
            </a:endParaRPr>
          </a:p>
          <a:p>
            <a:pPr marL="457200" indent="-457200" algn="l">
              <a:buFont typeface="Arial" panose="020B0604020202020204" pitchFamily="34" charset="0"/>
              <a:buChar char="•"/>
            </a:pPr>
            <a:r>
              <a:rPr lang="en-US" sz="9600" dirty="0">
                <a:solidFill>
                  <a:schemeClr val="tx1"/>
                </a:solidFill>
                <a:latin typeface="Arial" pitchFamily="34" charset="0"/>
                <a:cs typeface="Arial" pitchFamily="34" charset="0"/>
              </a:rPr>
              <a:t>MALTA – If you have not already done so, activate your MALTA account at </a:t>
            </a:r>
            <a:r>
              <a:rPr lang="en-US" sz="9600" dirty="0">
                <a:solidFill>
                  <a:schemeClr val="tx1"/>
                </a:solidFill>
                <a:latin typeface="Arial" pitchFamily="34" charset="0"/>
                <a:cs typeface="Arial" pitchFamily="34" charset="0"/>
                <a:hlinkClick r:id="rId3"/>
              </a:rPr>
              <a:t>www.vfwauxiliary.org</a:t>
            </a:r>
            <a:r>
              <a:rPr lang="en-US" sz="9600" dirty="0">
                <a:solidFill>
                  <a:schemeClr val="tx1"/>
                </a:solidFill>
                <a:latin typeface="Arial" pitchFamily="34" charset="0"/>
                <a:cs typeface="Arial" pitchFamily="34" charset="0"/>
              </a:rPr>
              <a:t>.  </a:t>
            </a:r>
          </a:p>
          <a:p>
            <a:pPr marL="457200" indent="-457200" algn="l">
              <a:buFont typeface="Arial" panose="020B0604020202020204" pitchFamily="34" charset="0"/>
              <a:buChar char="•"/>
            </a:pPr>
            <a:r>
              <a:rPr lang="en-US" sz="9600" dirty="0">
                <a:solidFill>
                  <a:schemeClr val="tx1"/>
                </a:solidFill>
                <a:latin typeface="Arial" pitchFamily="34" charset="0"/>
                <a:cs typeface="Arial" pitchFamily="34" charset="0"/>
              </a:rPr>
              <a:t>Keep a record of all Minutes from Meetings</a:t>
            </a:r>
          </a:p>
          <a:p>
            <a:pPr marL="914400" lvl="1" indent="-457200" algn="l">
              <a:buFont typeface="Arial" panose="020B0604020202020204" pitchFamily="34" charset="0"/>
              <a:buChar char="•"/>
            </a:pPr>
            <a:r>
              <a:rPr lang="en-US" sz="9600" dirty="0">
                <a:solidFill>
                  <a:schemeClr val="tx1"/>
                </a:solidFill>
                <a:latin typeface="Arial" pitchFamily="34" charset="0"/>
                <a:cs typeface="Arial" pitchFamily="34" charset="0"/>
              </a:rPr>
              <a:t>Treasurer’s Report and audit report </a:t>
            </a:r>
            <a:r>
              <a:rPr lang="en-US" sz="9600" b="1" dirty="0">
                <a:solidFill>
                  <a:schemeClr val="tx1"/>
                </a:solidFill>
                <a:latin typeface="Arial" pitchFamily="34" charset="0"/>
                <a:cs typeface="Arial" pitchFamily="34" charset="0"/>
              </a:rPr>
              <a:t>must</a:t>
            </a:r>
            <a:r>
              <a:rPr lang="en-US" sz="9600" dirty="0">
                <a:solidFill>
                  <a:schemeClr val="tx1"/>
                </a:solidFill>
                <a:latin typeface="Arial" pitchFamily="34" charset="0"/>
                <a:cs typeface="Arial" pitchFamily="34" charset="0"/>
              </a:rPr>
              <a:t> be incorporated into the minutes</a:t>
            </a:r>
          </a:p>
          <a:p>
            <a:pPr marL="914400" lvl="1" indent="-457200" algn="l">
              <a:buFont typeface="Arial" panose="020B0604020202020204" pitchFamily="34" charset="0"/>
              <a:buChar char="•"/>
            </a:pPr>
            <a:r>
              <a:rPr lang="en-US" sz="9600" dirty="0">
                <a:solidFill>
                  <a:schemeClr val="tx1"/>
                </a:solidFill>
                <a:latin typeface="Arial" pitchFamily="34" charset="0"/>
                <a:cs typeface="Arial" pitchFamily="34" charset="0"/>
              </a:rPr>
              <a:t>Copy of President’s and Treasurer’s bonds shall be incorporated into the minutes each year</a:t>
            </a:r>
          </a:p>
          <a:p>
            <a:pPr marL="457200" indent="-457200" algn="l">
              <a:buFont typeface="Arial" panose="020B0604020202020204" pitchFamily="34" charset="0"/>
              <a:buChar char="•"/>
            </a:pPr>
            <a:r>
              <a:rPr lang="en-US" sz="9600" dirty="0">
                <a:solidFill>
                  <a:schemeClr val="tx1"/>
                </a:solidFill>
                <a:latin typeface="Arial" pitchFamily="34" charset="0"/>
                <a:cs typeface="Arial" pitchFamily="34" charset="0"/>
              </a:rPr>
              <a:t>Shall attend to all matters of correspondence under the direction of the President</a:t>
            </a:r>
          </a:p>
          <a:p>
            <a:endParaRPr lang="en-US" dirty="0"/>
          </a:p>
        </p:txBody>
      </p:sp>
    </p:spTree>
    <p:extLst>
      <p:ext uri="{BB962C8B-B14F-4D97-AF65-F5344CB8AC3E}">
        <p14:creationId xmlns:p14="http://schemas.microsoft.com/office/powerpoint/2010/main" val="3584712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066801"/>
            <a:ext cx="7772400" cy="761999"/>
          </a:xfrm>
        </p:spPr>
        <p:txBody>
          <a:bodyPr>
            <a:noAutofit/>
          </a:bodyPr>
          <a:lstStyle/>
          <a:p>
            <a:r>
              <a:rPr lang="en-US" sz="3200" b="1" dirty="0">
                <a:latin typeface="Arial" pitchFamily="34" charset="0"/>
                <a:cs typeface="Arial" pitchFamily="34" charset="0"/>
              </a:rPr>
              <a:t>Duties and Responsibilities</a:t>
            </a:r>
            <a:br>
              <a:rPr lang="en-US" sz="3200" b="1" dirty="0">
                <a:latin typeface="Arial" pitchFamily="34" charset="0"/>
                <a:cs typeface="Arial" pitchFamily="34" charset="0"/>
              </a:rPr>
            </a:br>
            <a:endParaRPr lang="en-US" sz="3200" dirty="0">
              <a:latin typeface="Arial" pitchFamily="34" charset="0"/>
              <a:cs typeface="Arial" pitchFamily="34" charset="0"/>
            </a:endParaRPr>
          </a:p>
        </p:txBody>
      </p:sp>
      <p:sp>
        <p:nvSpPr>
          <p:cNvPr id="6" name="Subtitle 5"/>
          <p:cNvSpPr>
            <a:spLocks noGrp="1"/>
          </p:cNvSpPr>
          <p:nvPr>
            <p:ph type="subTitle" idx="1"/>
          </p:nvPr>
        </p:nvSpPr>
        <p:spPr>
          <a:xfrm>
            <a:off x="533400" y="1600200"/>
            <a:ext cx="8382000" cy="4648200"/>
          </a:xfrm>
        </p:spPr>
        <p:txBody>
          <a:bodyPr>
            <a:normAutofit fontScale="85000" lnSpcReduction="20000"/>
          </a:bodyPr>
          <a:lstStyle/>
          <a:p>
            <a:pPr marL="457200" indent="-457200" algn="l">
              <a:buFont typeface="Arial" panose="020B0604020202020204" pitchFamily="34" charset="0"/>
              <a:buChar char="•"/>
            </a:pPr>
            <a:r>
              <a:rPr lang="en-US" dirty="0">
                <a:solidFill>
                  <a:schemeClr val="tx1"/>
                </a:solidFill>
                <a:latin typeface="Arial" pitchFamily="34" charset="0"/>
                <a:cs typeface="Arial" pitchFamily="34" charset="0"/>
              </a:rPr>
              <a:t>Immediately following Installation, input into MALTA elected and appointed  Officers; or submit the Installation Report to the Department Secretary prior to </a:t>
            </a:r>
            <a:r>
              <a:rPr lang="en-US" b="1" dirty="0">
                <a:solidFill>
                  <a:schemeClr val="tx1"/>
                </a:solidFill>
                <a:latin typeface="Arial" pitchFamily="34" charset="0"/>
                <a:cs typeface="Arial" pitchFamily="34" charset="0"/>
              </a:rPr>
              <a:t>June 30.</a:t>
            </a:r>
          </a:p>
          <a:p>
            <a:pPr marL="457200" indent="-457200" algn="l">
              <a:buFont typeface="Arial" panose="020B0604020202020204" pitchFamily="34" charset="0"/>
              <a:buChar char="•"/>
            </a:pPr>
            <a:r>
              <a:rPr lang="en-US" dirty="0">
                <a:solidFill>
                  <a:schemeClr val="tx1"/>
                </a:solidFill>
                <a:latin typeface="Arial" pitchFamily="34" charset="0"/>
                <a:cs typeface="Arial" pitchFamily="34" charset="0"/>
              </a:rPr>
              <a:t>Shall maintain a roll of deceased members with the date of death </a:t>
            </a:r>
          </a:p>
          <a:p>
            <a:pPr marL="457200" indent="-457200" algn="l">
              <a:buFont typeface="Arial" panose="020B0604020202020204" pitchFamily="34" charset="0"/>
              <a:buChar char="•"/>
            </a:pPr>
            <a:r>
              <a:rPr lang="en-US" dirty="0">
                <a:solidFill>
                  <a:schemeClr val="tx1"/>
                </a:solidFill>
                <a:latin typeface="Arial" pitchFamily="34" charset="0"/>
                <a:cs typeface="Arial" pitchFamily="34" charset="0"/>
              </a:rPr>
              <a:t>Transmit (mail or email) the names of the District Delegates to the District Secretary within thirty (30) days of election but </a:t>
            </a:r>
            <a:r>
              <a:rPr lang="en-US" b="1" dirty="0">
                <a:solidFill>
                  <a:schemeClr val="tx1"/>
                </a:solidFill>
                <a:latin typeface="Arial" pitchFamily="34" charset="0"/>
                <a:cs typeface="Arial" pitchFamily="34" charset="0"/>
              </a:rPr>
              <a:t>prior to </a:t>
            </a:r>
            <a:r>
              <a:rPr lang="en-US" dirty="0">
                <a:solidFill>
                  <a:schemeClr val="tx1"/>
                </a:solidFill>
                <a:latin typeface="Arial" pitchFamily="34" charset="0"/>
                <a:cs typeface="Arial" pitchFamily="34" charset="0"/>
              </a:rPr>
              <a:t>the District Meeting.</a:t>
            </a:r>
          </a:p>
          <a:p>
            <a:pPr marL="457200" indent="-457200" algn="l">
              <a:buFont typeface="Arial" panose="020B0604020202020204" pitchFamily="34" charset="0"/>
              <a:buChar char="•"/>
            </a:pPr>
            <a:r>
              <a:rPr lang="en-US" dirty="0">
                <a:solidFill>
                  <a:schemeClr val="tx1"/>
                </a:solidFill>
                <a:latin typeface="Arial" pitchFamily="34" charset="0"/>
                <a:cs typeface="Arial" pitchFamily="34" charset="0"/>
              </a:rPr>
              <a:t>Transmit (mail or email) the names of the Department Delegates to the Department Secretary within thirty (30) days of election.</a:t>
            </a:r>
            <a:endParaRPr lang="en-US" b="1" dirty="0">
              <a:solidFill>
                <a:schemeClr val="tx1"/>
              </a:solidFill>
              <a:latin typeface="Arial" pitchFamily="34" charset="0"/>
              <a:cs typeface="Arial" pitchFamily="34" charset="0"/>
            </a:endParaRPr>
          </a:p>
          <a:p>
            <a:pPr marL="457200" indent="-457200" algn="l">
              <a:buFont typeface="Arial" panose="020B0604020202020204" pitchFamily="34" charset="0"/>
              <a:buChar char="•"/>
            </a:pPr>
            <a:endParaRPr lang="en-US" dirty="0">
              <a:solidFill>
                <a:schemeClr val="tx1"/>
              </a:solidFill>
              <a:latin typeface="Arial" pitchFamily="34" charset="0"/>
              <a:cs typeface="Arial" pitchFamily="34" charset="0"/>
            </a:endParaRPr>
          </a:p>
          <a:p>
            <a:pPr marL="457200" indent="-457200" algn="l">
              <a:buFont typeface="Arial" panose="020B0604020202020204" pitchFamily="34" charset="0"/>
              <a:buChar char="•"/>
            </a:pPr>
            <a:endParaRPr lang="en-US" dirty="0">
              <a:solidFill>
                <a:schemeClr val="tx1"/>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1482221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066801"/>
            <a:ext cx="7772400" cy="914399"/>
          </a:xfrm>
        </p:spPr>
        <p:txBody>
          <a:bodyPr>
            <a:noAutofit/>
          </a:bodyPr>
          <a:lstStyle/>
          <a:p>
            <a:r>
              <a:rPr lang="en-US" sz="3200" b="1" dirty="0">
                <a:latin typeface="Arial" pitchFamily="34" charset="0"/>
                <a:cs typeface="Arial" pitchFamily="34" charset="0"/>
              </a:rPr>
              <a:t>Duties and Responsibilities</a:t>
            </a:r>
            <a:br>
              <a:rPr lang="en-US" sz="3200" b="1" dirty="0"/>
            </a:br>
            <a:endParaRPr lang="en-US" sz="3200" dirty="0"/>
          </a:p>
        </p:txBody>
      </p:sp>
      <p:sp>
        <p:nvSpPr>
          <p:cNvPr id="6" name="Subtitle 5"/>
          <p:cNvSpPr>
            <a:spLocks noGrp="1"/>
          </p:cNvSpPr>
          <p:nvPr>
            <p:ph type="subTitle" idx="1"/>
          </p:nvPr>
        </p:nvSpPr>
        <p:spPr>
          <a:xfrm>
            <a:off x="533400" y="1828800"/>
            <a:ext cx="8382000" cy="4419600"/>
          </a:xfrm>
        </p:spPr>
        <p:txBody>
          <a:bodyPr>
            <a:normAutofit/>
          </a:bodyPr>
          <a:lstStyle/>
          <a:p>
            <a:pPr marL="457200" indent="-457200" algn="l">
              <a:buFont typeface="Arial" panose="020B0604020202020204" pitchFamily="34" charset="0"/>
              <a:buChar char="•"/>
            </a:pPr>
            <a:r>
              <a:rPr lang="en-US" sz="2800" dirty="0">
                <a:solidFill>
                  <a:schemeClr val="tx1"/>
                </a:solidFill>
                <a:latin typeface="Arial" pitchFamily="34" charset="0"/>
                <a:cs typeface="Arial" pitchFamily="34" charset="0"/>
              </a:rPr>
              <a:t>Input into MALTA the membership ID of the National Delegates and Alternates or submit to the Department Secretary or National Headquarters within thirty (30) days of election but prior to </a:t>
            </a:r>
            <a:r>
              <a:rPr lang="en-US" sz="2800" b="1" dirty="0">
                <a:solidFill>
                  <a:schemeClr val="tx1"/>
                </a:solidFill>
                <a:latin typeface="Arial" pitchFamily="34" charset="0"/>
                <a:cs typeface="Arial" pitchFamily="34" charset="0"/>
              </a:rPr>
              <a:t>May 31</a:t>
            </a:r>
            <a:r>
              <a:rPr lang="en-US" sz="2800" b="1" baseline="30000" dirty="0">
                <a:solidFill>
                  <a:schemeClr val="tx1"/>
                </a:solidFill>
                <a:latin typeface="Arial" pitchFamily="34" charset="0"/>
                <a:cs typeface="Arial" pitchFamily="34" charset="0"/>
              </a:rPr>
              <a:t>st</a:t>
            </a:r>
            <a:r>
              <a:rPr lang="en-US" sz="2800" b="1" dirty="0">
                <a:solidFill>
                  <a:schemeClr val="tx1"/>
                </a:solidFill>
                <a:latin typeface="Arial" pitchFamily="34" charset="0"/>
                <a:cs typeface="Arial" pitchFamily="34" charset="0"/>
              </a:rPr>
              <a:t>.</a:t>
            </a:r>
          </a:p>
          <a:p>
            <a:pPr marL="457200" indent="-457200" algn="l">
              <a:buFont typeface="Arial" panose="020B0604020202020204" pitchFamily="34" charset="0"/>
              <a:buChar char="•"/>
            </a:pPr>
            <a:r>
              <a:rPr lang="en-US" sz="2800" dirty="0">
                <a:solidFill>
                  <a:schemeClr val="tx1"/>
                </a:solidFill>
                <a:latin typeface="Arial" pitchFamily="34" charset="0"/>
                <a:cs typeface="Arial" pitchFamily="34" charset="0"/>
              </a:rPr>
              <a:t>Shall transfer to your successor, without delay, all papers, books and other property of the Auxiliary in your possession</a:t>
            </a:r>
          </a:p>
          <a:p>
            <a:pPr marL="457200" indent="-457200" algn="l">
              <a:buFont typeface="Arial" panose="020B0604020202020204" pitchFamily="34" charset="0"/>
              <a:buChar char="•"/>
            </a:pPr>
            <a:endParaRPr lang="en-US" b="1" dirty="0">
              <a:solidFill>
                <a:schemeClr val="tx1"/>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2783239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447800" y="990600"/>
            <a:ext cx="7467600" cy="990600"/>
          </a:xfrm>
        </p:spPr>
        <p:txBody>
          <a:bodyPr>
            <a:noAutofit/>
          </a:bodyPr>
          <a:lstStyle/>
          <a:p>
            <a:r>
              <a:rPr lang="en-US" sz="3200" b="1" dirty="0"/>
              <a:t>Holding a Meeting Using Technology – What You Need to Know</a:t>
            </a:r>
            <a:endParaRPr lang="en-US" sz="3200" dirty="0"/>
          </a:p>
        </p:txBody>
      </p:sp>
      <p:sp>
        <p:nvSpPr>
          <p:cNvPr id="6" name="Subtitle 5"/>
          <p:cNvSpPr>
            <a:spLocks noGrp="1"/>
          </p:cNvSpPr>
          <p:nvPr>
            <p:ph type="subTitle" idx="1"/>
          </p:nvPr>
        </p:nvSpPr>
        <p:spPr>
          <a:xfrm>
            <a:off x="533400" y="2057400"/>
            <a:ext cx="8382000" cy="4191000"/>
          </a:xfrm>
        </p:spPr>
        <p:txBody>
          <a:bodyPr>
            <a:normAutofit fontScale="92500" lnSpcReduction="10000"/>
          </a:bodyPr>
          <a:lstStyle/>
          <a:p>
            <a:pPr algn="l"/>
            <a:r>
              <a:rPr lang="en-US" b="1" dirty="0">
                <a:solidFill>
                  <a:schemeClr val="tx1"/>
                </a:solidFill>
              </a:rPr>
              <a:t>Everyone right now during the COVID pandemic!</a:t>
            </a:r>
          </a:p>
          <a:p>
            <a:pPr algn="l"/>
            <a:r>
              <a:rPr lang="en-US" b="1" dirty="0">
                <a:solidFill>
                  <a:schemeClr val="tx1"/>
                </a:solidFill>
              </a:rPr>
              <a:t>Under normal circumstances……</a:t>
            </a:r>
          </a:p>
          <a:p>
            <a:pPr marL="457200" indent="-457200" algn="l">
              <a:buFont typeface="Arial" panose="020B0604020202020204" pitchFamily="34" charset="0"/>
              <a:buChar char="•"/>
            </a:pPr>
            <a:r>
              <a:rPr lang="en-US" dirty="0">
                <a:solidFill>
                  <a:schemeClr val="tx1"/>
                </a:solidFill>
              </a:rPr>
              <a:t>Members who travel for work</a:t>
            </a:r>
          </a:p>
          <a:p>
            <a:pPr marL="457200" indent="-457200" algn="l">
              <a:buFont typeface="Arial" panose="020B0604020202020204" pitchFamily="34" charset="0"/>
              <a:buChar char="•"/>
            </a:pPr>
            <a:r>
              <a:rPr lang="en-US" dirty="0">
                <a:solidFill>
                  <a:schemeClr val="tx1"/>
                </a:solidFill>
              </a:rPr>
              <a:t>Members who are deployed overseas</a:t>
            </a:r>
          </a:p>
          <a:p>
            <a:pPr marL="457200" indent="-457200" algn="l">
              <a:buFont typeface="Arial" panose="020B0604020202020204" pitchFamily="34" charset="0"/>
              <a:buChar char="•"/>
            </a:pPr>
            <a:r>
              <a:rPr lang="en-US" dirty="0">
                <a:solidFill>
                  <a:schemeClr val="tx1"/>
                </a:solidFill>
              </a:rPr>
              <a:t>Members called away for emergencies</a:t>
            </a:r>
          </a:p>
          <a:p>
            <a:pPr marL="457200" indent="-457200" algn="l">
              <a:buFont typeface="Arial" panose="020B0604020202020204" pitchFamily="34" charset="0"/>
              <a:buChar char="•"/>
            </a:pPr>
            <a:r>
              <a:rPr lang="en-US" dirty="0">
                <a:solidFill>
                  <a:schemeClr val="tx1"/>
                </a:solidFill>
              </a:rPr>
              <a:t>Snowbirds</a:t>
            </a:r>
          </a:p>
          <a:p>
            <a:pPr marL="457200" indent="-457200" algn="l">
              <a:buFont typeface="Arial" panose="020B0604020202020204" pitchFamily="34" charset="0"/>
              <a:buChar char="•"/>
            </a:pPr>
            <a:r>
              <a:rPr lang="en-US" dirty="0">
                <a:solidFill>
                  <a:schemeClr val="tx1"/>
                </a:solidFill>
              </a:rPr>
              <a:t>Members who are homebound</a:t>
            </a:r>
          </a:p>
          <a:p>
            <a:pPr marL="457200" indent="-457200" algn="l">
              <a:buFont typeface="Arial" panose="020B0604020202020204" pitchFamily="34" charset="0"/>
              <a:buChar char="•"/>
            </a:pPr>
            <a:r>
              <a:rPr lang="en-US" dirty="0">
                <a:solidFill>
                  <a:schemeClr val="tx1"/>
                </a:solidFill>
              </a:rPr>
              <a:t>Members living in assistance facilities</a:t>
            </a:r>
          </a:p>
        </p:txBody>
      </p:sp>
    </p:spTree>
    <p:extLst>
      <p:ext uri="{BB962C8B-B14F-4D97-AF65-F5344CB8AC3E}">
        <p14:creationId xmlns:p14="http://schemas.microsoft.com/office/powerpoint/2010/main" val="3220031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066799"/>
            <a:ext cx="8229600" cy="1066801"/>
          </a:xfrm>
        </p:spPr>
        <p:txBody>
          <a:bodyPr>
            <a:noAutofit/>
          </a:bodyPr>
          <a:lstStyle/>
          <a:p>
            <a:r>
              <a:rPr lang="en-US" sz="3200" b="1" dirty="0"/>
              <a:t>     </a:t>
            </a:r>
            <a:r>
              <a:rPr lang="en-US" sz="2800" b="1" dirty="0"/>
              <a:t>Guidelines for Holding a Meeting Using        Technology – Changes Based on Resolution Passed at National Convention</a:t>
            </a:r>
            <a:endParaRPr lang="en-US" sz="2800" dirty="0"/>
          </a:p>
        </p:txBody>
      </p:sp>
      <p:sp>
        <p:nvSpPr>
          <p:cNvPr id="6" name="Subtitle 5"/>
          <p:cNvSpPr>
            <a:spLocks noGrp="1"/>
          </p:cNvSpPr>
          <p:nvPr>
            <p:ph type="subTitle" idx="1"/>
          </p:nvPr>
        </p:nvSpPr>
        <p:spPr>
          <a:xfrm>
            <a:off x="685800" y="2438400"/>
            <a:ext cx="8382000" cy="4114800"/>
          </a:xfrm>
        </p:spPr>
        <p:txBody>
          <a:bodyPr>
            <a:normAutofit fontScale="70000" lnSpcReduction="20000"/>
          </a:bodyPr>
          <a:lstStyle/>
          <a:p>
            <a:pPr marL="457200" indent="-457200" algn="l">
              <a:buFont typeface="Arial" panose="020B0604020202020204" pitchFamily="34" charset="0"/>
              <a:buChar char="•"/>
            </a:pPr>
            <a:r>
              <a:rPr lang="en-US" sz="3400" dirty="0">
                <a:solidFill>
                  <a:schemeClr val="tx1"/>
                </a:solidFill>
              </a:rPr>
              <a:t>Video conferencing or teleconferencing is permitted for members unable to attend the meeting.</a:t>
            </a:r>
          </a:p>
          <a:p>
            <a:pPr marL="457200" indent="-457200" algn="l">
              <a:buFont typeface="Arial" panose="020B0604020202020204" pitchFamily="34" charset="0"/>
              <a:buChar char="•"/>
            </a:pPr>
            <a:r>
              <a:rPr lang="en-US" sz="3400" dirty="0">
                <a:solidFill>
                  <a:schemeClr val="tx1"/>
                </a:solidFill>
              </a:rPr>
              <a:t>The Secretary shall designate in the Minutes members attending by way of video conferencing or teleconferencing and ensuring that at least 5 members in good standing are present by teleconferencing with mandatory attendance at the meeting site of at least the Auxiliary President and/or the designee if unable to attend such as the Sr. Vice, Jr. Vice., etc.</a:t>
            </a:r>
          </a:p>
          <a:p>
            <a:pPr marL="457200" indent="-457200" algn="l">
              <a:buFont typeface="Arial" panose="020B0604020202020204" pitchFamily="34" charset="0"/>
              <a:buChar char="•"/>
            </a:pPr>
            <a:r>
              <a:rPr lang="en-US" sz="3400" dirty="0">
                <a:solidFill>
                  <a:schemeClr val="tx1"/>
                </a:solidFill>
              </a:rPr>
              <a:t>Video conferencing or teleconferencing </a:t>
            </a:r>
            <a:r>
              <a:rPr lang="en-US" sz="3400" b="1" dirty="0">
                <a:solidFill>
                  <a:schemeClr val="tx1"/>
                </a:solidFill>
              </a:rPr>
              <a:t>when used to form a full quorum shall be utilized for extenuating circumstances</a:t>
            </a:r>
            <a:r>
              <a:rPr lang="en-US" sz="3400" dirty="0">
                <a:solidFill>
                  <a:schemeClr val="tx1"/>
                </a:solidFill>
              </a:rPr>
              <a:t> to meet the required minimum of tend meeting dates; or a member vote that needs immediate attention.</a:t>
            </a:r>
          </a:p>
          <a:p>
            <a:pPr marL="457200" indent="-457200" algn="l">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3220031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762001"/>
            <a:ext cx="7772400" cy="1219200"/>
          </a:xfrm>
        </p:spPr>
        <p:txBody>
          <a:bodyPr>
            <a:noAutofit/>
          </a:bodyPr>
          <a:lstStyle/>
          <a:p>
            <a:r>
              <a:rPr lang="en-US" sz="3200" b="1" dirty="0"/>
              <a:t>       </a:t>
            </a:r>
            <a:r>
              <a:rPr lang="en-US" sz="2800" b="1" dirty="0"/>
              <a:t>Guidelines for Holding a Meeting Using Technology</a:t>
            </a:r>
            <a:endParaRPr lang="en-US" sz="2800" dirty="0"/>
          </a:p>
        </p:txBody>
      </p:sp>
      <p:sp>
        <p:nvSpPr>
          <p:cNvPr id="6" name="Subtitle 5"/>
          <p:cNvSpPr>
            <a:spLocks noGrp="1"/>
          </p:cNvSpPr>
          <p:nvPr>
            <p:ph type="subTitle" idx="1"/>
          </p:nvPr>
        </p:nvSpPr>
        <p:spPr>
          <a:xfrm>
            <a:off x="533400" y="1981200"/>
            <a:ext cx="8382000" cy="4267199"/>
          </a:xfrm>
        </p:spPr>
        <p:txBody>
          <a:bodyPr>
            <a:noAutofit/>
          </a:bodyPr>
          <a:lstStyle/>
          <a:p>
            <a:pPr marL="457200" indent="-457200" algn="l">
              <a:buFont typeface="Arial" panose="020B0604020202020204" pitchFamily="34" charset="0"/>
              <a:buChar char="•"/>
            </a:pPr>
            <a:r>
              <a:rPr lang="en-US" sz="2800" dirty="0">
                <a:solidFill>
                  <a:schemeClr val="tx1"/>
                </a:solidFill>
              </a:rPr>
              <a:t>These types of meetings would most likely be conducted using the Roundtable format found in the Ritual’s General Instructions. </a:t>
            </a:r>
          </a:p>
          <a:p>
            <a:pPr marL="457200" indent="-457200" algn="l">
              <a:buFont typeface="Arial" panose="020B0604020202020204" pitchFamily="34" charset="0"/>
              <a:buChar char="•"/>
            </a:pPr>
            <a:r>
              <a:rPr lang="en-US" sz="2800" dirty="0">
                <a:solidFill>
                  <a:schemeClr val="tx1"/>
                </a:solidFill>
              </a:rPr>
              <a:t>A VFW Auxiliary may create a standing motion to conduct business in a Roundtable format, or it can be voted on as a one-time format as needed</a:t>
            </a:r>
          </a:p>
        </p:txBody>
      </p:sp>
    </p:spTree>
    <p:extLst>
      <p:ext uri="{BB962C8B-B14F-4D97-AF65-F5344CB8AC3E}">
        <p14:creationId xmlns:p14="http://schemas.microsoft.com/office/powerpoint/2010/main" val="2159163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066801"/>
            <a:ext cx="7772400" cy="533399"/>
          </a:xfrm>
        </p:spPr>
        <p:txBody>
          <a:bodyPr>
            <a:noAutofit/>
          </a:bodyPr>
          <a:lstStyle/>
          <a:p>
            <a:r>
              <a:rPr lang="en-US" sz="3200" b="1" dirty="0"/>
              <a:t>Standing Rules </a:t>
            </a:r>
            <a:br>
              <a:rPr lang="en-US" sz="3200" b="1" dirty="0"/>
            </a:br>
            <a:r>
              <a:rPr lang="en-US" sz="3200" b="1" dirty="0"/>
              <a:t>	</a:t>
            </a:r>
            <a:endParaRPr lang="en-US" sz="3200" dirty="0"/>
          </a:p>
        </p:txBody>
      </p:sp>
      <p:sp>
        <p:nvSpPr>
          <p:cNvPr id="6" name="Subtitle 5"/>
          <p:cNvSpPr>
            <a:spLocks noGrp="1"/>
          </p:cNvSpPr>
          <p:nvPr>
            <p:ph type="subTitle" idx="1"/>
          </p:nvPr>
        </p:nvSpPr>
        <p:spPr>
          <a:xfrm>
            <a:off x="533400" y="1371600"/>
            <a:ext cx="8382000" cy="4876800"/>
          </a:xfrm>
        </p:spPr>
        <p:txBody>
          <a:bodyPr>
            <a:normAutofit/>
          </a:bodyPr>
          <a:lstStyle/>
          <a:p>
            <a:pPr marL="457200" indent="-457200" algn="l"/>
            <a:r>
              <a:rPr lang="en-US" sz="2800" dirty="0">
                <a:solidFill>
                  <a:schemeClr val="tx1"/>
                </a:solidFill>
                <a:latin typeface="Arial" pitchFamily="34" charset="0"/>
                <a:cs typeface="Arial" pitchFamily="34" charset="0"/>
              </a:rPr>
              <a:t>     When no Standing Rules exist, business is efficiently conducted by motion made, seconded and passed on the Auxiliary floor to money being disbursed or general operating procedures being conducted.</a:t>
            </a:r>
          </a:p>
          <a:p>
            <a:pPr marL="457200" indent="-457200"/>
            <a:r>
              <a:rPr lang="en-US" b="1" dirty="0">
                <a:solidFill>
                  <a:schemeClr val="tx1"/>
                </a:solidFill>
              </a:rPr>
              <a:t>Samples of Standing Rules</a:t>
            </a:r>
          </a:p>
          <a:p>
            <a:pPr marL="457200" indent="-457200" algn="l"/>
            <a:r>
              <a:rPr lang="en-US" dirty="0">
                <a:solidFill>
                  <a:schemeClr val="tx1"/>
                </a:solidFill>
              </a:rPr>
              <a:t>Pay bond				Pay district dues</a:t>
            </a:r>
          </a:p>
          <a:p>
            <a:pPr marL="457200" indent="-457200" algn="l"/>
            <a:r>
              <a:rPr lang="en-US" dirty="0">
                <a:solidFill>
                  <a:schemeClr val="tx1"/>
                </a:solidFill>
              </a:rPr>
              <a:t>Pay for flowers			Travel expenses</a:t>
            </a:r>
          </a:p>
          <a:p>
            <a:pPr marL="457200" indent="-457200" algn="l"/>
            <a:r>
              <a:rPr lang="en-US" dirty="0">
                <a:solidFill>
                  <a:schemeClr val="tx1"/>
                </a:solidFill>
              </a:rPr>
              <a:t>Pay Health &amp; Happiness	Love gifts</a:t>
            </a:r>
          </a:p>
        </p:txBody>
      </p:sp>
    </p:spTree>
    <p:extLst>
      <p:ext uri="{BB962C8B-B14F-4D97-AF65-F5344CB8AC3E}">
        <p14:creationId xmlns:p14="http://schemas.microsoft.com/office/powerpoint/2010/main" val="376009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2277</TotalTime>
  <Words>1046</Words>
  <Application>Microsoft Office PowerPoint</Application>
  <PresentationFormat>On-screen Show (4:3)</PresentationFormat>
  <Paragraphs>85</Paragraphs>
  <Slides>15</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Trajan Pro</vt:lpstr>
      <vt:lpstr>Office Theme</vt:lpstr>
      <vt:lpstr>Custom Design</vt:lpstr>
      <vt:lpstr>Secretary’s Workshop August 20, 2021</vt:lpstr>
      <vt:lpstr>Agenda</vt:lpstr>
      <vt:lpstr>Duties and Responsibilities       All Secretaries – See Section 812 National Bylaws – Page 7 of Building on the Foundation )</vt:lpstr>
      <vt:lpstr>Duties and Responsibilities </vt:lpstr>
      <vt:lpstr>Duties and Responsibilities </vt:lpstr>
      <vt:lpstr>Holding a Meeting Using Technology – What You Need to Know</vt:lpstr>
      <vt:lpstr>     Guidelines for Holding a Meeting Using        Technology – Changes Based on Resolution Passed at National Convention</vt:lpstr>
      <vt:lpstr>       Guidelines for Holding a Meeting Using Technology</vt:lpstr>
      <vt:lpstr>Standing Rules   </vt:lpstr>
      <vt:lpstr>Standing Rules  (Auxiliaries, Districts and Departments) </vt:lpstr>
      <vt:lpstr> Changing Auxiliary/District Officers </vt:lpstr>
      <vt:lpstr> Changing Auxiliary/District Officers </vt:lpstr>
      <vt:lpstr>Department Website     www.vfwauxflorida.org  </vt:lpstr>
      <vt:lpstr>National Website - MALTA    www.vfwauxiliary.org </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Day</dc:creator>
  <cp:lastModifiedBy>Lee McDermott</cp:lastModifiedBy>
  <cp:revision>162</cp:revision>
  <cp:lastPrinted>2021-08-18T13:00:28Z</cp:lastPrinted>
  <dcterms:created xsi:type="dcterms:W3CDTF">2014-03-11T21:22:57Z</dcterms:created>
  <dcterms:modified xsi:type="dcterms:W3CDTF">2021-08-24T20:53:04Z</dcterms:modified>
</cp:coreProperties>
</file>