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4" r:id="rId3"/>
    <p:sldId id="265" r:id="rId4"/>
    <p:sldId id="292" r:id="rId5"/>
    <p:sldId id="293" r:id="rId6"/>
    <p:sldId id="295" r:id="rId7"/>
    <p:sldId id="296" r:id="rId8"/>
    <p:sldId id="297" r:id="rId9"/>
    <p:sldId id="298" r:id="rId10"/>
    <p:sldId id="299" r:id="rId11"/>
    <p:sldId id="305" r:id="rId12"/>
    <p:sldId id="306" r:id="rId13"/>
    <p:sldId id="307" r:id="rId14"/>
    <p:sldId id="316" r:id="rId15"/>
    <p:sldId id="308" r:id="rId16"/>
    <p:sldId id="315" r:id="rId17"/>
    <p:sldId id="317" r:id="rId18"/>
    <p:sldId id="313" r:id="rId19"/>
    <p:sldId id="270" r:id="rId20"/>
    <p:sldId id="272" r:id="rId21"/>
    <p:sldId id="273" r:id="rId22"/>
    <p:sldId id="287" r:id="rId23"/>
    <p:sldId id="304" r:id="rId24"/>
    <p:sldId id="314" r:id="rId25"/>
  </p:sldIdLst>
  <p:sldSz cx="10058400" cy="77724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Estell" initials="CE" lastIdx="1" clrIdx="0">
    <p:extLst>
      <p:ext uri="{19B8F6BF-5375-455C-9EA6-DF929625EA0E}">
        <p15:presenceInfo xmlns:p15="http://schemas.microsoft.com/office/powerpoint/2012/main" userId="ee46f0b845e880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387" autoAdjust="0"/>
  </p:normalViewPr>
  <p:slideViewPr>
    <p:cSldViewPr>
      <p:cViewPr varScale="1">
        <p:scale>
          <a:sx n="59" d="100"/>
          <a:sy n="59" d="100"/>
        </p:scale>
        <p:origin x="1332" y="68"/>
      </p:cViewPr>
      <p:guideLst>
        <p:guide orient="horz" pos="2880"/>
        <p:guide pos="2160"/>
      </p:guideLst>
    </p:cSldViewPr>
  </p:slideViewPr>
  <p:notesTextViewPr>
    <p:cViewPr>
      <p:scale>
        <a:sx n="100" d="100"/>
        <a:sy n="100" d="100"/>
      </p:scale>
      <p:origin x="0" y="0"/>
    </p:cViewPr>
  </p:notesTextViewPr>
  <p:notesViewPr>
    <p:cSldViewPr>
      <p:cViewPr varScale="1">
        <p:scale>
          <a:sx n="59" d="100"/>
          <a:sy n="59" d="100"/>
        </p:scale>
        <p:origin x="22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9T20:25:07.129"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932" cy="355414"/>
          </a:xfrm>
          <a:prstGeom prst="rect">
            <a:avLst/>
          </a:prstGeom>
        </p:spPr>
        <p:txBody>
          <a:bodyPr vert="horz" lIns="84564" tIns="42282" rIns="84564" bIns="42282" rtlCol="0"/>
          <a:lstStyle>
            <a:lvl1pPr algn="l">
              <a:defRPr sz="1100"/>
            </a:lvl1pPr>
          </a:lstStyle>
          <a:p>
            <a:endParaRPr lang="en-US"/>
          </a:p>
        </p:txBody>
      </p:sp>
      <p:sp>
        <p:nvSpPr>
          <p:cNvPr id="3" name="Date Placeholder 2"/>
          <p:cNvSpPr>
            <a:spLocks noGrp="1"/>
          </p:cNvSpPr>
          <p:nvPr>
            <p:ph type="dt" idx="1"/>
          </p:nvPr>
        </p:nvSpPr>
        <p:spPr>
          <a:xfrm>
            <a:off x="5318062" y="0"/>
            <a:ext cx="4068932" cy="355414"/>
          </a:xfrm>
          <a:prstGeom prst="rect">
            <a:avLst/>
          </a:prstGeom>
        </p:spPr>
        <p:txBody>
          <a:bodyPr vert="horz" lIns="84564" tIns="42282" rIns="84564" bIns="42282" rtlCol="0"/>
          <a:lstStyle>
            <a:lvl1pPr algn="r">
              <a:defRPr sz="1100"/>
            </a:lvl1pPr>
          </a:lstStyle>
          <a:p>
            <a:fld id="{8F405A60-E0CD-4DF1-91CD-5BBBFA56E485}" type="datetimeFigureOut">
              <a:rPr lang="en-US" smtClean="0"/>
              <a:t>8/16/2021</a:t>
            </a:fld>
            <a:endParaRPr lang="en-US"/>
          </a:p>
        </p:txBody>
      </p:sp>
      <p:sp>
        <p:nvSpPr>
          <p:cNvPr id="4" name="Slide Image Placeholder 3"/>
          <p:cNvSpPr>
            <a:spLocks noGrp="1" noRot="1" noChangeAspect="1"/>
          </p:cNvSpPr>
          <p:nvPr>
            <p:ph type="sldImg" idx="2"/>
          </p:nvPr>
        </p:nvSpPr>
        <p:spPr>
          <a:xfrm>
            <a:off x="3143250" y="887413"/>
            <a:ext cx="3101975" cy="2397125"/>
          </a:xfrm>
          <a:prstGeom prst="rect">
            <a:avLst/>
          </a:prstGeom>
          <a:noFill/>
          <a:ln w="12700">
            <a:solidFill>
              <a:prstClr val="black"/>
            </a:solidFill>
          </a:ln>
        </p:spPr>
        <p:txBody>
          <a:bodyPr vert="horz" lIns="84564" tIns="42282" rIns="84564" bIns="42282" rtlCol="0" anchor="ctr"/>
          <a:lstStyle/>
          <a:p>
            <a:endParaRPr lang="en-US"/>
          </a:p>
        </p:txBody>
      </p:sp>
      <p:sp>
        <p:nvSpPr>
          <p:cNvPr id="5" name="Notes Placeholder 4"/>
          <p:cNvSpPr>
            <a:spLocks noGrp="1"/>
          </p:cNvSpPr>
          <p:nvPr>
            <p:ph type="body" sz="quarter" idx="3"/>
          </p:nvPr>
        </p:nvSpPr>
        <p:spPr>
          <a:xfrm>
            <a:off x="939440" y="3417776"/>
            <a:ext cx="7509595" cy="2796890"/>
          </a:xfrm>
          <a:prstGeom prst="rect">
            <a:avLst/>
          </a:prstGeom>
        </p:spPr>
        <p:txBody>
          <a:bodyPr vert="horz" lIns="84564" tIns="42282" rIns="84564" bIns="422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7062"/>
            <a:ext cx="4068932" cy="355413"/>
          </a:xfrm>
          <a:prstGeom prst="rect">
            <a:avLst/>
          </a:prstGeom>
        </p:spPr>
        <p:txBody>
          <a:bodyPr vert="horz" lIns="84564" tIns="42282" rIns="84564" bIns="42282" rtlCol="0" anchor="b"/>
          <a:lstStyle>
            <a:lvl1pPr algn="l">
              <a:defRPr sz="1100"/>
            </a:lvl1pPr>
          </a:lstStyle>
          <a:p>
            <a:endParaRPr lang="en-US"/>
          </a:p>
        </p:txBody>
      </p:sp>
      <p:sp>
        <p:nvSpPr>
          <p:cNvPr id="7" name="Slide Number Placeholder 6"/>
          <p:cNvSpPr>
            <a:spLocks noGrp="1"/>
          </p:cNvSpPr>
          <p:nvPr>
            <p:ph type="sldNum" sz="quarter" idx="5"/>
          </p:nvPr>
        </p:nvSpPr>
        <p:spPr>
          <a:xfrm>
            <a:off x="5318062" y="6747062"/>
            <a:ext cx="4068932" cy="355413"/>
          </a:xfrm>
          <a:prstGeom prst="rect">
            <a:avLst/>
          </a:prstGeom>
        </p:spPr>
        <p:txBody>
          <a:bodyPr vert="horz" lIns="84564" tIns="42282" rIns="84564" bIns="42282" rtlCol="0" anchor="b"/>
          <a:lstStyle>
            <a:lvl1pPr algn="r">
              <a:defRPr sz="1100"/>
            </a:lvl1pPr>
          </a:lstStyle>
          <a:p>
            <a:fld id="{3D6D8913-61D8-4743-A5F4-0674AAF195EA}" type="slidenum">
              <a:rPr lang="en-US" smtClean="0"/>
              <a:t>‹#›</a:t>
            </a:fld>
            <a:endParaRPr lang="en-US"/>
          </a:p>
        </p:txBody>
      </p:sp>
    </p:spTree>
    <p:extLst>
      <p:ext uri="{BB962C8B-B14F-4D97-AF65-F5344CB8AC3E}">
        <p14:creationId xmlns:p14="http://schemas.microsoft.com/office/powerpoint/2010/main" val="188863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8913-61D8-4743-A5F4-0674AAF195EA}" type="slidenum">
              <a:rPr lang="en-US" smtClean="0"/>
              <a:t>1</a:t>
            </a:fld>
            <a:endParaRPr lang="en-US"/>
          </a:p>
        </p:txBody>
      </p:sp>
    </p:spTree>
    <p:extLst>
      <p:ext uri="{BB962C8B-B14F-4D97-AF65-F5344CB8AC3E}">
        <p14:creationId xmlns:p14="http://schemas.microsoft.com/office/powerpoint/2010/main" val="135630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8913-61D8-4743-A5F4-0674AAF195EA}" type="slidenum">
              <a:rPr lang="en-US" smtClean="0"/>
              <a:t>10</a:t>
            </a:fld>
            <a:endParaRPr lang="en-US"/>
          </a:p>
        </p:txBody>
      </p:sp>
    </p:spTree>
    <p:extLst>
      <p:ext uri="{BB962C8B-B14F-4D97-AF65-F5344CB8AC3E}">
        <p14:creationId xmlns:p14="http://schemas.microsoft.com/office/powerpoint/2010/main" val="58113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57" indent="-158557" defTabSz="845637">
              <a:buFont typeface="Wingdings" panose="05000000000000000000" pitchFamily="2" charset="2"/>
              <a:buChar char="q"/>
            </a:pPr>
            <a:r>
              <a:rPr lang="en-US" dirty="0"/>
              <a:t>A few pieces of information you need to know regarding new membership cards…</a:t>
            </a:r>
          </a:p>
          <a:p>
            <a:pPr marL="158557" indent="-158557" defTabSz="845637">
              <a:buFont typeface="Wingdings" panose="05000000000000000000" pitchFamily="2" charset="2"/>
              <a:buChar char="q"/>
            </a:pPr>
            <a:r>
              <a:rPr lang="en-US" sz="1700" dirty="0">
                <a:latin typeface="Times New Roman" panose="02020603050405020304" pitchFamily="18" charset="0"/>
                <a:ea typeface="Calibri" panose="020F0502020204030204" pitchFamily="34" charset="0"/>
                <a:cs typeface="Times New Roman" panose="02020603050405020304" pitchFamily="18" charset="0"/>
              </a:rPr>
              <a:t>Annual membership cards will be sent directly to the member approximately two weeks after the payment has been processed in MALTA.  </a:t>
            </a:r>
          </a:p>
          <a:p>
            <a:pPr marL="158557" indent="-158557" defTabSz="845637">
              <a:buFont typeface="Wingdings" panose="05000000000000000000" pitchFamily="2" charset="2"/>
              <a:buChar char="q"/>
            </a:pPr>
            <a:r>
              <a:rPr lang="en-US" sz="1700" dirty="0">
                <a:latin typeface="Times New Roman" panose="02020603050405020304" pitchFamily="18" charset="0"/>
                <a:ea typeface="Calibri" panose="020F0502020204030204" pitchFamily="34" charset="0"/>
                <a:cs typeface="Times New Roman" panose="02020603050405020304" pitchFamily="18" charset="0"/>
              </a:rPr>
              <a:t>Treasurers can also print temporary membership cards from MALTA while waiting for membership card to arrive.</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158557" indent="-158557">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11</a:t>
            </a:fld>
            <a:endParaRPr lang="en-US"/>
          </a:p>
        </p:txBody>
      </p:sp>
    </p:spTree>
    <p:extLst>
      <p:ext uri="{BB962C8B-B14F-4D97-AF65-F5344CB8AC3E}">
        <p14:creationId xmlns:p14="http://schemas.microsoft.com/office/powerpoint/2010/main" val="105339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4262" indent="-264262">
              <a:buFont typeface="Wingdings" panose="05000000000000000000" pitchFamily="2" charset="2"/>
              <a:buChar char="q"/>
            </a:pPr>
            <a:r>
              <a:rPr lang="en-US" sz="1700" dirty="0">
                <a:latin typeface="Times New Roman" panose="02020603050405020304" pitchFamily="18" charset="0"/>
                <a:ea typeface="Calibri" panose="020F0502020204030204" pitchFamily="34" charset="0"/>
              </a:rPr>
              <a:t>Life Membership Cards are issued free of charge when life membership is purchased or a member transfers into your auxiliary. </a:t>
            </a:r>
          </a:p>
          <a:p>
            <a:pPr marL="264262" indent="-264262">
              <a:buFont typeface="Wingdings" panose="05000000000000000000" pitchFamily="2" charset="2"/>
              <a:buChar char="q"/>
            </a:pPr>
            <a:r>
              <a:rPr lang="en-US" sz="1700" dirty="0">
                <a:latin typeface="Times New Roman" panose="02020603050405020304" pitchFamily="18" charset="0"/>
                <a:ea typeface="Calibri" panose="020F0502020204030204" pitchFamily="34" charset="0"/>
              </a:rPr>
              <a:t>If not received in 2 months by member – notify HQ.  </a:t>
            </a:r>
          </a:p>
          <a:p>
            <a:pPr marL="264262" indent="-264262">
              <a:buFont typeface="Wingdings" panose="05000000000000000000" pitchFamily="2" charset="2"/>
              <a:buChar char="q"/>
            </a:pPr>
            <a:r>
              <a:rPr lang="en-US" sz="1700" dirty="0">
                <a:latin typeface="Times New Roman" panose="02020603050405020304" pitchFamily="18" charset="0"/>
                <a:ea typeface="Calibri" panose="020F0502020204030204" pitchFamily="34" charset="0"/>
              </a:rPr>
              <a:t>If 4 months elapses, must pay $10 for new card.  </a:t>
            </a:r>
          </a:p>
          <a:p>
            <a:pPr marL="264262" indent="-264262">
              <a:buFont typeface="Wingdings" panose="05000000000000000000" pitchFamily="2" charset="2"/>
              <a:buChar char="q"/>
            </a:pPr>
            <a:r>
              <a:rPr lang="en-US" sz="1700" dirty="0">
                <a:latin typeface="Times New Roman" panose="02020603050405020304" pitchFamily="18" charset="0"/>
                <a:ea typeface="Calibri" panose="020F0502020204030204" pitchFamily="34" charset="0"/>
              </a:rPr>
              <a:t>No card will automatically be issued for transfer to at large or transfer back to an Auxiliary where previously a member.  </a:t>
            </a:r>
          </a:p>
          <a:p>
            <a:pPr marL="264262" indent="-264262">
              <a:buFont typeface="Wingdings" panose="05000000000000000000" pitchFamily="2" charset="2"/>
              <a:buChar char="q"/>
            </a:pPr>
            <a:r>
              <a:rPr lang="en-US" sz="1700" dirty="0">
                <a:latin typeface="Times New Roman" panose="02020603050405020304" pitchFamily="18" charset="0"/>
                <a:ea typeface="Calibri" panose="020F0502020204030204" pitchFamily="34" charset="0"/>
              </a:rPr>
              <a:t>A $10 fee will be charged for replacement card for a Name change, Damaged, Lost, or Stolen cards.</a:t>
            </a:r>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12</a:t>
            </a:fld>
            <a:endParaRPr lang="en-US"/>
          </a:p>
        </p:txBody>
      </p:sp>
    </p:spTree>
    <p:extLst>
      <p:ext uri="{BB962C8B-B14F-4D97-AF65-F5344CB8AC3E}">
        <p14:creationId xmlns:p14="http://schemas.microsoft.com/office/powerpoint/2010/main" val="178081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13</a:t>
            </a:fld>
            <a:endParaRPr lang="en-US"/>
          </a:p>
        </p:txBody>
      </p:sp>
    </p:spTree>
    <p:extLst>
      <p:ext uri="{BB962C8B-B14F-4D97-AF65-F5344CB8AC3E}">
        <p14:creationId xmlns:p14="http://schemas.microsoft.com/office/powerpoint/2010/main" val="247000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14</a:t>
            </a:fld>
            <a:endParaRPr lang="en-US"/>
          </a:p>
        </p:txBody>
      </p:sp>
    </p:spTree>
    <p:extLst>
      <p:ext uri="{BB962C8B-B14F-4D97-AF65-F5344CB8AC3E}">
        <p14:creationId xmlns:p14="http://schemas.microsoft.com/office/powerpoint/2010/main" val="160075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7159" indent="-285750">
              <a:lnSpc>
                <a:spcPct val="107000"/>
              </a:lnSpc>
              <a:spcAft>
                <a:spcPts val="740"/>
              </a:spcAft>
              <a:buFont typeface="Wingdings" panose="05000000000000000000" pitchFamily="2" charset="2"/>
              <a:buChar char="q"/>
            </a:pPr>
            <a:r>
              <a:rPr lang="en-US" sz="1400" dirty="0">
                <a:latin typeface="Arial Narrow" panose="020B0606020202030204" pitchFamily="34" charset="0"/>
                <a:ea typeface="Calibri" panose="020F0502020204030204" pitchFamily="34" charset="0"/>
                <a:cs typeface="Times New Roman" panose="02020603050405020304" pitchFamily="18" charset="0"/>
              </a:rPr>
              <a:t>At each Auxiliary meeting, the Treasurer shall make a report following the reading of the minutes.</a:t>
            </a:r>
          </a:p>
          <a:p>
            <a:pPr marL="497159" indent="-285750">
              <a:lnSpc>
                <a:spcPct val="107000"/>
              </a:lnSpc>
              <a:spcAft>
                <a:spcPts val="740"/>
              </a:spcAft>
              <a:buFont typeface="Wingdings" panose="05000000000000000000" pitchFamily="2" charset="2"/>
              <a:buChar char="q"/>
            </a:pPr>
            <a:r>
              <a:rPr lang="en-US" sz="1400" dirty="0">
                <a:latin typeface="Arial Narrow" panose="020B0606020202030204" pitchFamily="34" charset="0"/>
                <a:ea typeface="Calibri" panose="020F0502020204030204" pitchFamily="34" charset="0"/>
                <a:cs typeface="Times New Roman" panose="02020603050405020304" pitchFamily="18" charset="0"/>
              </a:rPr>
              <a:t>The Auxiliary Treasurer’s Report shall contain:</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Balance on hand as of the last report (Beginning Balance); Amount of funds received from all sources since the last report;  </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Amount expended since last report; Balance on hand (Ending Balance); </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The report must show all receipts and disbursements in detail, including the name of the person or organization to whom the check is issued and stating for what purpose.</a:t>
            </a:r>
          </a:p>
          <a:p>
            <a:pPr marL="422819">
              <a:lnSpc>
                <a:spcPct val="107000"/>
              </a:lnSpc>
              <a:spcAft>
                <a:spcPts val="74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22819">
              <a:lnSpc>
                <a:spcPct val="107000"/>
              </a:lnSpc>
              <a:spcAft>
                <a:spcPts val="740"/>
              </a:spcAft>
            </a:pPr>
            <a:br>
              <a:rPr lang="en-US" sz="1500" b="1" dirty="0">
                <a:latin typeface="Times New Roman" panose="02020603050405020304" pitchFamily="18" charset="0"/>
                <a:ea typeface="Calibri" panose="020F0502020204030204" pitchFamily="34" charset="0"/>
              </a:rPr>
            </a:br>
            <a:r>
              <a:rPr lang="en-US" sz="15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15</a:t>
            </a:fld>
            <a:endParaRPr lang="en-US"/>
          </a:p>
        </p:txBody>
      </p:sp>
    </p:spTree>
    <p:extLst>
      <p:ext uri="{BB962C8B-B14F-4D97-AF65-F5344CB8AC3E}">
        <p14:creationId xmlns:p14="http://schemas.microsoft.com/office/powerpoint/2010/main" val="139599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7159" indent="-285750">
              <a:lnSpc>
                <a:spcPct val="107000"/>
              </a:lnSpc>
              <a:spcAft>
                <a:spcPts val="740"/>
              </a:spcAft>
              <a:buFont typeface="Wingdings" panose="05000000000000000000" pitchFamily="2" charset="2"/>
              <a:buChar char="q"/>
            </a:pPr>
            <a:r>
              <a:rPr lang="en-US" sz="1400" dirty="0">
                <a:latin typeface="Arial Narrow" panose="020B0606020202030204" pitchFamily="34" charset="0"/>
                <a:ea typeface="Calibri" panose="020F0502020204030204" pitchFamily="34" charset="0"/>
                <a:cs typeface="Times New Roman" panose="02020603050405020304" pitchFamily="18" charset="0"/>
              </a:rPr>
              <a:t>At each Auxiliary meeting, the Treasurer shall make a report following the reading of the minutes.</a:t>
            </a:r>
          </a:p>
          <a:p>
            <a:pPr marL="497159" indent="-285750">
              <a:lnSpc>
                <a:spcPct val="107000"/>
              </a:lnSpc>
              <a:spcAft>
                <a:spcPts val="740"/>
              </a:spcAft>
              <a:buFont typeface="Wingdings" panose="05000000000000000000" pitchFamily="2" charset="2"/>
              <a:buChar char="q"/>
            </a:pPr>
            <a:r>
              <a:rPr lang="en-US" sz="1400" dirty="0">
                <a:latin typeface="Arial Narrow" panose="020B0606020202030204" pitchFamily="34" charset="0"/>
                <a:ea typeface="Calibri" panose="020F0502020204030204" pitchFamily="34" charset="0"/>
                <a:cs typeface="Times New Roman" panose="02020603050405020304" pitchFamily="18" charset="0"/>
              </a:rPr>
              <a:t>The Auxiliary Treasurer’s Report shall contain:</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Balance on hand as of the last report (Beginning Balance); Amount of funds received from all sources since the last report;  </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Amount expended since last report; Balance on hand (Ending Balance); </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The report must show all receipts and disbursements in detail, including the name of the person or organization to whom the check is issued and stating for what purpose.</a:t>
            </a:r>
          </a:p>
          <a:p>
            <a:pPr marL="422819">
              <a:lnSpc>
                <a:spcPct val="107000"/>
              </a:lnSpc>
              <a:spcAft>
                <a:spcPts val="74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22819">
              <a:lnSpc>
                <a:spcPct val="107000"/>
              </a:lnSpc>
              <a:spcAft>
                <a:spcPts val="740"/>
              </a:spcAft>
            </a:pPr>
            <a:br>
              <a:rPr lang="en-US" sz="1500" b="1" dirty="0">
                <a:latin typeface="Times New Roman" panose="02020603050405020304" pitchFamily="18" charset="0"/>
                <a:ea typeface="Calibri" panose="020F0502020204030204" pitchFamily="34" charset="0"/>
              </a:rPr>
            </a:br>
            <a:r>
              <a:rPr lang="en-US" sz="15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16</a:t>
            </a:fld>
            <a:endParaRPr lang="en-US"/>
          </a:p>
        </p:txBody>
      </p:sp>
    </p:spTree>
    <p:extLst>
      <p:ext uri="{BB962C8B-B14F-4D97-AF65-F5344CB8AC3E}">
        <p14:creationId xmlns:p14="http://schemas.microsoft.com/office/powerpoint/2010/main" val="403338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7159" indent="-285750">
              <a:lnSpc>
                <a:spcPct val="107000"/>
              </a:lnSpc>
              <a:spcAft>
                <a:spcPts val="740"/>
              </a:spcAft>
              <a:buFont typeface="Wingdings" panose="05000000000000000000" pitchFamily="2" charset="2"/>
              <a:buChar char="q"/>
            </a:pPr>
            <a:r>
              <a:rPr lang="en-US" sz="1400" dirty="0">
                <a:latin typeface="Arial Narrow" panose="020B0606020202030204" pitchFamily="34" charset="0"/>
                <a:ea typeface="Calibri" panose="020F0502020204030204" pitchFamily="34" charset="0"/>
                <a:cs typeface="Times New Roman" panose="02020603050405020304" pitchFamily="18" charset="0"/>
              </a:rPr>
              <a:t>At each Auxiliary meeting, the Treasurer shall make a report following the reading of the minutes.</a:t>
            </a:r>
          </a:p>
          <a:p>
            <a:pPr marL="497159" indent="-285750">
              <a:lnSpc>
                <a:spcPct val="107000"/>
              </a:lnSpc>
              <a:spcAft>
                <a:spcPts val="740"/>
              </a:spcAft>
              <a:buFont typeface="Wingdings" panose="05000000000000000000" pitchFamily="2" charset="2"/>
              <a:buChar char="q"/>
            </a:pPr>
            <a:r>
              <a:rPr lang="en-US" sz="1400" dirty="0">
                <a:latin typeface="Arial Narrow" panose="020B0606020202030204" pitchFamily="34" charset="0"/>
                <a:ea typeface="Calibri" panose="020F0502020204030204" pitchFamily="34" charset="0"/>
                <a:cs typeface="Times New Roman" panose="02020603050405020304" pitchFamily="18" charset="0"/>
              </a:rPr>
              <a:t>The Auxiliary Treasurer’s Report shall contain:</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Balance on hand as of the last report (Beginning Balance); Amount of funds received from all sources since the last report;  </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Amount expended since last report; Balance on hand (Ending Balance); </a:t>
            </a:r>
          </a:p>
          <a:p>
            <a:pPr marL="765718" lvl="1" indent="-342900">
              <a:lnSpc>
                <a:spcPct val="107000"/>
              </a:lnSpc>
              <a:spcAft>
                <a:spcPts val="740"/>
              </a:spcAft>
              <a:buFont typeface="+mj-lt"/>
              <a:buAutoNum type="arabicPeriod"/>
            </a:pPr>
            <a:r>
              <a:rPr lang="en-US" sz="1400" dirty="0">
                <a:latin typeface="Arial Narrow" panose="020B0606020202030204" pitchFamily="34" charset="0"/>
                <a:ea typeface="Calibri" panose="020F0502020204030204" pitchFamily="34" charset="0"/>
                <a:cs typeface="Times New Roman" panose="02020603050405020304" pitchFamily="18" charset="0"/>
              </a:rPr>
              <a:t>The report must show all receipts and disbursements in detail, including the name of the person or organization to whom the check is issued and stating for what purpose.</a:t>
            </a:r>
          </a:p>
          <a:p>
            <a:pPr marL="422819">
              <a:lnSpc>
                <a:spcPct val="107000"/>
              </a:lnSpc>
              <a:spcAft>
                <a:spcPts val="74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422819">
              <a:lnSpc>
                <a:spcPct val="107000"/>
              </a:lnSpc>
              <a:spcAft>
                <a:spcPts val="740"/>
              </a:spcAft>
            </a:pPr>
            <a:br>
              <a:rPr lang="en-US" sz="1500" b="1" dirty="0">
                <a:latin typeface="Times New Roman" panose="02020603050405020304" pitchFamily="18" charset="0"/>
                <a:ea typeface="Calibri" panose="020F0502020204030204" pitchFamily="34" charset="0"/>
              </a:rPr>
            </a:br>
            <a:r>
              <a:rPr lang="en-US" sz="15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17</a:t>
            </a:fld>
            <a:endParaRPr lang="en-US"/>
          </a:p>
        </p:txBody>
      </p:sp>
    </p:spTree>
    <p:extLst>
      <p:ext uri="{BB962C8B-B14F-4D97-AF65-F5344CB8AC3E}">
        <p14:creationId xmlns:p14="http://schemas.microsoft.com/office/powerpoint/2010/main" val="89615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4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New Auxiliary Treasurer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Need to notify IRS of change in responsible party, this is done by filing form 8822‐B with the IRS within 60 days of election (Ensures IRS correspondence goes to the new Treasurer)</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Go to bank and get setup on Auxiliary Bank account along with the current or incoming President (will need copy of April’s auxiliary minutes showing election results)</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2</a:t>
            </a:fld>
            <a:endParaRPr lang="en-US"/>
          </a:p>
        </p:txBody>
      </p:sp>
    </p:spTree>
    <p:extLst>
      <p:ext uri="{BB962C8B-B14F-4D97-AF65-F5344CB8AC3E}">
        <p14:creationId xmlns:p14="http://schemas.microsoft.com/office/powerpoint/2010/main" val="175251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57" indent="-158557" defTabSz="845637">
              <a:buFont typeface="Wingdings" panose="05000000000000000000" pitchFamily="2" charset="2"/>
              <a:buChar char="q"/>
            </a:pPr>
            <a:r>
              <a:rPr lang="en-US" sz="1100" spc="-14" dirty="0">
                <a:latin typeface="Times New Roman" panose="02020603050405020304" pitchFamily="18" charset="0"/>
                <a:cs typeface="Times New Roman" panose="02020603050405020304" pitchFamily="18" charset="0"/>
              </a:rPr>
              <a:t>Form</a:t>
            </a:r>
            <a:r>
              <a:rPr lang="en-US" sz="1100" spc="-5" dirty="0">
                <a:latin typeface="Times New Roman" panose="02020603050405020304" pitchFamily="18" charset="0"/>
                <a:cs typeface="Times New Roman" panose="02020603050405020304" pitchFamily="18" charset="0"/>
              </a:rPr>
              <a:t> </a:t>
            </a:r>
            <a:r>
              <a:rPr lang="en-US" sz="1100" spc="-9" dirty="0">
                <a:latin typeface="Times New Roman" panose="02020603050405020304" pitchFamily="18" charset="0"/>
                <a:cs typeface="Times New Roman" panose="02020603050405020304" pitchFamily="18" charset="0"/>
              </a:rPr>
              <a:t>can </a:t>
            </a:r>
            <a:r>
              <a:rPr lang="en-US" sz="1100" spc="-5" dirty="0">
                <a:latin typeface="Times New Roman" panose="02020603050405020304" pitchFamily="18" charset="0"/>
                <a:cs typeface="Times New Roman" panose="02020603050405020304" pitchFamily="18" charset="0"/>
              </a:rPr>
              <a:t>be</a:t>
            </a:r>
            <a:r>
              <a:rPr lang="en-US" sz="1100" spc="-9" dirty="0">
                <a:latin typeface="Times New Roman" panose="02020603050405020304" pitchFamily="18" charset="0"/>
                <a:cs typeface="Times New Roman" panose="02020603050405020304" pitchFamily="18" charset="0"/>
              </a:rPr>
              <a:t> </a:t>
            </a:r>
            <a:r>
              <a:rPr lang="en-US" sz="1100" spc="-14" dirty="0">
                <a:latin typeface="Times New Roman" panose="02020603050405020304" pitchFamily="18" charset="0"/>
                <a:cs typeface="Times New Roman" panose="02020603050405020304" pitchFamily="18" charset="0"/>
              </a:rPr>
              <a:t>found</a:t>
            </a:r>
            <a:r>
              <a:rPr lang="en-US" sz="1100" spc="-9" dirty="0">
                <a:latin typeface="Times New Roman" panose="02020603050405020304" pitchFamily="18" charset="0"/>
                <a:cs typeface="Times New Roman" panose="02020603050405020304" pitchFamily="18" charset="0"/>
              </a:rPr>
              <a:t> </a:t>
            </a:r>
            <a:r>
              <a:rPr lang="en-US" sz="1100" spc="-5" dirty="0">
                <a:latin typeface="Times New Roman" panose="02020603050405020304" pitchFamily="18" charset="0"/>
                <a:cs typeface="Times New Roman" panose="02020603050405020304" pitchFamily="18" charset="0"/>
              </a:rPr>
              <a:t>on‐line</a:t>
            </a:r>
            <a:r>
              <a:rPr lang="en-US" sz="1100" spc="-28" dirty="0">
                <a:latin typeface="Times New Roman" panose="02020603050405020304" pitchFamily="18" charset="0"/>
                <a:cs typeface="Times New Roman" panose="02020603050405020304" pitchFamily="18" charset="0"/>
              </a:rPr>
              <a:t> </a:t>
            </a:r>
            <a:r>
              <a:rPr lang="en-US" sz="1100" spc="-14" dirty="0">
                <a:latin typeface="Times New Roman" panose="02020603050405020304" pitchFamily="18" charset="0"/>
                <a:cs typeface="Times New Roman" panose="02020603050405020304" pitchFamily="18" charset="0"/>
              </a:rPr>
              <a:t>at </a:t>
            </a:r>
            <a:r>
              <a:rPr lang="en-US" sz="1100" spc="-23" dirty="0">
                <a:latin typeface="Times New Roman" panose="02020603050405020304" pitchFamily="18" charset="0"/>
                <a:cs typeface="Times New Roman" panose="02020603050405020304" pitchFamily="18" charset="0"/>
                <a:hlinkClick r:id="rId3"/>
              </a:rPr>
              <a:t>www.irs.gov</a:t>
            </a:r>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3</a:t>
            </a:fld>
            <a:endParaRPr lang="en-US"/>
          </a:p>
        </p:txBody>
      </p:sp>
    </p:spTree>
    <p:extLst>
      <p:ext uri="{BB962C8B-B14F-4D97-AF65-F5344CB8AC3E}">
        <p14:creationId xmlns:p14="http://schemas.microsoft.com/office/powerpoint/2010/main" val="179124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After the Installation Report is input into MALTA, a bond may be purchased by the Treasurer on 7/1. </a:t>
            </a:r>
          </a:p>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The bond runs from September 1 thru August 31 each year, and the premium is due in advance prior to September 1</a:t>
            </a:r>
            <a:r>
              <a:rPr lang="en-US" sz="1700" baseline="30000" dirty="0">
                <a:latin typeface="Times New Roman" panose="02020603050405020304" pitchFamily="18" charset="0"/>
                <a:ea typeface="Calibri" panose="020F0502020204030204" pitchFamily="34" charset="0"/>
                <a:cs typeface="Times New Roman" panose="02020603050405020304" pitchFamily="18" charset="0"/>
              </a:rPr>
              <a:t>st.</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4</a:t>
            </a:fld>
            <a:endParaRPr lang="en-US"/>
          </a:p>
        </p:txBody>
      </p:sp>
    </p:spTree>
    <p:extLst>
      <p:ext uri="{BB962C8B-B14F-4D97-AF65-F5344CB8AC3E}">
        <p14:creationId xmlns:p14="http://schemas.microsoft.com/office/powerpoint/2010/main" val="209364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Once you’ve received a receipt of the payment, a bond certificate will be available to the officers of the Auxiliary once the pending clearance time frame as passed.  </a:t>
            </a:r>
          </a:p>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The President shall retain the Bond.  (As Treasurer, I would print a copy and place it in my minutes book so that the Trustees can see it was purchased).</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17114" indent="-317114">
              <a:lnSpc>
                <a:spcPct val="107000"/>
              </a:lnSpc>
              <a:spcAft>
                <a:spcPts val="740"/>
              </a:spcAft>
              <a:buFont typeface="Wingdings" panose="05000000000000000000" pitchFamily="2" charset="2"/>
              <a:buChar char=""/>
              <a:tabLst>
                <a:tab pos="422819" algn="l"/>
              </a:tabLst>
            </a:pPr>
            <a:r>
              <a:rPr lang="en-US" sz="1700" dirty="0">
                <a:latin typeface="Times New Roman" panose="02020603050405020304" pitchFamily="18" charset="0"/>
                <a:ea typeface="Calibri" panose="020F0502020204030204" pitchFamily="34" charset="0"/>
                <a:cs typeface="Times New Roman" panose="02020603050405020304" pitchFamily="18" charset="0"/>
              </a:rPr>
              <a:t>The bond bonds the “offices” of the President &amp; Treasurer. It does not bond the “individuals” holding the offices.  If there is a change of President or Treasurer during the term of the bond, the new President or Treasurer is bonded without further action.</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5</a:t>
            </a:fld>
            <a:endParaRPr lang="en-US"/>
          </a:p>
        </p:txBody>
      </p:sp>
    </p:spTree>
    <p:extLst>
      <p:ext uri="{BB962C8B-B14F-4D97-AF65-F5344CB8AC3E}">
        <p14:creationId xmlns:p14="http://schemas.microsoft.com/office/powerpoint/2010/main" val="67059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57" indent="-158557">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6</a:t>
            </a:fld>
            <a:endParaRPr lang="en-US"/>
          </a:p>
        </p:txBody>
      </p:sp>
    </p:spTree>
    <p:extLst>
      <p:ext uri="{BB962C8B-B14F-4D97-AF65-F5344CB8AC3E}">
        <p14:creationId xmlns:p14="http://schemas.microsoft.com/office/powerpoint/2010/main" val="141459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557" indent="-158557">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7</a:t>
            </a:fld>
            <a:endParaRPr lang="en-US"/>
          </a:p>
        </p:txBody>
      </p:sp>
    </p:spTree>
    <p:extLst>
      <p:ext uri="{BB962C8B-B14F-4D97-AF65-F5344CB8AC3E}">
        <p14:creationId xmlns:p14="http://schemas.microsoft.com/office/powerpoint/2010/main" val="368658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8</a:t>
            </a:fld>
            <a:endParaRPr lang="en-US"/>
          </a:p>
        </p:txBody>
      </p:sp>
    </p:spTree>
    <p:extLst>
      <p:ext uri="{BB962C8B-B14F-4D97-AF65-F5344CB8AC3E}">
        <p14:creationId xmlns:p14="http://schemas.microsoft.com/office/powerpoint/2010/main" val="263744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8913-61D8-4743-A5F4-0674AAF195EA}" type="slidenum">
              <a:rPr lang="en-US" smtClean="0"/>
              <a:t>9</a:t>
            </a:fld>
            <a:endParaRPr lang="en-US"/>
          </a:p>
        </p:txBody>
      </p:sp>
    </p:spTree>
    <p:extLst>
      <p:ext uri="{BB962C8B-B14F-4D97-AF65-F5344CB8AC3E}">
        <p14:creationId xmlns:p14="http://schemas.microsoft.com/office/powerpoint/2010/main" val="367327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1" i="0">
                <a:solidFill>
                  <a:schemeClr val="bg1"/>
                </a:solidFill>
                <a:latin typeface="Times New Roman"/>
                <a:cs typeface="Times New Roman"/>
              </a:defRPr>
            </a:lvl1p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5" name="Holder 5"/>
          <p:cNvSpPr>
            <a:spLocks noGrp="1"/>
          </p:cNvSpPr>
          <p:nvPr>
            <p:ph type="dt" sz="half" idx="6"/>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tm</a:t>
            </a:r>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4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800" b="1" i="0">
                <a:solidFill>
                  <a:schemeClr val="bg1"/>
                </a:solidFill>
                <a:latin typeface="Times New Roman"/>
                <a:cs typeface="Times New Roman"/>
              </a:defRPr>
            </a:lvl1p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5" name="Holder 5"/>
          <p:cNvSpPr>
            <a:spLocks noGrp="1"/>
          </p:cNvSpPr>
          <p:nvPr>
            <p:ph type="dt" sz="half" idx="6"/>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tm</a:t>
            </a:r>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1" i="0">
                <a:solidFill>
                  <a:schemeClr val="bg1"/>
                </a:solidFill>
                <a:latin typeface="Times New Roman"/>
                <a:cs typeface="Times New Roman"/>
              </a:defRPr>
            </a:lvl1p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6" name="Holder 6"/>
          <p:cNvSpPr>
            <a:spLocks noGrp="1"/>
          </p:cNvSpPr>
          <p:nvPr>
            <p:ph type="dt" sz="half" idx="6"/>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tm</a:t>
            </a:r>
          </a:p>
        </p:txBody>
      </p:sp>
      <p:sp>
        <p:nvSpPr>
          <p:cNvPr id="7" name="Holder 7"/>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800" b="1" i="0">
                <a:solidFill>
                  <a:schemeClr val="bg1"/>
                </a:solidFill>
                <a:latin typeface="Times New Roman"/>
                <a:cs typeface="Times New Roman"/>
              </a:defRPr>
            </a:lvl1p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4" name="Holder 4"/>
          <p:cNvSpPr>
            <a:spLocks noGrp="1"/>
          </p:cNvSpPr>
          <p:nvPr>
            <p:ph type="dt" sz="half" idx="6"/>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tm</a:t>
            </a:r>
          </a:p>
        </p:txBody>
      </p:sp>
      <p:sp>
        <p:nvSpPr>
          <p:cNvPr id="5" name="Holder 5"/>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1" i="0">
                <a:solidFill>
                  <a:schemeClr val="bg1"/>
                </a:solidFill>
                <a:latin typeface="Times New Roman"/>
                <a:cs typeface="Times New Roman"/>
              </a:defRPr>
            </a:lvl1p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3" name="Holder 3"/>
          <p:cNvSpPr>
            <a:spLocks noGrp="1"/>
          </p:cNvSpPr>
          <p:nvPr>
            <p:ph type="dt" sz="half" idx="6"/>
          </p:nvPr>
        </p:nvSpPr>
        <p:spPr/>
        <p:txBody>
          <a:bodyPr lIns="0" tIns="0" rIns="0" bIns="0"/>
          <a:lstStyle>
            <a:lvl1pPr>
              <a:defRPr sz="1200" b="1" i="0">
                <a:solidFill>
                  <a:schemeClr val="bg1"/>
                </a:solidFill>
                <a:latin typeface="Times New Roman"/>
                <a:cs typeface="Times New Roman"/>
              </a:defRPr>
            </a:lvl1pPr>
          </a:lstStyle>
          <a:p>
            <a:pPr marL="12700">
              <a:lnSpc>
                <a:spcPts val="1410"/>
              </a:lnSpc>
            </a:pPr>
            <a:r>
              <a:rPr dirty="0"/>
              <a:t>tm</a:t>
            </a:r>
          </a:p>
        </p:txBody>
      </p:sp>
      <p:sp>
        <p:nvSpPr>
          <p:cNvPr id="4" name="Holder 4"/>
          <p:cNvSpPr>
            <a:spLocks noGrp="1"/>
          </p:cNvSpPr>
          <p:nvPr>
            <p:ph type="sldNum" sz="quarter" idx="7"/>
          </p:nvPr>
        </p:nvSpPr>
        <p:spPr/>
        <p:txBody>
          <a:bodyPr lIns="0" tIns="0" rIns="0" bIns="0"/>
          <a:lstStyle>
            <a:lvl1pPr>
              <a:defRPr sz="1200" b="0" i="0">
                <a:solidFill>
                  <a:srgbClr val="898989"/>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6858000"/>
            <a:ext cx="9144000" cy="457200"/>
          </a:xfrm>
          <a:custGeom>
            <a:avLst/>
            <a:gdLst/>
            <a:ahLst/>
            <a:cxnLst/>
            <a:rect l="l" t="t" r="r" b="b"/>
            <a:pathLst>
              <a:path w="9144000" h="457200">
                <a:moveTo>
                  <a:pt x="9144000" y="457200"/>
                </a:moveTo>
                <a:lnTo>
                  <a:pt x="9144000" y="0"/>
                </a:lnTo>
                <a:lnTo>
                  <a:pt x="0" y="0"/>
                </a:lnTo>
                <a:lnTo>
                  <a:pt x="0" y="457200"/>
                </a:lnTo>
                <a:lnTo>
                  <a:pt x="9144000" y="457200"/>
                </a:lnTo>
                <a:close/>
              </a:path>
            </a:pathLst>
          </a:custGeom>
          <a:solidFill>
            <a:srgbClr val="0070C0"/>
          </a:solidFill>
        </p:spPr>
        <p:txBody>
          <a:bodyPr wrap="square" lIns="0" tIns="0" rIns="0" bIns="0" rtlCol="0"/>
          <a:lstStyle/>
          <a:p>
            <a:endParaRPr/>
          </a:p>
        </p:txBody>
      </p:sp>
      <p:sp>
        <p:nvSpPr>
          <p:cNvPr id="17" name="bg object 17"/>
          <p:cNvSpPr/>
          <p:nvPr/>
        </p:nvSpPr>
        <p:spPr>
          <a:xfrm>
            <a:off x="458723" y="457200"/>
            <a:ext cx="9143365" cy="958850"/>
          </a:xfrm>
          <a:custGeom>
            <a:avLst/>
            <a:gdLst/>
            <a:ahLst/>
            <a:cxnLst/>
            <a:rect l="l" t="t" r="r" b="b"/>
            <a:pathLst>
              <a:path w="9143365" h="958850">
                <a:moveTo>
                  <a:pt x="9142857" y="958595"/>
                </a:moveTo>
                <a:lnTo>
                  <a:pt x="9142857" y="0"/>
                </a:lnTo>
                <a:lnTo>
                  <a:pt x="0" y="0"/>
                </a:lnTo>
                <a:lnTo>
                  <a:pt x="0" y="958596"/>
                </a:lnTo>
                <a:lnTo>
                  <a:pt x="9142857" y="958595"/>
                </a:lnTo>
                <a:close/>
              </a:path>
            </a:pathLst>
          </a:custGeom>
          <a:solidFill>
            <a:srgbClr val="0070C0"/>
          </a:solidFill>
        </p:spPr>
        <p:txBody>
          <a:bodyPr wrap="square" lIns="0" tIns="0" rIns="0" bIns="0" rtlCol="0"/>
          <a:lstStyle/>
          <a:p>
            <a:endParaRPr/>
          </a:p>
        </p:txBody>
      </p:sp>
      <p:sp>
        <p:nvSpPr>
          <p:cNvPr id="2" name="Holder 2"/>
          <p:cNvSpPr>
            <a:spLocks noGrp="1"/>
          </p:cNvSpPr>
          <p:nvPr>
            <p:ph type="title"/>
          </p:nvPr>
        </p:nvSpPr>
        <p:spPr>
          <a:xfrm>
            <a:off x="456311" y="457200"/>
            <a:ext cx="9145777" cy="958850"/>
          </a:xfrm>
          <a:prstGeom prst="rect">
            <a:avLst/>
          </a:prstGeom>
        </p:spPr>
        <p:txBody>
          <a:bodyPr wrap="square" lIns="0" tIns="0" rIns="0" bIns="0">
            <a:spAutoFit/>
          </a:bodyPr>
          <a:lstStyle>
            <a:lvl1pPr>
              <a:defRPr sz="4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916939" y="1324226"/>
            <a:ext cx="8086725" cy="520065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279140" y="6984489"/>
            <a:ext cx="4345940" cy="278765"/>
          </a:xfrm>
          <a:prstGeom prst="rect">
            <a:avLst/>
          </a:prstGeom>
        </p:spPr>
        <p:txBody>
          <a:bodyPr wrap="square" lIns="0" tIns="0" rIns="0" bIns="0">
            <a:spAutoFit/>
          </a:bodyPr>
          <a:lstStyle>
            <a:lvl1pPr>
              <a:defRPr sz="1800" b="1" i="0">
                <a:solidFill>
                  <a:schemeClr val="bg1"/>
                </a:solidFill>
                <a:latin typeface="Times New Roman"/>
                <a:cs typeface="Times New Roman"/>
              </a:defRPr>
            </a:lvl1p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5" name="Holder 5"/>
          <p:cNvSpPr>
            <a:spLocks noGrp="1"/>
          </p:cNvSpPr>
          <p:nvPr>
            <p:ph type="dt" sz="half" idx="6"/>
          </p:nvPr>
        </p:nvSpPr>
        <p:spPr>
          <a:xfrm>
            <a:off x="7659116" y="6983814"/>
            <a:ext cx="203834" cy="194309"/>
          </a:xfrm>
          <a:prstGeom prst="rect">
            <a:avLst/>
          </a:prstGeom>
        </p:spPr>
        <p:txBody>
          <a:bodyPr wrap="square" lIns="0" tIns="0" rIns="0" bIns="0">
            <a:spAutoFit/>
          </a:bodyPr>
          <a:lstStyle>
            <a:lvl1pPr>
              <a:defRPr sz="1200" b="1" i="0">
                <a:solidFill>
                  <a:schemeClr val="bg1"/>
                </a:solidFill>
                <a:latin typeface="Times New Roman"/>
                <a:cs typeface="Times New Roman"/>
              </a:defRPr>
            </a:lvl1pPr>
          </a:lstStyle>
          <a:p>
            <a:pPr marL="12700">
              <a:lnSpc>
                <a:spcPts val="1410"/>
              </a:lnSpc>
            </a:pPr>
            <a:r>
              <a:rPr dirty="0"/>
              <a:t>tm</a:t>
            </a:r>
          </a:p>
        </p:txBody>
      </p:sp>
      <p:sp>
        <p:nvSpPr>
          <p:cNvPr id="6" name="Holder 6"/>
          <p:cNvSpPr>
            <a:spLocks noGrp="1"/>
          </p:cNvSpPr>
          <p:nvPr>
            <p:ph type="sldNum" sz="quarter" idx="7"/>
          </p:nvPr>
        </p:nvSpPr>
        <p:spPr>
          <a:xfrm>
            <a:off x="8859011" y="6919974"/>
            <a:ext cx="230504" cy="177800"/>
          </a:xfrm>
          <a:prstGeom prst="rect">
            <a:avLst/>
          </a:prstGeom>
        </p:spPr>
        <p:txBody>
          <a:bodyPr wrap="square" lIns="0" tIns="0" rIns="0" bIns="0">
            <a:spAutoFit/>
          </a:bodyPr>
          <a:lstStyle>
            <a:lvl1pPr>
              <a:defRPr sz="1200" b="0" i="0">
                <a:solidFill>
                  <a:srgbClr val="898989"/>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8723" y="457200"/>
            <a:ext cx="9143365" cy="958850"/>
          </a:xfrm>
          <a:custGeom>
            <a:avLst/>
            <a:gdLst/>
            <a:ahLst/>
            <a:cxnLst/>
            <a:rect l="l" t="t" r="r" b="b"/>
            <a:pathLst>
              <a:path w="9143365" h="958850">
                <a:moveTo>
                  <a:pt x="9142857" y="958595"/>
                </a:moveTo>
                <a:lnTo>
                  <a:pt x="9142857" y="0"/>
                </a:lnTo>
                <a:lnTo>
                  <a:pt x="0" y="0"/>
                </a:lnTo>
                <a:lnTo>
                  <a:pt x="0" y="958596"/>
                </a:lnTo>
                <a:lnTo>
                  <a:pt x="9142857" y="958595"/>
                </a:lnTo>
                <a:close/>
              </a:path>
            </a:pathLst>
          </a:custGeom>
          <a:solidFill>
            <a:srgbClr val="0070C0"/>
          </a:solidFill>
        </p:spPr>
        <p:txBody>
          <a:bodyPr wrap="square" lIns="0" tIns="0" rIns="0" bIns="0" rtlCol="0"/>
          <a:lstStyle/>
          <a:p>
            <a:endParaRPr/>
          </a:p>
        </p:txBody>
      </p:sp>
      <p:sp>
        <p:nvSpPr>
          <p:cNvPr id="3" name="object 3"/>
          <p:cNvSpPr txBox="1"/>
          <p:nvPr/>
        </p:nvSpPr>
        <p:spPr>
          <a:xfrm>
            <a:off x="457200" y="6858000"/>
            <a:ext cx="9144000" cy="457200"/>
          </a:xfrm>
          <a:prstGeom prst="rect">
            <a:avLst/>
          </a:prstGeom>
          <a:solidFill>
            <a:srgbClr val="0070C0"/>
          </a:solidFill>
        </p:spPr>
        <p:txBody>
          <a:bodyPr vert="horz" wrap="square" lIns="0" tIns="114300" rIns="0" bIns="0" rtlCol="0">
            <a:spAutoFit/>
          </a:bodyPr>
          <a:lstStyle/>
          <a:p>
            <a:pPr marL="2834640">
              <a:lnSpc>
                <a:spcPct val="100000"/>
              </a:lnSpc>
              <a:spcBef>
                <a:spcPts val="900"/>
              </a:spcBef>
            </a:pPr>
            <a:r>
              <a:rPr sz="1800" b="1" spc="-5" dirty="0">
                <a:solidFill>
                  <a:srgbClr val="FFFFFF"/>
                </a:solidFill>
                <a:latin typeface="Times New Roman"/>
                <a:cs typeface="Times New Roman"/>
              </a:rPr>
              <a:t>Unwavering</a:t>
            </a:r>
            <a:r>
              <a:rPr sz="1800" b="1" spc="-15" dirty="0">
                <a:solidFill>
                  <a:srgbClr val="FFFFFF"/>
                </a:solidFill>
                <a:latin typeface="Times New Roman"/>
                <a:cs typeface="Times New Roman"/>
              </a:rPr>
              <a:t> </a:t>
            </a:r>
            <a:r>
              <a:rPr sz="1800" b="1" spc="-5" dirty="0">
                <a:solidFill>
                  <a:srgbClr val="FFFFFF"/>
                </a:solidFill>
                <a:latin typeface="Times New Roman"/>
                <a:cs typeface="Times New Roman"/>
              </a:rPr>
              <a:t>Support</a:t>
            </a:r>
            <a:r>
              <a:rPr sz="1800" b="1" spc="-10" dirty="0">
                <a:solidFill>
                  <a:srgbClr val="FFFFFF"/>
                </a:solidFill>
                <a:latin typeface="Times New Roman"/>
                <a:cs typeface="Times New Roman"/>
              </a:rPr>
              <a:t> </a:t>
            </a:r>
            <a:r>
              <a:rPr sz="1800" b="1" spc="-5" dirty="0">
                <a:solidFill>
                  <a:srgbClr val="FFFFFF"/>
                </a:solidFill>
                <a:latin typeface="Times New Roman"/>
                <a:cs typeface="Times New Roman"/>
              </a:rPr>
              <a:t>for</a:t>
            </a:r>
            <a:r>
              <a:rPr sz="1800" b="1" spc="-45" dirty="0">
                <a:solidFill>
                  <a:srgbClr val="FFFFFF"/>
                </a:solidFill>
                <a:latin typeface="Times New Roman"/>
                <a:cs typeface="Times New Roman"/>
              </a:rPr>
              <a:t> </a:t>
            </a:r>
            <a:r>
              <a:rPr sz="1800" b="1" spc="-5" dirty="0">
                <a:solidFill>
                  <a:srgbClr val="FFFFFF"/>
                </a:solidFill>
                <a:latin typeface="Times New Roman"/>
                <a:cs typeface="Times New Roman"/>
              </a:rPr>
              <a:t>Uncommon</a:t>
            </a:r>
            <a:r>
              <a:rPr sz="1800" b="1" spc="-10" dirty="0">
                <a:solidFill>
                  <a:srgbClr val="FFFFFF"/>
                </a:solidFill>
                <a:latin typeface="Times New Roman"/>
                <a:cs typeface="Times New Roman"/>
              </a:rPr>
              <a:t> Heroes</a:t>
            </a:r>
            <a:r>
              <a:rPr sz="1800" b="1" spc="10" dirty="0">
                <a:solidFill>
                  <a:srgbClr val="FFFFFF"/>
                </a:solidFill>
                <a:latin typeface="Times New Roman"/>
                <a:cs typeface="Times New Roman"/>
              </a:rPr>
              <a:t> </a:t>
            </a:r>
            <a:r>
              <a:rPr sz="1800" b="1" baseline="25462" dirty="0">
                <a:solidFill>
                  <a:srgbClr val="FFFFFF"/>
                </a:solidFill>
                <a:latin typeface="Times New Roman"/>
                <a:cs typeface="Times New Roman"/>
              </a:rPr>
              <a:t>tm</a:t>
            </a:r>
            <a:endParaRPr sz="1800" baseline="25462">
              <a:latin typeface="Times New Roman"/>
              <a:cs typeface="Times New Roman"/>
            </a:endParaRPr>
          </a:p>
        </p:txBody>
      </p:sp>
      <p:sp>
        <p:nvSpPr>
          <p:cNvPr id="4" name="object 4"/>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5" name="object 5"/>
          <p:cNvPicPr/>
          <p:nvPr/>
        </p:nvPicPr>
        <p:blipFill>
          <a:blip r:embed="rId3" cstate="print"/>
          <a:stretch>
            <a:fillRect/>
          </a:stretch>
        </p:blipFill>
        <p:spPr>
          <a:xfrm>
            <a:off x="609600" y="547877"/>
            <a:ext cx="1586484" cy="1585722"/>
          </a:xfrm>
          <a:prstGeom prst="rect">
            <a:avLst/>
          </a:prstGeom>
        </p:spPr>
      </p:pic>
      <p:sp>
        <p:nvSpPr>
          <p:cNvPr id="6" name="object 6"/>
          <p:cNvSpPr txBox="1"/>
          <p:nvPr/>
        </p:nvSpPr>
        <p:spPr>
          <a:xfrm>
            <a:off x="1854834" y="2848509"/>
            <a:ext cx="6348730" cy="1243930"/>
          </a:xfrm>
          <a:prstGeom prst="rect">
            <a:avLst/>
          </a:prstGeom>
        </p:spPr>
        <p:txBody>
          <a:bodyPr vert="horz" wrap="square" lIns="0" tIns="12700" rIns="0" bIns="0" rtlCol="0">
            <a:spAutoFit/>
          </a:bodyPr>
          <a:lstStyle/>
          <a:p>
            <a:pPr marL="581660" marR="568325" indent="-7620" algn="ctr">
              <a:lnSpc>
                <a:spcPct val="100000"/>
              </a:lnSpc>
              <a:spcBef>
                <a:spcPts val="100"/>
              </a:spcBef>
            </a:pPr>
            <a:r>
              <a:rPr sz="4000" spc="-5" dirty="0">
                <a:latin typeface="Times New Roman" panose="02020603050405020304" pitchFamily="18" charset="0"/>
                <a:cs typeface="Times New Roman" panose="02020603050405020304" pitchFamily="18" charset="0"/>
              </a:rPr>
              <a:t>LOCAL AUXILIARY </a:t>
            </a:r>
            <a:r>
              <a:rPr sz="4000" dirty="0">
                <a:latin typeface="Times New Roman" panose="02020603050405020304" pitchFamily="18" charset="0"/>
                <a:cs typeface="Times New Roman" panose="02020603050405020304" pitchFamily="18" charset="0"/>
              </a:rPr>
              <a:t> TREASURER</a:t>
            </a:r>
            <a:r>
              <a:rPr lang="en-US" sz="4000" dirty="0">
                <a:latin typeface="Times New Roman" panose="02020603050405020304" pitchFamily="18" charset="0"/>
                <a:cs typeface="Times New Roman" panose="02020603050405020304" pitchFamily="18" charset="0"/>
              </a:rPr>
              <a:t>S</a:t>
            </a:r>
            <a:endParaRPr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1895" y="552704"/>
            <a:ext cx="3822065" cy="756920"/>
          </a:xfrm>
          <a:prstGeom prst="rect">
            <a:avLst/>
          </a:prstGeom>
        </p:spPr>
        <p:txBody>
          <a:bodyPr vert="horz" wrap="square" lIns="0" tIns="12700" rIns="0" bIns="0" rtlCol="0">
            <a:spAutoFit/>
          </a:bodyPr>
          <a:lstStyle/>
          <a:p>
            <a:pPr marL="12700">
              <a:lnSpc>
                <a:spcPct val="100000"/>
              </a:lnSpc>
              <a:spcBef>
                <a:spcPts val="10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grpSp>
        <p:nvGrpSpPr>
          <p:cNvPr id="4" name="object 4"/>
          <p:cNvGrpSpPr/>
          <p:nvPr/>
        </p:nvGrpSpPr>
        <p:grpSpPr>
          <a:xfrm>
            <a:off x="2209800" y="457200"/>
            <a:ext cx="5638800" cy="6838950"/>
            <a:chOff x="2209800" y="457200"/>
            <a:chExt cx="5638800" cy="6838950"/>
          </a:xfrm>
        </p:grpSpPr>
        <p:pic>
          <p:nvPicPr>
            <p:cNvPr id="5" name="object 5"/>
            <p:cNvPicPr/>
            <p:nvPr/>
          </p:nvPicPr>
          <p:blipFill>
            <a:blip r:embed="rId4" cstate="print"/>
            <a:stretch>
              <a:fillRect/>
            </a:stretch>
          </p:blipFill>
          <p:spPr>
            <a:xfrm>
              <a:off x="2209800" y="457200"/>
              <a:ext cx="5638800" cy="6838950"/>
            </a:xfrm>
            <a:prstGeom prst="rect">
              <a:avLst/>
            </a:prstGeom>
          </p:spPr>
        </p:pic>
        <p:sp>
          <p:nvSpPr>
            <p:cNvPr id="6" name="object 6"/>
            <p:cNvSpPr/>
            <p:nvPr/>
          </p:nvSpPr>
          <p:spPr>
            <a:xfrm>
              <a:off x="5562600" y="3073907"/>
              <a:ext cx="1143000" cy="254000"/>
            </a:xfrm>
            <a:custGeom>
              <a:avLst/>
              <a:gdLst/>
              <a:ahLst/>
              <a:cxnLst/>
              <a:rect l="l" t="t" r="r" b="b"/>
              <a:pathLst>
                <a:path w="1143000" h="254000">
                  <a:moveTo>
                    <a:pt x="1143000" y="253745"/>
                  </a:moveTo>
                  <a:lnTo>
                    <a:pt x="1143000" y="0"/>
                  </a:lnTo>
                  <a:lnTo>
                    <a:pt x="0" y="0"/>
                  </a:lnTo>
                  <a:lnTo>
                    <a:pt x="0" y="253746"/>
                  </a:lnTo>
                  <a:lnTo>
                    <a:pt x="1143000" y="253745"/>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456311" y="1638094"/>
            <a:ext cx="9145777" cy="4277360"/>
          </a:xfrm>
          <a:prstGeom prst="rect">
            <a:avLst/>
          </a:prstGeom>
        </p:spPr>
        <p:txBody>
          <a:bodyPr vert="horz" wrap="square" lIns="0" tIns="47625" rIns="0" bIns="0" rtlCol="0">
            <a:spAutoFit/>
          </a:bodyPr>
          <a:lstStyle/>
          <a:p>
            <a:pPr marL="2054225">
              <a:lnSpc>
                <a:spcPct val="100000"/>
              </a:lnSpc>
              <a:spcBef>
                <a:spcPts val="375"/>
              </a:spcBef>
            </a:pPr>
            <a:r>
              <a:rPr sz="4000" spc="-5" dirty="0">
                <a:latin typeface="Times New Roman" panose="02020603050405020304" pitchFamily="18" charset="0"/>
                <a:cs typeface="Times New Roman" panose="02020603050405020304" pitchFamily="18" charset="0"/>
              </a:rPr>
              <a:t>Annual</a:t>
            </a:r>
            <a:r>
              <a:rPr sz="4000" spc="20" dirty="0">
                <a:latin typeface="Times New Roman" panose="02020603050405020304" pitchFamily="18" charset="0"/>
                <a:cs typeface="Times New Roman" panose="02020603050405020304" pitchFamily="18" charset="0"/>
              </a:rPr>
              <a:t> </a:t>
            </a:r>
            <a:r>
              <a:rPr sz="4000" spc="-15" dirty="0">
                <a:latin typeface="Times New Roman" panose="02020603050405020304" pitchFamily="18" charset="0"/>
                <a:cs typeface="Times New Roman" panose="02020603050405020304" pitchFamily="18" charset="0"/>
              </a:rPr>
              <a:t>Membership</a:t>
            </a:r>
            <a:r>
              <a:rPr sz="4000" spc="-10" dirty="0">
                <a:latin typeface="Times New Roman" panose="02020603050405020304" pitchFamily="18" charset="0"/>
                <a:cs typeface="Times New Roman" panose="02020603050405020304" pitchFamily="18" charset="0"/>
              </a:rPr>
              <a:t> </a:t>
            </a:r>
            <a:r>
              <a:rPr sz="4000" spc="-20" dirty="0">
                <a:latin typeface="Times New Roman" panose="02020603050405020304" pitchFamily="18" charset="0"/>
                <a:cs typeface="Times New Roman" panose="02020603050405020304" pitchFamily="18" charset="0"/>
              </a:rPr>
              <a:t>Cards</a:t>
            </a:r>
            <a:endParaRPr sz="4000" dirty="0">
              <a:latin typeface="Times New Roman" panose="02020603050405020304" pitchFamily="18" charset="0"/>
              <a:cs typeface="Times New Roman" panose="02020603050405020304" pitchFamily="18" charset="0"/>
            </a:endParaRPr>
          </a:p>
          <a:p>
            <a:pPr marL="543560" marR="266700" indent="-457200" algn="just">
              <a:lnSpc>
                <a:spcPct val="100000"/>
              </a:lnSpc>
              <a:spcBef>
                <a:spcPts val="200"/>
              </a:spcBef>
              <a:buFont typeface="Wingdings" panose="05000000000000000000" pitchFamily="2" charset="2"/>
              <a:buChar char="q"/>
            </a:pPr>
            <a:r>
              <a:rPr sz="3200" spc="-10" dirty="0">
                <a:latin typeface="Times New Roman" panose="02020603050405020304" pitchFamily="18" charset="0"/>
                <a:cs typeface="Times New Roman" panose="02020603050405020304" pitchFamily="18" charset="0"/>
              </a:rPr>
              <a:t>Annual membership </a:t>
            </a:r>
            <a:r>
              <a:rPr sz="3200" spc="-20" dirty="0">
                <a:latin typeface="Times New Roman" panose="02020603050405020304" pitchFamily="18" charset="0"/>
                <a:cs typeface="Times New Roman" panose="02020603050405020304" pitchFamily="18" charset="0"/>
              </a:rPr>
              <a:t>cards </a:t>
            </a:r>
            <a:r>
              <a:rPr sz="3200" spc="-5" dirty="0">
                <a:latin typeface="Times New Roman" panose="02020603050405020304" pitchFamily="18" charset="0"/>
                <a:cs typeface="Times New Roman" panose="02020603050405020304" pitchFamily="18" charset="0"/>
              </a:rPr>
              <a:t>will be </a:t>
            </a:r>
            <a:r>
              <a:rPr sz="3200" spc="-15" dirty="0">
                <a:latin typeface="Times New Roman" panose="02020603050405020304" pitchFamily="18" charset="0"/>
                <a:cs typeface="Times New Roman" panose="02020603050405020304" pitchFamily="18" charset="0"/>
              </a:rPr>
              <a:t>sent </a:t>
            </a:r>
            <a:r>
              <a:rPr sz="3200" spc="-10" dirty="0">
                <a:latin typeface="Times New Roman" panose="02020603050405020304" pitchFamily="18" charset="0"/>
                <a:cs typeface="Times New Roman" panose="02020603050405020304" pitchFamily="18" charset="0"/>
              </a:rPr>
              <a:t>directly </a:t>
            </a:r>
            <a:r>
              <a:rPr sz="3200" spc="-71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 </a:t>
            </a:r>
            <a:r>
              <a:rPr sz="3200" spc="-5" dirty="0">
                <a:latin typeface="Times New Roman" panose="02020603050405020304" pitchFamily="18" charset="0"/>
                <a:cs typeface="Times New Roman" panose="02020603050405020304" pitchFamily="18" charset="0"/>
              </a:rPr>
              <a:t>the member </a:t>
            </a:r>
            <a:r>
              <a:rPr sz="3200" spc="-20" dirty="0">
                <a:latin typeface="Times New Roman" panose="02020603050405020304" pitchFamily="18" charset="0"/>
                <a:cs typeface="Times New Roman" panose="02020603050405020304" pitchFamily="18" charset="0"/>
              </a:rPr>
              <a:t>approximately </a:t>
            </a:r>
            <a:r>
              <a:rPr sz="3200" spc="-15" dirty="0">
                <a:latin typeface="Times New Roman" panose="02020603050405020304" pitchFamily="18" charset="0"/>
                <a:cs typeface="Times New Roman" panose="02020603050405020304" pitchFamily="18" charset="0"/>
              </a:rPr>
              <a:t>two weeks after </a:t>
            </a:r>
            <a:r>
              <a:rPr sz="3200" spc="-7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 </a:t>
            </a:r>
            <a:r>
              <a:rPr sz="3200" spc="-20" dirty="0">
                <a:latin typeface="Times New Roman" panose="02020603050405020304" pitchFamily="18" charset="0"/>
                <a:cs typeface="Times New Roman" panose="02020603050405020304" pitchFamily="18" charset="0"/>
              </a:rPr>
              <a:t>payment</a:t>
            </a:r>
            <a:r>
              <a:rPr sz="3200" spc="3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has</a:t>
            </a:r>
            <a:r>
              <a:rPr sz="3200" spc="1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been </a:t>
            </a:r>
            <a:r>
              <a:rPr sz="3200" spc="-15" dirty="0">
                <a:latin typeface="Times New Roman" panose="02020603050405020304" pitchFamily="18" charset="0"/>
                <a:cs typeface="Times New Roman" panose="02020603050405020304" pitchFamily="18" charset="0"/>
              </a:rPr>
              <a:t>processed</a:t>
            </a:r>
            <a:r>
              <a:rPr sz="3200" spc="1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in</a:t>
            </a:r>
            <a:r>
              <a:rPr sz="3200" spc="10" dirty="0">
                <a:latin typeface="Times New Roman" panose="02020603050405020304" pitchFamily="18" charset="0"/>
                <a:cs typeface="Times New Roman" panose="02020603050405020304" pitchFamily="18" charset="0"/>
              </a:rPr>
              <a:t> </a:t>
            </a:r>
            <a:r>
              <a:rPr sz="3200" spc="-85" dirty="0">
                <a:latin typeface="Times New Roman" panose="02020603050405020304" pitchFamily="18" charset="0"/>
                <a:cs typeface="Times New Roman" panose="02020603050405020304" pitchFamily="18" charset="0"/>
              </a:rPr>
              <a:t>MALTA.</a:t>
            </a:r>
            <a:endParaRPr sz="3200" dirty="0">
              <a:latin typeface="Times New Roman" panose="02020603050405020304" pitchFamily="18" charset="0"/>
              <a:cs typeface="Times New Roman" panose="02020603050405020304" pitchFamily="18" charset="0"/>
            </a:endParaRPr>
          </a:p>
          <a:p>
            <a:pPr marL="469900" marR="3587115" indent="-457200">
              <a:lnSpc>
                <a:spcPct val="100000"/>
              </a:lnSpc>
              <a:spcBef>
                <a:spcPts val="840"/>
              </a:spcBef>
              <a:buFont typeface="Wingdings" panose="05000000000000000000" pitchFamily="2" charset="2"/>
              <a:buChar char="q"/>
            </a:pPr>
            <a:r>
              <a:rPr sz="3200" spc="-35" dirty="0">
                <a:latin typeface="Times New Roman" panose="02020603050405020304" pitchFamily="18" charset="0"/>
                <a:cs typeface="Times New Roman" panose="02020603050405020304" pitchFamily="18" charset="0"/>
              </a:rPr>
              <a:t>Temporary</a:t>
            </a:r>
            <a:r>
              <a:rPr sz="3200" spc="-2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membership </a:t>
            </a:r>
            <a:r>
              <a:rPr sz="3200" spc="-5"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cards</a:t>
            </a:r>
            <a:r>
              <a:rPr sz="3200" spc="-5"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can</a:t>
            </a:r>
            <a:r>
              <a:rPr sz="3200" spc="-5" dirty="0">
                <a:latin typeface="Times New Roman" panose="02020603050405020304" pitchFamily="18" charset="0"/>
                <a:cs typeface="Times New Roman" panose="02020603050405020304" pitchFamily="18" charset="0"/>
              </a:rPr>
              <a:t> be accessed</a:t>
            </a:r>
            <a:r>
              <a:rPr sz="320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in </a:t>
            </a:r>
            <a:r>
              <a:rPr sz="3200" spc="-5" dirty="0">
                <a:latin typeface="Times New Roman" panose="02020603050405020304" pitchFamily="18" charset="0"/>
                <a:cs typeface="Times New Roman" panose="02020603050405020304" pitchFamily="18" charset="0"/>
              </a:rPr>
              <a:t> </a:t>
            </a:r>
            <a:r>
              <a:rPr sz="3200" spc="-105" dirty="0">
                <a:latin typeface="Times New Roman" panose="02020603050405020304" pitchFamily="18" charset="0"/>
                <a:cs typeface="Times New Roman" panose="02020603050405020304" pitchFamily="18" charset="0"/>
              </a:rPr>
              <a:t>MALTA</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while</a:t>
            </a:r>
            <a:r>
              <a:rPr sz="3200" spc="2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waiting</a:t>
            </a:r>
            <a:r>
              <a:rPr sz="3200" spc="30" dirty="0">
                <a:latin typeface="Times New Roman" panose="02020603050405020304" pitchFamily="18" charset="0"/>
                <a:cs typeface="Times New Roman" panose="02020603050405020304" pitchFamily="18" charset="0"/>
              </a:rPr>
              <a:t> </a:t>
            </a:r>
            <a:r>
              <a:rPr sz="3200" spc="-30" dirty="0">
                <a:latin typeface="Times New Roman" panose="02020603050405020304" pitchFamily="18" charset="0"/>
                <a:cs typeface="Times New Roman" panose="02020603050405020304" pitchFamily="18" charset="0"/>
              </a:rPr>
              <a:t>for </a:t>
            </a:r>
            <a:r>
              <a:rPr sz="3200" spc="-2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membership</a:t>
            </a:r>
            <a:r>
              <a:rPr sz="3200" spc="5"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card</a:t>
            </a:r>
            <a:r>
              <a:rPr sz="3200" spc="-3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a:t>
            </a:r>
            <a:r>
              <a:rPr sz="3200" spc="-2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arrive.</a:t>
            </a:r>
            <a:endParaRPr sz="3200" dirty="0">
              <a:latin typeface="Times New Roman" panose="02020603050405020304" pitchFamily="18" charset="0"/>
              <a:cs typeface="Times New Roman" panose="02020603050405020304" pitchFamily="18" charset="0"/>
            </a:endParaRPr>
          </a:p>
        </p:txBody>
      </p:sp>
      <p:pic>
        <p:nvPicPr>
          <p:cNvPr id="5" name="object 5"/>
          <p:cNvPicPr/>
          <p:nvPr/>
        </p:nvPicPr>
        <p:blipFill>
          <a:blip r:embed="rId4" cstate="print"/>
          <a:stretch>
            <a:fillRect/>
          </a:stretch>
        </p:blipFill>
        <p:spPr>
          <a:xfrm>
            <a:off x="6224650" y="3908185"/>
            <a:ext cx="3276599" cy="1991407"/>
          </a:xfrm>
          <a:prstGeom prst="rect">
            <a:avLst/>
          </a:prstGeom>
        </p:spPr>
      </p:pic>
      <p:sp>
        <p:nvSpPr>
          <p:cNvPr id="6" name="object 6"/>
          <p:cNvSpPr txBox="1"/>
          <p:nvPr/>
        </p:nvSpPr>
        <p:spPr>
          <a:xfrm>
            <a:off x="688340" y="6233412"/>
            <a:ext cx="823150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a:t>
            </a:r>
            <a:r>
              <a:rPr sz="1800" spc="15" dirty="0">
                <a:latin typeface="Calibri"/>
                <a:cs typeface="Calibri"/>
              </a:rPr>
              <a:t> </a:t>
            </a:r>
            <a:r>
              <a:rPr sz="1800" dirty="0">
                <a:latin typeface="Calibri"/>
                <a:cs typeface="Calibri"/>
              </a:rPr>
              <a:t>If</a:t>
            </a:r>
            <a:r>
              <a:rPr sz="1800" spc="-5" dirty="0">
                <a:latin typeface="Calibri"/>
                <a:cs typeface="Calibri"/>
              </a:rPr>
              <a:t> not</a:t>
            </a:r>
            <a:r>
              <a:rPr sz="1800" spc="10" dirty="0">
                <a:latin typeface="Calibri"/>
                <a:cs typeface="Calibri"/>
              </a:rPr>
              <a:t> </a:t>
            </a:r>
            <a:r>
              <a:rPr sz="1800" spc="-10" dirty="0">
                <a:latin typeface="Calibri"/>
                <a:cs typeface="Calibri"/>
              </a:rPr>
              <a:t>received</a:t>
            </a:r>
            <a:r>
              <a:rPr sz="1800" spc="10" dirty="0">
                <a:latin typeface="Calibri"/>
                <a:cs typeface="Calibri"/>
              </a:rPr>
              <a:t> </a:t>
            </a:r>
            <a:r>
              <a:rPr sz="1800" spc="-5" dirty="0">
                <a:latin typeface="Calibri"/>
                <a:cs typeface="Calibri"/>
              </a:rPr>
              <a:t>in</a:t>
            </a:r>
            <a:r>
              <a:rPr sz="1800" dirty="0">
                <a:latin typeface="Calibri"/>
                <a:cs typeface="Calibri"/>
              </a:rPr>
              <a:t> 2 </a:t>
            </a:r>
            <a:r>
              <a:rPr sz="1800" spc="-5" dirty="0">
                <a:latin typeface="Calibri"/>
                <a:cs typeface="Calibri"/>
              </a:rPr>
              <a:t>months by</a:t>
            </a:r>
            <a:r>
              <a:rPr sz="1800" spc="15" dirty="0">
                <a:latin typeface="Calibri"/>
                <a:cs typeface="Calibri"/>
              </a:rPr>
              <a:t> </a:t>
            </a:r>
            <a:r>
              <a:rPr sz="1800" dirty="0">
                <a:latin typeface="Calibri"/>
                <a:cs typeface="Calibri"/>
              </a:rPr>
              <a:t>member</a:t>
            </a:r>
            <a:r>
              <a:rPr sz="1800" spc="5" dirty="0">
                <a:latin typeface="Calibri"/>
                <a:cs typeface="Calibri"/>
              </a:rPr>
              <a:t> </a:t>
            </a:r>
            <a:r>
              <a:rPr sz="1800" dirty="0">
                <a:latin typeface="Calibri"/>
                <a:cs typeface="Calibri"/>
              </a:rPr>
              <a:t>–</a:t>
            </a:r>
            <a:r>
              <a:rPr sz="1800" spc="5" dirty="0">
                <a:latin typeface="Calibri"/>
                <a:cs typeface="Calibri"/>
              </a:rPr>
              <a:t> </a:t>
            </a:r>
            <a:r>
              <a:rPr sz="1800" spc="-5" dirty="0">
                <a:latin typeface="Calibri"/>
                <a:cs typeface="Calibri"/>
              </a:rPr>
              <a:t>notify</a:t>
            </a:r>
            <a:r>
              <a:rPr sz="1800" dirty="0">
                <a:latin typeface="Calibri"/>
                <a:cs typeface="Calibri"/>
              </a:rPr>
              <a:t> HQ.</a:t>
            </a:r>
            <a:r>
              <a:rPr sz="1800" spc="10" dirty="0">
                <a:latin typeface="Calibri"/>
                <a:cs typeface="Calibri"/>
              </a:rPr>
              <a:t> </a:t>
            </a:r>
            <a:r>
              <a:rPr sz="1800" dirty="0">
                <a:latin typeface="Calibri"/>
                <a:cs typeface="Calibri"/>
              </a:rPr>
              <a:t>If 4</a:t>
            </a:r>
            <a:r>
              <a:rPr sz="1800" spc="5" dirty="0">
                <a:latin typeface="Calibri"/>
                <a:cs typeface="Calibri"/>
              </a:rPr>
              <a:t> </a:t>
            </a:r>
            <a:r>
              <a:rPr sz="1800" spc="-5" dirty="0">
                <a:latin typeface="Calibri"/>
                <a:cs typeface="Calibri"/>
              </a:rPr>
              <a:t>months</a:t>
            </a:r>
            <a:r>
              <a:rPr sz="1800" spc="10" dirty="0">
                <a:latin typeface="Calibri"/>
                <a:cs typeface="Calibri"/>
              </a:rPr>
              <a:t> </a:t>
            </a:r>
            <a:r>
              <a:rPr sz="1800" spc="-5" dirty="0">
                <a:latin typeface="Calibri"/>
                <a:cs typeface="Calibri"/>
              </a:rPr>
              <a:t>elapses,</a:t>
            </a:r>
            <a:r>
              <a:rPr sz="1800" spc="20" dirty="0">
                <a:latin typeface="Calibri"/>
                <a:cs typeface="Calibri"/>
              </a:rPr>
              <a:t> </a:t>
            </a:r>
            <a:r>
              <a:rPr sz="1800" spc="-5" dirty="0">
                <a:latin typeface="Calibri"/>
                <a:cs typeface="Calibri"/>
              </a:rPr>
              <a:t>must </a:t>
            </a:r>
            <a:r>
              <a:rPr sz="1800" spc="-15" dirty="0">
                <a:latin typeface="Calibri"/>
                <a:cs typeface="Calibri"/>
              </a:rPr>
              <a:t>pay</a:t>
            </a:r>
            <a:r>
              <a:rPr sz="1800" dirty="0">
                <a:latin typeface="Calibri"/>
                <a:cs typeface="Calibri"/>
              </a:rPr>
              <a:t> $5 </a:t>
            </a:r>
            <a:r>
              <a:rPr sz="1800" spc="-395" dirty="0">
                <a:latin typeface="Calibri"/>
                <a:cs typeface="Calibri"/>
              </a:rPr>
              <a:t> </a:t>
            </a:r>
            <a:r>
              <a:rPr sz="1800" spc="-15" dirty="0">
                <a:latin typeface="Calibri"/>
                <a:cs typeface="Calibri"/>
              </a:rPr>
              <a:t>for</a:t>
            </a:r>
            <a:r>
              <a:rPr sz="1800" spc="-5" dirty="0">
                <a:latin typeface="Calibri"/>
                <a:cs typeface="Calibri"/>
              </a:rPr>
              <a:t> new</a:t>
            </a:r>
            <a:r>
              <a:rPr sz="1800" spc="15" dirty="0">
                <a:latin typeface="Calibri"/>
                <a:cs typeface="Calibri"/>
              </a:rPr>
              <a:t> </a:t>
            </a:r>
            <a:r>
              <a:rPr sz="1800" spc="-15" dirty="0">
                <a:latin typeface="Calibri"/>
                <a:cs typeface="Calibri"/>
              </a:rPr>
              <a:t>card</a:t>
            </a:r>
            <a:endParaRPr sz="180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456311" y="1477668"/>
            <a:ext cx="9145777" cy="5339922"/>
          </a:xfrm>
          <a:prstGeom prst="rect">
            <a:avLst/>
          </a:prstGeom>
        </p:spPr>
        <p:txBody>
          <a:bodyPr vert="horz" wrap="square" lIns="0" tIns="208279" rIns="0" bIns="0" rtlCol="0">
            <a:spAutoFit/>
          </a:bodyPr>
          <a:lstStyle/>
          <a:p>
            <a:pPr marL="2306955">
              <a:lnSpc>
                <a:spcPct val="100000"/>
              </a:lnSpc>
              <a:spcBef>
                <a:spcPts val="1639"/>
              </a:spcBef>
            </a:pPr>
            <a:r>
              <a:rPr sz="4000" spc="-30" dirty="0">
                <a:latin typeface="Times New Roman" panose="02020603050405020304" pitchFamily="18" charset="0"/>
                <a:cs typeface="Times New Roman" panose="02020603050405020304" pitchFamily="18" charset="0"/>
              </a:rPr>
              <a:t>Life</a:t>
            </a:r>
            <a:r>
              <a:rPr sz="4000" spc="-10" dirty="0">
                <a:latin typeface="Times New Roman" panose="02020603050405020304" pitchFamily="18" charset="0"/>
                <a:cs typeface="Times New Roman" panose="02020603050405020304" pitchFamily="18" charset="0"/>
              </a:rPr>
              <a:t> Membership </a:t>
            </a:r>
            <a:r>
              <a:rPr sz="4000" spc="-15" dirty="0">
                <a:latin typeface="Times New Roman" panose="02020603050405020304" pitchFamily="18" charset="0"/>
                <a:cs typeface="Times New Roman" panose="02020603050405020304" pitchFamily="18" charset="0"/>
              </a:rPr>
              <a:t>Cards</a:t>
            </a:r>
            <a:endParaRPr sz="4000" dirty="0">
              <a:latin typeface="Times New Roman" panose="02020603050405020304" pitchFamily="18" charset="0"/>
              <a:cs typeface="Times New Roman" panose="02020603050405020304" pitchFamily="18" charset="0"/>
            </a:endParaRPr>
          </a:p>
          <a:p>
            <a:pPr marR="80010" indent="-457200">
              <a:lnSpc>
                <a:spcPts val="3240"/>
              </a:lnSpc>
              <a:spcBef>
                <a:spcPts val="1460"/>
              </a:spcBef>
            </a:pPr>
            <a:r>
              <a:rPr lang="en-US" sz="3000" spc="-15" dirty="0">
                <a:latin typeface="Times New Roman" panose="02020603050405020304" pitchFamily="18" charset="0"/>
                <a:cs typeface="Times New Roman" panose="02020603050405020304" pitchFamily="18" charset="0"/>
              </a:rPr>
              <a:t>A new c</a:t>
            </a:r>
            <a:r>
              <a:rPr sz="3000" spc="-15" dirty="0">
                <a:latin typeface="Times New Roman" panose="02020603050405020304" pitchFamily="18" charset="0"/>
                <a:cs typeface="Times New Roman" panose="02020603050405020304" pitchFamily="18" charset="0"/>
              </a:rPr>
              <a:t>ard</a:t>
            </a:r>
            <a:r>
              <a:rPr sz="3000" spc="-5" dirty="0">
                <a:latin typeface="Times New Roman" panose="02020603050405020304" pitchFamily="18" charset="0"/>
                <a:cs typeface="Times New Roman" panose="02020603050405020304" pitchFamily="18" charset="0"/>
              </a:rPr>
              <a:t> </a:t>
            </a:r>
            <a:r>
              <a:rPr lang="en-US" sz="3000" spc="-5" dirty="0">
                <a:latin typeface="Times New Roman" panose="02020603050405020304" pitchFamily="18" charset="0"/>
                <a:cs typeface="Times New Roman" panose="02020603050405020304" pitchFamily="18" charset="0"/>
              </a:rPr>
              <a:t>is </a:t>
            </a:r>
            <a:r>
              <a:rPr sz="3000" spc="-5" dirty="0">
                <a:latin typeface="Times New Roman" panose="02020603050405020304" pitchFamily="18" charset="0"/>
                <a:cs typeface="Times New Roman" panose="02020603050405020304" pitchFamily="18" charset="0"/>
              </a:rPr>
              <a:t>issued</a:t>
            </a:r>
            <a:r>
              <a:rPr sz="3000" spc="-25" dirty="0">
                <a:latin typeface="Times New Roman" panose="02020603050405020304" pitchFamily="18" charset="0"/>
                <a:cs typeface="Times New Roman" panose="02020603050405020304" pitchFamily="18" charset="0"/>
              </a:rPr>
              <a:t> </a:t>
            </a:r>
            <a:r>
              <a:rPr sz="3000" spc="-15" dirty="0">
                <a:latin typeface="Times New Roman" panose="02020603050405020304" pitchFamily="18" charset="0"/>
                <a:cs typeface="Times New Roman" panose="02020603050405020304" pitchFamily="18" charset="0"/>
              </a:rPr>
              <a:t>free</a:t>
            </a:r>
            <a:r>
              <a:rPr sz="3000" spc="-5" dirty="0">
                <a:latin typeface="Times New Roman" panose="02020603050405020304" pitchFamily="18" charset="0"/>
                <a:cs typeface="Times New Roman" panose="02020603050405020304" pitchFamily="18" charset="0"/>
              </a:rPr>
              <a:t> of </a:t>
            </a:r>
            <a:r>
              <a:rPr sz="3000" spc="-15" dirty="0">
                <a:latin typeface="Times New Roman" panose="02020603050405020304" pitchFamily="18" charset="0"/>
                <a:cs typeface="Times New Roman" panose="02020603050405020304" pitchFamily="18" charset="0"/>
              </a:rPr>
              <a:t>charge</a:t>
            </a:r>
            <a:r>
              <a:rPr sz="3000" dirty="0">
                <a:latin typeface="Times New Roman" panose="02020603050405020304" pitchFamily="18" charset="0"/>
                <a:cs typeface="Times New Roman" panose="02020603050405020304" pitchFamily="18" charset="0"/>
              </a:rPr>
              <a:t> when</a:t>
            </a:r>
            <a:r>
              <a:rPr sz="3000" spc="-5" dirty="0">
                <a:latin typeface="Times New Roman" panose="02020603050405020304" pitchFamily="18" charset="0"/>
                <a:cs typeface="Times New Roman" panose="02020603050405020304" pitchFamily="18" charset="0"/>
              </a:rPr>
              <a:t> </a:t>
            </a:r>
            <a:r>
              <a:rPr sz="3000" spc="-25" dirty="0">
                <a:latin typeface="Times New Roman" panose="02020603050405020304" pitchFamily="18" charset="0"/>
                <a:cs typeface="Times New Roman" panose="02020603050405020304" pitchFamily="18" charset="0"/>
              </a:rPr>
              <a:t>life</a:t>
            </a:r>
            <a:r>
              <a:rPr lang="en-US" sz="3000" spc="-25" dirty="0">
                <a:latin typeface="Times New Roman" panose="02020603050405020304" pitchFamily="18" charset="0"/>
                <a:cs typeface="Times New Roman" panose="02020603050405020304" pitchFamily="18" charset="0"/>
              </a:rPr>
              <a:t> </a:t>
            </a:r>
            <a:r>
              <a:rPr sz="3000" spc="-10" dirty="0">
                <a:latin typeface="Times New Roman" panose="02020603050405020304" pitchFamily="18" charset="0"/>
                <a:cs typeface="Times New Roman" panose="02020603050405020304" pitchFamily="18" charset="0"/>
              </a:rPr>
              <a:t>membership </a:t>
            </a:r>
            <a:r>
              <a:rPr sz="3000" spc="-66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is</a:t>
            </a:r>
            <a:r>
              <a:rPr sz="3000" spc="-10" dirty="0">
                <a:latin typeface="Times New Roman" panose="02020603050405020304" pitchFamily="18" charset="0"/>
                <a:cs typeface="Times New Roman" panose="02020603050405020304" pitchFamily="18" charset="0"/>
              </a:rPr>
              <a:t> purchased</a:t>
            </a:r>
            <a:endParaRPr lang="en-US" sz="3000" dirty="0">
              <a:latin typeface="Times New Roman" panose="02020603050405020304" pitchFamily="18" charset="0"/>
              <a:cs typeface="Times New Roman" panose="02020603050405020304" pitchFamily="18" charset="0"/>
            </a:endParaRPr>
          </a:p>
          <a:p>
            <a:pPr marL="469900" marR="80010" indent="-457200">
              <a:lnSpc>
                <a:spcPts val="3240"/>
              </a:lnSpc>
              <a:spcBef>
                <a:spcPts val="1460"/>
              </a:spcBef>
              <a:buFont typeface="Arial" panose="020B0604020202020204" pitchFamily="34" charset="0"/>
              <a:buChar char="•"/>
            </a:pPr>
            <a:r>
              <a:rPr sz="2600" spc="-5" dirty="0">
                <a:latin typeface="Times New Roman" panose="02020603050405020304" pitchFamily="18" charset="0"/>
                <a:cs typeface="Times New Roman" panose="02020603050405020304" pitchFamily="18" charset="0"/>
              </a:rPr>
              <a:t>If</a:t>
            </a:r>
            <a:r>
              <a:rPr sz="2600" spc="-1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not </a:t>
            </a:r>
            <a:r>
              <a:rPr sz="2600" spc="-10" dirty="0">
                <a:latin typeface="Times New Roman" panose="02020603050405020304" pitchFamily="18" charset="0"/>
                <a:cs typeface="Times New Roman" panose="02020603050405020304" pitchFamily="18" charset="0"/>
              </a:rPr>
              <a:t>received</a:t>
            </a:r>
            <a:r>
              <a:rPr sz="2600" spc="-5" dirty="0">
                <a:latin typeface="Times New Roman" panose="02020603050405020304" pitchFamily="18" charset="0"/>
                <a:cs typeface="Times New Roman" panose="02020603050405020304" pitchFamily="18" charset="0"/>
              </a:rPr>
              <a:t> in 2 </a:t>
            </a:r>
            <a:r>
              <a:rPr sz="2600" spc="-10" dirty="0">
                <a:latin typeface="Times New Roman" panose="02020603050405020304" pitchFamily="18" charset="0"/>
                <a:cs typeface="Times New Roman" panose="02020603050405020304" pitchFamily="18" charset="0"/>
              </a:rPr>
              <a:t>months</a:t>
            </a:r>
            <a:r>
              <a:rPr sz="2600" spc="-5" dirty="0">
                <a:latin typeface="Times New Roman" panose="02020603050405020304" pitchFamily="18" charset="0"/>
                <a:cs typeface="Times New Roman" panose="02020603050405020304" pitchFamily="18" charset="0"/>
              </a:rPr>
              <a:t> by member</a:t>
            </a:r>
            <a:r>
              <a:rPr sz="2600" spc="-1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notify </a:t>
            </a:r>
            <a:r>
              <a:rPr sz="2600" spc="-10" dirty="0">
                <a:latin typeface="Times New Roman" panose="02020603050405020304" pitchFamily="18" charset="0"/>
                <a:cs typeface="Times New Roman" panose="02020603050405020304" pitchFamily="18" charset="0"/>
              </a:rPr>
              <a:t>HQ. </a:t>
            </a:r>
            <a:r>
              <a:rPr sz="2600" spc="-57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If 4 </a:t>
            </a:r>
            <a:r>
              <a:rPr sz="2600" spc="-10" dirty="0">
                <a:latin typeface="Times New Roman" panose="02020603050405020304" pitchFamily="18" charset="0"/>
                <a:cs typeface="Times New Roman" panose="02020603050405020304" pitchFamily="18" charset="0"/>
              </a:rPr>
              <a:t>months</a:t>
            </a:r>
            <a:r>
              <a:rPr sz="2600" spc="-5" dirty="0">
                <a:latin typeface="Times New Roman" panose="02020603050405020304" pitchFamily="18" charset="0"/>
                <a:cs typeface="Times New Roman" panose="02020603050405020304" pitchFamily="18" charset="0"/>
              </a:rPr>
              <a:t> elapses,</a:t>
            </a:r>
            <a:r>
              <a:rPr sz="2600" dirty="0">
                <a:latin typeface="Times New Roman" panose="02020603050405020304" pitchFamily="18" charset="0"/>
                <a:cs typeface="Times New Roman" panose="02020603050405020304" pitchFamily="18" charset="0"/>
              </a:rPr>
              <a:t> </a:t>
            </a:r>
            <a:r>
              <a:rPr sz="2600" spc="-15" dirty="0">
                <a:latin typeface="Times New Roman" panose="02020603050405020304" pitchFamily="18" charset="0"/>
                <a:cs typeface="Times New Roman" panose="02020603050405020304" pitchFamily="18" charset="0"/>
              </a:rPr>
              <a:t>must</a:t>
            </a:r>
            <a:r>
              <a:rPr sz="2600" spc="-5"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pay</a:t>
            </a:r>
            <a:r>
              <a:rPr sz="2600" spc="-5" dirty="0">
                <a:latin typeface="Times New Roman" panose="02020603050405020304" pitchFamily="18" charset="0"/>
                <a:cs typeface="Times New Roman" panose="02020603050405020304" pitchFamily="18" charset="0"/>
              </a:rPr>
              <a:t> $10 </a:t>
            </a:r>
            <a:r>
              <a:rPr sz="2600" spc="-25" dirty="0">
                <a:latin typeface="Times New Roman" panose="02020603050405020304" pitchFamily="18" charset="0"/>
                <a:cs typeface="Times New Roman" panose="02020603050405020304" pitchFamily="18" charset="0"/>
              </a:rPr>
              <a:t>for</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new </a:t>
            </a:r>
            <a:r>
              <a:rPr sz="2600" spc="-20" dirty="0">
                <a:latin typeface="Times New Roman" panose="02020603050405020304" pitchFamily="18" charset="0"/>
                <a:cs typeface="Times New Roman" panose="02020603050405020304" pitchFamily="18" charset="0"/>
              </a:rPr>
              <a:t>card</a:t>
            </a:r>
            <a:endParaRPr lang="en-US" sz="2600" dirty="0">
              <a:latin typeface="Times New Roman" panose="02020603050405020304" pitchFamily="18" charset="0"/>
              <a:cs typeface="Times New Roman" panose="02020603050405020304" pitchFamily="18" charset="0"/>
            </a:endParaRPr>
          </a:p>
          <a:p>
            <a:pPr marL="469900" marR="80010" indent="-457200">
              <a:lnSpc>
                <a:spcPts val="3240"/>
              </a:lnSpc>
              <a:spcBef>
                <a:spcPts val="1460"/>
              </a:spcBef>
              <a:buFont typeface="Arial" panose="020B0604020202020204" pitchFamily="34" charset="0"/>
              <a:buChar char="•"/>
            </a:pPr>
            <a:r>
              <a:rPr sz="2600" spc="-5" dirty="0">
                <a:latin typeface="Times New Roman" panose="02020603050405020304" pitchFamily="18" charset="0"/>
                <a:cs typeface="Times New Roman" panose="02020603050405020304" pitchFamily="18" charset="0"/>
              </a:rPr>
              <a:t>New</a:t>
            </a:r>
            <a:r>
              <a:rPr sz="2600"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life</a:t>
            </a:r>
            <a:r>
              <a:rPr sz="2600" dirty="0">
                <a:latin typeface="Times New Roman" panose="02020603050405020304" pitchFamily="18" charset="0"/>
                <a:cs typeface="Times New Roman" panose="02020603050405020304" pitchFamily="18" charset="0"/>
              </a:rPr>
              <a:t> </a:t>
            </a:r>
            <a:r>
              <a:rPr sz="2600" spc="-20" dirty="0">
                <a:latin typeface="Times New Roman" panose="02020603050405020304" pitchFamily="18" charset="0"/>
                <a:cs typeface="Times New Roman" panose="02020603050405020304" pitchFamily="18" charset="0"/>
              </a:rPr>
              <a:t>card</a:t>
            </a:r>
            <a:r>
              <a:rPr sz="2600" spc="1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issued</a:t>
            </a:r>
            <a:r>
              <a:rPr sz="2600" dirty="0">
                <a:latin typeface="Times New Roman" panose="02020603050405020304" pitchFamily="18" charset="0"/>
                <a:cs typeface="Times New Roman" panose="02020603050405020304" pitchFamily="18" charset="0"/>
              </a:rPr>
              <a:t> </a:t>
            </a:r>
            <a:r>
              <a:rPr sz="2600" spc="-15" dirty="0">
                <a:latin typeface="Times New Roman" panose="02020603050405020304" pitchFamily="18" charset="0"/>
                <a:cs typeface="Times New Roman" panose="02020603050405020304" pitchFamily="18" charset="0"/>
              </a:rPr>
              <a:t>free</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if </a:t>
            </a:r>
            <a:r>
              <a:rPr sz="2600" spc="-20" dirty="0">
                <a:latin typeface="Times New Roman" panose="02020603050405020304" pitchFamily="18" charset="0"/>
                <a:cs typeface="Times New Roman" panose="02020603050405020304" pitchFamily="18" charset="0"/>
              </a:rPr>
              <a:t>transferring</a:t>
            </a:r>
            <a:r>
              <a:rPr sz="2600" spc="2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Auxiliaries</a:t>
            </a:r>
            <a:endParaRPr sz="2600" dirty="0">
              <a:latin typeface="Times New Roman" panose="02020603050405020304" pitchFamily="18" charset="0"/>
              <a:cs typeface="Times New Roman" panose="02020603050405020304" pitchFamily="18" charset="0"/>
            </a:endParaRPr>
          </a:p>
          <a:p>
            <a:pPr marL="1384300" marR="5080" indent="-457834">
              <a:lnSpc>
                <a:spcPts val="2380"/>
              </a:lnSpc>
              <a:spcBef>
                <a:spcPts val="585"/>
              </a:spcBef>
              <a:buFont typeface="Arial" panose="020B0604020202020204" pitchFamily="34" charset="0"/>
              <a:buChar char="•"/>
              <a:tabLst>
                <a:tab pos="1383665" algn="l"/>
              </a:tabLst>
            </a:pPr>
            <a:r>
              <a:rPr sz="2200" dirty="0">
                <a:latin typeface="Times New Roman" panose="02020603050405020304" pitchFamily="18" charset="0"/>
                <a:cs typeface="Times New Roman" panose="02020603050405020304" pitchFamily="18" charset="0"/>
              </a:rPr>
              <a:t>No </a:t>
            </a:r>
            <a:r>
              <a:rPr sz="2200" spc="-20" dirty="0">
                <a:latin typeface="Times New Roman" panose="02020603050405020304" pitchFamily="18" charset="0"/>
                <a:cs typeface="Times New Roman" panose="02020603050405020304" pitchFamily="18" charset="0"/>
              </a:rPr>
              <a:t>card</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will</a:t>
            </a:r>
            <a:r>
              <a:rPr sz="2200" spc="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automatically</a:t>
            </a:r>
            <a:r>
              <a:rPr sz="2200" spc="-5" dirty="0">
                <a:latin typeface="Times New Roman" panose="02020603050405020304" pitchFamily="18" charset="0"/>
                <a:cs typeface="Times New Roman" panose="02020603050405020304" pitchFamily="18" charset="0"/>
              </a:rPr>
              <a:t> be issued</a:t>
            </a:r>
            <a:r>
              <a:rPr sz="2200" spc="-20" dirty="0">
                <a:latin typeface="Times New Roman" panose="02020603050405020304" pitchFamily="18" charset="0"/>
                <a:cs typeface="Times New Roman" panose="02020603050405020304" pitchFamily="18" charset="0"/>
              </a:rPr>
              <a:t> for</a:t>
            </a:r>
            <a:r>
              <a:rPr sz="2200" spc="-5" dirty="0">
                <a:latin typeface="Times New Roman" panose="02020603050405020304" pitchFamily="18" charset="0"/>
                <a:cs typeface="Times New Roman" panose="02020603050405020304" pitchFamily="18" charset="0"/>
              </a:rPr>
              <a:t> </a:t>
            </a:r>
            <a:r>
              <a:rPr sz="2200" spc="-20" dirty="0">
                <a:latin typeface="Times New Roman" panose="02020603050405020304" pitchFamily="18" charset="0"/>
                <a:cs typeface="Times New Roman" panose="02020603050405020304" pitchFamily="18" charset="0"/>
              </a:rPr>
              <a:t>transfer</a:t>
            </a:r>
            <a:r>
              <a:rPr sz="2200" spc="-15" dirty="0">
                <a:latin typeface="Times New Roman" panose="02020603050405020304" pitchFamily="18" charset="0"/>
                <a:cs typeface="Times New Roman" panose="02020603050405020304" pitchFamily="18" charset="0"/>
              </a:rPr>
              <a:t> to</a:t>
            </a:r>
            <a:r>
              <a:rPr sz="220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at</a:t>
            </a:r>
            <a:r>
              <a:rPr sz="2200" spc="-5"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large </a:t>
            </a:r>
            <a:r>
              <a:rPr sz="2200" spc="-1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or </a:t>
            </a:r>
            <a:r>
              <a:rPr sz="2200" spc="-20" dirty="0">
                <a:latin typeface="Times New Roman" panose="02020603050405020304" pitchFamily="18" charset="0"/>
                <a:cs typeface="Times New Roman" panose="02020603050405020304" pitchFamily="18" charset="0"/>
              </a:rPr>
              <a:t>transfer</a:t>
            </a:r>
            <a:r>
              <a:rPr sz="2200" spc="-5" dirty="0">
                <a:latin typeface="Times New Roman" panose="02020603050405020304" pitchFamily="18" charset="0"/>
                <a:cs typeface="Times New Roman" panose="02020603050405020304" pitchFamily="18" charset="0"/>
              </a:rPr>
              <a:t> back</a:t>
            </a:r>
            <a:r>
              <a:rPr sz="2200" dirty="0">
                <a:latin typeface="Times New Roman" panose="02020603050405020304" pitchFamily="18" charset="0"/>
                <a:cs typeface="Times New Roman" panose="02020603050405020304" pitchFamily="18" charset="0"/>
              </a:rPr>
              <a:t> </a:t>
            </a:r>
            <a:r>
              <a:rPr sz="2200" spc="-15" dirty="0">
                <a:latin typeface="Times New Roman" panose="02020603050405020304" pitchFamily="18" charset="0"/>
                <a:cs typeface="Times New Roman" panose="02020603050405020304" pitchFamily="18" charset="0"/>
              </a:rPr>
              <a:t>to</a:t>
            </a:r>
            <a:r>
              <a:rPr sz="220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an</a:t>
            </a:r>
            <a:r>
              <a:rPr sz="2200"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Auxiliary </a:t>
            </a:r>
            <a:r>
              <a:rPr sz="2200" spc="-10" dirty="0">
                <a:latin typeface="Times New Roman" panose="02020603050405020304" pitchFamily="18" charset="0"/>
                <a:cs typeface="Times New Roman" panose="02020603050405020304" pitchFamily="18" charset="0"/>
              </a:rPr>
              <a:t>where</a:t>
            </a:r>
            <a:r>
              <a:rPr sz="2200"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previously</a:t>
            </a:r>
            <a:r>
              <a:rPr sz="2200" dirty="0">
                <a:latin typeface="Times New Roman" panose="02020603050405020304" pitchFamily="18" charset="0"/>
                <a:cs typeface="Times New Roman" panose="02020603050405020304" pitchFamily="18" charset="0"/>
              </a:rPr>
              <a:t> a</a:t>
            </a:r>
            <a:r>
              <a:rPr sz="2200" spc="-5" dirty="0">
                <a:latin typeface="Times New Roman" panose="02020603050405020304" pitchFamily="18" charset="0"/>
                <a:cs typeface="Times New Roman" panose="02020603050405020304" pitchFamily="18" charset="0"/>
              </a:rPr>
              <a:t> member</a:t>
            </a:r>
            <a:endParaRPr sz="2200" dirty="0">
              <a:latin typeface="Times New Roman" panose="02020603050405020304" pitchFamily="18" charset="0"/>
              <a:cs typeface="Times New Roman" panose="02020603050405020304" pitchFamily="18" charset="0"/>
            </a:endParaRPr>
          </a:p>
          <a:p>
            <a:pPr marL="469900">
              <a:lnSpc>
                <a:spcPct val="100000"/>
              </a:lnSpc>
              <a:spcBef>
                <a:spcPts val="250"/>
              </a:spcBef>
              <a:tabLst>
                <a:tab pos="927100" algn="l"/>
              </a:tabLst>
            </a:pPr>
            <a:r>
              <a:rPr sz="2600" spc="-5" dirty="0">
                <a:latin typeface="Times New Roman" panose="02020603050405020304" pitchFamily="18" charset="0"/>
                <a:cs typeface="Times New Roman" panose="02020603050405020304" pitchFamily="18" charset="0"/>
              </a:rPr>
              <a:t>$10</a:t>
            </a:r>
            <a:r>
              <a:rPr sz="2600" spc="-20"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fee</a:t>
            </a:r>
            <a:r>
              <a:rPr sz="2600" spc="-15"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for</a:t>
            </a:r>
            <a:r>
              <a:rPr sz="2600" spc="-1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replacement</a:t>
            </a:r>
            <a:r>
              <a:rPr sz="2600" dirty="0">
                <a:latin typeface="Times New Roman" panose="02020603050405020304" pitchFamily="18" charset="0"/>
                <a:cs typeface="Times New Roman" panose="02020603050405020304" pitchFamily="18" charset="0"/>
              </a:rPr>
              <a:t> </a:t>
            </a:r>
            <a:r>
              <a:rPr sz="2600" spc="-20" dirty="0">
                <a:latin typeface="Times New Roman" panose="02020603050405020304" pitchFamily="18" charset="0"/>
                <a:cs typeface="Times New Roman" panose="02020603050405020304" pitchFamily="18" charset="0"/>
              </a:rPr>
              <a:t>for:</a:t>
            </a:r>
            <a:endParaRPr sz="2600" dirty="0">
              <a:latin typeface="Times New Roman" panose="02020603050405020304" pitchFamily="18" charset="0"/>
              <a:cs typeface="Times New Roman" panose="02020603050405020304" pitchFamily="18" charset="0"/>
            </a:endParaRPr>
          </a:p>
          <a:p>
            <a:pPr marL="1270000" indent="-342900">
              <a:lnSpc>
                <a:spcPct val="100000"/>
              </a:lnSpc>
              <a:spcBef>
                <a:spcPts val="285"/>
              </a:spcBef>
              <a:buFont typeface="Arial" panose="020B0604020202020204" pitchFamily="34" charset="0"/>
              <a:buChar char="•"/>
              <a:tabLst>
                <a:tab pos="1383665" algn="l"/>
              </a:tabLst>
            </a:pPr>
            <a:r>
              <a:rPr sz="2200" dirty="0">
                <a:latin typeface="Times New Roman" panose="02020603050405020304" pitchFamily="18" charset="0"/>
                <a:cs typeface="Times New Roman" panose="02020603050405020304" pitchFamily="18" charset="0"/>
              </a:rPr>
              <a:t>Name</a:t>
            </a:r>
            <a:r>
              <a:rPr sz="2200" spc="-1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change</a:t>
            </a:r>
            <a:endParaRPr sz="2200" dirty="0">
              <a:latin typeface="Times New Roman" panose="02020603050405020304" pitchFamily="18" charset="0"/>
              <a:cs typeface="Times New Roman" panose="02020603050405020304" pitchFamily="18" charset="0"/>
            </a:endParaRPr>
          </a:p>
          <a:p>
            <a:pPr marL="1270000" indent="-342900">
              <a:lnSpc>
                <a:spcPct val="100000"/>
              </a:lnSpc>
              <a:spcBef>
                <a:spcPts val="265"/>
              </a:spcBef>
              <a:buFont typeface="Arial" panose="020B0604020202020204" pitchFamily="34" charset="0"/>
              <a:buChar char="•"/>
              <a:tabLst>
                <a:tab pos="1383665" algn="l"/>
              </a:tabLst>
            </a:pPr>
            <a:r>
              <a:rPr sz="2200" spc="-5" dirty="0">
                <a:latin typeface="Times New Roman" panose="02020603050405020304" pitchFamily="18" charset="0"/>
                <a:cs typeface="Times New Roman" panose="02020603050405020304" pitchFamily="18" charset="0"/>
              </a:rPr>
              <a:t>Damaged</a:t>
            </a:r>
            <a:r>
              <a:rPr sz="2200" spc="-2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a:t>
            </a:r>
            <a:r>
              <a:rPr sz="2200" spc="-5" dirty="0">
                <a:latin typeface="Times New Roman" panose="02020603050405020304" pitchFamily="18" charset="0"/>
                <a:cs typeface="Times New Roman" panose="02020603050405020304" pitchFamily="18" charset="0"/>
              </a:rPr>
              <a:t> </a:t>
            </a:r>
            <a:r>
              <a:rPr sz="2200" spc="-10" dirty="0">
                <a:latin typeface="Times New Roman" panose="02020603050405020304" pitchFamily="18" charset="0"/>
                <a:cs typeface="Times New Roman" panose="02020603050405020304" pitchFamily="18" charset="0"/>
              </a:rPr>
              <a:t>Lost</a:t>
            </a:r>
            <a:r>
              <a:rPr sz="2200" spc="-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a:t>
            </a:r>
            <a:r>
              <a:rPr sz="2200" spc="-5" dirty="0">
                <a:latin typeface="Times New Roman" panose="02020603050405020304" pitchFamily="18" charset="0"/>
                <a:cs typeface="Times New Roman" panose="02020603050405020304" pitchFamily="18" charset="0"/>
              </a:rPr>
              <a:t> Stolen</a:t>
            </a:r>
            <a:endParaRPr sz="2200" dirty="0">
              <a:latin typeface="Times New Roman" panose="02020603050405020304" pitchFamily="18" charset="0"/>
              <a:cs typeface="Times New Roman" panose="02020603050405020304" pitchFamily="18" charset="0"/>
            </a:endParaRPr>
          </a:p>
        </p:txBody>
      </p:sp>
      <p:pic>
        <p:nvPicPr>
          <p:cNvPr id="5" name="object 5"/>
          <p:cNvPicPr/>
          <p:nvPr/>
        </p:nvPicPr>
        <p:blipFill>
          <a:blip r:embed="rId4" cstate="print"/>
          <a:stretch>
            <a:fillRect/>
          </a:stretch>
        </p:blipFill>
        <p:spPr>
          <a:xfrm>
            <a:off x="7315200" y="5552669"/>
            <a:ext cx="2136648" cy="125647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12</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421142" y="2362200"/>
            <a:ext cx="9145776" cy="3223959"/>
          </a:xfrm>
          <a:prstGeom prst="rect">
            <a:avLst/>
          </a:prstGeom>
        </p:spPr>
        <p:txBody>
          <a:bodyPr vert="horz" wrap="square" lIns="0" tIns="256540" rIns="0" bIns="0" rtlCol="0">
            <a:spAutoFit/>
          </a:bodyPr>
          <a:lstStyle/>
          <a:p>
            <a:pPr marL="1807845">
              <a:lnSpc>
                <a:spcPct val="100000"/>
              </a:lnSpc>
              <a:spcBef>
                <a:spcPts val="2020"/>
              </a:spcBef>
            </a:pPr>
            <a:r>
              <a:rPr sz="4000" spc="-30" dirty="0">
                <a:latin typeface="Times New Roman" panose="02020603050405020304" pitchFamily="18" charset="0"/>
                <a:cs typeface="Times New Roman" panose="02020603050405020304" pitchFamily="18" charset="0"/>
              </a:rPr>
              <a:t>Life</a:t>
            </a:r>
            <a:r>
              <a:rPr sz="4000" spc="-20" dirty="0">
                <a:latin typeface="Times New Roman" panose="02020603050405020304" pitchFamily="18" charset="0"/>
                <a:cs typeface="Times New Roman" panose="02020603050405020304" pitchFamily="18" charset="0"/>
              </a:rPr>
              <a:t> </a:t>
            </a:r>
            <a:r>
              <a:rPr sz="4000" spc="-10" dirty="0">
                <a:latin typeface="Times New Roman" panose="02020603050405020304" pitchFamily="18" charset="0"/>
                <a:cs typeface="Times New Roman" panose="02020603050405020304" pitchFamily="18" charset="0"/>
              </a:rPr>
              <a:t>Membership</a:t>
            </a:r>
            <a:r>
              <a:rPr sz="4000" spc="-25" dirty="0">
                <a:latin typeface="Times New Roman" panose="02020603050405020304" pitchFamily="18" charset="0"/>
                <a:cs typeface="Times New Roman" panose="02020603050405020304" pitchFamily="18" charset="0"/>
              </a:rPr>
              <a:t> </a:t>
            </a:r>
            <a:r>
              <a:rPr sz="4000" spc="-30" dirty="0">
                <a:latin typeface="Times New Roman" panose="02020603050405020304" pitchFamily="18" charset="0"/>
                <a:cs typeface="Times New Roman" panose="02020603050405020304" pitchFamily="18" charset="0"/>
              </a:rPr>
              <a:t>Per</a:t>
            </a:r>
            <a:r>
              <a:rPr sz="4000" spc="-20" dirty="0">
                <a:latin typeface="Times New Roman" panose="02020603050405020304" pitchFamily="18" charset="0"/>
                <a:cs typeface="Times New Roman" panose="02020603050405020304" pitchFamily="18" charset="0"/>
              </a:rPr>
              <a:t> </a:t>
            </a:r>
            <a:r>
              <a:rPr sz="4000" spc="-10" dirty="0">
                <a:latin typeface="Times New Roman" panose="02020603050405020304" pitchFamily="18" charset="0"/>
                <a:cs typeface="Times New Roman" panose="02020603050405020304" pitchFamily="18" charset="0"/>
              </a:rPr>
              <a:t>Capita</a:t>
            </a:r>
            <a:endParaRPr lang="en-US" sz="4000" spc="-10" dirty="0">
              <a:latin typeface="Times New Roman" panose="02020603050405020304" pitchFamily="18" charset="0"/>
              <a:cs typeface="Times New Roman" panose="02020603050405020304" pitchFamily="18" charset="0"/>
            </a:endParaRPr>
          </a:p>
          <a:p>
            <a:pPr marL="914400" indent="-457200">
              <a:lnSpc>
                <a:spcPct val="100000"/>
              </a:lnSpc>
              <a:spcBef>
                <a:spcPts val="2020"/>
              </a:spcBef>
              <a:buFont typeface="Wingdings" panose="05000000000000000000" pitchFamily="2" charset="2"/>
              <a:buChar char="q"/>
            </a:pPr>
            <a:r>
              <a:rPr lang="en-US" sz="3200" spc="-25"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Life</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member</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per </a:t>
            </a:r>
            <a:r>
              <a:rPr sz="3200" spc="-15" dirty="0">
                <a:latin typeface="Times New Roman" panose="02020603050405020304" pitchFamily="18" charset="0"/>
                <a:cs typeface="Times New Roman" panose="02020603050405020304" pitchFamily="18" charset="0"/>
              </a:rPr>
              <a:t>capita</a:t>
            </a:r>
            <a:r>
              <a:rPr sz="3200" spc="20"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payout</a:t>
            </a:r>
            <a:r>
              <a:rPr sz="3200" spc="3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2x</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per </a:t>
            </a:r>
            <a:r>
              <a:rPr sz="3200" spc="-15" dirty="0">
                <a:latin typeface="Times New Roman" panose="02020603050405020304" pitchFamily="18" charset="0"/>
                <a:cs typeface="Times New Roman" panose="02020603050405020304" pitchFamily="18" charset="0"/>
              </a:rPr>
              <a:t>year</a:t>
            </a:r>
            <a:endParaRPr sz="3200" dirty="0">
              <a:latin typeface="Times New Roman" panose="02020603050405020304" pitchFamily="18" charset="0"/>
              <a:cs typeface="Times New Roman" panose="02020603050405020304" pitchFamily="18" charset="0"/>
            </a:endParaRPr>
          </a:p>
          <a:p>
            <a:pPr marL="1371600" marR="408305" lvl="2" indent="-457200">
              <a:spcBef>
                <a:spcPts val="1200"/>
              </a:spcBef>
              <a:spcAft>
                <a:spcPts val="1200"/>
              </a:spcAft>
              <a:buFont typeface="Arial" panose="020B0604020202020204" pitchFamily="34" charset="0"/>
              <a:buChar char="•"/>
              <a:tabLst>
                <a:tab pos="457200" algn="l"/>
              </a:tabLst>
            </a:pPr>
            <a:r>
              <a:rPr sz="2800" spc="-5" dirty="0">
                <a:latin typeface="Times New Roman" panose="02020603050405020304" pitchFamily="18" charset="0"/>
                <a:cs typeface="Times New Roman" panose="02020603050405020304" pitchFamily="18" charset="0"/>
              </a:rPr>
              <a:t>January</a:t>
            </a:r>
            <a:r>
              <a:rPr sz="2800" spc="-1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All</a:t>
            </a:r>
            <a:r>
              <a:rPr sz="2800" spc="-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life</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members</a:t>
            </a:r>
            <a:r>
              <a:rPr sz="2800" spc="-5" dirty="0">
                <a:latin typeface="Times New Roman" panose="02020603050405020304" pitchFamily="18" charset="0"/>
                <a:cs typeface="Times New Roman" panose="02020603050405020304" pitchFamily="18" charset="0"/>
              </a:rPr>
              <a:t> as of</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December </a:t>
            </a:r>
            <a:r>
              <a:rPr sz="2800" spc="-10" dirty="0">
                <a:latin typeface="Times New Roman" panose="02020603050405020304" pitchFamily="18" charset="0"/>
                <a:cs typeface="Times New Roman" panose="02020603050405020304" pitchFamily="18" charset="0"/>
              </a:rPr>
              <a:t>31</a:t>
            </a:r>
            <a:r>
              <a:rPr sz="2775" spc="-15" baseline="25525" dirty="0">
                <a:latin typeface="Times New Roman" panose="02020603050405020304" pitchFamily="18" charset="0"/>
                <a:cs typeface="Times New Roman" panose="02020603050405020304" pitchFamily="18" charset="0"/>
              </a:rPr>
              <a:t>st</a:t>
            </a:r>
            <a:endParaRPr sz="2775" baseline="25525" dirty="0">
              <a:latin typeface="Times New Roman" panose="02020603050405020304" pitchFamily="18" charset="0"/>
              <a:cs typeface="Times New Roman" panose="02020603050405020304" pitchFamily="18" charset="0"/>
            </a:endParaRPr>
          </a:p>
          <a:p>
            <a:pPr marL="1409700" marR="236854" lvl="1" indent="-457834">
              <a:buFont typeface="Arial" panose="020B0604020202020204" pitchFamily="34" charset="0"/>
              <a:buChar char="•"/>
              <a:tabLst>
                <a:tab pos="952500" algn="l"/>
              </a:tabLst>
            </a:pPr>
            <a:r>
              <a:rPr sz="2800" spc="-10" dirty="0">
                <a:latin typeface="Times New Roman" panose="02020603050405020304" pitchFamily="18" charset="0"/>
                <a:cs typeface="Times New Roman" panose="02020603050405020304" pitchFamily="18" charset="0"/>
              </a:rPr>
              <a:t>August</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r>
              <a:rPr sz="2800" spc="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Life</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memberships</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that</a:t>
            </a:r>
            <a:r>
              <a:rPr sz="2800" spc="-5"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were</a:t>
            </a:r>
            <a:r>
              <a:rPr sz="2800" spc="-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processed </a:t>
            </a:r>
            <a:r>
              <a:rPr sz="2800" spc="-62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between </a:t>
            </a:r>
            <a:r>
              <a:rPr sz="2800" spc="-5" dirty="0">
                <a:latin typeface="Times New Roman" panose="02020603050405020304" pitchFamily="18" charset="0"/>
                <a:cs typeface="Times New Roman" panose="02020603050405020304" pitchFamily="18" charset="0"/>
              </a:rPr>
              <a:t>January 1</a:t>
            </a:r>
            <a:r>
              <a:rPr sz="2775" spc="-7" baseline="25525" dirty="0">
                <a:latin typeface="Times New Roman" panose="02020603050405020304" pitchFamily="18" charset="0"/>
                <a:cs typeface="Times New Roman" panose="02020603050405020304" pitchFamily="18" charset="0"/>
              </a:rPr>
              <a:t>st</a:t>
            </a:r>
            <a:r>
              <a:rPr sz="2775" spc="315" baseline="2552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and June 30</a:t>
            </a:r>
            <a:r>
              <a:rPr sz="2775" baseline="25525" dirty="0">
                <a:latin typeface="Times New Roman" panose="02020603050405020304" pitchFamily="18" charset="0"/>
                <a:cs typeface="Times New Roman" panose="02020603050405020304" pitchFamily="18" charset="0"/>
              </a:rPr>
              <a:t>th</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13</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14</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
        <p:nvSpPr>
          <p:cNvPr id="12" name="TextBox 11">
            <a:extLst>
              <a:ext uri="{FF2B5EF4-FFF2-40B4-BE49-F238E27FC236}">
                <a16:creationId xmlns:a16="http://schemas.microsoft.com/office/drawing/2014/main" id="{9C47D3B7-212C-4EDB-BAF3-49FCD9BD4579}"/>
              </a:ext>
            </a:extLst>
          </p:cNvPr>
          <p:cNvSpPr txBox="1"/>
          <p:nvPr/>
        </p:nvSpPr>
        <p:spPr>
          <a:xfrm>
            <a:off x="456311" y="1597319"/>
            <a:ext cx="9145777" cy="5355312"/>
          </a:xfrm>
          <a:prstGeom prst="rect">
            <a:avLst/>
          </a:prstGeom>
          <a:noFill/>
        </p:spPr>
        <p:txBody>
          <a:bodyPr wrap="square" rtlCol="0">
            <a:spAutoFit/>
          </a:bodyPr>
          <a:lstStyle/>
          <a:p>
            <a:pPr algn="ctr"/>
            <a:r>
              <a:rPr lang="en-US" sz="4000" spc="-30" dirty="0">
                <a:latin typeface="Times New Roman" panose="02020603050405020304" pitchFamily="18" charset="0"/>
                <a:cs typeface="Times New Roman" panose="02020603050405020304" pitchFamily="18" charset="0"/>
              </a:rPr>
              <a:t>Deposits from National</a:t>
            </a:r>
          </a:p>
          <a:p>
            <a:pPr marL="342900" indent="-342900">
              <a:spcBef>
                <a:spcPts val="600"/>
              </a:spcBef>
              <a:buFont typeface="Wingdings" panose="05000000000000000000" pitchFamily="2" charset="2"/>
              <a:buChar char="q"/>
            </a:pPr>
            <a:r>
              <a:rPr lang="en-US" sz="2400" spc="-30" dirty="0">
                <a:latin typeface="Times New Roman" panose="02020603050405020304" pitchFamily="18" charset="0"/>
                <a:cs typeface="Times New Roman" panose="02020603050405020304" pitchFamily="18" charset="0"/>
              </a:rPr>
              <a:t>All funds from National to Auxiliaries for </a:t>
            </a:r>
            <a:r>
              <a:rPr lang="en-US" sz="2400" spc="-25" dirty="0">
                <a:latin typeface="Times New Roman" panose="02020603050405020304" pitchFamily="18" charset="0"/>
                <a:cs typeface="Times New Roman" panose="02020603050405020304" pitchFamily="18" charset="0"/>
              </a:rPr>
              <a:t>Life</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member</a:t>
            </a:r>
            <a:r>
              <a:rPr lang="en-US" sz="240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per </a:t>
            </a:r>
            <a:r>
              <a:rPr lang="en-US" sz="2400" spc="-15" dirty="0">
                <a:latin typeface="Times New Roman" panose="02020603050405020304" pitchFamily="18" charset="0"/>
                <a:cs typeface="Times New Roman" panose="02020603050405020304" pitchFamily="18" charset="0"/>
              </a:rPr>
              <a:t>capita</a:t>
            </a:r>
            <a:r>
              <a:rPr lang="en-US" sz="2400" spc="20" dirty="0">
                <a:latin typeface="Times New Roman" panose="02020603050405020304" pitchFamily="18" charset="0"/>
                <a:cs typeface="Times New Roman" panose="02020603050405020304" pitchFamily="18" charset="0"/>
              </a:rPr>
              <a:t> </a:t>
            </a:r>
            <a:r>
              <a:rPr lang="en-US" sz="2400" spc="-25" dirty="0">
                <a:latin typeface="Times New Roman" panose="02020603050405020304" pitchFamily="18" charset="0"/>
                <a:cs typeface="Times New Roman" panose="02020603050405020304" pitchFamily="18" charset="0"/>
              </a:rPr>
              <a:t>payout</a:t>
            </a:r>
            <a:r>
              <a:rPr lang="en-US" sz="2400" spc="30" dirty="0">
                <a:latin typeface="Times New Roman" panose="02020603050405020304" pitchFamily="18" charset="0"/>
                <a:cs typeface="Times New Roman" panose="02020603050405020304" pitchFamily="18" charset="0"/>
              </a:rPr>
              <a:t>s </a:t>
            </a:r>
            <a:r>
              <a:rPr lang="en-US" sz="2400" spc="-30" dirty="0">
                <a:latin typeface="Times New Roman" panose="02020603050405020304" pitchFamily="18" charset="0"/>
                <a:cs typeface="Times New Roman" panose="02020603050405020304" pitchFamily="18" charset="0"/>
              </a:rPr>
              <a:t>will be sent via </a:t>
            </a:r>
            <a:r>
              <a:rPr lang="en-US" sz="2400" b="1" u="sng" spc="-30" dirty="0" err="1">
                <a:latin typeface="Times New Roman" panose="02020603050405020304" pitchFamily="18" charset="0"/>
                <a:cs typeface="Times New Roman" panose="02020603050405020304" pitchFamily="18" charset="0"/>
              </a:rPr>
              <a:t>E</a:t>
            </a:r>
            <a:r>
              <a:rPr lang="en-US" sz="2400" spc="-30" dirty="0" err="1">
                <a:latin typeface="Times New Roman" panose="02020603050405020304" pitchFamily="18" charset="0"/>
                <a:cs typeface="Times New Roman" panose="02020603050405020304" pitchFamily="18" charset="0"/>
              </a:rPr>
              <a:t>lectrionic</a:t>
            </a:r>
            <a:r>
              <a:rPr lang="en-US" sz="2400" spc="-30" dirty="0">
                <a:latin typeface="Times New Roman" panose="02020603050405020304" pitchFamily="18" charset="0"/>
                <a:cs typeface="Times New Roman" panose="02020603050405020304" pitchFamily="18" charset="0"/>
              </a:rPr>
              <a:t> </a:t>
            </a:r>
            <a:r>
              <a:rPr lang="en-US" sz="2400" b="1" u="sng" spc="-30" dirty="0">
                <a:latin typeface="Times New Roman" panose="02020603050405020304" pitchFamily="18" charset="0"/>
                <a:cs typeface="Times New Roman" panose="02020603050405020304" pitchFamily="18" charset="0"/>
              </a:rPr>
              <a:t>F</a:t>
            </a:r>
            <a:r>
              <a:rPr lang="en-US" sz="2400" spc="-30" dirty="0">
                <a:latin typeface="Times New Roman" panose="02020603050405020304" pitchFamily="18" charset="0"/>
                <a:cs typeface="Times New Roman" panose="02020603050405020304" pitchFamily="18" charset="0"/>
              </a:rPr>
              <a:t>unds </a:t>
            </a:r>
            <a:r>
              <a:rPr lang="en-US" sz="2400" b="1" u="sng" spc="-30" dirty="0">
                <a:latin typeface="Times New Roman" panose="02020603050405020304" pitchFamily="18" charset="0"/>
                <a:cs typeface="Times New Roman" panose="02020603050405020304" pitchFamily="18" charset="0"/>
              </a:rPr>
              <a:t>T</a:t>
            </a:r>
            <a:r>
              <a:rPr lang="en-US" sz="2400" spc="-30" dirty="0">
                <a:latin typeface="Times New Roman" panose="02020603050405020304" pitchFamily="18" charset="0"/>
                <a:cs typeface="Times New Roman" panose="02020603050405020304" pitchFamily="18" charset="0"/>
              </a:rPr>
              <a:t>ransfer (EFT) (aka ACH/Direct Deposit) from National Headquarters</a:t>
            </a:r>
          </a:p>
          <a:p>
            <a:pPr marL="342900" indent="-342900">
              <a:spcBef>
                <a:spcPts val="600"/>
              </a:spcBef>
              <a:buFont typeface="Wingdings" panose="05000000000000000000" pitchFamily="2" charset="2"/>
              <a:buChar char="q"/>
            </a:pPr>
            <a:r>
              <a:rPr lang="en-US" sz="2400" spc="-30" dirty="0">
                <a:latin typeface="Times New Roman" panose="02020603050405020304" pitchFamily="18" charset="0"/>
                <a:cs typeface="Times New Roman" panose="02020603050405020304" pitchFamily="18" charset="0"/>
              </a:rPr>
              <a:t>The Treasurer will be notified by e-mail that a deposit has been made into the auxiliary bank account</a:t>
            </a:r>
          </a:p>
          <a:p>
            <a:pPr marL="342900" indent="-342900">
              <a:spcBef>
                <a:spcPts val="600"/>
              </a:spcBef>
              <a:buFont typeface="Wingdings" panose="05000000000000000000" pitchFamily="2" charset="2"/>
              <a:buChar char="q"/>
            </a:pPr>
            <a:r>
              <a:rPr lang="en-US" sz="2400" spc="-30" dirty="0">
                <a:latin typeface="Times New Roman" panose="02020603050405020304" pitchFamily="18" charset="0"/>
                <a:cs typeface="Times New Roman" panose="02020603050405020304" pitchFamily="18" charset="0"/>
              </a:rPr>
              <a:t>National will NOT withdraw funds from the auxiliary bank account without the knowledge of the Treasurer</a:t>
            </a:r>
          </a:p>
          <a:p>
            <a:pPr marL="342900" indent="-342900">
              <a:spcBef>
                <a:spcPts val="600"/>
              </a:spcBef>
              <a:buFont typeface="Wingdings" panose="05000000000000000000" pitchFamily="2" charset="2"/>
              <a:buChar char="q"/>
            </a:pPr>
            <a:r>
              <a:rPr lang="en-US" sz="2400" spc="-30" dirty="0">
                <a:latin typeface="Times New Roman" panose="02020603050405020304" pitchFamily="18" charset="0"/>
                <a:cs typeface="Times New Roman" panose="02020603050405020304" pitchFamily="18" charset="0"/>
              </a:rPr>
              <a:t>MALTA must be updated, or a new ACH Authorization form must be sent to National Headquarters, anytime the auxiliary changes banks, or for any changes are made to the accounts or bank information (i.e., bank changes names) </a:t>
            </a:r>
            <a:endParaRPr lang="en-US" sz="2400" spc="-1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579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2349373" y="1870457"/>
            <a:ext cx="6285230" cy="627736"/>
          </a:xfrm>
          <a:prstGeom prst="rect">
            <a:avLst/>
          </a:prstGeom>
        </p:spPr>
        <p:txBody>
          <a:bodyPr vert="horz" wrap="square" lIns="0" tIns="12065" rIns="0" bIns="0" rtlCol="0">
            <a:spAutoFit/>
          </a:bodyPr>
          <a:lstStyle/>
          <a:p>
            <a:pPr marL="12700">
              <a:lnSpc>
                <a:spcPct val="100000"/>
              </a:lnSpc>
              <a:spcBef>
                <a:spcPts val="95"/>
              </a:spcBef>
            </a:pPr>
            <a:r>
              <a:rPr sz="4000" dirty="0">
                <a:latin typeface="Times New Roman" panose="02020603050405020304" pitchFamily="18" charset="0"/>
                <a:cs typeface="Times New Roman" panose="02020603050405020304" pitchFamily="18" charset="0"/>
              </a:rPr>
              <a:t>Auxiliary</a:t>
            </a:r>
            <a:r>
              <a:rPr sz="4000" spc="-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Treasurer’s</a:t>
            </a:r>
            <a:r>
              <a:rPr sz="4000" spc="5" dirty="0">
                <a:latin typeface="Times New Roman" panose="02020603050405020304" pitchFamily="18" charset="0"/>
                <a:cs typeface="Times New Roman" panose="02020603050405020304" pitchFamily="18" charset="0"/>
              </a:rPr>
              <a:t> </a:t>
            </a:r>
            <a:r>
              <a:rPr sz="4000" spc="-15" dirty="0">
                <a:latin typeface="Times New Roman" panose="02020603050405020304" pitchFamily="18" charset="0"/>
                <a:cs typeface="Times New Roman" panose="02020603050405020304" pitchFamily="18" charset="0"/>
              </a:rPr>
              <a:t>Report</a:t>
            </a:r>
            <a:endParaRPr sz="40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456311" y="2915666"/>
            <a:ext cx="9145777" cy="3637919"/>
          </a:xfrm>
          <a:prstGeom prst="rect">
            <a:avLst/>
          </a:prstGeom>
        </p:spPr>
        <p:txBody>
          <a:bodyPr vert="horz" wrap="square" lIns="0" tIns="88900" rIns="0" bIns="0" rtlCol="0">
            <a:spAutoFit/>
          </a:bodyPr>
          <a:lstStyle/>
          <a:p>
            <a:pPr marL="469266" marR="756285" indent="-457200">
              <a:lnSpc>
                <a:spcPct val="80000"/>
              </a:lnSpc>
              <a:spcBef>
                <a:spcPts val="700"/>
              </a:spcBef>
              <a:buFont typeface="Wingdings" panose="05000000000000000000" pitchFamily="2" charset="2"/>
              <a:buChar char="q"/>
              <a:tabLst>
                <a:tab pos="469265" algn="l"/>
              </a:tabLst>
            </a:pPr>
            <a:r>
              <a:rPr sz="2800" spc="-35" dirty="0">
                <a:latin typeface="Times New Roman" panose="02020603050405020304" pitchFamily="18" charset="0"/>
                <a:cs typeface="Times New Roman" panose="02020603050405020304" pitchFamily="18" charset="0"/>
              </a:rPr>
              <a:t>At</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each Auxiliary meeting, the</a:t>
            </a:r>
            <a:r>
              <a:rPr sz="2800" spc="-5" dirty="0">
                <a:latin typeface="Times New Roman" panose="02020603050405020304" pitchFamily="18" charset="0"/>
                <a:cs typeface="Times New Roman" panose="02020603050405020304" pitchFamily="18" charset="0"/>
              </a:rPr>
              <a:t> </a:t>
            </a:r>
            <a:r>
              <a:rPr sz="2800" spc="-30" dirty="0">
                <a:latin typeface="Times New Roman" panose="02020603050405020304" pitchFamily="18" charset="0"/>
                <a:cs typeface="Times New Roman" panose="02020603050405020304" pitchFamily="18" charset="0"/>
              </a:rPr>
              <a:t>Treasurer</a:t>
            </a:r>
            <a:r>
              <a:rPr sz="2800" spc="3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shall</a:t>
            </a:r>
            <a:r>
              <a:rPr sz="2800"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make</a:t>
            </a:r>
            <a:r>
              <a:rPr sz="2800" spc="-1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 </a:t>
            </a:r>
            <a:r>
              <a:rPr sz="2800" spc="-55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report following</a:t>
            </a:r>
            <a:r>
              <a:rPr sz="2800" spc="-2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the</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reading</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of</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the</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minutes</a:t>
            </a:r>
            <a:endParaRPr sz="2800" dirty="0">
              <a:latin typeface="Times New Roman" panose="02020603050405020304" pitchFamily="18" charset="0"/>
              <a:cs typeface="Times New Roman" panose="02020603050405020304" pitchFamily="18" charset="0"/>
            </a:endParaRPr>
          </a:p>
          <a:p>
            <a:pPr marL="812800" lvl="1" indent="-342900">
              <a:buFont typeface="Arial" panose="020B0604020202020204" pitchFamily="34" charset="0"/>
              <a:buChar char="•"/>
              <a:tabLst>
                <a:tab pos="469265" algn="l"/>
              </a:tabLst>
            </a:pPr>
            <a:r>
              <a:rPr sz="2800" spc="-5" dirty="0">
                <a:latin typeface="Times New Roman" panose="02020603050405020304" pitchFamily="18" charset="0"/>
                <a:cs typeface="Times New Roman" panose="02020603050405020304" pitchFamily="18" charset="0"/>
              </a:rPr>
              <a:t>The </a:t>
            </a:r>
            <a:r>
              <a:rPr sz="2800" dirty="0">
                <a:latin typeface="Times New Roman" panose="02020603050405020304" pitchFamily="18" charset="0"/>
                <a:cs typeface="Times New Roman" panose="02020603050405020304" pitchFamily="18" charset="0"/>
              </a:rPr>
              <a:t>Auxiliary</a:t>
            </a:r>
            <a:r>
              <a:rPr sz="2800" spc="5" dirty="0">
                <a:latin typeface="Times New Roman" panose="02020603050405020304" pitchFamily="18" charset="0"/>
                <a:cs typeface="Times New Roman" panose="02020603050405020304" pitchFamily="18" charset="0"/>
              </a:rPr>
              <a:t> </a:t>
            </a:r>
            <a:r>
              <a:rPr sz="2800" spc="-30" dirty="0">
                <a:latin typeface="Times New Roman" panose="02020603050405020304" pitchFamily="18" charset="0"/>
                <a:cs typeface="Times New Roman" panose="02020603050405020304" pitchFamily="18" charset="0"/>
              </a:rPr>
              <a:t>Treasurer’s</a:t>
            </a:r>
            <a:r>
              <a:rPr sz="2800" spc="1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Report</a:t>
            </a:r>
            <a:r>
              <a:rPr sz="2800" spc="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shall</a:t>
            </a:r>
            <a:r>
              <a:rPr sz="2800" spc="5"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contain:</a:t>
            </a:r>
            <a:endParaRPr sz="2800" dirty="0">
              <a:latin typeface="Times New Roman" panose="02020603050405020304" pitchFamily="18" charset="0"/>
              <a:cs typeface="Times New Roman" panose="02020603050405020304" pitchFamily="18" charset="0"/>
            </a:endParaRPr>
          </a:p>
          <a:p>
            <a:pPr marL="1384300" lvl="1" indent="-457834">
              <a:spcBef>
                <a:spcPts val="15"/>
              </a:spcBef>
              <a:buFont typeface="Wingdings"/>
              <a:buChar char=""/>
              <a:tabLst>
                <a:tab pos="926465" algn="l"/>
                <a:tab pos="927735" algn="l"/>
              </a:tabLst>
            </a:pPr>
            <a:r>
              <a:rPr sz="2400" spc="-5" dirty="0">
                <a:latin typeface="Times New Roman" panose="02020603050405020304" pitchFamily="18" charset="0"/>
                <a:cs typeface="Times New Roman" panose="02020603050405020304" pitchFamily="18" charset="0"/>
              </a:rPr>
              <a:t>Balance</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on hand</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as of the</a:t>
            </a:r>
            <a:r>
              <a:rPr sz="2400" spc="-10" dirty="0">
                <a:latin typeface="Times New Roman" panose="02020603050405020304" pitchFamily="18" charset="0"/>
                <a:cs typeface="Times New Roman" panose="02020603050405020304" pitchFamily="18" charset="0"/>
              </a:rPr>
              <a:t> last</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report</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(Beginning</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Balance)</a:t>
            </a:r>
            <a:endParaRPr sz="2400" dirty="0">
              <a:latin typeface="Times New Roman" panose="02020603050405020304" pitchFamily="18" charset="0"/>
              <a:cs typeface="Times New Roman" panose="02020603050405020304" pitchFamily="18" charset="0"/>
            </a:endParaRPr>
          </a:p>
          <a:p>
            <a:pPr marL="1384300" lvl="1" indent="-457834">
              <a:buFont typeface="Wingdings"/>
              <a:buChar char=""/>
              <a:tabLst>
                <a:tab pos="926465" algn="l"/>
                <a:tab pos="927735" algn="l"/>
              </a:tabLst>
            </a:pPr>
            <a:r>
              <a:rPr sz="2400" spc="-5" dirty="0">
                <a:latin typeface="Times New Roman" panose="02020603050405020304" pitchFamily="18" charset="0"/>
                <a:cs typeface="Times New Roman" panose="02020603050405020304" pitchFamily="18" charset="0"/>
              </a:rPr>
              <a:t>Amount</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of </a:t>
            </a:r>
            <a:r>
              <a:rPr sz="2400" spc="-5" dirty="0">
                <a:latin typeface="Times New Roman" panose="02020603050405020304" pitchFamily="18" charset="0"/>
                <a:cs typeface="Times New Roman" panose="02020603050405020304" pitchFamily="18" charset="0"/>
              </a:rPr>
              <a:t>funds</a:t>
            </a:r>
            <a:r>
              <a:rPr sz="2400" spc="-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received</a:t>
            </a:r>
            <a:r>
              <a:rPr sz="2400" spc="-1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from</a:t>
            </a:r>
            <a:r>
              <a:rPr sz="2400" dirty="0">
                <a:latin typeface="Times New Roman" panose="02020603050405020304" pitchFamily="18" charset="0"/>
                <a:cs typeface="Times New Roman" panose="02020603050405020304" pitchFamily="18" charset="0"/>
              </a:rPr>
              <a:t> all</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sources</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since</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last</a:t>
            </a:r>
            <a:r>
              <a:rPr sz="2400" spc="-1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report</a:t>
            </a:r>
            <a:endParaRPr sz="2400" dirty="0">
              <a:latin typeface="Times New Roman" panose="02020603050405020304" pitchFamily="18" charset="0"/>
              <a:cs typeface="Times New Roman" panose="02020603050405020304" pitchFamily="18" charset="0"/>
            </a:endParaRPr>
          </a:p>
          <a:p>
            <a:pPr marL="1384300" lvl="1" indent="-457834">
              <a:buFont typeface="Wingdings"/>
              <a:buChar char=""/>
              <a:tabLst>
                <a:tab pos="926465" algn="l"/>
                <a:tab pos="927735" algn="l"/>
              </a:tabLst>
            </a:pPr>
            <a:r>
              <a:rPr sz="2400" spc="-5" dirty="0">
                <a:latin typeface="Times New Roman" panose="02020603050405020304" pitchFamily="18" charset="0"/>
                <a:cs typeface="Times New Roman" panose="02020603050405020304" pitchFamily="18" charset="0"/>
              </a:rPr>
              <a:t>Amount</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expended</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since</a:t>
            </a:r>
            <a:r>
              <a:rPr sz="2400" spc="-2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last</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report</a:t>
            </a:r>
            <a:endParaRPr sz="2400" dirty="0">
              <a:latin typeface="Times New Roman" panose="02020603050405020304" pitchFamily="18" charset="0"/>
              <a:cs typeface="Times New Roman" panose="02020603050405020304" pitchFamily="18" charset="0"/>
            </a:endParaRPr>
          </a:p>
          <a:p>
            <a:pPr marL="1384300" lvl="1" indent="-457834">
              <a:buFont typeface="Wingdings"/>
              <a:buChar char=""/>
              <a:tabLst>
                <a:tab pos="926465" algn="l"/>
                <a:tab pos="927735" algn="l"/>
              </a:tabLst>
            </a:pPr>
            <a:r>
              <a:rPr sz="2400" spc="-5" dirty="0">
                <a:latin typeface="Times New Roman" panose="02020603050405020304" pitchFamily="18" charset="0"/>
                <a:cs typeface="Times New Roman" panose="02020603050405020304" pitchFamily="18" charset="0"/>
              </a:rPr>
              <a:t>Balance</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on</a:t>
            </a:r>
            <a:r>
              <a:rPr sz="2400" spc="-1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hand</a:t>
            </a:r>
            <a:r>
              <a:rPr sz="2400" spc="-3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(Ending</a:t>
            </a:r>
            <a:r>
              <a:rPr sz="2400" spc="-3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Balance)</a:t>
            </a:r>
            <a:endParaRPr sz="2400" dirty="0">
              <a:latin typeface="Times New Roman" panose="02020603050405020304" pitchFamily="18" charset="0"/>
              <a:cs typeface="Times New Roman" panose="02020603050405020304" pitchFamily="18" charset="0"/>
            </a:endParaRPr>
          </a:p>
          <a:p>
            <a:pPr marL="1384300" marR="78105" lvl="1" indent="-457834" algn="just">
              <a:lnSpc>
                <a:spcPct val="80000"/>
              </a:lnSpc>
              <a:spcBef>
                <a:spcPts val="525"/>
              </a:spcBef>
              <a:buFont typeface="Wingdings"/>
              <a:buChar char=""/>
              <a:tabLst>
                <a:tab pos="927735" algn="l"/>
              </a:tabLst>
            </a:pPr>
            <a:r>
              <a:rPr sz="2400" spc="-5"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report must </a:t>
            </a:r>
            <a:r>
              <a:rPr sz="2400" spc="-5" dirty="0">
                <a:latin typeface="Times New Roman" panose="02020603050405020304" pitchFamily="18" charset="0"/>
                <a:cs typeface="Times New Roman" panose="02020603050405020304" pitchFamily="18" charset="0"/>
              </a:rPr>
              <a:t>show all </a:t>
            </a:r>
            <a:r>
              <a:rPr sz="2400" spc="-10" dirty="0">
                <a:latin typeface="Times New Roman" panose="02020603050405020304" pitchFamily="18" charset="0"/>
                <a:cs typeface="Times New Roman" panose="02020603050405020304" pitchFamily="18" charset="0"/>
              </a:rPr>
              <a:t>receipts </a:t>
            </a:r>
            <a:r>
              <a:rPr sz="2400" spc="-5" dirty="0">
                <a:latin typeface="Times New Roman" panose="02020603050405020304" pitchFamily="18" charset="0"/>
                <a:cs typeface="Times New Roman" panose="02020603050405020304" pitchFamily="18" charset="0"/>
              </a:rPr>
              <a:t>and </a:t>
            </a:r>
            <a:r>
              <a:rPr sz="2400" spc="-10" dirty="0">
                <a:latin typeface="Times New Roman" panose="02020603050405020304" pitchFamily="18" charset="0"/>
                <a:cs typeface="Times New Roman" panose="02020603050405020304" pitchFamily="18" charset="0"/>
              </a:rPr>
              <a:t>disbursements </a:t>
            </a:r>
            <a:r>
              <a:rPr sz="2400" spc="-5" dirty="0">
                <a:latin typeface="Times New Roman" panose="02020603050405020304" pitchFamily="18" charset="0"/>
                <a:cs typeface="Times New Roman" panose="02020603050405020304" pitchFamily="18" charset="0"/>
              </a:rPr>
              <a:t>in </a:t>
            </a:r>
            <a:r>
              <a:rPr sz="2400" spc="-10" dirty="0">
                <a:latin typeface="Times New Roman" panose="02020603050405020304" pitchFamily="18" charset="0"/>
                <a:cs typeface="Times New Roman" panose="02020603050405020304" pitchFamily="18" charset="0"/>
              </a:rPr>
              <a:t>detail, </a:t>
            </a:r>
            <a:r>
              <a:rPr sz="2400" spc="-484"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including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name of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person </a:t>
            </a:r>
            <a:r>
              <a:rPr sz="2400" spc="-5" dirty="0">
                <a:latin typeface="Times New Roman" panose="02020603050405020304" pitchFamily="18" charset="0"/>
                <a:cs typeface="Times New Roman" panose="02020603050405020304" pitchFamily="18" charset="0"/>
              </a:rPr>
              <a:t>or </a:t>
            </a:r>
            <a:r>
              <a:rPr sz="2400" spc="-15" dirty="0">
                <a:latin typeface="Times New Roman" panose="02020603050405020304" pitchFamily="18" charset="0"/>
                <a:cs typeface="Times New Roman" panose="02020603050405020304" pitchFamily="18" charset="0"/>
              </a:rPr>
              <a:t>organization to </a:t>
            </a:r>
            <a:r>
              <a:rPr sz="2400" dirty="0">
                <a:latin typeface="Times New Roman" panose="02020603050405020304" pitchFamily="18" charset="0"/>
                <a:cs typeface="Times New Roman" panose="02020603050405020304" pitchFamily="18" charset="0"/>
              </a:rPr>
              <a:t>whom the </a:t>
            </a:r>
            <a:r>
              <a:rPr sz="2400" spc="-48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check</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is issued and</a:t>
            </a:r>
            <a:r>
              <a:rPr sz="2400" spc="-2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stating</a:t>
            </a:r>
            <a:r>
              <a:rPr sz="2400" spc="-20" dirty="0">
                <a:latin typeface="Times New Roman" panose="02020603050405020304" pitchFamily="18" charset="0"/>
                <a:cs typeface="Times New Roman" panose="02020603050405020304" pitchFamily="18" charset="0"/>
              </a:rPr>
              <a:t> for</a:t>
            </a:r>
            <a:r>
              <a:rPr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what</a:t>
            </a:r>
            <a:r>
              <a:rPr sz="2400" spc="-5" dirty="0">
                <a:latin typeface="Times New Roman" panose="02020603050405020304" pitchFamily="18" charset="0"/>
                <a:cs typeface="Times New Roman" panose="02020603050405020304" pitchFamily="18" charset="0"/>
              </a:rPr>
              <a:t> purpose</a:t>
            </a:r>
            <a:endParaRPr sz="2400" dirty="0">
              <a:latin typeface="Times New Roman" panose="02020603050405020304" pitchFamily="18" charset="0"/>
              <a:cs typeface="Times New Roman" panose="02020603050405020304" pitchFamily="18" charset="0"/>
            </a:endParaRPr>
          </a:p>
        </p:txBody>
      </p:sp>
      <p:pic>
        <p:nvPicPr>
          <p:cNvPr id="6" name="object 6"/>
          <p:cNvPicPr/>
          <p:nvPr/>
        </p:nvPicPr>
        <p:blipFill>
          <a:blip r:embed="rId4" cstate="print"/>
          <a:stretch>
            <a:fillRect/>
          </a:stretch>
        </p:blipFill>
        <p:spPr>
          <a:xfrm>
            <a:off x="8392668" y="1615582"/>
            <a:ext cx="1056132" cy="1371600"/>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15</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2309495" y="1586919"/>
            <a:ext cx="6285230" cy="627736"/>
          </a:xfrm>
          <a:prstGeom prst="rect">
            <a:avLst/>
          </a:prstGeom>
        </p:spPr>
        <p:txBody>
          <a:bodyPr vert="horz" wrap="square" lIns="0" tIns="12065" rIns="0" bIns="0" rtlCol="0">
            <a:spAutoFit/>
          </a:bodyPr>
          <a:lstStyle/>
          <a:p>
            <a:pPr marL="12700">
              <a:lnSpc>
                <a:spcPct val="100000"/>
              </a:lnSpc>
              <a:spcBef>
                <a:spcPts val="95"/>
              </a:spcBef>
            </a:pPr>
            <a:r>
              <a:rPr sz="4000" dirty="0">
                <a:latin typeface="Times New Roman" panose="02020603050405020304" pitchFamily="18" charset="0"/>
                <a:cs typeface="Times New Roman" panose="02020603050405020304" pitchFamily="18" charset="0"/>
              </a:rPr>
              <a:t>Auxiliary</a:t>
            </a:r>
            <a:r>
              <a:rPr sz="4000" spc="-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Treasurer’s</a:t>
            </a:r>
            <a:r>
              <a:rPr sz="4000" spc="5" dirty="0">
                <a:latin typeface="Times New Roman" panose="02020603050405020304" pitchFamily="18" charset="0"/>
                <a:cs typeface="Times New Roman" panose="02020603050405020304" pitchFamily="18" charset="0"/>
              </a:rPr>
              <a:t> </a:t>
            </a:r>
            <a:r>
              <a:rPr sz="4000" spc="-15" dirty="0">
                <a:latin typeface="Times New Roman" panose="02020603050405020304" pitchFamily="18" charset="0"/>
                <a:cs typeface="Times New Roman" panose="02020603050405020304" pitchFamily="18" charset="0"/>
              </a:rPr>
              <a:t>Report</a:t>
            </a:r>
            <a:endParaRPr sz="40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16</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pic>
        <p:nvPicPr>
          <p:cNvPr id="11" name="Picture 10" descr="A picture containing text, receipt, screenshot&#10;&#10;Description automatically generated">
            <a:extLst>
              <a:ext uri="{FF2B5EF4-FFF2-40B4-BE49-F238E27FC236}">
                <a16:creationId xmlns:a16="http://schemas.microsoft.com/office/drawing/2014/main" id="{E18D5BEB-72BA-43B8-9FC5-9C539B7A6165}"/>
              </a:ext>
            </a:extLst>
          </p:cNvPr>
          <p:cNvPicPr>
            <a:picLocks noChangeAspect="1"/>
          </p:cNvPicPr>
          <p:nvPr/>
        </p:nvPicPr>
        <p:blipFill>
          <a:blip r:embed="rId4"/>
          <a:stretch>
            <a:fillRect/>
          </a:stretch>
        </p:blipFill>
        <p:spPr>
          <a:xfrm>
            <a:off x="2633503" y="2385524"/>
            <a:ext cx="4791391" cy="4315427"/>
          </a:xfrm>
          <a:prstGeom prst="rect">
            <a:avLst/>
          </a:prstGeom>
          <a:ln w="3175">
            <a:solidFill>
              <a:schemeClr val="tx1"/>
            </a:solidFill>
          </a:ln>
        </p:spPr>
      </p:pic>
    </p:spTree>
    <p:extLst>
      <p:ext uri="{BB962C8B-B14F-4D97-AF65-F5344CB8AC3E}">
        <p14:creationId xmlns:p14="http://schemas.microsoft.com/office/powerpoint/2010/main" val="195522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2309495" y="1586919"/>
            <a:ext cx="6285230" cy="627736"/>
          </a:xfrm>
          <a:prstGeom prst="rect">
            <a:avLst/>
          </a:prstGeom>
        </p:spPr>
        <p:txBody>
          <a:bodyPr vert="horz" wrap="square" lIns="0" tIns="12065" rIns="0" bIns="0" rtlCol="0">
            <a:spAutoFit/>
          </a:bodyPr>
          <a:lstStyle/>
          <a:p>
            <a:pPr marL="12700">
              <a:lnSpc>
                <a:spcPct val="100000"/>
              </a:lnSpc>
              <a:spcBef>
                <a:spcPts val="95"/>
              </a:spcBef>
            </a:pPr>
            <a:r>
              <a:rPr sz="4000" dirty="0">
                <a:latin typeface="Times New Roman" panose="02020603050405020304" pitchFamily="18" charset="0"/>
                <a:cs typeface="Times New Roman" panose="02020603050405020304" pitchFamily="18" charset="0"/>
              </a:rPr>
              <a:t>Auxiliary</a:t>
            </a:r>
            <a:r>
              <a:rPr sz="4000" spc="-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Treasurer’s</a:t>
            </a:r>
            <a:r>
              <a:rPr sz="4000" spc="5" dirty="0">
                <a:latin typeface="Times New Roman" panose="02020603050405020304" pitchFamily="18" charset="0"/>
                <a:cs typeface="Times New Roman" panose="02020603050405020304" pitchFamily="18" charset="0"/>
              </a:rPr>
              <a:t> </a:t>
            </a:r>
            <a:r>
              <a:rPr sz="4000" spc="-15" dirty="0">
                <a:latin typeface="Times New Roman" panose="02020603050405020304" pitchFamily="18" charset="0"/>
                <a:cs typeface="Times New Roman" panose="02020603050405020304" pitchFamily="18" charset="0"/>
              </a:rPr>
              <a:t>Report</a:t>
            </a:r>
            <a:endParaRPr sz="40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pic>
        <p:nvPicPr>
          <p:cNvPr id="6" name="Picture 5" descr="Calendar&#10;&#10;Description automatically generated with medium confidence">
            <a:extLst>
              <a:ext uri="{FF2B5EF4-FFF2-40B4-BE49-F238E27FC236}">
                <a16:creationId xmlns:a16="http://schemas.microsoft.com/office/drawing/2014/main" id="{8AB04C6E-C744-4525-9B4A-EDF664AFD08B}"/>
              </a:ext>
            </a:extLst>
          </p:cNvPr>
          <p:cNvPicPr>
            <a:picLocks noChangeAspect="1"/>
          </p:cNvPicPr>
          <p:nvPr/>
        </p:nvPicPr>
        <p:blipFill>
          <a:blip r:embed="rId4"/>
          <a:stretch>
            <a:fillRect/>
          </a:stretch>
        </p:blipFill>
        <p:spPr>
          <a:xfrm>
            <a:off x="308903" y="2468529"/>
            <a:ext cx="9440592" cy="4067743"/>
          </a:xfrm>
          <a:prstGeom prst="rect">
            <a:avLst/>
          </a:prstGeom>
          <a:ln w="3175">
            <a:solidFill>
              <a:schemeClr val="tx1"/>
            </a:solidFill>
          </a:ln>
        </p:spPr>
      </p:pic>
    </p:spTree>
    <p:extLst>
      <p:ext uri="{BB962C8B-B14F-4D97-AF65-F5344CB8AC3E}">
        <p14:creationId xmlns:p14="http://schemas.microsoft.com/office/powerpoint/2010/main" val="387891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2" cstate="print"/>
          <a:stretch>
            <a:fillRect/>
          </a:stretch>
        </p:blipFill>
        <p:spPr>
          <a:xfrm>
            <a:off x="609600" y="547877"/>
            <a:ext cx="1586484" cy="1585722"/>
          </a:xfrm>
          <a:prstGeom prst="rect">
            <a:avLst/>
          </a:prstGeom>
        </p:spPr>
      </p:pic>
      <p:sp>
        <p:nvSpPr>
          <p:cNvPr id="4" name="object 4"/>
          <p:cNvSpPr txBox="1"/>
          <p:nvPr/>
        </p:nvSpPr>
        <p:spPr>
          <a:xfrm>
            <a:off x="456311" y="1673606"/>
            <a:ext cx="9145776" cy="4464684"/>
          </a:xfrm>
          <a:prstGeom prst="rect">
            <a:avLst/>
          </a:prstGeom>
        </p:spPr>
        <p:txBody>
          <a:bodyPr vert="horz" wrap="square" lIns="0" tIns="12065" rIns="0" bIns="0" rtlCol="0">
            <a:spAutoFit/>
          </a:bodyPr>
          <a:lstStyle/>
          <a:p>
            <a:pPr marL="1783714">
              <a:lnSpc>
                <a:spcPct val="100000"/>
              </a:lnSpc>
              <a:spcBef>
                <a:spcPts val="95"/>
              </a:spcBef>
            </a:pPr>
            <a:r>
              <a:rPr sz="4000" dirty="0">
                <a:latin typeface="Times New Roman" panose="02020603050405020304" pitchFamily="18" charset="0"/>
                <a:cs typeface="Times New Roman" panose="02020603050405020304" pitchFamily="18" charset="0"/>
              </a:rPr>
              <a:t>Auxiliary </a:t>
            </a:r>
            <a:r>
              <a:rPr sz="4000" spc="-45" dirty="0">
                <a:latin typeface="Times New Roman" panose="02020603050405020304" pitchFamily="18" charset="0"/>
                <a:cs typeface="Times New Roman" panose="02020603050405020304" pitchFamily="18" charset="0"/>
              </a:rPr>
              <a:t>Treasurer’s</a:t>
            </a:r>
            <a:r>
              <a:rPr sz="4000" spc="10" dirty="0">
                <a:latin typeface="Times New Roman" panose="02020603050405020304" pitchFamily="18" charset="0"/>
                <a:cs typeface="Times New Roman" panose="02020603050405020304" pitchFamily="18" charset="0"/>
              </a:rPr>
              <a:t> </a:t>
            </a:r>
            <a:r>
              <a:rPr sz="4000" spc="-15" dirty="0">
                <a:latin typeface="Times New Roman" panose="02020603050405020304" pitchFamily="18" charset="0"/>
                <a:cs typeface="Times New Roman" panose="02020603050405020304" pitchFamily="18" charset="0"/>
              </a:rPr>
              <a:t>Report</a:t>
            </a:r>
            <a:endParaRPr sz="4000" dirty="0">
              <a:latin typeface="Times New Roman" panose="02020603050405020304" pitchFamily="18" charset="0"/>
              <a:cs typeface="Times New Roman" panose="02020603050405020304" pitchFamily="18" charset="0"/>
            </a:endParaRPr>
          </a:p>
          <a:p>
            <a:pPr>
              <a:lnSpc>
                <a:spcPct val="100000"/>
              </a:lnSpc>
              <a:spcBef>
                <a:spcPts val="55"/>
              </a:spcBef>
            </a:pPr>
            <a:endParaRPr sz="4000" dirty="0">
              <a:latin typeface="Times New Roman" panose="02020603050405020304" pitchFamily="18" charset="0"/>
              <a:cs typeface="Times New Roman" panose="02020603050405020304" pitchFamily="18" charset="0"/>
            </a:endParaRPr>
          </a:p>
          <a:p>
            <a:pPr marL="469900" marR="408940" indent="-457834">
              <a:lnSpc>
                <a:spcPct val="100000"/>
              </a:lnSpc>
              <a:buFont typeface="Wingdings" panose="05000000000000000000" pitchFamily="2" charset="2"/>
              <a:buChar char="q"/>
            </a:pPr>
            <a:r>
              <a:rPr sz="3200" spc="-5" dirty="0">
                <a:latin typeface="Times New Roman" panose="02020603050405020304" pitchFamily="18" charset="0"/>
                <a:cs typeface="Times New Roman" panose="02020603050405020304" pitchFamily="18" charset="0"/>
              </a:rPr>
              <a:t>A</a:t>
            </a:r>
            <a:r>
              <a:rPr sz="3200" spc="5"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copy</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of</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a:t>
            </a:r>
            <a:r>
              <a:rPr sz="3200" dirty="0">
                <a:latin typeface="Times New Roman" panose="02020603050405020304" pitchFamily="18" charset="0"/>
                <a:cs typeface="Times New Roman" panose="02020603050405020304" pitchFamily="18" charset="0"/>
              </a:rPr>
              <a:t> </a:t>
            </a:r>
            <a:r>
              <a:rPr sz="3200" spc="-35" dirty="0">
                <a:latin typeface="Times New Roman" panose="02020603050405020304" pitchFamily="18" charset="0"/>
                <a:cs typeface="Times New Roman" panose="02020603050405020304" pitchFamily="18" charset="0"/>
              </a:rPr>
              <a:t>Treasurer’s</a:t>
            </a:r>
            <a:r>
              <a:rPr sz="320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Report</a:t>
            </a:r>
            <a:r>
              <a:rPr sz="320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goes</a:t>
            </a:r>
            <a:r>
              <a:rPr sz="320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a:t>
            </a:r>
            <a:r>
              <a:rPr sz="3200" spc="-5" dirty="0">
                <a:latin typeface="Times New Roman" panose="02020603050405020304" pitchFamily="18" charset="0"/>
                <a:cs typeface="Times New Roman" panose="02020603050405020304" pitchFamily="18" charset="0"/>
              </a:rPr>
              <a:t> the </a:t>
            </a:r>
            <a:r>
              <a:rPr sz="3200" spc="-71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Secretary</a:t>
            </a:r>
            <a:r>
              <a:rPr sz="320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a:t>
            </a:r>
            <a:r>
              <a:rPr sz="3200" spc="-5" dirty="0">
                <a:latin typeface="Times New Roman" panose="02020603050405020304" pitchFamily="18" charset="0"/>
                <a:cs typeface="Times New Roman" panose="02020603050405020304" pitchFamily="18" charset="0"/>
              </a:rPr>
              <a:t> be </a:t>
            </a:r>
            <a:r>
              <a:rPr sz="3200" spc="-10" dirty="0">
                <a:latin typeface="Times New Roman" panose="02020603050405020304" pitchFamily="18" charset="0"/>
                <a:cs typeface="Times New Roman" panose="02020603050405020304" pitchFamily="18" charset="0"/>
              </a:rPr>
              <a:t>included</a:t>
            </a:r>
            <a:r>
              <a:rPr sz="3200" spc="2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in</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a:t>
            </a:r>
            <a:r>
              <a:rPr sz="320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minutes</a:t>
            </a:r>
            <a:endParaRPr sz="3200" dirty="0">
              <a:latin typeface="Times New Roman" panose="02020603050405020304" pitchFamily="18" charset="0"/>
              <a:cs typeface="Times New Roman" panose="02020603050405020304" pitchFamily="18" charset="0"/>
            </a:endParaRPr>
          </a:p>
          <a:p>
            <a:pPr>
              <a:lnSpc>
                <a:spcPct val="100000"/>
              </a:lnSpc>
              <a:spcBef>
                <a:spcPts val="5"/>
              </a:spcBef>
            </a:pPr>
            <a:endParaRPr sz="4400" dirty="0">
              <a:latin typeface="Times New Roman" panose="02020603050405020304" pitchFamily="18" charset="0"/>
              <a:cs typeface="Times New Roman" panose="02020603050405020304" pitchFamily="18" charset="0"/>
            </a:endParaRPr>
          </a:p>
          <a:p>
            <a:pPr marL="469900" marR="5080" indent="-457834">
              <a:lnSpc>
                <a:spcPct val="100000"/>
              </a:lnSpc>
              <a:buFont typeface="Wingdings" panose="05000000000000000000" pitchFamily="2" charset="2"/>
              <a:buChar char="q"/>
            </a:pPr>
            <a:r>
              <a:rPr sz="3200" spc="-5" dirty="0">
                <a:latin typeface="Times New Roman" panose="02020603050405020304" pitchFamily="18" charset="0"/>
                <a:cs typeface="Times New Roman" panose="02020603050405020304" pitchFamily="18" charset="0"/>
              </a:rPr>
              <a:t>As</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per the </a:t>
            </a:r>
            <a:r>
              <a:rPr sz="3200" dirty="0">
                <a:latin typeface="Times New Roman" panose="02020603050405020304" pitchFamily="18" charset="0"/>
                <a:cs typeface="Times New Roman" panose="02020603050405020304" pitchFamily="18" charset="0"/>
              </a:rPr>
              <a:t>Auxiliary</a:t>
            </a:r>
            <a:r>
              <a:rPr sz="3200" spc="3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Order</a:t>
            </a:r>
            <a:r>
              <a:rPr sz="3200" spc="-5" dirty="0">
                <a:latin typeface="Times New Roman" panose="02020603050405020304" pitchFamily="18" charset="0"/>
                <a:cs typeface="Times New Roman" panose="02020603050405020304" pitchFamily="18" charset="0"/>
              </a:rPr>
              <a:t> of Business,</a:t>
            </a:r>
            <a:r>
              <a:rPr sz="3200" spc="2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after </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 </a:t>
            </a:r>
            <a:r>
              <a:rPr sz="3200" spc="-35" dirty="0">
                <a:latin typeface="Times New Roman" panose="02020603050405020304" pitchFamily="18" charset="0"/>
                <a:cs typeface="Times New Roman" panose="02020603050405020304" pitchFamily="18" charset="0"/>
              </a:rPr>
              <a:t>Treasurer’s</a:t>
            </a:r>
            <a:r>
              <a:rPr sz="3200" spc="-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report</a:t>
            </a:r>
            <a:r>
              <a:rPr sz="3200" spc="-5" dirty="0">
                <a:latin typeface="Times New Roman" panose="02020603050405020304" pitchFamily="18" charset="0"/>
                <a:cs typeface="Times New Roman" panose="02020603050405020304" pitchFamily="18" charset="0"/>
              </a:rPr>
              <a:t> it is</a:t>
            </a:r>
            <a:r>
              <a:rPr sz="3200" spc="-10" dirty="0">
                <a:latin typeface="Times New Roman" panose="02020603050405020304" pitchFamily="18" charset="0"/>
                <a:cs typeface="Times New Roman" panose="02020603050405020304" pitchFamily="18" charset="0"/>
              </a:rPr>
              <a:t> customary</a:t>
            </a:r>
            <a:r>
              <a:rPr sz="3200" spc="25"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for</a:t>
            </a:r>
            <a:r>
              <a:rPr sz="3200" spc="-5" dirty="0">
                <a:latin typeface="Times New Roman" panose="02020603050405020304" pitchFamily="18" charset="0"/>
                <a:cs typeface="Times New Roman" panose="02020603050405020304" pitchFamily="18" charset="0"/>
              </a:rPr>
              <a:t> the </a:t>
            </a:r>
            <a:r>
              <a:rPr sz="320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Presentation</a:t>
            </a:r>
            <a:r>
              <a:rPr sz="3200" spc="2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of</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Bills</a:t>
            </a:r>
            <a:r>
              <a:rPr sz="3200" spc="1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be</a:t>
            </a:r>
            <a:r>
              <a:rPr sz="3200" spc="-15" dirty="0">
                <a:latin typeface="Times New Roman" panose="02020603050405020304" pitchFamily="18" charset="0"/>
                <a:cs typeface="Times New Roman" panose="02020603050405020304" pitchFamily="18" charset="0"/>
              </a:rPr>
              <a:t> approved</a:t>
            </a:r>
            <a:r>
              <a:rPr sz="3200" spc="25"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be</a:t>
            </a:r>
            <a:r>
              <a:rPr sz="3200" spc="-1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paid</a:t>
            </a:r>
            <a:endParaRPr sz="3200" dirty="0">
              <a:latin typeface="Times New Roman" panose="02020603050405020304" pitchFamily="18" charset="0"/>
              <a:cs typeface="Times New Roman" panose="02020603050405020304" pitchFamily="18" charset="0"/>
            </a:endParaRPr>
          </a:p>
        </p:txBody>
      </p:sp>
      <p:pic>
        <p:nvPicPr>
          <p:cNvPr id="5" name="object 5"/>
          <p:cNvPicPr/>
          <p:nvPr/>
        </p:nvPicPr>
        <p:blipFill>
          <a:blip r:embed="rId3" cstate="print"/>
          <a:stretch>
            <a:fillRect/>
          </a:stretch>
        </p:blipFill>
        <p:spPr>
          <a:xfrm>
            <a:off x="8211311" y="2609850"/>
            <a:ext cx="1295400" cy="127635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2" cstate="print"/>
          <a:stretch>
            <a:fillRect/>
          </a:stretch>
        </p:blipFill>
        <p:spPr>
          <a:xfrm>
            <a:off x="609600" y="547877"/>
            <a:ext cx="1586484" cy="1585722"/>
          </a:xfrm>
          <a:prstGeom prst="rect">
            <a:avLst/>
          </a:prstGeom>
        </p:spPr>
      </p:pic>
      <p:pic>
        <p:nvPicPr>
          <p:cNvPr id="4" name="object 4"/>
          <p:cNvPicPr/>
          <p:nvPr/>
        </p:nvPicPr>
        <p:blipFill>
          <a:blip r:embed="rId3" cstate="print"/>
          <a:stretch>
            <a:fillRect/>
          </a:stretch>
        </p:blipFill>
        <p:spPr>
          <a:xfrm>
            <a:off x="7862950" y="1661947"/>
            <a:ext cx="1471549" cy="1023749"/>
          </a:xfrm>
          <a:prstGeom prst="rect">
            <a:avLst/>
          </a:prstGeom>
        </p:spPr>
      </p:pic>
      <p:sp>
        <p:nvSpPr>
          <p:cNvPr id="6" name="object 6"/>
          <p:cNvSpPr txBox="1"/>
          <p:nvPr/>
        </p:nvSpPr>
        <p:spPr>
          <a:xfrm>
            <a:off x="456311" y="1632639"/>
            <a:ext cx="9145777" cy="4885312"/>
          </a:xfrm>
          <a:prstGeom prst="rect">
            <a:avLst/>
          </a:prstGeom>
        </p:spPr>
        <p:txBody>
          <a:bodyPr vert="horz" wrap="square" lIns="0" tIns="12065" rIns="0" bIns="0" rtlCol="0">
            <a:spAutoFit/>
          </a:bodyPr>
          <a:lstStyle/>
          <a:p>
            <a:pPr marR="34290" algn="ctr">
              <a:lnSpc>
                <a:spcPct val="100000"/>
              </a:lnSpc>
              <a:spcBef>
                <a:spcPts val="95"/>
              </a:spcBef>
            </a:pPr>
            <a:r>
              <a:rPr sz="4000" spc="-5" dirty="0">
                <a:latin typeface="Times New Roman" panose="02020603050405020304" pitchFamily="18" charset="0"/>
                <a:cs typeface="Times New Roman" panose="02020603050405020304" pitchFamily="18" charset="0"/>
              </a:rPr>
              <a:t>990‐N</a:t>
            </a:r>
            <a:r>
              <a:rPr sz="4000" spc="-15" dirty="0">
                <a:latin typeface="Times New Roman" panose="02020603050405020304" pitchFamily="18" charset="0"/>
                <a:cs typeface="Times New Roman" panose="02020603050405020304" pitchFamily="18" charset="0"/>
              </a:rPr>
              <a:t> </a:t>
            </a:r>
            <a:r>
              <a:rPr sz="4000" spc="-35" dirty="0">
                <a:latin typeface="Times New Roman" panose="02020603050405020304" pitchFamily="18" charset="0"/>
                <a:cs typeface="Times New Roman" panose="02020603050405020304" pitchFamily="18" charset="0"/>
              </a:rPr>
              <a:t>ePostcard</a:t>
            </a:r>
            <a:endParaRPr sz="4000" dirty="0">
              <a:latin typeface="Times New Roman" panose="02020603050405020304" pitchFamily="18" charset="0"/>
              <a:cs typeface="Times New Roman" panose="02020603050405020304" pitchFamily="18" charset="0"/>
            </a:endParaRPr>
          </a:p>
          <a:p>
            <a:pPr marL="406400" indent="-342900">
              <a:lnSpc>
                <a:spcPct val="100000"/>
              </a:lnSpc>
              <a:spcBef>
                <a:spcPts val="1980"/>
              </a:spcBef>
              <a:buFont typeface="Wingdings" panose="05000000000000000000" pitchFamily="2" charset="2"/>
              <a:buChar char="q"/>
              <a:tabLst>
                <a:tab pos="520065" algn="l"/>
              </a:tabLst>
            </a:pPr>
            <a:r>
              <a:rPr sz="2000" spc="-5" dirty="0">
                <a:latin typeface="Times New Roman" panose="02020603050405020304" pitchFamily="18" charset="0"/>
                <a:cs typeface="Times New Roman" panose="02020603050405020304" pitchFamily="18" charset="0"/>
              </a:rPr>
              <a:t>Due</a:t>
            </a:r>
            <a:r>
              <a:rPr sz="2000" spc="48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within</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4</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½</a:t>
            </a:r>
            <a:r>
              <a:rPr sz="2000" spc="-5" dirty="0">
                <a:latin typeface="Times New Roman" panose="02020603050405020304" pitchFamily="18" charset="0"/>
                <a:cs typeface="Times New Roman" panose="02020603050405020304" pitchFamily="18" charset="0"/>
              </a:rPr>
              <a:t> months</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after</a:t>
            </a:r>
            <a:r>
              <a:rPr sz="2000" dirty="0">
                <a:latin typeface="Times New Roman" panose="02020603050405020304" pitchFamily="18" charset="0"/>
                <a:cs typeface="Times New Roman" panose="02020603050405020304" pitchFamily="18" charset="0"/>
              </a:rPr>
              <a:t> the end</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of </a:t>
            </a:r>
            <a:r>
              <a:rPr sz="2000" dirty="0">
                <a:latin typeface="Times New Roman" panose="02020603050405020304" pitchFamily="18" charset="0"/>
                <a:cs typeface="Times New Roman" panose="02020603050405020304" pitchFamily="18" charset="0"/>
              </a:rPr>
              <a:t>the</a:t>
            </a:r>
            <a:r>
              <a:rPr sz="2000" spc="-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organization’s </a:t>
            </a:r>
            <a:r>
              <a:rPr sz="2000" spc="-5" dirty="0">
                <a:latin typeface="Times New Roman" panose="02020603050405020304" pitchFamily="18" charset="0"/>
                <a:cs typeface="Times New Roman" panose="02020603050405020304" pitchFamily="18" charset="0"/>
              </a:rPr>
              <a:t>fiscal</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year</a:t>
            </a:r>
            <a:endParaRPr sz="2000" dirty="0">
              <a:latin typeface="Times New Roman" panose="02020603050405020304" pitchFamily="18" charset="0"/>
              <a:cs typeface="Times New Roman" panose="02020603050405020304" pitchFamily="18" charset="0"/>
            </a:endParaRPr>
          </a:p>
          <a:p>
            <a:pPr marL="977900" indent="-457834">
              <a:lnSpc>
                <a:spcPct val="100000"/>
              </a:lnSpc>
              <a:spcBef>
                <a:spcPts val="10"/>
              </a:spcBef>
              <a:buFont typeface="Wingdings"/>
              <a:buChar char=""/>
              <a:tabLst>
                <a:tab pos="977265" algn="l"/>
                <a:tab pos="978535" algn="l"/>
              </a:tabLst>
            </a:pPr>
            <a:r>
              <a:rPr sz="2000" spc="-10" dirty="0">
                <a:latin typeface="Times New Roman" panose="02020603050405020304" pitchFamily="18" charset="0"/>
                <a:cs typeface="Times New Roman" panose="02020603050405020304" pitchFamily="18" charset="0"/>
              </a:rPr>
              <a:t>Section</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920</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of </a:t>
            </a:r>
            <a:r>
              <a:rPr sz="2000" spc="-10" dirty="0">
                <a:latin typeface="Times New Roman" panose="02020603050405020304" pitchFamily="18" charset="0"/>
                <a:cs typeface="Times New Roman" panose="02020603050405020304" pitchFamily="18" charset="0"/>
              </a:rPr>
              <a:t>Bylaws</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Fiscal</a:t>
            </a:r>
            <a:r>
              <a:rPr sz="2000" spc="2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Year</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End is</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June </a:t>
            </a:r>
            <a:r>
              <a:rPr sz="2000" spc="10" dirty="0">
                <a:latin typeface="Times New Roman" panose="02020603050405020304" pitchFamily="18" charset="0"/>
                <a:cs typeface="Times New Roman" panose="02020603050405020304" pitchFamily="18" charset="0"/>
              </a:rPr>
              <a:t>30</a:t>
            </a:r>
            <a:r>
              <a:rPr sz="2000" spc="15" baseline="25641" dirty="0">
                <a:latin typeface="Times New Roman" panose="02020603050405020304" pitchFamily="18" charset="0"/>
                <a:cs typeface="Times New Roman" panose="02020603050405020304" pitchFamily="18" charset="0"/>
              </a:rPr>
              <a:t>th</a:t>
            </a:r>
            <a:endParaRPr sz="2000" baseline="25641" dirty="0">
              <a:latin typeface="Times New Roman" panose="02020603050405020304" pitchFamily="18" charset="0"/>
              <a:cs typeface="Times New Roman" panose="02020603050405020304" pitchFamily="18" charset="0"/>
            </a:endParaRPr>
          </a:p>
          <a:p>
            <a:pPr marL="977900" indent="-457834">
              <a:lnSpc>
                <a:spcPct val="100000"/>
              </a:lnSpc>
              <a:buFont typeface="Wingdings"/>
              <a:buChar char=""/>
              <a:tabLst>
                <a:tab pos="977265" algn="l"/>
                <a:tab pos="978535" algn="l"/>
              </a:tabLst>
            </a:pPr>
            <a:r>
              <a:rPr sz="2000" spc="-5" dirty="0">
                <a:latin typeface="Times New Roman" panose="02020603050405020304" pitchFamily="18" charset="0"/>
                <a:cs typeface="Times New Roman" panose="02020603050405020304" pitchFamily="18" charset="0"/>
              </a:rPr>
              <a:t>990‐N</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ePostcard</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is</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due </a:t>
            </a:r>
            <a:r>
              <a:rPr sz="2000" spc="-10" dirty="0">
                <a:latin typeface="Times New Roman" panose="02020603050405020304" pitchFamily="18" charset="0"/>
                <a:cs typeface="Times New Roman" panose="02020603050405020304" pitchFamily="18" charset="0"/>
              </a:rPr>
              <a:t>by</a:t>
            </a:r>
            <a:r>
              <a:rPr sz="2000" dirty="0">
                <a:latin typeface="Times New Roman" panose="02020603050405020304" pitchFamily="18" charset="0"/>
                <a:cs typeface="Times New Roman" panose="02020603050405020304" pitchFamily="18" charset="0"/>
              </a:rPr>
              <a:t> </a:t>
            </a:r>
            <a:r>
              <a:rPr sz="2000" b="1" spc="-10" dirty="0">
                <a:latin typeface="Times New Roman" panose="02020603050405020304" pitchFamily="18" charset="0"/>
                <a:cs typeface="Times New Roman" panose="02020603050405020304" pitchFamily="18" charset="0"/>
              </a:rPr>
              <a:t>November</a:t>
            </a:r>
            <a:r>
              <a:rPr sz="2000" b="1" spc="5" dirty="0">
                <a:latin typeface="Times New Roman" panose="02020603050405020304" pitchFamily="18" charset="0"/>
                <a:cs typeface="Times New Roman" panose="02020603050405020304" pitchFamily="18" charset="0"/>
              </a:rPr>
              <a:t> 15</a:t>
            </a:r>
            <a:r>
              <a:rPr sz="2000" b="1" spc="7" baseline="25641" dirty="0">
                <a:latin typeface="Times New Roman" panose="02020603050405020304" pitchFamily="18" charset="0"/>
                <a:cs typeface="Times New Roman" panose="02020603050405020304" pitchFamily="18" charset="0"/>
              </a:rPr>
              <a:t>th</a:t>
            </a:r>
            <a:r>
              <a:rPr sz="2000" b="1" spc="225" baseline="25641"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each</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year</a:t>
            </a:r>
            <a:endParaRPr lang="en-US" sz="2000" spc="-10" dirty="0">
              <a:latin typeface="Times New Roman" panose="02020603050405020304" pitchFamily="18" charset="0"/>
              <a:cs typeface="Times New Roman" panose="02020603050405020304" pitchFamily="18" charset="0"/>
            </a:endParaRPr>
          </a:p>
          <a:p>
            <a:pPr marL="977900" indent="-457834">
              <a:lnSpc>
                <a:spcPct val="100000"/>
              </a:lnSpc>
              <a:buFont typeface="Wingdings"/>
              <a:buChar char=""/>
              <a:tabLst>
                <a:tab pos="977265" algn="l"/>
                <a:tab pos="978535" algn="l"/>
              </a:tabLst>
            </a:pPr>
            <a:r>
              <a:rPr sz="2000" spc="-10" dirty="0">
                <a:latin typeface="Times New Roman" panose="02020603050405020304" pitchFamily="18" charset="0"/>
                <a:cs typeface="Times New Roman" panose="02020603050405020304" pitchFamily="18" charset="0"/>
              </a:rPr>
              <a:t>Information</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needed</a:t>
            </a:r>
            <a:r>
              <a:rPr sz="2000" spc="-15" dirty="0">
                <a:latin typeface="Times New Roman" panose="02020603050405020304" pitchFamily="18" charset="0"/>
                <a:cs typeface="Times New Roman" panose="02020603050405020304" pitchFamily="18" charset="0"/>
              </a:rPr>
              <a:t> to</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complete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990‐N </a:t>
            </a:r>
            <a:r>
              <a:rPr sz="2000" spc="-20" dirty="0" err="1">
                <a:latin typeface="Times New Roman" panose="02020603050405020304" pitchFamily="18" charset="0"/>
                <a:cs typeface="Times New Roman" panose="02020603050405020304" pitchFamily="18" charset="0"/>
              </a:rPr>
              <a:t>ePos</a:t>
            </a:r>
            <a:r>
              <a:rPr lang="en-US" sz="2000" spc="-20" dirty="0" err="1">
                <a:latin typeface="Times New Roman" panose="02020603050405020304" pitchFamily="18" charset="0"/>
                <a:cs typeface="Times New Roman" panose="02020603050405020304" pitchFamily="18" charset="0"/>
              </a:rPr>
              <a:t>tcard</a:t>
            </a:r>
            <a:r>
              <a:rPr lang="en-US" sz="2000" spc="-2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977900" indent="-457834">
              <a:lnSpc>
                <a:spcPct val="100000"/>
              </a:lnSpc>
              <a:spcBef>
                <a:spcPts val="10"/>
              </a:spcBef>
              <a:buFont typeface="Wingdings"/>
              <a:buChar char=""/>
              <a:tabLst>
                <a:tab pos="977265" algn="l"/>
                <a:tab pos="978535" algn="l"/>
              </a:tabLst>
            </a:pPr>
            <a:r>
              <a:rPr sz="2000" spc="-45" dirty="0">
                <a:latin typeface="Times New Roman" panose="02020603050405020304" pitchFamily="18" charset="0"/>
                <a:cs typeface="Times New Roman" panose="02020603050405020304" pitchFamily="18" charset="0"/>
              </a:rPr>
              <a:t>Your</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organization's</a:t>
            </a:r>
            <a:r>
              <a:rPr sz="2000" spc="1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Employer</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Identification</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Number</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(EIN)</a:t>
            </a:r>
            <a:endParaRPr sz="2000" dirty="0">
              <a:latin typeface="Times New Roman" panose="02020603050405020304" pitchFamily="18" charset="0"/>
              <a:cs typeface="Times New Roman" panose="02020603050405020304" pitchFamily="18" charset="0"/>
            </a:endParaRPr>
          </a:p>
          <a:p>
            <a:pPr marL="977900" indent="-457834">
              <a:lnSpc>
                <a:spcPct val="100000"/>
              </a:lnSpc>
              <a:buFont typeface="Wingdings"/>
              <a:buChar char=""/>
              <a:tabLst>
                <a:tab pos="977265" algn="l"/>
                <a:tab pos="978535" algn="l"/>
              </a:tabLst>
            </a:pPr>
            <a:r>
              <a:rPr sz="2000" spc="-45" dirty="0">
                <a:latin typeface="Times New Roman" panose="02020603050405020304" pitchFamily="18" charset="0"/>
                <a:cs typeface="Times New Roman" panose="02020603050405020304" pitchFamily="18" charset="0"/>
              </a:rPr>
              <a:t>Your</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organization's</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legal</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name</a:t>
            </a:r>
            <a:endParaRPr sz="2000" dirty="0">
              <a:latin typeface="Times New Roman" panose="02020603050405020304" pitchFamily="18" charset="0"/>
              <a:cs typeface="Times New Roman" panose="02020603050405020304" pitchFamily="18" charset="0"/>
            </a:endParaRPr>
          </a:p>
          <a:p>
            <a:pPr marL="977900" indent="-457834">
              <a:lnSpc>
                <a:spcPct val="100000"/>
              </a:lnSpc>
              <a:buFont typeface="Wingdings"/>
              <a:buChar char=""/>
              <a:tabLst>
                <a:tab pos="977265" algn="l"/>
                <a:tab pos="978535" algn="l"/>
              </a:tabLst>
            </a:pPr>
            <a:r>
              <a:rPr sz="2000" spc="-15" dirty="0">
                <a:latin typeface="Times New Roman" panose="02020603050405020304" pitchFamily="18" charset="0"/>
                <a:cs typeface="Times New Roman" panose="02020603050405020304" pitchFamily="18" charset="0"/>
              </a:rPr>
              <a:t>Any</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other</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names</a:t>
            </a:r>
            <a:r>
              <a:rPr sz="2000" spc="1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your</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organization</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uses</a:t>
            </a:r>
            <a:r>
              <a:rPr sz="2000" spc="1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do</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business</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(DBA</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name)</a:t>
            </a:r>
            <a:endParaRPr sz="2000" dirty="0">
              <a:latin typeface="Times New Roman" panose="02020603050405020304" pitchFamily="18" charset="0"/>
              <a:cs typeface="Times New Roman" panose="02020603050405020304" pitchFamily="18" charset="0"/>
            </a:endParaRPr>
          </a:p>
          <a:p>
            <a:pPr marL="977900" indent="-457834">
              <a:lnSpc>
                <a:spcPct val="100000"/>
              </a:lnSpc>
              <a:buFont typeface="Wingdings"/>
              <a:buChar char=""/>
              <a:tabLst>
                <a:tab pos="977265" algn="l"/>
                <a:tab pos="978535" algn="l"/>
              </a:tabLst>
            </a:pPr>
            <a:r>
              <a:rPr sz="2000" spc="-5" dirty="0">
                <a:latin typeface="Times New Roman" panose="02020603050405020304" pitchFamily="18" charset="0"/>
                <a:cs typeface="Times New Roman" panose="02020603050405020304" pitchFamily="18" charset="0"/>
              </a:rPr>
              <a:t>Able</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to</a:t>
            </a:r>
            <a:r>
              <a:rPr sz="2000" spc="-10" dirty="0">
                <a:latin typeface="Times New Roman" panose="02020603050405020304" pitchFamily="18" charset="0"/>
                <a:cs typeface="Times New Roman" panose="02020603050405020304" pitchFamily="18" charset="0"/>
              </a:rPr>
              <a:t> answer</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10" dirty="0">
                <a:latin typeface="Times New Roman" panose="02020603050405020304" pitchFamily="18" charset="0"/>
                <a:cs typeface="Times New Roman" panose="02020603050405020304" pitchFamily="18" charset="0"/>
              </a:rPr>
              <a:t> following</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questions:</a:t>
            </a:r>
            <a:endParaRPr sz="2000" dirty="0">
              <a:latin typeface="Times New Roman" panose="02020603050405020304" pitchFamily="18" charset="0"/>
              <a:cs typeface="Times New Roman" panose="02020603050405020304" pitchFamily="18" charset="0"/>
            </a:endParaRPr>
          </a:p>
          <a:p>
            <a:pPr marL="977900">
              <a:lnSpc>
                <a:spcPct val="100000"/>
              </a:lnSpc>
              <a:spcBef>
                <a:spcPts val="10"/>
              </a:spcBef>
              <a:tabLst>
                <a:tab pos="1320165" algn="l"/>
              </a:tabLst>
            </a:pP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gross</a:t>
            </a:r>
            <a:r>
              <a:rPr sz="2000" spc="-5" dirty="0">
                <a:latin typeface="Times New Roman" panose="02020603050405020304" pitchFamily="18" charset="0"/>
                <a:cs typeface="Times New Roman" panose="02020603050405020304" pitchFamily="18" charset="0"/>
              </a:rPr>
              <a:t> receipts</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normally $50,000</a:t>
            </a:r>
            <a:r>
              <a:rPr sz="2000" spc="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or </a:t>
            </a:r>
            <a:r>
              <a:rPr sz="2000" spc="-10" dirty="0">
                <a:latin typeface="Times New Roman" panose="02020603050405020304" pitchFamily="18" charset="0"/>
                <a:cs typeface="Times New Roman" panose="02020603050405020304" pitchFamily="18" charset="0"/>
              </a:rPr>
              <a:t>less?</a:t>
            </a:r>
            <a:endParaRPr sz="2000" dirty="0">
              <a:latin typeface="Times New Roman" panose="02020603050405020304" pitchFamily="18" charset="0"/>
              <a:cs typeface="Times New Roman" panose="02020603050405020304" pitchFamily="18" charset="0"/>
            </a:endParaRPr>
          </a:p>
          <a:p>
            <a:pPr marL="977900">
              <a:lnSpc>
                <a:spcPct val="100000"/>
              </a:lnSpc>
              <a:tabLst>
                <a:tab pos="1320165" algn="l"/>
              </a:tabLst>
            </a:pPr>
            <a:r>
              <a:rPr sz="2000" spc="-5" dirty="0">
                <a:latin typeface="Times New Roman" panose="02020603050405020304" pitchFamily="18" charset="0"/>
                <a:cs typeface="Times New Roman" panose="02020603050405020304" pitchFamily="18" charset="0"/>
              </a:rPr>
              <a:t>	The</a:t>
            </a:r>
            <a:r>
              <a:rPr sz="2000" spc="-10" dirty="0">
                <a:latin typeface="Times New Roman" panose="02020603050405020304" pitchFamily="18" charset="0"/>
                <a:cs typeface="Times New Roman" panose="02020603050405020304" pitchFamily="18" charset="0"/>
              </a:rPr>
              <a:t> organization's</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mailing</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address,</a:t>
            </a:r>
            <a:r>
              <a:rPr sz="2000" spc="-1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city,</a:t>
            </a:r>
            <a:r>
              <a:rPr sz="2000" spc="1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state</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and</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zip</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code</a:t>
            </a:r>
            <a:endParaRPr sz="2000" dirty="0">
              <a:latin typeface="Times New Roman" panose="02020603050405020304" pitchFamily="18" charset="0"/>
              <a:cs typeface="Times New Roman" panose="02020603050405020304" pitchFamily="18" charset="0"/>
            </a:endParaRPr>
          </a:p>
          <a:p>
            <a:pPr marL="977900">
              <a:lnSpc>
                <a:spcPct val="100000"/>
              </a:lnSpc>
              <a:tabLst>
                <a:tab pos="1320165" algn="l"/>
              </a:tabLst>
            </a:pPr>
            <a:r>
              <a:rPr sz="2000" spc="-5" dirty="0">
                <a:latin typeface="Times New Roman" panose="02020603050405020304" pitchFamily="18" charset="0"/>
                <a:cs typeface="Times New Roman" panose="02020603050405020304" pitchFamily="18" charset="0"/>
              </a:rPr>
              <a:t>	The</a:t>
            </a:r>
            <a:r>
              <a:rPr sz="2000" spc="-10" dirty="0">
                <a:latin typeface="Times New Roman" panose="02020603050405020304" pitchFamily="18" charset="0"/>
                <a:cs typeface="Times New Roman" panose="02020603050405020304" pitchFamily="18" charset="0"/>
              </a:rPr>
              <a:t> organization's</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website</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address</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(if</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it has</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one)</a:t>
            </a:r>
            <a:endParaRPr sz="2000" dirty="0">
              <a:latin typeface="Times New Roman" panose="02020603050405020304" pitchFamily="18" charset="0"/>
              <a:cs typeface="Times New Roman" panose="02020603050405020304" pitchFamily="18" charset="0"/>
            </a:endParaRPr>
          </a:p>
          <a:p>
            <a:pPr marL="977900">
              <a:lnSpc>
                <a:spcPct val="100000"/>
              </a:lnSpc>
              <a:tabLst>
                <a:tab pos="1320165" algn="l"/>
              </a:tabLst>
            </a:pPr>
            <a:r>
              <a:rPr sz="2000" spc="-5" dirty="0">
                <a:latin typeface="Times New Roman" panose="02020603050405020304" pitchFamily="18" charset="0"/>
                <a:cs typeface="Times New Roman" panose="02020603050405020304" pitchFamily="18" charset="0"/>
              </a:rPr>
              <a:t>	The name</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and</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address</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of</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one of</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your</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organization’s</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principal</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officer</a:t>
            </a:r>
            <a:endParaRPr sz="2000" dirty="0">
              <a:latin typeface="Times New Roman" panose="02020603050405020304" pitchFamily="18" charset="0"/>
              <a:cs typeface="Times New Roman" panose="02020603050405020304" pitchFamily="18" charset="0"/>
            </a:endParaRPr>
          </a:p>
          <a:p>
            <a:pPr marL="977900">
              <a:lnSpc>
                <a:spcPct val="100000"/>
              </a:lnSpc>
              <a:tabLst>
                <a:tab pos="1320165" algn="l"/>
              </a:tabLst>
            </a:pPr>
            <a:r>
              <a:rPr sz="2000" spc="-5" dirty="0">
                <a:latin typeface="Times New Roman" panose="02020603050405020304" pitchFamily="18" charset="0"/>
                <a:cs typeface="Times New Roman" panose="02020603050405020304" pitchFamily="18" charset="0"/>
              </a:rPr>
              <a:t>	990‐N</a:t>
            </a:r>
            <a:r>
              <a:rPr sz="2000" spc="2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ePostcard</a:t>
            </a:r>
            <a:r>
              <a:rPr sz="2000" spc="-5" dirty="0">
                <a:latin typeface="Times New Roman" panose="02020603050405020304" pitchFamily="18" charset="0"/>
                <a:cs typeface="Times New Roman" panose="02020603050405020304" pitchFamily="18" charset="0"/>
              </a:rPr>
              <a:t> user</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guide</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at</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ht</a:t>
            </a:r>
            <a:r>
              <a:rPr sz="2000" spc="-10" dirty="0">
                <a:latin typeface="Times New Roman" panose="02020603050405020304" pitchFamily="18" charset="0"/>
                <a:cs typeface="Times New Roman" panose="02020603050405020304" pitchFamily="18" charset="0"/>
                <a:hlinkClick r:id="rId4"/>
              </a:rPr>
              <a:t>tps://ww</a:t>
            </a:r>
            <a:r>
              <a:rPr sz="2000" spc="-10" dirty="0">
                <a:latin typeface="Times New Roman" panose="02020603050405020304" pitchFamily="18" charset="0"/>
                <a:cs typeface="Times New Roman" panose="02020603050405020304" pitchFamily="18" charset="0"/>
              </a:rPr>
              <a:t>w.irs.</a:t>
            </a:r>
            <a:r>
              <a:rPr sz="2000" spc="-10" dirty="0">
                <a:latin typeface="Times New Roman" panose="02020603050405020304" pitchFamily="18" charset="0"/>
                <a:cs typeface="Times New Roman" panose="02020603050405020304" pitchFamily="18" charset="0"/>
                <a:hlinkClick r:id="rId4"/>
              </a:rPr>
              <a:t>gov/pub/irs‐pdf/p</a:t>
            </a:r>
            <a:r>
              <a:rPr sz="2000" spc="-10" dirty="0">
                <a:latin typeface="Times New Roman" panose="02020603050405020304" pitchFamily="18" charset="0"/>
                <a:cs typeface="Times New Roman" panose="02020603050405020304" pitchFamily="18" charset="0"/>
              </a:rPr>
              <a:t>5248.pdf</a:t>
            </a:r>
            <a:endParaRPr sz="20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19</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grpSp>
        <p:nvGrpSpPr>
          <p:cNvPr id="3" name="object 3"/>
          <p:cNvGrpSpPr/>
          <p:nvPr/>
        </p:nvGrpSpPr>
        <p:grpSpPr>
          <a:xfrm>
            <a:off x="609600" y="547877"/>
            <a:ext cx="8928100" cy="2424430"/>
            <a:chOff x="609600" y="547877"/>
            <a:chExt cx="8928100" cy="2424430"/>
          </a:xfrm>
        </p:grpSpPr>
        <p:pic>
          <p:nvPicPr>
            <p:cNvPr id="4" name="object 4"/>
            <p:cNvPicPr/>
            <p:nvPr/>
          </p:nvPicPr>
          <p:blipFill>
            <a:blip r:embed="rId3" cstate="print"/>
            <a:stretch>
              <a:fillRect/>
            </a:stretch>
          </p:blipFill>
          <p:spPr>
            <a:xfrm>
              <a:off x="609600" y="547877"/>
              <a:ext cx="1586484" cy="1585722"/>
            </a:xfrm>
            <a:prstGeom prst="rect">
              <a:avLst/>
            </a:prstGeom>
          </p:spPr>
        </p:pic>
        <p:pic>
          <p:nvPicPr>
            <p:cNvPr id="5" name="object 5"/>
            <p:cNvPicPr/>
            <p:nvPr/>
          </p:nvPicPr>
          <p:blipFill>
            <a:blip r:embed="rId4" cstate="print"/>
            <a:stretch>
              <a:fillRect/>
            </a:stretch>
          </p:blipFill>
          <p:spPr>
            <a:xfrm>
              <a:off x="7614700" y="1447800"/>
              <a:ext cx="1922676" cy="1524000"/>
            </a:xfrm>
            <a:prstGeom prst="rect">
              <a:avLst/>
            </a:prstGeom>
          </p:spPr>
        </p:pic>
      </p:grpSp>
      <p:sp>
        <p:nvSpPr>
          <p:cNvPr id="6" name="object 6"/>
          <p:cNvSpPr txBox="1"/>
          <p:nvPr/>
        </p:nvSpPr>
        <p:spPr>
          <a:xfrm>
            <a:off x="456311" y="1889388"/>
            <a:ext cx="8840089" cy="4667303"/>
          </a:xfrm>
          <a:prstGeom prst="rect">
            <a:avLst/>
          </a:prstGeom>
        </p:spPr>
        <p:txBody>
          <a:bodyPr vert="horz" wrap="square" lIns="0" tIns="12065" rIns="0" bIns="0" rtlCol="0">
            <a:spAutoFit/>
          </a:bodyPr>
          <a:lstStyle/>
          <a:p>
            <a:pPr marL="1971675" marR="941069" indent="-634365" algn="ctr">
              <a:lnSpc>
                <a:spcPct val="100000"/>
              </a:lnSpc>
              <a:spcBef>
                <a:spcPts val="95"/>
              </a:spcBef>
            </a:pPr>
            <a:r>
              <a:rPr sz="4000" spc="-5" dirty="0">
                <a:latin typeface="Times New Roman" panose="02020603050405020304" pitchFamily="18" charset="0"/>
                <a:cs typeface="Times New Roman" panose="02020603050405020304" pitchFamily="18" charset="0"/>
              </a:rPr>
              <a:t>New </a:t>
            </a:r>
            <a:r>
              <a:rPr sz="4000" dirty="0">
                <a:latin typeface="Times New Roman" panose="02020603050405020304" pitchFamily="18" charset="0"/>
                <a:cs typeface="Times New Roman" panose="02020603050405020304" pitchFamily="18" charset="0"/>
              </a:rPr>
              <a:t>Auxiliary </a:t>
            </a:r>
            <a:r>
              <a:rPr sz="4000" spc="-50" dirty="0">
                <a:latin typeface="Times New Roman" panose="02020603050405020304" pitchFamily="18" charset="0"/>
                <a:cs typeface="Times New Roman" panose="02020603050405020304" pitchFamily="18" charset="0"/>
              </a:rPr>
              <a:t>Treasurer </a:t>
            </a:r>
            <a:r>
              <a:rPr sz="4000" spc="-98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(Notifying</a:t>
            </a:r>
            <a:r>
              <a:rPr sz="4000" spc="-5" dirty="0">
                <a:latin typeface="Times New Roman" panose="02020603050405020304" pitchFamily="18" charset="0"/>
                <a:cs typeface="Times New Roman" panose="02020603050405020304" pitchFamily="18" charset="0"/>
              </a:rPr>
              <a:t> the </a:t>
            </a:r>
            <a:r>
              <a:rPr sz="4000" spc="-20" dirty="0">
                <a:latin typeface="Times New Roman" panose="02020603050405020304" pitchFamily="18" charset="0"/>
                <a:cs typeface="Times New Roman" panose="02020603050405020304" pitchFamily="18" charset="0"/>
              </a:rPr>
              <a:t>IRS)</a:t>
            </a:r>
            <a:endParaRPr sz="4000" dirty="0">
              <a:latin typeface="Times New Roman" panose="02020603050405020304" pitchFamily="18" charset="0"/>
              <a:cs typeface="Times New Roman" panose="02020603050405020304" pitchFamily="18" charset="0"/>
            </a:endParaRPr>
          </a:p>
          <a:p>
            <a:pPr marL="927100" marR="586105" lvl="1" indent="-457200">
              <a:lnSpc>
                <a:spcPts val="3240"/>
              </a:lnSpc>
              <a:spcBef>
                <a:spcPts val="2210"/>
              </a:spcBef>
              <a:buFont typeface="Arial" panose="020B0604020202020204" pitchFamily="34" charset="0"/>
              <a:buChar char="•"/>
            </a:pPr>
            <a:r>
              <a:rPr sz="3000" dirty="0">
                <a:latin typeface="Times New Roman" panose="02020603050405020304" pitchFamily="18" charset="0"/>
                <a:cs typeface="Times New Roman" panose="02020603050405020304" pitchFamily="18" charset="0"/>
              </a:rPr>
              <a:t>Need</a:t>
            </a:r>
            <a:r>
              <a:rPr sz="3000" spc="-25" dirty="0">
                <a:latin typeface="Times New Roman" panose="02020603050405020304" pitchFamily="18" charset="0"/>
                <a:cs typeface="Times New Roman" panose="02020603050405020304" pitchFamily="18" charset="0"/>
              </a:rPr>
              <a:t> </a:t>
            </a:r>
            <a:r>
              <a:rPr sz="3000" spc="-20" dirty="0">
                <a:latin typeface="Times New Roman" panose="02020603050405020304" pitchFamily="18" charset="0"/>
                <a:cs typeface="Times New Roman" panose="02020603050405020304" pitchFamily="18" charset="0"/>
              </a:rPr>
              <a:t>to</a:t>
            </a:r>
            <a:r>
              <a:rPr sz="3000" spc="-1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notify</a:t>
            </a:r>
            <a:r>
              <a:rPr sz="3000" spc="-15" dirty="0">
                <a:latin typeface="Times New Roman" panose="02020603050405020304" pitchFamily="18" charset="0"/>
                <a:cs typeface="Times New Roman" panose="02020603050405020304" pitchFamily="18" charset="0"/>
              </a:rPr>
              <a:t> IRS</a:t>
            </a:r>
            <a:r>
              <a:rPr sz="3000" spc="-10"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of</a:t>
            </a:r>
            <a:r>
              <a:rPr sz="3000" spc="-1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change</a:t>
            </a:r>
            <a:r>
              <a:rPr sz="3000" spc="-30"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in</a:t>
            </a:r>
            <a:r>
              <a:rPr sz="3000" spc="-10"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responsible </a:t>
            </a:r>
            <a:r>
              <a:rPr sz="3000" spc="-66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party</a:t>
            </a:r>
            <a:endParaRPr sz="3000" dirty="0">
              <a:latin typeface="Times New Roman" panose="02020603050405020304" pitchFamily="18" charset="0"/>
              <a:cs typeface="Times New Roman" panose="02020603050405020304" pitchFamily="18" charset="0"/>
            </a:endParaRPr>
          </a:p>
          <a:p>
            <a:pPr marL="927100" marR="5080" lvl="1" indent="-457200">
              <a:lnSpc>
                <a:spcPts val="3240"/>
              </a:lnSpc>
              <a:spcBef>
                <a:spcPts val="720"/>
              </a:spcBef>
              <a:buFont typeface="Arial" panose="020B0604020202020204" pitchFamily="34" charset="0"/>
              <a:buChar char="•"/>
            </a:pPr>
            <a:r>
              <a:rPr sz="3000" spc="-5" dirty="0">
                <a:latin typeface="Times New Roman" panose="02020603050405020304" pitchFamily="18" charset="0"/>
                <a:cs typeface="Times New Roman" panose="02020603050405020304" pitchFamily="18" charset="0"/>
              </a:rPr>
              <a:t>File</a:t>
            </a:r>
            <a:r>
              <a:rPr sz="3000" spc="-35" dirty="0">
                <a:latin typeface="Times New Roman" panose="02020603050405020304" pitchFamily="18" charset="0"/>
                <a:cs typeface="Times New Roman" panose="02020603050405020304" pitchFamily="18" charset="0"/>
              </a:rPr>
              <a:t> </a:t>
            </a:r>
            <a:r>
              <a:rPr sz="3000" spc="-20" dirty="0">
                <a:latin typeface="Times New Roman" panose="02020603050405020304" pitchFamily="18" charset="0"/>
                <a:cs typeface="Times New Roman" panose="02020603050405020304" pitchFamily="18" charset="0"/>
              </a:rPr>
              <a:t>form</a:t>
            </a:r>
            <a:r>
              <a:rPr sz="3000" spc="-10"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8822‐B</a:t>
            </a:r>
            <a:r>
              <a:rPr sz="3000" spc="20"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with</a:t>
            </a:r>
            <a:r>
              <a:rPr sz="3000" spc="-1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the</a:t>
            </a:r>
            <a:r>
              <a:rPr sz="3000" spc="-10" dirty="0">
                <a:latin typeface="Times New Roman" panose="02020603050405020304" pitchFamily="18" charset="0"/>
                <a:cs typeface="Times New Roman" panose="02020603050405020304" pitchFamily="18" charset="0"/>
              </a:rPr>
              <a:t> </a:t>
            </a:r>
            <a:r>
              <a:rPr sz="3000" spc="-20" dirty="0">
                <a:latin typeface="Times New Roman" panose="02020603050405020304" pitchFamily="18" charset="0"/>
                <a:cs typeface="Times New Roman" panose="02020603050405020304" pitchFamily="18" charset="0"/>
              </a:rPr>
              <a:t>IRS</a:t>
            </a:r>
            <a:r>
              <a:rPr sz="3000" spc="-10"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within</a:t>
            </a:r>
            <a:r>
              <a:rPr sz="3000" spc="-15"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60</a:t>
            </a:r>
            <a:r>
              <a:rPr sz="3000" spc="-10" dirty="0">
                <a:latin typeface="Times New Roman" panose="02020603050405020304" pitchFamily="18" charset="0"/>
                <a:cs typeface="Times New Roman" panose="02020603050405020304" pitchFamily="18" charset="0"/>
              </a:rPr>
              <a:t> </a:t>
            </a:r>
            <a:r>
              <a:rPr sz="3000" spc="-25" dirty="0">
                <a:latin typeface="Times New Roman" panose="02020603050405020304" pitchFamily="18" charset="0"/>
                <a:cs typeface="Times New Roman" panose="02020603050405020304" pitchFamily="18" charset="0"/>
              </a:rPr>
              <a:t>days</a:t>
            </a:r>
            <a:r>
              <a:rPr sz="3000" spc="-5" dirty="0">
                <a:latin typeface="Times New Roman" panose="02020603050405020304" pitchFamily="18" charset="0"/>
                <a:cs typeface="Times New Roman" panose="02020603050405020304" pitchFamily="18" charset="0"/>
              </a:rPr>
              <a:t> of </a:t>
            </a:r>
            <a:r>
              <a:rPr sz="3000" spc="-665"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election</a:t>
            </a:r>
          </a:p>
          <a:p>
            <a:pPr marL="927100" marR="304165" lvl="1" indent="-457200">
              <a:lnSpc>
                <a:spcPts val="3240"/>
              </a:lnSpc>
              <a:spcBef>
                <a:spcPts val="720"/>
              </a:spcBef>
              <a:buFont typeface="Arial" panose="020B0604020202020204" pitchFamily="34" charset="0"/>
              <a:buChar char="•"/>
            </a:pPr>
            <a:r>
              <a:rPr sz="3000" spc="-10" dirty="0">
                <a:latin typeface="Times New Roman" panose="02020603050405020304" pitchFamily="18" charset="0"/>
                <a:cs typeface="Times New Roman" panose="02020603050405020304" pitchFamily="18" charset="0"/>
              </a:rPr>
              <a:t>Ensures</a:t>
            </a:r>
            <a:r>
              <a:rPr sz="3000" spc="-5" dirty="0">
                <a:latin typeface="Times New Roman" panose="02020603050405020304" pitchFamily="18" charset="0"/>
                <a:cs typeface="Times New Roman" panose="02020603050405020304" pitchFamily="18" charset="0"/>
              </a:rPr>
              <a:t> </a:t>
            </a:r>
            <a:r>
              <a:rPr sz="3000" spc="-20" dirty="0">
                <a:latin typeface="Times New Roman" panose="02020603050405020304" pitchFamily="18" charset="0"/>
                <a:cs typeface="Times New Roman" panose="02020603050405020304" pitchFamily="18" charset="0"/>
              </a:rPr>
              <a:t>IRS</a:t>
            </a:r>
            <a:r>
              <a:rPr sz="3000" spc="-15" dirty="0">
                <a:latin typeface="Times New Roman" panose="02020603050405020304" pitchFamily="18" charset="0"/>
                <a:cs typeface="Times New Roman" panose="02020603050405020304" pitchFamily="18" charset="0"/>
              </a:rPr>
              <a:t> </a:t>
            </a:r>
            <a:r>
              <a:rPr sz="3000" spc="-10" dirty="0">
                <a:latin typeface="Times New Roman" panose="02020603050405020304" pitchFamily="18" charset="0"/>
                <a:cs typeface="Times New Roman" panose="02020603050405020304" pitchFamily="18" charset="0"/>
              </a:rPr>
              <a:t>correspondence</a:t>
            </a:r>
            <a:r>
              <a:rPr sz="3000" spc="-20"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goes </a:t>
            </a:r>
            <a:r>
              <a:rPr sz="3000" spc="-20" dirty="0">
                <a:latin typeface="Times New Roman" panose="02020603050405020304" pitchFamily="18" charset="0"/>
                <a:cs typeface="Times New Roman" panose="02020603050405020304" pitchFamily="18" charset="0"/>
              </a:rPr>
              <a:t>to</a:t>
            </a:r>
            <a:r>
              <a:rPr sz="3000" spc="-5" dirty="0">
                <a:latin typeface="Times New Roman" panose="02020603050405020304" pitchFamily="18" charset="0"/>
                <a:cs typeface="Times New Roman" panose="02020603050405020304" pitchFamily="18" charset="0"/>
              </a:rPr>
              <a:t> the new </a:t>
            </a:r>
            <a:r>
              <a:rPr sz="3000" spc="-665" dirty="0">
                <a:latin typeface="Times New Roman" panose="02020603050405020304" pitchFamily="18" charset="0"/>
                <a:cs typeface="Times New Roman" panose="02020603050405020304" pitchFamily="18" charset="0"/>
              </a:rPr>
              <a:t> </a:t>
            </a:r>
            <a:r>
              <a:rPr sz="3000" spc="-35" dirty="0">
                <a:latin typeface="Times New Roman" panose="02020603050405020304" pitchFamily="18" charset="0"/>
                <a:cs typeface="Times New Roman" panose="02020603050405020304" pitchFamily="18" charset="0"/>
              </a:rPr>
              <a:t>Treasurer</a:t>
            </a:r>
            <a:endParaRPr sz="3000" dirty="0">
              <a:latin typeface="Times New Roman" panose="02020603050405020304" pitchFamily="18" charset="0"/>
              <a:cs typeface="Times New Roman" panose="02020603050405020304" pitchFamily="18" charset="0"/>
            </a:endParaRPr>
          </a:p>
          <a:p>
            <a:pPr marL="927100" lvl="1" indent="-457200">
              <a:spcBef>
                <a:spcPts val="315"/>
              </a:spcBef>
              <a:buFont typeface="Arial" panose="020B0604020202020204" pitchFamily="34" charset="0"/>
              <a:buChar char="•"/>
            </a:pPr>
            <a:r>
              <a:rPr sz="3000" spc="-15" dirty="0">
                <a:latin typeface="Times New Roman" panose="02020603050405020304" pitchFamily="18" charset="0"/>
                <a:cs typeface="Times New Roman" panose="02020603050405020304" pitchFamily="18" charset="0"/>
              </a:rPr>
              <a:t>Form</a:t>
            </a:r>
            <a:r>
              <a:rPr sz="3000" spc="-5" dirty="0">
                <a:latin typeface="Times New Roman" panose="02020603050405020304" pitchFamily="18" charset="0"/>
                <a:cs typeface="Times New Roman" panose="02020603050405020304" pitchFamily="18" charset="0"/>
              </a:rPr>
              <a:t> </a:t>
            </a:r>
            <a:r>
              <a:rPr sz="3000" spc="-10" dirty="0">
                <a:latin typeface="Times New Roman" panose="02020603050405020304" pitchFamily="18" charset="0"/>
                <a:cs typeface="Times New Roman" panose="02020603050405020304" pitchFamily="18" charset="0"/>
              </a:rPr>
              <a:t>can </a:t>
            </a:r>
            <a:r>
              <a:rPr sz="3000" spc="-5" dirty="0">
                <a:latin typeface="Times New Roman" panose="02020603050405020304" pitchFamily="18" charset="0"/>
                <a:cs typeface="Times New Roman" panose="02020603050405020304" pitchFamily="18" charset="0"/>
              </a:rPr>
              <a:t>be</a:t>
            </a:r>
            <a:r>
              <a:rPr sz="3000" spc="-10" dirty="0">
                <a:latin typeface="Times New Roman" panose="02020603050405020304" pitchFamily="18" charset="0"/>
                <a:cs typeface="Times New Roman" panose="02020603050405020304" pitchFamily="18" charset="0"/>
              </a:rPr>
              <a:t> </a:t>
            </a:r>
            <a:r>
              <a:rPr sz="3000" spc="-15" dirty="0">
                <a:latin typeface="Times New Roman" panose="02020603050405020304" pitchFamily="18" charset="0"/>
                <a:cs typeface="Times New Roman" panose="02020603050405020304" pitchFamily="18" charset="0"/>
              </a:rPr>
              <a:t>found</a:t>
            </a:r>
            <a:r>
              <a:rPr sz="3000" spc="-10"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on‐line</a:t>
            </a:r>
            <a:r>
              <a:rPr sz="3000" spc="-30" dirty="0">
                <a:latin typeface="Times New Roman" panose="02020603050405020304" pitchFamily="18" charset="0"/>
                <a:cs typeface="Times New Roman" panose="02020603050405020304" pitchFamily="18" charset="0"/>
              </a:rPr>
              <a:t> </a:t>
            </a:r>
            <a:r>
              <a:rPr sz="3000" spc="-15" dirty="0">
                <a:latin typeface="Times New Roman" panose="02020603050405020304" pitchFamily="18" charset="0"/>
                <a:cs typeface="Times New Roman" panose="02020603050405020304" pitchFamily="18" charset="0"/>
              </a:rPr>
              <a:t>at </a:t>
            </a:r>
            <a:r>
              <a:rPr sz="3000" spc="-25" dirty="0">
                <a:latin typeface="Times New Roman" panose="02020603050405020304" pitchFamily="18" charset="0"/>
                <a:cs typeface="Times New Roman" panose="02020603050405020304" pitchFamily="18" charset="0"/>
                <a:hlinkClick r:id="rId5"/>
              </a:rPr>
              <a:t>www.irs.gov</a:t>
            </a:r>
            <a:endParaRPr sz="30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grpSp>
        <p:nvGrpSpPr>
          <p:cNvPr id="3" name="object 3"/>
          <p:cNvGrpSpPr/>
          <p:nvPr/>
        </p:nvGrpSpPr>
        <p:grpSpPr>
          <a:xfrm>
            <a:off x="609600" y="547877"/>
            <a:ext cx="8849360" cy="3034030"/>
            <a:chOff x="609600" y="547877"/>
            <a:chExt cx="8849360" cy="3034030"/>
          </a:xfrm>
        </p:grpSpPr>
        <p:pic>
          <p:nvPicPr>
            <p:cNvPr id="4" name="object 4"/>
            <p:cNvPicPr/>
            <p:nvPr/>
          </p:nvPicPr>
          <p:blipFill>
            <a:blip r:embed="rId2" cstate="print"/>
            <a:stretch>
              <a:fillRect/>
            </a:stretch>
          </p:blipFill>
          <p:spPr>
            <a:xfrm>
              <a:off x="609600" y="547877"/>
              <a:ext cx="1586484" cy="1585722"/>
            </a:xfrm>
            <a:prstGeom prst="rect">
              <a:avLst/>
            </a:prstGeom>
          </p:spPr>
        </p:pic>
        <p:pic>
          <p:nvPicPr>
            <p:cNvPr id="5" name="object 5"/>
            <p:cNvPicPr/>
            <p:nvPr/>
          </p:nvPicPr>
          <p:blipFill>
            <a:blip r:embed="rId3" cstate="print"/>
            <a:stretch>
              <a:fillRect/>
            </a:stretch>
          </p:blipFill>
          <p:spPr>
            <a:xfrm>
              <a:off x="7315200" y="1447800"/>
              <a:ext cx="2143505" cy="2133600"/>
            </a:xfrm>
            <a:prstGeom prst="rect">
              <a:avLst/>
            </a:prstGeom>
          </p:spPr>
        </p:pic>
      </p:grpSp>
      <p:sp>
        <p:nvSpPr>
          <p:cNvPr id="6" name="object 6"/>
          <p:cNvSpPr txBox="1"/>
          <p:nvPr/>
        </p:nvSpPr>
        <p:spPr>
          <a:xfrm>
            <a:off x="456312" y="1776475"/>
            <a:ext cx="9145776" cy="4683125"/>
          </a:xfrm>
          <a:prstGeom prst="rect">
            <a:avLst/>
          </a:prstGeom>
        </p:spPr>
        <p:txBody>
          <a:bodyPr vert="horz" wrap="square" lIns="0" tIns="12065" rIns="0" bIns="0" rtlCol="0">
            <a:spAutoFit/>
          </a:bodyPr>
          <a:lstStyle/>
          <a:p>
            <a:pPr marL="313055" algn="ctr">
              <a:lnSpc>
                <a:spcPct val="100000"/>
              </a:lnSpc>
              <a:spcBef>
                <a:spcPts val="95"/>
              </a:spcBef>
            </a:pPr>
            <a:r>
              <a:rPr sz="4000" spc="-5" dirty="0">
                <a:latin typeface="Times New Roman" panose="02020603050405020304" pitchFamily="18" charset="0"/>
                <a:cs typeface="Times New Roman" panose="02020603050405020304" pitchFamily="18" charset="0"/>
              </a:rPr>
              <a:t>990‐N</a:t>
            </a:r>
            <a:r>
              <a:rPr sz="4000" spc="-15" dirty="0">
                <a:latin typeface="Times New Roman" panose="02020603050405020304" pitchFamily="18" charset="0"/>
                <a:cs typeface="Times New Roman" panose="02020603050405020304" pitchFamily="18" charset="0"/>
              </a:rPr>
              <a:t> </a:t>
            </a:r>
            <a:r>
              <a:rPr sz="4000" spc="-35" dirty="0">
                <a:latin typeface="Times New Roman" panose="02020603050405020304" pitchFamily="18" charset="0"/>
                <a:cs typeface="Times New Roman" panose="02020603050405020304" pitchFamily="18" charset="0"/>
              </a:rPr>
              <a:t>ePostcard</a:t>
            </a:r>
            <a:endParaRPr sz="4000" dirty="0">
              <a:latin typeface="Times New Roman" panose="02020603050405020304" pitchFamily="18" charset="0"/>
              <a:cs typeface="Times New Roman" panose="02020603050405020304" pitchFamily="18" charset="0"/>
            </a:endParaRPr>
          </a:p>
          <a:p>
            <a:pPr marL="469900" indent="-457200">
              <a:lnSpc>
                <a:spcPct val="100000"/>
              </a:lnSpc>
              <a:spcBef>
                <a:spcPts val="2405"/>
              </a:spcBef>
              <a:buFont typeface="Wingdings" panose="05000000000000000000" pitchFamily="2" charset="2"/>
              <a:buChar char="q"/>
            </a:pPr>
            <a:r>
              <a:rPr sz="3000" spc="-135" dirty="0">
                <a:latin typeface="Times New Roman" panose="02020603050405020304" pitchFamily="18" charset="0"/>
                <a:cs typeface="Times New Roman" panose="02020603050405020304" pitchFamily="18" charset="0"/>
              </a:rPr>
              <a:t>To</a:t>
            </a:r>
            <a:r>
              <a:rPr sz="3000" spc="-1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file</a:t>
            </a:r>
            <a:r>
              <a:rPr sz="3000" spc="-25"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a</a:t>
            </a:r>
            <a:r>
              <a:rPr sz="3000" spc="-10"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990‐N</a:t>
            </a:r>
            <a:r>
              <a:rPr sz="3000" spc="-10" dirty="0">
                <a:latin typeface="Times New Roman" panose="02020603050405020304" pitchFamily="18" charset="0"/>
                <a:cs typeface="Times New Roman" panose="02020603050405020304" pitchFamily="18" charset="0"/>
              </a:rPr>
              <a:t> </a:t>
            </a:r>
            <a:r>
              <a:rPr sz="3000" spc="-25" dirty="0">
                <a:latin typeface="Times New Roman" panose="02020603050405020304" pitchFamily="18" charset="0"/>
                <a:cs typeface="Times New Roman" panose="02020603050405020304" pitchFamily="18" charset="0"/>
              </a:rPr>
              <a:t>ePostcard</a:t>
            </a:r>
            <a:endParaRPr sz="3000" dirty="0">
              <a:latin typeface="Times New Roman" panose="02020603050405020304" pitchFamily="18" charset="0"/>
              <a:cs typeface="Times New Roman" panose="02020603050405020304" pitchFamily="18" charset="0"/>
            </a:endParaRPr>
          </a:p>
          <a:p>
            <a:pPr marL="927100" indent="-457834">
              <a:lnSpc>
                <a:spcPct val="100000"/>
              </a:lnSpc>
              <a:spcBef>
                <a:spcPts val="650"/>
              </a:spcBef>
              <a:buFont typeface="Wingdings"/>
              <a:buChar char=""/>
              <a:tabLst>
                <a:tab pos="927100" algn="l"/>
                <a:tab pos="927735" algn="l"/>
              </a:tabLst>
            </a:pPr>
            <a:r>
              <a:rPr sz="2600" spc="-20" dirty="0">
                <a:latin typeface="Times New Roman" panose="02020603050405020304" pitchFamily="18" charset="0"/>
                <a:cs typeface="Times New Roman" panose="02020603050405020304" pitchFamily="18" charset="0"/>
              </a:rPr>
              <a:t>Register</a:t>
            </a:r>
            <a:r>
              <a:rPr sz="2600" spc="1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with</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the </a:t>
            </a:r>
            <a:r>
              <a:rPr sz="2600" spc="-20" dirty="0">
                <a:latin typeface="Times New Roman" panose="02020603050405020304" pitchFamily="18" charset="0"/>
                <a:cs typeface="Times New Roman" panose="02020603050405020304" pitchFamily="18" charset="0"/>
              </a:rPr>
              <a:t>IRS</a:t>
            </a:r>
            <a:r>
              <a:rPr sz="2600" spc="-10" dirty="0">
                <a:latin typeface="Times New Roman" panose="02020603050405020304" pitchFamily="18" charset="0"/>
                <a:cs typeface="Times New Roman" panose="02020603050405020304" pitchFamily="18" charset="0"/>
              </a:rPr>
              <a:t> </a:t>
            </a:r>
            <a:r>
              <a:rPr sz="2600" spc="-15" dirty="0">
                <a:latin typeface="Times New Roman" panose="02020603050405020304" pitchFamily="18" charset="0"/>
                <a:cs typeface="Times New Roman" panose="02020603050405020304" pitchFamily="18" charset="0"/>
              </a:rPr>
              <a:t>website</a:t>
            </a:r>
            <a:endParaRPr sz="2600" dirty="0">
              <a:latin typeface="Times New Roman" panose="02020603050405020304" pitchFamily="18" charset="0"/>
              <a:cs typeface="Times New Roman" panose="02020603050405020304" pitchFamily="18" charset="0"/>
            </a:endParaRPr>
          </a:p>
          <a:p>
            <a:pPr marL="927100" marR="619125" indent="-457834">
              <a:lnSpc>
                <a:spcPct val="100000"/>
              </a:lnSpc>
              <a:spcBef>
                <a:spcPts val="625"/>
              </a:spcBef>
              <a:buFont typeface="Wingdings"/>
              <a:buChar char=""/>
              <a:tabLst>
                <a:tab pos="927100" algn="l"/>
                <a:tab pos="927735" algn="l"/>
              </a:tabLst>
            </a:pPr>
            <a:r>
              <a:rPr sz="2600" spc="-15" dirty="0">
                <a:latin typeface="Times New Roman" panose="02020603050405020304" pitchFamily="18" charset="0"/>
                <a:cs typeface="Times New Roman" panose="02020603050405020304" pitchFamily="18" charset="0"/>
              </a:rPr>
              <a:t>Respond</a:t>
            </a:r>
            <a:r>
              <a:rPr sz="2600" spc="-10" dirty="0">
                <a:latin typeface="Times New Roman" panose="02020603050405020304" pitchFamily="18" charset="0"/>
                <a:cs typeface="Times New Roman" panose="02020603050405020304" pitchFamily="18" charset="0"/>
              </a:rPr>
              <a:t> </a:t>
            </a:r>
            <a:r>
              <a:rPr sz="2600" spc="-15" dirty="0">
                <a:latin typeface="Times New Roman" panose="02020603050405020304" pitchFamily="18" charset="0"/>
                <a:cs typeface="Times New Roman" panose="02020603050405020304" pitchFamily="18" charset="0"/>
              </a:rPr>
              <a:t>to</a:t>
            </a:r>
            <a:r>
              <a:rPr sz="2600" spc="-1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the</a:t>
            </a:r>
            <a:r>
              <a:rPr sz="2600" spc="-10" dirty="0">
                <a:latin typeface="Times New Roman" panose="02020603050405020304" pitchFamily="18" charset="0"/>
                <a:cs typeface="Times New Roman" panose="02020603050405020304" pitchFamily="18" charset="0"/>
              </a:rPr>
              <a:t> activation</a:t>
            </a:r>
            <a:r>
              <a:rPr sz="2600" spc="1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email</a:t>
            </a:r>
            <a:r>
              <a:rPr sz="2600" spc="1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sent </a:t>
            </a:r>
            <a:r>
              <a:rPr sz="2600" spc="-5" dirty="0">
                <a:latin typeface="Times New Roman" panose="02020603050405020304" pitchFamily="18" charset="0"/>
                <a:cs typeface="Times New Roman" panose="02020603050405020304" pitchFamily="18" charset="0"/>
              </a:rPr>
              <a:t>during</a:t>
            </a:r>
            <a:r>
              <a:rPr sz="2600" spc="-10" dirty="0">
                <a:latin typeface="Times New Roman" panose="02020603050405020304" pitchFamily="18" charset="0"/>
                <a:cs typeface="Times New Roman" panose="02020603050405020304" pitchFamily="18" charset="0"/>
              </a:rPr>
              <a:t> the </a:t>
            </a:r>
            <a:r>
              <a:rPr sz="2600" spc="-575" dirty="0">
                <a:latin typeface="Times New Roman" panose="02020603050405020304" pitchFamily="18" charset="0"/>
                <a:cs typeface="Times New Roman" panose="02020603050405020304" pitchFamily="18" charset="0"/>
              </a:rPr>
              <a:t> </a:t>
            </a:r>
            <a:r>
              <a:rPr sz="2600" spc="-15" dirty="0">
                <a:latin typeface="Times New Roman" panose="02020603050405020304" pitchFamily="18" charset="0"/>
                <a:cs typeface="Times New Roman" panose="02020603050405020304" pitchFamily="18" charset="0"/>
              </a:rPr>
              <a:t>registration</a:t>
            </a:r>
            <a:r>
              <a:rPr sz="2600" spc="1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process</a:t>
            </a:r>
            <a:endParaRPr sz="2600" dirty="0">
              <a:latin typeface="Times New Roman" panose="02020603050405020304" pitchFamily="18" charset="0"/>
              <a:cs typeface="Times New Roman" panose="02020603050405020304" pitchFamily="18" charset="0"/>
            </a:endParaRPr>
          </a:p>
          <a:p>
            <a:pPr marL="927100" marR="438150" indent="-457834">
              <a:lnSpc>
                <a:spcPct val="100000"/>
              </a:lnSpc>
              <a:spcBef>
                <a:spcPts val="625"/>
              </a:spcBef>
              <a:buFont typeface="Wingdings"/>
              <a:buChar char=""/>
              <a:tabLst>
                <a:tab pos="927100" algn="l"/>
                <a:tab pos="927735" algn="l"/>
              </a:tabLst>
            </a:pPr>
            <a:r>
              <a:rPr sz="2600" spc="-10" dirty="0">
                <a:latin typeface="Times New Roman" panose="02020603050405020304" pitchFamily="18" charset="0"/>
                <a:cs typeface="Times New Roman" panose="02020603050405020304" pitchFamily="18" charset="0"/>
              </a:rPr>
              <a:t>Complete </a:t>
            </a:r>
            <a:r>
              <a:rPr sz="2600" spc="-5" dirty="0">
                <a:latin typeface="Times New Roman" panose="02020603050405020304" pitchFamily="18" charset="0"/>
                <a:cs typeface="Times New Roman" panose="02020603050405020304" pitchFamily="18" charset="0"/>
              </a:rPr>
              <a:t>and </a:t>
            </a:r>
            <a:r>
              <a:rPr sz="2600" spc="-10" dirty="0">
                <a:latin typeface="Times New Roman" panose="02020603050405020304" pitchFamily="18" charset="0"/>
                <a:cs typeface="Times New Roman" panose="02020603050405020304" pitchFamily="18" charset="0"/>
              </a:rPr>
              <a:t>submit</a:t>
            </a:r>
            <a:r>
              <a:rPr sz="2600" spc="-5" dirty="0">
                <a:latin typeface="Times New Roman" panose="02020603050405020304" pitchFamily="18" charset="0"/>
                <a:cs typeface="Times New Roman" panose="02020603050405020304" pitchFamily="18" charset="0"/>
              </a:rPr>
              <a:t> the 990‐N </a:t>
            </a:r>
            <a:r>
              <a:rPr sz="2600" spc="-25" dirty="0">
                <a:latin typeface="Times New Roman" panose="02020603050405020304" pitchFamily="18" charset="0"/>
                <a:cs typeface="Times New Roman" panose="02020603050405020304" pitchFamily="18" charset="0"/>
              </a:rPr>
              <a:t>ePostcard</a:t>
            </a:r>
            <a:r>
              <a:rPr sz="2600" spc="15" dirty="0">
                <a:latin typeface="Times New Roman" panose="02020603050405020304" pitchFamily="18" charset="0"/>
                <a:cs typeface="Times New Roman" panose="02020603050405020304" pitchFamily="18" charset="0"/>
              </a:rPr>
              <a:t> </a:t>
            </a:r>
            <a:r>
              <a:rPr sz="2600" spc="-25" dirty="0">
                <a:latin typeface="Times New Roman" panose="02020603050405020304" pitchFamily="18" charset="0"/>
                <a:cs typeface="Times New Roman" panose="02020603050405020304" pitchFamily="18" charset="0"/>
              </a:rPr>
              <a:t>for</a:t>
            </a:r>
            <a:r>
              <a:rPr sz="260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an </a:t>
            </a:r>
            <a:r>
              <a:rPr sz="2600" spc="-570" dirty="0">
                <a:latin typeface="Times New Roman" panose="02020603050405020304" pitchFamily="18" charset="0"/>
                <a:cs typeface="Times New Roman" panose="02020603050405020304" pitchFamily="18" charset="0"/>
              </a:rPr>
              <a:t> </a:t>
            </a:r>
            <a:r>
              <a:rPr sz="2600" spc="-20" dirty="0">
                <a:latin typeface="Times New Roman" panose="02020603050405020304" pitchFamily="18" charset="0"/>
                <a:cs typeface="Times New Roman" panose="02020603050405020304" pitchFamily="18" charset="0"/>
              </a:rPr>
              <a:t>exempt</a:t>
            </a:r>
            <a:r>
              <a:rPr sz="2600" spc="-10" dirty="0">
                <a:latin typeface="Times New Roman" panose="02020603050405020304" pitchFamily="18" charset="0"/>
                <a:cs typeface="Times New Roman" panose="02020603050405020304" pitchFamily="18" charset="0"/>
              </a:rPr>
              <a:t> </a:t>
            </a:r>
            <a:r>
              <a:rPr sz="2600" spc="-20" dirty="0">
                <a:latin typeface="Times New Roman" panose="02020603050405020304" pitchFamily="18" charset="0"/>
                <a:cs typeface="Times New Roman" panose="02020603050405020304" pitchFamily="18" charset="0"/>
              </a:rPr>
              <a:t>organization</a:t>
            </a:r>
            <a:endParaRPr sz="2600" dirty="0">
              <a:latin typeface="Times New Roman" panose="02020603050405020304" pitchFamily="18" charset="0"/>
              <a:cs typeface="Times New Roman" panose="02020603050405020304" pitchFamily="18" charset="0"/>
            </a:endParaRPr>
          </a:p>
          <a:p>
            <a:pPr marL="469900" marR="5080" indent="-457200">
              <a:lnSpc>
                <a:spcPct val="100000"/>
              </a:lnSpc>
              <a:spcBef>
                <a:spcPts val="690"/>
              </a:spcBef>
              <a:buFont typeface="Wingdings" panose="05000000000000000000" pitchFamily="2" charset="2"/>
              <a:buChar char="q"/>
            </a:pPr>
            <a:r>
              <a:rPr sz="3000" dirty="0">
                <a:latin typeface="Times New Roman" panose="02020603050405020304" pitchFamily="18" charset="0"/>
                <a:cs typeface="Times New Roman" panose="02020603050405020304" pitchFamily="18" charset="0"/>
              </a:rPr>
              <a:t>990‐N</a:t>
            </a:r>
            <a:r>
              <a:rPr sz="3000" spc="-5" dirty="0">
                <a:latin typeface="Times New Roman" panose="02020603050405020304" pitchFamily="18" charset="0"/>
                <a:cs typeface="Times New Roman" panose="02020603050405020304" pitchFamily="18" charset="0"/>
              </a:rPr>
              <a:t> </a:t>
            </a:r>
            <a:r>
              <a:rPr sz="3000" spc="-25" dirty="0">
                <a:latin typeface="Times New Roman" panose="02020603050405020304" pitchFamily="18" charset="0"/>
                <a:cs typeface="Times New Roman" panose="02020603050405020304" pitchFamily="18" charset="0"/>
              </a:rPr>
              <a:t>ePostcard</a:t>
            </a:r>
            <a:r>
              <a:rPr sz="3000" spc="-10" dirty="0">
                <a:latin typeface="Times New Roman" panose="02020603050405020304" pitchFamily="18" charset="0"/>
                <a:cs typeface="Times New Roman" panose="02020603050405020304" pitchFamily="18" charset="0"/>
              </a:rPr>
              <a:t> must</a:t>
            </a:r>
            <a:r>
              <a:rPr sz="3000" spc="-1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be</a:t>
            </a:r>
            <a:r>
              <a:rPr sz="3000" spc="-10"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filed</a:t>
            </a:r>
            <a:r>
              <a:rPr sz="3000" spc="-25" dirty="0">
                <a:latin typeface="Times New Roman" panose="02020603050405020304" pitchFamily="18" charset="0"/>
                <a:cs typeface="Times New Roman" panose="02020603050405020304" pitchFamily="18" charset="0"/>
              </a:rPr>
              <a:t> </a:t>
            </a:r>
            <a:r>
              <a:rPr sz="3000" spc="-10" dirty="0">
                <a:latin typeface="Times New Roman" panose="02020603050405020304" pitchFamily="18" charset="0"/>
                <a:cs typeface="Times New Roman" panose="02020603050405020304" pitchFamily="18" charset="0"/>
              </a:rPr>
              <a:t>electronically</a:t>
            </a:r>
            <a:r>
              <a:rPr sz="3000" spc="-25" dirty="0">
                <a:latin typeface="Times New Roman" panose="02020603050405020304" pitchFamily="18" charset="0"/>
                <a:cs typeface="Times New Roman" panose="02020603050405020304" pitchFamily="18" charset="0"/>
              </a:rPr>
              <a:t> </a:t>
            </a:r>
            <a:r>
              <a:rPr sz="3000" dirty="0">
                <a:latin typeface="Times New Roman" panose="02020603050405020304" pitchFamily="18" charset="0"/>
                <a:cs typeface="Times New Roman" panose="02020603050405020304" pitchFamily="18" charset="0"/>
              </a:rPr>
              <a:t>on </a:t>
            </a:r>
            <a:r>
              <a:rPr sz="3000" spc="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the</a:t>
            </a:r>
            <a:r>
              <a:rPr sz="3000" spc="30" dirty="0">
                <a:latin typeface="Times New Roman" panose="02020603050405020304" pitchFamily="18" charset="0"/>
                <a:cs typeface="Times New Roman" panose="02020603050405020304" pitchFamily="18" charset="0"/>
              </a:rPr>
              <a:t> </a:t>
            </a:r>
            <a:r>
              <a:rPr sz="3000" spc="-15" dirty="0">
                <a:latin typeface="Times New Roman" panose="02020603050405020304" pitchFamily="18" charset="0"/>
                <a:cs typeface="Times New Roman" panose="02020603050405020304" pitchFamily="18" charset="0"/>
              </a:rPr>
              <a:t>website</a:t>
            </a:r>
            <a:r>
              <a:rPr sz="3000" spc="25" dirty="0">
                <a:latin typeface="Times New Roman" panose="02020603050405020304" pitchFamily="18" charset="0"/>
                <a:cs typeface="Times New Roman" panose="02020603050405020304" pitchFamily="18" charset="0"/>
              </a:rPr>
              <a:t> </a:t>
            </a:r>
            <a:r>
              <a:rPr sz="3000" u="heavy" spc="-20" dirty="0">
                <a:solidFill>
                  <a:srgbClr val="0000FF"/>
                </a:solidFill>
                <a:uFill>
                  <a:solidFill>
                    <a:srgbClr val="0000FF"/>
                  </a:solidFill>
                </a:uFill>
                <a:latin typeface="Times New Roman" panose="02020603050405020304" pitchFamily="18" charset="0"/>
                <a:cs typeface="Times New Roman" panose="02020603050405020304" pitchFamily="18" charset="0"/>
              </a:rPr>
              <a:t>https://sa.www4.irs.gov/epostcard/</a:t>
            </a:r>
            <a:endParaRPr sz="30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20</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2" cstate="print"/>
          <a:stretch>
            <a:fillRect/>
          </a:stretch>
        </p:blipFill>
        <p:spPr>
          <a:xfrm>
            <a:off x="609600" y="547877"/>
            <a:ext cx="1586484" cy="1585722"/>
          </a:xfrm>
          <a:prstGeom prst="rect">
            <a:avLst/>
          </a:prstGeom>
        </p:spPr>
      </p:pic>
      <p:pic>
        <p:nvPicPr>
          <p:cNvPr id="4" name="object 4"/>
          <p:cNvPicPr/>
          <p:nvPr/>
        </p:nvPicPr>
        <p:blipFill>
          <a:blip r:embed="rId3" cstate="print"/>
          <a:stretch>
            <a:fillRect/>
          </a:stretch>
        </p:blipFill>
        <p:spPr>
          <a:xfrm>
            <a:off x="1681733" y="2286000"/>
            <a:ext cx="6695693" cy="40386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21</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2" cstate="print"/>
          <a:stretch>
            <a:fillRect/>
          </a:stretch>
        </p:blipFill>
        <p:spPr>
          <a:xfrm>
            <a:off x="609600" y="547877"/>
            <a:ext cx="1586484" cy="1585722"/>
          </a:xfrm>
          <a:prstGeom prst="rect">
            <a:avLst/>
          </a:prstGeom>
        </p:spPr>
      </p:pic>
      <p:sp>
        <p:nvSpPr>
          <p:cNvPr id="4" name="object 4"/>
          <p:cNvSpPr txBox="1"/>
          <p:nvPr/>
        </p:nvSpPr>
        <p:spPr>
          <a:xfrm>
            <a:off x="456311" y="2408359"/>
            <a:ext cx="9145776" cy="3608680"/>
          </a:xfrm>
          <a:prstGeom prst="rect">
            <a:avLst/>
          </a:prstGeom>
        </p:spPr>
        <p:txBody>
          <a:bodyPr vert="horz" wrap="square" lIns="0" tIns="12700" rIns="0" bIns="0" rtlCol="0">
            <a:spAutoFit/>
          </a:bodyPr>
          <a:lstStyle/>
          <a:p>
            <a:pPr marL="2194560">
              <a:lnSpc>
                <a:spcPct val="100000"/>
              </a:lnSpc>
              <a:spcBef>
                <a:spcPts val="100"/>
              </a:spcBef>
            </a:pPr>
            <a:r>
              <a:rPr sz="4000" dirty="0">
                <a:latin typeface="Times New Roman" panose="02020603050405020304" pitchFamily="18" charset="0"/>
                <a:cs typeface="Times New Roman" panose="02020603050405020304" pitchFamily="18" charset="0"/>
              </a:rPr>
              <a:t>990‐N</a:t>
            </a:r>
            <a:r>
              <a:rPr sz="4000" spc="-15" dirty="0">
                <a:latin typeface="Times New Roman" panose="02020603050405020304" pitchFamily="18" charset="0"/>
                <a:cs typeface="Times New Roman" panose="02020603050405020304" pitchFamily="18" charset="0"/>
              </a:rPr>
              <a:t> </a:t>
            </a:r>
            <a:r>
              <a:rPr sz="4000" spc="-35" dirty="0" err="1">
                <a:latin typeface="Times New Roman" panose="02020603050405020304" pitchFamily="18" charset="0"/>
                <a:cs typeface="Times New Roman" panose="02020603050405020304" pitchFamily="18" charset="0"/>
              </a:rPr>
              <a:t>ePostcard</a:t>
            </a:r>
            <a:r>
              <a:rPr sz="4000" spc="-40" dirty="0">
                <a:latin typeface="Times New Roman" panose="02020603050405020304" pitchFamily="18" charset="0"/>
                <a:cs typeface="Times New Roman" panose="02020603050405020304" pitchFamily="18" charset="0"/>
              </a:rPr>
              <a:t> </a:t>
            </a:r>
            <a:r>
              <a:rPr sz="4000" spc="-5" dirty="0">
                <a:latin typeface="Times New Roman" panose="02020603050405020304" pitchFamily="18" charset="0"/>
                <a:cs typeface="Times New Roman" panose="02020603050405020304" pitchFamily="18" charset="0"/>
              </a:rPr>
              <a:t>Issues</a:t>
            </a:r>
            <a:endParaRPr lang="en-US" sz="4000" spc="-5" dirty="0">
              <a:latin typeface="Times New Roman" panose="02020603050405020304" pitchFamily="18" charset="0"/>
              <a:cs typeface="Times New Roman" panose="02020603050405020304" pitchFamily="18" charset="0"/>
            </a:endParaRPr>
          </a:p>
          <a:p>
            <a:pPr marL="469900" marR="782320" indent="-457834">
              <a:lnSpc>
                <a:spcPct val="100000"/>
              </a:lnSpc>
              <a:spcBef>
                <a:spcPts val="1200"/>
              </a:spcBef>
              <a:buFont typeface="Wingdings" panose="05000000000000000000" pitchFamily="2" charset="2"/>
              <a:buChar char="q"/>
            </a:pPr>
            <a:r>
              <a:rPr sz="3200" spc="-5" dirty="0">
                <a:latin typeface="Times New Roman" panose="02020603050405020304" pitchFamily="18" charset="0"/>
                <a:cs typeface="Times New Roman" panose="02020603050405020304" pitchFamily="18" charset="0"/>
              </a:rPr>
              <a:t>Has</a:t>
            </a:r>
            <a:r>
              <a:rPr sz="3200" spc="2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990‐N</a:t>
            </a:r>
            <a:r>
              <a:rPr sz="3200" spc="5" dirty="0">
                <a:latin typeface="Times New Roman" panose="02020603050405020304" pitchFamily="18" charset="0"/>
                <a:cs typeface="Times New Roman" panose="02020603050405020304" pitchFamily="18" charset="0"/>
              </a:rPr>
              <a:t> </a:t>
            </a:r>
            <a:r>
              <a:rPr sz="3200" spc="-30" dirty="0">
                <a:latin typeface="Times New Roman" panose="02020603050405020304" pitchFamily="18" charset="0"/>
                <a:cs typeface="Times New Roman" panose="02020603050405020304" pitchFamily="18" charset="0"/>
              </a:rPr>
              <a:t>ePostcard</a:t>
            </a:r>
            <a:r>
              <a:rPr sz="3200" spc="-5" dirty="0">
                <a:latin typeface="Times New Roman" panose="02020603050405020304" pitchFamily="18" charset="0"/>
                <a:cs typeface="Times New Roman" panose="02020603050405020304" pitchFamily="18" charset="0"/>
              </a:rPr>
              <a:t> been filed</a:t>
            </a:r>
            <a:r>
              <a:rPr sz="3200" spc="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in </a:t>
            </a:r>
            <a:r>
              <a:rPr sz="3200" spc="-71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past?</a:t>
            </a:r>
            <a:endParaRPr sz="3200" dirty="0">
              <a:latin typeface="Times New Roman" panose="02020603050405020304" pitchFamily="18" charset="0"/>
              <a:cs typeface="Times New Roman" panose="02020603050405020304" pitchFamily="18" charset="0"/>
            </a:endParaRPr>
          </a:p>
          <a:p>
            <a:pPr marL="927100" marR="5080" indent="-457834">
              <a:lnSpc>
                <a:spcPct val="100000"/>
              </a:lnSpc>
              <a:spcBef>
                <a:spcPts val="700"/>
              </a:spcBef>
              <a:buFont typeface="Wingdings"/>
              <a:buChar char=""/>
              <a:tabLst>
                <a:tab pos="927100" algn="l"/>
                <a:tab pos="927735" algn="l"/>
              </a:tabLst>
            </a:pPr>
            <a:r>
              <a:rPr sz="2800" spc="-5" dirty="0">
                <a:latin typeface="Times New Roman" panose="02020603050405020304" pitchFamily="18" charset="0"/>
                <a:cs typeface="Times New Roman" panose="02020603050405020304" pitchFamily="18" charset="0"/>
              </a:rPr>
              <a:t>Look</a:t>
            </a:r>
            <a:r>
              <a:rPr sz="2800" spc="-1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on</a:t>
            </a:r>
            <a:r>
              <a:rPr sz="2800" spc="-1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IRS</a:t>
            </a:r>
            <a:r>
              <a:rPr sz="2800" spc="-5"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website</a:t>
            </a:r>
            <a:r>
              <a:rPr sz="2800" spc="-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for</a:t>
            </a:r>
            <a:r>
              <a:rPr sz="2800" spc="10" dirty="0">
                <a:latin typeface="Times New Roman" panose="02020603050405020304" pitchFamily="18" charset="0"/>
                <a:cs typeface="Times New Roman" panose="02020603050405020304" pitchFamily="18" charset="0"/>
              </a:rPr>
              <a:t> </a:t>
            </a:r>
            <a:r>
              <a:rPr sz="2800" b="1" spc="-15" dirty="0">
                <a:latin typeface="Times New Roman" panose="02020603050405020304" pitchFamily="18" charset="0"/>
                <a:cs typeface="Times New Roman" panose="02020603050405020304" pitchFamily="18" charset="0"/>
              </a:rPr>
              <a:t>Exempt Organization </a:t>
            </a:r>
            <a:r>
              <a:rPr sz="2800" b="1" spc="-61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Select</a:t>
            </a:r>
            <a:r>
              <a:rPr sz="2800" b="1" spc="-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Check</a:t>
            </a:r>
            <a:r>
              <a:rPr sz="2800" b="1" spc="1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at</a:t>
            </a:r>
            <a:r>
              <a:rPr sz="2800" spc="-15" dirty="0">
                <a:solidFill>
                  <a:srgbClr val="0000FF"/>
                </a:solidFill>
                <a:latin typeface="Times New Roman" panose="02020603050405020304" pitchFamily="18" charset="0"/>
                <a:cs typeface="Times New Roman" panose="02020603050405020304" pitchFamily="18" charset="0"/>
              </a:rPr>
              <a:t> </a:t>
            </a:r>
            <a:r>
              <a:rPr sz="2800" u="heavy" spc="-15" dirty="0">
                <a:solidFill>
                  <a:srgbClr val="0000FF"/>
                </a:solidFill>
                <a:uFill>
                  <a:solidFill>
                    <a:srgbClr val="0000FF"/>
                  </a:solidFill>
                </a:uFill>
                <a:latin typeface="Times New Roman" panose="02020603050405020304" pitchFamily="18" charset="0"/>
                <a:cs typeface="Times New Roman" panose="02020603050405020304" pitchFamily="18" charset="0"/>
                <a:hlinkClick r:id="rId3"/>
              </a:rPr>
              <a:t>http://apps.irs.gov/app/eos</a:t>
            </a:r>
            <a:endParaRPr sz="2800" dirty="0">
              <a:latin typeface="Times New Roman" panose="02020603050405020304" pitchFamily="18" charset="0"/>
              <a:cs typeface="Times New Roman" panose="02020603050405020304" pitchFamily="18" charset="0"/>
            </a:endParaRPr>
          </a:p>
          <a:p>
            <a:pPr marL="927100" marR="206375" indent="-457834">
              <a:lnSpc>
                <a:spcPct val="100000"/>
              </a:lnSpc>
              <a:spcBef>
                <a:spcPts val="670"/>
              </a:spcBef>
              <a:buFont typeface="Wingdings"/>
              <a:buChar char=""/>
              <a:tabLst>
                <a:tab pos="927100" algn="l"/>
                <a:tab pos="927735" algn="l"/>
              </a:tabLst>
            </a:pPr>
            <a:r>
              <a:rPr sz="2800" i="1" dirty="0">
                <a:latin typeface="Times New Roman" panose="02020603050405020304" pitchFamily="18" charset="0"/>
                <a:cs typeface="Times New Roman" panose="02020603050405020304" pitchFamily="18" charset="0"/>
              </a:rPr>
              <a:t>Please </a:t>
            </a:r>
            <a:r>
              <a:rPr sz="2800" i="1" spc="-15" dirty="0">
                <a:latin typeface="Times New Roman" panose="02020603050405020304" pitchFamily="18" charset="0"/>
                <a:cs typeface="Times New Roman" panose="02020603050405020304" pitchFamily="18" charset="0"/>
              </a:rPr>
              <a:t>note </a:t>
            </a:r>
            <a:r>
              <a:rPr sz="2800" i="1" spc="-5" dirty="0">
                <a:latin typeface="Times New Roman" panose="02020603050405020304" pitchFamily="18" charset="0"/>
                <a:cs typeface="Times New Roman" panose="02020603050405020304" pitchFamily="18" charset="0"/>
              </a:rPr>
              <a:t>that the VFW </a:t>
            </a:r>
            <a:r>
              <a:rPr sz="2800" i="1" dirty="0">
                <a:latin typeface="Times New Roman" panose="02020603050405020304" pitchFamily="18" charset="0"/>
                <a:cs typeface="Times New Roman" panose="02020603050405020304" pitchFamily="18" charset="0"/>
              </a:rPr>
              <a:t>Auxiliary National </a:t>
            </a:r>
            <a:r>
              <a:rPr sz="2800" i="1" spc="-620" dirty="0">
                <a:latin typeface="Times New Roman" panose="02020603050405020304" pitchFamily="18" charset="0"/>
                <a:cs typeface="Times New Roman" panose="02020603050405020304" pitchFamily="18" charset="0"/>
              </a:rPr>
              <a:t> </a:t>
            </a:r>
            <a:r>
              <a:rPr sz="2800" i="1" spc="-10" dirty="0">
                <a:latin typeface="Times New Roman" panose="02020603050405020304" pitchFamily="18" charset="0"/>
                <a:cs typeface="Times New Roman" panose="02020603050405020304" pitchFamily="18" charset="0"/>
              </a:rPr>
              <a:t>Headquarters</a:t>
            </a:r>
            <a:r>
              <a:rPr sz="2800" i="1" dirty="0">
                <a:latin typeface="Times New Roman" panose="02020603050405020304" pitchFamily="18" charset="0"/>
                <a:cs typeface="Times New Roman" panose="02020603050405020304" pitchFamily="18" charset="0"/>
              </a:rPr>
              <a:t> </a:t>
            </a:r>
            <a:r>
              <a:rPr sz="2800" i="1" spc="-5" dirty="0">
                <a:latin typeface="Times New Roman" panose="02020603050405020304" pitchFamily="18" charset="0"/>
                <a:cs typeface="Times New Roman" panose="02020603050405020304" pitchFamily="18" charset="0"/>
              </a:rPr>
              <a:t>has </a:t>
            </a:r>
            <a:r>
              <a:rPr sz="2800" i="1" spc="-10" dirty="0">
                <a:latin typeface="Times New Roman" panose="02020603050405020304" pitchFamily="18" charset="0"/>
                <a:cs typeface="Times New Roman" panose="02020603050405020304" pitchFamily="18" charset="0"/>
              </a:rPr>
              <a:t>found</a:t>
            </a:r>
            <a:r>
              <a:rPr sz="2800" i="1" spc="-20" dirty="0">
                <a:latin typeface="Times New Roman" panose="02020603050405020304" pitchFamily="18" charset="0"/>
                <a:cs typeface="Times New Roman" panose="02020603050405020304" pitchFamily="18" charset="0"/>
              </a:rPr>
              <a:t> </a:t>
            </a:r>
            <a:r>
              <a:rPr sz="2800" i="1" spc="-5" dirty="0">
                <a:latin typeface="Times New Roman" panose="02020603050405020304" pitchFamily="18" charset="0"/>
                <a:cs typeface="Times New Roman" panose="02020603050405020304" pitchFamily="18" charset="0"/>
              </a:rPr>
              <a:t>that this </a:t>
            </a:r>
            <a:r>
              <a:rPr sz="2800" i="1" spc="-10" dirty="0">
                <a:latin typeface="Times New Roman" panose="02020603050405020304" pitchFamily="18" charset="0"/>
                <a:cs typeface="Times New Roman" panose="02020603050405020304" pitchFamily="18" charset="0"/>
              </a:rPr>
              <a:t>website </a:t>
            </a:r>
            <a:r>
              <a:rPr sz="2800" i="1" spc="-5" dirty="0">
                <a:latin typeface="Times New Roman" panose="02020603050405020304" pitchFamily="18" charset="0"/>
                <a:cs typeface="Times New Roman" panose="02020603050405020304" pitchFamily="18" charset="0"/>
              </a:rPr>
              <a:t> </a:t>
            </a:r>
            <a:r>
              <a:rPr sz="2800" i="1" spc="-10" dirty="0">
                <a:latin typeface="Times New Roman" panose="02020603050405020304" pitchFamily="18" charset="0"/>
                <a:cs typeface="Times New Roman" panose="02020603050405020304" pitchFamily="18" charset="0"/>
              </a:rPr>
              <a:t>might </a:t>
            </a:r>
            <a:r>
              <a:rPr sz="2800" i="1" spc="-5" dirty="0">
                <a:latin typeface="Times New Roman" panose="02020603050405020304" pitchFamily="18" charset="0"/>
                <a:cs typeface="Times New Roman" panose="02020603050405020304" pitchFamily="18" charset="0"/>
              </a:rPr>
              <a:t>not be up</a:t>
            </a:r>
            <a:r>
              <a:rPr sz="2800" i="1" spc="-10" dirty="0">
                <a:latin typeface="Times New Roman" panose="02020603050405020304" pitchFamily="18" charset="0"/>
                <a:cs typeface="Times New Roman" panose="02020603050405020304" pitchFamily="18" charset="0"/>
              </a:rPr>
              <a:t> </a:t>
            </a:r>
            <a:r>
              <a:rPr sz="2800" i="1" spc="-20" dirty="0">
                <a:latin typeface="Times New Roman" panose="02020603050405020304" pitchFamily="18" charset="0"/>
                <a:cs typeface="Times New Roman" panose="02020603050405020304" pitchFamily="18" charset="0"/>
              </a:rPr>
              <a:t>to</a:t>
            </a:r>
            <a:r>
              <a:rPr sz="2800" i="1" dirty="0">
                <a:latin typeface="Times New Roman" panose="02020603050405020304" pitchFamily="18" charset="0"/>
                <a:cs typeface="Times New Roman" panose="02020603050405020304" pitchFamily="18" charset="0"/>
              </a:rPr>
              <a:t> </a:t>
            </a:r>
            <a:r>
              <a:rPr sz="2800" i="1" spc="-10" dirty="0">
                <a:latin typeface="Times New Roman" panose="02020603050405020304" pitchFamily="18" charset="0"/>
                <a:cs typeface="Times New Roman" panose="02020603050405020304" pitchFamily="18" charset="0"/>
              </a:rPr>
              <a:t>date.</a:t>
            </a:r>
            <a:endParaRPr sz="28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22</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8723" y="457200"/>
            <a:ext cx="9143365" cy="958850"/>
          </a:xfrm>
          <a:custGeom>
            <a:avLst/>
            <a:gdLst/>
            <a:ahLst/>
            <a:cxnLst/>
            <a:rect l="l" t="t" r="r" b="b"/>
            <a:pathLst>
              <a:path w="9143365" h="958850">
                <a:moveTo>
                  <a:pt x="9142857" y="958595"/>
                </a:moveTo>
                <a:lnTo>
                  <a:pt x="9142857" y="0"/>
                </a:lnTo>
                <a:lnTo>
                  <a:pt x="0" y="0"/>
                </a:lnTo>
                <a:lnTo>
                  <a:pt x="0" y="958596"/>
                </a:lnTo>
                <a:lnTo>
                  <a:pt x="9142857" y="958595"/>
                </a:lnTo>
                <a:close/>
              </a:path>
            </a:pathLst>
          </a:custGeom>
          <a:solidFill>
            <a:srgbClr val="0070C0"/>
          </a:solidFill>
        </p:spPr>
        <p:txBody>
          <a:bodyPr wrap="square" lIns="0" tIns="0" rIns="0" bIns="0" rtlCol="0"/>
          <a:lstStyle/>
          <a:p>
            <a:endParaRPr/>
          </a:p>
        </p:txBody>
      </p:sp>
      <p:sp>
        <p:nvSpPr>
          <p:cNvPr id="3" name="object 3"/>
          <p:cNvSpPr txBox="1"/>
          <p:nvPr/>
        </p:nvSpPr>
        <p:spPr>
          <a:xfrm>
            <a:off x="457200" y="6858000"/>
            <a:ext cx="9144000" cy="457200"/>
          </a:xfrm>
          <a:prstGeom prst="rect">
            <a:avLst/>
          </a:prstGeom>
          <a:solidFill>
            <a:srgbClr val="0070C0"/>
          </a:solidFill>
        </p:spPr>
        <p:txBody>
          <a:bodyPr vert="horz" wrap="square" lIns="0" tIns="114300" rIns="0" bIns="0" rtlCol="0">
            <a:spAutoFit/>
          </a:bodyPr>
          <a:lstStyle/>
          <a:p>
            <a:pPr marL="2834640">
              <a:lnSpc>
                <a:spcPct val="100000"/>
              </a:lnSpc>
              <a:spcBef>
                <a:spcPts val="900"/>
              </a:spcBef>
            </a:pPr>
            <a:r>
              <a:rPr sz="1800" b="1" spc="-5" dirty="0">
                <a:solidFill>
                  <a:srgbClr val="FFFFFF"/>
                </a:solidFill>
                <a:latin typeface="Times New Roman"/>
                <a:cs typeface="Times New Roman"/>
              </a:rPr>
              <a:t>Unwavering</a:t>
            </a:r>
            <a:r>
              <a:rPr sz="1800" b="1" spc="-15" dirty="0">
                <a:solidFill>
                  <a:srgbClr val="FFFFFF"/>
                </a:solidFill>
                <a:latin typeface="Times New Roman"/>
                <a:cs typeface="Times New Roman"/>
              </a:rPr>
              <a:t> </a:t>
            </a:r>
            <a:r>
              <a:rPr sz="1800" b="1" spc="-5" dirty="0">
                <a:solidFill>
                  <a:srgbClr val="FFFFFF"/>
                </a:solidFill>
                <a:latin typeface="Times New Roman"/>
                <a:cs typeface="Times New Roman"/>
              </a:rPr>
              <a:t>Support</a:t>
            </a:r>
            <a:r>
              <a:rPr sz="1800" b="1" spc="-10" dirty="0">
                <a:solidFill>
                  <a:srgbClr val="FFFFFF"/>
                </a:solidFill>
                <a:latin typeface="Times New Roman"/>
                <a:cs typeface="Times New Roman"/>
              </a:rPr>
              <a:t> </a:t>
            </a:r>
            <a:r>
              <a:rPr sz="1800" b="1" spc="-5" dirty="0">
                <a:solidFill>
                  <a:srgbClr val="FFFFFF"/>
                </a:solidFill>
                <a:latin typeface="Times New Roman"/>
                <a:cs typeface="Times New Roman"/>
              </a:rPr>
              <a:t>for</a:t>
            </a:r>
            <a:r>
              <a:rPr sz="1800" b="1" spc="-45" dirty="0">
                <a:solidFill>
                  <a:srgbClr val="FFFFFF"/>
                </a:solidFill>
                <a:latin typeface="Times New Roman"/>
                <a:cs typeface="Times New Roman"/>
              </a:rPr>
              <a:t> </a:t>
            </a:r>
            <a:r>
              <a:rPr sz="1800" b="1" spc="-5" dirty="0">
                <a:solidFill>
                  <a:srgbClr val="FFFFFF"/>
                </a:solidFill>
                <a:latin typeface="Times New Roman"/>
                <a:cs typeface="Times New Roman"/>
              </a:rPr>
              <a:t>Uncommon</a:t>
            </a:r>
            <a:r>
              <a:rPr sz="1800" b="1" spc="-10" dirty="0">
                <a:solidFill>
                  <a:srgbClr val="FFFFFF"/>
                </a:solidFill>
                <a:latin typeface="Times New Roman"/>
                <a:cs typeface="Times New Roman"/>
              </a:rPr>
              <a:t> Heroes</a:t>
            </a:r>
            <a:r>
              <a:rPr sz="1800" b="1" spc="10" dirty="0">
                <a:solidFill>
                  <a:srgbClr val="FFFFFF"/>
                </a:solidFill>
                <a:latin typeface="Times New Roman"/>
                <a:cs typeface="Times New Roman"/>
              </a:rPr>
              <a:t> </a:t>
            </a:r>
            <a:r>
              <a:rPr sz="1800" b="1" baseline="25462" dirty="0">
                <a:solidFill>
                  <a:srgbClr val="FFFFFF"/>
                </a:solidFill>
                <a:latin typeface="Times New Roman"/>
                <a:cs typeface="Times New Roman"/>
              </a:rPr>
              <a:t>tm</a:t>
            </a:r>
            <a:endParaRPr sz="1800" baseline="25462">
              <a:latin typeface="Times New Roman"/>
              <a:cs typeface="Times New Roman"/>
            </a:endParaRPr>
          </a:p>
        </p:txBody>
      </p:sp>
      <p:sp>
        <p:nvSpPr>
          <p:cNvPr id="4" name="object 4"/>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5" name="object 5"/>
          <p:cNvPicPr/>
          <p:nvPr/>
        </p:nvPicPr>
        <p:blipFill>
          <a:blip r:embed="rId2" cstate="print"/>
          <a:stretch>
            <a:fillRect/>
          </a:stretch>
        </p:blipFill>
        <p:spPr>
          <a:xfrm>
            <a:off x="609600" y="547877"/>
            <a:ext cx="1586484" cy="1585722"/>
          </a:xfrm>
          <a:prstGeom prst="rect">
            <a:avLst/>
          </a:prstGeom>
        </p:spPr>
      </p:pic>
      <p:sp>
        <p:nvSpPr>
          <p:cNvPr id="6" name="object 6"/>
          <p:cNvSpPr txBox="1"/>
          <p:nvPr/>
        </p:nvSpPr>
        <p:spPr>
          <a:xfrm>
            <a:off x="4271391" y="2133599"/>
            <a:ext cx="5329809" cy="3951723"/>
          </a:xfrm>
          <a:prstGeom prst="rect">
            <a:avLst/>
          </a:prstGeom>
        </p:spPr>
        <p:txBody>
          <a:bodyPr vert="horz" wrap="square" lIns="0" tIns="12065" rIns="0" bIns="0" rtlCol="0">
            <a:spAutoFit/>
          </a:bodyPr>
          <a:lstStyle/>
          <a:p>
            <a:pPr marL="12065" marR="5080" algn="ctr">
              <a:lnSpc>
                <a:spcPct val="100000"/>
              </a:lnSpc>
              <a:spcBef>
                <a:spcPts val="95"/>
              </a:spcBef>
            </a:pPr>
            <a:r>
              <a:rPr sz="3200" spc="-5" dirty="0">
                <a:latin typeface="Times New Roman" panose="02020603050405020304" pitchFamily="18" charset="0"/>
                <a:cs typeface="Times New Roman" panose="02020603050405020304" pitchFamily="18" charset="0"/>
              </a:rPr>
              <a:t>A</a:t>
            </a:r>
            <a:r>
              <a:rPr sz="3200" spc="-10" dirty="0">
                <a:latin typeface="Times New Roman" panose="02020603050405020304" pitchFamily="18" charset="0"/>
                <a:cs typeface="Times New Roman" panose="02020603050405020304" pitchFamily="18" charset="0"/>
              </a:rPr>
              <a:t> local</a:t>
            </a:r>
            <a:r>
              <a:rPr sz="3200" spc="1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Auxiliary</a:t>
            </a:r>
            <a:r>
              <a:rPr sz="3200" spc="1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has</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a:t>
            </a:r>
            <a:r>
              <a:rPr sz="3200" spc="-1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right</a:t>
            </a:r>
            <a:r>
              <a:rPr sz="3200" spc="1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to </a:t>
            </a:r>
            <a:r>
              <a:rPr sz="3200" spc="-71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possess</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a </a:t>
            </a:r>
            <a:r>
              <a:rPr sz="3200" spc="-10" dirty="0">
                <a:latin typeface="Times New Roman" panose="02020603050405020304" pitchFamily="18" charset="0"/>
                <a:cs typeface="Times New Roman" panose="02020603050405020304" pitchFamily="18" charset="0"/>
              </a:rPr>
              <a:t>credit</a:t>
            </a:r>
            <a:r>
              <a:rPr sz="3200" spc="10"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card </a:t>
            </a:r>
            <a:r>
              <a:rPr sz="3200" spc="-2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acceptance</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machine.</a:t>
            </a:r>
            <a:r>
              <a:rPr sz="3200" spc="1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This</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is</a:t>
            </a:r>
            <a:r>
              <a:rPr sz="3200" spc="-25"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by </a:t>
            </a:r>
            <a:r>
              <a:rPr sz="3200" spc="-10"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vote</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of</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a:t>
            </a:r>
            <a:r>
              <a:rPr sz="3200" spc="-10" dirty="0">
                <a:latin typeface="Times New Roman" panose="02020603050405020304" pitchFamily="18" charset="0"/>
                <a:cs typeface="Times New Roman" panose="02020603050405020304" pitchFamily="18" charset="0"/>
              </a:rPr>
              <a:t> local</a:t>
            </a:r>
            <a:r>
              <a:rPr sz="3200" spc="1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Auxiliary</a:t>
            </a:r>
            <a:r>
              <a:rPr sz="3200" spc="2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and </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with the </a:t>
            </a:r>
            <a:r>
              <a:rPr sz="3200" spc="-15" dirty="0">
                <a:latin typeface="Times New Roman" panose="02020603050405020304" pitchFamily="18" charset="0"/>
                <a:cs typeface="Times New Roman" panose="02020603050405020304" pitchFamily="18" charset="0"/>
              </a:rPr>
              <a:t>understanding</a:t>
            </a:r>
            <a:r>
              <a:rPr sz="3200" spc="69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that </a:t>
            </a:r>
            <a:r>
              <a:rPr sz="3200" spc="-5" dirty="0">
                <a:latin typeface="Times New Roman" panose="02020603050405020304" pitchFamily="18" charset="0"/>
                <a:cs typeface="Times New Roman" panose="02020603050405020304" pitchFamily="18" charset="0"/>
              </a:rPr>
              <a:t> the </a:t>
            </a:r>
            <a:r>
              <a:rPr sz="3200" dirty="0">
                <a:latin typeface="Times New Roman" panose="02020603050405020304" pitchFamily="18" charset="0"/>
                <a:cs typeface="Times New Roman" panose="02020603050405020304" pitchFamily="18" charset="0"/>
              </a:rPr>
              <a:t>Auxiliary</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will</a:t>
            </a:r>
            <a:r>
              <a:rPr sz="3200" spc="71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assume</a:t>
            </a:r>
            <a:r>
              <a:rPr sz="3200" spc="70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all </a:t>
            </a:r>
            <a:r>
              <a:rPr sz="3200" spc="-5" dirty="0">
                <a:latin typeface="Times New Roman" panose="02020603050405020304" pitchFamily="18" charset="0"/>
                <a:cs typeface="Times New Roman" panose="02020603050405020304" pitchFamily="18" charset="0"/>
              </a:rPr>
              <a:t> risk</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and</a:t>
            </a:r>
            <a:r>
              <a:rPr sz="3200" spc="25"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fees</a:t>
            </a:r>
            <a:r>
              <a:rPr sz="320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associated</a:t>
            </a:r>
            <a:r>
              <a:rPr sz="3200" spc="3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with </a:t>
            </a:r>
            <a:r>
              <a:rPr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a:t>
            </a:r>
            <a:r>
              <a:rPr sz="3200" spc="-15"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credit</a:t>
            </a:r>
            <a:r>
              <a:rPr sz="3200" spc="-5"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card</a:t>
            </a:r>
            <a:r>
              <a:rPr sz="3200" spc="-10" dirty="0">
                <a:latin typeface="Times New Roman" panose="02020603050405020304" pitchFamily="18" charset="0"/>
                <a:cs typeface="Times New Roman" panose="02020603050405020304" pitchFamily="18" charset="0"/>
              </a:rPr>
              <a:t> acceptance </a:t>
            </a:r>
            <a:r>
              <a:rPr sz="3200" spc="-5" dirty="0">
                <a:latin typeface="Times New Roman" panose="02020603050405020304" pitchFamily="18" charset="0"/>
                <a:cs typeface="Times New Roman" panose="02020603050405020304" pitchFamily="18" charset="0"/>
              </a:rPr>
              <a:t> machine.</a:t>
            </a:r>
            <a:endParaRPr sz="3200" dirty="0">
              <a:latin typeface="Times New Roman" panose="02020603050405020304" pitchFamily="18" charset="0"/>
              <a:cs typeface="Times New Roman" panose="02020603050405020304" pitchFamily="18" charset="0"/>
            </a:endParaRPr>
          </a:p>
        </p:txBody>
      </p:sp>
      <p:pic>
        <p:nvPicPr>
          <p:cNvPr id="7" name="object 7"/>
          <p:cNvPicPr/>
          <p:nvPr/>
        </p:nvPicPr>
        <p:blipFill>
          <a:blip r:embed="rId3" cstate="print"/>
          <a:stretch>
            <a:fillRect/>
          </a:stretch>
        </p:blipFill>
        <p:spPr>
          <a:xfrm>
            <a:off x="457200" y="2302764"/>
            <a:ext cx="4044696" cy="37048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2" cstate="print"/>
          <a:stretch>
            <a:fillRect/>
          </a:stretch>
        </p:blipFill>
        <p:spPr>
          <a:xfrm>
            <a:off x="609600" y="547877"/>
            <a:ext cx="1586484" cy="1585722"/>
          </a:xfrm>
          <a:prstGeom prst="rect">
            <a:avLst/>
          </a:prstGeom>
        </p:spPr>
      </p:pic>
      <p:sp>
        <p:nvSpPr>
          <p:cNvPr id="4" name="object 4"/>
          <p:cNvSpPr txBox="1"/>
          <p:nvPr/>
        </p:nvSpPr>
        <p:spPr>
          <a:xfrm>
            <a:off x="456310" y="1512032"/>
            <a:ext cx="9145777" cy="4893945"/>
          </a:xfrm>
          <a:prstGeom prst="rect">
            <a:avLst/>
          </a:prstGeom>
        </p:spPr>
        <p:txBody>
          <a:bodyPr vert="horz" wrap="square" lIns="0" tIns="207645" rIns="0" bIns="0" rtlCol="0">
            <a:spAutoFit/>
          </a:bodyPr>
          <a:lstStyle/>
          <a:p>
            <a:pPr marL="1812289">
              <a:lnSpc>
                <a:spcPct val="100000"/>
              </a:lnSpc>
              <a:spcBef>
                <a:spcPts val="1635"/>
              </a:spcBef>
            </a:pPr>
            <a:r>
              <a:rPr sz="4000" spc="-25" dirty="0">
                <a:latin typeface="Times New Roman" panose="02020603050405020304" pitchFamily="18" charset="0"/>
                <a:cs typeface="Times New Roman" panose="02020603050405020304" pitchFamily="18" charset="0"/>
              </a:rPr>
              <a:t>Retention</a:t>
            </a:r>
            <a:r>
              <a:rPr sz="4000" spc="-20" dirty="0">
                <a:latin typeface="Times New Roman" panose="02020603050405020304" pitchFamily="18" charset="0"/>
                <a:cs typeface="Times New Roman" panose="02020603050405020304" pitchFamily="18" charset="0"/>
              </a:rPr>
              <a:t> </a:t>
            </a:r>
            <a:r>
              <a:rPr sz="4000" spc="-5" dirty="0">
                <a:latin typeface="Times New Roman" panose="02020603050405020304" pitchFamily="18" charset="0"/>
                <a:cs typeface="Times New Roman" panose="02020603050405020304" pitchFamily="18" charset="0"/>
              </a:rPr>
              <a:t>of</a:t>
            </a:r>
            <a:r>
              <a:rPr sz="4000" spc="-1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Auxiliary</a:t>
            </a:r>
            <a:r>
              <a:rPr sz="4000" spc="-30" dirty="0">
                <a:latin typeface="Times New Roman" panose="02020603050405020304" pitchFamily="18" charset="0"/>
                <a:cs typeface="Times New Roman" panose="02020603050405020304" pitchFamily="18" charset="0"/>
              </a:rPr>
              <a:t> </a:t>
            </a:r>
            <a:r>
              <a:rPr sz="4000" spc="-25" dirty="0">
                <a:latin typeface="Times New Roman" panose="02020603050405020304" pitchFamily="18" charset="0"/>
                <a:cs typeface="Times New Roman" panose="02020603050405020304" pitchFamily="18" charset="0"/>
              </a:rPr>
              <a:t>Records</a:t>
            </a:r>
            <a:endParaRPr sz="4000" dirty="0">
              <a:latin typeface="Times New Roman" panose="02020603050405020304" pitchFamily="18" charset="0"/>
              <a:cs typeface="Times New Roman" panose="02020603050405020304" pitchFamily="18" charset="0"/>
            </a:endParaRPr>
          </a:p>
          <a:p>
            <a:pPr marL="469900" indent="-457200">
              <a:lnSpc>
                <a:spcPct val="100000"/>
              </a:lnSpc>
              <a:spcBef>
                <a:spcPts val="1230"/>
              </a:spcBef>
              <a:buFont typeface="Wingdings" panose="05000000000000000000" pitchFamily="2" charset="2"/>
              <a:buChar char="q"/>
            </a:pPr>
            <a:r>
              <a:rPr sz="3200" spc="-15" dirty="0">
                <a:latin typeface="Times New Roman" panose="02020603050405020304" pitchFamily="18" charset="0"/>
                <a:cs typeface="Times New Roman" panose="02020603050405020304" pitchFamily="18" charset="0"/>
              </a:rPr>
              <a:t>Most</a:t>
            </a:r>
            <a:r>
              <a:rPr sz="320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accounting</a:t>
            </a:r>
            <a:r>
              <a:rPr sz="3200" spc="25" dirty="0">
                <a:latin typeface="Times New Roman" panose="02020603050405020304" pitchFamily="18" charset="0"/>
                <a:cs typeface="Times New Roman" panose="02020603050405020304" pitchFamily="18" charset="0"/>
              </a:rPr>
              <a:t> </a:t>
            </a:r>
            <a:r>
              <a:rPr sz="3200" spc="-20" dirty="0">
                <a:latin typeface="Times New Roman" panose="02020603050405020304" pitchFamily="18" charset="0"/>
                <a:cs typeface="Times New Roman" panose="02020603050405020304" pitchFamily="18" charset="0"/>
              </a:rPr>
              <a:t>records</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6</a:t>
            </a:r>
            <a:r>
              <a:rPr sz="3200" dirty="0">
                <a:latin typeface="Times New Roman" panose="02020603050405020304" pitchFamily="18" charset="0"/>
                <a:cs typeface="Times New Roman" panose="02020603050405020304" pitchFamily="18" charset="0"/>
              </a:rPr>
              <a:t> </a:t>
            </a:r>
            <a:r>
              <a:rPr sz="3200" spc="-25" dirty="0">
                <a:latin typeface="Times New Roman" panose="02020603050405020304" pitchFamily="18" charset="0"/>
                <a:cs typeface="Times New Roman" panose="02020603050405020304" pitchFamily="18" charset="0"/>
              </a:rPr>
              <a:t>years</a:t>
            </a:r>
            <a:endParaRPr sz="3200" dirty="0">
              <a:latin typeface="Times New Roman" panose="02020603050405020304" pitchFamily="18" charset="0"/>
              <a:cs typeface="Times New Roman" panose="02020603050405020304" pitchFamily="18" charset="0"/>
            </a:endParaRPr>
          </a:p>
          <a:p>
            <a:pPr marL="927100" indent="-457834">
              <a:lnSpc>
                <a:spcPct val="100000"/>
              </a:lnSpc>
              <a:spcBef>
                <a:spcPts val="360"/>
              </a:spcBef>
              <a:buFont typeface="Wingdings"/>
              <a:buChar char=""/>
              <a:tabLst>
                <a:tab pos="927100" algn="l"/>
                <a:tab pos="927735" algn="l"/>
              </a:tabLst>
            </a:pPr>
            <a:r>
              <a:rPr sz="2800" spc="-10" dirty="0">
                <a:latin typeface="Times New Roman" panose="02020603050405020304" pitchFamily="18" charset="0"/>
                <a:cs typeface="Times New Roman" panose="02020603050405020304" pitchFamily="18" charset="0"/>
              </a:rPr>
              <a:t>Accounts</a:t>
            </a:r>
            <a:r>
              <a:rPr sz="2800" spc="15"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Receivables</a:t>
            </a:r>
            <a:endParaRPr sz="2800" dirty="0">
              <a:latin typeface="Times New Roman" panose="02020603050405020304" pitchFamily="18" charset="0"/>
              <a:cs typeface="Times New Roman" panose="02020603050405020304" pitchFamily="18" charset="0"/>
            </a:endParaRPr>
          </a:p>
          <a:p>
            <a:pPr marL="927100" indent="-457834">
              <a:lnSpc>
                <a:spcPct val="100000"/>
              </a:lnSpc>
              <a:spcBef>
                <a:spcPts val="340"/>
              </a:spcBef>
              <a:buFont typeface="Wingdings"/>
              <a:buChar char=""/>
              <a:tabLst>
                <a:tab pos="927100" algn="l"/>
                <a:tab pos="927735" algn="l"/>
              </a:tabLst>
            </a:pPr>
            <a:r>
              <a:rPr sz="2800" spc="-10" dirty="0">
                <a:latin typeface="Times New Roman" panose="02020603050405020304" pitchFamily="18" charset="0"/>
                <a:cs typeface="Times New Roman" panose="02020603050405020304" pitchFamily="18" charset="0"/>
              </a:rPr>
              <a:t>Accounts</a:t>
            </a:r>
            <a:r>
              <a:rPr sz="2800" spc="10"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Payables</a:t>
            </a:r>
            <a:endParaRPr sz="2800" dirty="0">
              <a:latin typeface="Times New Roman" panose="02020603050405020304" pitchFamily="18" charset="0"/>
              <a:cs typeface="Times New Roman" panose="02020603050405020304" pitchFamily="18" charset="0"/>
            </a:endParaRPr>
          </a:p>
          <a:p>
            <a:pPr marL="927100" indent="-457834">
              <a:lnSpc>
                <a:spcPct val="100000"/>
              </a:lnSpc>
              <a:spcBef>
                <a:spcPts val="334"/>
              </a:spcBef>
              <a:buFont typeface="Wingdings"/>
              <a:buChar char=""/>
              <a:tabLst>
                <a:tab pos="927100" algn="l"/>
                <a:tab pos="927735" algn="l"/>
              </a:tabLst>
            </a:pPr>
            <a:r>
              <a:rPr sz="2800" spc="-5" dirty="0">
                <a:latin typeface="Times New Roman" panose="02020603050405020304" pitchFamily="18" charset="0"/>
                <a:cs typeface="Times New Roman" panose="02020603050405020304" pitchFamily="18" charset="0"/>
              </a:rPr>
              <a:t>Canceled</a:t>
            </a:r>
            <a:r>
              <a:rPr sz="2800" spc="-2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Checks</a:t>
            </a:r>
            <a:endParaRPr sz="2800" dirty="0">
              <a:latin typeface="Times New Roman" panose="02020603050405020304" pitchFamily="18" charset="0"/>
              <a:cs typeface="Times New Roman" panose="02020603050405020304" pitchFamily="18" charset="0"/>
            </a:endParaRPr>
          </a:p>
          <a:p>
            <a:pPr marL="927100" indent="-457834">
              <a:lnSpc>
                <a:spcPct val="100000"/>
              </a:lnSpc>
              <a:spcBef>
                <a:spcPts val="335"/>
              </a:spcBef>
              <a:buFont typeface="Wingdings"/>
              <a:buChar char=""/>
              <a:tabLst>
                <a:tab pos="927100" algn="l"/>
                <a:tab pos="927735" algn="l"/>
              </a:tabLst>
            </a:pPr>
            <a:r>
              <a:rPr sz="2800" dirty="0">
                <a:latin typeface="Times New Roman" panose="02020603050405020304" pitchFamily="18" charset="0"/>
                <a:cs typeface="Times New Roman" panose="02020603050405020304" pitchFamily="18" charset="0"/>
              </a:rPr>
              <a:t>Bank</a:t>
            </a:r>
            <a:r>
              <a:rPr sz="2800" spc="-2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Statements</a:t>
            </a:r>
            <a:endParaRPr sz="2800" dirty="0">
              <a:latin typeface="Times New Roman" panose="02020603050405020304" pitchFamily="18" charset="0"/>
              <a:cs typeface="Times New Roman" panose="02020603050405020304" pitchFamily="18" charset="0"/>
            </a:endParaRPr>
          </a:p>
          <a:p>
            <a:pPr marL="469900" indent="-457200">
              <a:lnSpc>
                <a:spcPct val="100000"/>
              </a:lnSpc>
              <a:spcBef>
                <a:spcPts val="355"/>
              </a:spcBef>
              <a:buFont typeface="Wingdings" panose="05000000000000000000" pitchFamily="2" charset="2"/>
              <a:buChar char="q"/>
            </a:pPr>
            <a:r>
              <a:rPr sz="3200" spc="-20" dirty="0">
                <a:latin typeface="Times New Roman" panose="02020603050405020304" pitchFamily="18" charset="0"/>
                <a:cs typeface="Times New Roman" panose="02020603050405020304" pitchFamily="18" charset="0"/>
              </a:rPr>
              <a:t>Great</a:t>
            </a:r>
            <a:r>
              <a:rPr sz="3200" spc="-1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resource</a:t>
            </a:r>
            <a:endParaRPr sz="3200" dirty="0">
              <a:latin typeface="Times New Roman" panose="02020603050405020304" pitchFamily="18" charset="0"/>
              <a:cs typeface="Times New Roman" panose="02020603050405020304" pitchFamily="18" charset="0"/>
            </a:endParaRPr>
          </a:p>
          <a:p>
            <a:pPr marL="927100" indent="-457834">
              <a:lnSpc>
                <a:spcPct val="100000"/>
              </a:lnSpc>
              <a:spcBef>
                <a:spcPts val="365"/>
              </a:spcBef>
              <a:buFont typeface="Wingdings"/>
              <a:buChar char=""/>
              <a:tabLst>
                <a:tab pos="927100" algn="l"/>
                <a:tab pos="927735" algn="l"/>
              </a:tabLst>
            </a:pPr>
            <a:r>
              <a:rPr sz="2800" spc="-10" dirty="0">
                <a:latin typeface="Times New Roman" panose="02020603050405020304" pitchFamily="18" charset="0"/>
                <a:cs typeface="Times New Roman" panose="02020603050405020304" pitchFamily="18" charset="0"/>
              </a:rPr>
              <a:t>Booklet</a:t>
            </a:r>
            <a:r>
              <a:rPr sz="2800" spc="-5" dirty="0">
                <a:latin typeface="Times New Roman" panose="02020603050405020304" pitchFamily="18" charset="0"/>
                <a:cs typeface="Times New Roman" panose="02020603050405020304" pitchFamily="18" charset="0"/>
              </a:rPr>
              <a:t> of Instructions</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in </a:t>
            </a:r>
            <a:r>
              <a:rPr sz="2800" spc="-15" dirty="0">
                <a:latin typeface="Times New Roman" panose="02020603050405020304" pitchFamily="18" charset="0"/>
                <a:cs typeface="Times New Roman" panose="02020603050405020304" pitchFamily="18" charset="0"/>
              </a:rPr>
              <a:t>Bylaws</a:t>
            </a:r>
            <a:r>
              <a:rPr sz="280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(yellow</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pages)</a:t>
            </a:r>
            <a:endParaRPr sz="2800" dirty="0">
              <a:latin typeface="Times New Roman" panose="02020603050405020304" pitchFamily="18" charset="0"/>
              <a:cs typeface="Times New Roman" panose="02020603050405020304" pitchFamily="18" charset="0"/>
            </a:endParaRPr>
          </a:p>
          <a:p>
            <a:pPr marL="469900" indent="-457200">
              <a:lnSpc>
                <a:spcPct val="100000"/>
              </a:lnSpc>
              <a:spcBef>
                <a:spcPts val="355"/>
              </a:spcBef>
              <a:buFont typeface="Wingdings" panose="05000000000000000000" pitchFamily="2" charset="2"/>
              <a:buChar char="q"/>
            </a:pPr>
            <a:r>
              <a:rPr sz="3200" spc="-20" dirty="0">
                <a:latin typeface="Times New Roman" panose="02020603050405020304" pitchFamily="18" charset="0"/>
                <a:cs typeface="Times New Roman" panose="02020603050405020304" pitchFamily="18" charset="0"/>
              </a:rPr>
              <a:t>Paper</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vs.</a:t>
            </a:r>
            <a:r>
              <a:rPr sz="3200" dirty="0">
                <a:latin typeface="Times New Roman" panose="02020603050405020304" pitchFamily="18" charset="0"/>
                <a:cs typeface="Times New Roman" panose="02020603050405020304" pitchFamily="18" charset="0"/>
              </a:rPr>
              <a:t> </a:t>
            </a:r>
            <a:r>
              <a:rPr sz="3200" spc="-10" dirty="0">
                <a:latin typeface="Times New Roman" panose="02020603050405020304" pitchFamily="18" charset="0"/>
                <a:cs typeface="Times New Roman" panose="02020603050405020304" pitchFamily="18" charset="0"/>
              </a:rPr>
              <a:t>electronic</a:t>
            </a:r>
            <a:r>
              <a:rPr sz="3200" spc="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file </a:t>
            </a:r>
            <a:r>
              <a:rPr sz="3200" spc="-20" dirty="0">
                <a:latin typeface="Times New Roman" panose="02020603050405020304" pitchFamily="18" charset="0"/>
                <a:cs typeface="Times New Roman" panose="02020603050405020304" pitchFamily="18" charset="0"/>
              </a:rPr>
              <a:t>keeping</a:t>
            </a:r>
            <a:endParaRPr sz="3200" dirty="0">
              <a:latin typeface="Times New Roman" panose="02020603050405020304" pitchFamily="18" charset="0"/>
              <a:cs typeface="Times New Roman" panose="02020603050405020304" pitchFamily="18" charset="0"/>
            </a:endParaRPr>
          </a:p>
        </p:txBody>
      </p:sp>
      <p:pic>
        <p:nvPicPr>
          <p:cNvPr id="5" name="object 5"/>
          <p:cNvPicPr/>
          <p:nvPr/>
        </p:nvPicPr>
        <p:blipFill>
          <a:blip r:embed="rId3" cstate="print"/>
          <a:stretch>
            <a:fillRect/>
          </a:stretch>
        </p:blipFill>
        <p:spPr>
          <a:xfrm>
            <a:off x="6858000" y="2971800"/>
            <a:ext cx="2143505" cy="213360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24</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1895" y="552704"/>
            <a:ext cx="3822065" cy="756920"/>
          </a:xfrm>
          <a:prstGeom prst="rect">
            <a:avLst/>
          </a:prstGeom>
        </p:spPr>
        <p:txBody>
          <a:bodyPr vert="horz" wrap="square" lIns="0" tIns="12700" rIns="0" bIns="0" rtlCol="0">
            <a:spAutoFit/>
          </a:bodyPr>
          <a:lstStyle/>
          <a:p>
            <a:pPr marL="12700">
              <a:lnSpc>
                <a:spcPct val="100000"/>
              </a:lnSpc>
              <a:spcBef>
                <a:spcPts val="10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pic>
        <p:nvPicPr>
          <p:cNvPr id="4" name="object 4"/>
          <p:cNvPicPr/>
          <p:nvPr/>
        </p:nvPicPr>
        <p:blipFill>
          <a:blip r:embed="rId4" cstate="print"/>
          <a:stretch>
            <a:fillRect/>
          </a:stretch>
        </p:blipFill>
        <p:spPr>
          <a:xfrm>
            <a:off x="2252472" y="457200"/>
            <a:ext cx="5672328" cy="68580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505960" y="2456128"/>
            <a:ext cx="9117899" cy="3359253"/>
          </a:xfrm>
          <a:prstGeom prst="rect">
            <a:avLst/>
          </a:prstGeom>
        </p:spPr>
        <p:txBody>
          <a:bodyPr vert="horz" wrap="square" lIns="0" tIns="12065" rIns="0" bIns="0" rtlCol="0">
            <a:spAutoFit/>
          </a:bodyPr>
          <a:lstStyle/>
          <a:p>
            <a:pPr marL="1757045">
              <a:lnSpc>
                <a:spcPct val="100000"/>
              </a:lnSpc>
              <a:spcBef>
                <a:spcPts val="95"/>
              </a:spcBef>
            </a:pPr>
            <a:r>
              <a:rPr sz="4000" spc="-15" dirty="0">
                <a:latin typeface="Times New Roman" panose="02020603050405020304" pitchFamily="18" charset="0"/>
                <a:cs typeface="Times New Roman" panose="02020603050405020304" pitchFamily="18" charset="0"/>
              </a:rPr>
              <a:t>President</a:t>
            </a:r>
            <a:r>
              <a:rPr sz="4000" spc="-20" dirty="0">
                <a:latin typeface="Times New Roman" panose="02020603050405020304" pitchFamily="18" charset="0"/>
                <a:cs typeface="Times New Roman" panose="02020603050405020304" pitchFamily="18" charset="0"/>
              </a:rPr>
              <a:t> </a:t>
            </a:r>
            <a:r>
              <a:rPr sz="4000" spc="-5" dirty="0">
                <a:latin typeface="Times New Roman" panose="02020603050405020304" pitchFamily="18" charset="0"/>
                <a:cs typeface="Times New Roman" panose="02020603050405020304" pitchFamily="18" charset="0"/>
              </a:rPr>
              <a:t>&amp;</a:t>
            </a:r>
            <a:r>
              <a:rPr sz="4000" spc="-1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a:t>
            </a:r>
            <a:r>
              <a:rPr sz="4000" spc="20" dirty="0">
                <a:latin typeface="Times New Roman" panose="02020603050405020304" pitchFamily="18" charset="0"/>
                <a:cs typeface="Times New Roman" panose="02020603050405020304" pitchFamily="18" charset="0"/>
              </a:rPr>
              <a:t> </a:t>
            </a:r>
            <a:r>
              <a:rPr sz="4000" spc="-5" dirty="0">
                <a:latin typeface="Times New Roman" panose="02020603050405020304" pitchFamily="18" charset="0"/>
                <a:cs typeface="Times New Roman" panose="02020603050405020304" pitchFamily="18" charset="0"/>
              </a:rPr>
              <a:t>Bonds</a:t>
            </a:r>
            <a:endParaRPr sz="4000" dirty="0">
              <a:latin typeface="Times New Roman" panose="02020603050405020304" pitchFamily="18" charset="0"/>
              <a:cs typeface="Times New Roman" panose="02020603050405020304" pitchFamily="18" charset="0"/>
            </a:endParaRPr>
          </a:p>
          <a:p>
            <a:pPr marL="469900" marR="436880" indent="-457200">
              <a:lnSpc>
                <a:spcPts val="3240"/>
              </a:lnSpc>
              <a:spcBef>
                <a:spcPts val="720"/>
              </a:spcBef>
              <a:buFont typeface="Wingdings" panose="05000000000000000000" pitchFamily="2" charset="2"/>
              <a:buChar char="q"/>
            </a:pPr>
            <a:r>
              <a:rPr sz="2800" spc="-5" dirty="0">
                <a:latin typeface="Times New Roman" panose="02020603050405020304" pitchFamily="18" charset="0"/>
                <a:cs typeface="Times New Roman" panose="02020603050405020304" pitchFamily="18" charset="0"/>
              </a:rPr>
              <a:t>After the </a:t>
            </a:r>
            <a:r>
              <a:rPr sz="2800" spc="-15" dirty="0">
                <a:latin typeface="Times New Roman" panose="02020603050405020304" pitchFamily="18" charset="0"/>
                <a:cs typeface="Times New Roman" panose="02020603050405020304" pitchFamily="18" charset="0"/>
              </a:rPr>
              <a:t>Installation </a:t>
            </a:r>
            <a:r>
              <a:rPr sz="2800" spc="-10" dirty="0">
                <a:latin typeface="Times New Roman" panose="02020603050405020304" pitchFamily="18" charset="0"/>
                <a:cs typeface="Times New Roman" panose="02020603050405020304" pitchFamily="18" charset="0"/>
              </a:rPr>
              <a:t>Report </a:t>
            </a:r>
            <a:r>
              <a:rPr sz="2800" spc="-5" dirty="0">
                <a:latin typeface="Times New Roman" panose="02020603050405020304" pitchFamily="18" charset="0"/>
                <a:cs typeface="Times New Roman" panose="02020603050405020304" pitchFamily="18" charset="0"/>
              </a:rPr>
              <a:t>is input </a:t>
            </a:r>
            <a:r>
              <a:rPr lang="en-US" sz="2800" spc="-5" dirty="0">
                <a:latin typeface="Times New Roman" panose="02020603050405020304" pitchFamily="18" charset="0"/>
                <a:cs typeface="Times New Roman" panose="02020603050405020304" pitchFamily="18" charset="0"/>
              </a:rPr>
              <a:t>into MALTA,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bond </a:t>
            </a:r>
            <a:r>
              <a:rPr sz="2800" spc="-20" dirty="0">
                <a:latin typeface="Times New Roman" panose="02020603050405020304" pitchFamily="18" charset="0"/>
                <a:cs typeface="Times New Roman" panose="02020603050405020304" pitchFamily="18" charset="0"/>
              </a:rPr>
              <a:t>may </a:t>
            </a:r>
            <a:r>
              <a:rPr sz="2800" spc="-66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be</a:t>
            </a:r>
            <a:r>
              <a:rPr sz="2800" spc="-10" dirty="0">
                <a:latin typeface="Times New Roman" panose="02020603050405020304" pitchFamily="18" charset="0"/>
                <a:cs typeface="Times New Roman" panose="02020603050405020304" pitchFamily="18" charset="0"/>
              </a:rPr>
              <a:t> purchased</a:t>
            </a:r>
            <a:r>
              <a:rPr sz="2800" spc="-2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by</a:t>
            </a:r>
            <a:r>
              <a:rPr sz="2800" dirty="0">
                <a:latin typeface="Times New Roman" panose="02020603050405020304" pitchFamily="18" charset="0"/>
                <a:cs typeface="Times New Roman" panose="02020603050405020304" pitchFamily="18" charset="0"/>
              </a:rPr>
              <a:t> the</a:t>
            </a:r>
            <a:r>
              <a:rPr sz="2800" spc="-20" dirty="0">
                <a:latin typeface="Times New Roman" panose="02020603050405020304" pitchFamily="18" charset="0"/>
                <a:cs typeface="Times New Roman" panose="02020603050405020304" pitchFamily="18" charset="0"/>
              </a:rPr>
              <a:t> </a:t>
            </a:r>
            <a:r>
              <a:rPr sz="2800" spc="-35" dirty="0">
                <a:latin typeface="Times New Roman" panose="02020603050405020304" pitchFamily="18" charset="0"/>
                <a:cs typeface="Times New Roman" panose="02020603050405020304" pitchFamily="18" charset="0"/>
              </a:rPr>
              <a:t>Treasurer</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on </a:t>
            </a:r>
            <a:r>
              <a:rPr sz="2800" dirty="0">
                <a:latin typeface="Times New Roman" panose="02020603050405020304" pitchFamily="18" charset="0"/>
                <a:cs typeface="Times New Roman" panose="02020603050405020304" pitchFamily="18" charset="0"/>
              </a:rPr>
              <a:t>7/1</a:t>
            </a:r>
          </a:p>
          <a:p>
            <a:pPr marL="469900" marR="821055" indent="-457200">
              <a:lnSpc>
                <a:spcPts val="3240"/>
              </a:lnSpc>
              <a:spcBef>
                <a:spcPts val="720"/>
              </a:spcBef>
              <a:buFont typeface="Wingdings" panose="05000000000000000000" pitchFamily="2" charset="2"/>
              <a:buChar char="q"/>
            </a:pPr>
            <a:r>
              <a:rPr sz="2800" spc="5" dirty="0">
                <a:latin typeface="Times New Roman" panose="02020603050405020304" pitchFamily="18" charset="0"/>
                <a:cs typeface="Times New Roman" panose="02020603050405020304" pitchFamily="18" charset="0"/>
              </a:rPr>
              <a:t>If </a:t>
            </a:r>
            <a:r>
              <a:rPr sz="2800" spc="-5" dirty="0">
                <a:latin typeface="Times New Roman" panose="02020603050405020304" pitchFamily="18" charset="0"/>
                <a:cs typeface="Times New Roman" panose="02020603050405020304" pitchFamily="18" charset="0"/>
              </a:rPr>
              <a:t>an </a:t>
            </a:r>
            <a:r>
              <a:rPr sz="2800" spc="-15" dirty="0">
                <a:latin typeface="Times New Roman" panose="02020603050405020304" pitchFamily="18" charset="0"/>
                <a:cs typeface="Times New Roman" panose="02020603050405020304" pitchFamily="18" charset="0"/>
              </a:rPr>
              <a:t>Installation </a:t>
            </a:r>
            <a:r>
              <a:rPr sz="2800" spc="-10" dirty="0">
                <a:latin typeface="Times New Roman" panose="02020603050405020304" pitchFamily="18" charset="0"/>
                <a:cs typeface="Times New Roman" panose="02020603050405020304" pitchFamily="18" charset="0"/>
              </a:rPr>
              <a:t>Report </a:t>
            </a:r>
            <a:r>
              <a:rPr sz="2800" spc="-5" dirty="0">
                <a:latin typeface="Times New Roman" panose="02020603050405020304" pitchFamily="18" charset="0"/>
                <a:cs typeface="Times New Roman" panose="02020603050405020304" pitchFamily="18" charset="0"/>
              </a:rPr>
              <a:t>is </a:t>
            </a:r>
            <a:r>
              <a:rPr sz="2800" spc="-10" dirty="0">
                <a:latin typeface="Times New Roman" panose="02020603050405020304" pitchFamily="18" charset="0"/>
                <a:cs typeface="Times New Roman" panose="02020603050405020304" pitchFamily="18" charset="0"/>
              </a:rPr>
              <a:t>never </a:t>
            </a:r>
            <a:r>
              <a:rPr sz="2800" spc="-5" dirty="0">
                <a:latin typeface="Times New Roman" panose="02020603050405020304" pitchFamily="18" charset="0"/>
                <a:cs typeface="Times New Roman" panose="02020603050405020304" pitchFamily="18" charset="0"/>
              </a:rPr>
              <a:t>input,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bond </a:t>
            </a:r>
            <a:r>
              <a:rPr sz="2800" spc="-66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cannot </a:t>
            </a:r>
            <a:r>
              <a:rPr sz="2800" spc="-5" dirty="0">
                <a:latin typeface="Times New Roman" panose="02020603050405020304" pitchFamily="18" charset="0"/>
                <a:cs typeface="Times New Roman" panose="02020603050405020304" pitchFamily="18" charset="0"/>
              </a:rPr>
              <a:t>be</a:t>
            </a:r>
            <a:r>
              <a:rPr sz="2800" spc="-10" dirty="0">
                <a:latin typeface="Times New Roman" panose="02020603050405020304" pitchFamily="18" charset="0"/>
                <a:cs typeface="Times New Roman" panose="02020603050405020304" pitchFamily="18" charset="0"/>
              </a:rPr>
              <a:t> purchased</a:t>
            </a:r>
            <a:r>
              <a:rPr sz="2800" spc="-3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by</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the</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Auxiliary </a:t>
            </a:r>
            <a:r>
              <a:rPr sz="2800" spc="-15" dirty="0">
                <a:latin typeface="Times New Roman" panose="02020603050405020304" pitchFamily="18" charset="0"/>
                <a:cs typeface="Times New Roman" panose="02020603050405020304" pitchFamily="18" charset="0"/>
              </a:rPr>
              <a:t>officers</a:t>
            </a:r>
            <a:endParaRPr sz="2800" dirty="0">
              <a:latin typeface="Times New Roman" panose="02020603050405020304" pitchFamily="18" charset="0"/>
              <a:cs typeface="Times New Roman" panose="02020603050405020304" pitchFamily="18" charset="0"/>
            </a:endParaRPr>
          </a:p>
          <a:p>
            <a:pPr marL="469900" marR="262255" indent="-457200" algn="just">
              <a:lnSpc>
                <a:spcPts val="3240"/>
              </a:lnSpc>
              <a:spcBef>
                <a:spcPts val="720"/>
              </a:spcBef>
              <a:buFont typeface="Wingdings" panose="05000000000000000000" pitchFamily="2" charset="2"/>
              <a:buChar char="q"/>
            </a:pP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bond </a:t>
            </a:r>
            <a:r>
              <a:rPr sz="2800" dirty="0">
                <a:latin typeface="Times New Roman" panose="02020603050405020304" pitchFamily="18" charset="0"/>
                <a:cs typeface="Times New Roman" panose="02020603050405020304" pitchFamily="18" charset="0"/>
              </a:rPr>
              <a:t>runs </a:t>
            </a:r>
            <a:r>
              <a:rPr sz="2800" spc="-15" dirty="0">
                <a:latin typeface="Times New Roman" panose="02020603050405020304" pitchFamily="18" charset="0"/>
                <a:cs typeface="Times New Roman" panose="02020603050405020304" pitchFamily="18" charset="0"/>
              </a:rPr>
              <a:t>from </a:t>
            </a:r>
            <a:r>
              <a:rPr sz="2800" spc="-10" dirty="0">
                <a:latin typeface="Times New Roman" panose="02020603050405020304" pitchFamily="18" charset="0"/>
                <a:cs typeface="Times New Roman" panose="02020603050405020304" pitchFamily="18" charset="0"/>
              </a:rPr>
              <a:t>September </a:t>
            </a:r>
            <a:r>
              <a:rPr sz="2800" dirty="0">
                <a:latin typeface="Times New Roman" panose="02020603050405020304" pitchFamily="18" charset="0"/>
                <a:cs typeface="Times New Roman" panose="02020603050405020304" pitchFamily="18" charset="0"/>
              </a:rPr>
              <a:t>1 </a:t>
            </a:r>
            <a:r>
              <a:rPr lang="en-US" sz="2800" spc="-10" dirty="0">
                <a:latin typeface="Times New Roman" panose="02020603050405020304" pitchFamily="18" charset="0"/>
                <a:cs typeface="Times New Roman" panose="02020603050405020304" pitchFamily="18" charset="0"/>
              </a:rPr>
              <a:t>thru</a:t>
            </a:r>
            <a:r>
              <a:rPr sz="2800" spc="-10" dirty="0">
                <a:latin typeface="Times New Roman" panose="02020603050405020304" pitchFamily="18" charset="0"/>
                <a:cs typeface="Times New Roman" panose="02020603050405020304" pitchFamily="18" charset="0"/>
              </a:rPr>
              <a:t> August </a:t>
            </a:r>
            <a:r>
              <a:rPr sz="2800" spc="-6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31 each </a:t>
            </a:r>
            <a:r>
              <a:rPr sz="2800" spc="-60" dirty="0">
                <a:latin typeface="Times New Roman" panose="02020603050405020304" pitchFamily="18" charset="0"/>
                <a:cs typeface="Times New Roman" panose="02020603050405020304" pitchFamily="18" charset="0"/>
              </a:rPr>
              <a:t>year, </a:t>
            </a:r>
            <a:r>
              <a:rPr sz="2800" dirty="0">
                <a:latin typeface="Times New Roman" panose="02020603050405020304" pitchFamily="18" charset="0"/>
                <a:cs typeface="Times New Roman" panose="02020603050405020304" pitchFamily="18" charset="0"/>
              </a:rPr>
              <a:t>and the </a:t>
            </a:r>
            <a:r>
              <a:rPr sz="2800" spc="-10" dirty="0">
                <a:latin typeface="Times New Roman" panose="02020603050405020304" pitchFamily="18" charset="0"/>
                <a:cs typeface="Times New Roman" panose="02020603050405020304" pitchFamily="18" charset="0"/>
              </a:rPr>
              <a:t>premium </a:t>
            </a:r>
            <a:r>
              <a:rPr sz="2800" spc="-5" dirty="0">
                <a:latin typeface="Times New Roman" panose="02020603050405020304" pitchFamily="18" charset="0"/>
                <a:cs typeface="Times New Roman" panose="02020603050405020304" pitchFamily="18" charset="0"/>
              </a:rPr>
              <a:t>is due in </a:t>
            </a:r>
            <a:r>
              <a:rPr sz="2800" spc="-10" dirty="0">
                <a:latin typeface="Times New Roman" panose="02020603050405020304" pitchFamily="18" charset="0"/>
                <a:cs typeface="Times New Roman" panose="02020603050405020304" pitchFamily="18" charset="0"/>
              </a:rPr>
              <a:t>advance </a:t>
            </a:r>
            <a:r>
              <a:rPr sz="2800" spc="-66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prior </a:t>
            </a:r>
            <a:r>
              <a:rPr sz="2800" spc="-20" dirty="0">
                <a:latin typeface="Times New Roman" panose="02020603050405020304" pitchFamily="18" charset="0"/>
                <a:cs typeface="Times New Roman" panose="02020603050405020304" pitchFamily="18" charset="0"/>
              </a:rPr>
              <a:t>to</a:t>
            </a:r>
            <a:r>
              <a:rPr sz="280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September</a:t>
            </a:r>
            <a:r>
              <a:rPr sz="2800" spc="-15" dirty="0">
                <a:latin typeface="Times New Roman" panose="02020603050405020304" pitchFamily="18" charset="0"/>
                <a:cs typeface="Times New Roman" panose="02020603050405020304" pitchFamily="18" charset="0"/>
              </a:rPr>
              <a:t> </a:t>
            </a:r>
            <a:r>
              <a:rPr sz="2800" spc="-25" dirty="0">
                <a:latin typeface="Times New Roman" panose="02020603050405020304" pitchFamily="18" charset="0"/>
                <a:cs typeface="Times New Roman" panose="02020603050405020304" pitchFamily="18" charset="0"/>
              </a:rPr>
              <a:t>1st</a:t>
            </a:r>
            <a:endParaRPr sz="28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456311" y="1585300"/>
            <a:ext cx="9145777" cy="4726294"/>
          </a:xfrm>
          <a:prstGeom prst="rect">
            <a:avLst/>
          </a:prstGeom>
        </p:spPr>
        <p:txBody>
          <a:bodyPr vert="horz" wrap="square" lIns="0" tIns="12065" rIns="0" bIns="0" rtlCol="0">
            <a:spAutoFit/>
          </a:bodyPr>
          <a:lstStyle/>
          <a:p>
            <a:pPr marL="1566545">
              <a:lnSpc>
                <a:spcPct val="100000"/>
              </a:lnSpc>
              <a:spcBef>
                <a:spcPts val="95"/>
              </a:spcBef>
            </a:pPr>
            <a:r>
              <a:rPr lang="en-US" sz="4000" spc="-15" dirty="0">
                <a:latin typeface="Times New Roman" panose="02020603050405020304" pitchFamily="18" charset="0"/>
                <a:cs typeface="Times New Roman" panose="02020603050405020304" pitchFamily="18" charset="0"/>
              </a:rPr>
              <a:t>    </a:t>
            </a:r>
            <a:r>
              <a:rPr sz="4000" spc="-15" dirty="0">
                <a:latin typeface="Times New Roman" panose="02020603050405020304" pitchFamily="18" charset="0"/>
                <a:cs typeface="Times New Roman" panose="02020603050405020304" pitchFamily="18" charset="0"/>
              </a:rPr>
              <a:t>President</a:t>
            </a:r>
            <a:r>
              <a:rPr sz="4000" spc="-20" dirty="0">
                <a:latin typeface="Times New Roman" panose="02020603050405020304" pitchFamily="18" charset="0"/>
                <a:cs typeface="Times New Roman" panose="02020603050405020304" pitchFamily="18" charset="0"/>
              </a:rPr>
              <a:t> </a:t>
            </a:r>
            <a:r>
              <a:rPr sz="4000" spc="-5" dirty="0">
                <a:latin typeface="Times New Roman" panose="02020603050405020304" pitchFamily="18" charset="0"/>
                <a:cs typeface="Times New Roman" panose="02020603050405020304" pitchFamily="18" charset="0"/>
              </a:rPr>
              <a:t>&amp;</a:t>
            </a:r>
            <a:r>
              <a:rPr sz="4000" spc="-1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a:t>
            </a:r>
            <a:r>
              <a:rPr sz="4000" spc="20" dirty="0">
                <a:latin typeface="Times New Roman" panose="02020603050405020304" pitchFamily="18" charset="0"/>
                <a:cs typeface="Times New Roman" panose="02020603050405020304" pitchFamily="18" charset="0"/>
              </a:rPr>
              <a:t> </a:t>
            </a:r>
            <a:r>
              <a:rPr sz="4000" spc="-5" dirty="0">
                <a:latin typeface="Times New Roman" panose="02020603050405020304" pitchFamily="18" charset="0"/>
                <a:cs typeface="Times New Roman" panose="02020603050405020304" pitchFamily="18" charset="0"/>
              </a:rPr>
              <a:t>Bonds</a:t>
            </a:r>
            <a:endParaRPr sz="4000" dirty="0">
              <a:latin typeface="Times New Roman" panose="02020603050405020304" pitchFamily="18" charset="0"/>
              <a:cs typeface="Times New Roman" panose="02020603050405020304" pitchFamily="18" charset="0"/>
            </a:endParaRPr>
          </a:p>
          <a:p>
            <a:pPr marL="469900" marR="306705" indent="-457200" algn="just">
              <a:lnSpc>
                <a:spcPts val="3240"/>
              </a:lnSpc>
              <a:spcBef>
                <a:spcPts val="2540"/>
              </a:spcBef>
              <a:buFont typeface="Wingdings" panose="05000000000000000000" pitchFamily="2" charset="2"/>
              <a:buChar char="q"/>
            </a:pPr>
            <a:r>
              <a:rPr sz="2800" spc="5" dirty="0">
                <a:latin typeface="Times New Roman" panose="02020603050405020304" pitchFamily="18" charset="0"/>
                <a:cs typeface="Times New Roman" panose="02020603050405020304" pitchFamily="18" charset="0"/>
              </a:rPr>
              <a:t>Upon </a:t>
            </a:r>
            <a:r>
              <a:rPr sz="2800" spc="-10" dirty="0">
                <a:latin typeface="Times New Roman" panose="02020603050405020304" pitchFamily="18" charset="0"/>
                <a:cs typeface="Times New Roman" panose="02020603050405020304" pitchFamily="18" charset="0"/>
              </a:rPr>
              <a:t>receipt </a:t>
            </a:r>
            <a:r>
              <a:rPr sz="2800" dirty="0">
                <a:latin typeface="Times New Roman" panose="02020603050405020304" pitchFamily="18" charset="0"/>
                <a:cs typeface="Times New Roman" panose="02020603050405020304" pitchFamily="18" charset="0"/>
              </a:rPr>
              <a:t>of </a:t>
            </a:r>
            <a:r>
              <a:rPr sz="2800" spc="-15" dirty="0">
                <a:latin typeface="Times New Roman" panose="02020603050405020304" pitchFamily="18" charset="0"/>
                <a:cs typeface="Times New Roman" panose="02020603050405020304" pitchFamily="18" charset="0"/>
              </a:rPr>
              <a:t>payment, </a:t>
            </a:r>
            <a:r>
              <a:rPr sz="2800" dirty="0">
                <a:latin typeface="Times New Roman" panose="02020603050405020304" pitchFamily="18" charset="0"/>
                <a:cs typeface="Times New Roman" panose="02020603050405020304" pitchFamily="18" charset="0"/>
              </a:rPr>
              <a:t>a </a:t>
            </a:r>
            <a:r>
              <a:rPr sz="2800" spc="-5" dirty="0">
                <a:latin typeface="Times New Roman" panose="02020603050405020304" pitchFamily="18" charset="0"/>
                <a:cs typeface="Times New Roman" panose="02020603050405020304" pitchFamily="18" charset="0"/>
              </a:rPr>
              <a:t>bond </a:t>
            </a:r>
            <a:r>
              <a:rPr sz="2800" spc="-15" dirty="0">
                <a:latin typeface="Times New Roman" panose="02020603050405020304" pitchFamily="18" charset="0"/>
                <a:cs typeface="Times New Roman" panose="02020603050405020304" pitchFamily="18" charset="0"/>
              </a:rPr>
              <a:t>certificate </a:t>
            </a:r>
            <a:r>
              <a:rPr sz="2800" dirty="0">
                <a:latin typeface="Times New Roman" panose="02020603050405020304" pitchFamily="18" charset="0"/>
                <a:cs typeface="Times New Roman" panose="02020603050405020304" pitchFamily="18" charset="0"/>
              </a:rPr>
              <a:t>will </a:t>
            </a:r>
            <a:r>
              <a:rPr sz="2800" spc="-66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be </a:t>
            </a:r>
            <a:r>
              <a:rPr sz="2800" spc="-15" dirty="0">
                <a:latin typeface="Times New Roman" panose="02020603050405020304" pitchFamily="18" charset="0"/>
                <a:cs typeface="Times New Roman" panose="02020603050405020304" pitchFamily="18" charset="0"/>
              </a:rPr>
              <a:t>available </a:t>
            </a:r>
            <a:r>
              <a:rPr sz="2800" spc="-20" dirty="0">
                <a:latin typeface="Times New Roman" panose="02020603050405020304" pitchFamily="18" charset="0"/>
                <a:cs typeface="Times New Roman" panose="02020603050405020304" pitchFamily="18" charset="0"/>
              </a:rPr>
              <a:t>to </a:t>
            </a:r>
            <a:r>
              <a:rPr sz="2800" spc="-5" dirty="0">
                <a:latin typeface="Times New Roman" panose="02020603050405020304" pitchFamily="18" charset="0"/>
                <a:cs typeface="Times New Roman" panose="02020603050405020304" pitchFamily="18" charset="0"/>
              </a:rPr>
              <a:t>the </a:t>
            </a:r>
            <a:r>
              <a:rPr sz="2800" spc="-15" dirty="0">
                <a:latin typeface="Times New Roman" panose="02020603050405020304" pitchFamily="18" charset="0"/>
                <a:cs typeface="Times New Roman" panose="02020603050405020304" pitchFamily="18" charset="0"/>
              </a:rPr>
              <a:t>officers </a:t>
            </a:r>
            <a:r>
              <a:rPr sz="2800" spc="-5" dirty="0">
                <a:latin typeface="Times New Roman" panose="02020603050405020304" pitchFamily="18" charset="0"/>
                <a:cs typeface="Times New Roman" panose="02020603050405020304" pitchFamily="18" charset="0"/>
              </a:rPr>
              <a:t>of the </a:t>
            </a:r>
            <a:r>
              <a:rPr sz="2800" dirty="0">
                <a:latin typeface="Times New Roman" panose="02020603050405020304" pitchFamily="18" charset="0"/>
                <a:cs typeface="Times New Roman" panose="02020603050405020304" pitchFamily="18" charset="0"/>
              </a:rPr>
              <a:t>Auxiliary </a:t>
            </a:r>
            <a:r>
              <a:rPr sz="2800" spc="-5" dirty="0">
                <a:latin typeface="Times New Roman" panose="02020603050405020304" pitchFamily="18" charset="0"/>
                <a:cs typeface="Times New Roman" panose="02020603050405020304" pitchFamily="18" charset="0"/>
              </a:rPr>
              <a:t>once </a:t>
            </a:r>
            <a:r>
              <a:rPr sz="2800" spc="-66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the</a:t>
            </a:r>
            <a:r>
              <a:rPr sz="2800" spc="-2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pending</a:t>
            </a:r>
            <a:r>
              <a:rPr sz="2800" spc="-30"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clearance</a:t>
            </a:r>
            <a:r>
              <a:rPr sz="2800" spc="-3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time</a:t>
            </a:r>
            <a:r>
              <a:rPr sz="2800" spc="-10" dirty="0">
                <a:latin typeface="Times New Roman" panose="02020603050405020304" pitchFamily="18" charset="0"/>
                <a:cs typeface="Times New Roman" panose="02020603050405020304" pitchFamily="18" charset="0"/>
              </a:rPr>
              <a:t> </a:t>
            </a:r>
            <a:r>
              <a:rPr sz="2800" spc="-15" dirty="0">
                <a:latin typeface="Times New Roman" panose="02020603050405020304" pitchFamily="18" charset="0"/>
                <a:cs typeface="Times New Roman" panose="02020603050405020304" pitchFamily="18" charset="0"/>
              </a:rPr>
              <a:t>frame</a:t>
            </a:r>
            <a:r>
              <a:rPr sz="2800" spc="-1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as</a:t>
            </a:r>
            <a:r>
              <a:rPr sz="2800" spc="-5" dirty="0">
                <a:latin typeface="Times New Roman" panose="02020603050405020304" pitchFamily="18" charset="0"/>
                <a:cs typeface="Times New Roman" panose="02020603050405020304" pitchFamily="18" charset="0"/>
              </a:rPr>
              <a:t> passed</a:t>
            </a:r>
            <a:endParaRPr sz="2800" dirty="0">
              <a:latin typeface="Times New Roman" panose="02020603050405020304" pitchFamily="18" charset="0"/>
              <a:cs typeface="Times New Roman" panose="02020603050405020304" pitchFamily="18" charset="0"/>
            </a:endParaRPr>
          </a:p>
          <a:p>
            <a:pPr marL="469900" indent="-457200" algn="just">
              <a:lnSpc>
                <a:spcPct val="100000"/>
              </a:lnSpc>
              <a:spcBef>
                <a:spcPts val="315"/>
              </a:spcBef>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T</a:t>
            </a:r>
            <a:r>
              <a:rPr sz="2800" dirty="0">
                <a:latin typeface="Times New Roman" panose="02020603050405020304" pitchFamily="18" charset="0"/>
                <a:cs typeface="Times New Roman" panose="02020603050405020304" pitchFamily="18" charset="0"/>
              </a:rPr>
              <a:t>he</a:t>
            </a:r>
            <a:r>
              <a:rPr sz="2800" spc="-15" dirty="0">
                <a:latin typeface="Times New Roman" panose="02020603050405020304" pitchFamily="18" charset="0"/>
                <a:cs typeface="Times New Roman" panose="02020603050405020304" pitchFamily="18" charset="0"/>
              </a:rPr>
              <a:t> </a:t>
            </a:r>
            <a:r>
              <a:rPr sz="2800" spc="-10" dirty="0">
                <a:latin typeface="Times New Roman" panose="02020603050405020304" pitchFamily="18" charset="0"/>
                <a:cs typeface="Times New Roman" panose="02020603050405020304" pitchFamily="18" charset="0"/>
              </a:rPr>
              <a:t>President</a:t>
            </a:r>
            <a:r>
              <a:rPr sz="2800" spc="-2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shall</a:t>
            </a:r>
            <a:r>
              <a:rPr sz="2800" spc="-10"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retain</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the</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Bond</a:t>
            </a:r>
            <a:endParaRPr sz="2800" dirty="0">
              <a:latin typeface="Times New Roman" panose="02020603050405020304" pitchFamily="18" charset="0"/>
              <a:cs typeface="Times New Roman" panose="02020603050405020304" pitchFamily="18" charset="0"/>
            </a:endParaRPr>
          </a:p>
          <a:p>
            <a:pPr marL="469900" marR="280035" indent="-457200">
              <a:lnSpc>
                <a:spcPts val="3240"/>
              </a:lnSpc>
              <a:spcBef>
                <a:spcPts val="765"/>
              </a:spcBef>
              <a:buFont typeface="Wingdings" panose="05000000000000000000" pitchFamily="2" charset="2"/>
              <a:buChar char="q"/>
              <a:tabLst>
                <a:tab pos="2045970" algn="l"/>
              </a:tabLst>
            </a:pPr>
            <a:r>
              <a:rPr sz="2800" dirty="0">
                <a:latin typeface="Times New Roman" panose="02020603050405020304" pitchFamily="18" charset="0"/>
                <a:cs typeface="Times New Roman" panose="02020603050405020304" pitchFamily="18" charset="0"/>
              </a:rPr>
              <a:t>The </a:t>
            </a:r>
            <a:r>
              <a:rPr sz="2800" spc="-5" dirty="0">
                <a:latin typeface="Times New Roman" panose="02020603050405020304" pitchFamily="18" charset="0"/>
                <a:cs typeface="Times New Roman" panose="02020603050405020304" pitchFamily="18" charset="0"/>
              </a:rPr>
              <a:t>bond bonds the </a:t>
            </a:r>
            <a:r>
              <a:rPr sz="2800" spc="-20" dirty="0">
                <a:latin typeface="Times New Roman" panose="02020603050405020304" pitchFamily="18" charset="0"/>
                <a:cs typeface="Times New Roman" panose="02020603050405020304" pitchFamily="18" charset="0"/>
              </a:rPr>
              <a:t>“offices” </a:t>
            </a:r>
            <a:r>
              <a:rPr sz="2800" dirty="0">
                <a:latin typeface="Times New Roman" panose="02020603050405020304" pitchFamily="18" charset="0"/>
                <a:cs typeface="Times New Roman" panose="02020603050405020304" pitchFamily="18" charset="0"/>
              </a:rPr>
              <a:t>of </a:t>
            </a:r>
            <a:r>
              <a:rPr sz="2800" spc="-5"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President </a:t>
            </a:r>
            <a:r>
              <a:rPr sz="2800" dirty="0">
                <a:latin typeface="Times New Roman" panose="02020603050405020304" pitchFamily="18" charset="0"/>
                <a:cs typeface="Times New Roman" panose="02020603050405020304" pitchFamily="18" charset="0"/>
              </a:rPr>
              <a:t>&amp; </a:t>
            </a:r>
            <a:r>
              <a:rPr sz="2800" spc="-665" dirty="0">
                <a:latin typeface="Times New Roman" panose="02020603050405020304" pitchFamily="18" charset="0"/>
                <a:cs typeface="Times New Roman" panose="02020603050405020304" pitchFamily="18" charset="0"/>
              </a:rPr>
              <a:t> </a:t>
            </a:r>
            <a:r>
              <a:rPr sz="2800" spc="-60" dirty="0">
                <a:latin typeface="Times New Roman" panose="02020603050405020304" pitchFamily="18" charset="0"/>
                <a:cs typeface="Times New Roman" panose="02020603050405020304" pitchFamily="18" charset="0"/>
              </a:rPr>
              <a:t>Treasurer</a:t>
            </a:r>
            <a:r>
              <a:rPr lang="en-US" sz="2800" spc="-6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It does not bond the “individuals” </a:t>
            </a:r>
            <a:r>
              <a:rPr sz="280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holding</a:t>
            </a:r>
            <a:r>
              <a:rPr sz="2800" spc="-10"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the </a:t>
            </a:r>
            <a:r>
              <a:rPr sz="2800" spc="-10" dirty="0">
                <a:latin typeface="Times New Roman" panose="02020603050405020304" pitchFamily="18" charset="0"/>
                <a:cs typeface="Times New Roman" panose="02020603050405020304" pitchFamily="18" charset="0"/>
              </a:rPr>
              <a:t>offices</a:t>
            </a:r>
            <a:endParaRPr sz="2800" dirty="0">
              <a:latin typeface="Times New Roman" panose="02020603050405020304" pitchFamily="18" charset="0"/>
              <a:cs typeface="Times New Roman" panose="02020603050405020304" pitchFamily="18" charset="0"/>
            </a:endParaRPr>
          </a:p>
          <a:p>
            <a:pPr marL="926465" marR="172720" indent="-457200">
              <a:lnSpc>
                <a:spcPts val="2810"/>
              </a:lnSpc>
              <a:spcBef>
                <a:spcPts val="645"/>
              </a:spcBef>
              <a:buFont typeface="Arial" panose="020B0604020202020204" pitchFamily="34" charset="0"/>
              <a:buChar char="•"/>
              <a:tabLst>
                <a:tab pos="755650" algn="l"/>
              </a:tabLst>
            </a:pPr>
            <a:r>
              <a:rPr sz="2600" spc="-5" dirty="0">
                <a:latin typeface="Times New Roman" panose="02020603050405020304" pitchFamily="18" charset="0"/>
                <a:cs typeface="Times New Roman" panose="02020603050405020304" pitchFamily="18" charset="0"/>
              </a:rPr>
              <a:t>If </a:t>
            </a:r>
            <a:r>
              <a:rPr sz="2600" spc="-10" dirty="0">
                <a:latin typeface="Times New Roman" panose="02020603050405020304" pitchFamily="18" charset="0"/>
                <a:cs typeface="Times New Roman" panose="02020603050405020304" pitchFamily="18" charset="0"/>
              </a:rPr>
              <a:t>there</a:t>
            </a:r>
            <a:r>
              <a:rPr sz="2600" spc="-5" dirty="0">
                <a:latin typeface="Times New Roman" panose="02020603050405020304" pitchFamily="18" charset="0"/>
                <a:cs typeface="Times New Roman" panose="02020603050405020304" pitchFamily="18" charset="0"/>
              </a:rPr>
              <a:t> is</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a </a:t>
            </a:r>
            <a:r>
              <a:rPr sz="2600" spc="-10" dirty="0">
                <a:latin typeface="Times New Roman" panose="02020603050405020304" pitchFamily="18" charset="0"/>
                <a:cs typeface="Times New Roman" panose="02020603050405020304" pitchFamily="18" charset="0"/>
              </a:rPr>
              <a:t>change</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of </a:t>
            </a:r>
            <a:r>
              <a:rPr sz="2600" spc="-10" dirty="0">
                <a:latin typeface="Times New Roman" panose="02020603050405020304" pitchFamily="18" charset="0"/>
                <a:cs typeface="Times New Roman" panose="02020603050405020304" pitchFamily="18" charset="0"/>
              </a:rPr>
              <a:t>President</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or</a:t>
            </a:r>
            <a:r>
              <a:rPr sz="2600" spc="10" dirty="0">
                <a:latin typeface="Times New Roman" panose="02020603050405020304" pitchFamily="18" charset="0"/>
                <a:cs typeface="Times New Roman" panose="02020603050405020304" pitchFamily="18" charset="0"/>
              </a:rPr>
              <a:t> </a:t>
            </a:r>
            <a:r>
              <a:rPr sz="2600" spc="-30" dirty="0">
                <a:latin typeface="Times New Roman" panose="02020603050405020304" pitchFamily="18" charset="0"/>
                <a:cs typeface="Times New Roman" panose="02020603050405020304" pitchFamily="18" charset="0"/>
              </a:rPr>
              <a:t>Treasurer</a:t>
            </a:r>
            <a:r>
              <a:rPr sz="2600" spc="2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during </a:t>
            </a:r>
            <a:r>
              <a:rPr sz="2600" spc="-5" dirty="0">
                <a:latin typeface="Times New Roman" panose="02020603050405020304" pitchFamily="18" charset="0"/>
                <a:cs typeface="Times New Roman" panose="02020603050405020304" pitchFamily="18" charset="0"/>
              </a:rPr>
              <a:t> the </a:t>
            </a:r>
            <a:r>
              <a:rPr sz="2600" spc="-10" dirty="0">
                <a:latin typeface="Times New Roman" panose="02020603050405020304" pitchFamily="18" charset="0"/>
                <a:cs typeface="Times New Roman" panose="02020603050405020304" pitchFamily="18" charset="0"/>
              </a:rPr>
              <a:t>term</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of the bond,</a:t>
            </a:r>
            <a:r>
              <a:rPr sz="2600" spc="-1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the</a:t>
            </a:r>
            <a:r>
              <a:rPr sz="260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new</a:t>
            </a:r>
            <a:r>
              <a:rPr sz="2600" spc="-5"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President</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or </a:t>
            </a:r>
            <a:r>
              <a:rPr sz="2600" spc="-30" dirty="0">
                <a:latin typeface="Times New Roman" panose="02020603050405020304" pitchFamily="18" charset="0"/>
                <a:cs typeface="Times New Roman" panose="02020603050405020304" pitchFamily="18" charset="0"/>
              </a:rPr>
              <a:t>Treasurer </a:t>
            </a:r>
            <a:r>
              <a:rPr sz="2600" spc="-575"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is </a:t>
            </a:r>
            <a:r>
              <a:rPr sz="2600" spc="-10" dirty="0">
                <a:latin typeface="Times New Roman" panose="02020603050405020304" pitchFamily="18" charset="0"/>
                <a:cs typeface="Times New Roman" panose="02020603050405020304" pitchFamily="18" charset="0"/>
              </a:rPr>
              <a:t>bonded</a:t>
            </a:r>
            <a:r>
              <a:rPr sz="2600" spc="-2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without</a:t>
            </a:r>
            <a:r>
              <a:rPr sz="2600" dirty="0">
                <a:latin typeface="Times New Roman" panose="02020603050405020304" pitchFamily="18" charset="0"/>
                <a:cs typeface="Times New Roman" panose="02020603050405020304" pitchFamily="18" charset="0"/>
              </a:rPr>
              <a:t> </a:t>
            </a:r>
            <a:r>
              <a:rPr sz="2600" spc="-10" dirty="0">
                <a:latin typeface="Times New Roman" panose="02020603050405020304" pitchFamily="18" charset="0"/>
                <a:cs typeface="Times New Roman" panose="02020603050405020304" pitchFamily="18" charset="0"/>
              </a:rPr>
              <a:t>further</a:t>
            </a:r>
            <a:r>
              <a:rPr sz="2600" dirty="0">
                <a:latin typeface="Times New Roman" panose="02020603050405020304" pitchFamily="18" charset="0"/>
                <a:cs typeface="Times New Roman" panose="02020603050405020304" pitchFamily="18" charset="0"/>
              </a:rPr>
              <a:t> </a:t>
            </a:r>
            <a:r>
              <a:rPr sz="2600" spc="-5" dirty="0">
                <a:latin typeface="Times New Roman" panose="02020603050405020304" pitchFamily="18" charset="0"/>
                <a:cs typeface="Times New Roman" panose="02020603050405020304" pitchFamily="18" charset="0"/>
              </a:rPr>
              <a:t>action</a:t>
            </a:r>
            <a:endParaRPr sz="2600" dirty="0">
              <a:latin typeface="Times New Roman" panose="02020603050405020304" pitchFamily="18" charset="0"/>
              <a:cs typeface="Times New Roman" panose="02020603050405020304" pitchFamily="18"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pic>
        <p:nvPicPr>
          <p:cNvPr id="4" name="object 4"/>
          <p:cNvPicPr/>
          <p:nvPr/>
        </p:nvPicPr>
        <p:blipFill>
          <a:blip r:embed="rId4" cstate="print"/>
          <a:stretch>
            <a:fillRect/>
          </a:stretch>
        </p:blipFill>
        <p:spPr>
          <a:xfrm>
            <a:off x="1081277" y="3134105"/>
            <a:ext cx="7896606" cy="3038094"/>
          </a:xfrm>
          <a:prstGeom prst="rect">
            <a:avLst/>
          </a:prstGeom>
        </p:spPr>
      </p:pic>
      <p:sp>
        <p:nvSpPr>
          <p:cNvPr id="5" name="object 5"/>
          <p:cNvSpPr txBox="1"/>
          <p:nvPr/>
        </p:nvSpPr>
        <p:spPr>
          <a:xfrm>
            <a:off x="2196084" y="1981137"/>
            <a:ext cx="6344285" cy="628377"/>
          </a:xfrm>
          <a:prstGeom prst="rect">
            <a:avLst/>
          </a:prstGeom>
        </p:spPr>
        <p:txBody>
          <a:bodyPr vert="horz" wrap="square" lIns="0" tIns="12700" rIns="0" bIns="0" rtlCol="0">
            <a:spAutoFit/>
          </a:bodyPr>
          <a:lstStyle/>
          <a:p>
            <a:pPr marL="12700">
              <a:lnSpc>
                <a:spcPct val="100000"/>
              </a:lnSpc>
              <a:spcBef>
                <a:spcPts val="100"/>
              </a:spcBef>
            </a:pPr>
            <a:r>
              <a:rPr sz="4000" spc="-10" dirty="0">
                <a:latin typeface="Times New Roman" panose="02020603050405020304" pitchFamily="18" charset="0"/>
                <a:cs typeface="Times New Roman" panose="02020603050405020304" pitchFamily="18" charset="0"/>
              </a:rPr>
              <a:t>President</a:t>
            </a:r>
            <a:r>
              <a:rPr sz="4000" spc="-2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&amp;</a:t>
            </a:r>
            <a:r>
              <a:rPr sz="4000" spc="-2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a:t>
            </a:r>
            <a:r>
              <a:rPr sz="4000" spc="-1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Bonds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pic>
        <p:nvPicPr>
          <p:cNvPr id="4" name="object 4"/>
          <p:cNvPicPr/>
          <p:nvPr/>
        </p:nvPicPr>
        <p:blipFill>
          <a:blip r:embed="rId4" cstate="print"/>
          <a:stretch>
            <a:fillRect/>
          </a:stretch>
        </p:blipFill>
        <p:spPr>
          <a:xfrm>
            <a:off x="926591" y="3056635"/>
            <a:ext cx="8205216" cy="3098292"/>
          </a:xfrm>
          <a:prstGeom prst="rect">
            <a:avLst/>
          </a:prstGeom>
        </p:spPr>
      </p:pic>
      <p:sp>
        <p:nvSpPr>
          <p:cNvPr id="5" name="object 5"/>
          <p:cNvSpPr txBox="1"/>
          <p:nvPr/>
        </p:nvSpPr>
        <p:spPr>
          <a:xfrm>
            <a:off x="2349373" y="1913762"/>
            <a:ext cx="6344285" cy="628377"/>
          </a:xfrm>
          <a:prstGeom prst="rect">
            <a:avLst/>
          </a:prstGeom>
        </p:spPr>
        <p:txBody>
          <a:bodyPr vert="horz" wrap="square" lIns="0" tIns="12700" rIns="0" bIns="0" rtlCol="0">
            <a:spAutoFit/>
          </a:bodyPr>
          <a:lstStyle/>
          <a:p>
            <a:pPr marL="12700">
              <a:lnSpc>
                <a:spcPct val="100000"/>
              </a:lnSpc>
              <a:spcBef>
                <a:spcPts val="100"/>
              </a:spcBef>
            </a:pPr>
            <a:r>
              <a:rPr sz="4000" spc="-10" dirty="0">
                <a:latin typeface="Times New Roman" panose="02020603050405020304" pitchFamily="18" charset="0"/>
                <a:cs typeface="Times New Roman" panose="02020603050405020304" pitchFamily="18" charset="0"/>
              </a:rPr>
              <a:t>President</a:t>
            </a:r>
            <a:r>
              <a:rPr sz="4000" spc="-2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&amp;</a:t>
            </a:r>
            <a:r>
              <a:rPr sz="4000" spc="-2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a:t>
            </a:r>
            <a:r>
              <a:rPr sz="4000" spc="-1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Bonds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grpSp>
        <p:nvGrpSpPr>
          <p:cNvPr id="4" name="object 4"/>
          <p:cNvGrpSpPr/>
          <p:nvPr/>
        </p:nvGrpSpPr>
        <p:grpSpPr>
          <a:xfrm>
            <a:off x="850582" y="2811461"/>
            <a:ext cx="8357234" cy="3533140"/>
            <a:chOff x="851153" y="2487167"/>
            <a:chExt cx="8357234" cy="3533140"/>
          </a:xfrm>
        </p:grpSpPr>
        <p:pic>
          <p:nvPicPr>
            <p:cNvPr id="5" name="object 5"/>
            <p:cNvPicPr/>
            <p:nvPr/>
          </p:nvPicPr>
          <p:blipFill>
            <a:blip r:embed="rId4" cstate="print"/>
            <a:stretch>
              <a:fillRect/>
            </a:stretch>
          </p:blipFill>
          <p:spPr>
            <a:xfrm>
              <a:off x="851153" y="2487167"/>
              <a:ext cx="8356854" cy="3532632"/>
            </a:xfrm>
            <a:prstGeom prst="rect">
              <a:avLst/>
            </a:prstGeom>
          </p:spPr>
        </p:pic>
        <p:sp>
          <p:nvSpPr>
            <p:cNvPr id="6" name="object 6"/>
            <p:cNvSpPr/>
            <p:nvPr/>
          </p:nvSpPr>
          <p:spPr>
            <a:xfrm>
              <a:off x="2438400" y="3438905"/>
              <a:ext cx="2743200" cy="133350"/>
            </a:xfrm>
            <a:custGeom>
              <a:avLst/>
              <a:gdLst/>
              <a:ahLst/>
              <a:cxnLst/>
              <a:rect l="l" t="t" r="r" b="b"/>
              <a:pathLst>
                <a:path w="2743200" h="133350">
                  <a:moveTo>
                    <a:pt x="2743199" y="133350"/>
                  </a:moveTo>
                  <a:lnTo>
                    <a:pt x="2743199" y="0"/>
                  </a:lnTo>
                  <a:lnTo>
                    <a:pt x="0" y="0"/>
                  </a:lnTo>
                  <a:lnTo>
                    <a:pt x="0" y="133350"/>
                  </a:lnTo>
                  <a:lnTo>
                    <a:pt x="2743199"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2279967" y="1830387"/>
            <a:ext cx="6344285" cy="628377"/>
          </a:xfrm>
          <a:prstGeom prst="rect">
            <a:avLst/>
          </a:prstGeom>
        </p:spPr>
        <p:txBody>
          <a:bodyPr vert="horz" wrap="square" lIns="0" tIns="12700" rIns="0" bIns="0" rtlCol="0">
            <a:spAutoFit/>
          </a:bodyPr>
          <a:lstStyle/>
          <a:p>
            <a:pPr marL="12700">
              <a:lnSpc>
                <a:spcPct val="100000"/>
              </a:lnSpc>
              <a:spcBef>
                <a:spcPts val="100"/>
              </a:spcBef>
            </a:pPr>
            <a:r>
              <a:rPr sz="4000" spc="-10" dirty="0">
                <a:latin typeface="Times New Roman" panose="02020603050405020304" pitchFamily="18" charset="0"/>
                <a:cs typeface="Times New Roman" panose="02020603050405020304" pitchFamily="18" charset="0"/>
              </a:rPr>
              <a:t>President</a:t>
            </a:r>
            <a:r>
              <a:rPr sz="4000" spc="-2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&amp;</a:t>
            </a:r>
            <a:r>
              <a:rPr sz="4000" spc="-2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a:t>
            </a:r>
            <a:r>
              <a:rPr sz="4000" spc="-1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Bonds</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950" rIns="0" bIns="0" rtlCol="0">
            <a:spAutoFit/>
          </a:bodyPr>
          <a:lstStyle/>
          <a:p>
            <a:pPr marL="226695" algn="ctr">
              <a:lnSpc>
                <a:spcPct val="100000"/>
              </a:lnSpc>
              <a:spcBef>
                <a:spcPts val="850"/>
              </a:spcBef>
            </a:pPr>
            <a:r>
              <a:rPr spc="-5" dirty="0"/>
              <a:t>VF</a:t>
            </a:r>
            <a:r>
              <a:rPr dirty="0"/>
              <a:t>W</a:t>
            </a:r>
            <a:r>
              <a:rPr spc="-360" dirty="0"/>
              <a:t> </a:t>
            </a:r>
            <a:r>
              <a:rPr spc="-5" dirty="0"/>
              <a:t>Auxiliary</a:t>
            </a:r>
          </a:p>
        </p:txBody>
      </p:sp>
      <p:pic>
        <p:nvPicPr>
          <p:cNvPr id="3" name="object 3"/>
          <p:cNvPicPr/>
          <p:nvPr/>
        </p:nvPicPr>
        <p:blipFill>
          <a:blip r:embed="rId3" cstate="print"/>
          <a:stretch>
            <a:fillRect/>
          </a:stretch>
        </p:blipFill>
        <p:spPr>
          <a:xfrm>
            <a:off x="609600" y="547877"/>
            <a:ext cx="1586484" cy="1585722"/>
          </a:xfrm>
          <a:prstGeom prst="rect">
            <a:avLst/>
          </a:prstGeom>
        </p:spPr>
      </p:pic>
      <p:sp>
        <p:nvSpPr>
          <p:cNvPr id="4" name="object 4"/>
          <p:cNvSpPr txBox="1"/>
          <p:nvPr/>
        </p:nvSpPr>
        <p:spPr>
          <a:xfrm>
            <a:off x="2218386" y="1670264"/>
            <a:ext cx="6344285" cy="628377"/>
          </a:xfrm>
          <a:prstGeom prst="rect">
            <a:avLst/>
          </a:prstGeom>
        </p:spPr>
        <p:txBody>
          <a:bodyPr vert="horz" wrap="square" lIns="0" tIns="12700" rIns="0" bIns="0" rtlCol="0">
            <a:spAutoFit/>
          </a:bodyPr>
          <a:lstStyle/>
          <a:p>
            <a:pPr marL="12700">
              <a:lnSpc>
                <a:spcPct val="100000"/>
              </a:lnSpc>
              <a:spcBef>
                <a:spcPts val="100"/>
              </a:spcBef>
            </a:pPr>
            <a:r>
              <a:rPr sz="4000" spc="-10" dirty="0">
                <a:latin typeface="Times New Roman" panose="02020603050405020304" pitchFamily="18" charset="0"/>
                <a:cs typeface="Times New Roman" panose="02020603050405020304" pitchFamily="18" charset="0"/>
              </a:rPr>
              <a:t>President</a:t>
            </a:r>
            <a:r>
              <a:rPr sz="4000" spc="-20"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&amp;</a:t>
            </a:r>
            <a:r>
              <a:rPr sz="4000" spc="-25" dirty="0">
                <a:latin typeface="Times New Roman" panose="02020603050405020304" pitchFamily="18" charset="0"/>
                <a:cs typeface="Times New Roman" panose="02020603050405020304" pitchFamily="18" charset="0"/>
              </a:rPr>
              <a:t> </a:t>
            </a:r>
            <a:r>
              <a:rPr sz="4000" spc="-45" dirty="0">
                <a:latin typeface="Times New Roman" panose="02020603050405020304" pitchFamily="18" charset="0"/>
                <a:cs typeface="Times New Roman" panose="02020603050405020304" pitchFamily="18" charset="0"/>
              </a:rPr>
              <a:t>Treasurer</a:t>
            </a:r>
            <a:r>
              <a:rPr sz="4000" spc="-1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Bonds</a:t>
            </a:r>
          </a:p>
        </p:txBody>
      </p:sp>
      <p:pic>
        <p:nvPicPr>
          <p:cNvPr id="5" name="object 5"/>
          <p:cNvPicPr/>
          <p:nvPr/>
        </p:nvPicPr>
        <p:blipFill>
          <a:blip r:embed="rId4" cstate="print"/>
          <a:stretch>
            <a:fillRect/>
          </a:stretch>
        </p:blipFill>
        <p:spPr>
          <a:xfrm>
            <a:off x="1219200" y="2637412"/>
            <a:ext cx="7639811" cy="360502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7" name="object 7"/>
          <p:cNvSpPr txBox="1">
            <a:spLocks noGrp="1"/>
          </p:cNvSpPr>
          <p:nvPr>
            <p:ph type="ftr" sz="quarter" idx="5"/>
          </p:nvPr>
        </p:nvSpPr>
        <p:spPr>
          <a:xfrm>
            <a:off x="3048000" y="6919974"/>
            <a:ext cx="4345940" cy="278765"/>
          </a:xfrm>
          <a:prstGeom prst="rect">
            <a:avLst/>
          </a:prstGeom>
        </p:spPr>
        <p:txBody>
          <a:bodyPr vert="horz" wrap="square" lIns="0" tIns="0" rIns="0" bIns="0" rtlCol="0">
            <a:spAutoFit/>
          </a:bodyPr>
          <a:lstStyle/>
          <a:p>
            <a:pPr marL="12700">
              <a:lnSpc>
                <a:spcPts val="2065"/>
              </a:lnSpc>
            </a:pPr>
            <a:r>
              <a:rPr spc="-5" dirty="0"/>
              <a:t>Unwavering</a:t>
            </a:r>
            <a:r>
              <a:rPr spc="-25" dirty="0"/>
              <a:t> </a:t>
            </a:r>
            <a:r>
              <a:rPr spc="-5" dirty="0"/>
              <a:t>Support</a:t>
            </a:r>
            <a:r>
              <a:rPr spc="-20" dirty="0"/>
              <a:t> </a:t>
            </a:r>
            <a:r>
              <a:rPr spc="-5" dirty="0"/>
              <a:t>for</a:t>
            </a:r>
            <a:r>
              <a:rPr spc="-50" dirty="0"/>
              <a:t> </a:t>
            </a:r>
            <a:r>
              <a:rPr spc="-5" dirty="0"/>
              <a:t>Uncommon</a:t>
            </a:r>
            <a:r>
              <a:rPr spc="-20" dirty="0"/>
              <a:t> </a:t>
            </a:r>
            <a:r>
              <a:rPr spc="-10" dirty="0"/>
              <a:t>Heroes</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10"/>
              </a:lnSpc>
            </a:pPr>
            <a:r>
              <a:rPr dirty="0"/>
              <a:t>tm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TotalTime>
  <Words>1921</Words>
  <Application>Microsoft Office PowerPoint</Application>
  <PresentationFormat>Custom</PresentationFormat>
  <Paragraphs>236</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Times New Roman</vt:lpstr>
      <vt:lpstr>Wingdings</vt:lpstr>
      <vt:lpstr>Office Theme</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lpstr>VFW Auxiliary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Treasurer and Trustee Presentation.pptx</dc:title>
  <dc:creator>gmartin</dc:creator>
  <cp:lastModifiedBy>leemvfw@comcast.net</cp:lastModifiedBy>
  <cp:revision>18</cp:revision>
  <cp:lastPrinted>2021-06-02T22:06:17Z</cp:lastPrinted>
  <dcterms:created xsi:type="dcterms:W3CDTF">2021-04-24T21:45:10Z</dcterms:created>
  <dcterms:modified xsi:type="dcterms:W3CDTF">2021-08-17T00:22:06Z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2020-08-13T00:00:00Z</vt:filetime>
  </property>
  <property fmtid="{D5CDD505-2E9C-101B-9397-08002B2CF9AE}" pid="3" name="Creator">
    <vt:lpwstr>PScript5.dll Version 5.2.2</vt:lpwstr>
  </property>
  <property fmtid="{D5CDD505-2E9C-101B-9397-08002B2CF9AE}" pid="4" name="LastSaved">
    <vt:filetime>2021-04-24T00:00:00Z</vt:filetime>
  </property>
</Properties>
</file>