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 id="2147484048" r:id="rId5"/>
    <p:sldMasterId id="2147484056" r:id="rId6"/>
    <p:sldMasterId id="2147484064" r:id="rId7"/>
    <p:sldMasterId id="2147484072" r:id="rId8"/>
    <p:sldMasterId id="2147484083" r:id="rId9"/>
    <p:sldMasterId id="2147483660" r:id="rId10"/>
    <p:sldMasterId id="2147483724" r:id="rId11"/>
  </p:sldMasterIdLst>
  <p:notesMasterIdLst>
    <p:notesMasterId r:id="rId32"/>
  </p:notesMasterIdLst>
  <p:handoutMasterIdLst>
    <p:handoutMasterId r:id="rId33"/>
  </p:handoutMasterIdLst>
  <p:sldIdLst>
    <p:sldId id="498" r:id="rId12"/>
    <p:sldId id="567" r:id="rId13"/>
    <p:sldId id="531" r:id="rId14"/>
    <p:sldId id="514" r:id="rId15"/>
    <p:sldId id="516" r:id="rId16"/>
    <p:sldId id="568" r:id="rId17"/>
    <p:sldId id="565" r:id="rId18"/>
    <p:sldId id="556" r:id="rId19"/>
    <p:sldId id="557" r:id="rId20"/>
    <p:sldId id="566" r:id="rId21"/>
    <p:sldId id="559" r:id="rId22"/>
    <p:sldId id="564" r:id="rId23"/>
    <p:sldId id="523" r:id="rId24"/>
    <p:sldId id="524" r:id="rId25"/>
    <p:sldId id="563" r:id="rId26"/>
    <p:sldId id="562" r:id="rId27"/>
    <p:sldId id="550" r:id="rId28"/>
    <p:sldId id="528" r:id="rId29"/>
    <p:sldId id="522" r:id="rId30"/>
    <p:sldId id="554" r:id="rId31"/>
  </p:sldIdLst>
  <p:sldSz cx="9144000" cy="6858000" type="screen4x3"/>
  <p:notesSz cx="6797675" cy="9926638"/>
  <p:defaultTextStyle>
    <a:defPPr>
      <a:defRPr lang="en-GB"/>
    </a:defPPr>
    <a:lvl1pPr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bg2"/>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bg2"/>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bg2"/>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bg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Ashworth" initials="AA" lastIdx="2" clrIdx="0">
    <p:extLst>
      <p:ext uri="{19B8F6BF-5375-455C-9EA6-DF929625EA0E}">
        <p15:presenceInfo xmlns:p15="http://schemas.microsoft.com/office/powerpoint/2012/main" userId="S::amanda.ashworth@skillsforcare.org.uk::d8127114-7ac1-48e6-92ad-005990291ef9" providerId="AD"/>
      </p:ext>
    </p:extLst>
  </p:cmAuthor>
  <p:cmAuthor id="2" name="Jo Steele" initials="JS" lastIdx="2" clrIdx="1">
    <p:extLst>
      <p:ext uri="{19B8F6BF-5375-455C-9EA6-DF929625EA0E}">
        <p15:presenceInfo xmlns:p15="http://schemas.microsoft.com/office/powerpoint/2012/main" userId="S::Jo.Steele@skillsforcare.org.uk::872f2b5e-02e5-4ccc-b0b2-3be0e46d04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BA0B2F"/>
    <a:srgbClr val="FF0000"/>
    <a:srgbClr val="BA0C2F"/>
    <a:srgbClr val="E87722"/>
    <a:srgbClr val="008B95"/>
    <a:srgbClr val="00B2A9"/>
    <a:srgbClr val="69BE28"/>
    <a:srgbClr val="00985F"/>
    <a:srgbClr val="806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639EE-7AB7-48EE-80AC-9CFD4142C78C}" v="3" dt="2024-03-21T10:32:42.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2440" autoAdjust="0"/>
  </p:normalViewPr>
  <p:slideViewPr>
    <p:cSldViewPr>
      <p:cViewPr varScale="1">
        <p:scale>
          <a:sx n="66" d="100"/>
          <a:sy n="66" d="100"/>
        </p:scale>
        <p:origin x="14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2957" y="87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5/10/relationships/revisionInfo" Target="revisionInfo.xml"/><Relationship Id="rId21" Type="http://schemas.openxmlformats.org/officeDocument/2006/relationships/slide" Target="slides/slide10.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solidFill>
                  <a:schemeClr val="tx1"/>
                </a:solidFill>
                <a:latin typeface="Arial" charset="0"/>
                <a:cs typeface="Arial" charset="0"/>
              </a:defRPr>
            </a:lvl1pPr>
          </a:lstStyle>
          <a:p>
            <a:pPr>
              <a:defRPr/>
            </a:pPr>
            <a:endParaRPr lang="en-GB"/>
          </a:p>
        </p:txBody>
      </p:sp>
      <p:sp>
        <p:nvSpPr>
          <p:cNvPr id="409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solidFill>
                  <a:schemeClr val="tx1"/>
                </a:solidFill>
                <a:latin typeface="Arial" charset="0"/>
                <a:cs typeface="Arial" charset="0"/>
              </a:defRPr>
            </a:lvl1pPr>
          </a:lstStyle>
          <a:p>
            <a:pPr>
              <a:defRPr/>
            </a:pPr>
            <a:endParaRPr lang="en-GB"/>
          </a:p>
        </p:txBody>
      </p:sp>
      <p:sp>
        <p:nvSpPr>
          <p:cNvPr id="410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solidFill>
                  <a:schemeClr val="tx1"/>
                </a:solidFill>
                <a:latin typeface="Arial" charset="0"/>
                <a:cs typeface="Arial" charset="0"/>
              </a:defRPr>
            </a:lvl1pPr>
          </a:lstStyle>
          <a:p>
            <a:pPr>
              <a:defRPr/>
            </a:pPr>
            <a:endParaRPr lang="en-GB"/>
          </a:p>
        </p:txBody>
      </p:sp>
      <p:sp>
        <p:nvSpPr>
          <p:cNvPr id="410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3103B03A-3C43-4004-87AC-03FAD416BC82}" type="slidenum">
              <a:rPr lang="en-GB" altLang="en-US"/>
              <a:pPr>
                <a:defRPr/>
              </a:pPr>
              <a:t>‹#›</a:t>
            </a:fld>
            <a:endParaRPr lang="en-GB" altLang="en-US"/>
          </a:p>
        </p:txBody>
      </p:sp>
    </p:spTree>
    <p:extLst>
      <p:ext uri="{BB962C8B-B14F-4D97-AF65-F5344CB8AC3E}">
        <p14:creationId xmlns:p14="http://schemas.microsoft.com/office/powerpoint/2010/main" val="495790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solidFill>
                  <a:schemeClr val="tx1"/>
                </a:solidFill>
                <a:latin typeface="Arial" charset="0"/>
                <a:cs typeface="Arial" charset="0"/>
              </a:defRPr>
            </a:lvl1pPr>
          </a:lstStyle>
          <a:p>
            <a:pPr>
              <a:defRPr/>
            </a:pPr>
            <a:endParaRPr lang="en-GB"/>
          </a:p>
        </p:txBody>
      </p:sp>
      <p:sp>
        <p:nvSpPr>
          <p:cNvPr id="9728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solidFill>
                  <a:schemeClr val="tx1"/>
                </a:solidFill>
                <a:latin typeface="Arial" charset="0"/>
                <a:cs typeface="Arial" charset="0"/>
              </a:defRPr>
            </a:lvl1pPr>
          </a:lstStyle>
          <a:p>
            <a:pPr>
              <a:defRPr/>
            </a:pPr>
            <a:endParaRPr lang="en-GB"/>
          </a:p>
        </p:txBody>
      </p:sp>
      <p:sp>
        <p:nvSpPr>
          <p:cNvPr id="297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728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solidFill>
                  <a:schemeClr val="tx1"/>
                </a:solidFill>
                <a:latin typeface="Arial" charset="0"/>
                <a:cs typeface="Arial" charset="0"/>
              </a:defRPr>
            </a:lvl1pPr>
          </a:lstStyle>
          <a:p>
            <a:pPr>
              <a:defRPr/>
            </a:pPr>
            <a:endParaRPr lang="en-GB"/>
          </a:p>
        </p:txBody>
      </p:sp>
      <p:sp>
        <p:nvSpPr>
          <p:cNvPr id="9728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E17B68FF-EE75-40A7-AE7A-71C05458F050}" type="slidenum">
              <a:rPr lang="en-GB" altLang="en-US"/>
              <a:pPr>
                <a:defRPr/>
              </a:pPr>
              <a:t>‹#›</a:t>
            </a:fld>
            <a:endParaRPr lang="en-GB" altLang="en-US"/>
          </a:p>
        </p:txBody>
      </p:sp>
    </p:spTree>
    <p:extLst>
      <p:ext uri="{BB962C8B-B14F-4D97-AF65-F5344CB8AC3E}">
        <p14:creationId xmlns:p14="http://schemas.microsoft.com/office/powerpoint/2010/main" val="265611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ur01.safelinks.protection.outlook.com/?url=https%3A%2F%2Fintranet.dwp.gov.uk%2Fsection%2Foperational-instructions%2Femployers-and-partners-knowledge-hub%2Fnational-employers-partnerships%2Fnational-accounts&amp;data=02%7C01%7CAmanda.Ashworth%40skillsforcare.org.uk%7C732fec0a7ecf4a928ad708d81cf86804%7C5c317017415d43e6ada17668f9ad3f9f%7C0%7C0%7C637291200505981422&amp;sdata=1vnpAgRA35P2UxW11APHPSmb6HWo4kCgee9Q3DcfXa0%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1F0EAD3-3AB0-43CD-AB1C-9C5AA4C31407}" type="slidenum">
              <a:rPr lang="en-US" altLang="en-US" smtClean="0">
                <a:solidFill>
                  <a:srgbClr val="000000"/>
                </a:solidFill>
              </a:rPr>
              <a:pPr>
                <a:spcBef>
                  <a:spcPct val="0"/>
                </a:spcBef>
              </a:pPr>
              <a:t>1</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06463" y="4714875"/>
            <a:ext cx="4984750" cy="4467225"/>
          </a:xfrm>
          <a:noFill/>
        </p:spPr>
        <p:txBody>
          <a:bodyPr/>
          <a:lstStyle/>
          <a:p>
            <a:pPr eaLnBrk="1" hangingPunct="1"/>
            <a:r>
              <a:rPr lang="en-GB" altLang="en-US">
                <a:latin typeface="Arial" panose="020B0604020202020204" pitchFamily="34" charset="0"/>
                <a:cs typeface="Arial" panose="020B0604020202020204" pitchFamily="34" charset="0"/>
              </a:rPr>
              <a:t>This presentation has been developed with the support of Skills for Care – the sector skills council for adult social care in England.</a:t>
            </a:r>
          </a:p>
        </p:txBody>
      </p:sp>
    </p:spTree>
    <p:extLst>
      <p:ext uri="{BB962C8B-B14F-4D97-AF65-F5344CB8AC3E}">
        <p14:creationId xmlns:p14="http://schemas.microsoft.com/office/powerpoint/2010/main" val="3380785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94091F-5067-4771-A480-2E8A40B0ED2B}" type="slidenum">
              <a:rPr lang="en-GB" altLang="en-US" smtClean="0">
                <a:solidFill>
                  <a:srgbClr val="000000"/>
                </a:solidFill>
              </a:rPr>
              <a:pPr>
                <a:spcBef>
                  <a:spcPct val="0"/>
                </a:spcBef>
              </a:pPr>
              <a:t>14</a:t>
            </a:fld>
            <a:endParaRPr lang="en-GB" altLang="en-US">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u="sng"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Most new employees will need to complete some mandatory induction training in the first few weeks of employment.  This is to safeguard the people they work with and to make sure the organization  work for is meeting statutory regulations.</a:t>
            </a:r>
          </a:p>
        </p:txBody>
      </p:sp>
    </p:spTree>
    <p:extLst>
      <p:ext uri="{BB962C8B-B14F-4D97-AF65-F5344CB8AC3E}">
        <p14:creationId xmlns:p14="http://schemas.microsoft.com/office/powerpoint/2010/main" val="405083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GB" altLang="en-US" u="sng" dirty="0">
                <a:latin typeface="Arial" panose="020B0604020202020204" pitchFamily="34" charset="0"/>
                <a:cs typeface="Arial" panose="020B0604020202020204" pitchFamily="34" charset="0"/>
              </a:rPr>
              <a:t>Notes for the presenter</a:t>
            </a:r>
          </a:p>
          <a:p>
            <a:endParaRPr lang="en-GB" altLang="en-US" u="sng" dirty="0">
              <a:latin typeface="Arial" panose="020B0604020202020204" pitchFamily="34" charset="0"/>
              <a:cs typeface="Arial" panose="020B0604020202020204" pitchFamily="34" charset="0"/>
            </a:endParaRPr>
          </a:p>
          <a:p>
            <a:r>
              <a:rPr lang="en-GB" altLang="en-US" b="1" dirty="0">
                <a:latin typeface="Arial" panose="020B0604020202020204" pitchFamily="34" charset="0"/>
                <a:ea typeface="MS PGothic" panose="020B0600070205080204" pitchFamily="34" charset="-128"/>
                <a:cs typeface="Arial" panose="020B0604020202020204" pitchFamily="34" charset="0"/>
              </a:rPr>
              <a:t>Question</a:t>
            </a:r>
            <a:r>
              <a:rPr lang="en-GB" altLang="en-US" dirty="0">
                <a:latin typeface="Arial" panose="020B0604020202020204" pitchFamily="34" charset="0"/>
                <a:ea typeface="MS PGothic" panose="020B0600070205080204" pitchFamily="34" charset="-128"/>
                <a:cs typeface="Arial" panose="020B0604020202020204" pitchFamily="34" charset="0"/>
              </a:rPr>
              <a:t>- Is anybody aware of the initiatives available to help you to gain experience or even secure a job in Care? </a:t>
            </a:r>
          </a:p>
          <a:p>
            <a:endParaRPr lang="en-GB" altLang="en-US" dirty="0">
              <a:latin typeface="Arial" panose="020B0604020202020204" pitchFamily="34" charset="0"/>
              <a:ea typeface="MS PGothic" panose="020B0600070205080204" pitchFamily="34" charset="-128"/>
              <a:cs typeface="Arial" panose="020B0604020202020204" pitchFamily="34" charset="0"/>
            </a:endParaRPr>
          </a:p>
          <a:p>
            <a:r>
              <a:rPr lang="en-GB" altLang="en-US" b="1" dirty="0">
                <a:latin typeface="Arial" panose="020B0604020202020204" pitchFamily="34" charset="0"/>
                <a:ea typeface="MS PGothic" panose="020B0600070205080204" pitchFamily="34" charset="-128"/>
                <a:cs typeface="Arial" panose="020B0604020202020204" pitchFamily="34" charset="0"/>
              </a:rPr>
              <a:t>Answer</a:t>
            </a:r>
            <a:r>
              <a:rPr lang="en-GB" altLang="en-US" dirty="0">
                <a:latin typeface="Arial" panose="020B0604020202020204" pitchFamily="34" charset="0"/>
                <a:ea typeface="MS PGothic" panose="020B0600070205080204" pitchFamily="34" charset="-128"/>
                <a:cs typeface="Arial" panose="020B0604020202020204" pitchFamily="34" charset="0"/>
              </a:rPr>
              <a:t>- Talk about Work Experience and Sector Based Work Academies, and Jobcentre Plus offer to work with Employers.</a:t>
            </a:r>
            <a:endParaRPr lang="en-GB" altLang="en-US" u="sng" dirty="0">
              <a:latin typeface="Arial" panose="020B0604020202020204" pitchFamily="34" charset="0"/>
              <a:cs typeface="Arial" panose="020B0604020202020204" pitchFamily="34" charset="0"/>
            </a:endParaRPr>
          </a:p>
          <a:p>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If you have printed off the claimant information on the national employers we work with – you may want to get them to check which offer voluntary work or apprenticeships.</a:t>
            </a:r>
          </a:p>
          <a:p>
            <a:endParaRPr lang="en-GB" altLang="en-US" b="1" i="1" u="sng" dirty="0">
              <a:solidFill>
                <a:srgbClr val="FF0000"/>
              </a:solidFill>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 </a:t>
            </a:r>
          </a:p>
        </p:txBody>
      </p:sp>
      <p:sp>
        <p:nvSpPr>
          <p:cNvPr id="614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E39C7F8-6E19-4970-99D3-DFD256739050}" type="slidenum">
              <a:rPr lang="en-GB" altLang="en-US" smtClean="0"/>
              <a:pPr>
                <a:spcBef>
                  <a:spcPct val="0"/>
                </a:spcBef>
              </a:pPr>
              <a:t>15</a:t>
            </a:fld>
            <a:endParaRPr lang="en-GB" altLang="en-US"/>
          </a:p>
        </p:txBody>
      </p:sp>
    </p:spTree>
    <p:extLst>
      <p:ext uri="{BB962C8B-B14F-4D97-AF65-F5344CB8AC3E}">
        <p14:creationId xmlns:p14="http://schemas.microsoft.com/office/powerpoint/2010/main" val="41374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GB" altLang="en-US" u="sng" dirty="0">
                <a:latin typeface="Arial" panose="020B0604020202020204" pitchFamily="34" charset="0"/>
                <a:cs typeface="Arial" panose="020B0604020202020204" pitchFamily="34" charset="0"/>
              </a:rPr>
              <a:t>Notes for the presenter</a:t>
            </a:r>
          </a:p>
          <a:p>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This features a lady with no previous experience who brought her life experience of caring for her children and Nan to the role.</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 man who was at a dead end and now claims to be happy to get up in the morning because his job makes him so happy.</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 video also gives an insight to how apprenticeships work and the advantage of learning on the job.</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 </a:t>
            </a:r>
          </a:p>
        </p:txBody>
      </p:sp>
      <p:sp>
        <p:nvSpPr>
          <p:cNvPr id="634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1E7A1B-3859-44DD-A4F0-4B32C6FD14A8}" type="slidenum">
              <a:rPr lang="en-GB" altLang="en-US" smtClean="0"/>
              <a:pPr>
                <a:spcBef>
                  <a:spcPct val="0"/>
                </a:spcBef>
              </a:pPr>
              <a:t>16</a:t>
            </a:fld>
            <a:endParaRPr lang="en-GB" altLang="en-US"/>
          </a:p>
        </p:txBody>
      </p:sp>
    </p:spTree>
    <p:extLst>
      <p:ext uri="{BB962C8B-B14F-4D97-AF65-F5344CB8AC3E}">
        <p14:creationId xmlns:p14="http://schemas.microsoft.com/office/powerpoint/2010/main" val="591319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655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676B9DE-06DE-49DE-A70C-BA0ACCDE4896}" type="slidenum">
              <a:rPr lang="en-GB" altLang="en-US" smtClean="0"/>
              <a:pPr>
                <a:spcBef>
                  <a:spcPct val="0"/>
                </a:spcBef>
              </a:pPr>
              <a:t>17</a:t>
            </a:fld>
            <a:endParaRPr lang="en-GB" altLang="en-US"/>
          </a:p>
        </p:txBody>
      </p:sp>
    </p:spTree>
    <p:extLst>
      <p:ext uri="{BB962C8B-B14F-4D97-AF65-F5344CB8AC3E}">
        <p14:creationId xmlns:p14="http://schemas.microsoft.com/office/powerpoint/2010/main" val="64498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GB" altLang="en-US" dirty="0">
              <a:latin typeface="Arial" panose="020B0604020202020204" pitchFamily="34" charset="0"/>
              <a:cs typeface="Arial" panose="020B0604020202020204" pitchFamily="34" charset="0"/>
            </a:endParaRPr>
          </a:p>
        </p:txBody>
      </p:sp>
      <p:sp>
        <p:nvSpPr>
          <p:cNvPr id="675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07B347-7AA7-44A2-A2FF-E58C55525478}" type="slidenum">
              <a:rPr lang="en-GB" altLang="en-US" smtClean="0">
                <a:solidFill>
                  <a:srgbClr val="000000"/>
                </a:solidFill>
              </a:rPr>
              <a:pPr>
                <a:spcBef>
                  <a:spcPct val="0"/>
                </a:spcBef>
              </a:pPr>
              <a:t>18</a:t>
            </a:fld>
            <a:endParaRPr lang="en-GB" altLang="en-US">
              <a:solidFill>
                <a:srgbClr val="000000"/>
              </a:solidFill>
            </a:endParaRPr>
          </a:p>
        </p:txBody>
      </p:sp>
    </p:spTree>
    <p:extLst>
      <p:ext uri="{BB962C8B-B14F-4D97-AF65-F5344CB8AC3E}">
        <p14:creationId xmlns:p14="http://schemas.microsoft.com/office/powerpoint/2010/main" val="1405638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F890B1-CE24-4616-BA0B-3F20812D438D}" type="slidenum">
              <a:rPr lang="en-GB" altLang="en-US" smtClean="0">
                <a:solidFill>
                  <a:srgbClr val="000000"/>
                </a:solidFill>
              </a:rPr>
              <a:pPr>
                <a:spcBef>
                  <a:spcPct val="0"/>
                </a:spcBef>
              </a:pPr>
              <a:t>19</a:t>
            </a:fld>
            <a:endParaRPr lang="en-GB" altLang="en-US">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cs typeface="Arial" panose="020B0604020202020204" pitchFamily="34" charset="0"/>
              </a:rPr>
              <a:t>In a survey of care workers, 96% said they felt that their work really makes a difference.</a:t>
            </a:r>
          </a:p>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941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7168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760248-0BDA-4E9B-86B3-D0DBBA6FA752}" type="slidenum">
              <a:rPr lang="en-GB" altLang="en-US" smtClean="0">
                <a:solidFill>
                  <a:srgbClr val="000000"/>
                </a:solidFill>
              </a:rPr>
              <a:pPr>
                <a:spcBef>
                  <a:spcPct val="0"/>
                </a:spcBef>
              </a:pPr>
              <a:t>20</a:t>
            </a:fld>
            <a:endParaRPr lang="en-GB" altLang="en-US">
              <a:solidFill>
                <a:srgbClr val="000000"/>
              </a:solidFill>
            </a:endParaRPr>
          </a:p>
        </p:txBody>
      </p:sp>
    </p:spTree>
    <p:extLst>
      <p:ext uri="{BB962C8B-B14F-4D97-AF65-F5344CB8AC3E}">
        <p14:creationId xmlns:p14="http://schemas.microsoft.com/office/powerpoint/2010/main" val="308566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368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DF804D-3B56-430B-AB48-47598FC9BCD7}" type="slidenum">
              <a:rPr lang="en-GB" altLang="en-US" smtClean="0">
                <a:solidFill>
                  <a:srgbClr val="000000"/>
                </a:solidFill>
              </a:rPr>
              <a:pPr>
                <a:spcBef>
                  <a:spcPct val="0"/>
                </a:spcBef>
              </a:pPr>
              <a:t>3</a:t>
            </a:fld>
            <a:endParaRPr lang="en-GB" altLang="en-US">
              <a:solidFill>
                <a:srgbClr val="000000"/>
              </a:solidFill>
            </a:endParaRPr>
          </a:p>
        </p:txBody>
      </p:sp>
    </p:spTree>
    <p:extLst>
      <p:ext uri="{BB962C8B-B14F-4D97-AF65-F5344CB8AC3E}">
        <p14:creationId xmlns:p14="http://schemas.microsoft.com/office/powerpoint/2010/main" val="235513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922057-11D2-454A-95C0-10EB760A888C}" type="slidenum">
              <a:rPr lang="en-GB" altLang="en-US" smtClean="0">
                <a:solidFill>
                  <a:srgbClr val="000000"/>
                </a:solidFill>
              </a:rPr>
              <a:pPr>
                <a:spcBef>
                  <a:spcPct val="0"/>
                </a:spcBef>
              </a:pPr>
              <a:t>4</a:t>
            </a:fld>
            <a:endParaRPr lang="en-GB" alt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u="sng" dirty="0">
                <a:latin typeface="Arial" panose="020B0604020202020204" pitchFamily="34" charset="0"/>
                <a:cs typeface="Arial" panose="020B0604020202020204" pitchFamily="34" charset="0"/>
              </a:rPr>
              <a:t>Notes for the presenter</a:t>
            </a:r>
          </a:p>
          <a:p>
            <a:pPr eaLnBrk="1" hangingPunct="1"/>
            <a:endParaRPr lang="en-US" altLang="en-US" u="sng"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This means that care is a job for life.  As the sector grows there will be more jobs and more opportunity to progress to jobs with more responsibility, variety and better pay.</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At some point in our lives we will all come in contact with social care, either to support a loved one or for ourselves.  We all want to be confident that there are enough people with the right values and skills in the workforce to meet our caring needs.  </a:t>
            </a:r>
          </a:p>
        </p:txBody>
      </p:sp>
    </p:spTree>
    <p:extLst>
      <p:ext uri="{BB962C8B-B14F-4D97-AF65-F5344CB8AC3E}">
        <p14:creationId xmlns:p14="http://schemas.microsoft.com/office/powerpoint/2010/main" val="356673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FBE71C5-E574-412E-A5B7-EF440027EB34}" type="slidenum">
              <a:rPr lang="en-GB" altLang="en-US" smtClean="0">
                <a:solidFill>
                  <a:srgbClr val="000000"/>
                </a:solidFill>
              </a:rPr>
              <a:pPr>
                <a:spcBef>
                  <a:spcPct val="0"/>
                </a:spcBef>
              </a:pPr>
              <a:t>5</a:t>
            </a:fld>
            <a:endParaRPr lang="en-GB" altLang="en-US">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75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915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D2DE54-E832-4A97-B66D-379B997BAA52}" type="slidenum">
              <a:rPr lang="en-GB" altLang="en-US" smtClean="0"/>
              <a:pPr>
                <a:spcBef>
                  <a:spcPct val="0"/>
                </a:spcBef>
              </a:pPr>
              <a:t>8</a:t>
            </a:fld>
            <a:endParaRPr lang="en-GB" altLang="en-US"/>
          </a:p>
        </p:txBody>
      </p:sp>
    </p:spTree>
    <p:extLst>
      <p:ext uri="{BB962C8B-B14F-4D97-AF65-F5344CB8AC3E}">
        <p14:creationId xmlns:p14="http://schemas.microsoft.com/office/powerpoint/2010/main" val="4182207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1C59890-B00A-491D-86B2-998E9A89B224}" type="slidenum">
              <a:rPr lang="en-GB" altLang="en-US" smtClean="0"/>
              <a:pPr>
                <a:spcBef>
                  <a:spcPct val="0"/>
                </a:spcBef>
              </a:pPr>
              <a:t>9</a:t>
            </a:fld>
            <a:endParaRPr lang="en-GB" altLang="en-US"/>
          </a:p>
        </p:txBody>
      </p:sp>
    </p:spTree>
    <p:extLst>
      <p:ext uri="{BB962C8B-B14F-4D97-AF65-F5344CB8AC3E}">
        <p14:creationId xmlns:p14="http://schemas.microsoft.com/office/powerpoint/2010/main" val="205854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GB" altLang="en-US" dirty="0">
              <a:latin typeface="Arial" panose="020B0604020202020204" pitchFamily="34" charset="0"/>
              <a:cs typeface="Arial" panose="020B0604020202020204" pitchFamily="34" charset="0"/>
            </a:endParaRPr>
          </a:p>
          <a:p>
            <a:pPr>
              <a:spcAft>
                <a:spcPts val="0"/>
              </a:spcAft>
            </a:pPr>
            <a:r>
              <a:rPr lang="en-GB" sz="1200" dirty="0">
                <a:solidFill>
                  <a:srgbClr val="000000"/>
                </a:solidFill>
                <a:effectLst/>
                <a:latin typeface="Arial" panose="020B0604020202020204" pitchFamily="34" charset="0"/>
                <a:ea typeface="Calibri" panose="020F0502020204030204" pitchFamily="34" charset="0"/>
              </a:rPr>
              <a:t>Full details on these employers and their offer to JCP customers can be found here</a:t>
            </a:r>
            <a:endParaRPr lang="en-GB" sz="1100" dirty="0">
              <a:effectLst/>
              <a:latin typeface="Calibri" panose="020F0502020204030204" pitchFamily="34" charset="0"/>
              <a:ea typeface="Calibri" panose="020F0502020204030204" pitchFamily="34" charset="0"/>
            </a:endParaRPr>
          </a:p>
          <a:p>
            <a:pPr>
              <a:spcAft>
                <a:spcPts val="0"/>
              </a:spcAft>
            </a:pPr>
            <a:r>
              <a:rPr lang="en-GB" sz="1200" u="sng" dirty="0">
                <a:solidFill>
                  <a:srgbClr val="0563C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https://intranet.dwp.gov.uk/section/operational-instructions/employers-and-partners-knowledge-hub/national-employers-partnerships/national-accounts</a:t>
            </a:r>
            <a:endParaRPr lang="en-GB" sz="1100" dirty="0">
              <a:effectLst/>
              <a:latin typeface="Calibri" panose="020F0502020204030204" pitchFamily="34" charset="0"/>
              <a:ea typeface="Calibri" panose="020F050202020403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7B8A573-ED6B-45A1-8690-8D88D54DEF88}" type="slidenum">
              <a:rPr lang="en-GB" altLang="en-US" smtClean="0"/>
              <a:pPr>
                <a:spcBef>
                  <a:spcPct val="0"/>
                </a:spcBef>
              </a:pPr>
              <a:t>11</a:t>
            </a:fld>
            <a:endParaRPr lang="en-GB" altLang="en-US"/>
          </a:p>
        </p:txBody>
      </p:sp>
    </p:spTree>
    <p:extLst>
      <p:ext uri="{BB962C8B-B14F-4D97-AF65-F5344CB8AC3E}">
        <p14:creationId xmlns:p14="http://schemas.microsoft.com/office/powerpoint/2010/main" val="114141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GB" altLang="en-US" dirty="0">
                <a:latin typeface="Arial" panose="020B0604020202020204" pitchFamily="34" charset="0"/>
                <a:cs typeface="Arial" panose="020B0604020202020204" pitchFamily="34" charset="0"/>
              </a:rPr>
              <a:t>You may want to add the names of some local care employers that are currently recruiting or details of up coming jobs fairs.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You may wish to print out more detail on the jobs you have listed and hand out to claimants.</a:t>
            </a:r>
          </a:p>
        </p:txBody>
      </p:sp>
      <p:sp>
        <p:nvSpPr>
          <p:cNvPr id="5530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C8358DA-7F37-4056-87C7-1D7EB1E036F4}" type="slidenum">
              <a:rPr lang="en-GB" altLang="en-US" smtClean="0"/>
              <a:pPr>
                <a:spcBef>
                  <a:spcPct val="0"/>
                </a:spcBef>
              </a:pPr>
              <a:t>12</a:t>
            </a:fld>
            <a:endParaRPr lang="en-GB" altLang="en-US"/>
          </a:p>
        </p:txBody>
      </p:sp>
    </p:spTree>
    <p:extLst>
      <p:ext uri="{BB962C8B-B14F-4D97-AF65-F5344CB8AC3E}">
        <p14:creationId xmlns:p14="http://schemas.microsoft.com/office/powerpoint/2010/main" val="396874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D5BD3E5-B3B6-410C-90E6-B91B863DE878}" type="slidenum">
              <a:rPr lang="en-GB" altLang="en-US" smtClean="0">
                <a:solidFill>
                  <a:srgbClr val="000000"/>
                </a:solidFill>
              </a:rPr>
              <a:pPr>
                <a:spcBef>
                  <a:spcPct val="0"/>
                </a:spcBef>
              </a:pPr>
              <a:t>13</a:t>
            </a:fld>
            <a:endParaRPr lang="en-GB" altLang="en-US">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u="sng" dirty="0">
                <a:latin typeface="Arial" panose="020B0604020202020204" pitchFamily="34" charset="0"/>
                <a:cs typeface="Arial" panose="020B0604020202020204" pitchFamily="34" charset="0"/>
              </a:rPr>
              <a:t>Notes for Presenter </a:t>
            </a:r>
          </a:p>
          <a:p>
            <a:pPr eaLnBrk="1" hangingPunct="1"/>
            <a:endParaRPr lang="en-US" altLang="en-US" u="sng"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What sort of people are best suited to a career</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in care?</a:t>
            </a:r>
          </a:p>
          <a:p>
            <a:pPr eaLnBrk="1" hangingPunct="1"/>
            <a:r>
              <a:rPr lang="en-US" altLang="en-US" dirty="0">
                <a:latin typeface="Arial" panose="020B0604020202020204" pitchFamily="34" charset="0"/>
                <a:cs typeface="Arial" panose="020B0604020202020204" pitchFamily="34" charset="0"/>
              </a:rPr>
              <a:t>Encourage discussion and ask for suggestions.  Check against list below</a:t>
            </a:r>
          </a:p>
          <a:p>
            <a:pPr eaLnBrk="1" hangingPunct="1"/>
            <a:endParaRPr lang="en-US" altLang="en-US" dirty="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Able to work with people</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Considerate and interested in people </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Keen to help people maintain their dignity</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Able to listen and communicate with others</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Able to remain calm in different situations</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Responsible and respectful of others</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Able to understand and act on needs of others</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Willing to learn and be flexible</a:t>
            </a:r>
          </a:p>
          <a:p>
            <a:pPr eaLnBrk="1" hangingPunct="1">
              <a:lnSpc>
                <a:spcPct val="90000"/>
              </a:lnSpc>
              <a:buFont typeface="Wingdings" panose="05000000000000000000" pitchFamily="2" charset="2"/>
              <a:buChar char="§"/>
            </a:pPr>
            <a:endParaRPr lang="en-GB" altLang="en-US" dirty="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pPr>
            <a:r>
              <a:rPr lang="en-GB" altLang="en-US" b="1" dirty="0">
                <a:latin typeface="Arial" panose="020B0604020202020204" pitchFamily="34" charset="0"/>
                <a:cs typeface="Arial" panose="020B0604020202020204" pitchFamily="34" charset="0"/>
              </a:rPr>
              <a:t>Could you Care </a:t>
            </a:r>
            <a:r>
              <a:rPr lang="en-GB" altLang="en-US" dirty="0">
                <a:latin typeface="Arial" panose="020B0604020202020204" pitchFamily="34" charset="0"/>
                <a:cs typeface="Arial" panose="020B0604020202020204" pitchFamily="34" charset="0"/>
              </a:rPr>
              <a:t>– short care based scenarios that allow the candidate to assess how they would react in a given situation to see if they are right for a career in social care</a:t>
            </a:r>
          </a:p>
          <a:p>
            <a:pPr eaLnBrk="1" hangingPunct="1">
              <a:lnSpc>
                <a:spcPct val="90000"/>
              </a:lnSpc>
              <a:buFont typeface="Wingdings" panose="05000000000000000000" pitchFamily="2" charset="2"/>
              <a:buChar char="§"/>
            </a:pPr>
            <a:endParaRPr lang="en-GB" altLang="en-US" dirty="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
            </a:pPr>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 Question of Care – A Career for You?</a:t>
            </a:r>
          </a:p>
          <a:p>
            <a:r>
              <a:rPr lang="en-GB" altLang="en-US" dirty="0">
                <a:latin typeface="Arial" panose="020B0604020202020204" pitchFamily="34" charset="0"/>
                <a:cs typeface="Arial" panose="020B0604020202020204" pitchFamily="34" charset="0"/>
              </a:rPr>
              <a:t>This is an interactive tool aimed at people considering a career in social care.</a:t>
            </a:r>
          </a:p>
          <a:p>
            <a:r>
              <a:rPr lang="en-GB" altLang="en-US" dirty="0">
                <a:latin typeface="Arial" panose="020B0604020202020204" pitchFamily="34" charset="0"/>
                <a:cs typeface="Arial" panose="020B0604020202020204" pitchFamily="34" charset="0"/>
              </a:rPr>
              <a:t>It provides video clips and scenarios to test responses and assess values.</a:t>
            </a:r>
          </a:p>
          <a:p>
            <a:r>
              <a:rPr lang="en-GB" altLang="en-US" dirty="0">
                <a:latin typeface="Arial" panose="020B0604020202020204" pitchFamily="34" charset="0"/>
                <a:cs typeface="Arial" panose="020B0604020202020204" pitchFamily="34" charset="0"/>
              </a:rPr>
              <a:t>Immediate feedback is given for each choice, to demonstrate sector values.</a:t>
            </a:r>
          </a:p>
          <a:p>
            <a:r>
              <a:rPr lang="en-GB" altLang="en-US" dirty="0">
                <a:latin typeface="Arial" panose="020B0604020202020204" pitchFamily="34" charset="0"/>
                <a:cs typeface="Arial" panose="020B0604020202020204" pitchFamily="34" charset="0"/>
              </a:rPr>
              <a:t>Produces a report for the individual at the end of the test.  Many employers are now using this as part of their recruitment process.  It can be used for self marketing.</a:t>
            </a:r>
          </a:p>
          <a:p>
            <a:endParaRPr lang="en-GB" altLang="en-US" dirty="0">
              <a:latin typeface="Arial" panose="020B0604020202020204" pitchFamily="34" charset="0"/>
              <a:cs typeface="Arial" panose="020B0604020202020204" pitchFamily="34" charset="0"/>
            </a:endParaRPr>
          </a:p>
          <a:p>
            <a:pPr eaLnBrk="1" hangingPunct="1"/>
            <a:endParaRPr lang="en-US" altLang="en-US"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004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10752211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A651"/>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77727926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slide 6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BA0C2F"/>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40675154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84117639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29" y="2145794"/>
            <a:ext cx="830795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17170812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785692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A20067"/>
              </a:buClr>
              <a:buFont typeface="Wingdings" pitchFamily="2" charset="2"/>
              <a:buChar char="§"/>
              <a:defRPr sz="2400"/>
            </a:lvl1pPr>
            <a:lvl2pPr marL="685800" indent="-228600">
              <a:buClr>
                <a:srgbClr val="A20067"/>
              </a:buClr>
              <a:buFont typeface="Wingdings" pitchFamily="2" charset="2"/>
              <a:buChar char="§"/>
              <a:defRPr sz="2000"/>
            </a:lvl2pPr>
            <a:lvl3pPr marL="1143000" indent="-228600">
              <a:buClr>
                <a:srgbClr val="A20067"/>
              </a:buClr>
              <a:buFont typeface="Wingdings" pitchFamily="2" charset="2"/>
              <a:buChar char="§"/>
              <a:defRPr sz="1800"/>
            </a:lvl3pPr>
            <a:lvl4pPr marL="1600200" indent="-228600">
              <a:buClr>
                <a:srgbClr val="A20067"/>
              </a:buClr>
              <a:buFont typeface="Wingdings" pitchFamily="2" charset="2"/>
              <a:buChar char="§"/>
              <a:defRPr sz="1600"/>
            </a:lvl4pPr>
            <a:lvl5pPr marL="2057400" indent="-228600">
              <a:buClr>
                <a:srgbClr val="A20067"/>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A20067"/>
              </a:buClr>
              <a:buFont typeface="Wingdings" pitchFamily="2" charset="2"/>
              <a:buChar char="§"/>
              <a:defRPr>
                <a:solidFill>
                  <a:srgbClr val="A20067"/>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215119183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8C95"/>
              </a:buClr>
              <a:buFont typeface="Wingdings" pitchFamily="2" charset="2"/>
              <a:buChar char="§"/>
              <a:defRPr sz="2400"/>
            </a:lvl1pPr>
            <a:lvl2pPr marL="685800" indent="-228600">
              <a:buClr>
                <a:srgbClr val="008C95"/>
              </a:buClr>
              <a:buFont typeface="Wingdings" pitchFamily="2" charset="2"/>
              <a:buChar char="§"/>
              <a:defRPr sz="2000"/>
            </a:lvl2pPr>
            <a:lvl3pPr marL="1143000" indent="-228600">
              <a:buClr>
                <a:srgbClr val="008C95"/>
              </a:buClr>
              <a:buFont typeface="Wingdings" pitchFamily="2" charset="2"/>
              <a:buChar char="§"/>
              <a:defRPr sz="1800"/>
            </a:lvl3pPr>
            <a:lvl4pPr marL="1600200" indent="-228600">
              <a:buClr>
                <a:srgbClr val="008C95"/>
              </a:buClr>
              <a:buFont typeface="Wingdings" pitchFamily="2" charset="2"/>
              <a:buChar char="§"/>
              <a:defRPr sz="1600"/>
            </a:lvl4pPr>
            <a:lvl5pPr marL="2057400" indent="-228600">
              <a:buClr>
                <a:srgbClr val="008C95"/>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8C95"/>
              </a:buClr>
              <a:buFont typeface="Wingdings" pitchFamily="2" charset="2"/>
              <a:buChar char="§"/>
              <a:defRPr>
                <a:solidFill>
                  <a:srgbClr val="008C95"/>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133861366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330072"/>
              </a:buClr>
              <a:buFont typeface="Wingdings" pitchFamily="2" charset="2"/>
              <a:buChar char="§"/>
              <a:defRPr sz="2400"/>
            </a:lvl1pPr>
            <a:lvl2pPr marL="685800" indent="-228600">
              <a:buClr>
                <a:srgbClr val="330072"/>
              </a:buClr>
              <a:buFont typeface="Wingdings" pitchFamily="2" charset="2"/>
              <a:buChar char="§"/>
              <a:defRPr sz="2000"/>
            </a:lvl2pPr>
            <a:lvl3pPr marL="1143000" indent="-228600">
              <a:buClr>
                <a:srgbClr val="330072"/>
              </a:buClr>
              <a:buFont typeface="Wingdings" pitchFamily="2" charset="2"/>
              <a:buChar char="§"/>
              <a:defRPr sz="1800"/>
            </a:lvl3pPr>
            <a:lvl4pPr marL="1600200" indent="-228600">
              <a:buClr>
                <a:srgbClr val="330072"/>
              </a:buClr>
              <a:buFont typeface="Wingdings" pitchFamily="2" charset="2"/>
              <a:buChar char="§"/>
              <a:defRPr sz="1600"/>
            </a:lvl4pPr>
            <a:lvl5pPr marL="2057400" indent="-228600">
              <a:buClr>
                <a:srgbClr val="330072"/>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330072"/>
              </a:buClr>
              <a:buFont typeface="Wingdings" pitchFamily="2" charset="2"/>
              <a:buChar char="§"/>
              <a:defRPr>
                <a:solidFill>
                  <a:srgbClr val="33007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407373991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A651"/>
              </a:buClr>
              <a:buFont typeface="Wingdings" pitchFamily="2" charset="2"/>
              <a:buChar char="§"/>
              <a:defRPr sz="2400"/>
            </a:lvl1pPr>
            <a:lvl2pPr marL="685800" indent="-228600">
              <a:buClr>
                <a:srgbClr val="00A651"/>
              </a:buClr>
              <a:buFont typeface="Wingdings" pitchFamily="2" charset="2"/>
              <a:buChar char="§"/>
              <a:defRPr sz="2000"/>
            </a:lvl2pPr>
            <a:lvl3pPr marL="1143000" indent="-228600">
              <a:buClr>
                <a:srgbClr val="00A651"/>
              </a:buClr>
              <a:buFont typeface="Wingdings" pitchFamily="2" charset="2"/>
              <a:buChar char="§"/>
              <a:defRPr sz="1800"/>
            </a:lvl3pPr>
            <a:lvl4pPr marL="1600200" indent="-228600">
              <a:buClr>
                <a:srgbClr val="00A651"/>
              </a:buClr>
              <a:buFont typeface="Wingdings" pitchFamily="2" charset="2"/>
              <a:buChar char="§"/>
              <a:defRPr sz="1600"/>
            </a:lvl4pPr>
            <a:lvl5pPr marL="2057400" indent="-228600">
              <a:buClr>
                <a:srgbClr val="00A651"/>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A651"/>
              </a:buClr>
              <a:buFont typeface="Wingdings" pitchFamily="2" charset="2"/>
              <a:buChar char="§"/>
              <a:defRPr>
                <a:solidFill>
                  <a:srgbClr val="00A651"/>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5850094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lide 5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BA0C2F"/>
              </a:buClr>
              <a:buFont typeface="Wingdings" pitchFamily="2" charset="2"/>
              <a:buChar char="§"/>
              <a:defRPr sz="2400"/>
            </a:lvl1pPr>
            <a:lvl2pPr marL="685800" indent="-228600">
              <a:buClr>
                <a:srgbClr val="BA0C2F"/>
              </a:buClr>
              <a:buFont typeface="Wingdings" pitchFamily="2" charset="2"/>
              <a:buChar char="§"/>
              <a:defRPr sz="2000"/>
            </a:lvl2pPr>
            <a:lvl3pPr marL="1143000" indent="-228600">
              <a:buClr>
                <a:srgbClr val="BA0C2F"/>
              </a:buClr>
              <a:buFont typeface="Wingdings" pitchFamily="2" charset="2"/>
              <a:buChar char="§"/>
              <a:defRPr sz="1800"/>
            </a:lvl3pPr>
            <a:lvl4pPr marL="1600200" indent="-228600">
              <a:buClr>
                <a:srgbClr val="BA0C2F"/>
              </a:buClr>
              <a:buFont typeface="Wingdings" pitchFamily="2" charset="2"/>
              <a:buChar char="§"/>
              <a:defRPr sz="1600"/>
            </a:lvl4pPr>
            <a:lvl5pPr marL="2057400" indent="-228600">
              <a:buClr>
                <a:srgbClr val="BA0C2F"/>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BA0C2F"/>
              </a:buClr>
              <a:buFont typeface="Wingdings" pitchFamily="2" charset="2"/>
              <a:buChar char="§"/>
              <a:defRPr>
                <a:solidFill>
                  <a:srgbClr val="BA0C2F"/>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147033976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7776959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925007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a:extLst>
              <a:ext uri="{FF2B5EF4-FFF2-40B4-BE49-F238E27FC236}">
                <a16:creationId xmlns:a16="http://schemas.microsoft.com/office/drawing/2014/main" id="{4AF7D064-3FD2-8042-877F-A1141B0F1A6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4577053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72A34AD5-D911-DD4C-BEF3-40C0975C1D7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9584277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A8220DF-6815-BF40-A078-D5B22A5FD752}"/>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554617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BD3B3786-9677-F243-9687-217339B3152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69641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926098A-F4D7-2C45-B97D-DA9C5C9F343E}"/>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547872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AA701A7C-7DC4-A044-B817-A748BDFB96A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998839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1692948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651586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56105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23933866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669848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266299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79909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18367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4005191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442857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922610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0000"/>
                </a:solidFill>
                <a:effectLst/>
                <a:uLnTx/>
                <a:uFillTx/>
                <a:latin typeface="Arial" panose="020B0604020202020204"/>
                <a:ea typeface="+mn-ea"/>
                <a:cs typeface="+mn-cs"/>
              </a:rPr>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775442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FFFF"/>
                </a:solidFill>
                <a:effectLst/>
                <a:uLnTx/>
                <a:uFillTx/>
                <a:latin typeface="Arial" panose="020B0604020202020204"/>
                <a:ea typeface="+mn-ea"/>
                <a:cs typeface="+mn-cs"/>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3348684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400692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5914576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242914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5EB8"/>
                </a:solidFill>
                <a:effectLst/>
                <a:uLnTx/>
                <a:uFillTx/>
                <a:latin typeface="Arial" panose="020B0604020202020204"/>
                <a:ea typeface="+mj-ea"/>
                <a:cs typeface="+mj-cs"/>
              </a:rPr>
              <a:t>Find out more</a:t>
            </a:r>
            <a:endParaRPr kumimoji="0" lang="en-US" sz="3600" b="1" i="0" u="none" strike="noStrike" kern="1200" cap="none" spc="0" normalizeH="0" baseline="0" noProof="0" dirty="0">
              <a:ln>
                <a:noFill/>
              </a:ln>
              <a:solidFill>
                <a:srgbClr val="005EB8"/>
              </a:solidFill>
              <a:effectLst/>
              <a:uLnTx/>
              <a:uFillTx/>
              <a:latin typeface="Arial" panose="020B0604020202020204"/>
              <a:ea typeface="+mj-ea"/>
              <a:cs typeface="+mj-cs"/>
            </a:endParaRPr>
          </a:p>
        </p:txBody>
      </p:sp>
    </p:spTree>
    <p:extLst>
      <p:ext uri="{BB962C8B-B14F-4D97-AF65-F5344CB8AC3E}">
        <p14:creationId xmlns:p14="http://schemas.microsoft.com/office/powerpoint/2010/main" val="1532020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Arial" panose="020B0604020202020204"/>
                <a:ea typeface="+mj-ea"/>
                <a:cs typeface="+mj-cs"/>
              </a:rPr>
              <a:t>Find out more</a:t>
            </a:r>
            <a:endParaRPr kumimoji="0" lang="en-US" sz="3600" b="1"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Tree>
    <p:extLst>
      <p:ext uri="{BB962C8B-B14F-4D97-AF65-F5344CB8AC3E}">
        <p14:creationId xmlns:p14="http://schemas.microsoft.com/office/powerpoint/2010/main" val="3150629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5EB8"/>
                </a:solidFill>
                <a:effectLst/>
                <a:uLnTx/>
                <a:uFillTx/>
                <a:latin typeface="Arial" panose="020B0604020202020204"/>
                <a:ea typeface="+mj-ea"/>
                <a:cs typeface="+mj-cs"/>
              </a:rPr>
              <a:t>Contact us</a:t>
            </a:r>
            <a:endParaRPr kumimoji="0" lang="en-US" sz="3600" b="1" i="0" u="none" strike="noStrike" kern="1200" cap="none" spc="0" normalizeH="0" baseline="0" noProof="0" dirty="0">
              <a:ln>
                <a:noFill/>
              </a:ln>
              <a:solidFill>
                <a:srgbClr val="005EB8"/>
              </a:solidFill>
              <a:effectLst/>
              <a:uLnTx/>
              <a:uFillTx/>
              <a:latin typeface="Arial" panose="020B0604020202020204"/>
              <a:ea typeface="+mj-ea"/>
              <a:cs typeface="+mj-cs"/>
            </a:endParaRPr>
          </a:p>
        </p:txBody>
      </p:sp>
    </p:spTree>
    <p:extLst>
      <p:ext uri="{BB962C8B-B14F-4D97-AF65-F5344CB8AC3E}">
        <p14:creationId xmlns:p14="http://schemas.microsoft.com/office/powerpoint/2010/main" val="4093801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Arial" panose="020B0604020202020204"/>
                <a:ea typeface="+mj-ea"/>
                <a:cs typeface="+mj-cs"/>
              </a:rPr>
              <a:t>Contact us</a:t>
            </a:r>
            <a:endParaRPr kumimoji="0" lang="en-US" sz="3600" b="1"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Tree>
    <p:extLst>
      <p:ext uri="{BB962C8B-B14F-4D97-AF65-F5344CB8AC3E}">
        <p14:creationId xmlns:p14="http://schemas.microsoft.com/office/powerpoint/2010/main" val="4011951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183016873"/>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5835413"/>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6555590"/>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8018842"/>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13613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3909032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87606295"/>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612229"/>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3268685"/>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2665993"/>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3159343"/>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876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978770"/>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3026943"/>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Titl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609600"/>
            <a:ext cx="8229600" cy="4953001"/>
          </a:xfrm>
          <a:prstGeom prst="rect">
            <a:avLst/>
          </a:prstGeom>
        </p:spPr>
        <p:txBody>
          <a:bodyPr rtlCol="0">
            <a:normAutofit/>
          </a:bodyPr>
          <a:lstStyle>
            <a:lvl1pPr>
              <a:defRPr sz="2800">
                <a:solidFill>
                  <a:schemeClr val="tx1">
                    <a:lumMod val="50000"/>
                    <a:lumOff val="50000"/>
                  </a:schemeClr>
                </a:solidFill>
              </a:defRPr>
            </a:lvl1pPr>
            <a:lvl2pPr>
              <a:defRPr sz="2000">
                <a:solidFill>
                  <a:schemeClr val="tx1">
                    <a:lumMod val="50000"/>
                    <a:lumOff val="50000"/>
                  </a:schemeClr>
                </a:solidFill>
              </a:defRPr>
            </a:lvl2pPr>
            <a:lvl3pPr>
              <a:defRPr sz="2000">
                <a:solidFill>
                  <a:schemeClr val="tx1">
                    <a:lumMod val="50000"/>
                    <a:lumOff val="50000"/>
                  </a:schemeClr>
                </a:solidFill>
              </a:defRPr>
            </a:lvl3pPr>
            <a:lvl4pPr>
              <a:defRPr sz="2000">
                <a:solidFill>
                  <a:schemeClr val="tx1">
                    <a:lumMod val="50000"/>
                    <a:lumOff val="50000"/>
                  </a:schemeClr>
                </a:solidFill>
              </a:defRPr>
            </a:lvl4pPr>
            <a:lvl5pPr>
              <a:defRPr sz="20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751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76667620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A20067"/>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8554706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8C95"/>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426103241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33007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22252410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7.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5.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3.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theme" Target="../theme/theme8.xml"/><Relationship Id="rId1" Type="http://schemas.openxmlformats.org/officeDocument/2006/relationships/slideLayout" Target="../slideLayouts/slideLayout57.xml"/><Relationship Id="rId4" Type="http://schemas.openxmlformats.org/officeDocument/2006/relationships/image" Target="../media/image3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2073301956"/>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00293179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B0D37FB-D3CF-7F45-BB86-5227AFF6EA9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29590417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38366090"/>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281019429"/>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97297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6019800"/>
            <a:ext cx="9144000" cy="838200"/>
          </a:xfrm>
          <a:prstGeom prst="rect">
            <a:avLst/>
          </a:prstGeom>
          <a:solidFill>
            <a:srgbClr val="0065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bg2"/>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bg2"/>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bg2"/>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endParaRPr lang="en-US" altLang="en-US" sz="3600">
              <a:solidFill>
                <a:srgbClr val="000000"/>
              </a:solidFill>
            </a:endParaRPr>
          </a:p>
          <a:p>
            <a:pPr algn="ctr" eaLnBrk="1" hangingPunct="1">
              <a:spcBef>
                <a:spcPct val="0"/>
              </a:spcBef>
              <a:buFontTx/>
              <a:buNone/>
              <a:defRPr/>
            </a:pPr>
            <a:endParaRPr lang="en-US" altLang="en-US" sz="1800">
              <a:solidFill>
                <a:srgbClr val="000000"/>
              </a:solidFill>
            </a:endParaRPr>
          </a:p>
        </p:txBody>
      </p:sp>
      <p:pic>
        <p:nvPicPr>
          <p:cNvPr id="205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12038" y="6078538"/>
            <a:ext cx="15478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3" name="Rectangle 6"/>
          <p:cNvSpPr>
            <a:spLocks noGrp="1" noChangeArrowheads="1"/>
          </p:cNvSpPr>
          <p:nvPr>
            <p:ph type="body" idx="1"/>
          </p:nvPr>
        </p:nvSpPr>
        <p:spPr bwMode="auto">
          <a:xfrm>
            <a:off x="685800" y="1981200"/>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transition spd="med">
    <p:zoom/>
  </p:transition>
  <p:txStyles>
    <p:titleStyle>
      <a:lvl1pPr algn="l" rtl="0" eaLnBrk="0" fontAlgn="base" hangingPunct="0">
        <a:spcBef>
          <a:spcPct val="0"/>
        </a:spcBef>
        <a:spcAft>
          <a:spcPct val="0"/>
        </a:spcAft>
        <a:defRPr sz="4000">
          <a:solidFill>
            <a:srgbClr val="0065BD"/>
          </a:solidFill>
          <a:latin typeface="+mj-lt"/>
          <a:ea typeface="+mj-ea"/>
          <a:cs typeface="+mj-cs"/>
        </a:defRPr>
      </a:lvl1pPr>
      <a:lvl2pPr algn="l" rtl="0" eaLnBrk="0" fontAlgn="base" hangingPunct="0">
        <a:spcBef>
          <a:spcPct val="0"/>
        </a:spcBef>
        <a:spcAft>
          <a:spcPct val="0"/>
        </a:spcAft>
        <a:defRPr sz="4000">
          <a:solidFill>
            <a:srgbClr val="0065BD"/>
          </a:solidFill>
          <a:latin typeface="Arial" pitchFamily="34" charset="0"/>
          <a:cs typeface="Arial" pitchFamily="34" charset="0"/>
        </a:defRPr>
      </a:lvl2pPr>
      <a:lvl3pPr algn="l" rtl="0" eaLnBrk="0" fontAlgn="base" hangingPunct="0">
        <a:spcBef>
          <a:spcPct val="0"/>
        </a:spcBef>
        <a:spcAft>
          <a:spcPct val="0"/>
        </a:spcAft>
        <a:defRPr sz="4000">
          <a:solidFill>
            <a:srgbClr val="0065BD"/>
          </a:solidFill>
          <a:latin typeface="Arial" pitchFamily="34" charset="0"/>
          <a:cs typeface="Arial" pitchFamily="34" charset="0"/>
        </a:defRPr>
      </a:lvl3pPr>
      <a:lvl4pPr algn="l" rtl="0" eaLnBrk="0" fontAlgn="base" hangingPunct="0">
        <a:spcBef>
          <a:spcPct val="0"/>
        </a:spcBef>
        <a:spcAft>
          <a:spcPct val="0"/>
        </a:spcAft>
        <a:defRPr sz="4000">
          <a:solidFill>
            <a:srgbClr val="0065BD"/>
          </a:solidFill>
          <a:latin typeface="Arial" pitchFamily="34" charset="0"/>
          <a:cs typeface="Arial" pitchFamily="34" charset="0"/>
        </a:defRPr>
      </a:lvl4pPr>
      <a:lvl5pPr algn="l" rtl="0" eaLnBrk="0" fontAlgn="base" hangingPunct="0">
        <a:spcBef>
          <a:spcPct val="0"/>
        </a:spcBef>
        <a:spcAft>
          <a:spcPct val="0"/>
        </a:spcAft>
        <a:defRPr sz="4000">
          <a:solidFill>
            <a:srgbClr val="0065BD"/>
          </a:solidFill>
          <a:latin typeface="Arial" pitchFamily="34" charset="0"/>
          <a:cs typeface="Arial" pitchFamily="34" charset="0"/>
        </a:defRPr>
      </a:lvl5pPr>
      <a:lvl6pPr marL="457200" algn="l" rtl="0" fontAlgn="base">
        <a:spcBef>
          <a:spcPct val="0"/>
        </a:spcBef>
        <a:spcAft>
          <a:spcPct val="0"/>
        </a:spcAft>
        <a:defRPr sz="4000">
          <a:solidFill>
            <a:srgbClr val="0065BD"/>
          </a:solidFill>
          <a:latin typeface="Arial" pitchFamily="34" charset="0"/>
          <a:cs typeface="Arial" pitchFamily="34" charset="0"/>
        </a:defRPr>
      </a:lvl6pPr>
      <a:lvl7pPr marL="914400" algn="l" rtl="0" fontAlgn="base">
        <a:spcBef>
          <a:spcPct val="0"/>
        </a:spcBef>
        <a:spcAft>
          <a:spcPct val="0"/>
        </a:spcAft>
        <a:defRPr sz="4000">
          <a:solidFill>
            <a:srgbClr val="0065BD"/>
          </a:solidFill>
          <a:latin typeface="Arial" pitchFamily="34" charset="0"/>
          <a:cs typeface="Arial" pitchFamily="34" charset="0"/>
        </a:defRPr>
      </a:lvl7pPr>
      <a:lvl8pPr marL="1371600" algn="l" rtl="0" fontAlgn="base">
        <a:spcBef>
          <a:spcPct val="0"/>
        </a:spcBef>
        <a:spcAft>
          <a:spcPct val="0"/>
        </a:spcAft>
        <a:defRPr sz="4000">
          <a:solidFill>
            <a:srgbClr val="0065BD"/>
          </a:solidFill>
          <a:latin typeface="Arial" pitchFamily="34" charset="0"/>
          <a:cs typeface="Arial" pitchFamily="34" charset="0"/>
        </a:defRPr>
      </a:lvl8pPr>
      <a:lvl9pPr marL="1828800" algn="l" rtl="0" fontAlgn="base">
        <a:spcBef>
          <a:spcPct val="0"/>
        </a:spcBef>
        <a:spcAft>
          <a:spcPct val="0"/>
        </a:spcAft>
        <a:defRPr sz="4000">
          <a:solidFill>
            <a:srgbClr val="0065BD"/>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cs typeface="+mn-cs"/>
        </a:defRPr>
      </a:lvl2pPr>
      <a:lvl3pPr marL="1143000" indent="-228600" algn="l" rtl="0" eaLnBrk="0" fontAlgn="base" hangingPunct="0">
        <a:spcBef>
          <a:spcPct val="20000"/>
        </a:spcBef>
        <a:spcAft>
          <a:spcPct val="0"/>
        </a:spcAft>
        <a:buChar char="•"/>
        <a:defRPr sz="2400">
          <a:solidFill>
            <a:schemeClr val="bg2"/>
          </a:solidFill>
          <a:latin typeface="+mn-lt"/>
          <a:cs typeface="+mn-cs"/>
        </a:defRPr>
      </a:lvl3pPr>
      <a:lvl4pPr marL="1600200" indent="-228600" algn="l" rtl="0" eaLnBrk="0" fontAlgn="base" hangingPunct="0">
        <a:spcBef>
          <a:spcPct val="20000"/>
        </a:spcBef>
        <a:spcAft>
          <a:spcPct val="0"/>
        </a:spcAft>
        <a:buChar char="–"/>
        <a:defRPr sz="2000">
          <a:solidFill>
            <a:schemeClr val="bg2"/>
          </a:solidFill>
          <a:latin typeface="+mn-lt"/>
          <a:cs typeface="+mn-cs"/>
        </a:defRPr>
      </a:lvl4pPr>
      <a:lvl5pPr marL="2057400" indent="-228600" algn="l" rtl="0" eaLnBrk="0" fontAlgn="base" hangingPunct="0">
        <a:spcBef>
          <a:spcPct val="20000"/>
        </a:spcBef>
        <a:spcAft>
          <a:spcPct val="0"/>
        </a:spcAft>
        <a:buChar char="»"/>
        <a:defRPr sz="2000">
          <a:solidFill>
            <a:schemeClr val="bg2"/>
          </a:solidFill>
          <a:latin typeface="+mn-lt"/>
          <a:cs typeface="+mn-cs"/>
        </a:defRPr>
      </a:lvl5pPr>
      <a:lvl6pPr marL="2514600" indent="-228600" algn="l" rtl="0" fontAlgn="base">
        <a:spcBef>
          <a:spcPct val="20000"/>
        </a:spcBef>
        <a:spcAft>
          <a:spcPct val="0"/>
        </a:spcAft>
        <a:buChar char="»"/>
        <a:defRPr sz="2000">
          <a:solidFill>
            <a:schemeClr val="bg2"/>
          </a:solidFill>
          <a:latin typeface="+mn-lt"/>
          <a:cs typeface="+mn-cs"/>
        </a:defRPr>
      </a:lvl6pPr>
      <a:lvl7pPr marL="2971800" indent="-228600" algn="l" rtl="0" fontAlgn="base">
        <a:spcBef>
          <a:spcPct val="20000"/>
        </a:spcBef>
        <a:spcAft>
          <a:spcPct val="0"/>
        </a:spcAft>
        <a:buChar char="»"/>
        <a:defRPr sz="2000">
          <a:solidFill>
            <a:schemeClr val="bg2"/>
          </a:solidFill>
          <a:latin typeface="+mn-lt"/>
          <a:cs typeface="+mn-cs"/>
        </a:defRPr>
      </a:lvl7pPr>
      <a:lvl8pPr marL="3429000" indent="-228600" algn="l" rtl="0" fontAlgn="base">
        <a:spcBef>
          <a:spcPct val="20000"/>
        </a:spcBef>
        <a:spcAft>
          <a:spcPct val="0"/>
        </a:spcAft>
        <a:buChar char="»"/>
        <a:defRPr sz="2000">
          <a:solidFill>
            <a:schemeClr val="bg2"/>
          </a:solidFill>
          <a:latin typeface="+mn-lt"/>
          <a:cs typeface="+mn-cs"/>
        </a:defRPr>
      </a:lvl8pPr>
      <a:lvl9pPr marL="3886200" indent="-228600" algn="l" rtl="0" fontAlgn="base">
        <a:spcBef>
          <a:spcPct val="20000"/>
        </a:spcBef>
        <a:spcAft>
          <a:spcPct val="0"/>
        </a:spcAft>
        <a:buChar cha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ext Placeholder 2"/>
          <p:cNvSpPr>
            <a:spLocks noGrp="1"/>
          </p:cNvSpPr>
          <p:nvPr>
            <p:ph type="body" idx="1"/>
          </p:nvPr>
        </p:nvSpPr>
        <p:spPr bwMode="auto">
          <a:xfrm>
            <a:off x="457200" y="6096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614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txBox="1">
            <a:spLocks/>
          </p:cNvSpPr>
          <p:nvPr userDrawn="1"/>
        </p:nvSpPr>
        <p:spPr>
          <a:xfrm>
            <a:off x="330200" y="6088063"/>
            <a:ext cx="8229600" cy="650875"/>
          </a:xfrm>
          <a:prstGeom prst="rect">
            <a:avLst/>
          </a:prstGeom>
        </p:spPr>
        <p:txBody>
          <a:bodyPr anchor="ctr">
            <a:normAutofit/>
          </a:bodyPr>
          <a:lstStyle>
            <a:lvl1pPr algn="l" defTabSz="457200" rtl="0" eaLnBrk="1" latinLnBrk="0" hangingPunct="1">
              <a:spcBef>
                <a:spcPct val="0"/>
              </a:spcBef>
              <a:buNone/>
              <a:defRPr sz="3600" kern="1200">
                <a:solidFill>
                  <a:schemeClr val="bg1"/>
                </a:solidFill>
                <a:latin typeface="Arial"/>
                <a:ea typeface="+mj-ea"/>
                <a:cs typeface="Arial"/>
              </a:defRPr>
            </a:lvl1pPr>
          </a:lstStyle>
          <a:p>
            <a:pPr fontAlgn="auto">
              <a:spcAft>
                <a:spcPts val="0"/>
              </a:spcAft>
              <a:defRPr/>
            </a:pPr>
            <a:r>
              <a:rPr lang="en-GB" sz="2000" dirty="0">
                <a:solidFill>
                  <a:prstClr val="white"/>
                </a:solidFill>
                <a:latin typeface="Hand Of Sean" pitchFamily="2" charset="-128"/>
                <a:ea typeface="Hand Of Sean" pitchFamily="2" charset="-128"/>
              </a:rPr>
              <a:t>Supporting personal choice </a:t>
            </a:r>
            <a:endParaRPr lang="en-US" sz="2000" dirty="0">
              <a:solidFill>
                <a:prstClr val="white"/>
              </a:solidFill>
              <a:latin typeface="Hand Of Sean" pitchFamily="2" charset="-128"/>
              <a:ea typeface="Hand Of Sean" pitchFamily="2" charset="-128"/>
            </a:endParaRPr>
          </a:p>
        </p:txBody>
      </p:sp>
      <p:pic>
        <p:nvPicPr>
          <p:cNvPr id="6149"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38963" y="6126163"/>
            <a:ext cx="17097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9" r:id="rId1"/>
  </p:sldLayoutIdLst>
  <p:txStyles>
    <p:titleStyle>
      <a:lvl1pPr algn="l" defTabSz="457200" rtl="0" eaLnBrk="0" fontAlgn="base" hangingPunct="0">
        <a:spcBef>
          <a:spcPct val="0"/>
        </a:spcBef>
        <a:spcAft>
          <a:spcPct val="0"/>
        </a:spcAft>
        <a:defRPr sz="3600" kern="1200">
          <a:solidFill>
            <a:schemeClr val="bg1"/>
          </a:solidFill>
          <a:latin typeface="Arial"/>
          <a:ea typeface="+mj-ea"/>
          <a:cs typeface="Arial"/>
        </a:defRPr>
      </a:lvl1pPr>
      <a:lvl2pPr algn="l"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7F7F7F"/>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7F7F7F"/>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7F7F7F"/>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everydayisdifferent.com/could-you-care-quiz.aspx"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www.aquestionofcare.org.u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www.skillsforcare.org.uk/StartingYourCareer"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skillsforcare.org.uk/SocialCareApprenticeships"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hyperlink" Target="http://www.cqc.org.uk/guidance-providers/registration/dbs-checks-cqc-registration"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skillsforcare.org.uk/ThinkCareCareers"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www.skillsforcare.org.uk/SocialCareJobs" TargetMode="External"/><Relationship Id="rId2" Type="http://schemas.openxmlformats.org/officeDocument/2006/relationships/hyperlink" Target="https://nationalcareers.service.gov.uk/webchat/chat/"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1BB7-8FEE-4B25-BF0E-5118BCC4C17B}"/>
              </a:ext>
            </a:extLst>
          </p:cNvPr>
          <p:cNvSpPr>
            <a:spLocks noGrp="1"/>
          </p:cNvSpPr>
          <p:nvPr>
            <p:ph type="title"/>
          </p:nvPr>
        </p:nvSpPr>
        <p:spPr/>
        <p:txBody>
          <a:bodyPr/>
          <a:lstStyle/>
          <a:p>
            <a:r>
              <a:rPr lang="en-GB" dirty="0"/>
              <a:t>Care Careers</a:t>
            </a:r>
          </a:p>
        </p:txBody>
      </p:sp>
      <p:sp>
        <p:nvSpPr>
          <p:cNvPr id="3" name="Text Placeholder 2">
            <a:extLst>
              <a:ext uri="{FF2B5EF4-FFF2-40B4-BE49-F238E27FC236}">
                <a16:creationId xmlns:a16="http://schemas.microsoft.com/office/drawing/2014/main" id="{878A075E-60A2-4E3C-84B6-6FFDF5023860}"/>
              </a:ext>
            </a:extLst>
          </p:cNvPr>
          <p:cNvSpPr>
            <a:spLocks noGrp="1"/>
          </p:cNvSpPr>
          <p:nvPr>
            <p:ph type="body" sz="quarter" idx="10"/>
          </p:nvPr>
        </p:nvSpPr>
        <p:spPr/>
        <p:txBody>
          <a:bodyPr/>
          <a:lstStyle/>
          <a:p>
            <a:pPr marL="0" indent="0">
              <a:buNone/>
            </a:pPr>
            <a:r>
              <a:rPr lang="en-GB" dirty="0"/>
              <a:t>Choosing care as a career</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D00F60-A651-4B95-88C9-E8342408EA09}"/>
              </a:ext>
            </a:extLst>
          </p:cNvPr>
          <p:cNvSpPr>
            <a:spLocks noGrp="1"/>
          </p:cNvSpPr>
          <p:nvPr>
            <p:ph type="body" sz="quarter" idx="11"/>
          </p:nvPr>
        </p:nvSpPr>
        <p:spPr>
          <a:xfrm>
            <a:off x="1164933" y="1664385"/>
            <a:ext cx="8307959" cy="491118"/>
          </a:xfrm>
        </p:spPr>
        <p:txBody>
          <a:bodyPr/>
          <a:lstStyle/>
          <a:p>
            <a:pPr marL="0" indent="0">
              <a:buFontTx/>
              <a:buNone/>
              <a:defRPr/>
            </a:pPr>
            <a:r>
              <a:rPr lang="en-GB" sz="2000" b="1" dirty="0">
                <a:solidFill>
                  <a:srgbClr val="008B95"/>
                </a:solidFill>
                <a:latin typeface="+mj-lt"/>
              </a:rPr>
              <a:t>Working in care means unsociable hours</a:t>
            </a:r>
          </a:p>
        </p:txBody>
      </p:sp>
      <p:sp>
        <p:nvSpPr>
          <p:cNvPr id="5" name="Title 4">
            <a:extLst>
              <a:ext uri="{FF2B5EF4-FFF2-40B4-BE49-F238E27FC236}">
                <a16:creationId xmlns:a16="http://schemas.microsoft.com/office/drawing/2014/main" id="{9B696451-9355-47A8-8979-9DE70C9E2B46}"/>
              </a:ext>
            </a:extLst>
          </p:cNvPr>
          <p:cNvSpPr>
            <a:spLocks noGrp="1"/>
          </p:cNvSpPr>
          <p:nvPr>
            <p:ph type="title"/>
          </p:nvPr>
        </p:nvSpPr>
        <p:spPr/>
        <p:txBody>
          <a:bodyPr/>
          <a:lstStyle/>
          <a:p>
            <a:r>
              <a:rPr lang="en-GB" dirty="0"/>
              <a:t>Myths and </a:t>
            </a:r>
            <a:r>
              <a:rPr lang="en-GB" dirty="0" err="1"/>
              <a:t>mythbusting</a:t>
            </a:r>
            <a:endParaRPr lang="en-GB" dirty="0"/>
          </a:p>
        </p:txBody>
      </p:sp>
      <p:pic>
        <p:nvPicPr>
          <p:cNvPr id="8" name="Picture 7" descr="A picture containing drawing&#10;&#10;Description automatically generated">
            <a:extLst>
              <a:ext uri="{FF2B5EF4-FFF2-40B4-BE49-F238E27FC236}">
                <a16:creationId xmlns:a16="http://schemas.microsoft.com/office/drawing/2014/main" id="{5554BA9D-1D5A-4680-9A20-C399364CE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35" y="1475235"/>
            <a:ext cx="674698" cy="670559"/>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0DE334BC-4C83-4F1E-86CB-E42D3AF53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890" y="3793267"/>
            <a:ext cx="674698" cy="670559"/>
          </a:xfrm>
          <a:prstGeom prst="rect">
            <a:avLst/>
          </a:prstGeom>
        </p:spPr>
      </p:pic>
      <p:sp>
        <p:nvSpPr>
          <p:cNvPr id="10" name="TextBox 9">
            <a:extLst>
              <a:ext uri="{FF2B5EF4-FFF2-40B4-BE49-F238E27FC236}">
                <a16:creationId xmlns:a16="http://schemas.microsoft.com/office/drawing/2014/main" id="{6A22BD4E-F805-4A30-8215-5D91FF36653B}"/>
              </a:ext>
            </a:extLst>
          </p:cNvPr>
          <p:cNvSpPr txBox="1"/>
          <p:nvPr/>
        </p:nvSpPr>
        <p:spPr>
          <a:xfrm>
            <a:off x="417974" y="2155503"/>
            <a:ext cx="7948687" cy="1754326"/>
          </a:xfrm>
          <a:prstGeom prst="rect">
            <a:avLst/>
          </a:prstGeom>
          <a:noFill/>
        </p:spPr>
        <p:txBody>
          <a:bodyPr wrap="square" rtlCol="0">
            <a:spAutoFit/>
          </a:bodyPr>
          <a:lstStyle/>
          <a:p>
            <a:pPr marL="0" indent="0">
              <a:buFontTx/>
              <a:buNone/>
              <a:defRPr/>
            </a:pPr>
            <a:r>
              <a:rPr lang="en-GB" sz="1800" dirty="0">
                <a:solidFill>
                  <a:schemeClr val="tx1"/>
                </a:solidFill>
              </a:rPr>
              <a:t>Many jobs offer flexible hours. You could choose to work part time or have a full time career to fit around family or other commitments. The National Survey of Care Workers reported that flexibility was the second most chosen reason for people starting in the sector.</a:t>
            </a:r>
          </a:p>
          <a:p>
            <a:pPr marL="0" indent="0">
              <a:buNone/>
              <a:defRPr/>
            </a:pPr>
            <a:endParaRPr lang="en-GB" sz="1800" dirty="0">
              <a:solidFill>
                <a:schemeClr val="tx1"/>
              </a:solidFill>
            </a:endParaRPr>
          </a:p>
          <a:p>
            <a:endParaRPr lang="en-GB" sz="1800" dirty="0">
              <a:solidFill>
                <a:schemeClr val="tx1"/>
              </a:solidFill>
            </a:endParaRPr>
          </a:p>
        </p:txBody>
      </p:sp>
      <p:sp>
        <p:nvSpPr>
          <p:cNvPr id="11" name="TextBox 10">
            <a:extLst>
              <a:ext uri="{FF2B5EF4-FFF2-40B4-BE49-F238E27FC236}">
                <a16:creationId xmlns:a16="http://schemas.microsoft.com/office/drawing/2014/main" id="{FCABB20B-471E-4C78-95DC-0D4ACBFBE5A8}"/>
              </a:ext>
            </a:extLst>
          </p:cNvPr>
          <p:cNvSpPr txBox="1"/>
          <p:nvPr/>
        </p:nvSpPr>
        <p:spPr>
          <a:xfrm>
            <a:off x="1163265" y="3884546"/>
            <a:ext cx="9433048" cy="400110"/>
          </a:xfrm>
          <a:prstGeom prst="rect">
            <a:avLst/>
          </a:prstGeom>
          <a:noFill/>
        </p:spPr>
        <p:txBody>
          <a:bodyPr wrap="square" rtlCol="0">
            <a:spAutoFit/>
          </a:bodyPr>
          <a:lstStyle/>
          <a:p>
            <a:pPr marL="0" indent="0">
              <a:buNone/>
              <a:defRPr/>
            </a:pPr>
            <a:r>
              <a:rPr lang="en-GB" b="1" dirty="0">
                <a:solidFill>
                  <a:srgbClr val="008B95"/>
                </a:solidFill>
                <a:latin typeface="+mj-lt"/>
                <a:ea typeface="+mn-lt"/>
                <a:cs typeface="+mn-lt"/>
              </a:rPr>
              <a:t>The pay in social care is poor </a:t>
            </a:r>
            <a:endParaRPr lang="en-GB" dirty="0">
              <a:solidFill>
                <a:srgbClr val="008B95"/>
              </a:solidFill>
              <a:latin typeface="+mj-lt"/>
              <a:ea typeface="+mn-lt"/>
              <a:cs typeface="+mn-lt"/>
            </a:endParaRPr>
          </a:p>
        </p:txBody>
      </p:sp>
      <p:sp>
        <p:nvSpPr>
          <p:cNvPr id="12" name="TextBox 11">
            <a:extLst>
              <a:ext uri="{FF2B5EF4-FFF2-40B4-BE49-F238E27FC236}">
                <a16:creationId xmlns:a16="http://schemas.microsoft.com/office/drawing/2014/main" id="{C3081535-DDF3-4DB4-9B8E-8A930AC617F0}"/>
              </a:ext>
            </a:extLst>
          </p:cNvPr>
          <p:cNvSpPr txBox="1"/>
          <p:nvPr/>
        </p:nvSpPr>
        <p:spPr>
          <a:xfrm>
            <a:off x="417974" y="4515815"/>
            <a:ext cx="8524751" cy="2031325"/>
          </a:xfrm>
          <a:prstGeom prst="rect">
            <a:avLst/>
          </a:prstGeom>
          <a:noFill/>
        </p:spPr>
        <p:txBody>
          <a:bodyPr wrap="square" rtlCol="0">
            <a:spAutoFit/>
          </a:bodyPr>
          <a:lstStyle/>
          <a:p>
            <a:pPr marL="0" indent="0">
              <a:buNone/>
              <a:defRPr/>
            </a:pPr>
            <a:r>
              <a:rPr lang="en-GB" sz="1800" dirty="0">
                <a:solidFill>
                  <a:schemeClr val="tx1"/>
                </a:solidFill>
                <a:ea typeface="+mn-lt"/>
                <a:cs typeface="+mn-lt"/>
              </a:rPr>
              <a:t>The starting salary is around £12,000 to £16,000 per annum. With experience, qualifications and extra responsibilities it can rise to between £18,000 and £21,000. </a:t>
            </a:r>
          </a:p>
          <a:p>
            <a:pPr marL="0" indent="0">
              <a:buNone/>
              <a:defRPr/>
            </a:pPr>
            <a:endParaRPr lang="en-US" sz="1800" dirty="0">
              <a:solidFill>
                <a:schemeClr val="tx1"/>
              </a:solidFill>
              <a:ea typeface="+mn-lt"/>
              <a:cs typeface="+mn-lt"/>
            </a:endParaRPr>
          </a:p>
          <a:p>
            <a:pPr marL="0" indent="0">
              <a:buNone/>
              <a:defRPr/>
            </a:pPr>
            <a:r>
              <a:rPr lang="en-GB" sz="1800" dirty="0">
                <a:solidFill>
                  <a:schemeClr val="tx1"/>
                </a:solidFill>
                <a:ea typeface="+mn-lt"/>
                <a:cs typeface="+mn-lt"/>
              </a:rPr>
              <a:t>The starting salary for a registered manager is around £20,000 to £30,000 p/a and with several years' experience, could rise to around £40,000.</a:t>
            </a:r>
            <a:endParaRPr lang="en-US" sz="1800" dirty="0">
              <a:solidFill>
                <a:schemeClr val="tx1"/>
              </a:solidFill>
              <a:ea typeface="+mn-lt"/>
              <a:cs typeface="+mn-lt"/>
            </a:endParaRPr>
          </a:p>
          <a:p>
            <a:endParaRPr lang="en-GB" sz="1800" dirty="0">
              <a:solidFill>
                <a:schemeClr val="tx1"/>
              </a:solidFill>
            </a:endParaRPr>
          </a:p>
        </p:txBody>
      </p:sp>
    </p:spTree>
    <p:extLst>
      <p:ext uri="{BB962C8B-B14F-4D97-AF65-F5344CB8AC3E}">
        <p14:creationId xmlns:p14="http://schemas.microsoft.com/office/powerpoint/2010/main" val="378426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spcBef>
                <a:spcPct val="20000"/>
              </a:spcBef>
              <a:defRPr/>
            </a:pPr>
            <a:r>
              <a:rPr lang="en-GB" sz="3600" kern="1200" dirty="0">
                <a:solidFill>
                  <a:srgbClr val="1F497D">
                    <a:lumMod val="60000"/>
                    <a:lumOff val="40000"/>
                  </a:srgbClr>
                </a:solidFill>
                <a:ea typeface="+mn-ea"/>
              </a:rPr>
              <a:t>National employers that work with Jobcentre Plus</a:t>
            </a:r>
          </a:p>
        </p:txBody>
      </p:sp>
      <p:sp>
        <p:nvSpPr>
          <p:cNvPr id="5" name="Text Placeholder 4">
            <a:extLst>
              <a:ext uri="{FF2B5EF4-FFF2-40B4-BE49-F238E27FC236}">
                <a16:creationId xmlns:a16="http://schemas.microsoft.com/office/drawing/2014/main" id="{D9424E8B-9399-4D44-B39F-FE99CF59B474}"/>
              </a:ext>
            </a:extLst>
          </p:cNvPr>
          <p:cNvSpPr>
            <a:spLocks noGrp="1"/>
          </p:cNvSpPr>
          <p:nvPr>
            <p:ph type="body" sz="quarter" idx="11"/>
          </p:nvPr>
        </p:nvSpPr>
        <p:spPr>
          <a:xfrm>
            <a:off x="323528" y="1959450"/>
            <a:ext cx="6982304" cy="3989830"/>
          </a:xfrm>
        </p:spPr>
        <p:txBody>
          <a:bodyPr/>
          <a:lstStyle/>
          <a:p>
            <a:pPr marL="457200" indent="-457200">
              <a:lnSpc>
                <a:spcPct val="100000"/>
              </a:lnSpc>
              <a:buFont typeface="Wingdings" panose="05000000000000000000" pitchFamily="2" charset="2"/>
              <a:buChar char="ü"/>
            </a:pPr>
            <a:r>
              <a:rPr lang="en-GB" dirty="0"/>
              <a:t>Allied Healthcare</a:t>
            </a:r>
          </a:p>
          <a:p>
            <a:pPr marL="457200" indent="-457200">
              <a:lnSpc>
                <a:spcPct val="100000"/>
              </a:lnSpc>
              <a:buFont typeface="Wingdings" panose="05000000000000000000" pitchFamily="2" charset="2"/>
              <a:buChar char="ü"/>
            </a:pPr>
            <a:r>
              <a:rPr lang="en-GB" dirty="0"/>
              <a:t>Anchor</a:t>
            </a:r>
          </a:p>
          <a:p>
            <a:pPr marL="457200" indent="-457200">
              <a:lnSpc>
                <a:spcPct val="100000"/>
              </a:lnSpc>
              <a:buFont typeface="Wingdings" panose="05000000000000000000" pitchFamily="2" charset="2"/>
              <a:buChar char="ü"/>
            </a:pPr>
            <a:r>
              <a:rPr lang="en-GB" dirty="0"/>
              <a:t>BUPA</a:t>
            </a:r>
          </a:p>
          <a:p>
            <a:pPr marL="457200" indent="-457200">
              <a:lnSpc>
                <a:spcPct val="100000"/>
              </a:lnSpc>
              <a:buFont typeface="Wingdings" panose="05000000000000000000" pitchFamily="2" charset="2"/>
              <a:buChar char="ü"/>
            </a:pPr>
            <a:r>
              <a:rPr lang="en-GB" dirty="0"/>
              <a:t>Community Integrated Care (CIC)</a:t>
            </a:r>
          </a:p>
          <a:p>
            <a:pPr marL="457200" indent="-457200">
              <a:lnSpc>
                <a:spcPct val="100000"/>
              </a:lnSpc>
              <a:buFont typeface="Wingdings" panose="05000000000000000000" pitchFamily="2" charset="2"/>
              <a:buChar char="ü"/>
            </a:pPr>
            <a:r>
              <a:rPr lang="en-GB" dirty="0"/>
              <a:t>Nuffield Health</a:t>
            </a:r>
          </a:p>
          <a:p>
            <a:pPr marL="457200" indent="-457200">
              <a:lnSpc>
                <a:spcPct val="100000"/>
              </a:lnSpc>
              <a:buFont typeface="Wingdings" panose="05000000000000000000" pitchFamily="2" charset="2"/>
              <a:buChar char="ü"/>
            </a:pPr>
            <a:r>
              <a:rPr lang="en-GB" dirty="0"/>
              <a:t>Sanctuary Group</a:t>
            </a:r>
          </a:p>
          <a:p>
            <a:pPr marL="457200" indent="-457200">
              <a:lnSpc>
                <a:spcPct val="100000"/>
              </a:lnSpc>
              <a:buFont typeface="Wingdings" panose="05000000000000000000" pitchFamily="2" charset="2"/>
              <a:buChar char="ü"/>
            </a:pPr>
            <a:r>
              <a:rPr lang="en-GB" dirty="0"/>
              <a:t>Voyage</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a:t>Local Opportunities</a:t>
            </a:r>
          </a:p>
        </p:txBody>
      </p:sp>
      <p:sp>
        <p:nvSpPr>
          <p:cNvPr id="54275" name="Content Placeholder 2"/>
          <p:cNvSpPr>
            <a:spLocks noGrp="1"/>
          </p:cNvSpPr>
          <p:nvPr>
            <p:ph type="body" sz="quarter" idx="11"/>
          </p:nvPr>
        </p:nvSpPr>
        <p:spPr/>
        <p:txBody>
          <a:bodyPr/>
          <a:lstStyle/>
          <a:p>
            <a:r>
              <a:rPr lang="en-GB" altLang="en-US"/>
              <a:t>Insert detail here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GB" altLang="en-US" sz="3600"/>
              <a:t>What sort of people are best suited to a career in care?</a:t>
            </a:r>
          </a:p>
        </p:txBody>
      </p:sp>
      <p:sp>
        <p:nvSpPr>
          <p:cNvPr id="17411" name="Rectangle 6"/>
          <p:cNvSpPr>
            <a:spLocks noGrp="1" noChangeArrowheads="1"/>
          </p:cNvSpPr>
          <p:nvPr>
            <p:ph type="body" sz="quarter" idx="11"/>
          </p:nvPr>
        </p:nvSpPr>
        <p:spPr/>
        <p:txBody>
          <a:bodyPr/>
          <a:lstStyle/>
          <a:p>
            <a:pPr>
              <a:buNone/>
              <a:defRPr/>
            </a:pPr>
            <a:r>
              <a:rPr lang="en-GB" altLang="en-US" dirty="0"/>
              <a:t>Check if you have what it takes by completing one the on-line assessment  tools</a:t>
            </a:r>
            <a:endParaRPr lang="en-GB" dirty="0"/>
          </a:p>
          <a:p>
            <a:pPr>
              <a:lnSpc>
                <a:spcPct val="90000"/>
              </a:lnSpc>
              <a:buNone/>
              <a:defRPr/>
            </a:pPr>
            <a:r>
              <a:rPr lang="en-GB" sz="2400" dirty="0">
                <a:ea typeface="+mn-lt"/>
                <a:cs typeface="+mn-lt"/>
                <a:hlinkClick r:id="rId3"/>
              </a:rPr>
              <a:t>www.everydayisdifferent.com/could-you-care-quiz.aspx</a:t>
            </a:r>
            <a:endParaRPr lang="en-GB" dirty="0"/>
          </a:p>
          <a:p>
            <a:pPr eaLnBrk="1" hangingPunct="1">
              <a:lnSpc>
                <a:spcPct val="90000"/>
              </a:lnSpc>
              <a:buNone/>
              <a:defRPr/>
            </a:pPr>
            <a:endParaRPr lang="en-GB" altLang="en-US" sz="2400" dirty="0"/>
          </a:p>
          <a:p>
            <a:pPr eaLnBrk="1" hangingPunct="1">
              <a:lnSpc>
                <a:spcPct val="90000"/>
              </a:lnSpc>
              <a:buFontTx/>
              <a:buNone/>
              <a:defRPr/>
            </a:pPr>
            <a:r>
              <a:rPr lang="en-GB" altLang="en-US" sz="2400" dirty="0"/>
              <a:t>A Question of Care – A Career for You?</a:t>
            </a:r>
          </a:p>
          <a:p>
            <a:pPr marL="0" indent="0">
              <a:buFontTx/>
              <a:buNone/>
              <a:defRPr/>
            </a:pPr>
            <a:r>
              <a:rPr lang="en-GB" sz="2400" dirty="0">
                <a:hlinkClick r:id="rId4"/>
              </a:rPr>
              <a:t>www.aquestionofcare.org.uk</a:t>
            </a:r>
            <a:endParaRPr lang="en-GB" sz="2400" dirty="0"/>
          </a:p>
          <a:p>
            <a:pPr marL="0" indent="0">
              <a:buFontTx/>
              <a:buNone/>
              <a:defRPr/>
            </a:pPr>
            <a:r>
              <a:rPr lang="en-GB" sz="2400" dirty="0"/>
              <a:t> </a:t>
            </a:r>
          </a:p>
          <a:p>
            <a:pPr eaLnBrk="1" hangingPunct="1">
              <a:lnSpc>
                <a:spcPct val="90000"/>
              </a:lnSpc>
              <a:buFontTx/>
              <a:buNone/>
              <a:defRPr/>
            </a:pPr>
            <a:endParaRPr lang="en-GB"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50"/>
                                  </p:stCondLst>
                                  <p:childTnLst>
                                    <p:set>
                                      <p:cBhvr>
                                        <p:cTn id="20" dur="1" fill="hold">
                                          <p:stCondLst>
                                            <p:cond delay="0"/>
                                          </p:stCondLst>
                                        </p:cTn>
                                        <p:tgtEl>
                                          <p:spTgt spid="17411">
                                            <p:txEl>
                                              <p:pRg st="3" end="3"/>
                                            </p:txEl>
                                          </p:spTgt>
                                        </p:tgtEl>
                                        <p:attrNameLst>
                                          <p:attrName>style.visibility</p:attrName>
                                        </p:attrNameLst>
                                      </p:cBhvr>
                                      <p:to>
                                        <p:strVal val="visible"/>
                                      </p:to>
                                    </p:set>
                                    <p:animEffect transition="in" filter="fade">
                                      <p:cBhvr>
                                        <p:cTn id="21" dur="1000"/>
                                        <p:tgtEl>
                                          <p:spTgt spid="17411">
                                            <p:txEl>
                                              <p:pRg st="3" end="3"/>
                                            </p:txEl>
                                          </p:spTgt>
                                        </p:tgtEl>
                                      </p:cBhvr>
                                    </p:animEffect>
                                    <p:anim calcmode="lin" valueType="num">
                                      <p:cBhvr>
                                        <p:cTn id="22"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250"/>
                                  </p:stCondLst>
                                  <p:childTnLst>
                                    <p:set>
                                      <p:cBhvr>
                                        <p:cTn id="27" dur="1" fill="hold">
                                          <p:stCondLst>
                                            <p:cond delay="0"/>
                                          </p:stCondLst>
                                        </p:cTn>
                                        <p:tgtEl>
                                          <p:spTgt spid="17411">
                                            <p:txEl>
                                              <p:pRg st="4" end="4"/>
                                            </p:txEl>
                                          </p:spTgt>
                                        </p:tgtEl>
                                        <p:attrNameLst>
                                          <p:attrName>style.visibility</p:attrName>
                                        </p:attrNameLst>
                                      </p:cBhvr>
                                      <p:to>
                                        <p:strVal val="visible"/>
                                      </p:to>
                                    </p:set>
                                    <p:animEffect transition="in" filter="fade">
                                      <p:cBhvr>
                                        <p:cTn id="28" dur="1000"/>
                                        <p:tgtEl>
                                          <p:spTgt spid="17411">
                                            <p:txEl>
                                              <p:pRg st="4" end="4"/>
                                            </p:txEl>
                                          </p:spTgt>
                                        </p:tgtEl>
                                      </p:cBhvr>
                                    </p:animEffect>
                                    <p:anim calcmode="lin" valueType="num">
                                      <p:cBhvr>
                                        <p:cTn id="29"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250"/>
                                  </p:stCondLst>
                                  <p:childTnLst>
                                    <p:set>
                                      <p:cBhvr>
                                        <p:cTn id="34" dur="1" fill="hold">
                                          <p:stCondLst>
                                            <p:cond delay="0"/>
                                          </p:stCondLst>
                                        </p:cTn>
                                        <p:tgtEl>
                                          <p:spTgt spid="17411">
                                            <p:txEl>
                                              <p:pRg st="5" end="5"/>
                                            </p:txEl>
                                          </p:spTgt>
                                        </p:tgtEl>
                                        <p:attrNameLst>
                                          <p:attrName>style.visibility</p:attrName>
                                        </p:attrNameLst>
                                      </p:cBhvr>
                                      <p:to>
                                        <p:strVal val="visible"/>
                                      </p:to>
                                    </p:set>
                                    <p:animEffect transition="in" filter="fade">
                                      <p:cBhvr>
                                        <p:cTn id="35" dur="1000"/>
                                        <p:tgtEl>
                                          <p:spTgt spid="17411">
                                            <p:txEl>
                                              <p:pRg st="5" end="5"/>
                                            </p:txEl>
                                          </p:spTgt>
                                        </p:tgtEl>
                                      </p:cBhvr>
                                    </p:animEffect>
                                    <p:anim calcmode="lin" valueType="num">
                                      <p:cBhvr>
                                        <p:cTn id="36"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altLang="en-US" dirty="0"/>
              <a:t>Values are more important than qualifications</a:t>
            </a:r>
          </a:p>
        </p:txBody>
      </p:sp>
      <p:sp>
        <p:nvSpPr>
          <p:cNvPr id="22531" name="Rectangle 3"/>
          <p:cNvSpPr>
            <a:spLocks noGrp="1" noChangeArrowheads="1"/>
          </p:cNvSpPr>
          <p:nvPr>
            <p:ph type="body" sz="quarter" idx="11"/>
          </p:nvPr>
        </p:nvSpPr>
        <p:spPr/>
        <p:txBody>
          <a:bodyPr/>
          <a:lstStyle/>
          <a:p>
            <a:pPr marL="0" indent="0" eaLnBrk="1" hangingPunct="1">
              <a:buFontTx/>
              <a:buNone/>
            </a:pPr>
            <a:r>
              <a:rPr lang="en-GB" altLang="en-US" sz="2400" dirty="0">
                <a:solidFill>
                  <a:schemeClr val="tx1"/>
                </a:solidFill>
              </a:rPr>
              <a:t>For many jobs within the care sector qualifications aren’t necessary.</a:t>
            </a:r>
          </a:p>
          <a:p>
            <a:pPr marL="0" indent="0" eaLnBrk="1" hangingPunct="1">
              <a:buNone/>
            </a:pPr>
            <a:r>
              <a:rPr lang="en-GB" altLang="en-US" sz="2400" dirty="0">
                <a:solidFill>
                  <a:schemeClr val="tx1"/>
                </a:solidFill>
              </a:rPr>
              <a:t>Your values and attitudes are far more important.</a:t>
            </a:r>
          </a:p>
          <a:p>
            <a:pPr marL="0" indent="0" eaLnBrk="1" hangingPunct="1">
              <a:buNone/>
            </a:pPr>
            <a:r>
              <a:rPr lang="en-GB" altLang="en-US" sz="2400" dirty="0">
                <a:solidFill>
                  <a:schemeClr val="tx1"/>
                </a:solidFill>
              </a:rPr>
              <a:t>Some examples are below:</a:t>
            </a:r>
          </a:p>
          <a:p>
            <a:r>
              <a:rPr lang="en-GB" sz="2400" dirty="0">
                <a:ea typeface="+mn-lt"/>
                <a:cs typeface="+mn-lt"/>
              </a:rPr>
              <a:t>caring </a:t>
            </a:r>
            <a:endParaRPr lang="en-GB" dirty="0">
              <a:ea typeface="+mn-lt"/>
              <a:cs typeface="+mn-lt"/>
            </a:endParaRPr>
          </a:p>
          <a:p>
            <a:r>
              <a:rPr lang="en-GB" sz="2400" dirty="0">
                <a:ea typeface="+mn-lt"/>
                <a:cs typeface="+mn-lt"/>
              </a:rPr>
              <a:t>dignity and respect </a:t>
            </a:r>
            <a:endParaRPr lang="en-GB" dirty="0">
              <a:ea typeface="+mn-lt"/>
              <a:cs typeface="+mn-lt"/>
            </a:endParaRPr>
          </a:p>
          <a:p>
            <a:r>
              <a:rPr lang="en-GB" sz="2400" dirty="0">
                <a:ea typeface="+mn-lt"/>
                <a:cs typeface="+mn-lt"/>
              </a:rPr>
              <a:t>learning and reflection </a:t>
            </a:r>
            <a:endParaRPr lang="en-GB" dirty="0">
              <a:ea typeface="+mn-lt"/>
              <a:cs typeface="+mn-lt"/>
            </a:endParaRPr>
          </a:p>
          <a:p>
            <a:r>
              <a:rPr lang="en-GB" sz="2400" dirty="0">
                <a:ea typeface="+mn-lt"/>
                <a:cs typeface="+mn-lt"/>
              </a:rPr>
              <a:t>commitment to quality care and support.</a:t>
            </a:r>
            <a:endParaRPr lang="en-GB" dirty="0"/>
          </a:p>
          <a:p>
            <a:pPr marL="0" indent="0" eaLnBrk="1" hangingPunct="1">
              <a:buFontTx/>
              <a:buNone/>
            </a:pPr>
            <a:endParaRPr lang="en-GB" altLang="en-US" sz="2400" dirty="0">
              <a:solidFill>
                <a:schemeClr val="tx1"/>
              </a:solidFill>
            </a:endParaRPr>
          </a:p>
          <a:p>
            <a:pPr marL="0" indent="0" eaLnBrk="1" hangingPunct="1">
              <a:buFontTx/>
              <a:buNone/>
            </a:pPr>
            <a:endParaRPr lang="en-GB" altLang="en-US" dirty="0">
              <a:solidFill>
                <a:schemeClr val="tx1"/>
              </a:solidFill>
            </a:endParaRPr>
          </a:p>
          <a:p>
            <a:pPr marL="0" indent="0" eaLnBrk="1" hangingPunct="1">
              <a:buFontTx/>
              <a:buNone/>
            </a:pPr>
            <a:endParaRPr lang="en-GB"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fade">
                                      <p:cBhvr>
                                        <p:cTn id="14" dur="1000"/>
                                        <p:tgtEl>
                                          <p:spTgt spid="22531">
                                            <p:txEl>
                                              <p:pRg st="1" end="1"/>
                                            </p:txEl>
                                          </p:spTgt>
                                        </p:tgtEl>
                                      </p:cBhvr>
                                    </p:animEffect>
                                    <p:anim calcmode="lin" valueType="num">
                                      <p:cBhvr>
                                        <p:cTn id="15"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1000"/>
                                        <p:tgtEl>
                                          <p:spTgt spid="22531">
                                            <p:txEl>
                                              <p:pRg st="2" end="2"/>
                                            </p:txEl>
                                          </p:spTgt>
                                        </p:tgtEl>
                                      </p:cBhvr>
                                    </p:animEffect>
                                    <p:anim calcmode="lin" valueType="num">
                                      <p:cBhvr>
                                        <p:cTn id="22"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Effect transition="in" filter="fade">
                                      <p:cBhvr>
                                        <p:cTn id="28" dur="1000"/>
                                        <p:tgtEl>
                                          <p:spTgt spid="22531">
                                            <p:txEl>
                                              <p:pRg st="3" end="3"/>
                                            </p:txEl>
                                          </p:spTgt>
                                        </p:tgtEl>
                                      </p:cBhvr>
                                    </p:animEffect>
                                    <p:anim calcmode="lin" valueType="num">
                                      <p:cBhvr>
                                        <p:cTn id="29"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531">
                                            <p:txEl>
                                              <p:pRg st="4" end="4"/>
                                            </p:txEl>
                                          </p:spTgt>
                                        </p:tgtEl>
                                        <p:attrNameLst>
                                          <p:attrName>style.visibility</p:attrName>
                                        </p:attrNameLst>
                                      </p:cBhvr>
                                      <p:to>
                                        <p:strVal val="visible"/>
                                      </p:to>
                                    </p:set>
                                    <p:animEffect transition="in" filter="fade">
                                      <p:cBhvr>
                                        <p:cTn id="35" dur="1000"/>
                                        <p:tgtEl>
                                          <p:spTgt spid="22531">
                                            <p:txEl>
                                              <p:pRg st="4" end="4"/>
                                            </p:txEl>
                                          </p:spTgt>
                                        </p:tgtEl>
                                      </p:cBhvr>
                                    </p:animEffect>
                                    <p:anim calcmode="lin" valueType="num">
                                      <p:cBhvr>
                                        <p:cTn id="36"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531">
                                            <p:txEl>
                                              <p:pRg st="5" end="5"/>
                                            </p:txEl>
                                          </p:spTgt>
                                        </p:tgtEl>
                                        <p:attrNameLst>
                                          <p:attrName>style.visibility</p:attrName>
                                        </p:attrNameLst>
                                      </p:cBhvr>
                                      <p:to>
                                        <p:strVal val="visible"/>
                                      </p:to>
                                    </p:set>
                                    <p:animEffect transition="in" filter="fade">
                                      <p:cBhvr>
                                        <p:cTn id="42" dur="1000"/>
                                        <p:tgtEl>
                                          <p:spTgt spid="22531">
                                            <p:txEl>
                                              <p:pRg st="5" end="5"/>
                                            </p:txEl>
                                          </p:spTgt>
                                        </p:tgtEl>
                                      </p:cBhvr>
                                    </p:animEffect>
                                    <p:anim calcmode="lin" valueType="num">
                                      <p:cBhvr>
                                        <p:cTn id="43"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25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531">
                                            <p:txEl>
                                              <p:pRg st="6" end="6"/>
                                            </p:txEl>
                                          </p:spTgt>
                                        </p:tgtEl>
                                        <p:attrNameLst>
                                          <p:attrName>style.visibility</p:attrName>
                                        </p:attrNameLst>
                                      </p:cBhvr>
                                      <p:to>
                                        <p:strVal val="visible"/>
                                      </p:to>
                                    </p:set>
                                    <p:animEffect transition="in" filter="fade">
                                      <p:cBhvr>
                                        <p:cTn id="49" dur="1000"/>
                                        <p:tgtEl>
                                          <p:spTgt spid="22531">
                                            <p:txEl>
                                              <p:pRg st="6" end="6"/>
                                            </p:txEl>
                                          </p:spTgt>
                                        </p:tgtEl>
                                      </p:cBhvr>
                                    </p:animEffect>
                                    <p:anim calcmode="lin" valueType="num">
                                      <p:cBhvr>
                                        <p:cTn id="50"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253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a:t>Routes into Care</a:t>
            </a:r>
          </a:p>
        </p:txBody>
      </p:sp>
      <p:sp>
        <p:nvSpPr>
          <p:cNvPr id="60419" name="Content Placeholder 2"/>
          <p:cNvSpPr>
            <a:spLocks noGrp="1"/>
          </p:cNvSpPr>
          <p:nvPr>
            <p:ph type="body" sz="quarter" idx="11"/>
          </p:nvPr>
        </p:nvSpPr>
        <p:spPr>
          <a:xfrm>
            <a:off x="367730" y="1268760"/>
            <a:ext cx="6982304" cy="3989830"/>
          </a:xfrm>
        </p:spPr>
        <p:txBody>
          <a:bodyPr/>
          <a:lstStyle/>
          <a:p>
            <a:pPr marL="0" indent="0">
              <a:buFontTx/>
              <a:buNone/>
            </a:pPr>
            <a:r>
              <a:rPr lang="en-GB" altLang="en-US" dirty="0"/>
              <a:t>There are many routes into care.  </a:t>
            </a:r>
          </a:p>
          <a:p>
            <a:pPr marL="0" indent="0">
              <a:buFontTx/>
              <a:buNone/>
            </a:pPr>
            <a:endParaRPr lang="en-GB" altLang="en-US" dirty="0"/>
          </a:p>
          <a:p>
            <a:pPr marL="0" indent="0">
              <a:buFontTx/>
              <a:buNone/>
            </a:pPr>
            <a:r>
              <a:rPr lang="en-GB" altLang="en-US" dirty="0"/>
              <a:t>Volunteering &amp; Apprenticeships are excellent routes for people with no previous experience.</a:t>
            </a:r>
          </a:p>
          <a:p>
            <a:pPr marL="0" indent="0">
              <a:buFontTx/>
              <a:buNone/>
            </a:pPr>
            <a:endParaRPr lang="en-GB" altLang="en-US" dirty="0"/>
          </a:p>
          <a:p>
            <a:pPr marL="0" indent="0">
              <a:buFontTx/>
              <a:buNone/>
            </a:pPr>
            <a:r>
              <a:rPr lang="en-GB" altLang="en-US" dirty="0"/>
              <a:t>Find out more at </a:t>
            </a:r>
            <a:r>
              <a:rPr lang="en-GB" altLang="en-US" dirty="0">
                <a:hlinkClick r:id="rId3"/>
              </a:rPr>
              <a:t>www.skillsforcare.org.uk/StartingYourCareer</a:t>
            </a:r>
            <a:r>
              <a:rPr lang="en-GB" alt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altLang="en-US"/>
              <a:t>Apprentices</a:t>
            </a:r>
          </a:p>
        </p:txBody>
      </p:sp>
      <p:sp>
        <p:nvSpPr>
          <p:cNvPr id="62467" name="Content Placeholder 2"/>
          <p:cNvSpPr>
            <a:spLocks noGrp="1"/>
          </p:cNvSpPr>
          <p:nvPr>
            <p:ph type="body" sz="quarter" idx="11"/>
          </p:nvPr>
        </p:nvSpPr>
        <p:spPr>
          <a:xfrm>
            <a:off x="367728" y="2852866"/>
            <a:ext cx="7228608" cy="2654107"/>
          </a:xfrm>
        </p:spPr>
        <p:txBody>
          <a:bodyPr/>
          <a:lstStyle/>
          <a:p>
            <a:pPr marL="0" indent="0">
              <a:buFontTx/>
              <a:buNone/>
            </a:pPr>
            <a:r>
              <a:rPr lang="en-GB" dirty="0"/>
              <a:t>Watch the video:</a:t>
            </a:r>
          </a:p>
          <a:p>
            <a:pPr marL="0" indent="0">
              <a:buFontTx/>
              <a:buNone/>
            </a:pPr>
            <a:r>
              <a:rPr lang="en-GB" dirty="0">
                <a:hlinkClick r:id="rId3"/>
              </a:rPr>
              <a:t>www.skillsforcare.org.uk/SocialCareApprenticeships</a:t>
            </a:r>
            <a:endParaRPr lang="en-GB" dirty="0"/>
          </a:p>
          <a:p>
            <a:pPr marL="0" indent="0">
              <a:buFontTx/>
              <a:buNone/>
            </a:pPr>
            <a:endParaRPr lang="en-GB" dirty="0"/>
          </a:p>
          <a:p>
            <a:pPr marL="0" indent="0">
              <a:buFontTx/>
              <a:buNone/>
            </a:pPr>
            <a:endParaRPr lang="en-GB" altLang="en-US" dirty="0"/>
          </a:p>
        </p:txBody>
      </p:sp>
      <p:sp>
        <p:nvSpPr>
          <p:cNvPr id="4" name="Text Placeholder 3">
            <a:extLst>
              <a:ext uri="{FF2B5EF4-FFF2-40B4-BE49-F238E27FC236}">
                <a16:creationId xmlns:a16="http://schemas.microsoft.com/office/drawing/2014/main" id="{1F9C179C-FE04-43DF-AFE7-E02B6C5E5BDF}"/>
              </a:ext>
            </a:extLst>
          </p:cNvPr>
          <p:cNvSpPr>
            <a:spLocks noGrp="1"/>
          </p:cNvSpPr>
          <p:nvPr>
            <p:ph type="body" sz="quarter" idx="12"/>
          </p:nvPr>
        </p:nvSpPr>
        <p:spPr>
          <a:xfrm>
            <a:off x="367728" y="1351027"/>
            <a:ext cx="5761538" cy="731837"/>
          </a:xfrm>
        </p:spPr>
        <p:txBody>
          <a:bodyPr/>
          <a:lstStyle/>
          <a:p>
            <a:pPr marL="0" indent="0">
              <a:buNone/>
            </a:pPr>
            <a:r>
              <a:rPr lang="en-GB" b="1" dirty="0"/>
              <a:t>Hear first hand from apprentices in adult social care</a:t>
            </a:r>
          </a:p>
        </p:txBody>
      </p:sp>
      <p:pic>
        <p:nvPicPr>
          <p:cNvPr id="8" name="Picture 7" descr="A picture containing umbrella, accessory&#10;&#10;Description automatically generated">
            <a:extLst>
              <a:ext uri="{FF2B5EF4-FFF2-40B4-BE49-F238E27FC236}">
                <a16:creationId xmlns:a16="http://schemas.microsoft.com/office/drawing/2014/main" id="{13C9DF14-AB8A-47E7-AD63-965512CEF5CD}"/>
              </a:ext>
            </a:extLst>
          </p:cNvPr>
          <p:cNvPicPr>
            <a:picLocks noChangeAspect="1"/>
          </p:cNvPicPr>
          <p:nvPr/>
        </p:nvPicPr>
        <p:blipFill>
          <a:blip r:embed="rId4"/>
          <a:stretch>
            <a:fillRect/>
          </a:stretch>
        </p:blipFill>
        <p:spPr>
          <a:xfrm>
            <a:off x="6057258" y="1457720"/>
            <a:ext cx="1611086" cy="16110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altLang="en-US" dirty="0"/>
              <a:t>Do you need a DBS Check?</a:t>
            </a:r>
          </a:p>
        </p:txBody>
      </p:sp>
      <p:sp>
        <p:nvSpPr>
          <p:cNvPr id="64515" name="Content Placeholder 2"/>
          <p:cNvSpPr>
            <a:spLocks noGrp="1"/>
          </p:cNvSpPr>
          <p:nvPr>
            <p:ph type="body" sz="quarter" idx="11"/>
          </p:nvPr>
        </p:nvSpPr>
        <p:spPr>
          <a:xfrm>
            <a:off x="367729" y="1268760"/>
            <a:ext cx="6982304" cy="3989830"/>
          </a:xfrm>
        </p:spPr>
        <p:txBody>
          <a:bodyPr/>
          <a:lstStyle/>
          <a:p>
            <a:pPr marL="0" indent="0">
              <a:buFontTx/>
              <a:buNone/>
            </a:pPr>
            <a:r>
              <a:rPr lang="en-GB" altLang="en-US" sz="2000" dirty="0"/>
              <a:t>A Data and Barring Service (DBS) check is required for anyone working with people in receipt of social care services. The DBS has replaced the Criminal Records (CRB) check.</a:t>
            </a:r>
          </a:p>
          <a:p>
            <a:pPr marL="0" indent="0">
              <a:buFontTx/>
              <a:buNone/>
            </a:pPr>
            <a:endParaRPr lang="en-GB" altLang="en-US" sz="2000" dirty="0"/>
          </a:p>
          <a:p>
            <a:pPr marL="0" indent="0">
              <a:buFontTx/>
              <a:buNone/>
            </a:pPr>
            <a:r>
              <a:rPr lang="en-GB" altLang="en-US" sz="2000" dirty="0"/>
              <a:t>However having a criminal record doesn’t necessarily mean you can’t work in care.</a:t>
            </a:r>
          </a:p>
          <a:p>
            <a:pPr marL="0" indent="0">
              <a:buFontTx/>
              <a:buNone/>
            </a:pPr>
            <a:endParaRPr lang="en-GB" altLang="en-US" sz="2000" dirty="0"/>
          </a:p>
          <a:p>
            <a:pPr marL="0" indent="0">
              <a:buFontTx/>
              <a:buNone/>
            </a:pPr>
            <a:r>
              <a:rPr lang="en-GB" altLang="en-US" sz="2000" dirty="0"/>
              <a:t>It will depend on the nature of the crime and it’s up to the employer to decide if the criminal history presents a risk to the services users.</a:t>
            </a:r>
          </a:p>
          <a:p>
            <a:pPr marL="0" indent="0">
              <a:buFontTx/>
              <a:buNone/>
            </a:pPr>
            <a:endParaRPr lang="en-GB" altLang="en-US" sz="2000" dirty="0"/>
          </a:p>
          <a:p>
            <a:pPr marL="0" indent="0">
              <a:buFontTx/>
              <a:buNone/>
            </a:pPr>
            <a:r>
              <a:rPr lang="en-GB" altLang="en-US" sz="2000" dirty="0"/>
              <a:t>For guidance on how to apply visit:</a:t>
            </a:r>
          </a:p>
          <a:p>
            <a:pPr marL="0" indent="0">
              <a:buFontTx/>
              <a:buNone/>
            </a:pPr>
            <a:r>
              <a:rPr lang="en-GB" sz="2000" dirty="0">
                <a:hlinkClick r:id="rId3"/>
              </a:rPr>
              <a:t>www.cqc.org.uk/guidance-providers/registration/dbs-checks-cqc-registration</a:t>
            </a:r>
            <a:endParaRPr lang="en-GB" altLang="en-US" sz="2000" dirty="0"/>
          </a:p>
          <a:p>
            <a:pPr marL="0" indent="0">
              <a:buFontTx/>
              <a:buNone/>
            </a:pPr>
            <a:endParaRPr lang="en-GB" altLang="en-US" sz="2000" dirty="0"/>
          </a:p>
          <a:p>
            <a:pPr marL="0" indent="0">
              <a:buFontTx/>
              <a:buNone/>
            </a:pPr>
            <a:endParaRPr lang="en-GB" alt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a:grpSpLocks/>
          </p:cNvGrpSpPr>
          <p:nvPr/>
        </p:nvGrpSpPr>
        <p:grpSpPr bwMode="auto">
          <a:xfrm>
            <a:off x="2413057" y="1983078"/>
            <a:ext cx="2348594" cy="2434550"/>
            <a:chOff x="3072202" y="1669407"/>
            <a:chExt cx="2819160" cy="2923486"/>
          </a:xfrm>
        </p:grpSpPr>
        <p:pic>
          <p:nvPicPr>
            <p:cNvPr id="66583" name="Picture 24" descr="SfC-Postits-v2.jpg"/>
            <p:cNvPicPr>
              <a:picLocks noChangeAspect="1"/>
            </p:cNvPicPr>
            <p:nvPr/>
          </p:nvPicPr>
          <p:blipFill>
            <a:blip r:embed="rId3" cstate="print">
              <a:extLst>
                <a:ext uri="{28A0092B-C50C-407E-A947-70E740481C1C}">
                  <a14:useLocalDpi xmlns:a14="http://schemas.microsoft.com/office/drawing/2010/main" val="0"/>
                </a:ext>
              </a:extLst>
            </a:blip>
            <a:srcRect l="49551" t="4512"/>
            <a:stretch>
              <a:fillRect/>
            </a:stretch>
          </p:blipFill>
          <p:spPr bwMode="auto">
            <a:xfrm rot="264033" flipH="1">
              <a:off x="3072202" y="1749860"/>
              <a:ext cx="2819160" cy="284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4" name="Picture 33" descr="SfC-Postits-v2.jpg"/>
            <p:cNvPicPr>
              <a:picLocks noChangeAspect="1"/>
            </p:cNvPicPr>
            <p:nvPr/>
          </p:nvPicPr>
          <p:blipFill>
            <a:blip r:embed="rId4" cstate="print">
              <a:extLst>
                <a:ext uri="{28A0092B-C50C-407E-A947-70E740481C1C}">
                  <a14:useLocalDpi xmlns:a14="http://schemas.microsoft.com/office/drawing/2010/main" val="0"/>
                </a:ext>
              </a:extLst>
            </a:blip>
            <a:srcRect l="57021" r="4416" b="85426"/>
            <a:stretch>
              <a:fillRect/>
            </a:stretch>
          </p:blipFill>
          <p:spPr bwMode="auto">
            <a:xfrm rot="252799" flipH="1">
              <a:off x="3746345" y="1669407"/>
              <a:ext cx="1549707" cy="31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85" name="Rectangle 26"/>
            <p:cNvSpPr>
              <a:spLocks noChangeArrowheads="1"/>
            </p:cNvSpPr>
            <p:nvPr/>
          </p:nvSpPr>
          <p:spPr bwMode="auto">
            <a:xfrm rot="264033">
              <a:off x="3392850" y="2165363"/>
              <a:ext cx="2033413" cy="164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1800" b="1" dirty="0">
                  <a:solidFill>
                    <a:srgbClr val="FFFFFF"/>
                  </a:solidFill>
                  <a:latin typeface="Arial" panose="020B0604020202020204" pitchFamily="34" charset="0"/>
                </a:rPr>
                <a:t>Recession</a:t>
              </a:r>
            </a:p>
            <a:p>
              <a:pPr algn="ctr" eaLnBrk="1" hangingPunct="1">
                <a:buClr>
                  <a:srgbClr val="E46C0A"/>
                </a:buClr>
                <a:buFontTx/>
                <a:buNone/>
              </a:pPr>
              <a:r>
                <a:rPr lang="en-GB" altLang="en-US" sz="1800" b="1" dirty="0">
                  <a:solidFill>
                    <a:srgbClr val="FFFFFF"/>
                  </a:solidFill>
                  <a:latin typeface="Arial" panose="020B0604020202020204" pitchFamily="34" charset="0"/>
                </a:rPr>
                <a:t>proof</a:t>
              </a:r>
            </a:p>
            <a:p>
              <a:pPr algn="ctr" eaLnBrk="1" hangingPunct="1">
                <a:buClr>
                  <a:srgbClr val="E46C0A"/>
                </a:buClr>
                <a:buFontTx/>
                <a:buNone/>
              </a:pPr>
              <a:r>
                <a:rPr lang="en-GB" altLang="en-US" sz="1800" b="1" dirty="0">
                  <a:solidFill>
                    <a:srgbClr val="FFFFFF"/>
                  </a:solidFill>
                  <a:latin typeface="Arial" panose="020B0604020202020204" pitchFamily="34" charset="0"/>
                </a:rPr>
                <a:t>employment</a:t>
              </a:r>
            </a:p>
            <a:p>
              <a:pPr algn="ctr" eaLnBrk="1" hangingPunct="1">
                <a:buClr>
                  <a:srgbClr val="E46C0A"/>
                </a:buClr>
                <a:buFontTx/>
                <a:buNone/>
              </a:pPr>
              <a:r>
                <a:rPr lang="en-GB" altLang="en-US" sz="1800" b="1" dirty="0">
                  <a:solidFill>
                    <a:srgbClr val="FFFFFF"/>
                  </a:solidFill>
                  <a:latin typeface="Arial" panose="020B0604020202020204" pitchFamily="34" charset="0"/>
                </a:rPr>
                <a:t>opportunities</a:t>
              </a:r>
            </a:p>
          </p:txBody>
        </p:sp>
      </p:grpSp>
      <p:grpSp>
        <p:nvGrpSpPr>
          <p:cNvPr id="37" name="Group 36"/>
          <p:cNvGrpSpPr>
            <a:grpSpLocks/>
          </p:cNvGrpSpPr>
          <p:nvPr/>
        </p:nvGrpSpPr>
        <p:grpSpPr bwMode="auto">
          <a:xfrm>
            <a:off x="4678338" y="1861417"/>
            <a:ext cx="1942615" cy="2089402"/>
            <a:chOff x="5791200" y="1524000"/>
            <a:chExt cx="2332454" cy="2507972"/>
          </a:xfrm>
        </p:grpSpPr>
        <p:pic>
          <p:nvPicPr>
            <p:cNvPr id="66581" name="Picture 27" descr="SfC-Postits-v2.jpg"/>
            <p:cNvPicPr>
              <a:picLocks noChangeAspect="1"/>
            </p:cNvPicPr>
            <p:nvPr/>
          </p:nvPicPr>
          <p:blipFill>
            <a:blip r:embed="rId5" cstate="print">
              <a:extLst>
                <a:ext uri="{28A0092B-C50C-407E-A947-70E740481C1C}">
                  <a14:useLocalDpi xmlns:a14="http://schemas.microsoft.com/office/drawing/2010/main" val="0"/>
                </a:ext>
              </a:extLst>
            </a:blip>
            <a:srcRect r="50449"/>
            <a:stretch>
              <a:fillRect/>
            </a:stretch>
          </p:blipFill>
          <p:spPr bwMode="auto">
            <a:xfrm flipH="1">
              <a:off x="5791200" y="1524000"/>
              <a:ext cx="2332454" cy="250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82" name="Rectangle 17"/>
            <p:cNvSpPr>
              <a:spLocks noChangeArrowheads="1"/>
            </p:cNvSpPr>
            <p:nvPr/>
          </p:nvSpPr>
          <p:spPr bwMode="auto">
            <a:xfrm rot="167079">
              <a:off x="6035305" y="2354614"/>
              <a:ext cx="1964400" cy="111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1600" b="1" dirty="0">
                  <a:solidFill>
                    <a:srgbClr val="FFFFFF"/>
                  </a:solidFill>
                  <a:latin typeface="Arial" panose="020B0604020202020204" pitchFamily="34" charset="0"/>
                </a:rPr>
                <a:t>Career</a:t>
              </a:r>
            </a:p>
            <a:p>
              <a:pPr algn="ctr" eaLnBrk="1" hangingPunct="1">
                <a:buClr>
                  <a:srgbClr val="E46C0A"/>
                </a:buClr>
                <a:buFontTx/>
                <a:buNone/>
              </a:pPr>
              <a:r>
                <a:rPr lang="en-GB" altLang="en-US" sz="1600" b="1" dirty="0">
                  <a:solidFill>
                    <a:srgbClr val="FFFFFF"/>
                  </a:solidFill>
                  <a:latin typeface="Arial" panose="020B0604020202020204" pitchFamily="34" charset="0"/>
                </a:rPr>
                <a:t>progression </a:t>
              </a:r>
            </a:p>
            <a:p>
              <a:pPr algn="ctr" eaLnBrk="1" hangingPunct="1">
                <a:buClr>
                  <a:srgbClr val="E46C0A"/>
                </a:buClr>
                <a:buFontTx/>
                <a:buNone/>
              </a:pPr>
              <a:r>
                <a:rPr lang="en-GB" altLang="en-US" sz="1600" b="1" dirty="0">
                  <a:solidFill>
                    <a:srgbClr val="FFFFFF"/>
                  </a:solidFill>
                  <a:latin typeface="Arial" panose="020B0604020202020204" pitchFamily="34" charset="0"/>
                </a:rPr>
                <a:t>opportunities</a:t>
              </a:r>
            </a:p>
          </p:txBody>
        </p:sp>
      </p:grpSp>
      <p:grpSp>
        <p:nvGrpSpPr>
          <p:cNvPr id="42" name="Group 41"/>
          <p:cNvGrpSpPr>
            <a:grpSpLocks/>
          </p:cNvGrpSpPr>
          <p:nvPr/>
        </p:nvGrpSpPr>
        <p:grpSpPr bwMode="auto">
          <a:xfrm>
            <a:off x="5496908" y="4083059"/>
            <a:ext cx="1664909" cy="1757478"/>
            <a:chOff x="6774186" y="4191000"/>
            <a:chExt cx="1998374" cy="2110526"/>
          </a:xfrm>
        </p:grpSpPr>
        <p:pic>
          <p:nvPicPr>
            <p:cNvPr id="66579" name="Picture 29" descr="SfC-Postits-v2.jpg"/>
            <p:cNvPicPr>
              <a:picLocks noChangeAspect="1"/>
            </p:cNvPicPr>
            <p:nvPr/>
          </p:nvPicPr>
          <p:blipFill>
            <a:blip r:embed="rId6" cstate="print">
              <a:extLst>
                <a:ext uri="{28A0092B-C50C-407E-A947-70E740481C1C}">
                  <a14:useLocalDpi xmlns:a14="http://schemas.microsoft.com/office/drawing/2010/main" val="0"/>
                </a:ext>
              </a:extLst>
            </a:blip>
            <a:srcRect l="49551"/>
            <a:stretch>
              <a:fillRect/>
            </a:stretch>
          </p:blipFill>
          <p:spPr bwMode="auto">
            <a:xfrm flipH="1">
              <a:off x="6774186" y="4191000"/>
              <a:ext cx="1998374" cy="21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80" name="Rectangle 20"/>
            <p:cNvSpPr>
              <a:spLocks noChangeArrowheads="1"/>
            </p:cNvSpPr>
            <p:nvPr/>
          </p:nvSpPr>
          <p:spPr bwMode="auto">
            <a:xfrm>
              <a:off x="7141247" y="4877039"/>
              <a:ext cx="1145205" cy="4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1800" b="1" dirty="0">
                  <a:solidFill>
                    <a:srgbClr val="FFFFFF"/>
                  </a:solidFill>
                  <a:latin typeface="Arial" panose="020B0604020202020204" pitchFamily="34" charset="0"/>
                </a:rPr>
                <a:t>Choice</a:t>
              </a:r>
            </a:p>
          </p:txBody>
        </p:sp>
      </p:grpSp>
      <p:grpSp>
        <p:nvGrpSpPr>
          <p:cNvPr id="38" name="Group 37"/>
          <p:cNvGrpSpPr>
            <a:grpSpLocks/>
          </p:cNvGrpSpPr>
          <p:nvPr/>
        </p:nvGrpSpPr>
        <p:grpSpPr bwMode="auto">
          <a:xfrm>
            <a:off x="298529" y="3759070"/>
            <a:ext cx="1634494" cy="1757477"/>
            <a:chOff x="533399" y="3801537"/>
            <a:chExt cx="1962823" cy="2110526"/>
          </a:xfrm>
        </p:grpSpPr>
        <p:pic>
          <p:nvPicPr>
            <p:cNvPr id="66577" name="Picture 31" descr="SfC-Postits-v2.jpg"/>
            <p:cNvPicPr>
              <a:picLocks noChangeAspect="1"/>
            </p:cNvPicPr>
            <p:nvPr/>
          </p:nvPicPr>
          <p:blipFill>
            <a:blip r:embed="rId7" cstate="print">
              <a:extLst>
                <a:ext uri="{28A0092B-C50C-407E-A947-70E740481C1C}">
                  <a14:useLocalDpi xmlns:a14="http://schemas.microsoft.com/office/drawing/2010/main" val="0"/>
                </a:ext>
              </a:extLst>
            </a:blip>
            <a:srcRect r="50449"/>
            <a:stretch>
              <a:fillRect/>
            </a:stretch>
          </p:blipFill>
          <p:spPr bwMode="auto">
            <a:xfrm flipH="1">
              <a:off x="533399" y="3801537"/>
              <a:ext cx="1962823" cy="21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8" name="Rectangle 23"/>
            <p:cNvSpPr>
              <a:spLocks noChangeArrowheads="1"/>
            </p:cNvSpPr>
            <p:nvPr/>
          </p:nvSpPr>
          <p:spPr bwMode="auto">
            <a:xfrm rot="168720">
              <a:off x="773195" y="4492440"/>
              <a:ext cx="1564223" cy="111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1600" b="1" dirty="0">
                  <a:solidFill>
                    <a:srgbClr val="FFFFFF"/>
                  </a:solidFill>
                  <a:latin typeface="Arial" panose="020B0604020202020204" pitchFamily="34" charset="0"/>
                </a:rPr>
                <a:t>A job</a:t>
              </a:r>
            </a:p>
            <a:p>
              <a:pPr algn="ctr" eaLnBrk="1" hangingPunct="1">
                <a:buClr>
                  <a:srgbClr val="E46C0A"/>
                </a:buClr>
                <a:buFontTx/>
                <a:buNone/>
              </a:pPr>
              <a:r>
                <a:rPr lang="en-GB" altLang="en-US" sz="1600" b="1" dirty="0">
                  <a:solidFill>
                    <a:srgbClr val="FFFFFF"/>
                  </a:solidFill>
                  <a:latin typeface="Arial" panose="020B0604020202020204" pitchFamily="34" charset="0"/>
                </a:rPr>
                <a:t>that really</a:t>
              </a:r>
            </a:p>
            <a:p>
              <a:pPr algn="ctr" eaLnBrk="1" hangingPunct="1">
                <a:buClr>
                  <a:srgbClr val="E46C0A"/>
                </a:buClr>
                <a:buFontTx/>
                <a:buNone/>
              </a:pPr>
              <a:r>
                <a:rPr lang="en-GB" altLang="en-US" sz="1600" b="1" dirty="0">
                  <a:solidFill>
                    <a:srgbClr val="FFFFFF"/>
                  </a:solidFill>
                  <a:latin typeface="Arial" panose="020B0604020202020204" pitchFamily="34" charset="0"/>
                </a:rPr>
                <a:t>matters</a:t>
              </a:r>
            </a:p>
          </p:txBody>
        </p:sp>
      </p:grpSp>
      <p:grpSp>
        <p:nvGrpSpPr>
          <p:cNvPr id="41" name="Group 40"/>
          <p:cNvGrpSpPr>
            <a:grpSpLocks/>
          </p:cNvGrpSpPr>
          <p:nvPr/>
        </p:nvGrpSpPr>
        <p:grpSpPr bwMode="auto">
          <a:xfrm>
            <a:off x="3730173" y="4150150"/>
            <a:ext cx="1634494" cy="1757478"/>
            <a:chOff x="4652980" y="4339967"/>
            <a:chExt cx="1962823" cy="2110526"/>
          </a:xfrm>
        </p:grpSpPr>
        <p:pic>
          <p:nvPicPr>
            <p:cNvPr id="66575" name="Picture 28" descr="SfC-Postits-v2.jpg"/>
            <p:cNvPicPr>
              <a:picLocks noChangeAspect="1"/>
            </p:cNvPicPr>
            <p:nvPr/>
          </p:nvPicPr>
          <p:blipFill>
            <a:blip r:embed="rId7" cstate="print">
              <a:extLst>
                <a:ext uri="{28A0092B-C50C-407E-A947-70E740481C1C}">
                  <a14:useLocalDpi xmlns:a14="http://schemas.microsoft.com/office/drawing/2010/main" val="0"/>
                </a:ext>
              </a:extLst>
            </a:blip>
            <a:srcRect r="50449"/>
            <a:stretch>
              <a:fillRect/>
            </a:stretch>
          </p:blipFill>
          <p:spPr bwMode="auto">
            <a:xfrm flipH="1">
              <a:off x="4652980" y="4339967"/>
              <a:ext cx="1962823" cy="21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6" name="Rectangle 21"/>
            <p:cNvSpPr>
              <a:spLocks noChangeArrowheads="1"/>
            </p:cNvSpPr>
            <p:nvPr/>
          </p:nvSpPr>
          <p:spPr bwMode="auto">
            <a:xfrm rot="167444">
              <a:off x="4906529" y="5161272"/>
              <a:ext cx="1546242" cy="84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1800" b="1" dirty="0">
                  <a:solidFill>
                    <a:srgbClr val="FFFFFF"/>
                  </a:solidFill>
                  <a:latin typeface="Arial" panose="020B0604020202020204" pitchFamily="34" charset="0"/>
                </a:rPr>
                <a:t>Variety of </a:t>
              </a:r>
            </a:p>
            <a:p>
              <a:pPr algn="ctr" eaLnBrk="1" hangingPunct="1">
                <a:buClr>
                  <a:srgbClr val="E46C0A"/>
                </a:buClr>
                <a:buFontTx/>
                <a:buNone/>
              </a:pPr>
              <a:r>
                <a:rPr lang="en-GB" altLang="en-US" sz="1800" b="1" dirty="0">
                  <a:solidFill>
                    <a:srgbClr val="FFFFFF"/>
                  </a:solidFill>
                  <a:latin typeface="Arial" panose="020B0604020202020204" pitchFamily="34" charset="0"/>
                </a:rPr>
                <a:t>job roles</a:t>
              </a:r>
            </a:p>
          </p:txBody>
        </p:sp>
      </p:grpSp>
      <p:grpSp>
        <p:nvGrpSpPr>
          <p:cNvPr id="40" name="Group 39"/>
          <p:cNvGrpSpPr>
            <a:grpSpLocks/>
          </p:cNvGrpSpPr>
          <p:nvPr/>
        </p:nvGrpSpPr>
        <p:grpSpPr bwMode="auto">
          <a:xfrm>
            <a:off x="2065263" y="4150150"/>
            <a:ext cx="1664910" cy="1757478"/>
            <a:chOff x="2654605" y="4339967"/>
            <a:chExt cx="1998374" cy="2110526"/>
          </a:xfrm>
        </p:grpSpPr>
        <p:pic>
          <p:nvPicPr>
            <p:cNvPr id="66573" name="Picture 32" descr="SfC-Postits-v2.jpg"/>
            <p:cNvPicPr>
              <a:picLocks noChangeAspect="1"/>
            </p:cNvPicPr>
            <p:nvPr/>
          </p:nvPicPr>
          <p:blipFill>
            <a:blip r:embed="rId6" cstate="print">
              <a:extLst>
                <a:ext uri="{28A0092B-C50C-407E-A947-70E740481C1C}">
                  <a14:useLocalDpi xmlns:a14="http://schemas.microsoft.com/office/drawing/2010/main" val="0"/>
                </a:ext>
              </a:extLst>
            </a:blip>
            <a:srcRect l="49551"/>
            <a:stretch>
              <a:fillRect/>
            </a:stretch>
          </p:blipFill>
          <p:spPr bwMode="auto">
            <a:xfrm flipH="1">
              <a:off x="2654605" y="4339967"/>
              <a:ext cx="1998374" cy="21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4" name="Rectangle 19"/>
            <p:cNvSpPr>
              <a:spLocks noChangeArrowheads="1"/>
            </p:cNvSpPr>
            <p:nvPr/>
          </p:nvSpPr>
          <p:spPr bwMode="auto">
            <a:xfrm>
              <a:off x="2835130" y="5114938"/>
              <a:ext cx="1499234" cy="4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1800" b="1" dirty="0">
                  <a:solidFill>
                    <a:srgbClr val="FFFFFF"/>
                  </a:solidFill>
                  <a:latin typeface="Arial" panose="020B0604020202020204" pitchFamily="34" charset="0"/>
                </a:rPr>
                <a:t>Flexibility</a:t>
              </a:r>
            </a:p>
          </p:txBody>
        </p:sp>
      </p:grpSp>
      <p:grpSp>
        <p:nvGrpSpPr>
          <p:cNvPr id="6" name="Group 5">
            <a:extLst>
              <a:ext uri="{FF2B5EF4-FFF2-40B4-BE49-F238E27FC236}">
                <a16:creationId xmlns:a16="http://schemas.microsoft.com/office/drawing/2014/main" id="{F2B3E2E2-20D5-4344-B234-DD1457AE979C}"/>
              </a:ext>
            </a:extLst>
          </p:cNvPr>
          <p:cNvGrpSpPr/>
          <p:nvPr/>
        </p:nvGrpSpPr>
        <p:grpSpPr>
          <a:xfrm>
            <a:off x="179512" y="1772816"/>
            <a:ext cx="1942615" cy="2089402"/>
            <a:chOff x="179512" y="1772816"/>
            <a:chExt cx="1942615" cy="2089402"/>
          </a:xfrm>
        </p:grpSpPr>
        <p:pic>
          <p:nvPicPr>
            <p:cNvPr id="66571" name="Picture 25" descr="SfC-Postits-v2.jpg"/>
            <p:cNvPicPr>
              <a:picLocks noChangeAspect="1"/>
            </p:cNvPicPr>
            <p:nvPr/>
          </p:nvPicPr>
          <p:blipFill>
            <a:blip r:embed="rId5" cstate="print">
              <a:extLst>
                <a:ext uri="{28A0092B-C50C-407E-A947-70E740481C1C}">
                  <a14:useLocalDpi xmlns:a14="http://schemas.microsoft.com/office/drawing/2010/main" val="0"/>
                </a:ext>
              </a:extLst>
            </a:blip>
            <a:srcRect r="50449"/>
            <a:stretch>
              <a:fillRect/>
            </a:stretch>
          </p:blipFill>
          <p:spPr bwMode="auto">
            <a:xfrm rot="21269613" flipH="1">
              <a:off x="179512" y="1772816"/>
              <a:ext cx="1942615" cy="208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Rectangle 22"/>
            <p:cNvSpPr>
              <a:spLocks noChangeArrowheads="1"/>
            </p:cNvSpPr>
            <p:nvPr/>
          </p:nvSpPr>
          <p:spPr bwMode="auto">
            <a:xfrm rot="21362993">
              <a:off x="592103" y="2401529"/>
              <a:ext cx="131711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2000" b="1" dirty="0">
                  <a:solidFill>
                    <a:srgbClr val="FFFFFF"/>
                  </a:solidFill>
                  <a:latin typeface="Arial" panose="020B0604020202020204" pitchFamily="34" charset="0"/>
                </a:rPr>
                <a:t>No two</a:t>
              </a:r>
            </a:p>
            <a:p>
              <a:pPr algn="ctr" eaLnBrk="1" hangingPunct="1">
                <a:buClr>
                  <a:srgbClr val="E46C0A"/>
                </a:buClr>
                <a:buFontTx/>
                <a:buNone/>
              </a:pPr>
              <a:r>
                <a:rPr lang="en-GB" altLang="en-US" sz="2000" b="1" dirty="0">
                  <a:solidFill>
                    <a:srgbClr val="FFFFFF"/>
                  </a:solidFill>
                  <a:latin typeface="Arial" panose="020B0604020202020204" pitchFamily="34" charset="0"/>
                </a:rPr>
                <a:t>days are</a:t>
              </a:r>
            </a:p>
            <a:p>
              <a:pPr algn="ctr" eaLnBrk="1" hangingPunct="1">
                <a:buClr>
                  <a:srgbClr val="E46C0A"/>
                </a:buClr>
                <a:buFontTx/>
                <a:buNone/>
              </a:pPr>
              <a:r>
                <a:rPr lang="en-GB" altLang="en-US" sz="2000" b="1" dirty="0">
                  <a:solidFill>
                    <a:srgbClr val="FFFFFF"/>
                  </a:solidFill>
                  <a:latin typeface="Arial" panose="020B0604020202020204" pitchFamily="34" charset="0"/>
                </a:rPr>
                <a:t>the same</a:t>
              </a:r>
            </a:p>
          </p:txBody>
        </p:sp>
      </p:grpSp>
      <p:sp>
        <p:nvSpPr>
          <p:cNvPr id="2" name="Title 1">
            <a:extLst>
              <a:ext uri="{FF2B5EF4-FFF2-40B4-BE49-F238E27FC236}">
                <a16:creationId xmlns:a16="http://schemas.microsoft.com/office/drawing/2014/main" id="{99BF67F0-EAA6-45D0-B7ED-D2C317541760}"/>
              </a:ext>
            </a:extLst>
          </p:cNvPr>
          <p:cNvSpPr>
            <a:spLocks noGrp="1"/>
          </p:cNvSpPr>
          <p:nvPr>
            <p:ph type="title"/>
          </p:nvPr>
        </p:nvSpPr>
        <p:spPr/>
        <p:txBody>
          <a:bodyPr/>
          <a:lstStyle/>
          <a:p>
            <a:r>
              <a:rPr lang="en-GB" altLang="en-US" dirty="0"/>
              <a:t>Working in care can be a fulfilling and rewarding career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altLang="en-US"/>
              <a:t>Making a difference</a:t>
            </a:r>
          </a:p>
        </p:txBody>
      </p:sp>
      <p:sp>
        <p:nvSpPr>
          <p:cNvPr id="13315" name="Rectangle 3"/>
          <p:cNvSpPr>
            <a:spLocks noGrp="1" noChangeArrowheads="1"/>
          </p:cNvSpPr>
          <p:nvPr>
            <p:ph type="body" sz="quarter" idx="11"/>
          </p:nvPr>
        </p:nvSpPr>
        <p:spPr/>
        <p:txBody>
          <a:bodyPr/>
          <a:lstStyle/>
          <a:p>
            <a:pPr eaLnBrk="1" hangingPunct="1"/>
            <a:r>
              <a:rPr lang="en-GB" altLang="en-US" dirty="0"/>
              <a:t> Job satisfaction</a:t>
            </a:r>
          </a:p>
          <a:p>
            <a:pPr eaLnBrk="1" hangingPunct="1"/>
            <a:endParaRPr lang="en-GB" altLang="en-US" dirty="0"/>
          </a:p>
          <a:p>
            <a:pPr eaLnBrk="1" hangingPunct="1"/>
            <a:r>
              <a:rPr lang="en-GB" altLang="en-US" dirty="0"/>
              <a:t> An enormous sense of personal achievement from knowing that your job is helping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250"/>
                            </p:stCondLst>
                            <p:childTnLst>
                              <p:par>
                                <p:cTn id="11" presetID="42" presetClass="entr" presetSubtype="0" fill="hold" grpId="0" nodeType="afterEffect">
                                  <p:stCondLst>
                                    <p:cond delay="25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fade">
                                      <p:cBhvr>
                                        <p:cTn id="13" dur="1000"/>
                                        <p:tgtEl>
                                          <p:spTgt spid="13315">
                                            <p:txEl>
                                              <p:pRg st="2" end="2"/>
                                            </p:txEl>
                                          </p:spTgt>
                                        </p:tgtEl>
                                      </p:cBhvr>
                                    </p:animEffect>
                                    <p:anim calcmode="lin" valueType="num">
                                      <p:cBhvr>
                                        <p:cTn id="14"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3611E-DA2A-1B48-944B-B67D649A6358}"/>
              </a:ext>
            </a:extLst>
          </p:cNvPr>
          <p:cNvSpPr>
            <a:spLocks noGrp="1"/>
          </p:cNvSpPr>
          <p:nvPr>
            <p:ph type="title"/>
          </p:nvPr>
        </p:nvSpPr>
        <p:spPr/>
        <p:txBody>
          <a:bodyPr/>
          <a:lstStyle/>
          <a:p>
            <a:r>
              <a:rPr lang="en-US" dirty="0"/>
              <a:t>What is social care?</a:t>
            </a:r>
            <a:br>
              <a:rPr lang="en-US" dirty="0"/>
            </a:br>
            <a:endParaRPr lang="en-US" dirty="0"/>
          </a:p>
        </p:txBody>
      </p:sp>
      <p:grpSp>
        <p:nvGrpSpPr>
          <p:cNvPr id="5" name="Group 4">
            <a:extLst>
              <a:ext uri="{FF2B5EF4-FFF2-40B4-BE49-F238E27FC236}">
                <a16:creationId xmlns:a16="http://schemas.microsoft.com/office/drawing/2014/main" id="{5300EEEE-232B-BC4C-99DE-6BDEB4763344}"/>
              </a:ext>
            </a:extLst>
          </p:cNvPr>
          <p:cNvGrpSpPr>
            <a:grpSpLocks/>
          </p:cNvGrpSpPr>
          <p:nvPr/>
        </p:nvGrpSpPr>
        <p:grpSpPr bwMode="auto">
          <a:xfrm>
            <a:off x="0" y="2473850"/>
            <a:ext cx="4748836" cy="2707749"/>
            <a:chOff x="0" y="2358100"/>
            <a:chExt cx="4953000" cy="2823500"/>
          </a:xfrm>
        </p:grpSpPr>
        <p:sp>
          <p:nvSpPr>
            <p:cNvPr id="6" name="Pentagon 5">
              <a:extLst>
                <a:ext uri="{FF2B5EF4-FFF2-40B4-BE49-F238E27FC236}">
                  <a16:creationId xmlns:a16="http://schemas.microsoft.com/office/drawing/2014/main" id="{CECBDB84-0F93-484E-9961-4F6C2436CCE6}"/>
                </a:ext>
              </a:extLst>
            </p:cNvPr>
            <p:cNvSpPr/>
            <p:nvPr/>
          </p:nvSpPr>
          <p:spPr>
            <a:xfrm>
              <a:off x="0" y="2358100"/>
              <a:ext cx="4953000" cy="2823500"/>
            </a:xfrm>
            <a:prstGeom prst="homePlate">
              <a:avLst/>
            </a:prstGeom>
            <a:solidFill>
              <a:srgbClr val="008B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sp>
          <p:nvSpPr>
            <p:cNvPr id="7" name="Text Box 7">
              <a:extLst>
                <a:ext uri="{FF2B5EF4-FFF2-40B4-BE49-F238E27FC236}">
                  <a16:creationId xmlns:a16="http://schemas.microsoft.com/office/drawing/2014/main" id="{3668FA3C-9074-A846-B1D2-AABA87D70FC8}"/>
                </a:ext>
              </a:extLst>
            </p:cNvPr>
            <p:cNvSpPr txBox="1">
              <a:spLocks noChangeArrowheads="1"/>
            </p:cNvSpPr>
            <p:nvPr/>
          </p:nvSpPr>
          <p:spPr bwMode="auto">
            <a:xfrm>
              <a:off x="301027" y="3255984"/>
              <a:ext cx="3711626" cy="125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aseline="30000" dirty="0">
                  <a:solidFill>
                    <a:srgbClr val="FFFFFF"/>
                  </a:solidFill>
                  <a:latin typeface="Arial" panose="020B0604020202020204" pitchFamily="34" charset="0"/>
                </a:rPr>
                <a:t>Providing personal and practical support to help people live their lives.</a:t>
              </a:r>
            </a:p>
          </p:txBody>
        </p:sp>
      </p:grpSp>
      <p:grpSp>
        <p:nvGrpSpPr>
          <p:cNvPr id="8" name="Group 7">
            <a:extLst>
              <a:ext uri="{FF2B5EF4-FFF2-40B4-BE49-F238E27FC236}">
                <a16:creationId xmlns:a16="http://schemas.microsoft.com/office/drawing/2014/main" id="{D4FE1456-535B-E74E-94AA-E05198EF5F04}"/>
              </a:ext>
            </a:extLst>
          </p:cNvPr>
          <p:cNvGrpSpPr>
            <a:grpSpLocks/>
          </p:cNvGrpSpPr>
          <p:nvPr/>
        </p:nvGrpSpPr>
        <p:grpSpPr bwMode="auto">
          <a:xfrm>
            <a:off x="4495800" y="1628800"/>
            <a:ext cx="4210025" cy="4210025"/>
            <a:chOff x="4495800" y="1447800"/>
            <a:chExt cx="4391574" cy="4391572"/>
          </a:xfrm>
        </p:grpSpPr>
        <p:sp>
          <p:nvSpPr>
            <p:cNvPr id="9" name="Oval 8">
              <a:extLst>
                <a:ext uri="{FF2B5EF4-FFF2-40B4-BE49-F238E27FC236}">
                  <a16:creationId xmlns:a16="http://schemas.microsoft.com/office/drawing/2014/main" id="{AFD6A868-EC0B-9642-BFDF-184FB234002A}"/>
                </a:ext>
              </a:extLst>
            </p:cNvPr>
            <p:cNvSpPr/>
            <p:nvPr/>
          </p:nvSpPr>
          <p:spPr>
            <a:xfrm>
              <a:off x="4495800" y="1447800"/>
              <a:ext cx="4391574" cy="4391572"/>
            </a:xfrm>
            <a:prstGeom prst="ellipse">
              <a:avLst/>
            </a:prstGeom>
            <a:solidFill>
              <a:srgbClr val="E877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solidFill>
                  <a:prstClr val="white"/>
                </a:solidFill>
              </a:endParaRPr>
            </a:p>
          </p:txBody>
        </p:sp>
        <p:sp>
          <p:nvSpPr>
            <p:cNvPr id="10" name="Text Box 7">
              <a:extLst>
                <a:ext uri="{FF2B5EF4-FFF2-40B4-BE49-F238E27FC236}">
                  <a16:creationId xmlns:a16="http://schemas.microsoft.com/office/drawing/2014/main" id="{E452FBBF-369E-F746-93E3-ADFE4EC68F5A}"/>
                </a:ext>
              </a:extLst>
            </p:cNvPr>
            <p:cNvSpPr txBox="1">
              <a:spLocks noChangeArrowheads="1"/>
            </p:cNvSpPr>
            <p:nvPr/>
          </p:nvSpPr>
          <p:spPr bwMode="auto">
            <a:xfrm>
              <a:off x="5029686" y="2649611"/>
              <a:ext cx="3352801" cy="240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aseline="30000" dirty="0">
                  <a:solidFill>
                    <a:srgbClr val="FFFFFF"/>
                  </a:solidFill>
                  <a:latin typeface="Arial" panose="020B0604020202020204" pitchFamily="34" charset="0"/>
                </a:rPr>
                <a:t>Supporting individuals </a:t>
              </a:r>
            </a:p>
            <a:p>
              <a:pPr algn="ctr" eaLnBrk="1" hangingPunct="1">
                <a:spcBef>
                  <a:spcPct val="0"/>
                </a:spcBef>
                <a:buFontTx/>
                <a:buNone/>
              </a:pPr>
              <a:r>
                <a:rPr lang="en-US" altLang="en-US" sz="3600" baseline="30000" dirty="0">
                  <a:solidFill>
                    <a:srgbClr val="FFFFFF"/>
                  </a:solidFill>
                  <a:latin typeface="Arial" panose="020B0604020202020204" pitchFamily="34" charset="0"/>
                </a:rPr>
                <a:t>to maintain their independence and dignity, and to make sure they have choice and control.</a:t>
              </a:r>
            </a:p>
          </p:txBody>
        </p:sp>
      </p:grpSp>
    </p:spTree>
    <p:extLst>
      <p:ext uri="{BB962C8B-B14F-4D97-AF65-F5344CB8AC3E}">
        <p14:creationId xmlns:p14="http://schemas.microsoft.com/office/powerpoint/2010/main" val="25375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GB" altLang="en-US" dirty="0"/>
              <a:t>Job roles and progression</a:t>
            </a:r>
          </a:p>
        </p:txBody>
      </p:sp>
      <p:sp>
        <p:nvSpPr>
          <p:cNvPr id="11267" name="Rectangle 3"/>
          <p:cNvSpPr>
            <a:spLocks noGrp="1" noChangeArrowheads="1"/>
          </p:cNvSpPr>
          <p:nvPr>
            <p:ph type="body" sz="quarter" idx="11"/>
          </p:nvPr>
        </p:nvSpPr>
        <p:spPr/>
        <p:txBody>
          <a:bodyPr/>
          <a:lstStyle/>
          <a:p>
            <a:pPr marL="0" indent="0">
              <a:buNone/>
              <a:defRPr/>
            </a:pPr>
            <a:r>
              <a:rPr lang="en-GB" dirty="0"/>
              <a:t>For more information on job roles and progression routes visit:</a:t>
            </a:r>
          </a:p>
          <a:p>
            <a:pPr eaLnBrk="1" hangingPunct="1">
              <a:buFont typeface="Wingdings" pitchFamily="2" charset="2"/>
              <a:buChar char="§"/>
              <a:defRPr/>
            </a:pPr>
            <a:endParaRPr lang="en-GB" altLang="en-US" dirty="0"/>
          </a:p>
          <a:p>
            <a:pPr marL="0" indent="0" eaLnBrk="1" hangingPunct="1">
              <a:buFontTx/>
              <a:buNone/>
              <a:defRPr/>
            </a:pPr>
            <a:r>
              <a:rPr lang="en-GB" dirty="0">
                <a:hlinkClick r:id="rId3"/>
              </a:rPr>
              <a:t>www.skillsforcare.org.uk/ThinkCareCareers</a:t>
            </a: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fade">
                                      <p:cBhvr>
                                        <p:cTn id="14" dur="1000"/>
                                        <p:tgtEl>
                                          <p:spTgt spid="11267">
                                            <p:txEl>
                                              <p:pRg st="2" end="2"/>
                                            </p:txEl>
                                          </p:spTgt>
                                        </p:tgtEl>
                                      </p:cBhvr>
                                    </p:animEffect>
                                    <p:anim calcmode="lin" valueType="num">
                                      <p:cBhvr>
                                        <p:cTn id="1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SfC-woman-laughing_v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33288" y="1446213"/>
            <a:ext cx="3009429"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14"/>
          <p:cNvSpPr>
            <a:spLocks noChangeArrowheads="1"/>
          </p:cNvSpPr>
          <p:nvPr/>
        </p:nvSpPr>
        <p:spPr bwMode="auto">
          <a:xfrm>
            <a:off x="381000" y="5218113"/>
            <a:ext cx="5616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latin typeface="Arial" panose="020B0604020202020204" pitchFamily="34" charset="0"/>
              </a:rPr>
              <a:t>Domiciliary Care Worker, Skills for Care study</a:t>
            </a:r>
          </a:p>
          <a:p>
            <a:pPr eaLnBrk="1" hangingPunct="1">
              <a:spcBef>
                <a:spcPct val="0"/>
              </a:spcBef>
              <a:buFontTx/>
              <a:buNone/>
            </a:pPr>
            <a:r>
              <a:rPr lang="en-US" altLang="en-US" sz="1800">
                <a:solidFill>
                  <a:srgbClr val="000000"/>
                </a:solidFill>
                <a:latin typeface="Arial" panose="020B0604020202020204" pitchFamily="34" charset="0"/>
              </a:rPr>
              <a:t>on Rewards and Incentives in the Care Sector.</a:t>
            </a:r>
          </a:p>
        </p:txBody>
      </p:sp>
      <p:grpSp>
        <p:nvGrpSpPr>
          <p:cNvPr id="12" name="Group 11"/>
          <p:cNvGrpSpPr>
            <a:grpSpLocks/>
          </p:cNvGrpSpPr>
          <p:nvPr/>
        </p:nvGrpSpPr>
        <p:grpSpPr bwMode="auto">
          <a:xfrm>
            <a:off x="304800" y="1446213"/>
            <a:ext cx="5638800" cy="3506787"/>
            <a:chOff x="304800" y="1446204"/>
            <a:chExt cx="5638800" cy="3506796"/>
          </a:xfrm>
        </p:grpSpPr>
        <p:pic>
          <p:nvPicPr>
            <p:cNvPr id="35847" name="Picture 10" descr="thought_bubble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6204"/>
              <a:ext cx="5638800" cy="350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7"/>
            <p:cNvSpPr txBox="1">
              <a:spLocks noChangeArrowheads="1"/>
            </p:cNvSpPr>
            <p:nvPr/>
          </p:nvSpPr>
          <p:spPr bwMode="auto">
            <a:xfrm>
              <a:off x="609600" y="1739900"/>
              <a:ext cx="48006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b="1" dirty="0">
                  <a:solidFill>
                    <a:srgbClr val="FFFFFF"/>
                  </a:solidFill>
                  <a:latin typeface="Arial" panose="020B0604020202020204" pitchFamily="34" charset="0"/>
                </a:rPr>
                <a:t>I think it’s probably the</a:t>
              </a:r>
            </a:p>
            <a:p>
              <a:pPr algn="ctr" eaLnBrk="1" hangingPunct="1">
                <a:spcBef>
                  <a:spcPct val="0"/>
                </a:spcBef>
                <a:buFontTx/>
                <a:buNone/>
              </a:pPr>
              <a:r>
                <a:rPr lang="en-US" altLang="en-US" sz="2100" b="1" dirty="0">
                  <a:solidFill>
                    <a:srgbClr val="FFFFFF"/>
                  </a:solidFill>
                  <a:latin typeface="Arial" panose="020B0604020202020204" pitchFamily="34" charset="0"/>
                </a:rPr>
                <a:t>only job I’ve ever done where</a:t>
              </a:r>
            </a:p>
            <a:p>
              <a:pPr algn="ctr" eaLnBrk="1" hangingPunct="1">
                <a:spcBef>
                  <a:spcPct val="0"/>
                </a:spcBef>
                <a:buFontTx/>
                <a:buNone/>
              </a:pPr>
              <a:r>
                <a:rPr lang="en-US" altLang="en-US" sz="2100" b="1" dirty="0">
                  <a:solidFill>
                    <a:srgbClr val="FFFFFF"/>
                  </a:solidFill>
                  <a:latin typeface="Arial" panose="020B0604020202020204" pitchFamily="34" charset="0"/>
                </a:rPr>
                <a:t>I go home at the end of the day</a:t>
              </a:r>
            </a:p>
            <a:p>
              <a:pPr algn="ctr" eaLnBrk="1" hangingPunct="1">
                <a:spcBef>
                  <a:spcPct val="0"/>
                </a:spcBef>
                <a:buFontTx/>
                <a:buNone/>
              </a:pPr>
              <a:r>
                <a:rPr lang="en-US" altLang="en-US" sz="2100" b="1" dirty="0">
                  <a:solidFill>
                    <a:srgbClr val="FFFFFF"/>
                  </a:solidFill>
                  <a:latin typeface="Arial" panose="020B0604020202020204" pitchFamily="34" charset="0"/>
                </a:rPr>
                <a:t>and I feel like I’ve really done something. You’re faced with new challenges every day and you know the smallest thing that you might</a:t>
              </a:r>
            </a:p>
            <a:p>
              <a:pPr algn="ctr" eaLnBrk="1" hangingPunct="1">
                <a:spcBef>
                  <a:spcPct val="0"/>
                </a:spcBef>
                <a:buFontTx/>
                <a:buNone/>
              </a:pPr>
              <a:r>
                <a:rPr lang="en-US" altLang="en-US" sz="2100" b="1" dirty="0">
                  <a:solidFill>
                    <a:srgbClr val="FFFFFF"/>
                  </a:solidFill>
                  <a:latin typeface="Arial" panose="020B0604020202020204" pitchFamily="34" charset="0"/>
                </a:rPr>
                <a:t>do for somebody may totally</a:t>
              </a:r>
            </a:p>
            <a:p>
              <a:pPr algn="ctr" eaLnBrk="1" hangingPunct="1">
                <a:spcBef>
                  <a:spcPct val="0"/>
                </a:spcBef>
                <a:buFontTx/>
                <a:buNone/>
              </a:pPr>
              <a:r>
                <a:rPr lang="en-US" altLang="en-US" sz="2100" b="1" dirty="0">
                  <a:solidFill>
                    <a:srgbClr val="FFFFFF"/>
                  </a:solidFill>
                  <a:latin typeface="Arial" panose="020B0604020202020204" pitchFamily="34" charset="0"/>
                </a:rPr>
                <a:t>make their day.</a:t>
              </a:r>
            </a:p>
            <a:p>
              <a:pPr algn="ctr" eaLnBrk="1" hangingPunct="1">
                <a:spcBef>
                  <a:spcPct val="0"/>
                </a:spcBef>
                <a:spcAft>
                  <a:spcPts val="600"/>
                </a:spcAft>
                <a:buFontTx/>
                <a:buNone/>
              </a:pPr>
              <a:endParaRPr lang="en-US" altLang="en-US" sz="2100" b="1" dirty="0">
                <a:solidFill>
                  <a:srgbClr val="FFFFFF"/>
                </a:solidFill>
                <a:latin typeface="Calibri (Body)"/>
                <a:ea typeface="Calibri (Body)"/>
                <a:cs typeface="Calibri (Body)"/>
              </a:endParaRPr>
            </a:p>
          </p:txBody>
        </p:sp>
      </p:grpSp>
      <p:sp>
        <p:nvSpPr>
          <p:cNvPr id="35846" name="Text Box 7"/>
          <p:cNvSpPr txBox="1">
            <a:spLocks noChangeArrowheads="1"/>
          </p:cNvSpPr>
          <p:nvPr/>
        </p:nvSpPr>
        <p:spPr bwMode="auto">
          <a:xfrm>
            <a:off x="381000" y="511175"/>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baseline="30000">
                <a:solidFill>
                  <a:srgbClr val="82094B"/>
                </a:solidFill>
                <a:latin typeface="Arial" panose="020B0604020202020204" pitchFamily="34" charset="0"/>
              </a:rPr>
              <a:t>More than just money!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dirty="0"/>
              <a:t>Why Adult Social Care?</a:t>
            </a:r>
          </a:p>
        </p:txBody>
      </p:sp>
      <p:sp>
        <p:nvSpPr>
          <p:cNvPr id="6146" name="Rectangle 3"/>
          <p:cNvSpPr>
            <a:spLocks noGrp="1" noChangeArrowheads="1"/>
          </p:cNvSpPr>
          <p:nvPr>
            <p:ph type="body" sz="quarter" idx="11"/>
          </p:nvPr>
        </p:nvSpPr>
        <p:spPr>
          <a:xfrm>
            <a:off x="467544" y="1700808"/>
            <a:ext cx="6982304" cy="3989830"/>
          </a:xfrm>
        </p:spPr>
        <p:txBody>
          <a:bodyPr/>
          <a:lstStyle/>
          <a:p>
            <a:pPr eaLnBrk="1" hangingPunct="1">
              <a:lnSpc>
                <a:spcPct val="90000"/>
              </a:lnSpc>
              <a:buFont typeface="Wingdings" pitchFamily="2" charset="2"/>
              <a:buChar char="§"/>
              <a:defRPr/>
            </a:pPr>
            <a:r>
              <a:rPr lang="en-GB" sz="2800" dirty="0"/>
              <a:t>There are currently around 1.62 million paid jobs in adult social care in England, carried out by 1.49 million people. </a:t>
            </a:r>
          </a:p>
          <a:p>
            <a:pPr marL="0" indent="0" algn="ctr" eaLnBrk="1" hangingPunct="1">
              <a:lnSpc>
                <a:spcPct val="90000"/>
              </a:lnSpc>
              <a:buFontTx/>
              <a:buNone/>
              <a:defRPr/>
            </a:pPr>
            <a:endParaRPr lang="en-GB" sz="2400" dirty="0"/>
          </a:p>
          <a:p>
            <a:pPr eaLnBrk="1" hangingPunct="1">
              <a:lnSpc>
                <a:spcPct val="90000"/>
              </a:lnSpc>
              <a:buFont typeface="Wingdings" pitchFamily="2" charset="2"/>
              <a:buChar char="§"/>
              <a:defRPr/>
            </a:pPr>
            <a:r>
              <a:rPr lang="en-GB" sz="2800" dirty="0"/>
              <a:t>It’s expected that the need for adult social care will continue to grow and by 2025 there could be up to 2.4 million jobs in the sector. </a:t>
            </a:r>
          </a:p>
          <a:p>
            <a:pPr eaLnBrk="1" hangingPunct="1">
              <a:lnSpc>
                <a:spcPct val="90000"/>
              </a:lnSpc>
              <a:buFont typeface="Wingdings" pitchFamily="2" charset="2"/>
              <a:buChar char="§"/>
              <a:defRPr/>
            </a:pPr>
            <a:endParaRPr lang="en-GB" sz="1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a:t>Working in social care</a:t>
            </a:r>
          </a:p>
        </p:txBody>
      </p:sp>
      <p:sp>
        <p:nvSpPr>
          <p:cNvPr id="39939" name="Rectangle 3"/>
          <p:cNvSpPr>
            <a:spLocks noGrp="1" noChangeArrowheads="1"/>
          </p:cNvSpPr>
          <p:nvPr>
            <p:ph type="body" sz="quarter" idx="11"/>
          </p:nvPr>
        </p:nvSpPr>
        <p:spPr>
          <a:xfrm>
            <a:off x="467544" y="1628800"/>
            <a:ext cx="6982304" cy="3989830"/>
          </a:xfrm>
        </p:spPr>
        <p:txBody>
          <a:bodyPr/>
          <a:lstStyle/>
          <a:p>
            <a:pPr eaLnBrk="1" hangingPunct="1">
              <a:buFont typeface="Wingdings" panose="05000000000000000000" pitchFamily="2" charset="2"/>
              <a:buChar char="§"/>
            </a:pPr>
            <a:r>
              <a:rPr lang="en-GB" altLang="en-US" dirty="0"/>
              <a:t>A huge variety of jobs, working alongside diverse individuals in different settings. </a:t>
            </a:r>
          </a:p>
          <a:p>
            <a:pPr eaLnBrk="1" hangingPunct="1">
              <a:buFont typeface="Wingdings" panose="05000000000000000000" pitchFamily="2" charset="2"/>
              <a:buChar char="§"/>
            </a:pPr>
            <a:endParaRPr lang="en-GB" altLang="en-US" dirty="0"/>
          </a:p>
          <a:p>
            <a:pPr eaLnBrk="1" hangingPunct="1">
              <a:buFont typeface="Wingdings" panose="05000000000000000000" pitchFamily="2" charset="2"/>
              <a:buChar char="§"/>
            </a:pPr>
            <a:r>
              <a:rPr lang="en-GB" altLang="en-US" dirty="0"/>
              <a:t>New roles are always emerging to meet the changing needs of people who use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004E-49AC-8F43-BAA9-FB934A3E4360}"/>
              </a:ext>
            </a:extLst>
          </p:cNvPr>
          <p:cNvSpPr>
            <a:spLocks noGrp="1"/>
          </p:cNvSpPr>
          <p:nvPr>
            <p:ph type="title"/>
          </p:nvPr>
        </p:nvSpPr>
        <p:spPr/>
        <p:txBody>
          <a:bodyPr/>
          <a:lstStyle/>
          <a:p>
            <a:r>
              <a:rPr lang="en-US" dirty="0"/>
              <a:t>Not all jobs involve </a:t>
            </a:r>
            <a:br>
              <a:rPr lang="en-US" dirty="0"/>
            </a:br>
            <a:r>
              <a:rPr lang="en-US" dirty="0"/>
              <a:t>personal care!</a:t>
            </a:r>
            <a:br>
              <a:rPr lang="en-US" dirty="0"/>
            </a:br>
            <a:endParaRPr lang="en-US" dirty="0"/>
          </a:p>
        </p:txBody>
      </p:sp>
      <p:sp>
        <p:nvSpPr>
          <p:cNvPr id="4" name="Text Placeholder 3">
            <a:extLst>
              <a:ext uri="{FF2B5EF4-FFF2-40B4-BE49-F238E27FC236}">
                <a16:creationId xmlns:a16="http://schemas.microsoft.com/office/drawing/2014/main" id="{75AAD36F-B935-E74D-8E68-C56968AB9466}"/>
              </a:ext>
            </a:extLst>
          </p:cNvPr>
          <p:cNvSpPr>
            <a:spLocks noGrp="1"/>
          </p:cNvSpPr>
          <p:nvPr>
            <p:ph type="body" sz="quarter" idx="11"/>
          </p:nvPr>
        </p:nvSpPr>
        <p:spPr>
          <a:xfrm>
            <a:off x="367730" y="1536854"/>
            <a:ext cx="2478585" cy="412693"/>
          </a:xfrm>
        </p:spPr>
        <p:txBody>
          <a:bodyPr/>
          <a:lstStyle/>
          <a:p>
            <a:pPr marL="0" indent="0">
              <a:buNone/>
            </a:pPr>
            <a:r>
              <a:rPr lang="en-US" sz="2000" b="1" dirty="0">
                <a:solidFill>
                  <a:schemeClr val="tx1"/>
                </a:solidFill>
              </a:rPr>
              <a:t>Job roles include:</a:t>
            </a:r>
          </a:p>
        </p:txBody>
      </p:sp>
      <p:sp>
        <p:nvSpPr>
          <p:cNvPr id="33" name="Rectangle 32">
            <a:extLst>
              <a:ext uri="{FF2B5EF4-FFF2-40B4-BE49-F238E27FC236}">
                <a16:creationId xmlns:a16="http://schemas.microsoft.com/office/drawing/2014/main" id="{0627FF50-35BC-9146-A15E-CB6B8EAF634B}"/>
              </a:ext>
            </a:extLst>
          </p:cNvPr>
          <p:cNvSpPr/>
          <p:nvPr/>
        </p:nvSpPr>
        <p:spPr>
          <a:xfrm>
            <a:off x="1632771" y="3566522"/>
            <a:ext cx="4395987" cy="612475"/>
          </a:xfrm>
          <a:prstGeom prst="rect">
            <a:avLst/>
          </a:prstGeom>
        </p:spPr>
        <p:txBody>
          <a:bodyPr wrap="square">
            <a:spAutoFit/>
          </a:bodyPr>
          <a:lstStyle/>
          <a:p>
            <a:pPr algn="ctr" eaLnBrk="1" hangingPunct="1">
              <a:lnSpc>
                <a:spcPct val="80000"/>
              </a:lnSpc>
              <a:spcAft>
                <a:spcPts val="600"/>
              </a:spcAft>
              <a:buClr>
                <a:srgbClr val="094EAF"/>
              </a:buClr>
            </a:pPr>
            <a:r>
              <a:rPr lang="en-GB" altLang="en-US" sz="1800" dirty="0">
                <a:solidFill>
                  <a:srgbClr val="005EB8"/>
                </a:solidFill>
                <a:ea typeface="Marker Felt"/>
              </a:rPr>
              <a:t>Adult Social</a:t>
            </a:r>
          </a:p>
          <a:p>
            <a:pPr algn="ctr" eaLnBrk="1" hangingPunct="1">
              <a:lnSpc>
                <a:spcPct val="80000"/>
              </a:lnSpc>
              <a:spcAft>
                <a:spcPts val="600"/>
              </a:spcAft>
              <a:buClr>
                <a:srgbClr val="094EAF"/>
              </a:buClr>
            </a:pPr>
            <a:r>
              <a:rPr lang="en-GB" altLang="en-US" sz="1800" dirty="0">
                <a:solidFill>
                  <a:srgbClr val="005EB8"/>
                </a:solidFill>
                <a:ea typeface="Marker Felt"/>
              </a:rPr>
              <a:t>Care Workforce</a:t>
            </a:r>
          </a:p>
        </p:txBody>
      </p:sp>
      <p:grpSp>
        <p:nvGrpSpPr>
          <p:cNvPr id="72" name="Group 71">
            <a:extLst>
              <a:ext uri="{FF2B5EF4-FFF2-40B4-BE49-F238E27FC236}">
                <a16:creationId xmlns:a16="http://schemas.microsoft.com/office/drawing/2014/main" id="{47B4A38C-8752-AE47-8061-7EAD20699FEB}"/>
              </a:ext>
            </a:extLst>
          </p:cNvPr>
          <p:cNvGrpSpPr/>
          <p:nvPr/>
        </p:nvGrpSpPr>
        <p:grpSpPr>
          <a:xfrm>
            <a:off x="3926437" y="4434554"/>
            <a:ext cx="1968898" cy="1370806"/>
            <a:chOff x="3926437" y="4434554"/>
            <a:chExt cx="1968898" cy="1370806"/>
          </a:xfrm>
        </p:grpSpPr>
        <p:cxnSp>
          <p:nvCxnSpPr>
            <p:cNvPr id="51" name="Straight Arrow Connector 50">
              <a:extLst>
                <a:ext uri="{FF2B5EF4-FFF2-40B4-BE49-F238E27FC236}">
                  <a16:creationId xmlns:a16="http://schemas.microsoft.com/office/drawing/2014/main" id="{DACD9FBF-FC4A-E947-9F1E-F7712DF9D3F4}"/>
                </a:ext>
              </a:extLst>
            </p:cNvPr>
            <p:cNvCxnSpPr>
              <a:cxnSpLocks/>
            </p:cNvCxnSpPr>
            <p:nvPr/>
          </p:nvCxnSpPr>
          <p:spPr>
            <a:xfrm flipH="1" flipV="1">
              <a:off x="4046179" y="4434554"/>
              <a:ext cx="1049054" cy="95805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772AAC3F-98DE-3048-A876-FCF9047D87D3}"/>
                </a:ext>
              </a:extLst>
            </p:cNvPr>
            <p:cNvSpPr/>
            <p:nvPr/>
          </p:nvSpPr>
          <p:spPr>
            <a:xfrm>
              <a:off x="3926438" y="5242818"/>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4">
              <a:extLst>
                <a:ext uri="{FF2B5EF4-FFF2-40B4-BE49-F238E27FC236}">
                  <a16:creationId xmlns:a16="http://schemas.microsoft.com/office/drawing/2014/main" id="{703102B0-1CFC-5F47-8369-C45FE6328824}"/>
                </a:ext>
              </a:extLst>
            </p:cNvPr>
            <p:cNvSpPr>
              <a:spLocks noChangeArrowheads="1"/>
            </p:cNvSpPr>
            <p:nvPr/>
          </p:nvSpPr>
          <p:spPr bwMode="auto">
            <a:xfrm>
              <a:off x="3926437" y="5298748"/>
              <a:ext cx="1968897" cy="4893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Community Outreach</a:t>
              </a:r>
            </a:p>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Worker Administrator</a:t>
              </a:r>
            </a:p>
          </p:txBody>
        </p:sp>
      </p:grpSp>
      <p:grpSp>
        <p:nvGrpSpPr>
          <p:cNvPr id="73" name="Group 72">
            <a:extLst>
              <a:ext uri="{FF2B5EF4-FFF2-40B4-BE49-F238E27FC236}">
                <a16:creationId xmlns:a16="http://schemas.microsoft.com/office/drawing/2014/main" id="{86E36862-C00A-5246-A988-F6532D515E6B}"/>
              </a:ext>
            </a:extLst>
          </p:cNvPr>
          <p:cNvGrpSpPr/>
          <p:nvPr/>
        </p:nvGrpSpPr>
        <p:grpSpPr>
          <a:xfrm>
            <a:off x="1760179" y="4434554"/>
            <a:ext cx="1968898" cy="1370806"/>
            <a:chOff x="1760179" y="4434554"/>
            <a:chExt cx="1968898" cy="1370806"/>
          </a:xfrm>
        </p:grpSpPr>
        <p:cxnSp>
          <p:nvCxnSpPr>
            <p:cNvPr id="49" name="Straight Arrow Connector 48">
              <a:extLst>
                <a:ext uri="{FF2B5EF4-FFF2-40B4-BE49-F238E27FC236}">
                  <a16:creationId xmlns:a16="http://schemas.microsoft.com/office/drawing/2014/main" id="{E22CFB70-6C1E-DC40-A438-C10C880C434F}"/>
                </a:ext>
              </a:extLst>
            </p:cNvPr>
            <p:cNvCxnSpPr>
              <a:cxnSpLocks/>
            </p:cNvCxnSpPr>
            <p:nvPr/>
          </p:nvCxnSpPr>
          <p:spPr>
            <a:xfrm flipV="1">
              <a:off x="2640870" y="4434554"/>
              <a:ext cx="1088206" cy="86419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2229D5A2-3A34-174E-A11A-A44DE369A6C9}"/>
                </a:ext>
              </a:extLst>
            </p:cNvPr>
            <p:cNvSpPr/>
            <p:nvPr/>
          </p:nvSpPr>
          <p:spPr>
            <a:xfrm>
              <a:off x="1760180" y="5242818"/>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71772081-01EC-0741-BDB2-F0C0B5CA94BA}"/>
                </a:ext>
              </a:extLst>
            </p:cNvPr>
            <p:cNvSpPr>
              <a:spLocks noChangeArrowheads="1"/>
            </p:cNvSpPr>
            <p:nvPr/>
          </p:nvSpPr>
          <p:spPr bwMode="auto">
            <a:xfrm>
              <a:off x="1760179" y="5298748"/>
              <a:ext cx="1968897" cy="4893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Mental Health </a:t>
              </a:r>
            </a:p>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Support Worker</a:t>
              </a:r>
            </a:p>
          </p:txBody>
        </p:sp>
      </p:grpSp>
      <p:grpSp>
        <p:nvGrpSpPr>
          <p:cNvPr id="74" name="Group 73">
            <a:extLst>
              <a:ext uri="{FF2B5EF4-FFF2-40B4-BE49-F238E27FC236}">
                <a16:creationId xmlns:a16="http://schemas.microsoft.com/office/drawing/2014/main" id="{4D49C128-A54E-3E46-BE5E-F6D9BC6EF19E}"/>
              </a:ext>
            </a:extLst>
          </p:cNvPr>
          <p:cNvGrpSpPr/>
          <p:nvPr/>
        </p:nvGrpSpPr>
        <p:grpSpPr>
          <a:xfrm>
            <a:off x="877419" y="4240078"/>
            <a:ext cx="2542453" cy="757018"/>
            <a:chOff x="877419" y="4240078"/>
            <a:chExt cx="2542453" cy="757018"/>
          </a:xfrm>
        </p:grpSpPr>
        <p:cxnSp>
          <p:nvCxnSpPr>
            <p:cNvPr id="45" name="Straight Arrow Connector 44">
              <a:extLst>
                <a:ext uri="{FF2B5EF4-FFF2-40B4-BE49-F238E27FC236}">
                  <a16:creationId xmlns:a16="http://schemas.microsoft.com/office/drawing/2014/main" id="{2A7931A2-81BF-904D-823D-D965466825DD}"/>
                </a:ext>
              </a:extLst>
            </p:cNvPr>
            <p:cNvCxnSpPr>
              <a:cxnSpLocks/>
            </p:cNvCxnSpPr>
            <p:nvPr/>
          </p:nvCxnSpPr>
          <p:spPr>
            <a:xfrm flipV="1">
              <a:off x="2709178" y="4240078"/>
              <a:ext cx="710694" cy="51337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71C7418F-B291-1D4B-B268-E1E0BB7972FB}"/>
                </a:ext>
              </a:extLst>
            </p:cNvPr>
            <p:cNvSpPr/>
            <p:nvPr/>
          </p:nvSpPr>
          <p:spPr>
            <a:xfrm>
              <a:off x="877420" y="4434554"/>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784238FD-1E8C-A24A-9BCB-99F48FA0FB70}"/>
                </a:ext>
              </a:extLst>
            </p:cNvPr>
            <p:cNvSpPr>
              <a:spLocks noChangeArrowheads="1"/>
            </p:cNvSpPr>
            <p:nvPr/>
          </p:nvSpPr>
          <p:spPr bwMode="auto">
            <a:xfrm>
              <a:off x="877419" y="4607247"/>
              <a:ext cx="1968897" cy="252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Activities Co-ordinator</a:t>
              </a:r>
            </a:p>
          </p:txBody>
        </p:sp>
      </p:grpSp>
      <p:grpSp>
        <p:nvGrpSpPr>
          <p:cNvPr id="75" name="Group 74">
            <a:extLst>
              <a:ext uri="{FF2B5EF4-FFF2-40B4-BE49-F238E27FC236}">
                <a16:creationId xmlns:a16="http://schemas.microsoft.com/office/drawing/2014/main" id="{B5B2E54B-253F-3D4E-96BF-2F1F00671AB9}"/>
              </a:ext>
            </a:extLst>
          </p:cNvPr>
          <p:cNvGrpSpPr/>
          <p:nvPr/>
        </p:nvGrpSpPr>
        <p:grpSpPr>
          <a:xfrm>
            <a:off x="323528" y="3613984"/>
            <a:ext cx="2604144" cy="562542"/>
            <a:chOff x="323528" y="3613984"/>
            <a:chExt cx="2604144" cy="562542"/>
          </a:xfrm>
        </p:grpSpPr>
        <p:cxnSp>
          <p:nvCxnSpPr>
            <p:cNvPr id="41" name="Straight Arrow Connector 40">
              <a:extLst>
                <a:ext uri="{FF2B5EF4-FFF2-40B4-BE49-F238E27FC236}">
                  <a16:creationId xmlns:a16="http://schemas.microsoft.com/office/drawing/2014/main" id="{34ADC839-CF88-DF46-8082-A51547313E07}"/>
                </a:ext>
              </a:extLst>
            </p:cNvPr>
            <p:cNvCxnSpPr>
              <a:cxnSpLocks/>
              <a:stCxn id="21" idx="3"/>
            </p:cNvCxnSpPr>
            <p:nvPr/>
          </p:nvCxnSpPr>
          <p:spPr>
            <a:xfrm>
              <a:off x="2292426" y="3895255"/>
              <a:ext cx="635246"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7D48CDFF-4EA5-5F45-828C-5CA05A5219BA}"/>
                </a:ext>
              </a:extLst>
            </p:cNvPr>
            <p:cNvSpPr/>
            <p:nvPr/>
          </p:nvSpPr>
          <p:spPr>
            <a:xfrm>
              <a:off x="323529" y="3613984"/>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8DD8E09F-DAFD-B44F-9094-E0391E96C02F}"/>
                </a:ext>
              </a:extLst>
            </p:cNvPr>
            <p:cNvSpPr>
              <a:spLocks noChangeArrowheads="1"/>
            </p:cNvSpPr>
            <p:nvPr/>
          </p:nvSpPr>
          <p:spPr bwMode="auto">
            <a:xfrm>
              <a:off x="323528" y="3669914"/>
              <a:ext cx="1968897" cy="4893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Repairs and</a:t>
              </a:r>
            </a:p>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 Maintenance</a:t>
              </a:r>
            </a:p>
          </p:txBody>
        </p:sp>
      </p:grpSp>
      <p:grpSp>
        <p:nvGrpSpPr>
          <p:cNvPr id="76" name="Group 75">
            <a:extLst>
              <a:ext uri="{FF2B5EF4-FFF2-40B4-BE49-F238E27FC236}">
                <a16:creationId xmlns:a16="http://schemas.microsoft.com/office/drawing/2014/main" id="{BDDB1F7E-FDC7-4147-A408-7165512E3977}"/>
              </a:ext>
            </a:extLst>
          </p:cNvPr>
          <p:cNvGrpSpPr/>
          <p:nvPr/>
        </p:nvGrpSpPr>
        <p:grpSpPr>
          <a:xfrm>
            <a:off x="877418" y="2755858"/>
            <a:ext cx="2398438" cy="811206"/>
            <a:chOff x="877418" y="2755858"/>
            <a:chExt cx="2398438" cy="811206"/>
          </a:xfrm>
        </p:grpSpPr>
        <p:cxnSp>
          <p:nvCxnSpPr>
            <p:cNvPr id="35" name="Straight Arrow Connector 34">
              <a:extLst>
                <a:ext uri="{FF2B5EF4-FFF2-40B4-BE49-F238E27FC236}">
                  <a16:creationId xmlns:a16="http://schemas.microsoft.com/office/drawing/2014/main" id="{40393E45-E4DB-B94F-A959-1BA26EC3FEE9}"/>
                </a:ext>
              </a:extLst>
            </p:cNvPr>
            <p:cNvCxnSpPr>
              <a:cxnSpLocks/>
            </p:cNvCxnSpPr>
            <p:nvPr/>
          </p:nvCxnSpPr>
          <p:spPr>
            <a:xfrm>
              <a:off x="2709178" y="3025205"/>
              <a:ext cx="566678" cy="54185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6F404D50-5FF3-A24A-8D99-3B5F93763C05}"/>
                </a:ext>
              </a:extLst>
            </p:cNvPr>
            <p:cNvSpPr/>
            <p:nvPr/>
          </p:nvSpPr>
          <p:spPr>
            <a:xfrm>
              <a:off x="877419" y="2755858"/>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6B67991B-E150-4348-959C-ABF114741B47}"/>
                </a:ext>
              </a:extLst>
            </p:cNvPr>
            <p:cNvSpPr>
              <a:spLocks noChangeArrowheads="1"/>
            </p:cNvSpPr>
            <p:nvPr/>
          </p:nvSpPr>
          <p:spPr bwMode="auto">
            <a:xfrm>
              <a:off x="877418" y="2923212"/>
              <a:ext cx="1968897" cy="252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Chef</a:t>
              </a:r>
            </a:p>
          </p:txBody>
        </p:sp>
      </p:grpSp>
      <p:grpSp>
        <p:nvGrpSpPr>
          <p:cNvPr id="68" name="Group 67">
            <a:extLst>
              <a:ext uri="{FF2B5EF4-FFF2-40B4-BE49-F238E27FC236}">
                <a16:creationId xmlns:a16="http://schemas.microsoft.com/office/drawing/2014/main" id="{AF42641F-13ED-6142-8CFA-0036A3D08F37}"/>
              </a:ext>
            </a:extLst>
          </p:cNvPr>
          <p:cNvGrpSpPr/>
          <p:nvPr/>
        </p:nvGrpSpPr>
        <p:grpSpPr>
          <a:xfrm>
            <a:off x="2846317" y="2010628"/>
            <a:ext cx="1968898" cy="1466613"/>
            <a:chOff x="2846317" y="2010628"/>
            <a:chExt cx="1968898" cy="1466613"/>
          </a:xfrm>
        </p:grpSpPr>
        <p:cxnSp>
          <p:nvCxnSpPr>
            <p:cNvPr id="37" name="Straight Arrow Connector 36">
              <a:extLst>
                <a:ext uri="{FF2B5EF4-FFF2-40B4-BE49-F238E27FC236}">
                  <a16:creationId xmlns:a16="http://schemas.microsoft.com/office/drawing/2014/main" id="{07C60DA2-6CF9-4F4D-84FB-7FFD14A40F11}"/>
                </a:ext>
              </a:extLst>
            </p:cNvPr>
            <p:cNvCxnSpPr>
              <a:stCxn id="25" idx="2"/>
            </p:cNvCxnSpPr>
            <p:nvPr/>
          </p:nvCxnSpPr>
          <p:spPr>
            <a:xfrm flipH="1">
              <a:off x="3830765" y="2573170"/>
              <a:ext cx="2" cy="90407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E705FDA1-E3ED-5D46-9036-DCC7AC72FE25}"/>
                </a:ext>
              </a:extLst>
            </p:cNvPr>
            <p:cNvSpPr/>
            <p:nvPr/>
          </p:nvSpPr>
          <p:spPr>
            <a:xfrm>
              <a:off x="2846318" y="2010628"/>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A92B3F1B-B369-144F-8762-DFC0CDC94052}"/>
                </a:ext>
              </a:extLst>
            </p:cNvPr>
            <p:cNvSpPr>
              <a:spLocks noChangeArrowheads="1"/>
            </p:cNvSpPr>
            <p:nvPr/>
          </p:nvSpPr>
          <p:spPr bwMode="auto">
            <a:xfrm>
              <a:off x="2846317" y="2164627"/>
              <a:ext cx="1968897" cy="252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Personal Assistant</a:t>
              </a:r>
            </a:p>
          </p:txBody>
        </p:sp>
      </p:grpSp>
      <p:grpSp>
        <p:nvGrpSpPr>
          <p:cNvPr id="71" name="Group 70">
            <a:extLst>
              <a:ext uri="{FF2B5EF4-FFF2-40B4-BE49-F238E27FC236}">
                <a16:creationId xmlns:a16="http://schemas.microsoft.com/office/drawing/2014/main" id="{0FEAF5AA-204D-B14F-B61F-0C893E89973A}"/>
              </a:ext>
            </a:extLst>
          </p:cNvPr>
          <p:cNvGrpSpPr/>
          <p:nvPr/>
        </p:nvGrpSpPr>
        <p:grpSpPr>
          <a:xfrm>
            <a:off x="4328512" y="4237706"/>
            <a:ext cx="2475736" cy="759390"/>
            <a:chOff x="4328512" y="4237706"/>
            <a:chExt cx="2475736" cy="759390"/>
          </a:xfrm>
        </p:grpSpPr>
        <p:cxnSp>
          <p:nvCxnSpPr>
            <p:cNvPr id="47" name="Straight Arrow Connector 46">
              <a:extLst>
                <a:ext uri="{FF2B5EF4-FFF2-40B4-BE49-F238E27FC236}">
                  <a16:creationId xmlns:a16="http://schemas.microsoft.com/office/drawing/2014/main" id="{9D822927-59A0-894E-BAAA-96AF5A01E60F}"/>
                </a:ext>
              </a:extLst>
            </p:cNvPr>
            <p:cNvCxnSpPr>
              <a:cxnSpLocks/>
            </p:cNvCxnSpPr>
            <p:nvPr/>
          </p:nvCxnSpPr>
          <p:spPr>
            <a:xfrm flipH="1" flipV="1">
              <a:off x="4328512" y="4237706"/>
              <a:ext cx="626917" cy="56565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A5ECBDFB-BBDA-7D4B-AF95-56BDEC28170E}"/>
                </a:ext>
              </a:extLst>
            </p:cNvPr>
            <p:cNvSpPr/>
            <p:nvPr/>
          </p:nvSpPr>
          <p:spPr>
            <a:xfrm>
              <a:off x="4835351" y="4434554"/>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4">
              <a:extLst>
                <a:ext uri="{FF2B5EF4-FFF2-40B4-BE49-F238E27FC236}">
                  <a16:creationId xmlns:a16="http://schemas.microsoft.com/office/drawing/2014/main" id="{1150D3B8-8A6E-3244-91E1-369813D0BBF2}"/>
                </a:ext>
              </a:extLst>
            </p:cNvPr>
            <p:cNvSpPr>
              <a:spLocks noChangeArrowheads="1"/>
            </p:cNvSpPr>
            <p:nvPr/>
          </p:nvSpPr>
          <p:spPr bwMode="auto">
            <a:xfrm>
              <a:off x="4835350" y="4608977"/>
              <a:ext cx="1968897" cy="252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HR/Training</a:t>
              </a:r>
            </a:p>
          </p:txBody>
        </p:sp>
      </p:grpSp>
      <p:grpSp>
        <p:nvGrpSpPr>
          <p:cNvPr id="70" name="Group 69">
            <a:extLst>
              <a:ext uri="{FF2B5EF4-FFF2-40B4-BE49-F238E27FC236}">
                <a16:creationId xmlns:a16="http://schemas.microsoft.com/office/drawing/2014/main" id="{35FCEF49-8BB3-804E-9AAA-A699A657C98A}"/>
              </a:ext>
            </a:extLst>
          </p:cNvPr>
          <p:cNvGrpSpPr/>
          <p:nvPr/>
        </p:nvGrpSpPr>
        <p:grpSpPr>
          <a:xfrm>
            <a:off x="4729818" y="3634954"/>
            <a:ext cx="2528936" cy="562542"/>
            <a:chOff x="4729818" y="3634954"/>
            <a:chExt cx="2528936" cy="562542"/>
          </a:xfrm>
        </p:grpSpPr>
        <p:cxnSp>
          <p:nvCxnSpPr>
            <p:cNvPr id="43" name="Straight Arrow Connector 42">
              <a:extLst>
                <a:ext uri="{FF2B5EF4-FFF2-40B4-BE49-F238E27FC236}">
                  <a16:creationId xmlns:a16="http://schemas.microsoft.com/office/drawing/2014/main" id="{3A06983A-5B49-DD4B-A95D-A99F1F27640E}"/>
                </a:ext>
              </a:extLst>
            </p:cNvPr>
            <p:cNvCxnSpPr>
              <a:cxnSpLocks/>
            </p:cNvCxnSpPr>
            <p:nvPr/>
          </p:nvCxnSpPr>
          <p:spPr>
            <a:xfrm flipH="1" flipV="1">
              <a:off x="4729818" y="3914597"/>
              <a:ext cx="692889" cy="2145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6A8E941F-724D-884F-8C0F-8347E1A3AB99}"/>
                </a:ext>
              </a:extLst>
            </p:cNvPr>
            <p:cNvSpPr/>
            <p:nvPr/>
          </p:nvSpPr>
          <p:spPr>
            <a:xfrm>
              <a:off x="5289857" y="3634954"/>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4">
              <a:extLst>
                <a:ext uri="{FF2B5EF4-FFF2-40B4-BE49-F238E27FC236}">
                  <a16:creationId xmlns:a16="http://schemas.microsoft.com/office/drawing/2014/main" id="{8E1A6C4C-D414-1A40-96ED-2ABCC655C0D9}"/>
                </a:ext>
              </a:extLst>
            </p:cNvPr>
            <p:cNvSpPr>
              <a:spLocks noChangeArrowheads="1"/>
            </p:cNvSpPr>
            <p:nvPr/>
          </p:nvSpPr>
          <p:spPr bwMode="auto">
            <a:xfrm>
              <a:off x="5289856" y="3811326"/>
              <a:ext cx="1968897" cy="252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Domestic Assistant</a:t>
              </a:r>
            </a:p>
          </p:txBody>
        </p:sp>
      </p:grpSp>
      <p:grpSp>
        <p:nvGrpSpPr>
          <p:cNvPr id="69" name="Group 68">
            <a:extLst>
              <a:ext uri="{FF2B5EF4-FFF2-40B4-BE49-F238E27FC236}">
                <a16:creationId xmlns:a16="http://schemas.microsoft.com/office/drawing/2014/main" id="{841063C6-06AF-BE4B-A457-2D841302B47B}"/>
              </a:ext>
            </a:extLst>
          </p:cNvPr>
          <p:cNvGrpSpPr/>
          <p:nvPr/>
        </p:nvGrpSpPr>
        <p:grpSpPr>
          <a:xfrm>
            <a:off x="4427985" y="2766716"/>
            <a:ext cx="2331717" cy="800348"/>
            <a:chOff x="4427985" y="2766716"/>
            <a:chExt cx="2331717" cy="800348"/>
          </a:xfrm>
        </p:grpSpPr>
        <p:cxnSp>
          <p:nvCxnSpPr>
            <p:cNvPr id="39" name="Straight Arrow Connector 38">
              <a:extLst>
                <a:ext uri="{FF2B5EF4-FFF2-40B4-BE49-F238E27FC236}">
                  <a16:creationId xmlns:a16="http://schemas.microsoft.com/office/drawing/2014/main" id="{C5C77818-79EA-C944-AF22-7274EEC9A6FD}"/>
                </a:ext>
              </a:extLst>
            </p:cNvPr>
            <p:cNvCxnSpPr>
              <a:cxnSpLocks/>
            </p:cNvCxnSpPr>
            <p:nvPr/>
          </p:nvCxnSpPr>
          <p:spPr>
            <a:xfrm flipH="1">
              <a:off x="4427985" y="3025205"/>
              <a:ext cx="482900" cy="54185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BC5A36DA-B21B-0C44-A2DF-D1E89A49065B}"/>
                </a:ext>
              </a:extLst>
            </p:cNvPr>
            <p:cNvSpPr/>
            <p:nvPr/>
          </p:nvSpPr>
          <p:spPr>
            <a:xfrm>
              <a:off x="4790805" y="2766716"/>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4">
              <a:extLst>
                <a:ext uri="{FF2B5EF4-FFF2-40B4-BE49-F238E27FC236}">
                  <a16:creationId xmlns:a16="http://schemas.microsoft.com/office/drawing/2014/main" id="{AD4EB683-7778-D14C-B4C1-24859F831E98}"/>
                </a:ext>
              </a:extLst>
            </p:cNvPr>
            <p:cNvSpPr>
              <a:spLocks noChangeArrowheads="1"/>
            </p:cNvSpPr>
            <p:nvPr/>
          </p:nvSpPr>
          <p:spPr bwMode="auto">
            <a:xfrm>
              <a:off x="4790804" y="2921381"/>
              <a:ext cx="1968897" cy="252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Support Worker</a:t>
              </a:r>
            </a:p>
          </p:txBody>
        </p:sp>
      </p:grpSp>
    </p:spTree>
    <p:extLst>
      <p:ext uri="{BB962C8B-B14F-4D97-AF65-F5344CB8AC3E}">
        <p14:creationId xmlns:p14="http://schemas.microsoft.com/office/powerpoint/2010/main" val="295887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6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7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7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7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73"/>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7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75"/>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49CD-CD0F-4A07-B427-54D1271AD25A}"/>
              </a:ext>
            </a:extLst>
          </p:cNvPr>
          <p:cNvSpPr>
            <a:spLocks noGrp="1"/>
          </p:cNvSpPr>
          <p:nvPr>
            <p:ph type="title"/>
          </p:nvPr>
        </p:nvSpPr>
        <p:spPr/>
        <p:txBody>
          <a:bodyPr/>
          <a:lstStyle/>
          <a:p>
            <a:r>
              <a:rPr lang="en-US"/>
              <a:t>Further information about job roles</a:t>
            </a:r>
          </a:p>
        </p:txBody>
      </p:sp>
      <p:sp>
        <p:nvSpPr>
          <p:cNvPr id="3" name="Content Placeholder 2">
            <a:extLst>
              <a:ext uri="{FF2B5EF4-FFF2-40B4-BE49-F238E27FC236}">
                <a16:creationId xmlns:a16="http://schemas.microsoft.com/office/drawing/2014/main" id="{08ACA9E3-E28D-4261-94AB-E7C31B2DD777}"/>
              </a:ext>
            </a:extLst>
          </p:cNvPr>
          <p:cNvSpPr>
            <a:spLocks noGrp="1"/>
          </p:cNvSpPr>
          <p:nvPr>
            <p:ph type="body" sz="quarter" idx="11"/>
          </p:nvPr>
        </p:nvSpPr>
        <p:spPr/>
        <p:txBody>
          <a:bodyPr/>
          <a:lstStyle/>
          <a:p>
            <a:r>
              <a:rPr lang="en-US" dirty="0"/>
              <a:t>Want some advice </a:t>
            </a:r>
            <a:r>
              <a:rPr lang="en-US" u="sng" dirty="0">
                <a:ea typeface="+mn-lt"/>
                <a:cs typeface="+mn-lt"/>
                <a:hlinkClick r:id="rId2"/>
              </a:rPr>
              <a:t>speak to someone from the National Careers Service</a:t>
            </a:r>
            <a:r>
              <a:rPr lang="en-US" dirty="0">
                <a:ea typeface="+mn-lt"/>
                <a:cs typeface="+mn-lt"/>
              </a:rPr>
              <a:t> </a:t>
            </a:r>
          </a:p>
          <a:p>
            <a:endParaRPr lang="en-US" dirty="0"/>
          </a:p>
          <a:p>
            <a:r>
              <a:rPr lang="en-US" dirty="0"/>
              <a:t>Explore more job roles </a:t>
            </a:r>
            <a:r>
              <a:rPr lang="en-US" dirty="0">
                <a:ea typeface="+mn-lt"/>
                <a:cs typeface="+mn-lt"/>
                <a:hlinkClick r:id="rId3"/>
              </a:rPr>
              <a:t>www.skillsforcare.org.uk/SocialCareJobs</a:t>
            </a:r>
            <a:endParaRPr lang="en-US" dirty="0"/>
          </a:p>
        </p:txBody>
      </p:sp>
    </p:spTree>
    <p:extLst>
      <p:ext uri="{BB962C8B-B14F-4D97-AF65-F5344CB8AC3E}">
        <p14:creationId xmlns:p14="http://schemas.microsoft.com/office/powerpoint/2010/main" val="201672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1255464" y="1503722"/>
            <a:ext cx="6047904" cy="670559"/>
          </a:xfrm>
        </p:spPr>
        <p:txBody>
          <a:bodyPr/>
          <a:lstStyle/>
          <a:p>
            <a:pPr marL="0" indent="0">
              <a:buNone/>
              <a:defRPr/>
            </a:pPr>
            <a:r>
              <a:rPr lang="en-GB" sz="2000" b="1" dirty="0">
                <a:solidFill>
                  <a:srgbClr val="008B95"/>
                </a:solidFill>
              </a:rPr>
              <a:t>It's not safe to work in adult social care because of the risk of catching COVID-19</a:t>
            </a:r>
            <a:endParaRPr lang="en-US" sz="2000" dirty="0">
              <a:solidFill>
                <a:srgbClr val="008B95"/>
              </a:solidFill>
            </a:endParaRPr>
          </a:p>
          <a:p>
            <a:pPr marL="0" indent="0">
              <a:buNone/>
              <a:defRPr/>
            </a:pPr>
            <a:endParaRPr lang="en-GB" sz="2000" dirty="0"/>
          </a:p>
        </p:txBody>
      </p:sp>
      <p:sp>
        <p:nvSpPr>
          <p:cNvPr id="48130" name="Title 1"/>
          <p:cNvSpPr>
            <a:spLocks noGrp="1"/>
          </p:cNvSpPr>
          <p:nvPr>
            <p:ph type="title"/>
          </p:nvPr>
        </p:nvSpPr>
        <p:spPr>
          <a:xfrm>
            <a:off x="436015" y="415368"/>
            <a:ext cx="5802370" cy="646811"/>
          </a:xfrm>
        </p:spPr>
        <p:txBody>
          <a:bodyPr/>
          <a:lstStyle/>
          <a:p>
            <a:r>
              <a:rPr lang="en-GB" altLang="en-US" dirty="0"/>
              <a:t>Myths and </a:t>
            </a:r>
            <a:r>
              <a:rPr lang="en-GB" altLang="en-US" dirty="0" err="1"/>
              <a:t>mythbusting</a:t>
            </a:r>
            <a:endParaRPr lang="en-GB" altLang="en-US" dirty="0"/>
          </a:p>
        </p:txBody>
      </p:sp>
      <p:pic>
        <p:nvPicPr>
          <p:cNvPr id="5" name="Picture 4" descr="A picture containing drawing&#10;&#10;Description automatically generated">
            <a:extLst>
              <a:ext uri="{FF2B5EF4-FFF2-40B4-BE49-F238E27FC236}">
                <a16:creationId xmlns:a16="http://schemas.microsoft.com/office/drawing/2014/main" id="{91F721CF-C2B6-4316-B138-85BC4F899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52" y="1503722"/>
            <a:ext cx="674698" cy="670559"/>
          </a:xfrm>
          <a:prstGeom prst="rect">
            <a:avLst/>
          </a:prstGeom>
        </p:spPr>
      </p:pic>
      <p:sp>
        <p:nvSpPr>
          <p:cNvPr id="7" name="Content Placeholder 2">
            <a:extLst>
              <a:ext uri="{FF2B5EF4-FFF2-40B4-BE49-F238E27FC236}">
                <a16:creationId xmlns:a16="http://schemas.microsoft.com/office/drawing/2014/main" id="{7FAD166E-17E6-4513-B77D-64BAFD32FF89}"/>
              </a:ext>
            </a:extLst>
          </p:cNvPr>
          <p:cNvSpPr txBox="1">
            <a:spLocks/>
          </p:cNvSpPr>
          <p:nvPr/>
        </p:nvSpPr>
        <p:spPr>
          <a:xfrm>
            <a:off x="461766" y="2180506"/>
            <a:ext cx="8016224" cy="1464518"/>
          </a:xfrm>
          <a:prstGeom prst="rect">
            <a:avLst/>
          </a:prstGeom>
        </p:spPr>
        <p:txBody>
          <a:bodyPr/>
          <a:lstStyle>
            <a:lvl1pPr marL="228600" indent="-228600" algn="l" defTabSz="914400" rtl="0" eaLnBrk="1" latinLnBrk="0" hangingPunct="1">
              <a:lnSpc>
                <a:spcPct val="90000"/>
              </a:lnSpc>
              <a:spcBef>
                <a:spcPts val="1000"/>
              </a:spcBef>
              <a:buClr>
                <a:srgbClr val="005EB8"/>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EB8"/>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EB8"/>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EB8"/>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Font typeface="Wingdings" pitchFamily="2" charset="2"/>
              <a:buNone/>
              <a:defRPr/>
            </a:pPr>
            <a:r>
              <a:rPr lang="en-GB" sz="1800" dirty="0">
                <a:ea typeface="+mn-lt"/>
                <a:cs typeface="+mn-lt"/>
              </a:rPr>
              <a:t>Employers are committed to protecting the health and wellbeing of the people that work for them. Using personal protective equipment (PPE) correctly, regularly cleaning your hands and following standard infection prevention and control precautions will help you remain protected. Care workers should receive PPE from the care provider they work for in line with the latest government recommendations. </a:t>
            </a:r>
            <a:endParaRPr lang="en-GB" sz="1800" dirty="0"/>
          </a:p>
        </p:txBody>
      </p:sp>
      <p:sp>
        <p:nvSpPr>
          <p:cNvPr id="8" name="Content Placeholder 2">
            <a:extLst>
              <a:ext uri="{FF2B5EF4-FFF2-40B4-BE49-F238E27FC236}">
                <a16:creationId xmlns:a16="http://schemas.microsoft.com/office/drawing/2014/main" id="{71909BF3-2CC7-4C47-994B-79DF980B7E40}"/>
              </a:ext>
            </a:extLst>
          </p:cNvPr>
          <p:cNvSpPr txBox="1">
            <a:spLocks/>
          </p:cNvSpPr>
          <p:nvPr/>
        </p:nvSpPr>
        <p:spPr>
          <a:xfrm>
            <a:off x="1232594" y="4142540"/>
            <a:ext cx="7245396" cy="589143"/>
          </a:xfrm>
          <a:prstGeom prst="rect">
            <a:avLst/>
          </a:prstGeom>
        </p:spPr>
        <p:txBody>
          <a:bodyPr/>
          <a:lstStyle>
            <a:lvl1pPr marL="228600" indent="-228600" algn="l" defTabSz="914400" rtl="0" eaLnBrk="1" latinLnBrk="0" hangingPunct="1">
              <a:lnSpc>
                <a:spcPct val="90000"/>
              </a:lnSpc>
              <a:spcBef>
                <a:spcPts val="1000"/>
              </a:spcBef>
              <a:buClr>
                <a:srgbClr val="005EB8"/>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EB8"/>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EB8"/>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EB8"/>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pitchFamily="2" charset="2"/>
              <a:buNone/>
              <a:defRPr/>
            </a:pPr>
            <a:r>
              <a:rPr lang="en-GB" sz="2000" b="1" dirty="0">
                <a:solidFill>
                  <a:srgbClr val="008B95"/>
                </a:solidFill>
              </a:rPr>
              <a:t>Employers won’t be interested in me as I don’t have any relevant qualifications</a:t>
            </a:r>
            <a:endParaRPr lang="en-US" sz="2000" dirty="0">
              <a:solidFill>
                <a:srgbClr val="008B95"/>
              </a:solidFill>
              <a:ea typeface="+mn-lt"/>
              <a:cs typeface="+mn-lt"/>
            </a:endParaRPr>
          </a:p>
        </p:txBody>
      </p:sp>
      <p:sp>
        <p:nvSpPr>
          <p:cNvPr id="9" name="Content Placeholder 2">
            <a:extLst>
              <a:ext uri="{FF2B5EF4-FFF2-40B4-BE49-F238E27FC236}">
                <a16:creationId xmlns:a16="http://schemas.microsoft.com/office/drawing/2014/main" id="{CF211D4C-DB68-4494-A30C-A93E0BB85D35}"/>
              </a:ext>
            </a:extLst>
          </p:cNvPr>
          <p:cNvSpPr txBox="1">
            <a:spLocks/>
          </p:cNvSpPr>
          <p:nvPr/>
        </p:nvSpPr>
        <p:spPr>
          <a:xfrm>
            <a:off x="512515" y="4782162"/>
            <a:ext cx="7965476" cy="1464518"/>
          </a:xfrm>
          <a:prstGeom prst="rect">
            <a:avLst/>
          </a:prstGeom>
        </p:spPr>
        <p:txBody>
          <a:bodyPr/>
          <a:lstStyle>
            <a:lvl1pPr marL="228600" indent="-228600" algn="l" defTabSz="914400" rtl="0" eaLnBrk="1" latinLnBrk="0" hangingPunct="1">
              <a:lnSpc>
                <a:spcPct val="90000"/>
              </a:lnSpc>
              <a:spcBef>
                <a:spcPts val="1000"/>
              </a:spcBef>
              <a:buClr>
                <a:srgbClr val="005EB8"/>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EB8"/>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EB8"/>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EB8"/>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Font typeface="Wingdings" pitchFamily="2" charset="2"/>
              <a:buNone/>
              <a:defRPr/>
            </a:pPr>
            <a:r>
              <a:rPr lang="en-GB" sz="1800" dirty="0"/>
              <a:t>You don’t always need formal qualifications before beginning a career in social care – often your attitude and life experiences are more important. As you work you’ll develop new skills and there’ll be plenty of great learning and development opportunities that can lead to qualifications</a:t>
            </a:r>
          </a:p>
          <a:p>
            <a:pPr marL="0" indent="0" fontAlgn="auto">
              <a:lnSpc>
                <a:spcPct val="100000"/>
              </a:lnSpc>
              <a:spcAft>
                <a:spcPts val="0"/>
              </a:spcAft>
              <a:buFontTx/>
              <a:buNone/>
              <a:defRPr/>
            </a:pPr>
            <a:r>
              <a:rPr lang="en-GB" sz="1800" dirty="0"/>
              <a:t> </a:t>
            </a:r>
          </a:p>
          <a:p>
            <a:pPr marL="0" indent="0" fontAlgn="auto">
              <a:lnSpc>
                <a:spcPct val="100000"/>
              </a:lnSpc>
              <a:spcAft>
                <a:spcPts val="0"/>
              </a:spcAft>
              <a:buFontTx/>
              <a:buNone/>
              <a:defRPr/>
            </a:pPr>
            <a:r>
              <a:rPr lang="en-GB" sz="1800" dirty="0"/>
              <a:t> </a:t>
            </a:r>
          </a:p>
          <a:p>
            <a:pPr fontAlgn="auto">
              <a:lnSpc>
                <a:spcPct val="100000"/>
              </a:lnSpc>
              <a:spcAft>
                <a:spcPts val="0"/>
              </a:spcAft>
              <a:defRPr/>
            </a:pPr>
            <a:endParaRPr lang="en-GB" sz="1800" dirty="0"/>
          </a:p>
        </p:txBody>
      </p:sp>
      <p:pic>
        <p:nvPicPr>
          <p:cNvPr id="10" name="Picture 9" descr="A picture containing drawing&#10;&#10;Description automatically generated">
            <a:extLst>
              <a:ext uri="{FF2B5EF4-FFF2-40B4-BE49-F238E27FC236}">
                <a16:creationId xmlns:a16="http://schemas.microsoft.com/office/drawing/2014/main" id="{FE18D158-DEB5-4466-BBA5-3BAB61FCC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52" y="4101831"/>
            <a:ext cx="674698" cy="6705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1160585" y="1558053"/>
            <a:ext cx="6651775" cy="646811"/>
          </a:xfrm>
        </p:spPr>
        <p:txBody>
          <a:bodyPr/>
          <a:lstStyle/>
          <a:p>
            <a:pPr marL="0" indent="0">
              <a:buFontTx/>
              <a:buNone/>
              <a:defRPr/>
            </a:pPr>
            <a:r>
              <a:rPr lang="en-GB" sz="2000" b="1" dirty="0">
                <a:solidFill>
                  <a:srgbClr val="008B95"/>
                </a:solidFill>
                <a:latin typeface="+mj-lt"/>
              </a:rPr>
              <a:t>Social care is a dead-end job with no training and development opportunities</a:t>
            </a:r>
            <a:endParaRPr lang="en-GB" sz="2000" dirty="0">
              <a:solidFill>
                <a:srgbClr val="008B95"/>
              </a:solidFill>
              <a:latin typeface="+mj-lt"/>
            </a:endParaRPr>
          </a:p>
          <a:p>
            <a:pPr marL="0" indent="0">
              <a:buFontTx/>
              <a:buNone/>
              <a:defRPr/>
            </a:pPr>
            <a:r>
              <a:rPr lang="en-GB" sz="2000" dirty="0">
                <a:solidFill>
                  <a:srgbClr val="008B95"/>
                </a:solidFill>
                <a:latin typeface="+mj-lt"/>
              </a:rPr>
              <a:t> </a:t>
            </a:r>
          </a:p>
          <a:p>
            <a:pPr marL="0" indent="0">
              <a:buNone/>
              <a:defRPr/>
            </a:pPr>
            <a:endParaRPr lang="en-GB" sz="2000" dirty="0">
              <a:solidFill>
                <a:srgbClr val="008B95"/>
              </a:solidFill>
              <a:latin typeface="+mj-lt"/>
            </a:endParaRPr>
          </a:p>
          <a:p>
            <a:pPr marL="0" indent="0">
              <a:buFontTx/>
              <a:buNone/>
              <a:defRPr/>
            </a:pPr>
            <a:r>
              <a:rPr lang="en-GB" sz="2000" dirty="0">
                <a:solidFill>
                  <a:srgbClr val="008B95"/>
                </a:solidFill>
                <a:latin typeface="+mj-lt"/>
              </a:rPr>
              <a:t> </a:t>
            </a:r>
          </a:p>
        </p:txBody>
      </p:sp>
      <p:sp>
        <p:nvSpPr>
          <p:cNvPr id="50178" name="Title 1"/>
          <p:cNvSpPr>
            <a:spLocks noGrp="1"/>
          </p:cNvSpPr>
          <p:nvPr>
            <p:ph type="title"/>
          </p:nvPr>
        </p:nvSpPr>
        <p:spPr/>
        <p:txBody>
          <a:bodyPr/>
          <a:lstStyle/>
          <a:p>
            <a:r>
              <a:rPr lang="en-GB" altLang="en-US" dirty="0"/>
              <a:t>Myths and </a:t>
            </a:r>
            <a:r>
              <a:rPr lang="en-GB" altLang="en-US" dirty="0" err="1"/>
              <a:t>mythbusting</a:t>
            </a:r>
            <a:r>
              <a:rPr lang="en-GB" altLang="en-US" dirty="0"/>
              <a:t> </a:t>
            </a:r>
          </a:p>
        </p:txBody>
      </p:sp>
      <p:sp>
        <p:nvSpPr>
          <p:cNvPr id="4" name="TextBox 3">
            <a:extLst>
              <a:ext uri="{FF2B5EF4-FFF2-40B4-BE49-F238E27FC236}">
                <a16:creationId xmlns:a16="http://schemas.microsoft.com/office/drawing/2014/main" id="{30C157E4-C842-4AF7-BF52-F6483B142C46}"/>
              </a:ext>
            </a:extLst>
          </p:cNvPr>
          <p:cNvSpPr txBox="1"/>
          <p:nvPr/>
        </p:nvSpPr>
        <p:spPr>
          <a:xfrm>
            <a:off x="410526" y="2210088"/>
            <a:ext cx="7992888" cy="1754326"/>
          </a:xfrm>
          <a:prstGeom prst="rect">
            <a:avLst/>
          </a:prstGeom>
          <a:noFill/>
        </p:spPr>
        <p:txBody>
          <a:bodyPr wrap="square" rtlCol="0">
            <a:spAutoFit/>
          </a:bodyPr>
          <a:lstStyle/>
          <a:p>
            <a:pPr marL="0" indent="0">
              <a:buFontTx/>
              <a:buNone/>
              <a:defRPr/>
            </a:pPr>
            <a:r>
              <a:rPr lang="en-GB" sz="1800" dirty="0">
                <a:solidFill>
                  <a:schemeClr val="tx1"/>
                </a:solidFill>
              </a:rPr>
              <a:t>There are ample opportunities for training and development, be it short courses in a topic relevant to your role or management and degree level qualifications. Many of the courses you’ll have the option of completing are work-based.</a:t>
            </a:r>
          </a:p>
          <a:p>
            <a:pPr marL="0" indent="0">
              <a:buFontTx/>
              <a:buNone/>
              <a:defRPr/>
            </a:pPr>
            <a:endParaRPr lang="en-GB" sz="1800" b="1" dirty="0">
              <a:solidFill>
                <a:schemeClr val="tx1"/>
              </a:solidFill>
            </a:endParaRPr>
          </a:p>
          <a:p>
            <a:endParaRPr lang="en-GB" sz="1800" dirty="0">
              <a:solidFill>
                <a:schemeClr val="tx1"/>
              </a:solidFill>
            </a:endParaRPr>
          </a:p>
        </p:txBody>
      </p:sp>
      <p:sp>
        <p:nvSpPr>
          <p:cNvPr id="5" name="TextBox 4">
            <a:extLst>
              <a:ext uri="{FF2B5EF4-FFF2-40B4-BE49-F238E27FC236}">
                <a16:creationId xmlns:a16="http://schemas.microsoft.com/office/drawing/2014/main" id="{861543C3-343C-42C1-A29D-F7F9E3014800}"/>
              </a:ext>
            </a:extLst>
          </p:cNvPr>
          <p:cNvSpPr txBox="1"/>
          <p:nvPr/>
        </p:nvSpPr>
        <p:spPr>
          <a:xfrm>
            <a:off x="1166426" y="4009275"/>
            <a:ext cx="5976664" cy="707886"/>
          </a:xfrm>
          <a:prstGeom prst="rect">
            <a:avLst/>
          </a:prstGeom>
          <a:noFill/>
        </p:spPr>
        <p:txBody>
          <a:bodyPr wrap="square" rtlCol="0">
            <a:spAutoFit/>
          </a:bodyPr>
          <a:lstStyle/>
          <a:p>
            <a:pPr marL="0" indent="0">
              <a:buFontTx/>
              <a:buNone/>
              <a:defRPr/>
            </a:pPr>
            <a:r>
              <a:rPr lang="en-GB" b="1" dirty="0">
                <a:solidFill>
                  <a:srgbClr val="008B95"/>
                </a:solidFill>
                <a:latin typeface="+mj-lt"/>
              </a:rPr>
              <a:t>Social care is not a worthwhile career</a:t>
            </a:r>
          </a:p>
          <a:p>
            <a:endParaRPr lang="en-GB" dirty="0">
              <a:solidFill>
                <a:srgbClr val="008B95"/>
              </a:solidFill>
              <a:latin typeface="+mj-lt"/>
            </a:endParaRPr>
          </a:p>
        </p:txBody>
      </p:sp>
      <p:sp>
        <p:nvSpPr>
          <p:cNvPr id="6" name="TextBox 5">
            <a:extLst>
              <a:ext uri="{FF2B5EF4-FFF2-40B4-BE49-F238E27FC236}">
                <a16:creationId xmlns:a16="http://schemas.microsoft.com/office/drawing/2014/main" id="{2D85D3D2-361D-4A7C-970A-535486165E22}"/>
              </a:ext>
            </a:extLst>
          </p:cNvPr>
          <p:cNvSpPr txBox="1"/>
          <p:nvPr/>
        </p:nvSpPr>
        <p:spPr>
          <a:xfrm>
            <a:off x="375090" y="4573411"/>
            <a:ext cx="7992888" cy="1754326"/>
          </a:xfrm>
          <a:prstGeom prst="rect">
            <a:avLst/>
          </a:prstGeom>
          <a:noFill/>
        </p:spPr>
        <p:txBody>
          <a:bodyPr wrap="square" rtlCol="0">
            <a:spAutoFit/>
          </a:bodyPr>
          <a:lstStyle/>
          <a:p>
            <a:pPr marL="0" indent="0">
              <a:buFontTx/>
              <a:buNone/>
              <a:defRPr/>
            </a:pPr>
            <a:r>
              <a:rPr lang="en-GB" sz="1800" dirty="0">
                <a:solidFill>
                  <a:schemeClr val="tx1"/>
                </a:solidFill>
              </a:rPr>
              <a:t>Social care is about helping people with their lives and supporting them to maintain their independence, dignity and control. You can gain an enormous sense of personal achievement from knowing that your job is helping people.</a:t>
            </a:r>
          </a:p>
          <a:p>
            <a:pPr marL="0" indent="0">
              <a:buFontTx/>
              <a:buNone/>
              <a:defRPr/>
            </a:pPr>
            <a:r>
              <a:rPr lang="en-GB" sz="1800" dirty="0">
                <a:solidFill>
                  <a:schemeClr val="tx1"/>
                </a:solidFill>
              </a:rPr>
              <a:t>In a recent survey of care workers, 96% said they felt that their work really makes a difference. </a:t>
            </a:r>
          </a:p>
          <a:p>
            <a:endParaRPr lang="en-GB" sz="1800" dirty="0">
              <a:solidFill>
                <a:schemeClr val="tx1"/>
              </a:solidFill>
            </a:endParaRPr>
          </a:p>
        </p:txBody>
      </p:sp>
      <p:pic>
        <p:nvPicPr>
          <p:cNvPr id="8" name="Picture 7" descr="A picture containing drawing&#10;&#10;Description automatically generated">
            <a:extLst>
              <a:ext uri="{FF2B5EF4-FFF2-40B4-BE49-F238E27FC236}">
                <a16:creationId xmlns:a16="http://schemas.microsoft.com/office/drawing/2014/main" id="{4AC75113-0FCE-47D1-9596-B3EDE4B402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12" y="1550275"/>
            <a:ext cx="674698" cy="670559"/>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8523C2E1-307A-42B6-9D12-9AD58879C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12" y="3857991"/>
            <a:ext cx="674698" cy="670559"/>
          </a:xfrm>
          <a:prstGeom prst="rect">
            <a:avLst/>
          </a:prstGeom>
        </p:spPr>
      </p:pic>
    </p:spTree>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b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asic Powerpoint Template v3">
  <a:themeElements>
    <a:clrScheme name="Basic Powerpoint Template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sic Powerpoint Template v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sic Powerpoint Template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owerpoint Template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owerpoint Template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owerpoint Template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owerpoint Template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owerpoint Template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owerpoint Template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owerpoint Template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owerpoint Template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owerpoint Template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owerpoint Template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owerpoint Template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MU Text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4dd140-1d90-4470-8efb-08aa38beefb4">
      <Terms xmlns="http://schemas.microsoft.com/office/infopath/2007/PartnerControls"/>
    </lcf76f155ced4ddcb4097134ff3c332f>
    <TaxCatchAll xmlns="c4aa80b6-7039-4ed3-900a-40fb228077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8BFB6810FA954BB6ED526BE30761BE" ma:contentTypeVersion="18" ma:contentTypeDescription="Create a new document." ma:contentTypeScope="" ma:versionID="69632d72c47331311f662b400e554d0f">
  <xsd:schema xmlns:xsd="http://www.w3.org/2001/XMLSchema" xmlns:xs="http://www.w3.org/2001/XMLSchema" xmlns:p="http://schemas.microsoft.com/office/2006/metadata/properties" xmlns:ns2="fa4dd140-1d90-4470-8efb-08aa38beefb4" xmlns:ns3="c4aa80b6-7039-4ed3-900a-40fb2280774f" targetNamespace="http://schemas.microsoft.com/office/2006/metadata/properties" ma:root="true" ma:fieldsID="d4c809ef628f6755edc7069dac88d349" ns2:_="" ns3:_="">
    <xsd:import namespace="fa4dd140-1d90-4470-8efb-08aa38beefb4"/>
    <xsd:import namespace="c4aa80b6-7039-4ed3-900a-40fb228077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dd140-1d90-4470-8efb-08aa38bee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20992a2-aa54-4d56-aa83-19c5bb6adb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aa80b6-7039-4ed3-900a-40fb2280774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d51cfd2-d07f-4061-a9c8-97b7b7c31bc9}" ma:internalName="TaxCatchAll" ma:showField="CatchAllData" ma:web="c4aa80b6-7039-4ed3-900a-40fb228077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F240AC-EA34-4705-9F0F-D61FD787A682}">
  <ds:schemaRefs>
    <ds:schemaRef ds:uri="http://schemas.microsoft.com/sharepoint/v3/contenttype/forms"/>
  </ds:schemaRefs>
</ds:datastoreItem>
</file>

<file path=customXml/itemProps2.xml><?xml version="1.0" encoding="utf-8"?>
<ds:datastoreItem xmlns:ds="http://schemas.openxmlformats.org/officeDocument/2006/customXml" ds:itemID="{C25B0CBE-E3B4-4315-B5BC-21ABB458B25E}">
  <ds:schemaRefs>
    <ds:schemaRef ds:uri="http://purl.org/dc/dcmitype/"/>
    <ds:schemaRef ds:uri="http://schemas.microsoft.com/office/2006/documentManagement/types"/>
    <ds:schemaRef ds:uri="http://www.w3.org/XML/1998/namespace"/>
    <ds:schemaRef ds:uri="http://purl.org/dc/terms/"/>
    <ds:schemaRef ds:uri="http://purl.org/dc/elements/1.1/"/>
    <ds:schemaRef ds:uri="ba77c552-3ff8-4573-bb57-b24010f9017f"/>
    <ds:schemaRef ds:uri="http://schemas.microsoft.com/office/infopath/2007/PartnerControls"/>
    <ds:schemaRef ds:uri="http://schemas.openxmlformats.org/package/2006/metadata/core-properties"/>
    <ds:schemaRef ds:uri="3a4bb36d-9f72-4410-b7b7-2b75b9868d6e"/>
    <ds:schemaRef ds:uri="http://schemas.microsoft.com/office/2006/metadata/properties"/>
    <ds:schemaRef ds:uri="fa4dd140-1d90-4470-8efb-08aa38beefb4"/>
    <ds:schemaRef ds:uri="c4aa80b6-7039-4ed3-900a-40fb2280774f"/>
  </ds:schemaRefs>
</ds:datastoreItem>
</file>

<file path=customXml/itemProps3.xml><?xml version="1.0" encoding="utf-8"?>
<ds:datastoreItem xmlns:ds="http://schemas.openxmlformats.org/officeDocument/2006/customXml" ds:itemID="{64A0117B-AB36-4E56-992A-F9AD1C341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dd140-1d90-4470-8efb-08aa38beefb4"/>
    <ds:schemaRef ds:uri="c4aa80b6-7039-4ed3-900a-40fb228077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4624</TotalTime>
  <Words>1664</Words>
  <Application>Microsoft Office PowerPoint</Application>
  <PresentationFormat>On-screen Show (4:3)</PresentationFormat>
  <Paragraphs>211</Paragraphs>
  <Slides>20</Slides>
  <Notes>16</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20</vt:i4>
      </vt:variant>
    </vt:vector>
  </HeadingPairs>
  <TitlesOfParts>
    <vt:vector size="33" baseType="lpstr">
      <vt:lpstr>Arial</vt:lpstr>
      <vt:lpstr>Calibri</vt:lpstr>
      <vt:lpstr>Calibri (Body)</vt:lpstr>
      <vt:lpstr>Hand Of Sean</vt:lpstr>
      <vt:lpstr>Wingdings</vt:lpstr>
      <vt:lpstr>Title slides</vt:lpstr>
      <vt:lpstr>Subtitle slides</vt:lpstr>
      <vt:lpstr>Content slides</vt:lpstr>
      <vt:lpstr>Bespoke title slides</vt:lpstr>
      <vt:lpstr>Bespoke content slides</vt:lpstr>
      <vt:lpstr>End slides</vt:lpstr>
      <vt:lpstr>Basic Powerpoint Template v3</vt:lpstr>
      <vt:lpstr>LMU Text SLIDE MASTER</vt:lpstr>
      <vt:lpstr>Care Careers</vt:lpstr>
      <vt:lpstr>What is social care? </vt:lpstr>
      <vt:lpstr>PowerPoint Presentation</vt:lpstr>
      <vt:lpstr>Why Adult Social Care?</vt:lpstr>
      <vt:lpstr>Working in social care</vt:lpstr>
      <vt:lpstr>Not all jobs involve  personal care! </vt:lpstr>
      <vt:lpstr>Further information about job roles</vt:lpstr>
      <vt:lpstr>Myths and mythbusting</vt:lpstr>
      <vt:lpstr>Myths and mythbusting </vt:lpstr>
      <vt:lpstr>Myths and mythbusting</vt:lpstr>
      <vt:lpstr>National employers that work with Jobcentre Plus</vt:lpstr>
      <vt:lpstr>Local Opportunities</vt:lpstr>
      <vt:lpstr>What sort of people are best suited to a career in care?</vt:lpstr>
      <vt:lpstr>Values are more important than qualifications</vt:lpstr>
      <vt:lpstr>Routes into Care</vt:lpstr>
      <vt:lpstr>Apprentices</vt:lpstr>
      <vt:lpstr>Do you need a DBS Check?</vt:lpstr>
      <vt:lpstr>Working in care can be a fulfilling and rewarding career</vt:lpstr>
      <vt:lpstr>Making a difference</vt:lpstr>
      <vt:lpstr>Job roles and progression</vt:lpstr>
    </vt:vector>
  </TitlesOfParts>
  <Company>Conder-Nash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nash</dc:creator>
  <cp:lastModifiedBy>Carl Mullen</cp:lastModifiedBy>
  <cp:revision>602</cp:revision>
  <cp:lastPrinted>2015-01-27T15:21:45Z</cp:lastPrinted>
  <dcterms:created xsi:type="dcterms:W3CDTF">2005-03-22T17:07:36Z</dcterms:created>
  <dcterms:modified xsi:type="dcterms:W3CDTF">2024-03-21T10:32:48Z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0x0101000E8BFB6810FA954BB6ED526BE30761BE</vt:lpwstr>
  </property>
  <property fmtid="{D5CDD505-2E9C-101B-9397-08002B2CF9AE}" pid="3" name="MediaServiceImageTags">
    <vt:lpwstr/>
  </property>
</Properties>
</file>