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14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ags/tag15.xml" ContentType="application/vnd.openxmlformats-officedocument.presentationml.tags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16.xml" ContentType="application/vnd.openxmlformats-officedocument.presentationml.tags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tags/tag17.xml" ContentType="application/vnd.openxmlformats-officedocument.presentationml.tags+xml"/>
  <Override PartName="/ppt/notesSlides/notesSlide4.xml" ContentType="application/vnd.openxmlformats-officedocument.presentationml.notesSlide+xml"/>
  <Override PartName="/ppt/charts/chartEx1.xml" ContentType="application/vnd.ms-office.chartex+xml"/>
  <Override PartName="/ppt/charts/style5.xml" ContentType="application/vnd.ms-office.chartstyle+xml"/>
  <Override PartName="/ppt/charts/colors5.xml" ContentType="application/vnd.ms-office.chartcolorstyle+xml"/>
  <Override PartName="/ppt/charts/chartEx2.xml" ContentType="application/vnd.ms-office.chartex+xml"/>
  <Override PartName="/ppt/charts/style6.xml" ContentType="application/vnd.ms-office.chartstyle+xml"/>
  <Override PartName="/ppt/charts/colors6.xml" ContentType="application/vnd.ms-office.chartcolorstyle+xml"/>
  <Override PartName="/ppt/charts/chartEx3.xml" ContentType="application/vnd.ms-office.chartex+xml"/>
  <Override PartName="/ppt/charts/style7.xml" ContentType="application/vnd.ms-office.chartstyle+xml"/>
  <Override PartName="/ppt/charts/colors7.xml" ContentType="application/vnd.ms-office.chartcolorstyle+xml"/>
  <Override PartName="/ppt/tags/tag18.xml" ContentType="application/vnd.openxmlformats-officedocument.presentationml.tags+xml"/>
  <Override PartName="/ppt/notesSlides/notesSlide5.xml" ContentType="application/vnd.openxmlformats-officedocument.presentationml.notesSlide+xml"/>
  <Override PartName="/ppt/tags/tag19.xml" ContentType="application/vnd.openxmlformats-officedocument.presentationml.tags+xml"/>
  <Override PartName="/ppt/notesSlides/notesSlide6.xml" ContentType="application/vnd.openxmlformats-officedocument.presentationml.notesSlide+xml"/>
  <Override PartName="/ppt/tags/tag20.xml" ContentType="application/vnd.openxmlformats-officedocument.presentationml.tags+xml"/>
  <Override PartName="/ppt/notesSlides/notesSlide7.xml" ContentType="application/vnd.openxmlformats-officedocument.presentationml.notesSlide+xml"/>
  <Override PartName="/ppt/tags/tag21.xml" ContentType="application/vnd.openxmlformats-officedocument.presentationml.tags+xml"/>
  <Override PartName="/ppt/notesSlides/notesSlide8.xml" ContentType="application/vnd.openxmlformats-officedocument.presentationml.notesSlide+xml"/>
  <Override PartName="/ppt/tags/tag22.xml" ContentType="application/vnd.openxmlformats-officedocument.presentationml.tags+xml"/>
  <Override PartName="/ppt/notesSlides/notesSlide9.xml" ContentType="application/vnd.openxmlformats-officedocument.presentationml.notesSlide+xml"/>
  <Override PartName="/ppt/tags/tag23.xml" ContentType="application/vnd.openxmlformats-officedocument.presentationml.tags+xml"/>
  <Override PartName="/ppt/notesSlides/notesSlide10.xml" ContentType="application/vnd.openxmlformats-officedocument.presentationml.notesSlide+xml"/>
  <Override PartName="/ppt/tags/tag24.xml" ContentType="application/vnd.openxmlformats-officedocument.presentationml.tags+xml"/>
  <Override PartName="/ppt/notesSlides/notesSlide11.xml" ContentType="application/vnd.openxmlformats-officedocument.presentationml.notesSlide+xml"/>
  <Override PartName="/ppt/tags/tag25.xml" ContentType="application/vnd.openxmlformats-officedocument.presentationml.tags+xml"/>
  <Override PartName="/ppt/notesSlides/notesSlide12.xml" ContentType="application/vnd.openxmlformats-officedocument.presentationml.notesSlide+xml"/>
  <Override PartName="/ppt/tags/tag26.xml" ContentType="application/vnd.openxmlformats-officedocument.presentationml.tags+xml"/>
  <Override PartName="/ppt/notesSlides/notesSlide13.xml" ContentType="application/vnd.openxmlformats-officedocument.presentationml.notesSlide+xml"/>
  <Override PartName="/ppt/tags/tag27.xml" ContentType="application/vnd.openxmlformats-officedocument.presentationml.tags+xml"/>
  <Override PartName="/ppt/notesSlides/notesSlide14.xml" ContentType="application/vnd.openxmlformats-officedocument.presentationml.notesSlide+xml"/>
  <Override PartName="/ppt/tags/tag28.xml" ContentType="application/vnd.openxmlformats-officedocument.presentationml.tags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4" r:id="rId1"/>
  </p:sldMasterIdLst>
  <p:notesMasterIdLst>
    <p:notesMasterId r:id="rId18"/>
  </p:notesMasterIdLst>
  <p:handoutMasterIdLst>
    <p:handoutMasterId r:id="rId19"/>
  </p:handoutMasterIdLst>
  <p:sldIdLst>
    <p:sldId id="276" r:id="rId2"/>
    <p:sldId id="264" r:id="rId3"/>
    <p:sldId id="266" r:id="rId4"/>
    <p:sldId id="277" r:id="rId5"/>
    <p:sldId id="289" r:id="rId6"/>
    <p:sldId id="267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</p:sldIdLst>
  <p:sldSz cx="7772400" cy="10058400"/>
  <p:notesSz cx="7010400" cy="9296400"/>
  <p:custDataLst>
    <p:tags r:id="rId2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91" userDrawn="1">
          <p15:clr>
            <a:srgbClr val="A4A3A4"/>
          </p15:clr>
        </p15:guide>
        <p15:guide id="2" pos="247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1E1"/>
    <a:srgbClr val="539E39"/>
    <a:srgbClr val="EEEBE3"/>
    <a:srgbClr val="FFFFFF"/>
    <a:srgbClr val="F7F6F3"/>
    <a:srgbClr val="77924C"/>
    <a:srgbClr val="DBEED3"/>
    <a:srgbClr val="85A674"/>
    <a:srgbClr val="7A8D8E"/>
    <a:srgbClr val="96AD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E98B46-D3E6-4FDA-97AE-865BB400B80C}" v="68" dt="2026-08-06T18:14:22.42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50" autoAdjust="0"/>
    <p:restoredTop sz="96247" autoAdjust="0"/>
  </p:normalViewPr>
  <p:slideViewPr>
    <p:cSldViewPr snapToGrid="0">
      <p:cViewPr>
        <p:scale>
          <a:sx n="100" d="100"/>
          <a:sy n="100" d="100"/>
        </p:scale>
        <p:origin x="426" y="-2088"/>
      </p:cViewPr>
      <p:guideLst>
        <p:guide orient="horz" pos="3191"/>
        <p:guide pos="24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3" d="100"/>
          <a:sy n="93" d="100"/>
        </p:scale>
        <p:origin x="3784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ego Hernán Márquez Alemán" userId="4717e453bfda22ca" providerId="LiveId" clId="{9B36D1C2-924A-460F-880B-EF7BE620C54B}"/>
    <pc:docChg chg="undo custSel modSld">
      <pc:chgData name="Diego Hernán Márquez Alemán" userId="4717e453bfda22ca" providerId="LiveId" clId="{9B36D1C2-924A-460F-880B-EF7BE620C54B}" dt="2026-08-06T18:14:35.719" v="306" actId="20577"/>
      <pc:docMkLst>
        <pc:docMk/>
      </pc:docMkLst>
      <pc:sldChg chg="addSp delSp modSp mod">
        <pc:chgData name="Diego Hernán Márquez Alemán" userId="4717e453bfda22ca" providerId="LiveId" clId="{9B36D1C2-924A-460F-880B-EF7BE620C54B}" dt="2026-08-06T18:14:22.427" v="305"/>
        <pc:sldMkLst>
          <pc:docMk/>
          <pc:sldMk cId="0" sldId="264"/>
        </pc:sldMkLst>
        <pc:spChg chg="mod">
          <ac:chgData name="Diego Hernán Márquez Alemán" userId="4717e453bfda22ca" providerId="LiveId" clId="{9B36D1C2-924A-460F-880B-EF7BE620C54B}" dt="2026-08-06T18:14:22.427" v="305"/>
          <ac:spMkLst>
            <pc:docMk/>
            <pc:sldMk cId="0" sldId="264"/>
            <ac:spMk id="4" creationId="{00000000-0000-0000-0000-000000000000}"/>
          </ac:spMkLst>
        </pc:spChg>
        <pc:spChg chg="mod">
          <ac:chgData name="Diego Hernán Márquez Alemán" userId="4717e453bfda22ca" providerId="LiveId" clId="{9B36D1C2-924A-460F-880B-EF7BE620C54B}" dt="2026-08-06T17:12:12.032" v="67" actId="20577"/>
          <ac:spMkLst>
            <pc:docMk/>
            <pc:sldMk cId="0" sldId="264"/>
            <ac:spMk id="25" creationId="{BB229191-33FD-21CB-0029-1649B803BA44}"/>
          </ac:spMkLst>
        </pc:spChg>
        <pc:spChg chg="mod">
          <ac:chgData name="Diego Hernán Márquez Alemán" userId="4717e453bfda22ca" providerId="LiveId" clId="{9B36D1C2-924A-460F-880B-EF7BE620C54B}" dt="2026-08-06T18:14:22.427" v="305"/>
          <ac:spMkLst>
            <pc:docMk/>
            <pc:sldMk cId="0" sldId="264"/>
            <ac:spMk id="50" creationId="{00000000-0000-0000-0000-000000000000}"/>
          </ac:spMkLst>
        </pc:spChg>
        <pc:spChg chg="mod">
          <ac:chgData name="Diego Hernán Márquez Alemán" userId="4717e453bfda22ca" providerId="LiveId" clId="{9B36D1C2-924A-460F-880B-EF7BE620C54B}" dt="2026-08-06T18:13:58.211" v="304"/>
          <ac:spMkLst>
            <pc:docMk/>
            <pc:sldMk cId="0" sldId="264"/>
            <ac:spMk id="144" creationId="{EA1D55F9-2A49-D27A-75F3-7BB62156D7BD}"/>
          </ac:spMkLst>
        </pc:spChg>
        <pc:graphicFrameChg chg="del">
          <ac:chgData name="Diego Hernán Márquez Alemán" userId="4717e453bfda22ca" providerId="LiveId" clId="{9B36D1C2-924A-460F-880B-EF7BE620C54B}" dt="2026-08-06T16:57:07.628" v="0" actId="478"/>
          <ac:graphicFrameMkLst>
            <pc:docMk/>
            <pc:sldMk cId="0" sldId="264"/>
            <ac:graphicFrameMk id="2" creationId="{723C2E45-15E9-51DD-C756-7D98711B1D94}"/>
          </ac:graphicFrameMkLst>
        </pc:graphicFrameChg>
        <pc:graphicFrameChg chg="modGraphic">
          <ac:chgData name="Diego Hernán Márquez Alemán" userId="4717e453bfda22ca" providerId="LiveId" clId="{9B36D1C2-924A-460F-880B-EF7BE620C54B}" dt="2026-08-06T17:00:39.221" v="33" actId="20577"/>
          <ac:graphicFrameMkLst>
            <pc:docMk/>
            <pc:sldMk cId="0" sldId="264"/>
            <ac:graphicFrameMk id="5" creationId="{874A25EA-FB4B-4D35-0957-28F5E401B312}"/>
          </ac:graphicFrameMkLst>
        </pc:graphicFrameChg>
        <pc:graphicFrameChg chg="modGraphic">
          <ac:chgData name="Diego Hernán Márquez Alemán" userId="4717e453bfda22ca" providerId="LiveId" clId="{9B36D1C2-924A-460F-880B-EF7BE620C54B}" dt="2026-08-06T17:14:15.686" v="80" actId="20577"/>
          <ac:graphicFrameMkLst>
            <pc:docMk/>
            <pc:sldMk cId="0" sldId="264"/>
            <ac:graphicFrameMk id="14" creationId="{9F2543AA-78AF-37F6-F664-AC5E54F775A4}"/>
          </ac:graphicFrameMkLst>
        </pc:graphicFrameChg>
        <pc:graphicFrameChg chg="del">
          <ac:chgData name="Diego Hernán Márquez Alemán" userId="4717e453bfda22ca" providerId="LiveId" clId="{9B36D1C2-924A-460F-880B-EF7BE620C54B}" dt="2026-08-06T17:09:04.749" v="34" actId="478"/>
          <ac:graphicFrameMkLst>
            <pc:docMk/>
            <pc:sldMk cId="0" sldId="264"/>
            <ac:graphicFrameMk id="15" creationId="{BF4C8791-391F-5AC7-8D12-0396B80F8DFC}"/>
          </ac:graphicFrameMkLst>
        </pc:graphicFrameChg>
        <pc:graphicFrameChg chg="add mod">
          <ac:chgData name="Diego Hernán Márquez Alemán" userId="4717e453bfda22ca" providerId="LiveId" clId="{9B36D1C2-924A-460F-880B-EF7BE620C54B}" dt="2026-08-06T16:59:40.175" v="25"/>
          <ac:graphicFrameMkLst>
            <pc:docMk/>
            <pc:sldMk cId="0" sldId="264"/>
            <ac:graphicFrameMk id="16" creationId="{723C2E45-15E9-51DD-C756-7D98711B1D94}"/>
          </ac:graphicFrameMkLst>
        </pc:graphicFrameChg>
        <pc:graphicFrameChg chg="add mod">
          <ac:chgData name="Diego Hernán Márquez Alemán" userId="4717e453bfda22ca" providerId="LiveId" clId="{9B36D1C2-924A-460F-880B-EF7BE620C54B}" dt="2026-08-06T17:12:20.372" v="68" actId="14100"/>
          <ac:graphicFrameMkLst>
            <pc:docMk/>
            <pc:sldMk cId="0" sldId="264"/>
            <ac:graphicFrameMk id="17" creationId="{BF4C8791-391F-5AC7-8D12-0396B80F8DFC}"/>
          </ac:graphicFrameMkLst>
        </pc:graphicFrameChg>
      </pc:sldChg>
      <pc:sldChg chg="modSp mod">
        <pc:chgData name="Diego Hernán Márquez Alemán" userId="4717e453bfda22ca" providerId="LiveId" clId="{9B36D1C2-924A-460F-880B-EF7BE620C54B}" dt="2026-08-06T18:14:22.427" v="305"/>
        <pc:sldMkLst>
          <pc:docMk/>
          <pc:sldMk cId="845739050" sldId="266"/>
        </pc:sldMkLst>
        <pc:spChg chg="mod">
          <ac:chgData name="Diego Hernán Márquez Alemán" userId="4717e453bfda22ca" providerId="LiveId" clId="{9B36D1C2-924A-460F-880B-EF7BE620C54B}" dt="2026-08-06T18:14:22.427" v="305"/>
          <ac:spMkLst>
            <pc:docMk/>
            <pc:sldMk cId="845739050" sldId="266"/>
            <ac:spMk id="2" creationId="{900D4DB4-4699-9C45-810F-A07DA4C5B5FB}"/>
          </ac:spMkLst>
        </pc:spChg>
        <pc:spChg chg="mod">
          <ac:chgData name="Diego Hernán Márquez Alemán" userId="4717e453bfda22ca" providerId="LiveId" clId="{9B36D1C2-924A-460F-880B-EF7BE620C54B}" dt="2026-08-06T18:14:22.427" v="305"/>
          <ac:spMkLst>
            <pc:docMk/>
            <pc:sldMk cId="845739050" sldId="266"/>
            <ac:spMk id="3" creationId="{919EE3FC-4C2B-3862-9407-DAA2BBFDF482}"/>
          </ac:spMkLst>
        </pc:spChg>
        <pc:spChg chg="mod">
          <ac:chgData name="Diego Hernán Márquez Alemán" userId="4717e453bfda22ca" providerId="LiveId" clId="{9B36D1C2-924A-460F-880B-EF7BE620C54B}" dt="2026-08-06T18:14:22.427" v="305"/>
          <ac:spMkLst>
            <pc:docMk/>
            <pc:sldMk cId="845739050" sldId="266"/>
            <ac:spMk id="4" creationId="{A86DB804-1440-A8AC-EFC8-00A5C879B125}"/>
          </ac:spMkLst>
        </pc:spChg>
        <pc:spChg chg="mod">
          <ac:chgData name="Diego Hernán Márquez Alemán" userId="4717e453bfda22ca" providerId="LiveId" clId="{9B36D1C2-924A-460F-880B-EF7BE620C54B}" dt="2026-08-06T17:30:07.006" v="119" actId="554"/>
          <ac:spMkLst>
            <pc:docMk/>
            <pc:sldMk cId="845739050" sldId="266"/>
            <ac:spMk id="8" creationId="{0451A731-04C8-ACF3-E6E0-91AC46AC7055}"/>
          </ac:spMkLst>
        </pc:spChg>
        <pc:spChg chg="mod">
          <ac:chgData name="Diego Hernán Márquez Alemán" userId="4717e453bfda22ca" providerId="LiveId" clId="{9B36D1C2-924A-460F-880B-EF7BE620C54B}" dt="2026-08-06T17:30:07.006" v="119" actId="554"/>
          <ac:spMkLst>
            <pc:docMk/>
            <pc:sldMk cId="845739050" sldId="266"/>
            <ac:spMk id="9" creationId="{7362496A-FED5-EE6D-846D-7AE88098A558}"/>
          </ac:spMkLst>
        </pc:spChg>
        <pc:spChg chg="mod">
          <ac:chgData name="Diego Hernán Márquez Alemán" userId="4717e453bfda22ca" providerId="LiveId" clId="{9B36D1C2-924A-460F-880B-EF7BE620C54B}" dt="2026-08-06T17:30:07.006" v="119" actId="554"/>
          <ac:spMkLst>
            <pc:docMk/>
            <pc:sldMk cId="845739050" sldId="266"/>
            <ac:spMk id="10" creationId="{4DE15EAB-3137-CAD5-8F4E-F3E842E80EFD}"/>
          </ac:spMkLst>
        </pc:spChg>
        <pc:spChg chg="mod">
          <ac:chgData name="Diego Hernán Márquez Alemán" userId="4717e453bfda22ca" providerId="LiveId" clId="{9B36D1C2-924A-460F-880B-EF7BE620C54B}" dt="2026-08-06T17:30:07.006" v="119" actId="554"/>
          <ac:spMkLst>
            <pc:docMk/>
            <pc:sldMk cId="845739050" sldId="266"/>
            <ac:spMk id="11" creationId="{39B47FFA-0E94-E332-A519-96D8EDC27F1A}"/>
          </ac:spMkLst>
        </pc:spChg>
        <pc:spChg chg="mod">
          <ac:chgData name="Diego Hernán Márquez Alemán" userId="4717e453bfda22ca" providerId="LiveId" clId="{9B36D1C2-924A-460F-880B-EF7BE620C54B}" dt="2026-08-06T17:30:29.992" v="124" actId="554"/>
          <ac:spMkLst>
            <pc:docMk/>
            <pc:sldMk cId="845739050" sldId="266"/>
            <ac:spMk id="13" creationId="{97ED7453-D158-1C65-0DE5-0873DCFD2FA2}"/>
          </ac:spMkLst>
        </pc:spChg>
        <pc:spChg chg="mod">
          <ac:chgData name="Diego Hernán Márquez Alemán" userId="4717e453bfda22ca" providerId="LiveId" clId="{9B36D1C2-924A-460F-880B-EF7BE620C54B}" dt="2026-08-06T17:30:29.992" v="124" actId="554"/>
          <ac:spMkLst>
            <pc:docMk/>
            <pc:sldMk cId="845739050" sldId="266"/>
            <ac:spMk id="14" creationId="{E5E037D1-83C9-BD02-5FDD-D9A8AE8B73CB}"/>
          </ac:spMkLst>
        </pc:spChg>
        <pc:spChg chg="mod">
          <ac:chgData name="Diego Hernán Márquez Alemán" userId="4717e453bfda22ca" providerId="LiveId" clId="{9B36D1C2-924A-460F-880B-EF7BE620C54B}" dt="2026-08-06T17:30:29.992" v="124" actId="554"/>
          <ac:spMkLst>
            <pc:docMk/>
            <pc:sldMk cId="845739050" sldId="266"/>
            <ac:spMk id="15" creationId="{D63036FA-BC74-0DA3-BC9B-BEC796423F92}"/>
          </ac:spMkLst>
        </pc:spChg>
        <pc:spChg chg="mod">
          <ac:chgData name="Diego Hernán Márquez Alemán" userId="4717e453bfda22ca" providerId="LiveId" clId="{9B36D1C2-924A-460F-880B-EF7BE620C54B}" dt="2026-08-06T17:30:36.783" v="125" actId="554"/>
          <ac:spMkLst>
            <pc:docMk/>
            <pc:sldMk cId="845739050" sldId="266"/>
            <ac:spMk id="38" creationId="{77F49082-3C44-9F10-01D1-21849347A121}"/>
          </ac:spMkLst>
        </pc:spChg>
        <pc:spChg chg="mod">
          <ac:chgData name="Diego Hernán Márquez Alemán" userId="4717e453bfda22ca" providerId="LiveId" clId="{9B36D1C2-924A-460F-880B-EF7BE620C54B}" dt="2026-08-06T17:30:36.783" v="125" actId="554"/>
          <ac:spMkLst>
            <pc:docMk/>
            <pc:sldMk cId="845739050" sldId="266"/>
            <ac:spMk id="39" creationId="{DEB01008-B407-EF30-6402-63BFD1289C31}"/>
          </ac:spMkLst>
        </pc:spChg>
        <pc:spChg chg="mod">
          <ac:chgData name="Diego Hernán Márquez Alemán" userId="4717e453bfda22ca" providerId="LiveId" clId="{9B36D1C2-924A-460F-880B-EF7BE620C54B}" dt="2026-08-06T17:30:36.783" v="125" actId="554"/>
          <ac:spMkLst>
            <pc:docMk/>
            <pc:sldMk cId="845739050" sldId="266"/>
            <ac:spMk id="40" creationId="{DD62C5F9-5107-C0AD-2865-2697D678CCEE}"/>
          </ac:spMkLst>
        </pc:spChg>
        <pc:spChg chg="mod">
          <ac:chgData name="Diego Hernán Márquez Alemán" userId="4717e453bfda22ca" providerId="LiveId" clId="{9B36D1C2-924A-460F-880B-EF7BE620C54B}" dt="2026-08-06T18:13:58.211" v="304"/>
          <ac:spMkLst>
            <pc:docMk/>
            <pc:sldMk cId="845739050" sldId="266"/>
            <ac:spMk id="43" creationId="{C90CEC7A-1BF4-FED5-7DD1-5EB4780FCE1E}"/>
          </ac:spMkLst>
        </pc:spChg>
      </pc:sldChg>
      <pc:sldChg chg="modSp mod">
        <pc:chgData name="Diego Hernán Márquez Alemán" userId="4717e453bfda22ca" providerId="LiveId" clId="{9B36D1C2-924A-460F-880B-EF7BE620C54B}" dt="2026-08-06T18:14:35.719" v="306" actId="20577"/>
        <pc:sldMkLst>
          <pc:docMk/>
          <pc:sldMk cId="1657191094" sldId="267"/>
        </pc:sldMkLst>
        <pc:spChg chg="mod">
          <ac:chgData name="Diego Hernán Márquez Alemán" userId="4717e453bfda22ca" providerId="LiveId" clId="{9B36D1C2-924A-460F-880B-EF7BE620C54B}" dt="2026-08-06T18:14:22.427" v="305"/>
          <ac:spMkLst>
            <pc:docMk/>
            <pc:sldMk cId="1657191094" sldId="267"/>
            <ac:spMk id="5" creationId="{BAFEA4FC-4C97-22B9-75C0-0286D037AD45}"/>
          </ac:spMkLst>
        </pc:spChg>
        <pc:spChg chg="mod">
          <ac:chgData name="Diego Hernán Márquez Alemán" userId="4717e453bfda22ca" providerId="LiveId" clId="{9B36D1C2-924A-460F-880B-EF7BE620C54B}" dt="2026-08-06T18:14:35.719" v="306" actId="20577"/>
          <ac:spMkLst>
            <pc:docMk/>
            <pc:sldMk cId="1657191094" sldId="267"/>
            <ac:spMk id="8" creationId="{88F862D5-DB3D-8688-9AD8-EADE0B2B851D}"/>
          </ac:spMkLst>
        </pc:spChg>
        <pc:spChg chg="mod">
          <ac:chgData name="Diego Hernán Márquez Alemán" userId="4717e453bfda22ca" providerId="LiveId" clId="{9B36D1C2-924A-460F-880B-EF7BE620C54B}" dt="2026-08-06T18:13:58.211" v="304"/>
          <ac:spMkLst>
            <pc:docMk/>
            <pc:sldMk cId="1657191094" sldId="267"/>
            <ac:spMk id="10" creationId="{CC3F08FC-2834-B7B7-39E8-0DE204FC39D4}"/>
          </ac:spMkLst>
        </pc:spChg>
        <pc:graphicFrameChg chg="mod modGraphic">
          <ac:chgData name="Diego Hernán Márquez Alemán" userId="4717e453bfda22ca" providerId="LiveId" clId="{9B36D1C2-924A-460F-880B-EF7BE620C54B}" dt="2026-08-06T18:08:40.718" v="201"/>
          <ac:graphicFrameMkLst>
            <pc:docMk/>
            <pc:sldMk cId="1657191094" sldId="267"/>
            <ac:graphicFrameMk id="9" creationId="{3F8AF1F1-B7E2-0444-E21E-15229EB99A0C}"/>
          </ac:graphicFrameMkLst>
        </pc:graphicFrameChg>
      </pc:sldChg>
      <pc:sldChg chg="modSp">
        <pc:chgData name="Diego Hernán Márquez Alemán" userId="4717e453bfda22ca" providerId="LiveId" clId="{9B36D1C2-924A-460F-880B-EF7BE620C54B}" dt="2026-08-06T18:14:22.427" v="305"/>
        <pc:sldMkLst>
          <pc:docMk/>
          <pc:sldMk cId="2223486244" sldId="276"/>
        </pc:sldMkLst>
        <pc:spChg chg="mod">
          <ac:chgData name="Diego Hernán Márquez Alemán" userId="4717e453bfda22ca" providerId="LiveId" clId="{9B36D1C2-924A-460F-880B-EF7BE620C54B}" dt="2026-08-06T18:14:22.427" v="305"/>
          <ac:spMkLst>
            <pc:docMk/>
            <pc:sldMk cId="2223486244" sldId="276"/>
            <ac:spMk id="5" creationId="{639EE527-5185-B927-AAF8-64C6A8F7CD14}"/>
          </ac:spMkLst>
        </pc:spChg>
        <pc:spChg chg="mod">
          <ac:chgData name="Diego Hernán Márquez Alemán" userId="4717e453bfda22ca" providerId="LiveId" clId="{9B36D1C2-924A-460F-880B-EF7BE620C54B}" dt="2026-08-06T18:14:22.427" v="305"/>
          <ac:spMkLst>
            <pc:docMk/>
            <pc:sldMk cId="2223486244" sldId="276"/>
            <ac:spMk id="8" creationId="{20A7E99B-0DA0-6357-8AF0-007936602FA7}"/>
          </ac:spMkLst>
        </pc:spChg>
      </pc:sldChg>
      <pc:sldChg chg="addSp delSp modSp mod">
        <pc:chgData name="Diego Hernán Márquez Alemán" userId="4717e453bfda22ca" providerId="LiveId" clId="{9B36D1C2-924A-460F-880B-EF7BE620C54B}" dt="2026-08-06T18:14:22.427" v="305"/>
        <pc:sldMkLst>
          <pc:docMk/>
          <pc:sldMk cId="1524289669" sldId="277"/>
        </pc:sldMkLst>
        <pc:spChg chg="mod">
          <ac:chgData name="Diego Hernán Márquez Alemán" userId="4717e453bfda22ca" providerId="LiveId" clId="{9B36D1C2-924A-460F-880B-EF7BE620C54B}" dt="2026-08-06T18:14:22.427" v="305"/>
          <ac:spMkLst>
            <pc:docMk/>
            <pc:sldMk cId="1524289669" sldId="277"/>
            <ac:spMk id="2" creationId="{E51AD7A8-73E8-5641-4884-2EF9C3E32BD1}"/>
          </ac:spMkLst>
        </pc:spChg>
        <pc:spChg chg="mod">
          <ac:chgData name="Diego Hernán Márquez Alemán" userId="4717e453bfda22ca" providerId="LiveId" clId="{9B36D1C2-924A-460F-880B-EF7BE620C54B}" dt="2026-08-06T18:14:22.427" v="305"/>
          <ac:spMkLst>
            <pc:docMk/>
            <pc:sldMk cId="1524289669" sldId="277"/>
            <ac:spMk id="3" creationId="{937CA437-DD3F-2C07-0A1E-2944EA6D615C}"/>
          </ac:spMkLst>
        </pc:spChg>
        <pc:spChg chg="mod">
          <ac:chgData name="Diego Hernán Márquez Alemán" userId="4717e453bfda22ca" providerId="LiveId" clId="{9B36D1C2-924A-460F-880B-EF7BE620C54B}" dt="2026-08-06T18:14:22.427" v="305"/>
          <ac:spMkLst>
            <pc:docMk/>
            <pc:sldMk cId="1524289669" sldId="277"/>
            <ac:spMk id="4" creationId="{07369965-1364-5995-01D0-D8AAFCCA3825}"/>
          </ac:spMkLst>
        </pc:spChg>
        <pc:spChg chg="mod">
          <ac:chgData name="Diego Hernán Márquez Alemán" userId="4717e453bfda22ca" providerId="LiveId" clId="{9B36D1C2-924A-460F-880B-EF7BE620C54B}" dt="2026-08-06T18:13:58.211" v="304"/>
          <ac:spMkLst>
            <pc:docMk/>
            <pc:sldMk cId="1524289669" sldId="277"/>
            <ac:spMk id="43" creationId="{26E43AD3-F26A-974F-39A1-A94AEA387238}"/>
          </ac:spMkLst>
        </pc:spChg>
        <pc:graphicFrameChg chg="del">
          <ac:chgData name="Diego Hernán Márquez Alemán" userId="4717e453bfda22ca" providerId="LiveId" clId="{9B36D1C2-924A-460F-880B-EF7BE620C54B}" dt="2026-08-06T17:41:44.030" v="132" actId="478"/>
          <ac:graphicFrameMkLst>
            <pc:docMk/>
            <pc:sldMk cId="1524289669" sldId="277"/>
            <ac:graphicFrameMk id="5" creationId="{0C16782B-3818-50B1-D4A4-5B45BF7B9012}"/>
          </ac:graphicFrameMkLst>
        </pc:graphicFrameChg>
        <pc:graphicFrameChg chg="del">
          <ac:chgData name="Diego Hernán Márquez Alemán" userId="4717e453bfda22ca" providerId="LiveId" clId="{9B36D1C2-924A-460F-880B-EF7BE620C54B}" dt="2026-08-06T17:43:50.524" v="143" actId="478"/>
          <ac:graphicFrameMkLst>
            <pc:docMk/>
            <pc:sldMk cId="1524289669" sldId="277"/>
            <ac:graphicFrameMk id="7" creationId="{D24C6F92-2ABF-2C5A-D47C-01E4FDCF0513}"/>
          </ac:graphicFrameMkLst>
        </pc:graphicFrameChg>
        <pc:graphicFrameChg chg="add mod">
          <ac:chgData name="Diego Hernán Márquez Alemán" userId="4717e453bfda22ca" providerId="LiveId" clId="{9B36D1C2-924A-460F-880B-EF7BE620C54B}" dt="2026-08-06T17:42:48.481" v="142" actId="14100"/>
          <ac:graphicFrameMkLst>
            <pc:docMk/>
            <pc:sldMk cId="1524289669" sldId="277"/>
            <ac:graphicFrameMk id="10" creationId="{0C16782B-3818-50B1-D4A4-5B45BF7B9012}"/>
          </ac:graphicFrameMkLst>
        </pc:graphicFrameChg>
        <pc:graphicFrameChg chg="del">
          <ac:chgData name="Diego Hernán Márquez Alemán" userId="4717e453bfda22ca" providerId="LiveId" clId="{9B36D1C2-924A-460F-880B-EF7BE620C54B}" dt="2026-08-06T17:45:02.462" v="152" actId="478"/>
          <ac:graphicFrameMkLst>
            <pc:docMk/>
            <pc:sldMk cId="1524289669" sldId="277"/>
            <ac:graphicFrameMk id="11" creationId="{06731E5D-77D6-6985-9108-F7D7EFFC2E62}"/>
          </ac:graphicFrameMkLst>
        </pc:graphicFrameChg>
        <pc:graphicFrameChg chg="add mod">
          <ac:chgData name="Diego Hernán Márquez Alemán" userId="4717e453bfda22ca" providerId="LiveId" clId="{9B36D1C2-924A-460F-880B-EF7BE620C54B}" dt="2026-08-06T17:44:32.481" v="151" actId="14100"/>
          <ac:graphicFrameMkLst>
            <pc:docMk/>
            <pc:sldMk cId="1524289669" sldId="277"/>
            <ac:graphicFrameMk id="17" creationId="{D24C6F92-2ABF-2C5A-D47C-01E4FDCF0513}"/>
          </ac:graphicFrameMkLst>
        </pc:graphicFrameChg>
        <pc:graphicFrameChg chg="add mod">
          <ac:chgData name="Diego Hernán Márquez Alemán" userId="4717e453bfda22ca" providerId="LiveId" clId="{9B36D1C2-924A-460F-880B-EF7BE620C54B}" dt="2026-08-06T17:45:26.013" v="159" actId="14100"/>
          <ac:graphicFrameMkLst>
            <pc:docMk/>
            <pc:sldMk cId="1524289669" sldId="277"/>
            <ac:graphicFrameMk id="19" creationId="{06731E5D-77D6-6985-9108-F7D7EFFC2E62}"/>
          </ac:graphicFrameMkLst>
        </pc:graphicFrameChg>
      </pc:sldChg>
      <pc:sldChg chg="modSp">
        <pc:chgData name="Diego Hernán Márquez Alemán" userId="4717e453bfda22ca" providerId="LiveId" clId="{9B36D1C2-924A-460F-880B-EF7BE620C54B}" dt="2026-08-06T18:13:58.211" v="304"/>
        <pc:sldMkLst>
          <pc:docMk/>
          <pc:sldMk cId="2582669251" sldId="279"/>
        </pc:sldMkLst>
        <pc:spChg chg="mod">
          <ac:chgData name="Diego Hernán Márquez Alemán" userId="4717e453bfda22ca" providerId="LiveId" clId="{9B36D1C2-924A-460F-880B-EF7BE620C54B}" dt="2026-08-06T18:13:58.211" v="304"/>
          <ac:spMkLst>
            <pc:docMk/>
            <pc:sldMk cId="2582669251" sldId="279"/>
            <ac:spMk id="10" creationId="{2C8E4BC9-CD6C-631D-14DA-7727405DCAB9}"/>
          </ac:spMkLst>
        </pc:spChg>
      </pc:sldChg>
      <pc:sldChg chg="modSp">
        <pc:chgData name="Diego Hernán Márquez Alemán" userId="4717e453bfda22ca" providerId="LiveId" clId="{9B36D1C2-924A-460F-880B-EF7BE620C54B}" dt="2026-08-06T18:13:58.211" v="304"/>
        <pc:sldMkLst>
          <pc:docMk/>
          <pc:sldMk cId="1974096241" sldId="280"/>
        </pc:sldMkLst>
        <pc:spChg chg="mod">
          <ac:chgData name="Diego Hernán Márquez Alemán" userId="4717e453bfda22ca" providerId="LiveId" clId="{9B36D1C2-924A-460F-880B-EF7BE620C54B}" dt="2026-08-06T18:13:58.211" v="304"/>
          <ac:spMkLst>
            <pc:docMk/>
            <pc:sldMk cId="1974096241" sldId="280"/>
            <ac:spMk id="10" creationId="{6980D511-E31C-E58F-A9C5-A73F4B3D378E}"/>
          </ac:spMkLst>
        </pc:spChg>
      </pc:sldChg>
      <pc:sldChg chg="modSp">
        <pc:chgData name="Diego Hernán Márquez Alemán" userId="4717e453bfda22ca" providerId="LiveId" clId="{9B36D1C2-924A-460F-880B-EF7BE620C54B}" dt="2026-08-06T18:13:58.211" v="304"/>
        <pc:sldMkLst>
          <pc:docMk/>
          <pc:sldMk cId="2557822636" sldId="281"/>
        </pc:sldMkLst>
        <pc:spChg chg="mod">
          <ac:chgData name="Diego Hernán Márquez Alemán" userId="4717e453bfda22ca" providerId="LiveId" clId="{9B36D1C2-924A-460F-880B-EF7BE620C54B}" dt="2026-08-06T18:13:58.211" v="304"/>
          <ac:spMkLst>
            <pc:docMk/>
            <pc:sldMk cId="2557822636" sldId="281"/>
            <ac:spMk id="10" creationId="{714E686E-926E-A7F8-BD38-CBAE4DF41151}"/>
          </ac:spMkLst>
        </pc:spChg>
      </pc:sldChg>
      <pc:sldChg chg="modSp">
        <pc:chgData name="Diego Hernán Márquez Alemán" userId="4717e453bfda22ca" providerId="LiveId" clId="{9B36D1C2-924A-460F-880B-EF7BE620C54B}" dt="2026-08-06T18:13:58.211" v="304"/>
        <pc:sldMkLst>
          <pc:docMk/>
          <pc:sldMk cId="1630142809" sldId="282"/>
        </pc:sldMkLst>
        <pc:spChg chg="mod">
          <ac:chgData name="Diego Hernán Márquez Alemán" userId="4717e453bfda22ca" providerId="LiveId" clId="{9B36D1C2-924A-460F-880B-EF7BE620C54B}" dt="2026-08-06T18:13:58.211" v="304"/>
          <ac:spMkLst>
            <pc:docMk/>
            <pc:sldMk cId="1630142809" sldId="282"/>
            <ac:spMk id="10" creationId="{AFFB267E-65F6-737E-E32D-394D962D8B5E}"/>
          </ac:spMkLst>
        </pc:spChg>
      </pc:sldChg>
      <pc:sldChg chg="modSp">
        <pc:chgData name="Diego Hernán Márquez Alemán" userId="4717e453bfda22ca" providerId="LiveId" clId="{9B36D1C2-924A-460F-880B-EF7BE620C54B}" dt="2026-08-06T18:13:58.211" v="304"/>
        <pc:sldMkLst>
          <pc:docMk/>
          <pc:sldMk cId="3492223354" sldId="283"/>
        </pc:sldMkLst>
        <pc:spChg chg="mod">
          <ac:chgData name="Diego Hernán Márquez Alemán" userId="4717e453bfda22ca" providerId="LiveId" clId="{9B36D1C2-924A-460F-880B-EF7BE620C54B}" dt="2026-08-06T18:13:58.211" v="304"/>
          <ac:spMkLst>
            <pc:docMk/>
            <pc:sldMk cId="3492223354" sldId="283"/>
            <ac:spMk id="10" creationId="{598BA863-F6F7-04AA-899F-B7C987DAFBFC}"/>
          </ac:spMkLst>
        </pc:spChg>
      </pc:sldChg>
      <pc:sldChg chg="modSp">
        <pc:chgData name="Diego Hernán Márquez Alemán" userId="4717e453bfda22ca" providerId="LiveId" clId="{9B36D1C2-924A-460F-880B-EF7BE620C54B}" dt="2026-08-06T18:13:58.211" v="304"/>
        <pc:sldMkLst>
          <pc:docMk/>
          <pc:sldMk cId="2906311002" sldId="284"/>
        </pc:sldMkLst>
        <pc:spChg chg="mod">
          <ac:chgData name="Diego Hernán Márquez Alemán" userId="4717e453bfda22ca" providerId="LiveId" clId="{9B36D1C2-924A-460F-880B-EF7BE620C54B}" dt="2026-08-06T18:13:58.211" v="304"/>
          <ac:spMkLst>
            <pc:docMk/>
            <pc:sldMk cId="2906311002" sldId="284"/>
            <ac:spMk id="10" creationId="{9CCF6BD3-40D0-82AB-1731-E0C5FC7B248A}"/>
          </ac:spMkLst>
        </pc:spChg>
      </pc:sldChg>
      <pc:sldChg chg="modSp">
        <pc:chgData name="Diego Hernán Márquez Alemán" userId="4717e453bfda22ca" providerId="LiveId" clId="{9B36D1C2-924A-460F-880B-EF7BE620C54B}" dt="2026-08-06T18:13:58.211" v="304"/>
        <pc:sldMkLst>
          <pc:docMk/>
          <pc:sldMk cId="1353246365" sldId="285"/>
        </pc:sldMkLst>
        <pc:spChg chg="mod">
          <ac:chgData name="Diego Hernán Márquez Alemán" userId="4717e453bfda22ca" providerId="LiveId" clId="{9B36D1C2-924A-460F-880B-EF7BE620C54B}" dt="2026-08-06T18:13:58.211" v="304"/>
          <ac:spMkLst>
            <pc:docMk/>
            <pc:sldMk cId="1353246365" sldId="285"/>
            <ac:spMk id="10" creationId="{6372BAA6-F548-ED85-999D-0A4092D556B3}"/>
          </ac:spMkLst>
        </pc:spChg>
      </pc:sldChg>
      <pc:sldChg chg="modSp">
        <pc:chgData name="Diego Hernán Márquez Alemán" userId="4717e453bfda22ca" providerId="LiveId" clId="{9B36D1C2-924A-460F-880B-EF7BE620C54B}" dt="2026-08-06T18:13:58.211" v="304"/>
        <pc:sldMkLst>
          <pc:docMk/>
          <pc:sldMk cId="4294697298" sldId="286"/>
        </pc:sldMkLst>
        <pc:spChg chg="mod">
          <ac:chgData name="Diego Hernán Márquez Alemán" userId="4717e453bfda22ca" providerId="LiveId" clId="{9B36D1C2-924A-460F-880B-EF7BE620C54B}" dt="2026-08-06T18:13:58.211" v="304"/>
          <ac:spMkLst>
            <pc:docMk/>
            <pc:sldMk cId="4294697298" sldId="286"/>
            <ac:spMk id="10" creationId="{01B1118F-8A5E-9CE7-5799-76600852550E}"/>
          </ac:spMkLst>
        </pc:spChg>
      </pc:sldChg>
      <pc:sldChg chg="modSp">
        <pc:chgData name="Diego Hernán Márquez Alemán" userId="4717e453bfda22ca" providerId="LiveId" clId="{9B36D1C2-924A-460F-880B-EF7BE620C54B}" dt="2026-08-06T18:13:58.211" v="304"/>
        <pc:sldMkLst>
          <pc:docMk/>
          <pc:sldMk cId="1147301397" sldId="287"/>
        </pc:sldMkLst>
        <pc:spChg chg="mod">
          <ac:chgData name="Diego Hernán Márquez Alemán" userId="4717e453bfda22ca" providerId="LiveId" clId="{9B36D1C2-924A-460F-880B-EF7BE620C54B}" dt="2026-08-06T18:13:58.211" v="304"/>
          <ac:spMkLst>
            <pc:docMk/>
            <pc:sldMk cId="1147301397" sldId="287"/>
            <ac:spMk id="10" creationId="{A6A79D8C-76A7-2719-781B-8192EB3C17D3}"/>
          </ac:spMkLst>
        </pc:spChg>
      </pc:sldChg>
      <pc:sldChg chg="modSp">
        <pc:chgData name="Diego Hernán Márquez Alemán" userId="4717e453bfda22ca" providerId="LiveId" clId="{9B36D1C2-924A-460F-880B-EF7BE620C54B}" dt="2026-08-06T18:13:58.211" v="304"/>
        <pc:sldMkLst>
          <pc:docMk/>
          <pc:sldMk cId="2394697739" sldId="288"/>
        </pc:sldMkLst>
        <pc:spChg chg="mod">
          <ac:chgData name="Diego Hernán Márquez Alemán" userId="4717e453bfda22ca" providerId="LiveId" clId="{9B36D1C2-924A-460F-880B-EF7BE620C54B}" dt="2026-08-06T18:13:58.211" v="304"/>
          <ac:spMkLst>
            <pc:docMk/>
            <pc:sldMk cId="2394697739" sldId="288"/>
            <ac:spMk id="10" creationId="{A750CDBE-449A-FCCD-648E-0C2950A096E4}"/>
          </ac:spMkLst>
        </pc:spChg>
      </pc:sldChg>
      <pc:sldChg chg="addSp delSp modSp mod">
        <pc:chgData name="Diego Hernán Márquez Alemán" userId="4717e453bfda22ca" providerId="LiveId" clId="{9B36D1C2-924A-460F-880B-EF7BE620C54B}" dt="2026-08-06T18:14:22.427" v="305"/>
        <pc:sldMkLst>
          <pc:docMk/>
          <pc:sldMk cId="2894754174" sldId="289"/>
        </pc:sldMkLst>
        <pc:spChg chg="mod">
          <ac:chgData name="Diego Hernán Márquez Alemán" userId="4717e453bfda22ca" providerId="LiveId" clId="{9B36D1C2-924A-460F-880B-EF7BE620C54B}" dt="2026-08-06T18:14:22.427" v="305"/>
          <ac:spMkLst>
            <pc:docMk/>
            <pc:sldMk cId="2894754174" sldId="289"/>
            <ac:spMk id="2" creationId="{CABFAAB7-52F3-D62F-476D-2CA6388BF1A7}"/>
          </ac:spMkLst>
        </pc:spChg>
        <pc:spChg chg="mod">
          <ac:chgData name="Diego Hernán Márquez Alemán" userId="4717e453bfda22ca" providerId="LiveId" clId="{9B36D1C2-924A-460F-880B-EF7BE620C54B}" dt="2026-08-06T18:14:22.427" v="305"/>
          <ac:spMkLst>
            <pc:docMk/>
            <pc:sldMk cId="2894754174" sldId="289"/>
            <ac:spMk id="3" creationId="{8871C852-DB1F-A467-7180-A7946FD70803}"/>
          </ac:spMkLst>
        </pc:spChg>
        <pc:spChg chg="mod">
          <ac:chgData name="Diego Hernán Márquez Alemán" userId="4717e453bfda22ca" providerId="LiveId" clId="{9B36D1C2-924A-460F-880B-EF7BE620C54B}" dt="2026-08-06T18:14:22.427" v="305"/>
          <ac:spMkLst>
            <pc:docMk/>
            <pc:sldMk cId="2894754174" sldId="289"/>
            <ac:spMk id="4" creationId="{9F2285D1-633A-FBFF-731B-21B6858DC321}"/>
          </ac:spMkLst>
        </pc:spChg>
        <pc:spChg chg="mod">
          <ac:chgData name="Diego Hernán Márquez Alemán" userId="4717e453bfda22ca" providerId="LiveId" clId="{9B36D1C2-924A-460F-880B-EF7BE620C54B}" dt="2026-08-06T18:13:58.211" v="304"/>
          <ac:spMkLst>
            <pc:docMk/>
            <pc:sldMk cId="2894754174" sldId="289"/>
            <ac:spMk id="43" creationId="{1C53C648-3071-56BA-2E31-1569C6A7347B}"/>
          </ac:spMkLst>
        </pc:spChg>
        <pc:graphicFrameChg chg="add mod modGraphic">
          <ac:chgData name="Diego Hernán Márquez Alemán" userId="4717e453bfda22ca" providerId="LiveId" clId="{9B36D1C2-924A-460F-880B-EF7BE620C54B}" dt="2026-08-06T17:47:39.713" v="170"/>
          <ac:graphicFrameMkLst>
            <pc:docMk/>
            <pc:sldMk cId="2894754174" sldId="289"/>
            <ac:graphicFrameMk id="5" creationId="{3D39E8AD-90C9-451A-838A-EC5716C95C49}"/>
          </ac:graphicFrameMkLst>
        </pc:graphicFrameChg>
        <pc:graphicFrameChg chg="del">
          <ac:chgData name="Diego Hernán Márquez Alemán" userId="4717e453bfda22ca" providerId="LiveId" clId="{9B36D1C2-924A-460F-880B-EF7BE620C54B}" dt="2026-08-06T17:46:42.763" v="160" actId="478"/>
          <ac:graphicFrameMkLst>
            <pc:docMk/>
            <pc:sldMk cId="2894754174" sldId="289"/>
            <ac:graphicFrameMk id="7" creationId="{3D39E8AD-90C9-451A-838A-EC5716C95C49}"/>
          </ac:graphicFrameMkLst>
        </pc:graphicFrameChg>
        <pc:graphicFrameChg chg="del">
          <ac:chgData name="Diego Hernán Márquez Alemán" userId="4717e453bfda22ca" providerId="LiveId" clId="{9B36D1C2-924A-460F-880B-EF7BE620C54B}" dt="2026-08-06T17:48:00.119" v="171" actId="478"/>
          <ac:graphicFrameMkLst>
            <pc:docMk/>
            <pc:sldMk cId="2894754174" sldId="289"/>
            <ac:graphicFrameMk id="10" creationId="{8627700B-9C90-70D3-9A3B-2BB0D6BAF761}"/>
          </ac:graphicFrameMkLst>
        </pc:graphicFrameChg>
        <pc:graphicFrameChg chg="del">
          <ac:chgData name="Diego Hernán Márquez Alemán" userId="4717e453bfda22ca" providerId="LiveId" clId="{9B36D1C2-924A-460F-880B-EF7BE620C54B}" dt="2026-08-06T17:48:58.277" v="181" actId="478"/>
          <ac:graphicFrameMkLst>
            <pc:docMk/>
            <pc:sldMk cId="2894754174" sldId="289"/>
            <ac:graphicFrameMk id="11" creationId="{564E7BF7-97DE-D47E-6A6C-85B0AA58BA53}"/>
          </ac:graphicFrameMkLst>
        </pc:graphicFrameChg>
        <pc:graphicFrameChg chg="add mod modGraphic">
          <ac:chgData name="Diego Hernán Márquez Alemán" userId="4717e453bfda22ca" providerId="LiveId" clId="{9B36D1C2-924A-460F-880B-EF7BE620C54B}" dt="2026-08-06T17:48:35.846" v="180" actId="14100"/>
          <ac:graphicFrameMkLst>
            <pc:docMk/>
            <pc:sldMk cId="2894754174" sldId="289"/>
            <ac:graphicFrameMk id="12" creationId="{8627700B-9C90-70D3-9A3B-2BB0D6BAF761}"/>
          </ac:graphicFrameMkLst>
        </pc:graphicFrameChg>
        <pc:graphicFrameChg chg="add mod modGraphic">
          <ac:chgData name="Diego Hernán Márquez Alemán" userId="4717e453bfda22ca" providerId="LiveId" clId="{9B36D1C2-924A-460F-880B-EF7BE620C54B}" dt="2026-08-06T17:49:41.314" v="191"/>
          <ac:graphicFrameMkLst>
            <pc:docMk/>
            <pc:sldMk cId="2894754174" sldId="289"/>
            <ac:graphicFrameMk id="13" creationId="{564E7BF7-97DE-D47E-6A6C-85B0AA58BA53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fbed48cf34ec8451/Documentos/Docs%20internos/Newsletter%20ER/Bolet&#237;n%20Gasolinas/Archivo_Madre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fbed48cf34ec8451/Documentos/Docs%20internos/Newsletter%20ER/Bolet&#237;n%20Gasolinas/Archivo_Madre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d.docs.live.net/fbed48cf34ec8451/Documentos/Docs%20internos/Newsletter%20ER/Bolet&#237;n%20Gasolinas/Archivo_Madr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fbed48cf34ec8451/Documentos/Docs%20internos/Newsletter%20ER/Bolet&#237;n%20Gasolinas/Archivo_Madre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https://d.docs.live.net/fbed48cf34ec8451/Documentos/Docs%20internos/Newsletter%20ER/Bolet&#237;n%20Gasolinas/Archivo_Madre.xlsx" TargetMode="Externa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https://d.docs.live.net/fbed48cf34ec8451/Documentos/Docs%20internos/Newsletter%20ER/Bolet&#237;n%20Gasolinas/Archivo_Madre.xlsx" TargetMode="Externa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oleObject" Target="https://d.docs.live.net/fbed48cf34ec8451/Documentos/Docs%20internos/Newsletter%20ER/Bolet&#237;n%20Gasolinas/Archivo_Madre.xlsx" TargetMode="External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microsoft.com/office/2011/relationships/chartStyle" Target="style7.xml"/><Relationship Id="rId1" Type="http://schemas.openxmlformats.org/officeDocument/2006/relationships/oleObject" Target="https://d.docs.live.net/fbed48cf34ec8451/Documentos/Docs%20internos/Newsletter%20ER/Bolet&#237;n%20Gasolinas/Archivo_Madr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568823465267529E-2"/>
          <c:y val="2.9970404757850535E-2"/>
          <c:w val="0.89230165336798439"/>
          <c:h val="0.79234370081368399"/>
        </c:manualLayout>
      </c:layout>
      <c:lineChart>
        <c:grouping val="standard"/>
        <c:varyColors val="0"/>
        <c:ser>
          <c:idx val="0"/>
          <c:order val="0"/>
          <c:tx>
            <c:strRef>
              <c:f>'Precios Nacionales'!$C$3</c:f>
              <c:strCache>
                <c:ptCount val="1"/>
                <c:pt idx="0">
                  <c:v>REGULAR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78"/>
              <c:layout>
                <c:manualLayout>
                  <c:x val="-2.45573631966339E-3"/>
                  <c:y val="-5.675760452742451E-2"/>
                </c:manualLayout>
              </c:layout>
              <c:spPr>
                <a:gradFill rotWithShape="1">
                  <a:gsLst>
                    <a:gs pos="0">
                      <a:schemeClr val="accent1">
                        <a:lumMod val="110000"/>
                        <a:satMod val="105000"/>
                        <a:tint val="67000"/>
                      </a:schemeClr>
                    </a:gs>
                    <a:gs pos="50000">
                      <a:schemeClr val="accent1">
                        <a:lumMod val="105000"/>
                        <a:satMod val="103000"/>
                        <a:tint val="73000"/>
                      </a:schemeClr>
                    </a:gs>
                    <a:gs pos="100000">
                      <a:schemeClr val="accent1">
                        <a:lumMod val="105000"/>
                        <a:satMod val="109000"/>
                        <a:tint val="81000"/>
                      </a:schemeClr>
                    </a:gs>
                  </a:gsLst>
                  <a:lin ang="5400000" scaled="0"/>
                </a:gradFill>
                <a:ln w="6350" cap="flat" cmpd="sng" algn="ctr">
                  <a:solidFill>
                    <a:schemeClr val="accent1"/>
                  </a:solidFill>
                  <a:prstDash val="solid"/>
                  <a:miter lim="800000"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DF8-441E-8B8E-B5B6E2BAA10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'Precios Nacionales'!$B$4:$B$83</c:f>
              <c:numCache>
                <c:formatCode>m/d/yyyy</c:formatCode>
                <c:ptCount val="80"/>
                <c:pt idx="0">
                  <c:v>45663</c:v>
                </c:pt>
                <c:pt idx="1">
                  <c:v>45670</c:v>
                </c:pt>
                <c:pt idx="2">
                  <c:v>45677</c:v>
                </c:pt>
                <c:pt idx="3">
                  <c:v>45684</c:v>
                </c:pt>
                <c:pt idx="4">
                  <c:v>45691</c:v>
                </c:pt>
                <c:pt idx="5">
                  <c:v>45698</c:v>
                </c:pt>
                <c:pt idx="6">
                  <c:v>45705</c:v>
                </c:pt>
                <c:pt idx="7">
                  <c:v>45712</c:v>
                </c:pt>
                <c:pt idx="8">
                  <c:v>45719</c:v>
                </c:pt>
                <c:pt idx="9">
                  <c:v>45726</c:v>
                </c:pt>
                <c:pt idx="10">
                  <c:v>45733</c:v>
                </c:pt>
                <c:pt idx="11">
                  <c:v>45740</c:v>
                </c:pt>
                <c:pt idx="12">
                  <c:v>45747</c:v>
                </c:pt>
                <c:pt idx="13">
                  <c:v>45754</c:v>
                </c:pt>
                <c:pt idx="14">
                  <c:v>45761</c:v>
                </c:pt>
                <c:pt idx="15">
                  <c:v>45768</c:v>
                </c:pt>
                <c:pt idx="16">
                  <c:v>45775</c:v>
                </c:pt>
                <c:pt idx="17">
                  <c:v>45782</c:v>
                </c:pt>
                <c:pt idx="18">
                  <c:v>45789</c:v>
                </c:pt>
                <c:pt idx="19">
                  <c:v>45796</c:v>
                </c:pt>
                <c:pt idx="20">
                  <c:v>45803</c:v>
                </c:pt>
                <c:pt idx="21">
                  <c:v>45810</c:v>
                </c:pt>
                <c:pt idx="22">
                  <c:v>45817</c:v>
                </c:pt>
                <c:pt idx="23">
                  <c:v>45824</c:v>
                </c:pt>
                <c:pt idx="24">
                  <c:v>45831</c:v>
                </c:pt>
                <c:pt idx="25">
                  <c:v>45838</c:v>
                </c:pt>
                <c:pt idx="26">
                  <c:v>45842</c:v>
                </c:pt>
                <c:pt idx="27">
                  <c:v>45845</c:v>
                </c:pt>
                <c:pt idx="28">
                  <c:v>45856</c:v>
                </c:pt>
                <c:pt idx="29">
                  <c:v>45863</c:v>
                </c:pt>
                <c:pt idx="30">
                  <c:v>45870</c:v>
                </c:pt>
                <c:pt idx="31">
                  <c:v>45877</c:v>
                </c:pt>
                <c:pt idx="32">
                  <c:v>45884</c:v>
                </c:pt>
                <c:pt idx="33">
                  <c:v>45891</c:v>
                </c:pt>
                <c:pt idx="34">
                  <c:v>45898</c:v>
                </c:pt>
                <c:pt idx="35">
                  <c:v>45905</c:v>
                </c:pt>
                <c:pt idx="36">
                  <c:v>45912</c:v>
                </c:pt>
                <c:pt idx="37">
                  <c:v>45919</c:v>
                </c:pt>
                <c:pt idx="38">
                  <c:v>45926</c:v>
                </c:pt>
                <c:pt idx="39">
                  <c:v>45933</c:v>
                </c:pt>
                <c:pt idx="40">
                  <c:v>45940</c:v>
                </c:pt>
                <c:pt idx="41">
                  <c:v>45947</c:v>
                </c:pt>
                <c:pt idx="42">
                  <c:v>45954</c:v>
                </c:pt>
                <c:pt idx="43">
                  <c:v>45961</c:v>
                </c:pt>
                <c:pt idx="44">
                  <c:v>45968</c:v>
                </c:pt>
                <c:pt idx="45">
                  <c:v>45975</c:v>
                </c:pt>
                <c:pt idx="46">
                  <c:v>45982</c:v>
                </c:pt>
                <c:pt idx="47">
                  <c:v>45989</c:v>
                </c:pt>
                <c:pt idx="48">
                  <c:v>45996</c:v>
                </c:pt>
                <c:pt idx="49">
                  <c:v>46030</c:v>
                </c:pt>
                <c:pt idx="50">
                  <c:v>46039</c:v>
                </c:pt>
                <c:pt idx="51">
                  <c:v>46046</c:v>
                </c:pt>
                <c:pt idx="52">
                  <c:v>46054</c:v>
                </c:pt>
                <c:pt idx="53">
                  <c:v>46061</c:v>
                </c:pt>
                <c:pt idx="54">
                  <c:v>46068</c:v>
                </c:pt>
                <c:pt idx="55">
                  <c:v>46075</c:v>
                </c:pt>
                <c:pt idx="56">
                  <c:v>46082</c:v>
                </c:pt>
                <c:pt idx="57">
                  <c:v>46089</c:v>
                </c:pt>
                <c:pt idx="58">
                  <c:v>46096</c:v>
                </c:pt>
                <c:pt idx="59">
                  <c:v>46834</c:v>
                </c:pt>
                <c:pt idx="60">
                  <c:v>46110</c:v>
                </c:pt>
                <c:pt idx="61">
                  <c:v>46117</c:v>
                </c:pt>
                <c:pt idx="62">
                  <c:v>46124</c:v>
                </c:pt>
                <c:pt idx="63">
                  <c:v>46131</c:v>
                </c:pt>
                <c:pt idx="64">
                  <c:v>46138</c:v>
                </c:pt>
                <c:pt idx="65">
                  <c:v>46145</c:v>
                </c:pt>
                <c:pt idx="66">
                  <c:v>46152</c:v>
                </c:pt>
                <c:pt idx="67">
                  <c:v>46159</c:v>
                </c:pt>
                <c:pt idx="68">
                  <c:v>46166</c:v>
                </c:pt>
                <c:pt idx="69">
                  <c:v>46173</c:v>
                </c:pt>
                <c:pt idx="70">
                  <c:v>46174</c:v>
                </c:pt>
                <c:pt idx="71">
                  <c:v>46180</c:v>
                </c:pt>
                <c:pt idx="72">
                  <c:v>46187</c:v>
                </c:pt>
                <c:pt idx="73">
                  <c:v>46194</c:v>
                </c:pt>
                <c:pt idx="74">
                  <c:v>46201</c:v>
                </c:pt>
                <c:pt idx="75">
                  <c:v>46204</c:v>
                </c:pt>
                <c:pt idx="76">
                  <c:v>46208</c:v>
                </c:pt>
                <c:pt idx="77">
                  <c:v>46215</c:v>
                </c:pt>
                <c:pt idx="78">
                  <c:v>46222</c:v>
                </c:pt>
                <c:pt idx="79">
                  <c:v>46229</c:v>
                </c:pt>
              </c:numCache>
            </c:numRef>
          </c:cat>
          <c:val>
            <c:numRef>
              <c:f>'Precios Nacionales'!$C$4:$C$83</c:f>
              <c:numCache>
                <c:formatCode>_("$"* #,##0.00_);_("$"* \(#,##0.00\);_("$"* "-"??_);_(@_)</c:formatCode>
                <c:ptCount val="80"/>
                <c:pt idx="0">
                  <c:v>21.3</c:v>
                </c:pt>
                <c:pt idx="1">
                  <c:v>21.34</c:v>
                </c:pt>
                <c:pt idx="2">
                  <c:v>21.35</c:v>
                </c:pt>
                <c:pt idx="3">
                  <c:v>21.32</c:v>
                </c:pt>
                <c:pt idx="4">
                  <c:v>21.31</c:v>
                </c:pt>
                <c:pt idx="5">
                  <c:v>21.31</c:v>
                </c:pt>
                <c:pt idx="6">
                  <c:v>21.31</c:v>
                </c:pt>
                <c:pt idx="7">
                  <c:v>21.23</c:v>
                </c:pt>
                <c:pt idx="8">
                  <c:v>20.93</c:v>
                </c:pt>
                <c:pt idx="9">
                  <c:v>20.8</c:v>
                </c:pt>
                <c:pt idx="10">
                  <c:v>20.74</c:v>
                </c:pt>
                <c:pt idx="11">
                  <c:v>20.69</c:v>
                </c:pt>
                <c:pt idx="12">
                  <c:v>20.67</c:v>
                </c:pt>
                <c:pt idx="13">
                  <c:v>20.66</c:v>
                </c:pt>
                <c:pt idx="14">
                  <c:v>20.68</c:v>
                </c:pt>
                <c:pt idx="15">
                  <c:v>20.64</c:v>
                </c:pt>
                <c:pt idx="16">
                  <c:v>20.63</c:v>
                </c:pt>
                <c:pt idx="17">
                  <c:v>20.63</c:v>
                </c:pt>
                <c:pt idx="18">
                  <c:v>20.62</c:v>
                </c:pt>
                <c:pt idx="19">
                  <c:v>20.62</c:v>
                </c:pt>
                <c:pt idx="20">
                  <c:v>20.62</c:v>
                </c:pt>
                <c:pt idx="21">
                  <c:v>20.62</c:v>
                </c:pt>
                <c:pt idx="22">
                  <c:v>20.61</c:v>
                </c:pt>
                <c:pt idx="23">
                  <c:v>20.61</c:v>
                </c:pt>
                <c:pt idx="24">
                  <c:v>20.61</c:v>
                </c:pt>
                <c:pt idx="25">
                  <c:v>20.61</c:v>
                </c:pt>
                <c:pt idx="26">
                  <c:v>20.61</c:v>
                </c:pt>
                <c:pt idx="27">
                  <c:v>20.61</c:v>
                </c:pt>
                <c:pt idx="28">
                  <c:v>20.61</c:v>
                </c:pt>
                <c:pt idx="29">
                  <c:v>20.5</c:v>
                </c:pt>
                <c:pt idx="30">
                  <c:v>20.5</c:v>
                </c:pt>
                <c:pt idx="31">
                  <c:v>20.469041089387225</c:v>
                </c:pt>
                <c:pt idx="32">
                  <c:v>20.459709778405465</c:v>
                </c:pt>
                <c:pt idx="33">
                  <c:v>20.459709778405465</c:v>
                </c:pt>
                <c:pt idx="34">
                  <c:v>20.459129914325889</c:v>
                </c:pt>
                <c:pt idx="35">
                  <c:v>20.331922015253841</c:v>
                </c:pt>
                <c:pt idx="36">
                  <c:v>20.378204411552979</c:v>
                </c:pt>
                <c:pt idx="37">
                  <c:v>20.377249488769049</c:v>
                </c:pt>
                <c:pt idx="38">
                  <c:v>20.372468085333818</c:v>
                </c:pt>
                <c:pt idx="39">
                  <c:v>20.472217709498373</c:v>
                </c:pt>
                <c:pt idx="40">
                  <c:v>20.467489615816369</c:v>
                </c:pt>
                <c:pt idx="41">
                  <c:v>20.469041089387225</c:v>
                </c:pt>
                <c:pt idx="42">
                  <c:v>20.471838510365252</c:v>
                </c:pt>
                <c:pt idx="43">
                  <c:v>20.476085795288022</c:v>
                </c:pt>
                <c:pt idx="44">
                  <c:v>20.474525804484607</c:v>
                </c:pt>
                <c:pt idx="45">
                  <c:v>20.469090410281265</c:v>
                </c:pt>
                <c:pt idx="46">
                  <c:v>20.468549488945605</c:v>
                </c:pt>
                <c:pt idx="47">
                  <c:v>20.47</c:v>
                </c:pt>
                <c:pt idx="48">
                  <c:v>20.47</c:v>
                </c:pt>
                <c:pt idx="49">
                  <c:v>20.467099999999999</c:v>
                </c:pt>
                <c:pt idx="50">
                  <c:v>20.454799999999999</c:v>
                </c:pt>
                <c:pt idx="51">
                  <c:v>20.446000000000002</c:v>
                </c:pt>
                <c:pt idx="52">
                  <c:v>20.440999999999999</c:v>
                </c:pt>
                <c:pt idx="53">
                  <c:v>20.4377</c:v>
                </c:pt>
                <c:pt idx="54">
                  <c:v>20.4328</c:v>
                </c:pt>
                <c:pt idx="55">
                  <c:v>20.4254</c:v>
                </c:pt>
                <c:pt idx="56">
                  <c:v>20.420772717256959</c:v>
                </c:pt>
                <c:pt idx="57">
                  <c:v>20.473022187921782</c:v>
                </c:pt>
                <c:pt idx="58">
                  <c:v>20.515150171720521</c:v>
                </c:pt>
                <c:pt idx="59">
                  <c:v>20.53361152833056</c:v>
                </c:pt>
                <c:pt idx="60">
                  <c:v>20.539543104740282</c:v>
                </c:pt>
                <c:pt idx="61">
                  <c:v>20.550153276792575</c:v>
                </c:pt>
                <c:pt idx="62">
                  <c:v>20.546382876902758</c:v>
                </c:pt>
                <c:pt idx="63">
                  <c:v>20.535944632758412</c:v>
                </c:pt>
                <c:pt idx="64">
                  <c:v>20.527895959266584</c:v>
                </c:pt>
                <c:pt idx="65">
                  <c:v>20.53261026872082</c:v>
                </c:pt>
                <c:pt idx="66">
                  <c:v>20.530243940804944</c:v>
                </c:pt>
                <c:pt idx="67">
                  <c:v>20.531367190927675</c:v>
                </c:pt>
                <c:pt idx="68">
                  <c:v>20.533542442373527</c:v>
                </c:pt>
                <c:pt idx="69">
                  <c:v>20.531641479979967</c:v>
                </c:pt>
                <c:pt idx="70">
                  <c:v>20.529027622662149</c:v>
                </c:pt>
                <c:pt idx="71">
                  <c:v>20.530909970447201</c:v>
                </c:pt>
                <c:pt idx="72">
                  <c:v>20.540683570548811</c:v>
                </c:pt>
                <c:pt idx="73">
                  <c:v>20.546362992420217</c:v>
                </c:pt>
                <c:pt idx="74">
                  <c:v>20.548179133842378</c:v>
                </c:pt>
                <c:pt idx="75">
                  <c:v>20.551186552104063</c:v>
                </c:pt>
                <c:pt idx="76">
                  <c:v>20.550800548593028</c:v>
                </c:pt>
                <c:pt idx="77">
                  <c:v>20.551704169006207</c:v>
                </c:pt>
                <c:pt idx="78">
                  <c:v>20.54778152324484</c:v>
                </c:pt>
                <c:pt idx="79">
                  <c:v>20.546858056582934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8DF8-441E-8B8E-B5B6E2BAA107}"/>
            </c:ext>
          </c:extLst>
        </c:ser>
        <c:ser>
          <c:idx val="1"/>
          <c:order val="1"/>
          <c:tx>
            <c:strRef>
              <c:f>'Precios Nacionales'!$D$3</c:f>
              <c:strCache>
                <c:ptCount val="1"/>
                <c:pt idx="0">
                  <c:v>PREMIUM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78"/>
              <c:layout>
                <c:manualLayout>
                  <c:x val="-2.45573631966339E-3"/>
                  <c:y val="-3.5473502829640326E-2"/>
                </c:manualLayout>
              </c:layout>
              <c:spPr>
                <a:solidFill>
                  <a:srgbClr val="FFE1E1"/>
                </a:solidFill>
                <a:ln w="6350" cap="flat" cmpd="sng" algn="ctr">
                  <a:solidFill>
                    <a:srgbClr val="C00000"/>
                  </a:solidFill>
                  <a:prstDash val="solid"/>
                  <a:miter lim="800000"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DF8-441E-8B8E-B5B6E2BAA10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'Precios Nacionales'!$B$4:$B$83</c:f>
              <c:numCache>
                <c:formatCode>m/d/yyyy</c:formatCode>
                <c:ptCount val="80"/>
                <c:pt idx="0">
                  <c:v>45663</c:v>
                </c:pt>
                <c:pt idx="1">
                  <c:v>45670</c:v>
                </c:pt>
                <c:pt idx="2">
                  <c:v>45677</c:v>
                </c:pt>
                <c:pt idx="3">
                  <c:v>45684</c:v>
                </c:pt>
                <c:pt idx="4">
                  <c:v>45691</c:v>
                </c:pt>
                <c:pt idx="5">
                  <c:v>45698</c:v>
                </c:pt>
                <c:pt idx="6">
                  <c:v>45705</c:v>
                </c:pt>
                <c:pt idx="7">
                  <c:v>45712</c:v>
                </c:pt>
                <c:pt idx="8">
                  <c:v>45719</c:v>
                </c:pt>
                <c:pt idx="9">
                  <c:v>45726</c:v>
                </c:pt>
                <c:pt idx="10">
                  <c:v>45733</c:v>
                </c:pt>
                <c:pt idx="11">
                  <c:v>45740</c:v>
                </c:pt>
                <c:pt idx="12">
                  <c:v>45747</c:v>
                </c:pt>
                <c:pt idx="13">
                  <c:v>45754</c:v>
                </c:pt>
                <c:pt idx="14">
                  <c:v>45761</c:v>
                </c:pt>
                <c:pt idx="15">
                  <c:v>45768</c:v>
                </c:pt>
                <c:pt idx="16">
                  <c:v>45775</c:v>
                </c:pt>
                <c:pt idx="17">
                  <c:v>45782</c:v>
                </c:pt>
                <c:pt idx="18">
                  <c:v>45789</c:v>
                </c:pt>
                <c:pt idx="19">
                  <c:v>45796</c:v>
                </c:pt>
                <c:pt idx="20">
                  <c:v>45803</c:v>
                </c:pt>
                <c:pt idx="21">
                  <c:v>45810</c:v>
                </c:pt>
                <c:pt idx="22">
                  <c:v>45817</c:v>
                </c:pt>
                <c:pt idx="23">
                  <c:v>45824</c:v>
                </c:pt>
                <c:pt idx="24">
                  <c:v>45831</c:v>
                </c:pt>
                <c:pt idx="25">
                  <c:v>45838</c:v>
                </c:pt>
                <c:pt idx="26">
                  <c:v>45842</c:v>
                </c:pt>
                <c:pt idx="27">
                  <c:v>45845</c:v>
                </c:pt>
                <c:pt idx="28">
                  <c:v>45856</c:v>
                </c:pt>
                <c:pt idx="29">
                  <c:v>45863</c:v>
                </c:pt>
                <c:pt idx="30">
                  <c:v>45870</c:v>
                </c:pt>
                <c:pt idx="31">
                  <c:v>45877</c:v>
                </c:pt>
                <c:pt idx="32">
                  <c:v>45884</c:v>
                </c:pt>
                <c:pt idx="33">
                  <c:v>45891</c:v>
                </c:pt>
                <c:pt idx="34">
                  <c:v>45898</c:v>
                </c:pt>
                <c:pt idx="35">
                  <c:v>45905</c:v>
                </c:pt>
                <c:pt idx="36">
                  <c:v>45912</c:v>
                </c:pt>
                <c:pt idx="37">
                  <c:v>45919</c:v>
                </c:pt>
                <c:pt idx="38">
                  <c:v>45926</c:v>
                </c:pt>
                <c:pt idx="39">
                  <c:v>45933</c:v>
                </c:pt>
                <c:pt idx="40">
                  <c:v>45940</c:v>
                </c:pt>
                <c:pt idx="41">
                  <c:v>45947</c:v>
                </c:pt>
                <c:pt idx="42">
                  <c:v>45954</c:v>
                </c:pt>
                <c:pt idx="43">
                  <c:v>45961</c:v>
                </c:pt>
                <c:pt idx="44">
                  <c:v>45968</c:v>
                </c:pt>
                <c:pt idx="45">
                  <c:v>45975</c:v>
                </c:pt>
                <c:pt idx="46">
                  <c:v>45982</c:v>
                </c:pt>
                <c:pt idx="47">
                  <c:v>45989</c:v>
                </c:pt>
                <c:pt idx="48">
                  <c:v>45996</c:v>
                </c:pt>
                <c:pt idx="49">
                  <c:v>46030</c:v>
                </c:pt>
                <c:pt idx="50">
                  <c:v>46039</c:v>
                </c:pt>
                <c:pt idx="51">
                  <c:v>46046</c:v>
                </c:pt>
                <c:pt idx="52">
                  <c:v>46054</c:v>
                </c:pt>
                <c:pt idx="53">
                  <c:v>46061</c:v>
                </c:pt>
                <c:pt idx="54">
                  <c:v>46068</c:v>
                </c:pt>
                <c:pt idx="55">
                  <c:v>46075</c:v>
                </c:pt>
                <c:pt idx="56">
                  <c:v>46082</c:v>
                </c:pt>
                <c:pt idx="57">
                  <c:v>46089</c:v>
                </c:pt>
                <c:pt idx="58">
                  <c:v>46096</c:v>
                </c:pt>
                <c:pt idx="59">
                  <c:v>46834</c:v>
                </c:pt>
                <c:pt idx="60">
                  <c:v>46110</c:v>
                </c:pt>
                <c:pt idx="61">
                  <c:v>46117</c:v>
                </c:pt>
                <c:pt idx="62">
                  <c:v>46124</c:v>
                </c:pt>
                <c:pt idx="63">
                  <c:v>46131</c:v>
                </c:pt>
                <c:pt idx="64">
                  <c:v>46138</c:v>
                </c:pt>
                <c:pt idx="65">
                  <c:v>46145</c:v>
                </c:pt>
                <c:pt idx="66">
                  <c:v>46152</c:v>
                </c:pt>
                <c:pt idx="67">
                  <c:v>46159</c:v>
                </c:pt>
                <c:pt idx="68">
                  <c:v>46166</c:v>
                </c:pt>
                <c:pt idx="69">
                  <c:v>46173</c:v>
                </c:pt>
                <c:pt idx="70">
                  <c:v>46174</c:v>
                </c:pt>
                <c:pt idx="71">
                  <c:v>46180</c:v>
                </c:pt>
                <c:pt idx="72">
                  <c:v>46187</c:v>
                </c:pt>
                <c:pt idx="73">
                  <c:v>46194</c:v>
                </c:pt>
                <c:pt idx="74">
                  <c:v>46201</c:v>
                </c:pt>
                <c:pt idx="75">
                  <c:v>46204</c:v>
                </c:pt>
                <c:pt idx="76">
                  <c:v>46208</c:v>
                </c:pt>
                <c:pt idx="77">
                  <c:v>46215</c:v>
                </c:pt>
                <c:pt idx="78">
                  <c:v>46222</c:v>
                </c:pt>
                <c:pt idx="79">
                  <c:v>46229</c:v>
                </c:pt>
              </c:numCache>
            </c:numRef>
          </c:cat>
          <c:val>
            <c:numRef>
              <c:f>'Precios Nacionales'!$D$4:$D$83</c:f>
              <c:numCache>
                <c:formatCode>_("$"* #,##0.00_);_("$"* \(#,##0.00\);_("$"* "-"??_);_(@_)</c:formatCode>
                <c:ptCount val="80"/>
                <c:pt idx="0">
                  <c:v>22.19</c:v>
                </c:pt>
                <c:pt idx="1">
                  <c:v>22.23</c:v>
                </c:pt>
                <c:pt idx="2">
                  <c:v>22.29</c:v>
                </c:pt>
                <c:pt idx="3">
                  <c:v>22.29</c:v>
                </c:pt>
                <c:pt idx="4">
                  <c:v>22.29</c:v>
                </c:pt>
                <c:pt idx="5">
                  <c:v>22.29</c:v>
                </c:pt>
                <c:pt idx="6">
                  <c:v>22.28</c:v>
                </c:pt>
                <c:pt idx="7">
                  <c:v>22.27</c:v>
                </c:pt>
                <c:pt idx="8">
                  <c:v>22.24</c:v>
                </c:pt>
                <c:pt idx="9">
                  <c:v>22.23</c:v>
                </c:pt>
                <c:pt idx="10">
                  <c:v>22.23</c:v>
                </c:pt>
                <c:pt idx="11">
                  <c:v>22.23</c:v>
                </c:pt>
                <c:pt idx="12">
                  <c:v>22.24</c:v>
                </c:pt>
                <c:pt idx="13">
                  <c:v>22.25</c:v>
                </c:pt>
                <c:pt idx="14">
                  <c:v>22.24</c:v>
                </c:pt>
                <c:pt idx="15">
                  <c:v>22.24</c:v>
                </c:pt>
                <c:pt idx="16">
                  <c:v>22.21</c:v>
                </c:pt>
                <c:pt idx="17">
                  <c:v>22.19</c:v>
                </c:pt>
                <c:pt idx="18">
                  <c:v>22.17</c:v>
                </c:pt>
                <c:pt idx="19">
                  <c:v>22.17</c:v>
                </c:pt>
                <c:pt idx="20">
                  <c:v>22.16</c:v>
                </c:pt>
                <c:pt idx="21">
                  <c:v>22.16</c:v>
                </c:pt>
                <c:pt idx="22">
                  <c:v>22.15</c:v>
                </c:pt>
                <c:pt idx="23">
                  <c:v>22.14</c:v>
                </c:pt>
                <c:pt idx="24">
                  <c:v>22.14</c:v>
                </c:pt>
                <c:pt idx="25">
                  <c:v>22.14</c:v>
                </c:pt>
                <c:pt idx="26">
                  <c:v>22.14</c:v>
                </c:pt>
                <c:pt idx="27">
                  <c:v>22.2</c:v>
                </c:pt>
                <c:pt idx="28">
                  <c:v>22.32</c:v>
                </c:pt>
                <c:pt idx="29">
                  <c:v>22.24</c:v>
                </c:pt>
                <c:pt idx="30">
                  <c:v>22.25</c:v>
                </c:pt>
                <c:pt idx="31">
                  <c:v>22.349273524798832</c:v>
                </c:pt>
                <c:pt idx="32">
                  <c:v>22.285738333533597</c:v>
                </c:pt>
                <c:pt idx="33">
                  <c:v>22.285738333533597</c:v>
                </c:pt>
                <c:pt idx="34">
                  <c:v>22.288895915590434</c:v>
                </c:pt>
                <c:pt idx="35">
                  <c:v>22.157349117518226</c:v>
                </c:pt>
                <c:pt idx="36">
                  <c:v>22.207718499398194</c:v>
                </c:pt>
                <c:pt idx="37">
                  <c:v>22.2072113600168</c:v>
                </c:pt>
                <c:pt idx="38">
                  <c:v>22.23195326351027</c:v>
                </c:pt>
                <c:pt idx="39">
                  <c:v>22.342583800945835</c:v>
                </c:pt>
                <c:pt idx="40">
                  <c:v>22.348941681972107</c:v>
                </c:pt>
                <c:pt idx="41">
                  <c:v>22.349273524798832</c:v>
                </c:pt>
                <c:pt idx="42">
                  <c:v>22.337510150110429</c:v>
                </c:pt>
                <c:pt idx="43">
                  <c:v>22.333627361987933</c:v>
                </c:pt>
                <c:pt idx="44">
                  <c:v>22.322614628291685</c:v>
                </c:pt>
                <c:pt idx="45">
                  <c:v>22.328492844278824</c:v>
                </c:pt>
                <c:pt idx="46">
                  <c:v>22.3494248250969</c:v>
                </c:pt>
                <c:pt idx="47">
                  <c:v>22.37</c:v>
                </c:pt>
                <c:pt idx="48">
                  <c:v>22.38</c:v>
                </c:pt>
                <c:pt idx="49">
                  <c:v>22.367100000000001</c:v>
                </c:pt>
                <c:pt idx="50">
                  <c:v>22.348600000000001</c:v>
                </c:pt>
                <c:pt idx="51">
                  <c:v>22.337700000000002</c:v>
                </c:pt>
                <c:pt idx="52">
                  <c:v>22.331099999999999</c:v>
                </c:pt>
                <c:pt idx="53">
                  <c:v>22.3292</c:v>
                </c:pt>
                <c:pt idx="54">
                  <c:v>22.321100000000001</c:v>
                </c:pt>
                <c:pt idx="55">
                  <c:v>22.309799999999999</c:v>
                </c:pt>
                <c:pt idx="56">
                  <c:v>22.304103805687809</c:v>
                </c:pt>
                <c:pt idx="57">
                  <c:v>22.385480713591498</c:v>
                </c:pt>
                <c:pt idx="58">
                  <c:v>23.123165839225031</c:v>
                </c:pt>
                <c:pt idx="59">
                  <c:v>23.95084388775949</c:v>
                </c:pt>
                <c:pt idx="60">
                  <c:v>24.235198465254495</c:v>
                </c:pt>
                <c:pt idx="61">
                  <c:v>24.53810586374286</c:v>
                </c:pt>
                <c:pt idx="62">
                  <c:v>24.558097324979276</c:v>
                </c:pt>
                <c:pt idx="63">
                  <c:v>24.548412790692105</c:v>
                </c:pt>
                <c:pt idx="64">
                  <c:v>24.548921708969829</c:v>
                </c:pt>
                <c:pt idx="65">
                  <c:v>24.594587922970526</c:v>
                </c:pt>
                <c:pt idx="66">
                  <c:v>24.659924643691518</c:v>
                </c:pt>
                <c:pt idx="67">
                  <c:v>24.671544511406246</c:v>
                </c:pt>
                <c:pt idx="68">
                  <c:v>24.681462227163518</c:v>
                </c:pt>
                <c:pt idx="69">
                  <c:v>24.684278346211446</c:v>
                </c:pt>
                <c:pt idx="70">
                  <c:v>24.682582261977238</c:v>
                </c:pt>
                <c:pt idx="71">
                  <c:v>24.682881972402441</c:v>
                </c:pt>
                <c:pt idx="72">
                  <c:v>24.696286735956338</c:v>
                </c:pt>
                <c:pt idx="73">
                  <c:v>24.696514719774893</c:v>
                </c:pt>
                <c:pt idx="74">
                  <c:v>24.691690760186688</c:v>
                </c:pt>
                <c:pt idx="75">
                  <c:v>24.690087132883107</c:v>
                </c:pt>
                <c:pt idx="76">
                  <c:v>24.69636070556707</c:v>
                </c:pt>
                <c:pt idx="77">
                  <c:v>24.696532837337244</c:v>
                </c:pt>
                <c:pt idx="78">
                  <c:v>24.716538322611836</c:v>
                </c:pt>
                <c:pt idx="79">
                  <c:v>24.729008429173447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8DF8-441E-8B8E-B5B6E2BAA107}"/>
            </c:ext>
          </c:extLst>
        </c:ser>
        <c:ser>
          <c:idx val="2"/>
          <c:order val="2"/>
          <c:tx>
            <c:strRef>
              <c:f>'Precios Nacionales'!$E$3</c:f>
              <c:strCache>
                <c:ptCount val="1"/>
                <c:pt idx="0">
                  <c:v>DIESEL</c:v>
                </c:pt>
              </c:strCache>
            </c:strRef>
          </c:tx>
          <c:spPr>
            <a:ln w="19050">
              <a:solidFill>
                <a:schemeClr val="tx1"/>
              </a:solidFill>
            </a:ln>
          </c:spPr>
          <c:marker>
            <c:symbol val="none"/>
          </c:marker>
          <c:dLbls>
            <c:dLbl>
              <c:idx val="78"/>
              <c:layout>
                <c:manualLayout>
                  <c:x val="-2.45573631966339E-3"/>
                  <c:y val="4.256820339556832E-2"/>
                </c:manualLayout>
              </c:layout>
              <c:spPr>
                <a:gradFill rotWithShape="1">
                  <a:gsLst>
                    <a:gs pos="0">
                      <a:schemeClr val="dk1">
                        <a:lumMod val="110000"/>
                        <a:satMod val="105000"/>
                        <a:tint val="67000"/>
                      </a:schemeClr>
                    </a:gs>
                    <a:gs pos="50000">
                      <a:schemeClr val="dk1">
                        <a:lumMod val="105000"/>
                        <a:satMod val="103000"/>
                        <a:tint val="73000"/>
                      </a:schemeClr>
                    </a:gs>
                    <a:gs pos="100000">
                      <a:schemeClr val="dk1">
                        <a:lumMod val="105000"/>
                        <a:satMod val="109000"/>
                        <a:tint val="81000"/>
                      </a:schemeClr>
                    </a:gs>
                  </a:gsLst>
                  <a:lin ang="5400000" scaled="0"/>
                </a:gradFill>
                <a:ln w="6350" cap="flat" cmpd="sng" algn="ctr">
                  <a:solidFill>
                    <a:schemeClr val="dk1"/>
                  </a:solidFill>
                  <a:prstDash val="solid"/>
                  <a:miter lim="800000"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DF8-441E-8B8E-B5B6E2BAA10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'Precios Nacionales'!$B$4:$B$83</c:f>
              <c:numCache>
                <c:formatCode>m/d/yyyy</c:formatCode>
                <c:ptCount val="80"/>
                <c:pt idx="0">
                  <c:v>45663</c:v>
                </c:pt>
                <c:pt idx="1">
                  <c:v>45670</c:v>
                </c:pt>
                <c:pt idx="2">
                  <c:v>45677</c:v>
                </c:pt>
                <c:pt idx="3">
                  <c:v>45684</c:v>
                </c:pt>
                <c:pt idx="4">
                  <c:v>45691</c:v>
                </c:pt>
                <c:pt idx="5">
                  <c:v>45698</c:v>
                </c:pt>
                <c:pt idx="6">
                  <c:v>45705</c:v>
                </c:pt>
                <c:pt idx="7">
                  <c:v>45712</c:v>
                </c:pt>
                <c:pt idx="8">
                  <c:v>45719</c:v>
                </c:pt>
                <c:pt idx="9">
                  <c:v>45726</c:v>
                </c:pt>
                <c:pt idx="10">
                  <c:v>45733</c:v>
                </c:pt>
                <c:pt idx="11">
                  <c:v>45740</c:v>
                </c:pt>
                <c:pt idx="12">
                  <c:v>45747</c:v>
                </c:pt>
                <c:pt idx="13">
                  <c:v>45754</c:v>
                </c:pt>
                <c:pt idx="14">
                  <c:v>45761</c:v>
                </c:pt>
                <c:pt idx="15">
                  <c:v>45768</c:v>
                </c:pt>
                <c:pt idx="16">
                  <c:v>45775</c:v>
                </c:pt>
                <c:pt idx="17">
                  <c:v>45782</c:v>
                </c:pt>
                <c:pt idx="18">
                  <c:v>45789</c:v>
                </c:pt>
                <c:pt idx="19">
                  <c:v>45796</c:v>
                </c:pt>
                <c:pt idx="20">
                  <c:v>45803</c:v>
                </c:pt>
                <c:pt idx="21">
                  <c:v>45810</c:v>
                </c:pt>
                <c:pt idx="22">
                  <c:v>45817</c:v>
                </c:pt>
                <c:pt idx="23">
                  <c:v>45824</c:v>
                </c:pt>
                <c:pt idx="24">
                  <c:v>45831</c:v>
                </c:pt>
                <c:pt idx="25">
                  <c:v>45838</c:v>
                </c:pt>
                <c:pt idx="26">
                  <c:v>45842</c:v>
                </c:pt>
                <c:pt idx="27">
                  <c:v>45845</c:v>
                </c:pt>
                <c:pt idx="28">
                  <c:v>45856</c:v>
                </c:pt>
                <c:pt idx="29">
                  <c:v>45863</c:v>
                </c:pt>
                <c:pt idx="30">
                  <c:v>45870</c:v>
                </c:pt>
                <c:pt idx="31">
                  <c:v>45877</c:v>
                </c:pt>
                <c:pt idx="32">
                  <c:v>45884</c:v>
                </c:pt>
                <c:pt idx="33">
                  <c:v>45891</c:v>
                </c:pt>
                <c:pt idx="34">
                  <c:v>45898</c:v>
                </c:pt>
                <c:pt idx="35">
                  <c:v>45905</c:v>
                </c:pt>
                <c:pt idx="36">
                  <c:v>45912</c:v>
                </c:pt>
                <c:pt idx="37">
                  <c:v>45919</c:v>
                </c:pt>
                <c:pt idx="38">
                  <c:v>45926</c:v>
                </c:pt>
                <c:pt idx="39">
                  <c:v>45933</c:v>
                </c:pt>
                <c:pt idx="40">
                  <c:v>45940</c:v>
                </c:pt>
                <c:pt idx="41">
                  <c:v>45947</c:v>
                </c:pt>
                <c:pt idx="42">
                  <c:v>45954</c:v>
                </c:pt>
                <c:pt idx="43">
                  <c:v>45961</c:v>
                </c:pt>
                <c:pt idx="44">
                  <c:v>45968</c:v>
                </c:pt>
                <c:pt idx="45">
                  <c:v>45975</c:v>
                </c:pt>
                <c:pt idx="46">
                  <c:v>45982</c:v>
                </c:pt>
                <c:pt idx="47">
                  <c:v>45989</c:v>
                </c:pt>
                <c:pt idx="48">
                  <c:v>45996</c:v>
                </c:pt>
                <c:pt idx="49">
                  <c:v>46030</c:v>
                </c:pt>
                <c:pt idx="50">
                  <c:v>46039</c:v>
                </c:pt>
                <c:pt idx="51">
                  <c:v>46046</c:v>
                </c:pt>
                <c:pt idx="52">
                  <c:v>46054</c:v>
                </c:pt>
                <c:pt idx="53">
                  <c:v>46061</c:v>
                </c:pt>
                <c:pt idx="54">
                  <c:v>46068</c:v>
                </c:pt>
                <c:pt idx="55">
                  <c:v>46075</c:v>
                </c:pt>
                <c:pt idx="56">
                  <c:v>46082</c:v>
                </c:pt>
                <c:pt idx="57">
                  <c:v>46089</c:v>
                </c:pt>
                <c:pt idx="58">
                  <c:v>46096</c:v>
                </c:pt>
                <c:pt idx="59">
                  <c:v>46834</c:v>
                </c:pt>
                <c:pt idx="60">
                  <c:v>46110</c:v>
                </c:pt>
                <c:pt idx="61">
                  <c:v>46117</c:v>
                </c:pt>
                <c:pt idx="62">
                  <c:v>46124</c:v>
                </c:pt>
                <c:pt idx="63">
                  <c:v>46131</c:v>
                </c:pt>
                <c:pt idx="64">
                  <c:v>46138</c:v>
                </c:pt>
                <c:pt idx="65">
                  <c:v>46145</c:v>
                </c:pt>
                <c:pt idx="66">
                  <c:v>46152</c:v>
                </c:pt>
                <c:pt idx="67">
                  <c:v>46159</c:v>
                </c:pt>
                <c:pt idx="68">
                  <c:v>46166</c:v>
                </c:pt>
                <c:pt idx="69">
                  <c:v>46173</c:v>
                </c:pt>
                <c:pt idx="70">
                  <c:v>46174</c:v>
                </c:pt>
                <c:pt idx="71">
                  <c:v>46180</c:v>
                </c:pt>
                <c:pt idx="72">
                  <c:v>46187</c:v>
                </c:pt>
                <c:pt idx="73">
                  <c:v>46194</c:v>
                </c:pt>
                <c:pt idx="74">
                  <c:v>46201</c:v>
                </c:pt>
                <c:pt idx="75">
                  <c:v>46204</c:v>
                </c:pt>
                <c:pt idx="76">
                  <c:v>46208</c:v>
                </c:pt>
                <c:pt idx="77">
                  <c:v>46215</c:v>
                </c:pt>
                <c:pt idx="78">
                  <c:v>46222</c:v>
                </c:pt>
                <c:pt idx="79">
                  <c:v>46229</c:v>
                </c:pt>
              </c:numCache>
            </c:numRef>
          </c:cat>
          <c:val>
            <c:numRef>
              <c:f>'Precios Nacionales'!$E$4:$E$83</c:f>
              <c:numCache>
                <c:formatCode>_("$"* #,##0.00_);_("$"* \(#,##0.00\);_("$"* "-"??_);_(@_)</c:formatCode>
                <c:ptCount val="80"/>
                <c:pt idx="0">
                  <c:v>22.6</c:v>
                </c:pt>
                <c:pt idx="1">
                  <c:v>22.64</c:v>
                </c:pt>
                <c:pt idx="2">
                  <c:v>22.69</c:v>
                </c:pt>
                <c:pt idx="3">
                  <c:v>22.7</c:v>
                </c:pt>
                <c:pt idx="4">
                  <c:v>22.7</c:v>
                </c:pt>
                <c:pt idx="5">
                  <c:v>22.71</c:v>
                </c:pt>
                <c:pt idx="6">
                  <c:v>22.72</c:v>
                </c:pt>
                <c:pt idx="7">
                  <c:v>22.71</c:v>
                </c:pt>
                <c:pt idx="8">
                  <c:v>22.7</c:v>
                </c:pt>
                <c:pt idx="9">
                  <c:v>22.69</c:v>
                </c:pt>
                <c:pt idx="10">
                  <c:v>22.67</c:v>
                </c:pt>
                <c:pt idx="11">
                  <c:v>22.67</c:v>
                </c:pt>
                <c:pt idx="12">
                  <c:v>22.69</c:v>
                </c:pt>
                <c:pt idx="13">
                  <c:v>22.71</c:v>
                </c:pt>
                <c:pt idx="14">
                  <c:v>22.61</c:v>
                </c:pt>
                <c:pt idx="15">
                  <c:v>22.66</c:v>
                </c:pt>
                <c:pt idx="16">
                  <c:v>22.63</c:v>
                </c:pt>
                <c:pt idx="17">
                  <c:v>22.59</c:v>
                </c:pt>
                <c:pt idx="18">
                  <c:v>22.55</c:v>
                </c:pt>
                <c:pt idx="19">
                  <c:v>22.55</c:v>
                </c:pt>
                <c:pt idx="20">
                  <c:v>22.53</c:v>
                </c:pt>
                <c:pt idx="21">
                  <c:v>22.52</c:v>
                </c:pt>
                <c:pt idx="22">
                  <c:v>22.51</c:v>
                </c:pt>
                <c:pt idx="23">
                  <c:v>22.53</c:v>
                </c:pt>
                <c:pt idx="24">
                  <c:v>22.53</c:v>
                </c:pt>
                <c:pt idx="25">
                  <c:v>22.53</c:v>
                </c:pt>
                <c:pt idx="26">
                  <c:v>22.53</c:v>
                </c:pt>
                <c:pt idx="27">
                  <c:v>22.77</c:v>
                </c:pt>
                <c:pt idx="28">
                  <c:v>22.62</c:v>
                </c:pt>
                <c:pt idx="29">
                  <c:v>22.81</c:v>
                </c:pt>
                <c:pt idx="30">
                  <c:v>23.67</c:v>
                </c:pt>
                <c:pt idx="31">
                  <c:v>22.737799732688863</c:v>
                </c:pt>
                <c:pt idx="32">
                  <c:v>23.569293073170087</c:v>
                </c:pt>
                <c:pt idx="33">
                  <c:v>23.569293073170087</c:v>
                </c:pt>
                <c:pt idx="34">
                  <c:v>23.569228631371168</c:v>
                </c:pt>
                <c:pt idx="35">
                  <c:v>23.555685821680413</c:v>
                </c:pt>
                <c:pt idx="36">
                  <c:v>23.555721933905623</c:v>
                </c:pt>
                <c:pt idx="37">
                  <c:v>23.555721933905623</c:v>
                </c:pt>
                <c:pt idx="38">
                  <c:v>22.65447236645284</c:v>
                </c:pt>
                <c:pt idx="39">
                  <c:v>22.759778900099978</c:v>
                </c:pt>
                <c:pt idx="40">
                  <c:v>22.753490682913618</c:v>
                </c:pt>
                <c:pt idx="41">
                  <c:v>22.737799732688863</c:v>
                </c:pt>
                <c:pt idx="42">
                  <c:v>22.729005212346333</c:v>
                </c:pt>
                <c:pt idx="43">
                  <c:v>22.723761894027671</c:v>
                </c:pt>
                <c:pt idx="44">
                  <c:v>22.725816551372411</c:v>
                </c:pt>
                <c:pt idx="45">
                  <c:v>22.748747822647648</c:v>
                </c:pt>
                <c:pt idx="46">
                  <c:v>22.785841352276012</c:v>
                </c:pt>
                <c:pt idx="47">
                  <c:v>22.83</c:v>
                </c:pt>
                <c:pt idx="48">
                  <c:v>22.87</c:v>
                </c:pt>
                <c:pt idx="49">
                  <c:v>22.8748</c:v>
                </c:pt>
                <c:pt idx="50">
                  <c:v>22.8584</c:v>
                </c:pt>
                <c:pt idx="51">
                  <c:v>22.849699999999999</c:v>
                </c:pt>
                <c:pt idx="52">
                  <c:v>22.848199999999999</c:v>
                </c:pt>
                <c:pt idx="53">
                  <c:v>22.849399999999999</c:v>
                </c:pt>
                <c:pt idx="54">
                  <c:v>22.843699999999998</c:v>
                </c:pt>
                <c:pt idx="55">
                  <c:v>22.8369</c:v>
                </c:pt>
                <c:pt idx="56">
                  <c:v>22.840333056406791</c:v>
                </c:pt>
                <c:pt idx="57">
                  <c:v>23.799742859185443</c:v>
                </c:pt>
                <c:pt idx="58">
                  <c:v>24.496941610304361</c:v>
                </c:pt>
                <c:pt idx="59">
                  <c:v>24.823542547695059</c:v>
                </c:pt>
                <c:pt idx="60">
                  <c:v>24.914261163657827</c:v>
                </c:pt>
                <c:pt idx="61">
                  <c:v>24.911222397091972</c:v>
                </c:pt>
                <c:pt idx="62">
                  <c:v>24.792124221862156</c:v>
                </c:pt>
                <c:pt idx="63">
                  <c:v>24.559637136204437</c:v>
                </c:pt>
                <c:pt idx="64">
                  <c:v>24.416340562085015</c:v>
                </c:pt>
                <c:pt idx="65">
                  <c:v>24.297974273096941</c:v>
                </c:pt>
                <c:pt idx="66">
                  <c:v>23.833458159115445</c:v>
                </c:pt>
                <c:pt idx="67">
                  <c:v>23.711882574521933</c:v>
                </c:pt>
                <c:pt idx="68">
                  <c:v>23.64245803826002</c:v>
                </c:pt>
                <c:pt idx="69">
                  <c:v>23.601574738048555</c:v>
                </c:pt>
                <c:pt idx="70">
                  <c:v>23.583161300841542</c:v>
                </c:pt>
                <c:pt idx="71">
                  <c:v>23.535680849896369</c:v>
                </c:pt>
                <c:pt idx="72">
                  <c:v>23.507275588187156</c:v>
                </c:pt>
                <c:pt idx="73">
                  <c:v>23.489161197562375</c:v>
                </c:pt>
                <c:pt idx="74">
                  <c:v>23.486257273682973</c:v>
                </c:pt>
                <c:pt idx="75">
                  <c:v>23.481495026380792</c:v>
                </c:pt>
                <c:pt idx="76">
                  <c:v>23.477193080905455</c:v>
                </c:pt>
                <c:pt idx="77">
                  <c:v>23.464508602441565</c:v>
                </c:pt>
                <c:pt idx="78">
                  <c:v>23.426893195196893</c:v>
                </c:pt>
                <c:pt idx="79">
                  <c:v>23.417847332437166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8DF8-441E-8B8E-B5B6E2BAA1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450704"/>
        <c:axId val="416451784"/>
      </c:lineChart>
      <c:dateAx>
        <c:axId val="416450704"/>
        <c:scaling>
          <c:orientation val="minMax"/>
          <c:max val="46235"/>
          <c:min val="45658"/>
        </c:scaling>
        <c:delete val="0"/>
        <c:axPos val="b"/>
        <c:numFmt formatCode="dd/mm/yy;@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416451784"/>
        <c:crosses val="autoZero"/>
        <c:auto val="1"/>
        <c:lblOffset val="100"/>
        <c:baseTimeUnit val="days"/>
        <c:majorUnit val="1"/>
        <c:majorTimeUnit val="months"/>
      </c:dateAx>
      <c:valAx>
        <c:axId val="416451784"/>
        <c:scaling>
          <c:orientation val="minMax"/>
          <c:max val="25"/>
          <c:min val="20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416450704"/>
        <c:crosses val="autoZero"/>
        <c:crossBetween val="between"/>
      </c:valAx>
    </c:plotArea>
    <c:plotVisOnly val="1"/>
    <c:dispBlanksAs val="gap"/>
    <c:showDLblsOverMax val="0"/>
    <c:extLst/>
  </c:chart>
  <c:txPr>
    <a:bodyPr/>
    <a:lstStyle/>
    <a:p>
      <a:pPr>
        <a:defRPr/>
      </a:pPr>
      <a:endParaRPr lang="es-MX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251914229037899E-2"/>
          <c:y val="8.9869972628204408E-3"/>
          <c:w val="0.90770836984104719"/>
          <c:h val="0.78210824250713273"/>
        </c:manualLayout>
      </c:layout>
      <c:lineChart>
        <c:grouping val="standard"/>
        <c:varyColors val="0"/>
        <c:ser>
          <c:idx val="0"/>
          <c:order val="0"/>
          <c:tx>
            <c:strRef>
              <c:f>'Precios Rerencia'!$C$3</c:f>
              <c:strCache>
                <c:ptCount val="1"/>
                <c:pt idx="0">
                  <c:v>Diesel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Lbls>
            <c:dLbl>
              <c:idx val="78"/>
              <c:layout>
                <c:manualLayout>
                  <c:x val="-4.9346124988685226E-3"/>
                  <c:y val="-4.5728156496098737E-2"/>
                </c:manualLayout>
              </c:layout>
              <c:spPr>
                <a:gradFill rotWithShape="1">
                  <a:gsLst>
                    <a:gs pos="0">
                      <a:schemeClr val="dk1">
                        <a:lumMod val="110000"/>
                        <a:satMod val="105000"/>
                        <a:tint val="67000"/>
                      </a:schemeClr>
                    </a:gs>
                    <a:gs pos="50000">
                      <a:schemeClr val="dk1">
                        <a:lumMod val="105000"/>
                        <a:satMod val="103000"/>
                        <a:tint val="73000"/>
                      </a:schemeClr>
                    </a:gs>
                    <a:gs pos="100000">
                      <a:schemeClr val="dk1">
                        <a:lumMod val="105000"/>
                        <a:satMod val="109000"/>
                        <a:tint val="81000"/>
                      </a:schemeClr>
                    </a:gs>
                  </a:gsLst>
                  <a:lin ang="5400000" scaled="0"/>
                </a:gradFill>
                <a:ln w="6350" cap="flat" cmpd="sng" algn="ctr">
                  <a:solidFill>
                    <a:schemeClr val="dk1"/>
                  </a:solidFill>
                  <a:prstDash val="solid"/>
                  <a:miter lim="800000"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193-476E-BB86-75D460AEF23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'Precios Rerencia'!$B$4:$B$82</c:f>
              <c:numCache>
                <c:formatCode>dd/mm/yy;@</c:formatCode>
                <c:ptCount val="79"/>
                <c:pt idx="0">
                  <c:v>45663</c:v>
                </c:pt>
                <c:pt idx="1">
                  <c:v>45670</c:v>
                </c:pt>
                <c:pt idx="2">
                  <c:v>45677</c:v>
                </c:pt>
                <c:pt idx="3">
                  <c:v>45684</c:v>
                </c:pt>
                <c:pt idx="4">
                  <c:v>45691</c:v>
                </c:pt>
                <c:pt idx="5">
                  <c:v>45698</c:v>
                </c:pt>
                <c:pt idx="6">
                  <c:v>45705</c:v>
                </c:pt>
                <c:pt idx="7">
                  <c:v>45712</c:v>
                </c:pt>
                <c:pt idx="8">
                  <c:v>45719</c:v>
                </c:pt>
                <c:pt idx="9">
                  <c:v>45726</c:v>
                </c:pt>
                <c:pt idx="10">
                  <c:v>45733</c:v>
                </c:pt>
                <c:pt idx="11">
                  <c:v>45740</c:v>
                </c:pt>
                <c:pt idx="12">
                  <c:v>45747</c:v>
                </c:pt>
                <c:pt idx="13">
                  <c:v>45754</c:v>
                </c:pt>
                <c:pt idx="14">
                  <c:v>45761</c:v>
                </c:pt>
                <c:pt idx="15">
                  <c:v>45768</c:v>
                </c:pt>
                <c:pt idx="16">
                  <c:v>45775</c:v>
                </c:pt>
                <c:pt idx="17">
                  <c:v>45782</c:v>
                </c:pt>
                <c:pt idx="18">
                  <c:v>45789</c:v>
                </c:pt>
                <c:pt idx="19">
                  <c:v>45796</c:v>
                </c:pt>
                <c:pt idx="20">
                  <c:v>45803</c:v>
                </c:pt>
                <c:pt idx="21">
                  <c:v>45810</c:v>
                </c:pt>
                <c:pt idx="22">
                  <c:v>45817</c:v>
                </c:pt>
                <c:pt idx="23">
                  <c:v>45824</c:v>
                </c:pt>
                <c:pt idx="24">
                  <c:v>45831</c:v>
                </c:pt>
                <c:pt idx="25">
                  <c:v>45838</c:v>
                </c:pt>
                <c:pt idx="26">
                  <c:v>45845</c:v>
                </c:pt>
                <c:pt idx="27">
                  <c:v>45852</c:v>
                </c:pt>
                <c:pt idx="28">
                  <c:v>45859</c:v>
                </c:pt>
                <c:pt idx="29">
                  <c:v>45866</c:v>
                </c:pt>
                <c:pt idx="30">
                  <c:v>45873</c:v>
                </c:pt>
                <c:pt idx="31">
                  <c:v>45880</c:v>
                </c:pt>
                <c:pt idx="32">
                  <c:v>45887</c:v>
                </c:pt>
                <c:pt idx="33">
                  <c:v>45894</c:v>
                </c:pt>
                <c:pt idx="34">
                  <c:v>45901</c:v>
                </c:pt>
                <c:pt idx="35">
                  <c:v>45908</c:v>
                </c:pt>
                <c:pt idx="36">
                  <c:v>45915</c:v>
                </c:pt>
                <c:pt idx="37">
                  <c:v>45922</c:v>
                </c:pt>
                <c:pt idx="38">
                  <c:v>45929</c:v>
                </c:pt>
                <c:pt idx="39">
                  <c:v>45936</c:v>
                </c:pt>
                <c:pt idx="40">
                  <c:v>45943</c:v>
                </c:pt>
                <c:pt idx="41">
                  <c:v>45950</c:v>
                </c:pt>
                <c:pt idx="42">
                  <c:v>45957</c:v>
                </c:pt>
                <c:pt idx="43">
                  <c:v>45964</c:v>
                </c:pt>
                <c:pt idx="44">
                  <c:v>45971</c:v>
                </c:pt>
                <c:pt idx="45">
                  <c:v>45978</c:v>
                </c:pt>
                <c:pt idx="46">
                  <c:v>45985</c:v>
                </c:pt>
                <c:pt idx="47">
                  <c:v>45992</c:v>
                </c:pt>
                <c:pt idx="48">
                  <c:v>46020</c:v>
                </c:pt>
                <c:pt idx="49">
                  <c:v>46027</c:v>
                </c:pt>
                <c:pt idx="50">
                  <c:v>46034</c:v>
                </c:pt>
                <c:pt idx="51">
                  <c:v>46041</c:v>
                </c:pt>
                <c:pt idx="52">
                  <c:v>46048</c:v>
                </c:pt>
                <c:pt idx="53">
                  <c:v>46055</c:v>
                </c:pt>
                <c:pt idx="54">
                  <c:v>46062</c:v>
                </c:pt>
                <c:pt idx="55">
                  <c:v>46069</c:v>
                </c:pt>
                <c:pt idx="56">
                  <c:v>46076</c:v>
                </c:pt>
                <c:pt idx="57">
                  <c:v>46083</c:v>
                </c:pt>
                <c:pt idx="58">
                  <c:v>46090</c:v>
                </c:pt>
                <c:pt idx="59">
                  <c:v>46097</c:v>
                </c:pt>
                <c:pt idx="60">
                  <c:v>46104</c:v>
                </c:pt>
                <c:pt idx="61">
                  <c:v>46111</c:v>
                </c:pt>
                <c:pt idx="62">
                  <c:v>46118</c:v>
                </c:pt>
                <c:pt idx="63">
                  <c:v>46125</c:v>
                </c:pt>
                <c:pt idx="64">
                  <c:v>46132</c:v>
                </c:pt>
                <c:pt idx="65">
                  <c:v>46139</c:v>
                </c:pt>
                <c:pt idx="66">
                  <c:v>46146</c:v>
                </c:pt>
                <c:pt idx="67">
                  <c:v>46153</c:v>
                </c:pt>
                <c:pt idx="68">
                  <c:v>46160</c:v>
                </c:pt>
                <c:pt idx="69">
                  <c:v>46167</c:v>
                </c:pt>
                <c:pt idx="70">
                  <c:v>46174</c:v>
                </c:pt>
                <c:pt idx="71">
                  <c:v>46181</c:v>
                </c:pt>
                <c:pt idx="72">
                  <c:v>46188</c:v>
                </c:pt>
                <c:pt idx="73">
                  <c:v>46195</c:v>
                </c:pt>
                <c:pt idx="74">
                  <c:v>46202</c:v>
                </c:pt>
                <c:pt idx="75">
                  <c:v>46209</c:v>
                </c:pt>
                <c:pt idx="76">
                  <c:v>46216</c:v>
                </c:pt>
                <c:pt idx="77">
                  <c:v>46223</c:v>
                </c:pt>
                <c:pt idx="78">
                  <c:v>45134</c:v>
                </c:pt>
              </c:numCache>
            </c:numRef>
          </c:cat>
          <c:val>
            <c:numRef>
              <c:f>'Precios Rerencia'!$C$4:$C$82</c:f>
              <c:numCache>
                <c:formatCode>_("$"* #,##0.00_);_("$"* \(#,##0.00\);_("$"* "-"??_);_(@_)</c:formatCode>
                <c:ptCount val="79"/>
                <c:pt idx="0">
                  <c:v>4.1470000000000002</c:v>
                </c:pt>
                <c:pt idx="1">
                  <c:v>4.2130000000000001</c:v>
                </c:pt>
                <c:pt idx="2">
                  <c:v>4.3019999999999996</c:v>
                </c:pt>
                <c:pt idx="3">
                  <c:v>4.274</c:v>
                </c:pt>
                <c:pt idx="4">
                  <c:v>4.2889999999999997</c:v>
                </c:pt>
                <c:pt idx="5">
                  <c:v>4.3070000000000004</c:v>
                </c:pt>
                <c:pt idx="6">
                  <c:v>4.3159999999999998</c:v>
                </c:pt>
                <c:pt idx="7">
                  <c:v>4.3579999999999997</c:v>
                </c:pt>
                <c:pt idx="8">
                  <c:v>4.3029999999999999</c:v>
                </c:pt>
                <c:pt idx="9">
                  <c:v>4.25</c:v>
                </c:pt>
                <c:pt idx="10">
                  <c:v>4.2030000000000003</c:v>
                </c:pt>
                <c:pt idx="11">
                  <c:v>4.2290000000000001</c:v>
                </c:pt>
                <c:pt idx="12">
                  <c:v>4.2590000000000003</c:v>
                </c:pt>
                <c:pt idx="13">
                  <c:v>4.3179999999999996</c:v>
                </c:pt>
                <c:pt idx="14">
                  <c:v>4.2809999999999997</c:v>
                </c:pt>
                <c:pt idx="15">
                  <c:v>4.25</c:v>
                </c:pt>
                <c:pt idx="16">
                  <c:v>4.2240000000000002</c:v>
                </c:pt>
                <c:pt idx="17">
                  <c:v>4.2039999999999997</c:v>
                </c:pt>
                <c:pt idx="18">
                  <c:v>4.2110000000000003</c:v>
                </c:pt>
                <c:pt idx="19">
                  <c:v>4.2960000000000003</c:v>
                </c:pt>
                <c:pt idx="20">
                  <c:v>4.2480000000000002</c:v>
                </c:pt>
                <c:pt idx="21">
                  <c:v>4.2210000000000001</c:v>
                </c:pt>
                <c:pt idx="22">
                  <c:v>4.2169999999999996</c:v>
                </c:pt>
                <c:pt idx="23">
                  <c:v>4.3099999999999996</c:v>
                </c:pt>
                <c:pt idx="24">
                  <c:v>4.4580000000000002</c:v>
                </c:pt>
                <c:pt idx="25">
                  <c:v>4.4210000000000003</c:v>
                </c:pt>
                <c:pt idx="26">
                  <c:v>4.4619999999999997</c:v>
                </c:pt>
                <c:pt idx="27">
                  <c:v>4.4980000000000002</c:v>
                </c:pt>
                <c:pt idx="28">
                  <c:v>4.5419999999999998</c:v>
                </c:pt>
                <c:pt idx="29">
                  <c:v>4.5460000000000003</c:v>
                </c:pt>
                <c:pt idx="30">
                  <c:v>4.54</c:v>
                </c:pt>
                <c:pt idx="31">
                  <c:v>4.492</c:v>
                </c:pt>
                <c:pt idx="32">
                  <c:v>4.4550000000000001</c:v>
                </c:pt>
                <c:pt idx="33">
                  <c:v>4.4610000000000003</c:v>
                </c:pt>
                <c:pt idx="34">
                  <c:v>4.484</c:v>
                </c:pt>
                <c:pt idx="35">
                  <c:v>4.5330000000000004</c:v>
                </c:pt>
                <c:pt idx="36">
                  <c:v>4.5229999999999997</c:v>
                </c:pt>
                <c:pt idx="37">
                  <c:v>4.524</c:v>
                </c:pt>
                <c:pt idx="38">
                  <c:v>4.532</c:v>
                </c:pt>
                <c:pt idx="39">
                  <c:v>4.4989999999999997</c:v>
                </c:pt>
                <c:pt idx="40">
                  <c:v>4.4640000000000004</c:v>
                </c:pt>
                <c:pt idx="41">
                  <c:v>4.4210000000000003</c:v>
                </c:pt>
                <c:pt idx="42">
                  <c:v>4.4850000000000003</c:v>
                </c:pt>
                <c:pt idx="43">
                  <c:v>4.4989999999999997</c:v>
                </c:pt>
                <c:pt idx="44">
                  <c:v>4.5449999999999999</c:v>
                </c:pt>
                <c:pt idx="45">
                  <c:v>4.5590000000000002</c:v>
                </c:pt>
                <c:pt idx="46">
                  <c:v>4.5140000000000002</c:v>
                </c:pt>
                <c:pt idx="47">
                  <c:v>4.4409999999999998</c:v>
                </c:pt>
                <c:pt idx="48">
                  <c:v>4.1559999999999997</c:v>
                </c:pt>
                <c:pt idx="49">
                  <c:v>4.1280000000000001</c:v>
                </c:pt>
                <c:pt idx="50">
                  <c:v>4.1100000000000003</c:v>
                </c:pt>
                <c:pt idx="51">
                  <c:v>4.1890000000000001</c:v>
                </c:pt>
                <c:pt idx="52">
                  <c:v>4.3010000000000002</c:v>
                </c:pt>
                <c:pt idx="53">
                  <c:v>4.3769999999999998</c:v>
                </c:pt>
                <c:pt idx="54">
                  <c:v>4.3760000000000003</c:v>
                </c:pt>
                <c:pt idx="55">
                  <c:v>4.383</c:v>
                </c:pt>
                <c:pt idx="56">
                  <c:v>4.4649999999999999</c:v>
                </c:pt>
                <c:pt idx="57">
                  <c:v>4.5339999999999998</c:v>
                </c:pt>
                <c:pt idx="58">
                  <c:v>5.556</c:v>
                </c:pt>
                <c:pt idx="59">
                  <c:v>5.8559999999999999</c:v>
                </c:pt>
                <c:pt idx="60">
                  <c:v>6.31</c:v>
                </c:pt>
                <c:pt idx="61">
                  <c:v>6.5960000000000001</c:v>
                </c:pt>
                <c:pt idx="62">
                  <c:v>6.9240000000000004</c:v>
                </c:pt>
                <c:pt idx="63">
                  <c:v>6.8220000000000001</c:v>
                </c:pt>
                <c:pt idx="64">
                  <c:v>6.62</c:v>
                </c:pt>
                <c:pt idx="65">
                  <c:v>6.53</c:v>
                </c:pt>
                <c:pt idx="66">
                  <c:v>6.6310000000000002</c:v>
                </c:pt>
                <c:pt idx="67">
                  <c:v>6.5620000000000003</c:v>
                </c:pt>
                <c:pt idx="68">
                  <c:v>6.524</c:v>
                </c:pt>
                <c:pt idx="69">
                  <c:v>6.5</c:v>
                </c:pt>
                <c:pt idx="70">
                  <c:v>6.3979999999999997</c:v>
                </c:pt>
                <c:pt idx="71">
                  <c:v>6.2889999999999997</c:v>
                </c:pt>
                <c:pt idx="72">
                  <c:v>6.0739999999999998</c:v>
                </c:pt>
                <c:pt idx="73">
                  <c:v>5.8090000000000002</c:v>
                </c:pt>
                <c:pt idx="74">
                  <c:v>5.5279999999999996</c:v>
                </c:pt>
                <c:pt idx="75">
                  <c:v>5.4249999999999998</c:v>
                </c:pt>
                <c:pt idx="76">
                  <c:v>5.55</c:v>
                </c:pt>
                <c:pt idx="77">
                  <c:v>5.8769999999999998</c:v>
                </c:pt>
                <c:pt idx="78">
                  <c:v>6.0670000000000002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F56B-4212-9EC4-5CA99F709B05}"/>
            </c:ext>
          </c:extLst>
        </c:ser>
        <c:ser>
          <c:idx val="1"/>
          <c:order val="1"/>
          <c:tx>
            <c:strRef>
              <c:f>'Precios Rerencia'!$D$3</c:f>
              <c:strCache>
                <c:ptCount val="1"/>
                <c:pt idx="0">
                  <c:v>Premium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78"/>
              <c:layout>
                <c:manualLayout>
                  <c:x val="-4.9346124988685226E-3"/>
                  <c:y val="7.7386110993397803E-2"/>
                </c:manualLayout>
              </c:layout>
              <c:spPr>
                <a:solidFill>
                  <a:srgbClr val="FFE1E1"/>
                </a:solidFill>
                <a:ln w="6350" cap="flat" cmpd="sng" algn="ctr">
                  <a:solidFill>
                    <a:srgbClr val="C00000"/>
                  </a:solidFill>
                  <a:prstDash val="solid"/>
                  <a:miter lim="800000"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193-476E-BB86-75D460AEF23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'Precios Rerencia'!$B$4:$B$82</c:f>
              <c:numCache>
                <c:formatCode>dd/mm/yy;@</c:formatCode>
                <c:ptCount val="79"/>
                <c:pt idx="0">
                  <c:v>45663</c:v>
                </c:pt>
                <c:pt idx="1">
                  <c:v>45670</c:v>
                </c:pt>
                <c:pt idx="2">
                  <c:v>45677</c:v>
                </c:pt>
                <c:pt idx="3">
                  <c:v>45684</c:v>
                </c:pt>
                <c:pt idx="4">
                  <c:v>45691</c:v>
                </c:pt>
                <c:pt idx="5">
                  <c:v>45698</c:v>
                </c:pt>
                <c:pt idx="6">
                  <c:v>45705</c:v>
                </c:pt>
                <c:pt idx="7">
                  <c:v>45712</c:v>
                </c:pt>
                <c:pt idx="8">
                  <c:v>45719</c:v>
                </c:pt>
                <c:pt idx="9">
                  <c:v>45726</c:v>
                </c:pt>
                <c:pt idx="10">
                  <c:v>45733</c:v>
                </c:pt>
                <c:pt idx="11">
                  <c:v>45740</c:v>
                </c:pt>
                <c:pt idx="12">
                  <c:v>45747</c:v>
                </c:pt>
                <c:pt idx="13">
                  <c:v>45754</c:v>
                </c:pt>
                <c:pt idx="14">
                  <c:v>45761</c:v>
                </c:pt>
                <c:pt idx="15">
                  <c:v>45768</c:v>
                </c:pt>
                <c:pt idx="16">
                  <c:v>45775</c:v>
                </c:pt>
                <c:pt idx="17">
                  <c:v>45782</c:v>
                </c:pt>
                <c:pt idx="18">
                  <c:v>45789</c:v>
                </c:pt>
                <c:pt idx="19">
                  <c:v>45796</c:v>
                </c:pt>
                <c:pt idx="20">
                  <c:v>45803</c:v>
                </c:pt>
                <c:pt idx="21">
                  <c:v>45810</c:v>
                </c:pt>
                <c:pt idx="22">
                  <c:v>45817</c:v>
                </c:pt>
                <c:pt idx="23">
                  <c:v>45824</c:v>
                </c:pt>
                <c:pt idx="24">
                  <c:v>45831</c:v>
                </c:pt>
                <c:pt idx="25">
                  <c:v>45838</c:v>
                </c:pt>
                <c:pt idx="26">
                  <c:v>45845</c:v>
                </c:pt>
                <c:pt idx="27">
                  <c:v>45852</c:v>
                </c:pt>
                <c:pt idx="28">
                  <c:v>45859</c:v>
                </c:pt>
                <c:pt idx="29">
                  <c:v>45866</c:v>
                </c:pt>
                <c:pt idx="30">
                  <c:v>45873</c:v>
                </c:pt>
                <c:pt idx="31">
                  <c:v>45880</c:v>
                </c:pt>
                <c:pt idx="32">
                  <c:v>45887</c:v>
                </c:pt>
                <c:pt idx="33">
                  <c:v>45894</c:v>
                </c:pt>
                <c:pt idx="34">
                  <c:v>45901</c:v>
                </c:pt>
                <c:pt idx="35">
                  <c:v>45908</c:v>
                </c:pt>
                <c:pt idx="36">
                  <c:v>45915</c:v>
                </c:pt>
                <c:pt idx="37">
                  <c:v>45922</c:v>
                </c:pt>
                <c:pt idx="38">
                  <c:v>45929</c:v>
                </c:pt>
                <c:pt idx="39">
                  <c:v>45936</c:v>
                </c:pt>
                <c:pt idx="40">
                  <c:v>45943</c:v>
                </c:pt>
                <c:pt idx="41">
                  <c:v>45950</c:v>
                </c:pt>
                <c:pt idx="42">
                  <c:v>45957</c:v>
                </c:pt>
                <c:pt idx="43">
                  <c:v>45964</c:v>
                </c:pt>
                <c:pt idx="44">
                  <c:v>45971</c:v>
                </c:pt>
                <c:pt idx="45">
                  <c:v>45978</c:v>
                </c:pt>
                <c:pt idx="46">
                  <c:v>45985</c:v>
                </c:pt>
                <c:pt idx="47">
                  <c:v>45992</c:v>
                </c:pt>
                <c:pt idx="48">
                  <c:v>46020</c:v>
                </c:pt>
                <c:pt idx="49">
                  <c:v>46027</c:v>
                </c:pt>
                <c:pt idx="50">
                  <c:v>46034</c:v>
                </c:pt>
                <c:pt idx="51">
                  <c:v>46041</c:v>
                </c:pt>
                <c:pt idx="52">
                  <c:v>46048</c:v>
                </c:pt>
                <c:pt idx="53">
                  <c:v>46055</c:v>
                </c:pt>
                <c:pt idx="54">
                  <c:v>46062</c:v>
                </c:pt>
                <c:pt idx="55">
                  <c:v>46069</c:v>
                </c:pt>
                <c:pt idx="56">
                  <c:v>46076</c:v>
                </c:pt>
                <c:pt idx="57">
                  <c:v>46083</c:v>
                </c:pt>
                <c:pt idx="58">
                  <c:v>46090</c:v>
                </c:pt>
                <c:pt idx="59">
                  <c:v>46097</c:v>
                </c:pt>
                <c:pt idx="60">
                  <c:v>46104</c:v>
                </c:pt>
                <c:pt idx="61">
                  <c:v>46111</c:v>
                </c:pt>
                <c:pt idx="62">
                  <c:v>46118</c:v>
                </c:pt>
                <c:pt idx="63">
                  <c:v>46125</c:v>
                </c:pt>
                <c:pt idx="64">
                  <c:v>46132</c:v>
                </c:pt>
                <c:pt idx="65">
                  <c:v>46139</c:v>
                </c:pt>
                <c:pt idx="66">
                  <c:v>46146</c:v>
                </c:pt>
                <c:pt idx="67">
                  <c:v>46153</c:v>
                </c:pt>
                <c:pt idx="68">
                  <c:v>46160</c:v>
                </c:pt>
                <c:pt idx="69">
                  <c:v>46167</c:v>
                </c:pt>
                <c:pt idx="70">
                  <c:v>46174</c:v>
                </c:pt>
                <c:pt idx="71">
                  <c:v>46181</c:v>
                </c:pt>
                <c:pt idx="72">
                  <c:v>46188</c:v>
                </c:pt>
                <c:pt idx="73">
                  <c:v>46195</c:v>
                </c:pt>
                <c:pt idx="74">
                  <c:v>46202</c:v>
                </c:pt>
                <c:pt idx="75">
                  <c:v>46209</c:v>
                </c:pt>
                <c:pt idx="76">
                  <c:v>46216</c:v>
                </c:pt>
                <c:pt idx="77">
                  <c:v>46223</c:v>
                </c:pt>
                <c:pt idx="78">
                  <c:v>45134</c:v>
                </c:pt>
              </c:numCache>
            </c:numRef>
          </c:cat>
          <c:val>
            <c:numRef>
              <c:f>'Precios Rerencia'!$D$4:$D$82</c:f>
              <c:numCache>
                <c:formatCode>_("$"* #,##0.00_);_("$"* \(#,##0.00\);_("$"* "-"??_);_(@_)</c:formatCode>
                <c:ptCount val="79"/>
                <c:pt idx="0">
                  <c:v>4.431</c:v>
                </c:pt>
                <c:pt idx="1">
                  <c:v>4.45</c:v>
                </c:pt>
                <c:pt idx="2">
                  <c:v>4.5129999999999999</c:v>
                </c:pt>
                <c:pt idx="3">
                  <c:v>4.5229999999999997</c:v>
                </c:pt>
                <c:pt idx="4">
                  <c:v>4.5529999999999999</c:v>
                </c:pt>
                <c:pt idx="5">
                  <c:v>4.6929999999999996</c:v>
                </c:pt>
                <c:pt idx="6">
                  <c:v>4.8540000000000001</c:v>
                </c:pt>
                <c:pt idx="7">
                  <c:v>4.8639999999999999</c:v>
                </c:pt>
                <c:pt idx="8">
                  <c:v>4.7889999999999997</c:v>
                </c:pt>
                <c:pt idx="9">
                  <c:v>4.7300000000000004</c:v>
                </c:pt>
                <c:pt idx="10">
                  <c:v>4.6929999999999996</c:v>
                </c:pt>
                <c:pt idx="11">
                  <c:v>4.6829999999999998</c:v>
                </c:pt>
                <c:pt idx="12">
                  <c:v>4.8330000000000002</c:v>
                </c:pt>
                <c:pt idx="13">
                  <c:v>4.9630000000000001</c:v>
                </c:pt>
                <c:pt idx="14">
                  <c:v>4.8929999999999998</c:v>
                </c:pt>
                <c:pt idx="15">
                  <c:v>4.8419999999999996</c:v>
                </c:pt>
                <c:pt idx="16">
                  <c:v>4.8220000000000001</c:v>
                </c:pt>
                <c:pt idx="17">
                  <c:v>4.7939999999999996</c:v>
                </c:pt>
                <c:pt idx="18">
                  <c:v>4.8639999999999999</c:v>
                </c:pt>
                <c:pt idx="19">
                  <c:v>4.9119999999999999</c:v>
                </c:pt>
                <c:pt idx="20">
                  <c:v>4.8760000000000003</c:v>
                </c:pt>
                <c:pt idx="21">
                  <c:v>4.827</c:v>
                </c:pt>
                <c:pt idx="22">
                  <c:v>4.7679999999999998</c:v>
                </c:pt>
                <c:pt idx="23">
                  <c:v>4.7359999999999998</c:v>
                </c:pt>
                <c:pt idx="24">
                  <c:v>4.7770000000000001</c:v>
                </c:pt>
                <c:pt idx="25">
                  <c:v>4.71</c:v>
                </c:pt>
                <c:pt idx="26">
                  <c:v>4.681</c:v>
                </c:pt>
                <c:pt idx="27">
                  <c:v>4.6369999999999996</c:v>
                </c:pt>
                <c:pt idx="28">
                  <c:v>4.6189999999999998</c:v>
                </c:pt>
                <c:pt idx="29">
                  <c:v>4.6040000000000001</c:v>
                </c:pt>
                <c:pt idx="30">
                  <c:v>4.6289999999999996</c:v>
                </c:pt>
                <c:pt idx="31">
                  <c:v>4.6379999999999999</c:v>
                </c:pt>
                <c:pt idx="32">
                  <c:v>4.6479999999999997</c:v>
                </c:pt>
                <c:pt idx="33">
                  <c:v>4.7030000000000003</c:v>
                </c:pt>
                <c:pt idx="34">
                  <c:v>4.742</c:v>
                </c:pt>
                <c:pt idx="35">
                  <c:v>4.7839999999999998</c:v>
                </c:pt>
                <c:pt idx="36">
                  <c:v>4.8520000000000003</c:v>
                </c:pt>
                <c:pt idx="37">
                  <c:v>4.8479999999999999</c:v>
                </c:pt>
                <c:pt idx="38">
                  <c:v>4.8250000000000002</c:v>
                </c:pt>
                <c:pt idx="39">
                  <c:v>4.8179999999999996</c:v>
                </c:pt>
                <c:pt idx="40">
                  <c:v>4.8179999999999996</c:v>
                </c:pt>
                <c:pt idx="41">
                  <c:v>4.7649999999999997</c:v>
                </c:pt>
                <c:pt idx="42">
                  <c:v>4.7069999999999999</c:v>
                </c:pt>
                <c:pt idx="43">
                  <c:v>4.75</c:v>
                </c:pt>
                <c:pt idx="44">
                  <c:v>4.79</c:v>
                </c:pt>
                <c:pt idx="45">
                  <c:v>4.7439999999999998</c:v>
                </c:pt>
                <c:pt idx="46">
                  <c:v>4.6779999999999999</c:v>
                </c:pt>
                <c:pt idx="47">
                  <c:v>4.6319999999999997</c:v>
                </c:pt>
                <c:pt idx="48">
                  <c:v>4.3520000000000003</c:v>
                </c:pt>
                <c:pt idx="49">
                  <c:v>4.3239999999999998</c:v>
                </c:pt>
                <c:pt idx="50">
                  <c:v>4.2679999999999998</c:v>
                </c:pt>
                <c:pt idx="51">
                  <c:v>4.2690000000000001</c:v>
                </c:pt>
                <c:pt idx="52">
                  <c:v>4.3230000000000004</c:v>
                </c:pt>
                <c:pt idx="53">
                  <c:v>4.4450000000000003</c:v>
                </c:pt>
                <c:pt idx="54">
                  <c:v>4.5640000000000001</c:v>
                </c:pt>
                <c:pt idx="55">
                  <c:v>4.6710000000000003</c:v>
                </c:pt>
                <c:pt idx="56">
                  <c:v>4.7300000000000004</c:v>
                </c:pt>
                <c:pt idx="57">
                  <c:v>4.7750000000000004</c:v>
                </c:pt>
                <c:pt idx="58">
                  <c:v>5.3230000000000004</c:v>
                </c:pt>
                <c:pt idx="59">
                  <c:v>5.609</c:v>
                </c:pt>
                <c:pt idx="60">
                  <c:v>5.8739999999999997</c:v>
                </c:pt>
                <c:pt idx="61">
                  <c:v>5.9509999999999996</c:v>
                </c:pt>
                <c:pt idx="62">
                  <c:v>6.0220000000000002</c:v>
                </c:pt>
                <c:pt idx="63">
                  <c:v>5.98</c:v>
                </c:pt>
                <c:pt idx="64">
                  <c:v>5.9130000000000003</c:v>
                </c:pt>
                <c:pt idx="65">
                  <c:v>6.0209999999999999</c:v>
                </c:pt>
                <c:pt idx="66">
                  <c:v>6.2210000000000001</c:v>
                </c:pt>
                <c:pt idx="67">
                  <c:v>6.24</c:v>
                </c:pt>
                <c:pt idx="68">
                  <c:v>6.2249999999999996</c:v>
                </c:pt>
                <c:pt idx="69">
                  <c:v>6.1870000000000003</c:v>
                </c:pt>
                <c:pt idx="70">
                  <c:v>6.1020000000000003</c:v>
                </c:pt>
                <c:pt idx="71">
                  <c:v>5.9669999999999996</c:v>
                </c:pt>
                <c:pt idx="72">
                  <c:v>5.8259999999999996</c:v>
                </c:pt>
                <c:pt idx="73">
                  <c:v>5.657</c:v>
                </c:pt>
                <c:pt idx="74">
                  <c:v>5.51</c:v>
                </c:pt>
                <c:pt idx="75">
                  <c:v>5.4390000000000001</c:v>
                </c:pt>
                <c:pt idx="76">
                  <c:v>5.4550000000000001</c:v>
                </c:pt>
                <c:pt idx="77">
                  <c:v>5.5839999999999996</c:v>
                </c:pt>
                <c:pt idx="78">
                  <c:v>5.7469999999999999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F56B-4212-9EC4-5CA99F709B05}"/>
            </c:ext>
          </c:extLst>
        </c:ser>
        <c:ser>
          <c:idx val="2"/>
          <c:order val="2"/>
          <c:tx>
            <c:strRef>
              <c:f>'Precios Rerencia'!$E$3</c:f>
              <c:strCache>
                <c:ptCount val="1"/>
                <c:pt idx="0">
                  <c:v>Regular</c:v>
                </c:pt>
              </c:strCache>
            </c:strRef>
          </c:tx>
          <c:spPr>
            <a:ln w="19050" cap="rnd">
              <a:solidFill>
                <a:srgbClr val="49A158"/>
              </a:solidFill>
              <a:round/>
            </a:ln>
            <a:effectLst/>
          </c:spPr>
          <c:marker>
            <c:symbol val="none"/>
          </c:marker>
          <c:dLbls>
            <c:dLbl>
              <c:idx val="78"/>
              <c:layout>
                <c:manualLayout>
                  <c:x val="-4.9346124988685226E-3"/>
                  <c:y val="7.3868560493697846E-2"/>
                </c:manualLayout>
              </c:layout>
              <c:spPr>
                <a:gradFill rotWithShape="1">
                  <a:gsLst>
                    <a:gs pos="0">
                      <a:schemeClr val="accent1">
                        <a:lumMod val="110000"/>
                        <a:satMod val="105000"/>
                        <a:tint val="67000"/>
                      </a:schemeClr>
                    </a:gs>
                    <a:gs pos="50000">
                      <a:schemeClr val="accent1">
                        <a:lumMod val="105000"/>
                        <a:satMod val="103000"/>
                        <a:tint val="73000"/>
                      </a:schemeClr>
                    </a:gs>
                    <a:gs pos="100000">
                      <a:schemeClr val="accent1">
                        <a:lumMod val="105000"/>
                        <a:satMod val="109000"/>
                        <a:tint val="81000"/>
                      </a:schemeClr>
                    </a:gs>
                  </a:gsLst>
                  <a:lin ang="5400000" scaled="0"/>
                </a:gradFill>
                <a:ln w="6350" cap="flat" cmpd="sng" algn="ctr">
                  <a:solidFill>
                    <a:schemeClr val="accent1"/>
                  </a:solidFill>
                  <a:prstDash val="solid"/>
                  <a:miter lim="800000"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>
                      <a:solidFill>
                        <a:schemeClr val="dk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193-476E-BB86-75D460AEF23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'Precios Rerencia'!$B$4:$B$82</c:f>
              <c:numCache>
                <c:formatCode>dd/mm/yy;@</c:formatCode>
                <c:ptCount val="79"/>
                <c:pt idx="0">
                  <c:v>45663</c:v>
                </c:pt>
                <c:pt idx="1">
                  <c:v>45670</c:v>
                </c:pt>
                <c:pt idx="2">
                  <c:v>45677</c:v>
                </c:pt>
                <c:pt idx="3">
                  <c:v>45684</c:v>
                </c:pt>
                <c:pt idx="4">
                  <c:v>45691</c:v>
                </c:pt>
                <c:pt idx="5">
                  <c:v>45698</c:v>
                </c:pt>
                <c:pt idx="6">
                  <c:v>45705</c:v>
                </c:pt>
                <c:pt idx="7">
                  <c:v>45712</c:v>
                </c:pt>
                <c:pt idx="8">
                  <c:v>45719</c:v>
                </c:pt>
                <c:pt idx="9">
                  <c:v>45726</c:v>
                </c:pt>
                <c:pt idx="10">
                  <c:v>45733</c:v>
                </c:pt>
                <c:pt idx="11">
                  <c:v>45740</c:v>
                </c:pt>
                <c:pt idx="12">
                  <c:v>45747</c:v>
                </c:pt>
                <c:pt idx="13">
                  <c:v>45754</c:v>
                </c:pt>
                <c:pt idx="14">
                  <c:v>45761</c:v>
                </c:pt>
                <c:pt idx="15">
                  <c:v>45768</c:v>
                </c:pt>
                <c:pt idx="16">
                  <c:v>45775</c:v>
                </c:pt>
                <c:pt idx="17">
                  <c:v>45782</c:v>
                </c:pt>
                <c:pt idx="18">
                  <c:v>45789</c:v>
                </c:pt>
                <c:pt idx="19">
                  <c:v>45796</c:v>
                </c:pt>
                <c:pt idx="20">
                  <c:v>45803</c:v>
                </c:pt>
                <c:pt idx="21">
                  <c:v>45810</c:v>
                </c:pt>
                <c:pt idx="22">
                  <c:v>45817</c:v>
                </c:pt>
                <c:pt idx="23">
                  <c:v>45824</c:v>
                </c:pt>
                <c:pt idx="24">
                  <c:v>45831</c:v>
                </c:pt>
                <c:pt idx="25">
                  <c:v>45838</c:v>
                </c:pt>
                <c:pt idx="26">
                  <c:v>45845</c:v>
                </c:pt>
                <c:pt idx="27">
                  <c:v>45852</c:v>
                </c:pt>
                <c:pt idx="28">
                  <c:v>45859</c:v>
                </c:pt>
                <c:pt idx="29">
                  <c:v>45866</c:v>
                </c:pt>
                <c:pt idx="30">
                  <c:v>45873</c:v>
                </c:pt>
                <c:pt idx="31">
                  <c:v>45880</c:v>
                </c:pt>
                <c:pt idx="32">
                  <c:v>45887</c:v>
                </c:pt>
                <c:pt idx="33">
                  <c:v>45894</c:v>
                </c:pt>
                <c:pt idx="34">
                  <c:v>45901</c:v>
                </c:pt>
                <c:pt idx="35">
                  <c:v>45908</c:v>
                </c:pt>
                <c:pt idx="36">
                  <c:v>45915</c:v>
                </c:pt>
                <c:pt idx="37">
                  <c:v>45922</c:v>
                </c:pt>
                <c:pt idx="38">
                  <c:v>45929</c:v>
                </c:pt>
                <c:pt idx="39">
                  <c:v>45936</c:v>
                </c:pt>
                <c:pt idx="40">
                  <c:v>45943</c:v>
                </c:pt>
                <c:pt idx="41">
                  <c:v>45950</c:v>
                </c:pt>
                <c:pt idx="42">
                  <c:v>45957</c:v>
                </c:pt>
                <c:pt idx="43">
                  <c:v>45964</c:v>
                </c:pt>
                <c:pt idx="44">
                  <c:v>45971</c:v>
                </c:pt>
                <c:pt idx="45">
                  <c:v>45978</c:v>
                </c:pt>
                <c:pt idx="46">
                  <c:v>45985</c:v>
                </c:pt>
                <c:pt idx="47">
                  <c:v>45992</c:v>
                </c:pt>
                <c:pt idx="48">
                  <c:v>46020</c:v>
                </c:pt>
                <c:pt idx="49">
                  <c:v>46027</c:v>
                </c:pt>
                <c:pt idx="50">
                  <c:v>46034</c:v>
                </c:pt>
                <c:pt idx="51">
                  <c:v>46041</c:v>
                </c:pt>
                <c:pt idx="52">
                  <c:v>46048</c:v>
                </c:pt>
                <c:pt idx="53">
                  <c:v>46055</c:v>
                </c:pt>
                <c:pt idx="54">
                  <c:v>46062</c:v>
                </c:pt>
                <c:pt idx="55">
                  <c:v>46069</c:v>
                </c:pt>
                <c:pt idx="56">
                  <c:v>46076</c:v>
                </c:pt>
                <c:pt idx="57">
                  <c:v>46083</c:v>
                </c:pt>
                <c:pt idx="58">
                  <c:v>46090</c:v>
                </c:pt>
                <c:pt idx="59">
                  <c:v>46097</c:v>
                </c:pt>
                <c:pt idx="60">
                  <c:v>46104</c:v>
                </c:pt>
                <c:pt idx="61">
                  <c:v>46111</c:v>
                </c:pt>
                <c:pt idx="62">
                  <c:v>46118</c:v>
                </c:pt>
                <c:pt idx="63">
                  <c:v>46125</c:v>
                </c:pt>
                <c:pt idx="64">
                  <c:v>46132</c:v>
                </c:pt>
                <c:pt idx="65">
                  <c:v>46139</c:v>
                </c:pt>
                <c:pt idx="66">
                  <c:v>46146</c:v>
                </c:pt>
                <c:pt idx="67">
                  <c:v>46153</c:v>
                </c:pt>
                <c:pt idx="68">
                  <c:v>46160</c:v>
                </c:pt>
                <c:pt idx="69">
                  <c:v>46167</c:v>
                </c:pt>
                <c:pt idx="70">
                  <c:v>46174</c:v>
                </c:pt>
                <c:pt idx="71">
                  <c:v>46181</c:v>
                </c:pt>
                <c:pt idx="72">
                  <c:v>46188</c:v>
                </c:pt>
                <c:pt idx="73">
                  <c:v>46195</c:v>
                </c:pt>
                <c:pt idx="74">
                  <c:v>46202</c:v>
                </c:pt>
                <c:pt idx="75">
                  <c:v>46209</c:v>
                </c:pt>
                <c:pt idx="76">
                  <c:v>46216</c:v>
                </c:pt>
                <c:pt idx="77">
                  <c:v>46223</c:v>
                </c:pt>
                <c:pt idx="78">
                  <c:v>45134</c:v>
                </c:pt>
              </c:numCache>
            </c:numRef>
          </c:cat>
          <c:val>
            <c:numRef>
              <c:f>'Precios Rerencia'!$E$4:$E$82</c:f>
              <c:numCache>
                <c:formatCode>_("$"* #,##0.00_);_("$"* \(#,##0.00\);_("$"* "-"??_);_(@_)</c:formatCode>
                <c:ptCount val="79"/>
                <c:pt idx="0">
                  <c:v>3.7930000000000001</c:v>
                </c:pt>
                <c:pt idx="1">
                  <c:v>3.81</c:v>
                </c:pt>
                <c:pt idx="2">
                  <c:v>3.871</c:v>
                </c:pt>
                <c:pt idx="3">
                  <c:v>3.8809999999999998</c:v>
                </c:pt>
                <c:pt idx="4">
                  <c:v>3.9239999999999999</c:v>
                </c:pt>
                <c:pt idx="5">
                  <c:v>4.0309999999999997</c:v>
                </c:pt>
                <c:pt idx="6">
                  <c:v>4.1870000000000003</c:v>
                </c:pt>
                <c:pt idx="7">
                  <c:v>4.1879999999999997</c:v>
                </c:pt>
                <c:pt idx="8">
                  <c:v>4.141</c:v>
                </c:pt>
                <c:pt idx="9">
                  <c:v>4.0990000000000002</c:v>
                </c:pt>
                <c:pt idx="10">
                  <c:v>4.0609999999999999</c:v>
                </c:pt>
                <c:pt idx="11">
                  <c:v>4.0549999999999997</c:v>
                </c:pt>
                <c:pt idx="12">
                  <c:v>4.181</c:v>
                </c:pt>
                <c:pt idx="13">
                  <c:v>4.32</c:v>
                </c:pt>
                <c:pt idx="14">
                  <c:v>4.2670000000000003</c:v>
                </c:pt>
                <c:pt idx="15">
                  <c:v>4.22</c:v>
                </c:pt>
                <c:pt idx="16">
                  <c:v>4.1920000000000002</c:v>
                </c:pt>
                <c:pt idx="17">
                  <c:v>4.1559999999999997</c:v>
                </c:pt>
                <c:pt idx="18">
                  <c:v>4.2240000000000002</c:v>
                </c:pt>
                <c:pt idx="19">
                  <c:v>4.2869999999999999</c:v>
                </c:pt>
                <c:pt idx="20">
                  <c:v>4.258</c:v>
                </c:pt>
                <c:pt idx="21">
                  <c:v>4.2069999999999999</c:v>
                </c:pt>
                <c:pt idx="22">
                  <c:v>4.1539999999999999</c:v>
                </c:pt>
                <c:pt idx="23">
                  <c:v>4.1269999999999998</c:v>
                </c:pt>
                <c:pt idx="24">
                  <c:v>4.1619999999999999</c:v>
                </c:pt>
                <c:pt idx="25">
                  <c:v>4.109</c:v>
                </c:pt>
                <c:pt idx="26">
                  <c:v>4.0750000000000002</c:v>
                </c:pt>
                <c:pt idx="27">
                  <c:v>4.0410000000000004</c:v>
                </c:pt>
                <c:pt idx="28">
                  <c:v>4.0220000000000002</c:v>
                </c:pt>
                <c:pt idx="29">
                  <c:v>3.9950000000000001</c:v>
                </c:pt>
                <c:pt idx="30">
                  <c:v>4.0229999999999997</c:v>
                </c:pt>
                <c:pt idx="31">
                  <c:v>4.032</c:v>
                </c:pt>
                <c:pt idx="32">
                  <c:v>4.0439999999999996</c:v>
                </c:pt>
                <c:pt idx="33">
                  <c:v>4.1059999999999999</c:v>
                </c:pt>
                <c:pt idx="34">
                  <c:v>4.1479999999999997</c:v>
                </c:pt>
                <c:pt idx="35">
                  <c:v>4.194</c:v>
                </c:pt>
                <c:pt idx="36">
                  <c:v>4.2729999999999997</c:v>
                </c:pt>
                <c:pt idx="37">
                  <c:v>4.2720000000000002</c:v>
                </c:pt>
                <c:pt idx="38">
                  <c:v>4.2380000000000004</c:v>
                </c:pt>
                <c:pt idx="39">
                  <c:v>4.226</c:v>
                </c:pt>
                <c:pt idx="40">
                  <c:v>4.2130000000000001</c:v>
                </c:pt>
                <c:pt idx="41">
                  <c:v>4.1660000000000004</c:v>
                </c:pt>
                <c:pt idx="42">
                  <c:v>4.1059999999999999</c:v>
                </c:pt>
                <c:pt idx="43">
                  <c:v>4.1280000000000001</c:v>
                </c:pt>
                <c:pt idx="44">
                  <c:v>4.1589999999999998</c:v>
                </c:pt>
                <c:pt idx="45">
                  <c:v>4.12</c:v>
                </c:pt>
                <c:pt idx="46">
                  <c:v>4.07</c:v>
                </c:pt>
                <c:pt idx="47">
                  <c:v>4.0309999999999997</c:v>
                </c:pt>
                <c:pt idx="48">
                  <c:v>3.7309999999999999</c:v>
                </c:pt>
                <c:pt idx="49">
                  <c:v>3.7080000000000002</c:v>
                </c:pt>
                <c:pt idx="50">
                  <c:v>3.649</c:v>
                </c:pt>
                <c:pt idx="51">
                  <c:v>3.657</c:v>
                </c:pt>
                <c:pt idx="52">
                  <c:v>3.7050000000000001</c:v>
                </c:pt>
                <c:pt idx="53">
                  <c:v>3.827</c:v>
                </c:pt>
                <c:pt idx="54">
                  <c:v>3.9380000000000002</c:v>
                </c:pt>
                <c:pt idx="55">
                  <c:v>4.0449999999999999</c:v>
                </c:pt>
                <c:pt idx="56">
                  <c:v>4.1109999999999998</c:v>
                </c:pt>
                <c:pt idx="57">
                  <c:v>4.16</c:v>
                </c:pt>
                <c:pt idx="58">
                  <c:v>4.6900000000000004</c:v>
                </c:pt>
                <c:pt idx="59">
                  <c:v>4.9870000000000001</c:v>
                </c:pt>
                <c:pt idx="60">
                  <c:v>5.2619999999999996</c:v>
                </c:pt>
                <c:pt idx="61">
                  <c:v>5.3339999999999996</c:v>
                </c:pt>
                <c:pt idx="62">
                  <c:v>5.3959999999999999</c:v>
                </c:pt>
                <c:pt idx="63">
                  <c:v>5.3769999999999998</c:v>
                </c:pt>
                <c:pt idx="64">
                  <c:v>5.32</c:v>
                </c:pt>
                <c:pt idx="65">
                  <c:v>5.4119999999999999</c:v>
                </c:pt>
                <c:pt idx="66">
                  <c:v>5.5830000000000002</c:v>
                </c:pt>
                <c:pt idx="67">
                  <c:v>5.6130000000000004</c:v>
                </c:pt>
                <c:pt idx="68">
                  <c:v>5.6050000000000004</c:v>
                </c:pt>
                <c:pt idx="69">
                  <c:v>5.569</c:v>
                </c:pt>
                <c:pt idx="70">
                  <c:v>5.5</c:v>
                </c:pt>
                <c:pt idx="71">
                  <c:v>5.3579999999999997</c:v>
                </c:pt>
                <c:pt idx="72">
                  <c:v>5.2290000000000001</c:v>
                </c:pt>
                <c:pt idx="73">
                  <c:v>5.0570000000000004</c:v>
                </c:pt>
                <c:pt idx="74">
                  <c:v>4.9189999999999996</c:v>
                </c:pt>
                <c:pt idx="75">
                  <c:v>4.8310000000000004</c:v>
                </c:pt>
                <c:pt idx="76">
                  <c:v>4.8319999999999999</c:v>
                </c:pt>
                <c:pt idx="77">
                  <c:v>4.9829999999999997</c:v>
                </c:pt>
                <c:pt idx="78">
                  <c:v>5.117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F56B-4212-9EC4-5CA99F709B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450704"/>
        <c:axId val="416451784"/>
      </c:lineChart>
      <c:dateAx>
        <c:axId val="416450704"/>
        <c:scaling>
          <c:orientation val="minMax"/>
          <c:max val="46235"/>
          <c:min val="45658"/>
        </c:scaling>
        <c:delete val="0"/>
        <c:axPos val="b"/>
        <c:numFmt formatCode="dd/mm/yy;@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  <a:alpha val="96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416451784"/>
        <c:crosses val="autoZero"/>
        <c:auto val="1"/>
        <c:lblOffset val="100"/>
        <c:baseTimeUnit val="days"/>
        <c:majorUnit val="1"/>
        <c:majorTimeUnit val="months"/>
      </c:dateAx>
      <c:valAx>
        <c:axId val="416451784"/>
        <c:scaling>
          <c:orientation val="minMax"/>
          <c:max val="7"/>
          <c:min val="3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416450704"/>
        <c:crosses val="autoZero"/>
        <c:crossBetween val="between"/>
      </c:valAx>
    </c:plotArea>
    <c:plotVisOnly val="1"/>
    <c:dispBlanksAs val="gap"/>
    <c:showDLblsOverMax val="0"/>
    <c:extLst/>
  </c:chart>
  <c:txPr>
    <a:bodyPr/>
    <a:lstStyle/>
    <a:p>
      <a:pPr>
        <a:defRPr/>
      </a:pPr>
      <a:endParaRPr lang="es-MX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349455443392288E-2"/>
          <c:y val="7.6421477401946353E-2"/>
          <c:w val="0.92013683255819734"/>
          <c:h val="0.7682689232191594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445-47ED-B04A-4A7124715003}"/>
              </c:ext>
            </c:extLst>
          </c:dPt>
          <c:dPt>
            <c:idx val="1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445-47ED-B04A-4A7124715003}"/>
              </c:ext>
            </c:extLst>
          </c:dPt>
          <c:dPt>
            <c:idx val="2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445-47ED-B04A-4A7124715003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445-47ED-B04A-4A7124715003}"/>
              </c:ext>
            </c:extLst>
          </c:dPt>
          <c:dLbls>
            <c:dLbl>
              <c:idx val="0"/>
              <c:layout>
                <c:manualLayout>
                  <c:x val="0"/>
                  <c:y val="-7.37348236412036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445-47ED-B04A-4A71247150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8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Precio sin Impuestos</c:v>
                </c:pt>
                <c:pt idx="1">
                  <c:v>IEPS</c:v>
                </c:pt>
                <c:pt idx="2">
                  <c:v>IVA</c:v>
                </c:pt>
                <c:pt idx="3">
                  <c:v>Precio por Litro</c:v>
                </c:pt>
              </c:strCache>
            </c:strRef>
          </c:cat>
          <c:val>
            <c:numRef>
              <c:f>Hoja1!$B$2:$B$5</c:f>
              <c:numCache>
                <c:formatCode>#,##0.00</c:formatCode>
                <c:ptCount val="4"/>
                <c:pt idx="0">
                  <c:v>15.13</c:v>
                </c:pt>
                <c:pt idx="1">
                  <c:v>15.13</c:v>
                </c:pt>
                <c:pt idx="2">
                  <c:v>15.13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45-47ED-B04A-4A7124715003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8445-47ED-B04A-4A7124715003}"/>
              </c:ext>
            </c:extLst>
          </c:dPt>
          <c:dPt>
            <c:idx val="3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8445-47ED-B04A-4A7124715003}"/>
              </c:ext>
            </c:extLst>
          </c:dPt>
          <c:dLbls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445-47ED-B04A-4A71247150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8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Precio sin Impuestos</c:v>
                </c:pt>
                <c:pt idx="1">
                  <c:v>IEPS</c:v>
                </c:pt>
                <c:pt idx="2">
                  <c:v>IVA</c:v>
                </c:pt>
                <c:pt idx="3">
                  <c:v>Precio por Litro</c:v>
                </c:pt>
              </c:strCache>
            </c:strRef>
          </c:cat>
          <c:val>
            <c:numRef>
              <c:f>Hoja1!$C$2:$C$5</c:f>
              <c:numCache>
                <c:formatCode>#,##0.00</c:formatCode>
                <c:ptCount val="4"/>
                <c:pt idx="1">
                  <c:v>5.42</c:v>
                </c:pt>
                <c:pt idx="2">
                  <c:v>5.42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445-47ED-B04A-4A7124715003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8445-47ED-B04A-4A7124715003}"/>
              </c:ext>
            </c:extLst>
          </c:dPt>
          <c:dPt>
            <c:idx val="3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8445-47ED-B04A-4A7124715003}"/>
              </c:ext>
            </c:extLst>
          </c:dPt>
          <c:dLbls>
            <c:dLbl>
              <c:idx val="2"/>
              <c:spPr>
                <a:solidFill>
                  <a:schemeClr val="accent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800" b="0" i="0" u="none" strike="noStrike" kern="1200" baseline="0">
                      <a:solidFill>
                        <a:schemeClr val="bg1">
                          <a:lumMod val="9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MX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1426870188604991E-2"/>
                      <c:h val="8.936630126627720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8445-47ED-B04A-4A7124715003}"/>
                </c:ext>
              </c:extLst>
            </c:dLbl>
            <c:spPr>
              <a:solidFill>
                <a:schemeClr val="accent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7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Precio sin Impuestos</c:v>
                </c:pt>
                <c:pt idx="1">
                  <c:v>IEPS</c:v>
                </c:pt>
                <c:pt idx="2">
                  <c:v>IVA</c:v>
                </c:pt>
                <c:pt idx="3">
                  <c:v>Precio por Litro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2" formatCode="#,##0.00">
                  <c:v>3.13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8445-47ED-B04A-4A7124715003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Serie 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8445-47ED-B04A-4A7124715003}"/>
              </c:ext>
            </c:extLst>
          </c:dPt>
          <c:dLbls>
            <c:dLbl>
              <c:idx val="3"/>
              <c:layout>
                <c:manualLayout>
                  <c:x val="2.777777777777676E-3"/>
                  <c:y val="-4.91565490941357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445-47ED-B04A-4A71247150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8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Precio sin Impuestos</c:v>
                </c:pt>
                <c:pt idx="1">
                  <c:v>IEPS</c:v>
                </c:pt>
                <c:pt idx="2">
                  <c:v>IVA</c:v>
                </c:pt>
                <c:pt idx="3">
                  <c:v>Precio por Litro</c:v>
                </c:pt>
              </c:strCache>
            </c:strRef>
          </c:cat>
          <c:val>
            <c:numRef>
              <c:f>Hoja1!$E$2:$E$5</c:f>
              <c:numCache>
                <c:formatCode>General</c:formatCode>
                <c:ptCount val="4"/>
                <c:pt idx="3" formatCode="#,##0.00">
                  <c:v>23.68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8445-47ED-B04A-4A71247150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41010416"/>
        <c:axId val="741008256"/>
      </c:barChart>
      <c:catAx>
        <c:axId val="74101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41008256"/>
        <c:crosses val="autoZero"/>
        <c:auto val="1"/>
        <c:lblAlgn val="ctr"/>
        <c:lblOffset val="100"/>
        <c:noMultiLvlLbl val="0"/>
      </c:catAx>
      <c:valAx>
        <c:axId val="741008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41010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3349518810148737E-2"/>
          <c:y val="8.1538932067621861E-2"/>
          <c:w val="0.87498381452318474"/>
          <c:h val="0.7682689232191594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DFF-45BD-B66A-22CDC73BB3F3}"/>
              </c:ext>
            </c:extLst>
          </c:dPt>
          <c:dPt>
            <c:idx val="1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DFF-45BD-B66A-22CDC73BB3F3}"/>
              </c:ext>
            </c:extLst>
          </c:dPt>
          <c:dPt>
            <c:idx val="2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DFF-45BD-B66A-22CDC73BB3F3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DFF-45BD-B66A-22CDC73BB3F3}"/>
              </c:ext>
            </c:extLst>
          </c:dPt>
          <c:dLbls>
            <c:dLbl>
              <c:idx val="0"/>
              <c:layout>
                <c:manualLayout>
                  <c:x val="0"/>
                  <c:y val="-7.37348236412036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DFF-45BD-B66A-22CDC73BB3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8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Precio sin Impuestos</c:v>
                </c:pt>
                <c:pt idx="1">
                  <c:v>IEPS</c:v>
                </c:pt>
                <c:pt idx="2">
                  <c:v>IVA</c:v>
                </c:pt>
                <c:pt idx="3">
                  <c:v>Precio por Litro</c:v>
                </c:pt>
              </c:strCache>
            </c:strRef>
          </c:cat>
          <c:val>
            <c:numRef>
              <c:f>Hoja1!$B$2:$B$5</c:f>
              <c:numCache>
                <c:formatCode>#,##0.00</c:formatCode>
                <c:ptCount val="4"/>
                <c:pt idx="0">
                  <c:v>19.48</c:v>
                </c:pt>
                <c:pt idx="1">
                  <c:v>19.48</c:v>
                </c:pt>
                <c:pt idx="2">
                  <c:v>19.48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DFF-45BD-B66A-22CDC73BB3F3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4DFF-45BD-B66A-22CDC73BB3F3}"/>
              </c:ext>
            </c:extLst>
          </c:dPt>
          <c:dPt>
            <c:idx val="2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4DFF-45BD-B66A-22CDC73BB3F3}"/>
              </c:ext>
            </c:extLst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4DFF-45BD-B66A-22CDC73BB3F3}"/>
              </c:ext>
            </c:extLst>
          </c:dPt>
          <c:dLbls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DFF-45BD-B66A-22CDC73BB3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8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Precio sin Impuestos</c:v>
                </c:pt>
                <c:pt idx="1">
                  <c:v>IEPS</c:v>
                </c:pt>
                <c:pt idx="2">
                  <c:v>IVA</c:v>
                </c:pt>
                <c:pt idx="3">
                  <c:v>Precio por Litro</c:v>
                </c:pt>
              </c:strCache>
            </c:strRef>
          </c:cat>
          <c:val>
            <c:numRef>
              <c:f>Hoja1!$C$2:$C$5</c:f>
              <c:numCache>
                <c:formatCode>#,##0.00</c:formatCode>
                <c:ptCount val="4"/>
                <c:pt idx="1">
                  <c:v>5.22</c:v>
                </c:pt>
                <c:pt idx="2">
                  <c:v>5.22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4DFF-45BD-B66A-22CDC73BB3F3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4DFF-45BD-B66A-22CDC73BB3F3}"/>
              </c:ext>
            </c:extLst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4DFF-45BD-B66A-22CDC73BB3F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Precio sin Impuestos</c:v>
                </c:pt>
                <c:pt idx="1">
                  <c:v>IEPS</c:v>
                </c:pt>
                <c:pt idx="2">
                  <c:v>IVA</c:v>
                </c:pt>
                <c:pt idx="3">
                  <c:v>Precio por Litro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2" formatCode="#,##0.00">
                  <c:v>3.77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4DFF-45BD-B66A-22CDC73BB3F3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Serie 4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4DFF-45BD-B66A-22CDC73BB3F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Precio sin Impuestos</c:v>
                </c:pt>
                <c:pt idx="1">
                  <c:v>IEPS</c:v>
                </c:pt>
                <c:pt idx="2">
                  <c:v>IVA</c:v>
                </c:pt>
                <c:pt idx="3">
                  <c:v>Precio por Litro</c:v>
                </c:pt>
              </c:strCache>
            </c:strRef>
          </c:cat>
          <c:val>
            <c:numRef>
              <c:f>Hoja1!$E$2:$E$5</c:f>
              <c:numCache>
                <c:formatCode>General</c:formatCode>
                <c:ptCount val="4"/>
                <c:pt idx="3" formatCode="#,##0.00">
                  <c:v>28.48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4DFF-45BD-B66A-22CDC73BB3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41010416"/>
        <c:axId val="741008256"/>
      </c:barChart>
      <c:catAx>
        <c:axId val="74101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41008256"/>
        <c:crosses val="autoZero"/>
        <c:auto val="1"/>
        <c:lblAlgn val="ctr"/>
        <c:lblOffset val="100"/>
        <c:noMultiLvlLbl val="0"/>
      </c:catAx>
      <c:valAx>
        <c:axId val="741008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41010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571741032370955E-2"/>
          <c:y val="8.1538932067621861E-2"/>
          <c:w val="0.87776159230096251"/>
          <c:h val="0.7682689232191594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E08-4E33-96D1-9670975169CC}"/>
              </c:ext>
            </c:extLst>
          </c:dPt>
          <c:dPt>
            <c:idx val="1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E08-4E33-96D1-9670975169CC}"/>
              </c:ext>
            </c:extLst>
          </c:dPt>
          <c:dPt>
            <c:idx val="2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E08-4E33-96D1-9670975169CC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E08-4E33-96D1-9670975169CC}"/>
              </c:ext>
            </c:extLst>
          </c:dPt>
          <c:dLbls>
            <c:dLbl>
              <c:idx val="0"/>
              <c:layout>
                <c:manualLayout>
                  <c:x val="0"/>
                  <c:y val="-7.37348236412036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E08-4E33-96D1-9670975169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8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Precio sin Impuestos</c:v>
                </c:pt>
                <c:pt idx="1">
                  <c:v>IEPS</c:v>
                </c:pt>
                <c:pt idx="2">
                  <c:v>IVA</c:v>
                </c:pt>
                <c:pt idx="3">
                  <c:v>Precio por Litro</c:v>
                </c:pt>
              </c:strCache>
            </c:strRef>
          </c:cat>
          <c:val>
            <c:numRef>
              <c:f>Hoja1!$B$2:$B$5</c:f>
              <c:numCache>
                <c:formatCode>#,##0.00</c:formatCode>
                <c:ptCount val="4"/>
                <c:pt idx="0">
                  <c:v>18.75</c:v>
                </c:pt>
                <c:pt idx="1">
                  <c:v>18.75</c:v>
                </c:pt>
                <c:pt idx="2">
                  <c:v>18.75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E08-4E33-96D1-9670975169CC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3E08-4E33-96D1-9670975169CC}"/>
              </c:ext>
            </c:extLst>
          </c:dPt>
          <c:dPt>
            <c:idx val="3"/>
            <c:invertIfNegative val="0"/>
            <c:bubble3D val="0"/>
            <c:spPr>
              <a:noFill/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3E08-4E33-96D1-9670975169CC}"/>
              </c:ext>
            </c:extLst>
          </c:dPt>
          <c:dLbls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3E08-4E33-96D1-9670975169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8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Precio sin Impuestos</c:v>
                </c:pt>
                <c:pt idx="1">
                  <c:v>IEPS</c:v>
                </c:pt>
                <c:pt idx="2">
                  <c:v>IVA</c:v>
                </c:pt>
                <c:pt idx="3">
                  <c:v>Precio por Litro</c:v>
                </c:pt>
              </c:strCache>
            </c:strRef>
          </c:cat>
          <c:val>
            <c:numRef>
              <c:f>Hoja1!$C$2:$C$5</c:f>
              <c:numCache>
                <c:formatCode>#,##0.00</c:formatCode>
                <c:ptCount val="4"/>
                <c:pt idx="1">
                  <c:v>4.7</c:v>
                </c:pt>
                <c:pt idx="2">
                  <c:v>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3E08-4E33-96D1-9670975169CC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3E08-4E33-96D1-9670975169CC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3E08-4E33-96D1-9670975169C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8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Precio sin Impuestos</c:v>
                </c:pt>
                <c:pt idx="1">
                  <c:v>IEPS</c:v>
                </c:pt>
                <c:pt idx="2">
                  <c:v>IVA</c:v>
                </c:pt>
                <c:pt idx="3">
                  <c:v>Precio por Litro</c:v>
                </c:pt>
              </c:strCache>
            </c:strRef>
          </c:cat>
          <c:val>
            <c:numRef>
              <c:f>Hoja1!$D$2:$D$5</c:f>
              <c:numCache>
                <c:formatCode>General</c:formatCode>
                <c:ptCount val="4"/>
                <c:pt idx="2" formatCode="#,##0.00">
                  <c:v>3.61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3E08-4E33-96D1-9670975169CC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Serie 4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4-3E08-4E33-96D1-9670975169CC}"/>
              </c:ext>
            </c:extLst>
          </c:dPt>
          <c:dLbls>
            <c:dLbl>
              <c:idx val="3"/>
              <c:layout>
                <c:manualLayout>
                  <c:x val="2.777777777777676E-3"/>
                  <c:y val="-4.91565490941357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3E08-4E33-96D1-9670975169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8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4"/>
                <c:pt idx="0">
                  <c:v>Precio sin Impuestos</c:v>
                </c:pt>
                <c:pt idx="1">
                  <c:v>IEPS</c:v>
                </c:pt>
                <c:pt idx="2">
                  <c:v>IVA</c:v>
                </c:pt>
                <c:pt idx="3">
                  <c:v>Precio por Litro</c:v>
                </c:pt>
              </c:strCache>
            </c:strRef>
          </c:cat>
          <c:val>
            <c:numRef>
              <c:f>Hoja1!$E$2:$E$5</c:f>
              <c:numCache>
                <c:formatCode>General</c:formatCode>
                <c:ptCount val="4"/>
                <c:pt idx="3" formatCode="#,##0.00">
                  <c:v>27.06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3E08-4E33-96D1-9670975169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41010416"/>
        <c:axId val="741008256"/>
      </c:barChart>
      <c:catAx>
        <c:axId val="74101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41008256"/>
        <c:crosses val="autoZero"/>
        <c:auto val="1"/>
        <c:lblAlgn val="ctr"/>
        <c:lblOffset val="100"/>
        <c:noMultiLvlLbl val="0"/>
      </c:catAx>
      <c:valAx>
        <c:axId val="741008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MX"/>
          </a:p>
        </c:txPr>
        <c:crossAx val="741010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475847433022963E-2"/>
          <c:y val="1.2175110375865496E-2"/>
          <c:w val="0.95181153335372559"/>
          <c:h val="0.867885596879634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'Precios Estatales'!$C$38</c:f>
              <c:strCache>
                <c:ptCount val="1"/>
                <c:pt idx="0">
                  <c:v>PRECIO PROMEDIO SIN IVA</c:v>
                </c:pt>
              </c:strCache>
            </c:strRef>
          </c:tx>
          <c:spPr>
            <a:solidFill>
              <a:srgbClr val="49A158"/>
            </a:solidFill>
            <a:ln>
              <a:solidFill>
                <a:srgbClr val="49A158">
                  <a:alpha val="97000"/>
                </a:srgb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'Precios Estatales'!$B$39:$B$70</c:f>
              <c:strCache>
                <c:ptCount val="32"/>
                <c:pt idx="0">
                  <c:v>QROO</c:v>
                </c:pt>
                <c:pt idx="1">
                  <c:v>BC</c:v>
                </c:pt>
                <c:pt idx="2">
                  <c:v>BCS</c:v>
                </c:pt>
                <c:pt idx="3">
                  <c:v>COAH</c:v>
                </c:pt>
                <c:pt idx="4">
                  <c:v>DGO</c:v>
                </c:pt>
                <c:pt idx="5">
                  <c:v>OAX</c:v>
                </c:pt>
                <c:pt idx="6">
                  <c:v>YUC</c:v>
                </c:pt>
                <c:pt idx="7">
                  <c:v>NLE</c:v>
                </c:pt>
                <c:pt idx="8">
                  <c:v>CAMP</c:v>
                </c:pt>
                <c:pt idx="9">
                  <c:v>ZAC</c:v>
                </c:pt>
                <c:pt idx="10">
                  <c:v>JAL</c:v>
                </c:pt>
                <c:pt idx="11">
                  <c:v>SIN</c:v>
                </c:pt>
                <c:pt idx="12">
                  <c:v>MICH</c:v>
                </c:pt>
                <c:pt idx="13">
                  <c:v>AGS</c:v>
                </c:pt>
                <c:pt idx="14">
                  <c:v>SLP</c:v>
                </c:pt>
                <c:pt idx="15">
                  <c:v>NAY</c:v>
                </c:pt>
                <c:pt idx="16">
                  <c:v>GRO</c:v>
                </c:pt>
                <c:pt idx="17">
                  <c:v>GTO</c:v>
                </c:pt>
                <c:pt idx="18">
                  <c:v>COL</c:v>
                </c:pt>
                <c:pt idx="19">
                  <c:v>TABS</c:v>
                </c:pt>
                <c:pt idx="20">
                  <c:v>MOR</c:v>
                </c:pt>
                <c:pt idx="21">
                  <c:v>CDMX</c:v>
                </c:pt>
                <c:pt idx="22">
                  <c:v>VER</c:v>
                </c:pt>
                <c:pt idx="23">
                  <c:v>CHIS</c:v>
                </c:pt>
                <c:pt idx="24">
                  <c:v>PUE</c:v>
                </c:pt>
                <c:pt idx="25">
                  <c:v>QRO</c:v>
                </c:pt>
                <c:pt idx="26">
                  <c:v>MEX</c:v>
                </c:pt>
                <c:pt idx="27">
                  <c:v>HGO</c:v>
                </c:pt>
                <c:pt idx="28">
                  <c:v>TLAX</c:v>
                </c:pt>
                <c:pt idx="29">
                  <c:v>SON</c:v>
                </c:pt>
                <c:pt idx="30">
                  <c:v>CHIH</c:v>
                </c:pt>
                <c:pt idx="31">
                  <c:v>TAMPS</c:v>
                </c:pt>
              </c:strCache>
            </c:strRef>
          </c:cat>
          <c:val>
            <c:numRef>
              <c:f>'Precios Estatales'!$C$39:$C$70</c:f>
              <c:numCache>
                <c:formatCode>"$"#,##0.00</c:formatCode>
                <c:ptCount val="32"/>
                <c:pt idx="0">
                  <c:v>21.644187172217915</c:v>
                </c:pt>
                <c:pt idx="1">
                  <c:v>21.184402263587906</c:v>
                </c:pt>
                <c:pt idx="2">
                  <c:v>21.012859195402431</c:v>
                </c:pt>
                <c:pt idx="3">
                  <c:v>20.80384944607551</c:v>
                </c:pt>
                <c:pt idx="4">
                  <c:v>20.759825786062631</c:v>
                </c:pt>
                <c:pt idx="5">
                  <c:v>20.759500036522077</c:v>
                </c:pt>
                <c:pt idx="6">
                  <c:v>20.716288021119194</c:v>
                </c:pt>
                <c:pt idx="7">
                  <c:v>20.702307324817433</c:v>
                </c:pt>
                <c:pt idx="8">
                  <c:v>20.688876644152369</c:v>
                </c:pt>
                <c:pt idx="9">
                  <c:v>20.682375252349814</c:v>
                </c:pt>
                <c:pt idx="10">
                  <c:v>20.676679756610831</c:v>
                </c:pt>
                <c:pt idx="11">
                  <c:v>20.674643973883594</c:v>
                </c:pt>
                <c:pt idx="12">
                  <c:v>20.66639018218924</c:v>
                </c:pt>
                <c:pt idx="13">
                  <c:v>20.641744663382212</c:v>
                </c:pt>
                <c:pt idx="14">
                  <c:v>20.632826030593368</c:v>
                </c:pt>
                <c:pt idx="15">
                  <c:v>20.619907723412208</c:v>
                </c:pt>
                <c:pt idx="16">
                  <c:v>20.573791784795233</c:v>
                </c:pt>
                <c:pt idx="17">
                  <c:v>20.571991542515626</c:v>
                </c:pt>
                <c:pt idx="18">
                  <c:v>20.570237422272925</c:v>
                </c:pt>
                <c:pt idx="19">
                  <c:v>20.547202157214251</c:v>
                </c:pt>
                <c:pt idx="20">
                  <c:v>20.537022875519373</c:v>
                </c:pt>
                <c:pt idx="21">
                  <c:v>20.534298816473243</c:v>
                </c:pt>
                <c:pt idx="22">
                  <c:v>20.52872209175349</c:v>
                </c:pt>
                <c:pt idx="23">
                  <c:v>20.508561236622025</c:v>
                </c:pt>
                <c:pt idx="24">
                  <c:v>20.466328481104902</c:v>
                </c:pt>
                <c:pt idx="25">
                  <c:v>20.466202447162662</c:v>
                </c:pt>
                <c:pt idx="26">
                  <c:v>20.447432575119588</c:v>
                </c:pt>
                <c:pt idx="27">
                  <c:v>20.420195709067162</c:v>
                </c:pt>
                <c:pt idx="28">
                  <c:v>20.390083234245242</c:v>
                </c:pt>
                <c:pt idx="29">
                  <c:v>20.285797231346553</c:v>
                </c:pt>
                <c:pt idx="30">
                  <c:v>19.71226893606908</c:v>
                </c:pt>
                <c:pt idx="31">
                  <c:v>19.621869595489041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28-45C8-9290-EAD8E5009B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21228088"/>
        <c:axId val="621229528"/>
      </c:barChart>
      <c:lineChart>
        <c:grouping val="standard"/>
        <c:varyColors val="0"/>
        <c:ser>
          <c:idx val="1"/>
          <c:order val="1"/>
          <c:tx>
            <c:strRef>
              <c:f>'Precios Estatales'!$D$38</c:f>
              <c:strCache>
                <c:ptCount val="1"/>
                <c:pt idx="0">
                  <c:v>PROMEDIO NACIONAL</c:v>
                </c:pt>
              </c:strCache>
            </c:strRef>
          </c:tx>
          <c:spPr>
            <a:ln w="19050" cap="rnd">
              <a:solidFill>
                <a:srgbClr val="002060"/>
              </a:solidFill>
              <a:prstDash val="dash"/>
              <a:round/>
            </a:ln>
            <a:effectLst/>
          </c:spPr>
          <c:marker>
            <c:symbol val="none"/>
          </c:marker>
          <c:dLbls>
            <c:dLbl>
              <c:idx val="3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328-45C8-9290-EAD8E5009B1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MX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'Precios Estatales'!$B$39:$B$70</c:f>
              <c:strCache>
                <c:ptCount val="32"/>
                <c:pt idx="0">
                  <c:v>QROO</c:v>
                </c:pt>
                <c:pt idx="1">
                  <c:v>BC</c:v>
                </c:pt>
                <c:pt idx="2">
                  <c:v>BCS</c:v>
                </c:pt>
                <c:pt idx="3">
                  <c:v>COAH</c:v>
                </c:pt>
                <c:pt idx="4">
                  <c:v>DGO</c:v>
                </c:pt>
                <c:pt idx="5">
                  <c:v>OAX</c:v>
                </c:pt>
                <c:pt idx="6">
                  <c:v>YUC</c:v>
                </c:pt>
                <c:pt idx="7">
                  <c:v>NLE</c:v>
                </c:pt>
                <c:pt idx="8">
                  <c:v>CAMP</c:v>
                </c:pt>
                <c:pt idx="9">
                  <c:v>ZAC</c:v>
                </c:pt>
                <c:pt idx="10">
                  <c:v>JAL</c:v>
                </c:pt>
                <c:pt idx="11">
                  <c:v>SIN</c:v>
                </c:pt>
                <c:pt idx="12">
                  <c:v>MICH</c:v>
                </c:pt>
                <c:pt idx="13">
                  <c:v>AGS</c:v>
                </c:pt>
                <c:pt idx="14">
                  <c:v>SLP</c:v>
                </c:pt>
                <c:pt idx="15">
                  <c:v>NAY</c:v>
                </c:pt>
                <c:pt idx="16">
                  <c:v>GRO</c:v>
                </c:pt>
                <c:pt idx="17">
                  <c:v>GTO</c:v>
                </c:pt>
                <c:pt idx="18">
                  <c:v>COL</c:v>
                </c:pt>
                <c:pt idx="19">
                  <c:v>TABS</c:v>
                </c:pt>
                <c:pt idx="20">
                  <c:v>MOR</c:v>
                </c:pt>
                <c:pt idx="21">
                  <c:v>CDMX</c:v>
                </c:pt>
                <c:pt idx="22">
                  <c:v>VER</c:v>
                </c:pt>
                <c:pt idx="23">
                  <c:v>CHIS</c:v>
                </c:pt>
                <c:pt idx="24">
                  <c:v>PUE</c:v>
                </c:pt>
                <c:pt idx="25">
                  <c:v>QRO</c:v>
                </c:pt>
                <c:pt idx="26">
                  <c:v>MEX</c:v>
                </c:pt>
                <c:pt idx="27">
                  <c:v>HGO</c:v>
                </c:pt>
                <c:pt idx="28">
                  <c:v>TLAX</c:v>
                </c:pt>
                <c:pt idx="29">
                  <c:v>SON</c:v>
                </c:pt>
                <c:pt idx="30">
                  <c:v>CHIH</c:v>
                </c:pt>
                <c:pt idx="31">
                  <c:v>TAMPS</c:v>
                </c:pt>
              </c:strCache>
            </c:strRef>
          </c:cat>
          <c:val>
            <c:numRef>
              <c:f>'Precios Estatales'!$D$39:$D$70</c:f>
              <c:numCache>
                <c:formatCode>"$"#,##0.00</c:formatCode>
                <c:ptCount val="32"/>
                <c:pt idx="0">
                  <c:v>20.549456100365973</c:v>
                </c:pt>
                <c:pt idx="1">
                  <c:v>20.549456100365973</c:v>
                </c:pt>
                <c:pt idx="2">
                  <c:v>20.549456100365973</c:v>
                </c:pt>
                <c:pt idx="3">
                  <c:v>20.549456100365973</c:v>
                </c:pt>
                <c:pt idx="4">
                  <c:v>20.549456100365973</c:v>
                </c:pt>
                <c:pt idx="5">
                  <c:v>20.549456100365973</c:v>
                </c:pt>
                <c:pt idx="6">
                  <c:v>20.549456100365973</c:v>
                </c:pt>
                <c:pt idx="7">
                  <c:v>20.549456100365973</c:v>
                </c:pt>
                <c:pt idx="8">
                  <c:v>20.549456100365973</c:v>
                </c:pt>
                <c:pt idx="9">
                  <c:v>20.549456100365973</c:v>
                </c:pt>
                <c:pt idx="10">
                  <c:v>20.549456100365973</c:v>
                </c:pt>
                <c:pt idx="11">
                  <c:v>20.549456100365973</c:v>
                </c:pt>
                <c:pt idx="12">
                  <c:v>20.549456100365973</c:v>
                </c:pt>
                <c:pt idx="13">
                  <c:v>20.549456100365973</c:v>
                </c:pt>
                <c:pt idx="14">
                  <c:v>20.549456100365973</c:v>
                </c:pt>
                <c:pt idx="15">
                  <c:v>20.549456100365973</c:v>
                </c:pt>
                <c:pt idx="16">
                  <c:v>20.549456100365973</c:v>
                </c:pt>
                <c:pt idx="17">
                  <c:v>20.549456100365973</c:v>
                </c:pt>
                <c:pt idx="18">
                  <c:v>20.549456100365973</c:v>
                </c:pt>
                <c:pt idx="19">
                  <c:v>20.549456100365973</c:v>
                </c:pt>
                <c:pt idx="20">
                  <c:v>20.549456100365973</c:v>
                </c:pt>
                <c:pt idx="21">
                  <c:v>20.549456100365973</c:v>
                </c:pt>
                <c:pt idx="22">
                  <c:v>20.549456100365973</c:v>
                </c:pt>
                <c:pt idx="23">
                  <c:v>20.549456100365973</c:v>
                </c:pt>
                <c:pt idx="24">
                  <c:v>20.549456100365973</c:v>
                </c:pt>
                <c:pt idx="25">
                  <c:v>20.549456100365973</c:v>
                </c:pt>
                <c:pt idx="26">
                  <c:v>20.549456100365973</c:v>
                </c:pt>
                <c:pt idx="27">
                  <c:v>20.549456100365973</c:v>
                </c:pt>
                <c:pt idx="28">
                  <c:v>20.549456100365973</c:v>
                </c:pt>
                <c:pt idx="29">
                  <c:v>20.549456100365973</c:v>
                </c:pt>
                <c:pt idx="30">
                  <c:v>20.549456100365973</c:v>
                </c:pt>
                <c:pt idx="31">
                  <c:v>20.549456100365973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328-45C8-9290-EAD8E5009B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21228088"/>
        <c:axId val="621229528"/>
      </c:lineChart>
      <c:catAx>
        <c:axId val="621228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621229528"/>
        <c:crosses val="autoZero"/>
        <c:auto val="1"/>
        <c:lblAlgn val="ctr"/>
        <c:lblOffset val="100"/>
        <c:noMultiLvlLbl val="0"/>
      </c:catAx>
      <c:valAx>
        <c:axId val="621229528"/>
        <c:scaling>
          <c:orientation val="minMax"/>
          <c:max val="21.7"/>
          <c:min val="19.60000000000000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621228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MX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140757821177115E-2"/>
          <c:y val="1.5129313405869819E-2"/>
          <c:w val="0.91913708190036081"/>
          <c:h val="0.867885596879634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'Precios Estatales'!$C$73</c:f>
              <c:strCache>
                <c:ptCount val="1"/>
                <c:pt idx="0">
                  <c:v>PRECIO PROMEDIO SIN IVA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vert="horz" wrap="square" lIns="38100" tIns="19050" rIns="38100" bIns="19050" anchor="ctr">
                <a:spAutoFit/>
              </a:bodyPr>
              <a:lstStyle/>
              <a:p>
                <a:pPr>
                  <a:defRPr sz="6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s-MX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'Precios Estatales'!$B$74:$B$105</c:f>
              <c:strCache>
                <c:ptCount val="32"/>
                <c:pt idx="0">
                  <c:v>BC</c:v>
                </c:pt>
                <c:pt idx="1">
                  <c:v>NLE</c:v>
                </c:pt>
                <c:pt idx="2">
                  <c:v>BCS</c:v>
                </c:pt>
                <c:pt idx="3">
                  <c:v>NAY</c:v>
                </c:pt>
                <c:pt idx="4">
                  <c:v>JAL</c:v>
                </c:pt>
                <c:pt idx="5">
                  <c:v>OAX</c:v>
                </c:pt>
                <c:pt idx="6">
                  <c:v>DGO</c:v>
                </c:pt>
                <c:pt idx="7">
                  <c:v>AGS</c:v>
                </c:pt>
                <c:pt idx="8">
                  <c:v>GTO</c:v>
                </c:pt>
                <c:pt idx="9">
                  <c:v>SIN</c:v>
                </c:pt>
                <c:pt idx="10">
                  <c:v>MICH</c:v>
                </c:pt>
                <c:pt idx="11">
                  <c:v>COAH</c:v>
                </c:pt>
                <c:pt idx="12">
                  <c:v>SON</c:v>
                </c:pt>
                <c:pt idx="13">
                  <c:v>ZAC</c:v>
                </c:pt>
                <c:pt idx="14">
                  <c:v>QROO</c:v>
                </c:pt>
                <c:pt idx="15">
                  <c:v>GRO</c:v>
                </c:pt>
                <c:pt idx="16">
                  <c:v>CDMX</c:v>
                </c:pt>
                <c:pt idx="17">
                  <c:v>COL</c:v>
                </c:pt>
                <c:pt idx="18">
                  <c:v>QRO</c:v>
                </c:pt>
                <c:pt idx="19">
                  <c:v>CAMP</c:v>
                </c:pt>
                <c:pt idx="20">
                  <c:v>SLP</c:v>
                </c:pt>
                <c:pt idx="21">
                  <c:v>MEX</c:v>
                </c:pt>
                <c:pt idx="22">
                  <c:v>CHIS</c:v>
                </c:pt>
                <c:pt idx="23">
                  <c:v>MOR</c:v>
                </c:pt>
                <c:pt idx="24">
                  <c:v>TABS</c:v>
                </c:pt>
                <c:pt idx="25">
                  <c:v>HGO</c:v>
                </c:pt>
                <c:pt idx="26">
                  <c:v>PUE</c:v>
                </c:pt>
                <c:pt idx="27">
                  <c:v>VER</c:v>
                </c:pt>
                <c:pt idx="28">
                  <c:v>YUC</c:v>
                </c:pt>
                <c:pt idx="29">
                  <c:v>TLAX</c:v>
                </c:pt>
                <c:pt idx="30">
                  <c:v>CHIH</c:v>
                </c:pt>
                <c:pt idx="31">
                  <c:v>TAMPS</c:v>
                </c:pt>
              </c:strCache>
            </c:strRef>
          </c:cat>
          <c:val>
            <c:numRef>
              <c:f>'Precios Estatales'!$C$74:$C$105</c:f>
              <c:numCache>
                <c:formatCode>"$"#,##0.00</c:formatCode>
                <c:ptCount val="32"/>
                <c:pt idx="0">
                  <c:v>25.939441419640509</c:v>
                </c:pt>
                <c:pt idx="1">
                  <c:v>25.486747605617111</c:v>
                </c:pt>
                <c:pt idx="2">
                  <c:v>25.442757473323116</c:v>
                </c:pt>
                <c:pt idx="3">
                  <c:v>25.259331896551004</c:v>
                </c:pt>
                <c:pt idx="4">
                  <c:v>25.253494583376799</c:v>
                </c:pt>
                <c:pt idx="5">
                  <c:v>25.157334290856554</c:v>
                </c:pt>
                <c:pt idx="6">
                  <c:v>25.103520272830359</c:v>
                </c:pt>
                <c:pt idx="7">
                  <c:v>25.097272727272532</c:v>
                </c:pt>
                <c:pt idx="8">
                  <c:v>25.076023890045057</c:v>
                </c:pt>
                <c:pt idx="9">
                  <c:v>24.983730889760377</c:v>
                </c:pt>
                <c:pt idx="10">
                  <c:v>24.931364630155887</c:v>
                </c:pt>
                <c:pt idx="11">
                  <c:v>24.916025301168904</c:v>
                </c:pt>
                <c:pt idx="12">
                  <c:v>24.874422001728124</c:v>
                </c:pt>
                <c:pt idx="13">
                  <c:v>24.829610105019768</c:v>
                </c:pt>
                <c:pt idx="14">
                  <c:v>24.828711385903588</c:v>
                </c:pt>
                <c:pt idx="15">
                  <c:v>24.782904049381713</c:v>
                </c:pt>
                <c:pt idx="16">
                  <c:v>24.754546602428793</c:v>
                </c:pt>
                <c:pt idx="17">
                  <c:v>24.658194038573942</c:v>
                </c:pt>
                <c:pt idx="18">
                  <c:v>24.584950016848016</c:v>
                </c:pt>
                <c:pt idx="19">
                  <c:v>24.582185199534905</c:v>
                </c:pt>
                <c:pt idx="20">
                  <c:v>24.497282873086245</c:v>
                </c:pt>
                <c:pt idx="21">
                  <c:v>24.419839612981633</c:v>
                </c:pt>
                <c:pt idx="22">
                  <c:v>24.382013148102793</c:v>
                </c:pt>
                <c:pt idx="23">
                  <c:v>24.374719297370149</c:v>
                </c:pt>
                <c:pt idx="24">
                  <c:v>24.368652340496507</c:v>
                </c:pt>
                <c:pt idx="25">
                  <c:v>24.206990325655966</c:v>
                </c:pt>
                <c:pt idx="26">
                  <c:v>24.170747273149232</c:v>
                </c:pt>
                <c:pt idx="27">
                  <c:v>24.133473760701332</c:v>
                </c:pt>
                <c:pt idx="28">
                  <c:v>24.028849726428216</c:v>
                </c:pt>
                <c:pt idx="29">
                  <c:v>23.998013136288769</c:v>
                </c:pt>
                <c:pt idx="30">
                  <c:v>23.607456637979048</c:v>
                </c:pt>
                <c:pt idx="31">
                  <c:v>23.280546461639165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02-4318-BB46-C5FECACFF9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21228088"/>
        <c:axId val="621229528"/>
      </c:barChart>
      <c:lineChart>
        <c:grouping val="standard"/>
        <c:varyColors val="0"/>
        <c:ser>
          <c:idx val="1"/>
          <c:order val="1"/>
          <c:tx>
            <c:strRef>
              <c:f>'Precios Estatales'!$D$73</c:f>
              <c:strCache>
                <c:ptCount val="1"/>
                <c:pt idx="0">
                  <c:v>PROMEDIO NACIONAL</c:v>
                </c:pt>
              </c:strCache>
            </c:strRef>
          </c:tx>
          <c:spPr>
            <a:ln w="19050" cap="rnd">
              <a:solidFill>
                <a:srgbClr val="002060"/>
              </a:solidFill>
              <a:prstDash val="dash"/>
              <a:round/>
            </a:ln>
            <a:effectLst/>
          </c:spPr>
          <c:marker>
            <c:symbol val="none"/>
          </c:marker>
          <c:dLbls>
            <c:dLbl>
              <c:idx val="3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902-4318-BB46-C5FECACFF9D8}"/>
                </c:ext>
              </c:extLst>
            </c:dLbl>
            <c:spPr>
              <a:noFill/>
              <a:ln>
                <a:noFill/>
              </a:ln>
              <a:effectLst/>
            </c:sp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'Precios Estatales'!$B$74:$B$105</c:f>
              <c:strCache>
                <c:ptCount val="32"/>
                <c:pt idx="0">
                  <c:v>BC</c:v>
                </c:pt>
                <c:pt idx="1">
                  <c:v>NLE</c:v>
                </c:pt>
                <c:pt idx="2">
                  <c:v>BCS</c:v>
                </c:pt>
                <c:pt idx="3">
                  <c:v>NAY</c:v>
                </c:pt>
                <c:pt idx="4">
                  <c:v>JAL</c:v>
                </c:pt>
                <c:pt idx="5">
                  <c:v>OAX</c:v>
                </c:pt>
                <c:pt idx="6">
                  <c:v>DGO</c:v>
                </c:pt>
                <c:pt idx="7">
                  <c:v>AGS</c:v>
                </c:pt>
                <c:pt idx="8">
                  <c:v>GTO</c:v>
                </c:pt>
                <c:pt idx="9">
                  <c:v>SIN</c:v>
                </c:pt>
                <c:pt idx="10">
                  <c:v>MICH</c:v>
                </c:pt>
                <c:pt idx="11">
                  <c:v>COAH</c:v>
                </c:pt>
                <c:pt idx="12">
                  <c:v>SON</c:v>
                </c:pt>
                <c:pt idx="13">
                  <c:v>ZAC</c:v>
                </c:pt>
                <c:pt idx="14">
                  <c:v>QROO</c:v>
                </c:pt>
                <c:pt idx="15">
                  <c:v>GRO</c:v>
                </c:pt>
                <c:pt idx="16">
                  <c:v>CDMX</c:v>
                </c:pt>
                <c:pt idx="17">
                  <c:v>COL</c:v>
                </c:pt>
                <c:pt idx="18">
                  <c:v>QRO</c:v>
                </c:pt>
                <c:pt idx="19">
                  <c:v>CAMP</c:v>
                </c:pt>
                <c:pt idx="20">
                  <c:v>SLP</c:v>
                </c:pt>
                <c:pt idx="21">
                  <c:v>MEX</c:v>
                </c:pt>
                <c:pt idx="22">
                  <c:v>CHIS</c:v>
                </c:pt>
                <c:pt idx="23">
                  <c:v>MOR</c:v>
                </c:pt>
                <c:pt idx="24">
                  <c:v>TABS</c:v>
                </c:pt>
                <c:pt idx="25">
                  <c:v>HGO</c:v>
                </c:pt>
                <c:pt idx="26">
                  <c:v>PUE</c:v>
                </c:pt>
                <c:pt idx="27">
                  <c:v>VER</c:v>
                </c:pt>
                <c:pt idx="28">
                  <c:v>YUC</c:v>
                </c:pt>
                <c:pt idx="29">
                  <c:v>TLAX</c:v>
                </c:pt>
                <c:pt idx="30">
                  <c:v>CHIH</c:v>
                </c:pt>
                <c:pt idx="31">
                  <c:v>TAMPS</c:v>
                </c:pt>
              </c:strCache>
            </c:strRef>
          </c:cat>
          <c:val>
            <c:numRef>
              <c:f>'Precios Estatales'!$D$74:$D$105</c:f>
              <c:numCache>
                <c:formatCode>"$"#,##0.00</c:formatCode>
                <c:ptCount val="32"/>
                <c:pt idx="0">
                  <c:v>24.706753467476062</c:v>
                </c:pt>
                <c:pt idx="1">
                  <c:v>24.706753467476062</c:v>
                </c:pt>
                <c:pt idx="2">
                  <c:v>24.706753467476062</c:v>
                </c:pt>
                <c:pt idx="3">
                  <c:v>24.706753467476062</c:v>
                </c:pt>
                <c:pt idx="4">
                  <c:v>24.706753467476062</c:v>
                </c:pt>
                <c:pt idx="5">
                  <c:v>24.706753467476062</c:v>
                </c:pt>
                <c:pt idx="6">
                  <c:v>24.706753467476062</c:v>
                </c:pt>
                <c:pt idx="7">
                  <c:v>24.706753467476062</c:v>
                </c:pt>
                <c:pt idx="8">
                  <c:v>24.706753467476062</c:v>
                </c:pt>
                <c:pt idx="9">
                  <c:v>24.706753467476062</c:v>
                </c:pt>
                <c:pt idx="10">
                  <c:v>24.706753467476062</c:v>
                </c:pt>
                <c:pt idx="11">
                  <c:v>24.706753467476062</c:v>
                </c:pt>
                <c:pt idx="12">
                  <c:v>24.706753467476062</c:v>
                </c:pt>
                <c:pt idx="13">
                  <c:v>24.706753467476062</c:v>
                </c:pt>
                <c:pt idx="14">
                  <c:v>24.706753467476062</c:v>
                </c:pt>
                <c:pt idx="15">
                  <c:v>24.706753467476062</c:v>
                </c:pt>
                <c:pt idx="16">
                  <c:v>24.706753467476062</c:v>
                </c:pt>
                <c:pt idx="17">
                  <c:v>24.706753467476062</c:v>
                </c:pt>
                <c:pt idx="18">
                  <c:v>24.706753467476062</c:v>
                </c:pt>
                <c:pt idx="19">
                  <c:v>24.706753467476062</c:v>
                </c:pt>
                <c:pt idx="20">
                  <c:v>24.706753467476062</c:v>
                </c:pt>
                <c:pt idx="21">
                  <c:v>24.706753467476062</c:v>
                </c:pt>
                <c:pt idx="22">
                  <c:v>24.706753467476062</c:v>
                </c:pt>
                <c:pt idx="23">
                  <c:v>24.706753467476062</c:v>
                </c:pt>
                <c:pt idx="24">
                  <c:v>24.706753467476062</c:v>
                </c:pt>
                <c:pt idx="25">
                  <c:v>24.706753467476062</c:v>
                </c:pt>
                <c:pt idx="26">
                  <c:v>24.706753467476062</c:v>
                </c:pt>
                <c:pt idx="27">
                  <c:v>24.706753467476062</c:v>
                </c:pt>
                <c:pt idx="28">
                  <c:v>24.706753467476062</c:v>
                </c:pt>
                <c:pt idx="29">
                  <c:v>24.706753467476062</c:v>
                </c:pt>
                <c:pt idx="30">
                  <c:v>24.706753467476062</c:v>
                </c:pt>
                <c:pt idx="31">
                  <c:v>24.706753467476062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902-4318-BB46-C5FECACFF9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21228088"/>
        <c:axId val="621229528"/>
      </c:lineChart>
      <c:catAx>
        <c:axId val="621228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621229528"/>
        <c:crosses val="autoZero"/>
        <c:auto val="1"/>
        <c:lblAlgn val="ctr"/>
        <c:lblOffset val="100"/>
        <c:noMultiLvlLbl val="0"/>
      </c:catAx>
      <c:valAx>
        <c:axId val="621229528"/>
        <c:scaling>
          <c:orientation val="minMax"/>
          <c:max val="26"/>
          <c:min val="23.2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6212280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/>
      </a:pPr>
      <a:endParaRPr lang="es-MX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3162144722613829E-2"/>
          <c:y val="1.1098096792883384E-2"/>
          <c:w val="0.95539240218836496"/>
          <c:h val="0.876083803863531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'Precios Estatales'!$C$108</c:f>
              <c:strCache>
                <c:ptCount val="1"/>
                <c:pt idx="0">
                  <c:v>Promedio de Precio diesel sin IVA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numFmt formatCode="&quot;$&quot;#,##0.0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'Precios Estatales'!$B$109:$B$140</c:f>
              <c:strCache>
                <c:ptCount val="32"/>
                <c:pt idx="0">
                  <c:v>BC</c:v>
                </c:pt>
                <c:pt idx="1">
                  <c:v>QROO</c:v>
                </c:pt>
                <c:pt idx="2">
                  <c:v>BCS</c:v>
                </c:pt>
                <c:pt idx="3">
                  <c:v>TAMPS</c:v>
                </c:pt>
                <c:pt idx="4">
                  <c:v>OAX</c:v>
                </c:pt>
                <c:pt idx="5">
                  <c:v>SON</c:v>
                </c:pt>
                <c:pt idx="6">
                  <c:v>COAH</c:v>
                </c:pt>
                <c:pt idx="7">
                  <c:v>NAY</c:v>
                </c:pt>
                <c:pt idx="8">
                  <c:v>DGO</c:v>
                </c:pt>
                <c:pt idx="9">
                  <c:v>CHIH</c:v>
                </c:pt>
                <c:pt idx="10">
                  <c:v>MICH</c:v>
                </c:pt>
                <c:pt idx="11">
                  <c:v>JAL</c:v>
                </c:pt>
                <c:pt idx="12">
                  <c:v>SLP</c:v>
                </c:pt>
                <c:pt idx="13">
                  <c:v>SIN</c:v>
                </c:pt>
                <c:pt idx="14">
                  <c:v>GRO</c:v>
                </c:pt>
                <c:pt idx="15">
                  <c:v>CAMP</c:v>
                </c:pt>
                <c:pt idx="16">
                  <c:v>ZAC</c:v>
                </c:pt>
                <c:pt idx="17">
                  <c:v>AGS</c:v>
                </c:pt>
                <c:pt idx="18">
                  <c:v>PUE</c:v>
                </c:pt>
                <c:pt idx="19">
                  <c:v>YUC</c:v>
                </c:pt>
                <c:pt idx="20">
                  <c:v>COL</c:v>
                </c:pt>
                <c:pt idx="21">
                  <c:v>HGO</c:v>
                </c:pt>
                <c:pt idx="22">
                  <c:v>GTO</c:v>
                </c:pt>
                <c:pt idx="23">
                  <c:v>MOR</c:v>
                </c:pt>
                <c:pt idx="24">
                  <c:v>TABS</c:v>
                </c:pt>
                <c:pt idx="25">
                  <c:v>CDMX</c:v>
                </c:pt>
                <c:pt idx="26">
                  <c:v>VER</c:v>
                </c:pt>
                <c:pt idx="27">
                  <c:v>MEX</c:v>
                </c:pt>
                <c:pt idx="28">
                  <c:v>TLAX</c:v>
                </c:pt>
                <c:pt idx="29">
                  <c:v>QRO</c:v>
                </c:pt>
                <c:pt idx="30">
                  <c:v>CHIS</c:v>
                </c:pt>
                <c:pt idx="31">
                  <c:v>NLE</c:v>
                </c:pt>
              </c:strCache>
            </c:strRef>
          </c:cat>
          <c:val>
            <c:numRef>
              <c:f>'Precios Estatales'!$C$109:$C$140</c:f>
              <c:numCache>
                <c:formatCode>"$"#,##0.00</c:formatCode>
                <c:ptCount val="32"/>
                <c:pt idx="0">
                  <c:v>24.387737308246052</c:v>
                </c:pt>
                <c:pt idx="1">
                  <c:v>24.368160067211608</c:v>
                </c:pt>
                <c:pt idx="2">
                  <c:v>24.030948965516593</c:v>
                </c:pt>
                <c:pt idx="3">
                  <c:v>23.972574189041691</c:v>
                </c:pt>
                <c:pt idx="4">
                  <c:v>23.781751494883178</c:v>
                </c:pt>
                <c:pt idx="5">
                  <c:v>23.723843931323636</c:v>
                </c:pt>
                <c:pt idx="6">
                  <c:v>23.637497820528452</c:v>
                </c:pt>
                <c:pt idx="7">
                  <c:v>23.592652129817544</c:v>
                </c:pt>
                <c:pt idx="8">
                  <c:v>23.560880788176931</c:v>
                </c:pt>
                <c:pt idx="9">
                  <c:v>23.539309354247198</c:v>
                </c:pt>
                <c:pt idx="10">
                  <c:v>23.446024239035662</c:v>
                </c:pt>
                <c:pt idx="11">
                  <c:v>23.435206510734524</c:v>
                </c:pt>
                <c:pt idx="12">
                  <c:v>23.421008939976165</c:v>
                </c:pt>
                <c:pt idx="13">
                  <c:v>23.402827412049138</c:v>
                </c:pt>
                <c:pt idx="14">
                  <c:v>23.398575588705551</c:v>
                </c:pt>
                <c:pt idx="15">
                  <c:v>23.394842911876534</c:v>
                </c:pt>
                <c:pt idx="16">
                  <c:v>23.34085332024658</c:v>
                </c:pt>
                <c:pt idx="17">
                  <c:v>23.321180371352575</c:v>
                </c:pt>
                <c:pt idx="18">
                  <c:v>23.315962291412859</c:v>
                </c:pt>
                <c:pt idx="19">
                  <c:v>23.31137931034587</c:v>
                </c:pt>
                <c:pt idx="20">
                  <c:v>23.309132706373397</c:v>
                </c:pt>
                <c:pt idx="21">
                  <c:v>23.291221881734398</c:v>
                </c:pt>
                <c:pt idx="22">
                  <c:v>23.288882244573617</c:v>
                </c:pt>
                <c:pt idx="23">
                  <c:v>23.285220745691941</c:v>
                </c:pt>
                <c:pt idx="24">
                  <c:v>23.274208099439619</c:v>
                </c:pt>
                <c:pt idx="25">
                  <c:v>23.258136599787079</c:v>
                </c:pt>
                <c:pt idx="26">
                  <c:v>23.24668885081816</c:v>
                </c:pt>
                <c:pt idx="27">
                  <c:v>23.239938723908779</c:v>
                </c:pt>
                <c:pt idx="28">
                  <c:v>23.209678160919577</c:v>
                </c:pt>
                <c:pt idx="29">
                  <c:v>23.208987309318495</c:v>
                </c:pt>
                <c:pt idx="30">
                  <c:v>23.201429939792526</c:v>
                </c:pt>
                <c:pt idx="31">
                  <c:v>23.150423235414937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0C-4BA4-9F69-0081A62062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21228088"/>
        <c:axId val="621229528"/>
      </c:barChart>
      <c:lineChart>
        <c:grouping val="standard"/>
        <c:varyColors val="0"/>
        <c:ser>
          <c:idx val="1"/>
          <c:order val="1"/>
          <c:tx>
            <c:strRef>
              <c:f>'Precios Estatales'!$D$108</c:f>
              <c:strCache>
                <c:ptCount val="1"/>
                <c:pt idx="0">
                  <c:v>Promedio nacional</c:v>
                </c:pt>
              </c:strCache>
            </c:strRef>
          </c:tx>
          <c:spPr>
            <a:ln w="19050">
              <a:solidFill>
                <a:schemeClr val="tx2"/>
              </a:solidFill>
              <a:prstDash val="dash"/>
            </a:ln>
          </c:spPr>
          <c:marker>
            <c:symbol val="none"/>
          </c:marker>
          <c:dLbls>
            <c:dLbl>
              <c:idx val="3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E0C-4BA4-9F69-0081A62062C5}"/>
                </c:ext>
              </c:extLst>
            </c:dLbl>
            <c:spPr>
              <a:noFill/>
              <a:ln>
                <a:noFill/>
              </a:ln>
              <a:effectLst/>
            </c:sp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'Precios Estatales'!$B$109:$B$140</c:f>
              <c:strCache>
                <c:ptCount val="32"/>
                <c:pt idx="0">
                  <c:v>BC</c:v>
                </c:pt>
                <c:pt idx="1">
                  <c:v>QROO</c:v>
                </c:pt>
                <c:pt idx="2">
                  <c:v>BCS</c:v>
                </c:pt>
                <c:pt idx="3">
                  <c:v>TAMPS</c:v>
                </c:pt>
                <c:pt idx="4">
                  <c:v>OAX</c:v>
                </c:pt>
                <c:pt idx="5">
                  <c:v>SON</c:v>
                </c:pt>
                <c:pt idx="6">
                  <c:v>COAH</c:v>
                </c:pt>
                <c:pt idx="7">
                  <c:v>NAY</c:v>
                </c:pt>
                <c:pt idx="8">
                  <c:v>DGO</c:v>
                </c:pt>
                <c:pt idx="9">
                  <c:v>CHIH</c:v>
                </c:pt>
                <c:pt idx="10">
                  <c:v>MICH</c:v>
                </c:pt>
                <c:pt idx="11">
                  <c:v>JAL</c:v>
                </c:pt>
                <c:pt idx="12">
                  <c:v>SLP</c:v>
                </c:pt>
                <c:pt idx="13">
                  <c:v>SIN</c:v>
                </c:pt>
                <c:pt idx="14">
                  <c:v>GRO</c:v>
                </c:pt>
                <c:pt idx="15">
                  <c:v>CAMP</c:v>
                </c:pt>
                <c:pt idx="16">
                  <c:v>ZAC</c:v>
                </c:pt>
                <c:pt idx="17">
                  <c:v>AGS</c:v>
                </c:pt>
                <c:pt idx="18">
                  <c:v>PUE</c:v>
                </c:pt>
                <c:pt idx="19">
                  <c:v>YUC</c:v>
                </c:pt>
                <c:pt idx="20">
                  <c:v>COL</c:v>
                </c:pt>
                <c:pt idx="21">
                  <c:v>HGO</c:v>
                </c:pt>
                <c:pt idx="22">
                  <c:v>GTO</c:v>
                </c:pt>
                <c:pt idx="23">
                  <c:v>MOR</c:v>
                </c:pt>
                <c:pt idx="24">
                  <c:v>TABS</c:v>
                </c:pt>
                <c:pt idx="25">
                  <c:v>CDMX</c:v>
                </c:pt>
                <c:pt idx="26">
                  <c:v>VER</c:v>
                </c:pt>
                <c:pt idx="27">
                  <c:v>MEX</c:v>
                </c:pt>
                <c:pt idx="28">
                  <c:v>TLAX</c:v>
                </c:pt>
                <c:pt idx="29">
                  <c:v>QRO</c:v>
                </c:pt>
                <c:pt idx="30">
                  <c:v>CHIS</c:v>
                </c:pt>
                <c:pt idx="31">
                  <c:v>NLE</c:v>
                </c:pt>
              </c:strCache>
            </c:strRef>
          </c:cat>
          <c:val>
            <c:numRef>
              <c:f>'Precios Estatales'!$D$109:$D$140</c:f>
              <c:numCache>
                <c:formatCode>"$"#,##0.00</c:formatCode>
                <c:ptCount val="32"/>
                <c:pt idx="0">
                  <c:v>23.452412661272266</c:v>
                </c:pt>
                <c:pt idx="1">
                  <c:v>23.452412661272266</c:v>
                </c:pt>
                <c:pt idx="2">
                  <c:v>23.452412661272266</c:v>
                </c:pt>
                <c:pt idx="3">
                  <c:v>23.452412661272266</c:v>
                </c:pt>
                <c:pt idx="4">
                  <c:v>23.452412661272266</c:v>
                </c:pt>
                <c:pt idx="5">
                  <c:v>23.452412661272266</c:v>
                </c:pt>
                <c:pt idx="6">
                  <c:v>23.452412661272266</c:v>
                </c:pt>
                <c:pt idx="7">
                  <c:v>23.452412661272266</c:v>
                </c:pt>
                <c:pt idx="8">
                  <c:v>23.452412661272266</c:v>
                </c:pt>
                <c:pt idx="9">
                  <c:v>23.452412661272266</c:v>
                </c:pt>
                <c:pt idx="10">
                  <c:v>23.452412661272266</c:v>
                </c:pt>
                <c:pt idx="11">
                  <c:v>23.452412661272266</c:v>
                </c:pt>
                <c:pt idx="12">
                  <c:v>23.452412661272266</c:v>
                </c:pt>
                <c:pt idx="13">
                  <c:v>23.452412661272266</c:v>
                </c:pt>
                <c:pt idx="14">
                  <c:v>23.452412661272266</c:v>
                </c:pt>
                <c:pt idx="15">
                  <c:v>23.452412661272266</c:v>
                </c:pt>
                <c:pt idx="16">
                  <c:v>23.452412661272266</c:v>
                </c:pt>
                <c:pt idx="17">
                  <c:v>23.452412661272266</c:v>
                </c:pt>
                <c:pt idx="18">
                  <c:v>23.452412661272266</c:v>
                </c:pt>
                <c:pt idx="19">
                  <c:v>23.452412661272266</c:v>
                </c:pt>
                <c:pt idx="20">
                  <c:v>23.452412661272266</c:v>
                </c:pt>
                <c:pt idx="21">
                  <c:v>23.452412661272266</c:v>
                </c:pt>
                <c:pt idx="22">
                  <c:v>23.452412661272266</c:v>
                </c:pt>
                <c:pt idx="23">
                  <c:v>23.452412661272266</c:v>
                </c:pt>
                <c:pt idx="24">
                  <c:v>23.452412661272266</c:v>
                </c:pt>
                <c:pt idx="25">
                  <c:v>23.452412661272266</c:v>
                </c:pt>
                <c:pt idx="26">
                  <c:v>23.452412661272266</c:v>
                </c:pt>
                <c:pt idx="27">
                  <c:v>23.452412661272266</c:v>
                </c:pt>
                <c:pt idx="28">
                  <c:v>23.452412661272266</c:v>
                </c:pt>
                <c:pt idx="29">
                  <c:v>23.452412661272266</c:v>
                </c:pt>
                <c:pt idx="30">
                  <c:v>23.452412661272266</c:v>
                </c:pt>
                <c:pt idx="31">
                  <c:v>23.452412661272266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E0C-4BA4-9F69-0081A62062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21228088"/>
        <c:axId val="621229528"/>
      </c:lineChart>
      <c:catAx>
        <c:axId val="621228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621229528"/>
        <c:crosses val="autoZero"/>
        <c:auto val="1"/>
        <c:lblAlgn val="ctr"/>
        <c:lblOffset val="100"/>
        <c:noMultiLvlLbl val="0"/>
      </c:catAx>
      <c:valAx>
        <c:axId val="621229528"/>
        <c:scaling>
          <c:orientation val="minMax"/>
          <c:max val="24.45"/>
          <c:min val="23.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MX"/>
          </a:p>
        </c:txPr>
        <c:crossAx val="621228088"/>
        <c:crosses val="autoZero"/>
        <c:crossBetween val="between"/>
        <c:majorUnit val="0.30000000000000004"/>
        <c:minorUnit val="1.0000000000000002E-2"/>
      </c:valAx>
    </c:plotArea>
    <c:plotVisOnly val="1"/>
    <c:dispBlanksAs val="gap"/>
    <c:showDLblsOverMax val="0"/>
  </c:chart>
  <c:txPr>
    <a:bodyPr/>
    <a:lstStyle/>
    <a:p>
      <a:pPr>
        <a:defRPr/>
      </a:pPr>
      <a:endParaRPr lang="es-MX"/>
    </a:p>
  </c:txPr>
  <c:externalData r:id="rId1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'[Archivo_Madre.xlsx]Precios Estatales'!$C$4:$C$35</cx:f>
        <cx:nf>'[Archivo_Madre.xlsx]Precios Estatales'!$C$3</cx:nf>
        <cx:lvl ptCount="32" name="ESTADO">
          <cx:pt idx="0">AGUASCALIENTES</cx:pt>
          <cx:pt idx="1">BAJA CALIFORNIA</cx:pt>
          <cx:pt idx="2">BAJA CALIFORNIA SUR</cx:pt>
          <cx:pt idx="3">CAMPECHE</cx:pt>
          <cx:pt idx="4">CIUDAD DE MÉXICO</cx:pt>
          <cx:pt idx="5">CHIHUAHUA</cx:pt>
          <cx:pt idx="6">CHIAPAS</cx:pt>
          <cx:pt idx="7">COAHUILA DE ZARAGOZA</cx:pt>
          <cx:pt idx="8">COLIMA</cx:pt>
          <cx:pt idx="9">DURANGO</cx:pt>
          <cx:pt idx="10">GUERRERO</cx:pt>
          <cx:pt idx="11">GUANAJUATO</cx:pt>
          <cx:pt idx="12">HIDALGO</cx:pt>
          <cx:pt idx="13">JALISCO</cx:pt>
          <cx:pt idx="14">ESTADO DE MÉXICO</cx:pt>
          <cx:pt idx="15">MICHOACÁN DE OCAMPO</cx:pt>
          <cx:pt idx="16">MORELOS</cx:pt>
          <cx:pt idx="17">NAYARIT</cx:pt>
          <cx:pt idx="18">NUEVO LEÓN</cx:pt>
          <cx:pt idx="19">OAXACA</cx:pt>
          <cx:pt idx="20">PUEBLA</cx:pt>
          <cx:pt idx="21">QUERÉTARO</cx:pt>
          <cx:pt idx="22">QUINTANA ROO</cx:pt>
          <cx:pt idx="23">SAN LUIS POTOSÍ</cx:pt>
          <cx:pt idx="24">SINALOA</cx:pt>
          <cx:pt idx="25">SONORA</cx:pt>
          <cx:pt idx="26">TABASCO</cx:pt>
          <cx:pt idx="27">TAMAULIPAS</cx:pt>
          <cx:pt idx="28">TLAXCALA</cx:pt>
          <cx:pt idx="29">VERACRUZ</cx:pt>
          <cx:pt idx="30">YUCATÁN</cx:pt>
          <cx:pt idx="31">ZACATECAS</cx:pt>
        </cx:lvl>
      </cx:strDim>
      <cx:numDim type="colorVal">
        <cx:f>'[Archivo_Madre.xlsx]Precios Estatales'!$D$4:$D$35</cx:f>
        <cx:nf>'[Archivo_Madre.xlsx]Precios Estatales'!$D$3</cx:nf>
        <cx:lvl ptCount="32" formatCode="_-&quot;$&quot;* #,##0.00_-;\-&quot;$&quot;* #,##0.00_-;_-&quot;$&quot;* &quot;-&quot;??_-;_-@_-" name="REGULAR">
          <cx:pt idx="0">20.641744663382212</cx:pt>
          <cx:pt idx="1">21.184402263587906</cx:pt>
          <cx:pt idx="2">21.012859195402431</cx:pt>
          <cx:pt idx="3">20.688876644152369</cx:pt>
          <cx:pt idx="4">20.534298816473243</cx:pt>
          <cx:pt idx="5">19.71226893606908</cx:pt>
          <cx:pt idx="6">20.508561236622025</cx:pt>
          <cx:pt idx="7">20.80384944607551</cx:pt>
          <cx:pt idx="8">20.570237422272925</cx:pt>
          <cx:pt idx="9">20.759825786062631</cx:pt>
          <cx:pt idx="10">20.573791784795233</cx:pt>
          <cx:pt idx="11">20.571991542515626</cx:pt>
          <cx:pt idx="12">20.420195709067162</cx:pt>
          <cx:pt idx="13">20.676679756610831</cx:pt>
          <cx:pt idx="14">20.447432575119588</cx:pt>
          <cx:pt idx="15">20.66639018218924</cx:pt>
          <cx:pt idx="16">20.537022875519373</cx:pt>
          <cx:pt idx="17">20.619907723412208</cx:pt>
          <cx:pt idx="18">20.702307324817433</cx:pt>
          <cx:pt idx="19">20.759500036522077</cx:pt>
          <cx:pt idx="20">20.466328481104902</cx:pt>
          <cx:pt idx="21">20.466202447162662</cx:pt>
          <cx:pt idx="22">21.644187172217915</cx:pt>
          <cx:pt idx="23">20.674643973883594</cx:pt>
          <cx:pt idx="24">20.632826030593368</cx:pt>
          <cx:pt idx="25">20.285797231346553</cx:pt>
          <cx:pt idx="26">20.547202157214251</cx:pt>
          <cx:pt idx="27">19.621869595489041</cx:pt>
          <cx:pt idx="28">20.390083234245242</cx:pt>
          <cx:pt idx="29">20.52872209175349</cx:pt>
          <cx:pt idx="30">20.716288021119194</cx:pt>
          <cx:pt idx="31">20.682375252349814</cx:pt>
        </cx:lvl>
      </cx:numDim>
    </cx:data>
  </cx:chartData>
  <cx:chart>
    <cx:plotArea>
      <cx:plotAreaRegion>
        <cx:plotSurface>
          <cx:spPr>
            <a:solidFill>
              <a:srgbClr val="F7F4ED"/>
            </a:solidFill>
          </cx:spPr>
        </cx:plotSurface>
        <cx:series layoutId="regionMap" uniqueId="{FD9ED131-9E3B-4ABA-A409-FEA8D32BF7F2}">
          <cx:tx>
            <cx:txData>
              <cx:f>'[Archivo_Madre.xlsx]Precios Estatales'!$D$3</cx:f>
              <cx:v>REGULAR</cx:v>
            </cx:txData>
          </cx:tx>
          <cx:dataId val="0"/>
          <cx:layoutPr>
            <cx:geography cultureLanguage="es-ES" cultureRegion="MX" attribution="Con tecnología de Bing">
              <cx:geoCache provider="{E9337A44-BEBE-4D9F-B70C-5C5E7DAFC167}">
                <cx:binary>1HzLcty6luWvKDxu6uBN4MY9FSGS+VTqLfk1YaQlmS+QIME3ZzWsQY/6C3pYgx71J5wf652W7SOn
Zd+yQxXRyrBlK5kgASzsvdfaG8h/3g7/uNX3W3sw5Lqo/3E7/PkqbpryH3/8Ud/G9/m2PsyTW2tq
87E5vDX5H+bjx+T2/o87u+2TIvqDIMz+uI23trkfXv3bP+Fu0b3ZmNttk5jior234+V93eqm/sm1
Jy8dbO/ypAiSurHJbYP/fOUdrY8O/KPNan52ebo6Ori6uXx1cF80STNej+X9n6++afDq4I/9237X
hQMNvWzaO2hL+KGikiNMxasDbYro8/sOxuQQCUwIl+rL4063OTTxtun2wN/q5KOxRbI9uGrtlw88
1Z9Pvdne3dn7uoaxffr3Bzf5ZiDwGf/q1cGtaYtmN5kRzOufr07++s8huTWvDpLa+A+XfLMbyMnb
TyP/41sg/u2fe2/AXOy98wir/Yn7V5e+g+pocXN0tYNqdno9g84/G0qABRKMuhQ9vMgeWIgcUoEV
Exh/+gD+8uwHyI6idlvfAmTQofv6y7X/Olr77feAOlq8NKD2bOpnM/Jr9kTRIRgMRlSoz689pDA/
xBgLFzP+5alPmtWXi/91kPbs8tW3q3NnTqcvzJz81U1wFBwEs4OTv/7j7co/+9mk/BpOWB0SV0iX
cfZgUWAxj92fUoeYKkaZRA84ul+e/YCWn7R327uDu3vo2meP9GNjf9oFPnGLPbvyg51Xe1Ee0D86
OZ/5y9mX2Xpq+f4iUvJQMoQlx+6Tvk+hnetDjMOnPr3ol2d/Rmqbl/cQ0b+8+1SPfgDQ15b7uByd
vDBYZlfXR8HZf5clUc6VouSLy/vOkgTjVNEvLpF9QeIBn9+2n68N99A5mb04ozk7Wt6sNkc7fN4f
XR4tzt4ffZmkp5brrxkQcQ+J4lRSxp4OSUAeEGOIK3cvJPlmG7eJ3u7c3Put3UZm2v6sXz8woyfv
sgeaD1PwwmxqDTzv6jljEtlxB+QqTtSTMQlYxaHAFBMpgKw/hJsHG1oDtat3rPhXY9DXhntwwNhe
GBr+crW8ATN6TsOByINAG5Hv2LY4ZEIhCEj7sSZO4hZs5nes5O+me1jsRvbCwFiugqPN4hnpGpgG
A8MAag3R4xueBhhJFwmC/o4+jy1jmdxtdfQblvG14R4ay92wXhYlW66Ozo9Aof3YOfxaQMGw/KVg
ypXyaUZGwDykUALg+vT63kq25bb+WYd+EEni5KHhHiZgITC8lwXK2WZ18oy+CvQMZhiyOPhvO3hs
J7vYoTBRrsL7aBid5L/jsD6328fi7KVFjuDm8uj0WZ0VO1Rkp0kEZM6+BQGuYEoV6M5PloO/2MBD
GA9auy1+x1l9bbgHRvDinNXiZnZ5Obt8xtCB3UMhPsXxz+x3DxRQ+opgAakz8uDN9kjwAnK59t7+
Rgj5u+UeLIvd+F6Uu4K85unR+ubo+hmBgZiuEGcCUVCPn1771oIPESacERcI2OOgvmi3xTZtt81v
gfJ3231YdqN7UbCcrPzl2ZH/17+f7qTj2S758owA7XJkyMVEiO8IMD6ULkgVJvaM5SS5jc329q//
Xew049ktZFB+A6On77KH1m7sLw2us8vZ5gyoyrMxMXnoMsAIEplPMzF1CCAp/oWooX24jL3X5jeY
2MmXhvugnF2+MExOj94dXa6unw8TAraBGHYloT9wa2yX0FRQrdkrrJ1ux61Nmp915Wle/LXhHhow
tpeGxs3s9dnBZvbX/4JaxXNZCdQ4uUu44nslzl3kF1KBh/ucGNvLqpy295052Nz/9X+Ln3XmB5g8
bryPy0ujyGdHb4/851QrAmYeyiuYP61WFChMuos8WDzJyc62w/b2NzTLl3Z7eMDwXpidnN/MvM1z
AgKBAgkkKNu3ERdIGkKKos9afy+CnLf3H/RvIPGl3R4SMK4XhsQFCJa//uP66DklCzBjyTnUtH6Q
sQfHJaHeBZXJzyFmD5TdvoW//rPZWnNwBPtTttFvAPTUPfbAunhxMubiZnV6DUrm4PLseXmyIASU
iiBPRnwpoZaMEciYzwpzr5Z80SZFA6rk4NL8Bln+tvV3EL0wc7o6Oj3Y3KyuDs7Prs+u/vqfPwu8
v5a1JASqKyA3BZX7OhOSy1hwjPleafJqWxxs2qQ+ODeNqf/6Pz/rzNMs4Ps77AF0tTl/aQitTo82
Z88YewgkxSCXDFvNPosYvI+PC8l/V1Hu7hHmq6TYavMbzu1rw300Vi9ti8zV2enZ5XOCoQ4hcS/k
p7n+JneJ0aGroOgl5R5NvjKFsb8Dwud2+xicvTQMro882PX3nAEFSBd1hYCC/AP93bMIBa5MgYSk
FH8NOI/zY9fbD7Dd7zdiydeGe5jACF+Yl7o+Ojm62ayete4Fjoq4zJU7N/TYNJQ8hP18Au92wXx6
7RnI9Tbftjr5rZLX47bfgXJy/tLKXtebo7ewP/YZHRYkKRnZuSv6eW/sXq4SwMHgzoCbPeyMRfvg
6O0AO2N/w39df225DwwM8oWZy+vZ5ZF/efP+Zwzn1+gW4EIVgdr8l7LKvg8DiQ+b+oCNfd62t8e9
Xt/b7a1tp10eeRUV29vE7P4Lm5E2etvd/6yjT1Oxf3nDPRRhSl4YiO9u/KNrqAX8bG5+DUQQopDj
Z7BZ+bPx7BkXKBuonXEFzO3JQPSuhfMQUAz4WY+eRuvvlnuwwCBfGCzvIXV2PfOfcwcGoYdgWrCp
z/1OyxCodiIOqRywt8ec4D0kzJr729/ZdvGo6R4YMLT/z8H4UTnvcW75m8/86vkZ2FZBoYBJd3sn
H5MC0PuHHCkXNibvqZav+1Z/3IenbeJrw286/N9+JubH52W+HiwKts129ulE0qMjMz+/+mmIcGRq
r+nPkv4P87W6g1NLkDsGV/T1pNPuJt+s9idS94/a3W/r5s9XDlADRqAKI1wQ/xQoHADV33+6hBE+
BG4tYWMZ7Ndw4UTHqwNQOU0Mz3ahvoORQoQhIIMcA6GoTfvpEoVGCGElkMsZ9JF/PRl2bvQYmeLr
nHz+/aBo83MD6Z/6z1eUoFcH5cPndp2FhARkjZAUnHAEf0F5wfXb7SUcP4OP4/9RZ06VmaTDKx6F
pfGn3Bmr+YB44h4z1o+VJ+iQuX6bsDo81lmSlad2GsbkrC2Qrj05RBW/0KVDqF/CfchVZrjpPIrd
8C4bbDQueRG3atYOgnKvd1A03elJVa7X1EKvrJBNG8QCjenc5GNzZpKeOXdV3heDN9iGimCaFGe+
7UIdnaaMLJoqKv00TVh4VtjJNgtdTh1dDInVJPZQEU7vXD50ARqndY165mW2ypeTSNng0VbSYMQd
jCtOapHOwqLAax5PSvlMVui6cbIu8Rq308QfSZqscBqiE1a1UQTvst6LJu3wYBrCPNpwGTpoUaRw
YsorQ9osy17iZTi24tyJWOzlqslOR9gVsoTpEMjL3aFexqK4Bi4Jk0zaxrPWETOq+ru+aPrVSHi6
VszxkYOaecMivTK99KVG8cKJGr6WXX5RUXQbiaZ9k1MqZybl67oqTBB1k3hbRTDYZVjYJDu1CBXQ
sVBQnXOvdZzGH3sktoako+9mjamOI9fWYvBqnmbFPI5yWZ+CyEjsWrJ6FJdR3joocImTR0GT9pGz
UiWZ1KqNeraoWt19wCTWp3kZKq+WYxkoWdi5Ea09sXlZem7Hej9JkONPMs88JjuxrkXotmdDR4o+
KLQwg9fkPU3f1WasmdcWSuVe2Ib5FMi8VO8qyHhukiFU5XEyjOGZRm2ilipm4VVV4Us0VL3X0BFz
r8hjaRdR56hLNrmGeFhG6l3PdOyJLs/nA0Nt6o0y0W+zqtlUddIfZ+40ziMWOje1HtgKyuChz+gg
lvBA4+mpIV42WR5Iwsp530fZSWrRh2gao3nWh2RlHefYdabGE0yq+WCdTd7FndfYMvU0TqfcK5Ew
F/WAx3tc0wiapTD7a816eRWT3rlWUnZsnsWJlmdYZYk5y3QZi8WAXZYFveHosoCkVRxUeRuFa5YP
anptojAagkrJ6rwaB7xsBdfrlmXhnauMOc90Y5dZgQZ952hqlR91kZahR2UiY79K4cGt15Wl0o7X
UUveG92jJGirKL+zstLNNSx3/C6OXEmXwuROetFETjHL6trq9WSr9iqJUfq6i2phvTrk6LiaUH5p
KC6xJ02NR8+NkoHCxOvsIrRTZGAiCIq9RNfj2ehmJdp0YXHKsqrOT0sRR8xjXW9uwtFtiTegdojm
lNdy08AZVuWhqOzdmWMwA8gY7Vcat/wY9ZF6bypdO3eqGfPQekkq4qb2uix3q3NcI8f4Ko5SvFZQ
KtRznI/IzOJeZ4PfTo303AkT6+cTn8hcdSUXXosrvWI7HGIHl/rC4KHKUg+66cyo47bNqiMWAK/l
RGuf9mNPA1e7rj9MtH8T5oqMgQCTOxal5SvBiiIKdITEOIPpnvisJUyWXgTLbSFIZNeujfBC9rgW
vojpcFXxqIp8FLtkrrMCB3EKy8+pDb/EbT4GY1+4S50KVfpImmxFcDYGTpdlkVcRkQVdQqcFzejo
y6aW3Iv7uvS7YSyXdnLwG2uadJ6bpj8BE0DnWot2Rcu8fB2RIuRBn8S2X5uqnq6KfOzU8TiNfXOs
Ke28dKzSOuhZK5vzEKOu9UbHLfmpiXR843BUSp/gpMv8oq6dxMtw2h1LKRsZWFlbcovDRqVRgJw+
R5HvTrGOvBIXTr4iJiVBb7txEQ457da6LZxuUaK0O2sRTd7RMqneojDOx2tFtXuhuhTTwPS1vscT
NZVvuJsbr+cUpwEr4sx6Uzw0mUejrEqgFggh/jP/+CaC3ppytEkEC+YTj/j6679dmxz+fGrz95u7
09l//wa7ix6Ode9/avegrx+DG39+8I5cfPPLd0znB1zm4QD4Dy5+Q3S+IXRfePuOA+DdSY8f05yv
jPBvavSpxWeCI8WhC/wF0rmwGYUw8pjgYHkInBWONwL3gZDGoCb1meBQcgjZLIZc1+Wwy0vtMiaf
CQ5mh5xCjVhBIQtT2Jjn/grB2dGXR/QGuZTAoTCoOwvMoDQmIQPwmN5Y2uGkKOLqJO5V4gaVISM+
y1iVkVvHhkR42qEuO25gb4czD7VNp9ePJusJhoWBxX3bAxg3hdoCHFCTiordGfjHPUj6RMdZU3Yb
U1cVCUhnhbpiEcXtauQqLtfDSAk/D60dasdL00Gwtc5pY3I/wjaaek/UeUhj71/0i+73S1IYlEQc
TjY80S8CWyYb3Gu8IX2j60AakUS+TWTf+VmaRZ0Xp5MVp/VAWT3PIO7EgaT5mHi67pIUAk+W9T5j
seOuualb/GBoD0fnn5o30DbfzJuCoxgcSp6Sctg2C4vl23nLqGakpLzcJCKZ2gAZRMdjWjry3BlQ
Xn4csnJqjnEGYWIOPjnpvYG5hfwwZnFrg0hxe6kyIrvjiDT5NNe8U8l5X3QJh2rZV3N4qqf7FBoR
IPESFq2CQ9fwcw9hbEbMnIHg4wlC7rDqiqYMV5WW0+BF1dCQWSzy4t6YuL3IMgsOO+2rmi8rNjTJ
8c/7snvUo+UOO/AlpIjBr0JW393959tJK5I4HLTA/TEJ3a7xK5zX+qTvJ6DeU9am5btEVE0c/Qus
QMPsP9WFYYMigawAkZ80xiMNUUzGEUU6NscGYd4FLVAE5XGRIeTnzcSr64nbFHlOwZJhYUgO749O
KjtIjv0MiL0VA4MHIaAkQABmxvj+iskLVnR10VfHaEiJs65oB+GN5ekweRVoEwM7pn72uN0C/Hau
AXYO24uwIgyr3VdYPDZsOpY6jqsyPybWZNnot6VhVeVVqoiHxc8fBY7ym0dx8IdgAxKSneBPwTV+
+6gqjISMGBnWWeqMbVA+TCGOgWfkbu3kN7bI2bQaG8PZ8hcfDRtEYJ8hg/kk0I3dNwo8HqUjmKZq
rKu1cHA6LKTI+4BkJRGg1CDMLpx0DO2silrH/otVtQ8nZwz0Moyc7PbOE7Ezu0erykFjVFtalOs6
qjDyqyYHS39wR7HoYSX9fKCYkz2XCDl8Cd+boOAKnDxCGO9gePTEOimH0Dhlt6iNM5pZ5NTjx4ZO
Y7ekEQjxGdi1KfxU5ZNvVSpmqe7Yca7dkM/CshrPqNtYIJ9MrcZy1IFbMeHliZHHoU3IrAfJ49tm
EF5pG6A5LKdvKiX6ZYUccdkrkfiDLfCMts3pwMP4qgvdvmSeVmGlnHmVDEnG1siZhsa577Su/Rqo
+EfVhPZD2dbdPHKwXsV04qewHD7kbeksOMqaEzwAOSs5sr4iIV5qEGPcIxWRxzbDzUJOSl47A5dn
iVGFn0eGeUNp3DmKy3xjB1MFiYOm2EsLncGkkMKHoHoDh1PsJfDUzBu7PJubFqSrKEy0KML8pi+z
6aLryTATk7FBh9tw0ahaLKPaxNuybT66zQSKuAcF4Ks+m7ywd6YgF022UGpgfsVtpxYwDdQrYlae
NhJmAjspjr2yxMuGphUwPlS+DnGfz4gYMunZsrBbm7VkEY7cnRc8NNdRVcvZhMIigPCMP8iejLE3
VnacjSYaTxjPzmtI21xwSEN4jWjwhQQGedkZ1H3sUj74MuWqWCuXSi8beV9cQMGUeS70pPNwNKLa
54UAZdNKSd/zEEfGF0hVG2JGvh7KZvJ5HDYLPgq1aEV5leYFXZtYDDPwFr3nmir04xg+VrR1U82E
o6hzTKJ62qRp3l6HMovfpV2hwwDcQ3qWNaO4wjKkZ04Ud69zhifPxJ2aVW3mHFeCOd6QyFH5I+yM
tF6VS7zoqiqeOTpvjGczxESgujG9zQZ+THCtaxHAzu8oVXPXqVKeX1WRA4vrdGADb9cmHG85Lrk/
iBp7Oh3rlVNEw3GnmPu2651k8GKbp8vYcVrIkCRuszTIviYR0nd05HhVyrpfpLTKvFjo7rRyQRyU
fTpHbpb4LapO2nFoQAqUvLgZ2ZQEkwKEOpDwc00S4ue8zOZp62YeIXXn236cTlho8gB8cjeDDR8h
iGweX7kWb1LCtT+65k5UJvT6MlrhcsyvMI/fjDirvUymzdy1tPdGPKB3OJGLjufUb6K23IxRi3yW
tGeh6foFMdMwozpLl0M0dLOEZJmPnRDyRj2T/bzDTu33XTqd9o2rFoSk5ZLAOYXzgo71lZjC/DSp
kug8CaNxk0a0mtlqaI+dUjitX7sdp/7U27byGvieF+uXpOuiGcgY0LDuqMvOD+N4uAflQ7hv2kx5
CR70CY6bNDuWIGD12zgLtfMu6UD3wk1kz7U3KjeNT0pVFukdDlP8sQLkyOupoPayGAsugr6omuZU
pnAc441ybRK+tiWE89xLpiRN1p1AJPsoTde1vkPGWlwJ4BmQE9C5BTrY2um8YzIaFiSRNQpoVGM9
fyBmhSPaQnuQzevYaogZ9KoeUzobepShxHeGniW+rDubzEena2PgmDGwurptBz1XqSHxCgRdKH0z
5nCHjjqx9ZwxyU5iHDEXNGzZyk1UoIn59VAk2ZqPMAWFb7LB2M2ANetOXfDEjM0qIzXQZmzBr7xu
42zIvDyE8pJXoFZNPqTDonrGwI8K37imZxteap6dVMpU0zlDFURY4vRTeD+NYB8neZmxLbFAHNfl
WE83hYIlFvkptkCPhYggKrlVEvK3Q4VhbmoJvsOvHd2sJ2JKGgU0FAg8bjnRrja5N4yTnsI5xZBl
vMxzSNmt21iU03lTDFJc50IaPYMvjulV68Pq7LhX9bKUHgAbEgkmzabivph0nAcVYdwckzqx8QpB
AiNK/dyRSS/mEwKE4plbJMraeeKK4kQ0PaHzoq7oJQUxlCabChWQnfQdXVVpfoJ1rbPomLc5Va5f
9UMHvmt3BNGXI+0RgNsWVTGHJJkqFgkyXQ2230mKZoVE6RB0VZaVArT3VJMiwBly71Seyjj3DB7d
NPKGrhmdmZvWnbuANIeemwRyTKDZO5a1Cyjj9tJzaCzNhmucRWs1uIy9VoPs7X1e9ACLI1HZ1QHw
rhSiZQ8/hgXIz1RWs8g0SbohRZG175u+LxJwfgZpuQtPoWH3LEdNST06hbyhQQqqKPoI7MOWFxNw
02kFTpLVl1EIDtMvCqDtSxOXUXJTNqQWp109TjBTMa5o+K6wYwEuK2zzJLysYE/AyLxaVJq5Xg+i
ihWeHuMq/ZgAbbGFF+uiqxw/D1llmsDUIwGWOBZDm147lYrfuJCgmjlJOHhaqqpbDHVWrSKrw9pv
q5CdNpQP73lRhzcYcjLrsoiF3ye4DKTG4jXQ8jdVHSUrGF4x7wvQQJ6ivfCMzo4FC3s9r1o0hl4J
eZ9z1Q7bqmtiT1uWLEKZyhOnyUO/ZyOsM1LWKzGEzhUyYbGYSAmxZWDWh+qtgUcO6KIEvxKoWrln
idtRXyVKBLiNeRBDNtazLhQavFC57ayaOjPPHK7WI3FaSH5FE/XFAI5FmiELpg41+pLLSAfSmSDl
54AU3aU0U72OpdTUa3llTlwe6WylJoZWZOrCZZJnu1x6F8/SvA/nSdy/xmOeuJ5QUe2rQlQeyhk/
7gY7rlnKq2OS970HmOjjroBVzRuY67g0QnpFUfIPJCr1gqYh9/TQTl6dt8WqKWR1YSY8eJKacWWn
pJ4VdXrPptxeVhEvvBq7bWCmsPXxYOJLk8Ltahy5N1y3WPoFpPg2FhUF9ca4dM/SHnKwHNK4EQS8
CfvKNrjzudN2N1Nf2nyWNGaAmNfRePSpm3RoZpsef1ShIzfpyOhrEoIY9nRhtF+XToU8hdJkDrtK
m84DbWWrWRyH/HWGycjnroJE/jtmVZSedv2YQpEGnC+oTl6nQAHrOA4KLgvilYW0QIZIaxNvAnpQ
ealuy6sEgvU6ihLygUYmPM5oT1Zk0KbzOxV1C1pKrDzJybjMmmh0AmtU2nppZ9v1EDX9G9NYc95w
C4QKRi8vm8pgiPnCza6LPDVDMEYdeZMQKm8SNx3Wsa3NZZOEdBXvhH3AxqFeoQpqTFAdqZPZlHVD
BmUEzuZIlKWYjV3fhP6nfHfTjuo1x0klfdGWDYIyxwjtIMGjCs86Q1V4lYwhld+mzRJuLCFP2qFE
B3XDWn8Y3AbPW9tG6xy2wXslpRC3unRUsU8Sm7Q+a8t2MybWvu9kkl1hPYShp6p2ekNpJCCglDqd
u2ZQ9FQ2Dqo9jPKq97U16QnPwOzXUo71TQOC/wIcOtQiMNLpmR1CvWzavgyGAelxXvddn8yitKKp
5+hO+2xEop2rfBxOIiqiepmquO9hfkcn99SQcccLx1QfkzFyZjiehm3eue5ssAm+6tpa+R2dCj/O
eDSv7cAXNozMvA7z5Dor9BabjC1hgLzzDUisNzC1FQ/GqawDYhLsBmhSYu6QeFxEcV0cV6CbFlS0
UVDB1wdWUJfTcXeqgB+eVwnqb0Ti9gW447C/GWjRrGVaZZuszfKTsshPnGpsbvuqCU+EruQZ6eJm
joaRL5kJRe7R3rWLMYnWUskUckwZI77KUruZUApLrCY1aCrUOMtS5PaMm8nZShAqg6+daboFYyV5
gKgo3ulkLLecFf0CktR3pACCCcNpZTtzJspaoCs9iKtEpUuWgBzLrXSqACfRfSVTsXZ6sAv4Lkq8
SGs9LcYOW9BXRX1CGm1nmJcf2ibr5XyQPAsc3uErASo4gMpSvARNXs6Kkd/zwYkDXOdQWGujedWH
6gKFBKqKoAHWCFisT6zqT5s+YlASgxpVKKZmlnSp+5bXYX3qpB14HaeJF4ZlxHNZ6a446spFzmo+
w3mCAi2byndYtcGw2xnYT1351dDXfmMINM2EXps+BBupCvyO9SmalyxCK10w5DeJTvxO1ssQChTA
xrpSUaiyAKOaoENzmeRhMKHs1lI39lPtqFnXOTkQnWZcFiLUwShakKNOFs1yFTUVFKlofzv27KZk
NltntYjWPDWRByzrUmjqfgSNZa460JGnKSiPejaKMStmvXT6y5ABQQ5k3ZZnpEaFezLmYF2eQyJ5
HOcDShLPtZK3nsMbTj3HjOI8KbhzDftSlFzILkzSZVq4aeeVsgnfA/fBgWzUFHmjyC8RReTtaKt6
YZJSNJ6MMhBlGGev5aBp0HBtgwxqHpco4z3kxpReJYa8a/uuvOzjAXhUFXbnRVn163FSEfhsFx+H
Ymz8EHjCVYhk56cmh+9YHTBQOvhqrDeVsNKvqXbOkpS8ThtMliIeIQmIdCyCQumTFo6qz6Vt3OMq
ZtCJrsxvwZXVXhQ7wxvTllA+Yb2rV1MB/npsgAX5hRDOTMtuOB2sO27AtrVHO6Y2QxWLdRpmH0Aa
pxcZyBB/cCpyUTAoqEO9uV0OBRHzCGpnQAayOoYERJWtcjOks5Ho5CpVZXfKgP6Xyw6NBApKbv6e
VU75tqyq6pQhSX1c5tVSJ5WzhcQpOPFJF3NY0W62lMSZ5pCynkY/oiH+aHvW+JPr6lnJWDTTkMea
1comwsOZpR64HLcGlQeeccZM0cFijHO/zsybuLHZOcm0vYRjFZkf0w6kojOiwiuc7EQlwM1Q0dfL
suzuEpbZxu+qWphF/f/YO7fmuHFsS/8iThAgCJIv80AyL5JSd8mS9cKwbBkESPACgiCJX39Wlqu7
yq4+1dEvZyZi5qUcZSuVmbwAe6/1rc1ORvkAK/HNJ4rlIBbQoHbYt3H9rfO4QzX8Jcav1YXcJMlV
SOAI9v1ldd5rw5FOVxEb02s40ewGsmJ0PzmqutzrhB5dXV3pTjB4S75NCnQ1dZSvsJ0OVgbLuotR
AD7WKu1u54jILxlG9OIL+fB7DUEDlX2FdnVZB1FCqKseWWjDm547SosVNeGpY9TujRxcWBDS8cuh
CpPd5LPlIFhw4UKYqKINwr0YpljnkyWe5WjR7QfghfjcTbqyW11/aHvmc88Uf5uakH7x0GKmPJmx
jqHexwFLp2RvULLucAA+Wpa9DKIJikazs0NOhh1ZEplvlW6PZBlJQcZmOiyjUReCmbEQYl233MDM
PQUtBUiACjF+Celo71eXOEgicYyPkFyhpY2fA7OtX/g0dXsowJrt1sh4dFHJ8FmLZbtLxy12eRDo
eM2zyfu4hNwIC9E27Vvr22X6vG24y1EdZW5PugZfrDM9+5ppsX5gs3SFxIk9TS5QZdRnYZrHy8Ye
ZyZhTWKKQH9qg2TBiklnNxRRKpZS9q6RV5CMKnGqeFqVUwPl6B2m8ZAcYYXruUTbFb8AjFme2yYy
S03QvGRBl+WKcDueZlzYs31ZOXHLyHPJHI1GWViS2kFH5Sqnel1RGq7L9UZq8qIchVU9sBeDnfY6
NI3+gFaCkmMQgWN3jSXj2lclhXHbDwWP8Nku3W89jKmhDNx0zYhesna2ZQcoMJbn3K8ZtoYEZdLV
SCX+lQ7D0F2PTWrG3G8V/mab6qoLUDfGfsQdFibGtbnpw+zGz4n0ZTc65p5EZtl1a4OOXw+LCfnb
3EW0ufbLslW7irdpUiYytN2ha1P4ybkfU7xqG0H2HGo5NtkJyE4cP2w0WuFMdaFWOCf4YOgR5BDV
7DD81j5j4a7Wr0GdNdbmVRWP1bNp+BTtCYyAaZ8uItUfMpusf0h82ELUG3yKFrPhMGMPftamvkq9
8OpKMO+SuyiwZ4c+qiUU9n6jNf5gZNzQQoUiHbEYrjpMxEW6yVkdMU0quWnjCH28V3El33yvI0ia
lUfzOG/RlNR5T6ckvbQqoOstjSY0/g1msNGrcSBrg7W1rQNN823qIU8Mo6Bof7Mq0neLD4Zw3yds
ggrSoJa+AAGz6as0EJC+w2xJ2HHGSgNvwwHPeImF6lJWENdN/Q42QcUOKbHUHlCaQiwQzRqSi02m
aBjgCtlM5Cze9GUIeWEuWZKx5hoMVK++B9IMaIIcKvQLOOYj2fs55IHKoTHb7bsnqfE9gAuf8u9J
HKleFes84XoipD5bZn2PAx8FBv+tMsfdQxy2FH2p5R7OHq/YJE9tHY7qSpMI790lKG1fsRgreoda
SBlUyGS8p31LvjR1xOMx1+jWDHr4yKw7KdAa484Z4JBU51omBOwwSuvOwq6JZ3AnWcC/j1NA3NPS
ZBFOXevSEH8kMT9fLPHGQF7YmPQonnRSoRsZKqHzukKJ+TSRSkAeXjdwE4lf1CWd6oTtTaWwSBFj
fXQ/C9/3+7EaKCgmXNFqx1baxXkguO/ulFL4nvXUNxAWPVV1d9lKQV4rldgN8JNY4hp1HFyyguPS
OGILXLKTR6kL5COFt3vd+YmNOTZ+T+9rNgV1vkgDg7TSHM3gBvSnaWZt92Po8a0hdmRXxMxrmrPW
nZWzRuBk8pSSbldZVAR7GXFgEIVWXVUuE2nqYhkH1FZY+NbxsnMMr2KJS1LUfPDcLqcl9ellXM1d
fYGKxzm/++GKst9Oq4lWQx5pO2e6GF3Cx4vKxOFYbE3g/CmYWu7yXg/W7bdZp3SXebd0N8s0Tm2p
1jm4wsUVZDezYf2FxzuaB6ZIM3zJJhIE5Zbw5gAhWw2XaDXpdgUPbk72yqS8O7Z01uFD3fRbV2Ih
jH2ZBaFTN6PncQZZgUzd9cq6rIwnYGJ7j2IfNWyX8eyExmiUeRo2q94N0I/VZWyphLjLMvPiMt1V
OaaS4KqFTGOzoll9P31lqmFtSZgb37c5dndC4xQdN0rM9A1RZtagKO1xumdhgMuAqqUvSatxv/XD
gGaKejF8i3Cqv0AjaqKjzdZ+2/M1S/uSyr4CHIiFodqd7zAs0Sma+mPbnS8Nq9rt/cfNaQ3BNZqG
JhuPofVJ3eSGTos/do60G2BGCmFQz72fLqnS8bJvUSjyvQUT18AUGjq6a9SkrogT3ZzLKLJdWYdi
3S75Ro24jcIKbJ4KujbMUYrOFlpq3Sv0lVaS1JGyWzz0R94ncqdw4Sb7xGbNXIg+UFduy0ZxkYRk
+J6Afqy/R31MPJRnWnGFA8eg7IygNZNLmCJavzIz456XdISL1xjdQDgVfQtrrvARvtwdpQ6nYEhY
2xyo1+KwUENFObXOpj7XQGzaQ2yTfrtExw57OKdYcdV3BW2nucQ2wJvr2KWq38o4xGW6h/0LZT2I
B97tB5Vtn8at2050a2CKw4gwWD8zcGT8Zm061N3KLOChmizh+jL2KhxBRcpgA/Q39LT6JJM6Hg9Z
EKcBgVCOShvrtK6W25ZBE7vNVln3+1RluCKotRKUaOvgZ9XxOs9T0YJ+xXcYdNDoHMxX215OOg2S
cglTdfQ0k/GR1K1VF2g3smfGekCduIOHrRRpaHG/qt7UpfbT+B46ibbbTpLEewJJ7NWMabWUrFEg
SX/sET+s0lXXrdr1UpHHWPJeXOMgxf19z7YKkgXMVPtp2GrLb36smMlIG/LsTNir/UpCGRcbOovI
5wGLHKjQacaJQ/QVxi+rGTmvwGFXH6lfvbqgOJUXg6uZKrY5stM3bmhlS4cdD6sPbw0/bKjDnhtm
UlaGXTt9HkgSup3bUt/NRdIPC7VFvc4clTJOcoiaTYwqOHaJxWVBtgo1cUDmfrhbGOwLKJ92DQ5h
J9fsNoDyWeWyF3P61iI33V6zteFfITOM22kKLGOlwrbonlARxe5BoPL1dxV1kXtKxDzi9l17d8FU
wN2p7UToHwwmELsnDrRohgyCK0leVIGp2VfV8S0kexlik7yKvN/GD+wnbYMNJZRatjn0ax/cTPDz
h8Oi2jA8xmw6C8IBiLw4K9FCV+tS1E6M/GuljWjylIm6P6Um1n19XqaILwNAd74u+5UGVViSDIbC
ctWN/Ta4PE77ZYM6H2m34w47/ZvRLl7KauFniAfmQAaLQGbgUHIC2Rz1sEnqzj0CqnTDPZqJTR7g
x8bpKWnnhQFxplofh0qrz43ZiMIlOqfmrGGvcDmOnR5TcgP9SY87dHo2ugSJbSC2GwXb4/caKQ7n
CFXXJjg7TrLpsHWBykgs7mKt/Y0IG/eNyA0rQMBJDUI4RVE5vJmYWgYtYHHttVDBsD6mwyBFKcWM
66xLO5y0UGVxfwHpYhiOQRAIU7Tx2syPPkRNcwxbdD1H55PgE4ym6bgs4TYUzKpOnSoXu60vBHfb
CnQnEB9JAu/zC3rWoHsVCQ3fk4Cq8Wu4AYXv0EnVPLH5MtYragB4lnXYgBqm4j1z01K/Ltk6Vl/i
rcK1UUHezL7DYFnH42bryl2YTcky8kHjoWHXsCKuoq6JmutJoJDfVY5P4eMGPQtU5vnAHqNJBvYE
/nHsbiqwGMPea0ublxg+Pxb6pnVxn5O65lO7R/CMMtiHKLq+1bXkLs37qk950W0jLMVWTeioJlIL
HFd9F41AnuBP+swdNnzkReZz1Ch/P1Swpa96afn0rrvZbACrxCLB7MCFmq/MQIf+aMDYkbPJIv0J
1DulNwOU8i4PktZtW94vaM+q3Ae93V77uB0l1JEuXq71aDv24Ag2x6M2BGvziA4dJHO2cH/pXNuB
BxpCmyZrETTbJC/kVPXZnaqQU71Jva0orBZULByiyEDOd72Ngu0KPcM870ICTeQliQOZ7SAD63na
taoPJ1rMS2ygFbZCV2M5W0gvBsppz0W702AqguE2Cpwl2XXQR7JWQINR6M47j7eV3b+B3X6hAM/t
e3zOCeJJDJggD6LlZ7AjRk1tuDPrwfWaR4+Wbdn00ik2NF/WOoZplxE47ne+xRl6zdoM289vcMn/
GDb6Z2r0fx8++vMsz+n/Hrb0p8jWn9nS8yTSP2E4f8nQ/IvnU/yBmf548R9BGkReIoqcYIq5TYCF
fo/RYFDNGfAE4gkA7IxjAY76nTJFPhT/Ai4C4Gf2+6v+QZliGBF+NEUwB8ne3171D4j27gfk9Xcx
mvPb/wRocWwSIX4bRSInwW77C6skHYxytrDsjMsLtG8c8hLopa0Mcfl/q4wOPq8CfpGW83wH1bTf
t4JEU077Xr2KTTyOczFuwXeVIGeSUDTgvclO8dwcdEKmEoTdF5Qh3xn6zXgyUJsqbd8HK7rSoHvB
9sQtSqtN0jCfMtnynNEmMYgl8NnuPAze0nXpLHMl3Ld2Y+LQzOua5Y1QVwsE9L3GknBdV6G6qMQ8
PQMixEcHO3Rca5KdwJzM2A8jqm8Hgu0IsZsX4504rIKJvB0jemSVI8Xix6QQo36egdNcNZweUdwm
uuhT48D6kC79mkxD/yVkunvphggGXxfNT1Pby7wyiX+bSNY+B0LGL5E69098aSWiPw2JYQC1W/PN
hMsGUn60QZnKDa2VHWBS/M/eq//nEO//9jZMzsTgP9nGv9yFvz566Y9b8LcX/n4HnvNqKEtieLi/
ZdLOo+7+GWWjmCZFKQUjCOIapPU/70F6HtRNzoPYQgThMEQSt87v9yCmGAIbR7ARfT420oT+R6T3
eULCT/cgpllBZgfzysGMc3yKnxd59IvMt9kcXYCa6T/D3gltnkSmvZk0H6Cttpkc0NRI6EnNtvYF
YXW8H4yan1ViYBGQ0fkMeugGeJVMAzkki5PrbuoQ5gFwILNyRMnzhuq/VzmHqvnRB1aJQyr66IDK
KMCvSBHj2fRIVS4S+AHlxKpshBxDsxNd12gAITWm8MCRUvoWZUq+qUAiQ4Na2y7YydFA5roOKHIf
fJieZ8vVM+ua6jmJVvZNaepOQ43yC6JLFTV520wK8pTsycfUWfbsO4UQ2cKWGSYz1F/YxGn9blD+
3W+t15c+DOvbPtzGNW+Q2HkhI4+fsgyJoD0J0hZeaVORz5zVzuy3JJViDzVm7HYMvrtGGUboc7yt
/DMSfVDZZZpCsoDcKOyxWe12yBC3wI+ZuuIFlCEUuAJZD12YzW1PY6KDK/w/Gq5Y11QXWKDCIO9l
wn5wuf9/r/2Xj2n5414lEZKkf3eb/zEr+i8v+mOTRR4A0TKIUZwkv6VB/3SL4//Pz/FD4pj/tM3i
+QhxRBBviDHBL+Zn8Pof2yz/XxiZQTCsFFszciD4p/9gm2Xkl0IOE7TOnwBMcEhB22Pixs/3+NgA
Tp2DyB0D3gZl1ySNOQ69130ZNrpuigSfAqaFZUGX44uOJ2t7/rmF1NEUk4oH/cQmxFn2bs2M3m/o
HLpdH0g3X/QZV09N48M30i7CHsQGzDRFFOoSAp+IC+5nOZ5G6K5Xc53JsVwBqrm8o2TbM4be/6IG
KHyTzsv0Rm1gj3RCLrcMrU0+4sj3Q6ndSsTeB0s0HwJuowfNkuWVIrHlEGvsqvcIiQZfEgdfFnYV
TUwROLMsoGIadGN8HMK5FJqDV+sJenbwSUh5xSrP6nkoxoZces0ep7Q72DPvGk9hj7aDbdBO7W2S
DMlbqyp5GHoE22BzjeYiXI0q220hjxIyTk5VDHh1SSv4Y60Bv6NYNgQF0HJQGCi0um/dqKIrG/iM
5MFE650EH4cUmQY4gBJhfZnGmWJx3dyDTCRRQPBacLgV0fdsiZabJetBZaGJfTej6T40PEC/Q0bu
W19r5EMXYIaugEBJTqTelgs+rOxomBhfYm+aCOsxjIM8HcJ1+I39sqDFNC/FCMQQIENljmYabU5b
za7nZqnD3Ntp4Zfj4jKzx/FKZghpOvzWTN7e1bqBGcVlJN6BCw1Py6rFa+yS7FIhN3OfKvadhuC4
8rnW7ZzPHIJhsVa8X8qkx0V6NBS0MrK7tcPxElrcpinL7rRQqgUelyDhHOvkE6RFexRL9KXrgna7
37KAFtD+p3vtw+DWWhxi2L8tZKg5XeDTZv0eMll4tH0jPkFAoJ8bO4/Nfkt5Cl2dBzU9GRfES5GA
QjjAnpOmnOUWBrslEjVE4rW5BqZVP6dTw5qiQkVp8xkgsAIcgzDl3iIJznNXpWuSU7mg+ItG8dS5
VoHy1UbTMoX8XiSgYPZGDHRf28jcsKRJbxsYQU9hsk5l39HBQd1qwK10CwwQZ4IYWC0DRR16mGRi
OcI7DXIN4EAXAKkM9oHAHXkXlimvwiKuINkJPYIii3n8BfH49QpaI0TzGYR5B0zkXgzR9I5CGXfY
snzmnQigh0a2FAQRk0JvEdLJRIYvoE0ze5bZl1wK/IaRGrtf12C+1MDT4U8eiF7ruzReyE0I56xU
tKGHrQFbTiuaxwLgTlN7XHuEI+aqFlTK2dzyS2RH19uRwcFBJVHBIvWWD/miwE3QKZ1wcuPg0G4G
wa2I1cs3bHf2pKJ4Xg74SSUPSHGBQhkN1MEDBLOphurhAVx0mc3e1GDI0c8tYbukje0rUqt+xyYI
o1yG+gZFigPugYIbUhTl16GHw+QA/+5qZAxOycTng4ypOs6tqfc2vbF8JLtwc3NpG1+VW2amgw4J
NfncRv7aUGhjDhUaUudLBZe/huMGLR+pbjbA8qLACW8Yt/2ua2XZUfMKO82VZBpZiRYlKXQiuxMN
3AYvMr32VH5DOOA9a9p7q+xXMhN9XJLuYSS93QFa3Kdw5Drc80i6du2+NWP3DRhZs3cTHRHV7dtr
35D5McFJ2GUYh7DjdWCApTEVXSBq8In2UB6CALpDn4zvWSXB4FskMXDqrc0gMW3tVSfD+aZDLwJx
ZxygvxkeHYGTijsYA01p11if7BSLZz1H9GKg8D0moGo3WTMNt9mYbUVg1FZCuqk7CGvKv/m4CT5i
xz+nmH6wwaKe0kfa8xRrxWIDUFGIse6SKV1KwxXcFQLSPw94MBzjnuuvGshBmSx9d1rRP+W0SetX
uvJoBxXUTQDMt6kpwX9twDQ7lezsqsdDQ2H8e9L5PAkmcsDKEu6J8/UDIH1+G2QL6AO3LY8eUhMW
UMw0IGeqp5tHBcgy8Se7ZuwlbTmANZ0CO8By8NDKLLu0CZ12kM2nIgBMf86K3KSdrsSUh4tuxZF5
HhRQs/SbCEdgoQQk0FUID+ET1wt+r4cQ6v0KOC2JPpTJWJ+vIlmvWTQ0MihWKusB6qo5UzAzCWc/
4Sg2jr9aY+Loa4UwwFWzAldBxgHa8bwsFyvT/h6unrkmE6uPoL7Q4skFKZG+0gCfDdCKyWBfUzGv
dyvK28tujb/QhYPa3kBmcCHfVrhM5bBE/S7knTutbIMhr9HwQ0dCPqHIWhqtF5lkfVRiewoExFPV
rpfGx53hRYowv4WS2vZxkbAedMc0ueV2cbP+siYTlLlkqQH7V+scbUeB5PmlGLpVFFE0BcE1x8gM
i5h6/LasyO7v/p9vQNEYopT77zvQvzxX9o8K9cdL/9GD4onRCRLDcXiu/ijM1z96UDyEBVAXHnwD
Ww7R4j/pQD/SxufX0RR1E1Js/yxQMWkFI1giLC8Zosj4k/8nBeov5SnSxniaKx5ziAYUtTCq6J/L
UxjMMM/nIbp2yzkHGQHCSBO3pwjjhLsJ6dnreNH1Blh2IJ//dLx+l6T+PMnlFwUKb83jOMJ7Jijc
MesUncCfs2sReLiENct6HcIQuVoVEORIajC1i48lJiz989z8i/ci51b6T9HHMEFljlgg5tBwOEsx
+0Xu4q1eAfnaFntSnd7XEZZ+RPp72hZjKwk4nm4LGlCwibmFKZ8BKArV11C4WRSuYkGfx/Nc30x4
mBR4uq6N3//+8/3lWKA/ILATSUzOA11/7RLAbiIigjTNtdRm3Qerqu7EqvRt1bTk36UGfwn/4lBg
YCnamxDXFo2i8Bz//lNm0MFRGls/shMq9mXfjeFyn8Kmf5RZHR19V7f3iHYse6ZAyCLgkL2BQjnP
0v6783HOJf50OmKCZ6jgXOB58edP8ktuEepmCzOtSU4DomAXtc7Gix6AxZl7D6/igTKIH3Tb//2b
/hI1RrwY7wWfPkayPTyPOPr5i9dyCqOkXdcTBTZ97eYkAU28avfJgS0Hh5DO6/Hv3zH+l1F6TGFM
aYZeF/H1n98SlqZuK44ofS3n+iJg2xgXtlHj49Lx5fMIuKW7AgIp6DEEU/e9U4s/Y02yg+UD7SXK
ZnfT8FR+OO9BMyIxg/jSxDExZAjrTuxYm2GTQqYuTxITfG561b8DP062sjerfAeRlax5P0zr+6aM
e1/Tpr9J6pDrsurdqPIogTIkRaifMbmIP40BcmUFa0N/icY4a4tEE3ZQuh0kzCzIQLNGN7BviZOn
qXMwTFHcnibMXrkLU90/L6gAw1LARDLHMMGlSyIdgZ8Dyvqt7VSAaghuydPfH+TzaKlfLqY4iqMI
s8ZxSZ9zxz8fZBMj9bmI2ZyWWKunSHbheXCPCIq6bdfmkARD9gA0YH7WW+tgx3eKXGYC7Gg51EhH
HH21Fdk6rwH6ggXbrrPiMQgNv//7zxn95WI4zy9IsaD/lhD+y1yFpJ8XmMHAKZkdAAGCK+pUjoc8
m8+1w+SePN4G9qnvTOby0fftJQ3H6iYUSOXlwg5GAltNxe3G6qdgGUEe95jz8ik91195Gy0t1PCh
/4QoiL4P0cy818MqUNSLubtlYTsDBwxiGKKBSt5cLfgR2YrunanUfwjZR59Er9NbdKLTv1nafnhV
P93sKQaJo+BPMZ4XK/CvXhaB6FabDJb4aFzDCWBXj3Eynz0GSZ0NQ4XhO+Ar1UU2GrOzPgBmOQrD
hsIIJ79wvSW4cKnBTKZ1aIGUtGo4bH3XunxOW/OutRw/WlvxyyzYEBs2QrwsCW13sRxv+jWdHxBw
QAEVVkuCcCwu1BwDlGKPNO4CRCEJqvVWBLP9DI7O7kjbVnfB0M63CfIf8ADkIL7PWYfRUwNZrhE2
gGdpwb8+cRgAezuQ8XnxEuoi4fU9RpItR6CGAwKxrEJfGjLzvCR82Fc9fTLYDG8jLbTMoTGPbzzw
wVFIdDbVVs3X8InZlVGpuJrCTe4rnwKDj+WG69pNuapBvIZTy/JKOH23tSDQYcjw1w5F6LAPQ1q/
RiuQlCht630yWPsp2armOxoKaKu1jMAaIyKzB3cTPaxBNRxQYwObny3iXIUa1+aISnO5AXjNfR5t
pn2ZZyPyGOmA6i2hVn3Y1Vq963nbXrWIyRWiqvv0QAVQvaIGFNPukeDzL0kV6GyXNtUHuPnkVUAy
6JArCiJaLAmQjZ0xzqPjd+iOBlKjRsb8nJPD7YDseY241MyHrxFXwQUc5fEzbqruwIKw/1o7Epxk
4sXBqjqqigoyk8h7S6tDChr2DjT5+oTjZJFJiWXQ7gIspVfwRgEYSjwPlZXGtvNHv83BqwfU+MBg
0ytkTDGqCfbzNJ5xtvCpRhJ11/goul3p2CLrSpgu50xVn4EMIg1rgC20ue95eGEpmLDc1dNyyUWg
PppFQ0RKIxnonUMVjx+D735FaLdlsM669EvtfHdfhUyWcM7Cj7GO1a3t+rhC2qlFSH902JK3yZ64
W6vbZabRRRon00ND2u49QbYbiQyEEIFiZGxB0NJ1Oilk3KxYZntktMcghQAyxgsfwAJii897BFJW
THva4hlZCppGiMgtwQPQWQS5K2uwQIsmGfajQFuBxHEwdgUyM8zfhf0a30FZYYXEnKMrFfVLUkaO
zi/Sdf4GwcAoj+kmSziIdW4xwijPHGM37SajJ8CY6sVUiygVUgj3rcImkMskWy+qxKa7tR4PcoJ8
l6IpzUlKY0CU87IisTg0V15k1XLBKogZQZQGORDo63RrxSOrhuF6aGVXhpORh2jDx6IShp0f0r07
d3ZNZOMScF2ZdUTEuQZGt7fZQkoxc4geFhddFiIDUAPmOzqXvioLdCyaFc21CZPcAoW6FpNqDnzG
kDaFuSTFWqNRnWz8HksmChq05AZMoy9AGz9Aarnyw4JxD4LxSy+TR9xGd0IgKSvX11qu3dtUoZSi
nYTyZ+IvJsYePkLKwb4OtVCSpXAK16b3y1d1BrKJwAVssqkHRTaOR+9xymLEiSJ4M59xM2b7bErs
vm0ddIYBKhkm3NXjHqg3bleX9O7JTA4jS47IivEIVVU76WVcy94R3kKnnTlEgmqB1kvqWevdODZn
adrZ8Tqso7DcwjGWO92PFNFNUCggALdYFY1kGkQ8iIgHj/bgLsJ22+XhHAb1IR5AAuczuK1wRztE
UGrM7PsEAAfJCIpypuh7Ptz24M6O+MvXzs1DjXkrxL6qTWYQ9IKQ3WHol7WI8YwM2UPTHf2ARFmk
gbYGyTqcFDY5ZGPXpc4xaQNYWdOPAQbwpUN00ftlQ94LaV/kZZm5FIRjjl/Y1FXeVYs6BK7NXgxm
rBQzsOczCtn1e1ctzUM9MbbfNK+uWbAgn6TXwAJVAyWynIOfozqlOq3ehyk1wVm9XTBXUNXbru2w
2OQAUkd5NYyywWw5iNYDlGR4b2akYDG3ON4KWafhI+Mr5Kps6dKdrCd7UE41ISAn016xPmneBwKf
Lgfpl2E63TrbUz/M0XuAkWCk7OsRi4UGpo2VP2ZkT6spWfJx68mX0W7Lbl3b4I1Edf8JszunnaNb
d+9Hj1lqVs1OFtRtmMZXUyuGcugBHRXQbaH1rhmNSKFAtZVQlivYDagOm0MPcBC8IdQJno7nKMCg
4hxr0XmyQrLxMowXWyST6GACDjy7Ar7PnjGur/vAKJjtKwBqBJkrgPLI1mBvL7aJxjsA4eKxhsuI
OA+O1mW8RuGXbFum3disqcu1Z6DeHRTwLcfQHv2IFD7SN2u2pPdL3cgFe8RK3J6Fur11dlXdVQrF
HddQG1DkJNHwoYnrEaK/1xBHwSxVEQTWaGPVfkw3DHoQvpJ9zscukvnUNba+mJ2O7tPQ87vBZ+p+
QoghO08xsJgFOCG2eYFiCE6nAfn9kv4Xe2eyHDeybdlfqR9AGjpHM0V0DAb7TiInMIkS0QMOBxzd
19cC8ylLSaUp7U6eVVm9yZ3oMslARAB+9tl7bdkOL6Gd28+LW4BCWAOy8U6UsrkP5za55h7pePvO
wlFH9I942yYhYvd5jdgmOy/uYerl2JSZOXVqdtuF9fJ40xH4eRD4njk7WLW6m/xslHw0pd0dRJ11
t4KY4wmklmUdTfzNZfR+IP2fteO/rB3RZxj9/hpXfzEXfJB2/te9Vj87hP788R/yjglpH4Mpwzue
gNUa8JO8I/4A4GZi1kFgwUrAkPt/aLloOKvzBvDVygvjp35YDPAlYFcw0QJcwCym+I9oub/M2Ywc
PtoHdrLVS/5xzhak8DxFCPOiasvxEvOnONUFu5tN440ORzSHb40rhuH+p+v1D3LLh4nMMtnFOlwW
B7wYisvHE3/SooEWpZ9c6EoEuyHJCvgSaglvULKrF7gYxtvvf+E6uv80Yqy/EEMT5IZVSUJTWP/9
J03DIj8jxtxOLqyS5HZTT066MQKPLGjhocuqYaqozh3mKxOgw0tv2ILikr8+If/wij9caP4AcO/Y
ePGZ8D+/Dvq5AxlmVOwaqyl/wDtCOAb2MMDdsLjUnSl3nBnD89//0lWR/PCyQ6JGTL4CFZH+7PV9
+OllVyahRYfH+sn0Yoz5tfb7T+BVve8uhvjismdcuCWIn9+WjiFrcrqNd6PDePmSV2EYVS3/N9J1
XfPqmGO9nZUxfyGLwn6POOX4KYSq803YPMAj2WX5dco97Zh4RXFRtpO6ios+Zwmm3aOyg+XeZhyC
ZyradPv7V/nLi6RlDyMkn197/ap81MbyefGdcnSX01I38IMqvlGROfTxXeWXJkBbjsl9Y03Adxzz
7ve/+iMKkWuLbOtT2YBcxFX+qN+k4E9kkcj5NBMQu3cWWIjYw7v8JkUQ/easa7hakQPbwGcMvkKD
weBlZcsbf7P7L3+L/UEj5G9ZSXnU1lKCY5v2+4fhpzcbecktBXmiU+qb1UOXts6Bi5Enmz5GejGX
tlebOEZM3QwePj5s+fkpT/2CAFmV1O3GnEJ9WGN4yUYWkmOKSaA16vrAvErFUBGTXjEDqdeSSpzg
rUScyeNmUzpzQSisXNzhLCkRrzZEoNCifn+l/+HFcXZx8XGgg6OirvrtTy/OIeViLUsznqpWJNam
6mIzjqhY6I6laZWff//LVsLn3783RGy4xa5v7FoZ+PFSQjPDQtCvoNh5nrAfmRpWVpKB9+KDQMJf
JjVPfnfp5poh01dndRPkY0SKKL0EwFF9LUuzA9/BMPE4mxWwF8dIml0fB9ZrEnQy3DbmqN9aMkiX
v//Tf7mz8pfjZ0FQFDYBBPODju1afRoG/P0nUZrjXnZxDvdIzwfTbf1DwZfoX8S19wv/tzsriELB
wZEjFDF117L//sb05gB7GWbtKc0C79r2h2ojUa/uSWZnRw2m4GIeJrETchCfAmzl+cZGbnysR/Vs
4UDdL8q2/cjxMpcNatGqGw2ZWW2cKVmuF6sZdrjjup2hpvSIK5x7yWSqy6IGK5H51r9q379ePgiI
WB1AqwY8XT/eS4acATiVQ3WKEVLeDMw0QH4kig+8sirb1Lj9waq7lUFXGlzxTa/EqoIGZukwOyMa
ImCK9r7KEajADEg72SyuHecRUAdACL9/r4X7y7cCM75vszhCNfOFH3xQNp1e4jrHJHEyOidz9qxf
i2JLJt8vIlTj2d27/Th/TdygbjbxkDvFtc1B+otbtcyTPRg+wKyBY9w42jWZL6BKtBHDt3cYy9B+
CsVkn8+hdA9WDAUimIgTRWXmdaehlS2B+SwtgZKX2p62rI/UJXnFWp8jG5BdRGwIdkmS5phGZGp+
96tq8jZ5Vwf5yQkHI9u1bqtelpw7awRVPt4WufSOMxK1GRV2Fn+DbeLe4HAp5ImgInKOAOwSnrfS
K3gWESk0zsO21P2WJW71VAKDCqN68OWFofUlRgv3KCZhTFvtTYRkofcQEVmJR33v7Swhm+u6r8pv
fjIInBaZ518vc+kcZyB2K+QTJL2Ti/RpxkryuYHShX/ZhF3m5rNzzIEsR1msUc5GJ86fBwfDczGa
YxxpmU39DZFFEEo1eJBt5w3w91uVQsrHhGbtQ2WRFu8HP8ElJPEsu5U072bMZsYa6WoSnApSrYNx
qO6X2QN6Z7QcIK8Ms2g+Z8K0PlW5NQbnU+P0+yaYRgBsPKkTIBp2+moRwbv0tOG/uX1cnw9BI4GC
lGl2hUmBYT+rhC82bZvNsJXELLZFY+snV0xwxEbDPyZG1lZs7VMIq7ptg3Gz1L7BkyOAfOQ3xgFA
fkUcuw4vgJYoKxLw0j51JWCRyR/sZG+grXcMWJa97PIkgJ6Bb1R8Wdy0tyOnKudLpUhtRYHlmmyl
O9I2QRLczNoc+CRM5vIauL133ac9EHKoeQ3SyGTc+hjEX+vU1JetGKYDhQv55bDMiC+ZAQsFugfk
FSHdkz1xktzl/mK8FGlhXA1Q+r6nY23e+iAvvg34RzZVI8KI8Y0BPDR777KEhvqFjchTYkj9KXWs
4RHTaHMUvhzPsWak0w5SOgUAUwe1NCrNyXlOUkU6bLLaL46lbCPyZ3Bn2w4RpbrLipHtHHK+frNH
9N3IVroYDq418REpgpWLPME1i+/HjjfGJ0/YHeJMpAftWg1rFEudZAMkMZJtXzR7b24hL3kldi/H
qRnuzXF5qqQv741cKWL6y4KJwS5fc2+abrw4f9MLTASm2OW1zKp6vz7mkEU6My6jGDVhiFyyjbe1
N1lvBWeygmCqORPOTGG7UCYBNE3h28Lo7D/nyvc5rM7L9WTF1h05+tDHq54M93XHfgfnH6IsxjQ7
Pw6B3+55HDyJJKy/kqh808RsLhl+5FObpX6+GccxviarHdx1ClD8xueQ8bk08M7FOJ7OraJMH3yr
4hOWzuZ8nXsz038aOMW+qFWfbBcACXyZc8hDHEJLaR6GfqhJZyngclFhNbGKTAWkbldWVtPwsixM
05bIx/nM6P30WxEa1iyfW3YdrBpwPgMzncOmv3NmI6YgpDM/s3VrnvuAmoxNwVP0pJsZyhwCwhUO
xMnCGxIKjBRSi1crU8sZKUJ6KpC+z9y8aS7AjEyPSIOFjpakRjZ0JwSfEwdC78EoJkMdUDO12ky6
hGBkNKz84hxqeDQuyzCgh4B+SIf70huT4xxmxLiynGQkfiycVVBPPfEdDoTeNKUN7ZtUKMK77+ZL
hJcLIWMkqBzvbPKzLzmKjBux4ov7UwANrOceNoXV1mgoOtnOZFiHDTMhwfvFdcUb8XH3RQoDmqfL
OixyM6bD3VDoWF/k0wjDbwrmietbhoazFQXb21UIMzAh+d7zqOzp1jLmuqJyxSRFsWokFqplklWH
WPhUVRS2v5z7KMLf5rlB8jQyngor1C5knWhluLwmgHKR7mI8dGpSq9zcD+V9X3njK8Uo8eMQV+ml
VVvq2nRZLrAdA5rCERs0GNFsbfs7kMrzy1KW/jbW/GZU69mtd7IiVnhTTCUYDtNsuuyOWhT9DKMy
RfppCvtkgCM+6tEP7zi9Wv3GQFrP9gXQqqdCd9jfm8Aesz0kSbA0fe4lwbnX5tkp7+zkpUtzl2Dm
lFj3anaDLxMZNBR4OALWPpBh3cGxgsF5Z0u2OktoJKemrwxxqS2isnjZkuyMmJAGs2cJtQ91bBMk
hUr+LehbxFEedlm+UX0LTacjbVnBdW8MczPa0n5juMpfg6puz2XD7LvPJyx026xUJRa/wnck87Vn
zDhXLYOQvdD913zpyBtiQWKZCwLWTnlGGvGh6Cz/4LJxIfoZA807YLrrKaYI3BEgqbYvRlcyEYRV
w6qqYbbqejJ2O1tnipW5vUJ2y6xfk/8V0id4zwCbZGwjAjtw6K/LxNYje4a++WSEfhwfDAY2LmsG
6zDG7ErQk9VdvNXNKAMoGCGHl10oMEhtCOqEq00MjgfXPpXbuDDaZDfJGANTTZAUdyOgnLvRUtNN
pufiTXWLPNHygmEN3FLtXMB4K3GHkkPG2wq9/NpyJql2FfexJ4WR2QAAB2fkpFK1tNu2TPz7AcHz
c0EDROQUsZpQ6xazh9KJwrezh7BzD0OiE+xaXfs85tN0C5zcvA5IByJrF1nduLcJcLvslmC7PtV+
OuvNQvT32V4f0b4arXJDLF/xbe0S+86t3eI18GPzvCUBhVJfEFDZ2WRE521oNuVXS6nmHK8w7x3k
CmCKEp7ZZ95c72YpnAB6cpcU5cbjG13vdFPKi1SqDoUYEMxNTtTLIENBvLetQr23i6p6iLXdREgH
I5aSd908CKabgZ3Tc1ZkWBq7sUxfFGbjuyxRyRP0DhT+kIfIzI1VN996FyvpdTD3dnJ0TGDseHm6
p5kE7c6Os+XaWGJ3i/QynRF8ljfuLKpDm9B88/6vWdH5j6lXeY+lNcNzjBc7we/oDbAYaWPJIqOv
xV0JrItdSBq7n3FTfrWrdELTNrzgEJKr22hngQZXejyEdoI3AE8wNJ7dgrlk3M5MQvZtG+fZfNn1
cy6/I4OM+cuidGftCQBjiOuc0RRfyqrhfj1VUykPUrDN+iTiRHgvcDwMaFahJ/UDg4C3rnUFhDoA
nWZ5bCviRpu+SmZvP/aYoVShFnPjwOjtcfZlcfiqR8hUUdDbVXY+jMXDEMoxOLOJfv2Xh+m/Ta79
vzDlZbvM4D8NRb9IsddfJhr6/qa+/vkjP+IfDgEvhA8+Cv5qJVvrA36kLAOa5lBSCV6YiLOw5f6S
X2n58FbLSOhxFEa3W/+GH/EPwT+R/cKO5gV8mpHU/pP4h/dRF8Qmg5Br4jjiFiZ8dxW3ftI1pnQy
6hXsd4Yr09mPUvTHpc9kv3VxCX8tiJsnEXpO9rxQljRHfWGoe8D6xl6pqbpRslGvePZHyESV75y3
JCKvMh86WQ9ICGAhB7OeiWaX4uncV6k++Dy/JSuLSOU8lh32v1/HuawufNeQ0AC0ZSVnwWT6ZzYr
6u8dubN4Q6Iav/QAainCxGQZB78NcKFDaJn9bWqYbGm45Vm7pm+B+kKPrZ5rqN8WVJQ+eCB5wwQz
qsQPDkZTiS/zzJ3Bqf1hR1NXclWGjX09zoGNbTrhIOogjW3tLifYr4P3rQ2cj5EDDV6cY9z4y3Qh
0qDCpO62y3HEVt19ydoJhKiaF3yywqiW+aAHTq0H3ZvOvJ8xutz2Vg8hKJed9mDssNqKEiNu+8Oc
N9m1P1vloXXQaDci8fHLkH7w5j3BDedywvr3YmdmPPAtDpFSgyW+6s15PFd+t+xgLFiXogp4VrmK
Yant5k5uRZsPn1vOx1mU6Czv2GJPcl/ZldXtXSF9qKiBnIvN4BRASCBExweB9yE4LvzXP5dYFiC7
elncHB0ryLN0I5wAx3mStl595M907F2SzmImbj+L6QDe0HvoIXPEW2Hq8msitRWe7DJ3Oabp5ggr
VJ2NqJg7e7267NXiuxkMiRmJxZoxITiKXG6gg63bcUxxZ69+HaypOhODmRdRnPrt0Rk6y4sM5aIR
JLXIU9ZxffiYGzH+oyU3nmoslttsiactRml10EFlbyR+NUVorjW2LJ6djZ/woMUEBljPjC3Kl7BX
GLBnrmlEyc8Ca5wlmY7WM7d15z0nwgjxoLXd9KyqPvXOnMULv4NgDvuN0iNS4yzkcsNjYmwfuza2
4ovY8ZS/7fshqO57OjrcyB4ZF8/yVvI84x0nRpBwQInhYZExIVvsTZQYjMogY3wpdZYx1aBLsWYd
yys58xsjb7a6VzvUbNkJHvlYYctSRQ2MVC/GMh3nVyC3FS7FkuCBH6KnLtK9bH2THbYHuI1oc8We
tJ3zaBhgrHBSbu9U4Z/nCZ5rQ3CQAD0UTJztZH2/1LF/xGXUQAmGAzwFZXdcVD3dSbOTe20rZ7/4
sfzu15XzlIulv4OD5GBlwX0RydBFjC/8p6TovkNbsuEIT9DCawukjzAa+jaW1RnmVcV2SuRjuABw
1qMe9tqwinNnzJ+ZnpNDhqYbOc1yiT+PiGdl35Vtv+yzuBsOZBgIk6lqeXa7jvBloDA6mONuoLQw
0mZtJtt08S79qvY3xFBTUha1YMZ3Ups4QB3H3anop+KIP8p4WJLAe1ygIF6xCMFPAB1a2dqW90nX
WtnlCDvrmiIfduu0SSRXKpiWr7Y75Vdj3qS3Bb5diPNVmz8lePoDgtWJniNXgTwJyb88l5qNNec/
n4f9evvK1MAXbUarzWIcZv1qWwzlN3uCDDlZYOU3c5DmR+V4y0vOh/M0U6DHLt85t2aVwVuPk/DK
TrHgp47R3xiGGWAFaqbsCMPcu/B7+zWV7bclK/U5tjboFYFc6/zqCzn17X5p1Re5gJKoLKu6KImY
f7Wzub6mmsy7EFMp0o3J0WibavgXCq7bLuknYJ7Kq1esMXwQyiQNbwt8iLoycJHIoBq9BdeANp7l
MCU3nKSI4HAdLvgAxwfmuBS7hK/D4pw84NRtyL4ZBwC83Pd9DnOCh8XIae9QF4wZ0WLk9XcMVdkz
OgT8wnlyDNje+ExyqISlDHhv7fBsEn14u+g5fxktL7fpe2iKT3D8ku/MidUYOfXcPTHYAf0EPhdu
gV5yhZVnOzeBk3v2+Whk41fGIS+JvC7E4YI/lXGLxOMIxzoGAwQB5oVutYBuwJZUrmnVrCTGMe1a
bJkyr3ZJLoYYqJjdPcrO2Y6EAOd9GtvWgWdq92XyGu+slGN/ZyoN4ZYVUc3mPuXSbNqmCeFdpzz9
z+asD0Oi07P61MP5kNFgQPSKevSMi8xA1mSG6XXGwwwhqpfFdKYG25eRIfEdhSS375n7EmdbuIIv
zpTo58DoDW7zqnSvUN9adcCr6B1VIclVTIVb3/haGKAMMqcC7Rekq1bvXJDvE4oM8ZqYRJ8Ov8Yl
dHGwT0Qq4zVcOb/nLMv3zKX7nr9c1iim7dIjs41tyjqDKute6HIcrpz3/GZlEzQb31OdrAVIeHae
nZ8yXRTthXrPgPprHHR0MNUJmuu6Ayhg8wWWWf5Qv2dIkV/GepejEFV7t6FqZl8kS109AAElfzqR
tn5GRe4vYoxEFfDolKxqAVa5gEtexxemxKMSKXfI1Rl/RrUX7TDle681rWeuBPp5v8jlWwrv9JEM
ZH0sm1zhNmznMLGhPOC5v2npw0CgcMr4ySkZxnZQVSg2Q/mDsEmL2BaMTN4RGbXnqDI6HCcAbdRL
AfrhGjnIwTtiX45zQskkKVLuw40cYqa4wnI3Bhl4HBwy869jLSeaAopURaBuCrw9KoBYtlCwiaum
2gd2Pulb4lZteuj7lu/waCSQ3CYo+bs6Jf++HZORDdH7cfb/50M9W1KO2n8tz38502++VPL7a/r9
51P9nz/zX4f6IPyDhfba4GS+l/B5rO9+HOpt2AzrApSViOf5mPn/OtSDbaD/yGRbsoY8/vQ6/DjU
U05ssfVhhcwZXFjhf+Sp+LhDYkNJ/obZk9mFhcLHpbtC2cKmp9ozOye64A/HXhS7zu2uHb86++nC
/IOr4NdfZTseFMpQrDyKX1bfOqu6HGm3OUPjeyYs9IVV74PjT49cGO/ftk0fdqJMKCzYqVvGxRCA
df4wqXRDIsY4douz2Gw0UXRWnVm2wDNPq39bw31ca73/Kocdps0+ZPXN/H0oKrKqxZpoFWdj2T5w
oV/MvLkei/T4+6v3y8acyYPtPR8j0+JFWR+397RxDQxGccjRX01fptKTn2DQm9PWLpsRI3Ewn5ng
w49mLNtrOiy6+QAbfHgZpVG9asGdrNe6/FSYdX+GJNpCsA4pfIHRHy5sMpLJvCL6n3wPhtbjFODO
8z7ATxtvGrPXHUqINg+jspilfv/C+Fh/fLPYyZITMkFD0V/5C72HMG7jccB3DlByRT7TzITKT9j6
zyKkOC3bJqMCKBj0eMebaIrq5CasW5cD+kXPlm1OpLplfcDiAwxQAu6ezRR6OLSU5iFIvJKCq1ov
2dukECh5ge5T0KQ4DOjDtTcxpFpMIqP0D2Nhge1PYlquw2QSeyCgkiNkPd2HwxCr45xiCM4FFu0K
gzSg/djbDhRoIPctoj9P8izAlZ2BG1GQbc+zOf2KLaWmJ8CvD47ECMzxKqMExyaBSqzF64ZzpkkK
IBKjKjbFMlNoNA7OiaA/Ba1FS9HCwAn+bm4oMiOjHvMsL5bCfCYXhqo+Td5wPc++g+879fRFAQbg
2k/d5ZKHp/1ZA4FkbUBxNQ216t4SSGEzjLFtrybnHs2gMTk85z1P63I8s5rxMu4DtWUF2Ywb4G7C
uwGBkFNLTtNLY4H8l8kFPQXlvJHdiIyUWYuc9uTe9PLg0WSb3ixeqh90UJsnvngsi/BzfmqH1tx3
S5kcfICR19g456eefci1mEL/1Iycr7f1rO0rEQBki5pEBQATlNxbLDieRxsuXqV6OmY163vSxzAo
aNVCLc02Vu6Wt63AkUSTT9Bs5KSCYyPTeBdMEk/zoMwiPhqZAL+SGrV6BAXgPIo+xaANp6WjLQS3
6sJZmfnl5NLDzFspHXGVWK25W5Vfln4qr5+mVJMW4PtHzUPjmkuHI5byML1xOYHN13UejJ9zHyjD
mUd3lYq4qqFiYuP4339NRRNSpJHP802RG/mlMbE3hUjO2RO0LGv3Fmz/gaq/eK+lDW3b0CsW2u3d
PbU5ww5jnrWfUwdOYm42t+WU2udN5skAt4du6nY9FHBY4DwxdpFosuyqNQaKKYrCubArF4f0xHR/
0nXc0ltWq5PjuXc+wZ3zXjtAcTNjuqw4Q+26uU1Po1GE1vmMlZZ6k7boO7lLMrbibyzzKuN/aDF/
Zmf/xbaJF/H3kdz7Bnvl38TC//qRv7yawR+uzYLIZYP57mb561xhWQK6msWzdI2Ivodqf3g1ieK6
ISphuD4WrdWF8ZdYaHt/2PxNPJnxcgoTztR/IhZ+kAp5Dr6XZq5MOFSEX8wehW/NQN6N9qKy2lV+
m6mXiFordk50lUxwvmVZP4pKuX+S/gDwJd+bfzhkOB8eJibHC7HGk5FI4eVArPn74ziv0o5HZdpe
kAWzkq3C08FRu3YqAaiBZdCBIcJFgZzxSV+7fhY/N9oRn2eWFrfskTg7g2Vmda675mkMR13SESho
kYjnPrtwRk9ZYEiV52JNWCeMHL86DpPe2FEPuDwDEPHODABzPUwA4RN20mWKdKJKAOgZBAhSCp63
bAqAwv/yyldT2U/epvWFr/nncPWb+RwnP5xDeJmBtCQ1qwNY/IcGSeraoHXr8Pun9cfTDt5UEI7r
JbaEyYFxNaP9JAEzD2un1Vl6EWNgfYodSTZAzCOAEh0a/r8EnddT2k8vCR8qH1IMQyvZz+fD+fG9
lEaY6LUoUWLpvAYQ45pMTU1AtwtGSof0RxzLCFqzf7EQOjT/5de/28E+/H4OXRRvYHvGPPDxs8SJ
2a/rrLFOs4NOFNLUpdlStt2tdsfq02RrfZpG6mgMWjUouA8OymgGnIhFSFZxlmSRfn/xYSx9vCKO
y3oAn+06S7A8Zzb5+fL3JQkpLTp9ajtnvquG2r6pA2QQKMrGAp7UEsaNAqbxOAw8+zdkNtJKR9SL
Vfa0F4avYXCm+IyOWV6gPdVxQYQpw2CiWONr8TDopT51S5qcinAZLyen8C4tlpcLugfplJGvixVQ
yGVN9RBvsZLALa4Xbeio1Hp9sFbItCmK0EVK7xi1I518nX272aepuXziy5iN2yWP55u+m2Nzhwkd
wGyIQHLex302XpZOSbVKheaLzmMXfsT+stN3bZ4HJO1ySNqVq72LxVkomArrxJFvOfFSqSOc0faO
4GFqHgOPWXuIbGjQ+oT3s+iPnZGTofRdU8lbBquq+ZRQEZhuS9913M8q8DtY7KG7rLacYlAqCuiQ
c6PWAFR91fslJTB5EcT5GiTX9oOsljrZj6YUn0Q1WfSI2qRmXq0CKw1Oy3xCfh/Z4/lRjp7fYFCf
18NJo8rlrpaePW9bHvHDIa7B1hwM7Jj60NemEFvorbnEU5VJtbGy1BjB3A9mcvIX1nQbwMot1IyY
vbHRUQygy2+L1E6/C1noAZBbOpln3iaG5zyNRKmaxvhKdK2j/S+b+6CbOGJBz7nXFa+3P/QeHZrp
mcTcxj4cR6Ar7Bt43GQ190IA1YcVbPuq2AJDCqctwGqxyQerJpbW1ZseHs0LpOnPBPjupji94Qfu
VUJuzAngWzdEyei7uOPUPxFE8s0rbJM0+YT9rWjsYceIy9pgTaUlXZBDUlrtqMPIJROGxe5m8TYq
9T6XYO0YbHx5VjSdv0kZQbbaHSRNUAaBKUnZOGFtsfXxd0eukwX7eozJHsYsP3qUwpBEFofj98id
MO4gw1zGawgP+/F4Pb8n85I1pFezNN+IquJgiA5M7GmN8/WiORh4DHftbE3H4s/U3xoArNMOzMsa
CpSJbT+kiXavJqvv4e0SHnTXGGG9BgrbNJyv/AybVvaeN5wFh/tmDSEuaxzRe08m5u8pxcbJh/WI
D6oeyJ910UmASUiNdfw9K1SS7uKFE9kZwjN9DG3ruYg9wuxe6FXg3kiQN39GNSwCtDyevpvCyckV
xlMrkf0pjzD2zIEFb51n6i8iYydj+aspJetKfUvMeoE2lfm00LpTVW/KtNTPDWY5Imxp5xS7Ou8w
oY09dVaH3k4DY4PJIXvqk6UrNhUnaCyAVD1hkIEL9ZYGrfzCc5hb0AzsV+Aa1JzfG0Xqce344BFM
7WTlvCajJc79zhjVAUJizqZl8uIn7XmAqA0TgmOas4u6DihrpooKho48124NJ1UtnfGtou/R2E5e
u3rUU/+bJEZN3btlKXEWe9aon00Ydf49iUETSbBzyZUOgTea+4nmmu8FqdFhL9KCegPVEmvbYEkw
Fqp3BvHJHNZcLPbn4TLUQfbV9Yqe3dNgEc2DNQkii5vtwEK+yf2jjvGYbikbaIHNa4d7HJUDcpdV
I+C5kNoPe7t02fMo+qyI6DfDFef5ncMqYijqbkO1FF3EQ6O1u3GLmTIwOh2neoOZvzf31RQi0MYJ
vH8S4uMl/XMOYK+qTx5sJwWw0Q79q3Lr3oxMGDzfWWkyMdnmgHuvp5cOtO1YOQSy29bfYlpo5frB
IXpNBLz+LIYmPInMdPj2UDRk0LJFgHLXF7Y3PPWOT1LMH4bhlvVpglFD+WHOLL7aBLoJIuXG6Hqa
pBaUg8fRTim8kcEwINePdrNFEMczYXleyOJoLY4AymFSiaZ6Ya11u3RwLHMdGmdhPMxENcdiepQt
g+SG2tLuUZckfw98qMO3BFsHCTqjcfP9EPZmejBjbXGn80tcvYbpkynvIe/fuIuo3gReIHazOGTm
WylF40dJzO5oL01T19TNhgOXMtBW/IXPRCZ3PsBdvLYEfZNDzgZPXiVKtMnW79dKjmIMe+qgeRTe
DmJ5y4H6P1ILGT/Z7H7mY6ooAdiS+DWcfTeYAwVKRk3PFabaY7bgVBrGqaZferb64iLWPmoAZTyg
BAOQVNH64Z0PtlEP564l5uUMn7m+jbsuO0wIOVBJE+HGuzpZzIH+56k8k8BtLLAtwdsIQOvQzHH2
gPbhnfJc1zsYGx57tNY22UWC+L2mM0BEXS7BE/Zud29WfXyQibJxa3pLdhUMxXA2WG55HGfRbSey
jxbU6H7Jdv3QNv6LR0jxss6hTeB9KxacXaXZ1PvfH2w+SoNAJDhQAruwkO3IPX041jQs4xUQe7oD
YsenK9zuqNThgWZz04r1rqi1CP7lLGV9GBSYTPidbDzYTngemtqHkEZFUUBWloU+zVOaX5uik59T
C6aE35n6AM2FS+vWmGhJE5A1bajYvYwHw0n+/Dv+2zTz/1fR5LhbeEd+I6yn2ReeET/r6n/+yA+z
jPkHwTRBbCR0VqjxD03d/YPScSYGXCorQXX9px848pU15fGmk0OwQgRiPoU/NHX3D4FY7CKwhqbP
RyL4T2bfX+YGTq0EIn3fBArliHezzs+ndKUVMesZS4cP73hjsnA/umAk8VXj53P8JN2iDmW4Azmk
2YckCKGEDn0RcnacGr7E3pJ7rz9dvH+YiykO/DA6cPUsoDKWuXJi+ZatE/tPkxuZJ4bwkoLjdR+Y
JU3+kFcFxy3P1x3NIDo7U7X/Gk/gNHugoJfWGH6f7Aog5OSF9xjB5q0FNmrrjLF4DPjO8ECOszcs
33seQNa9G8TFK9zzK+Zy8A3KuiwHzA3OzgGESaNeY257vopns+enmPnzeyP1wmeKGsaHzMy2SuKv
DudjE6enHoTozuHuG/lIZOih81kwsI6sRrpHXywM/PmKmQ5I4pstGTYjOzqcflVav1kLaETyknTF
sJ8c5svRxjGh+smjXyI7WyNpB2A/7qdGuWeCqpw9B8xmly6LtRvZ2hOD8kUUaPnkxKQoLHufee01
Glh9PcT+SGFaaUnHf5qxjTBvGYMkUZPFjFxRm01Z4Z73Sz9mRrTEdtiSNwhZ1aWcRlxkCGCzV4V2
Pw/Tsu9Uq99WIOBXqbthb2YLJYTCubLz+H+zd145kiNptt5Kb4AFavHqdLr20PqFiAxBYRRGTdqe
ZhV3Y/fzqBY1Nehp9MvFfWhUIVEJVERGOoX94pzvXLs9Vi1PR3bdVuWvEnoIZAJHD8ELrAbPEScj
BlZasqlE6kp+fWDGxg5s58JBPi/7OIdgawKJJDzYB92xDDtfBf6DNjsMVmV+yu3hvYQgwlzEvM5Z
I67JCC1P4CQbkDpAxVY5SqUo0SCBjkb2aGHruEv0epuOxrl1yLKtJsLlRz9bjXb2LAwceqWLQj8u
Hycp1O04mTM4yXRH7PLCtxji7VAazk4bwYLovjnc67n6FSTtayLTLkzNuQbUsLQ3FLCX3DLm9U5S
/pqT4KtEMbYNgtkOvSZ5nhvvqUgbdT+W4LjRkBZlZCfDJjXm9zKeu21KhjUb2eaywYYPmi77Tp/q
fe92oUkKEeTNj4lx8RN7gg/TwdjqxXvTnYW/SiZPhiDKKLT9crl1hHNDS6av48UBoot58AG3brOu
Wu2MHKhaa5fQKp8t07kgCSTyyRBB9tC0S0Ts6nK2HXHTWa53O+a5hlDD9NeJg6hopl8L/dnY+lLz
trqF1GUksf4b/bULBRGfoDchwNFU0b1MgXS6ld0cq9T8iAWrHlwCGeoZr9wirfXQLQsDQCR5KuhR
40/pGXsE8sYIONFmYVySC3ZxeuzUJB9y6MFPLY5fshzBPIx+TgzS0vg34yLmI5a1sLZfFUlQB922
GOrjs+CH7VWI2dZbE4V4FP5yC9FIR4At7w3u9n0vAcjUdBWO5SIf6svHwiammDXFcZmyk1uDsKQs
qoauJwYTRNLVoA/xZhyqoiFzvUwwIHbUVnk5PMS+SF/LKs9PIzmNK8eQ01lzPQmwoyN0oNbuyJOx
rrQkxTdrGzyc6RhEZAWxWMm8UNpGB9LC+4Bd4N02OPUoWKyp3BHLWOzSgHjeMel9Mi41J5TNeNPy
dGpdah9qfuZjImL1TeckPpNWgquUQ0rwjO9zqbzgnvAibhWLv/9sqHhLQFBJPI+/K2HsUXRnw3dW
T8ajIh3yKctsqPVF+6FkFrFQqL9z35rvsyVJ8Xwkstc+dZAfd30XX7S2cZ19oaqhjK9T8xmi1LAd
Ouc4ODWUeftziQMZSs2x9sDLjnYzalRnsovQ+5v2CqdIfQuCZbmLU5TQq0Uy0SEsFxTGPOvaSc05
j3GB86LOqGcz2yrvS3288HUXbCmIByrPWeME3GBCAetEbfk4tjCFdVuNd9J1WEIpHUEXWk6QrVc5
iTj4z+CPRF7uSjsktj2u72dwImME4B9bpIbfAX88xhfb3vXs4V7yWTOuXH0mgGYs56Rdlf7cPnBo
a+IYt13RrTKGVcFOC4YsWIFHb0+8Ooxz1poPwHzVfmyKXmJemuaXBusMmAxkflYG2aeuEhTQekd8
AGk48X62hvZrtvvmUJs+FWzg3nvESKFITFLiPywdwyfmvzlCymOFtBfDjOJiEeYqgb1x54G33YLr
5/kD7f8UN9xJPvzmoyld682VS6xt9BSAZNqmwQO3jMb2Tgt2plUY5konNSxHf5Nab0OcJBth9t1t
7M5WE6Ydb07EHGymSDZGZ78aO+B38JeWZ5CV/bXwXYbi1aDrVxJt8I7g2uAYE5c3rytptCkTJsdG
ebmKPV3x+sXJg/R2Kh6lrlW/RssoEdvDJdnkKlUsM/FT0NZwBkFMGpzYQp+JMhSLLUK1NRM0ld6S
3WvtB2cIdoha+2s+sJwMu77FwqP7zYDOpW5+9Zwq975g7hCnDblxBZ8QZienAfDcz8sm/tEoWi7N
5cr40S7OyszsVeePKj97VkeGuK8hwDkpqfXN43yRQHLko4bMmjp5SeokYQc3JiDczIt0Mu97hmdB
k5FTGOcBY49qSLYFkKgymoO+Qx0YAwz0kON/s/d3hzD10zRaGMY+53niho7Kht1YeTp73U4Pi7xg
DMpHsBJAyjb+7MRHmDdo9AGv3/qCRM8j/N20Oinab/1DcYNS2QwKZe7GnSquLGgeId2TblW8EtfO
5BuX5OW29SMR96Z6uOAIJPwYEVfOGYD4ML07g6ceR1yLPOaVncT/j+OM/n8UzxMRRan+z/uB+/fq
L6ch6/5yU/d193/+64+NAaOmyxf/rTPwfyPWBlQHY3t++Sm//9odsFH47Ue5zo6LOCNQln/vDkxa
AIf/HbCIQ+FuXJYNf+0OCEpBtMASi/sJr/VlafZvyOixBP+5EjdgpbA9cZBDu/z6p243of/tGyLQ
CfvRQFjGCkrPurDi8h0eVPypIdzV7uJRCWdDEIBUJ5HJmHhOv/1WOF2eM9BoBCY45TOZxGmEj8mI
DCPL1r3DgMvCWfVhGAVog1IdsP70W6S/Yt2VWD5xE1nFFYpJBpxm8cbyClBZMVNU2cQ30IMMt0NL
xB4MgQJuFTj/qp/StUue3mNFTbFnUuWxrE9r2FvztA/y1qbcUsGpkHm1a5e2DFmz6xHl3rUEhh0u
S0vouuzLcCHYAS8JM2QhiSttxjTY2cRBvqUkJMGcIGtXLyFhUeo6EeOnKg3B5hVbnLYPQOm+WGEn
0WTY877UnRkFM5Ewiz7iOKtVf6hMxHA+a6Czqvo4GrpyXKMC6u+pq6DytvPyZdHbXNWOnR50+N8v
xJ2hK85sbz0v3XJLyHhyTprRvG7jOD7Uomg2WO6Q6S4m14fAhRdE0fEn0oFmW0+udZ2gXBgBnKEf
OXd1M7OFocdwo6QTlb+ZPNCvW30QpbapVeCoU+DMfh8GTcf5UgsXdhuIzq5aVz5OtNMQyNl7ASua
WTfTlGNOEAMbjBVxqq53tLVLhDyrBjcO3V7VAXvK2Bh3hi4aJLRNqvHqm/D7raHvdeLiAAxU+2xS
AnkRhvhx2RsBQOKVVtbVhyl0+RbDQpcrJ5vmNGLuwpzFcNrlU2Ew814SNjxEyxOtHkd6HYu3wcmH
NyELEeypnbEiocPJvOPIvdhseMXJmtA8EmgiHXIe8u0q5byfeQTydU3CKs4tBXgBjX1XfKWsQq11
bBXeLUkJ5fJgy6x5MacifzW6YbxmCK6NiGpLazzM7cjEtc7NdYPos9z7KqUoMbQJ2H9ImiY4+HWQ
84fd2CNRFw8JseDPteMtnOFexVI39fMyOaIHc3tsvDDmtyZB91eTzhOz5aDzuEhlZc8ca1OmYL3R
a6CVXXpcrFKZM13eMPlYr8t6LJ9Eljf+bs54tl7MZmH4uDSMksthISXe8IPmO4BYWYTpQPF7pbRL
77YQ20z1mPs952lj3/ddIPz1ZAjPPriTNtxj1ZjmTSqAX94AWtRTOteETRnEI23oVg27ikvwqQtL
1c0GvWWIoMAS8rHMeb0CPp/o28Tr9Zkny6gJ3zAgPHAZrYRu3cyne1ZAfrquMJS4lxYxg0vnY2K2
aq+LLDGjho0HnLOrDoURnT++0eZukZ0B411lvU9bhLbKWkkLc+vKrQaXfV8zLNoKlihNoKOm0Q+N
yibbgM+cVrxka8dP6ZZWu0KgMJFLNJFODLe0hlPM1qmojnNH/CjFJwEy920xu/2D2eCdfLGV0fiH
HjmPv2K5Ju4MkbtGSI7qfEjiuSQgoRctih885N9U3D20F0ArIhrAB+fvM1yB92SacRezkad5n6Gg
ETgwm4Q9+OoZYFT95PnCiyOwmwFm47zFwRunQswRvhGnv8mYWI+raU4OGRyFNWvB+sbsdS8La3ho
WDKDugqnoSnnFaVEsVWpMJ4cEAB3RDfkKZtHgqWFry9npozaQ1wMxXc92zGfjtubRKoGvLVMVcrv
2qEvaUb9MhbSzW0XD9k3WAjVfDTdwLYMWXyqdjpgw+XCdpWPpU1YJStmHW0x25n8Zkk97cXpGlWt
R+WW98sCDPR3Tst/ZpT/QqTDapIZ4T+vScIUq8I7//6xGPn9i/6u0rGg4rPJ1H0XSYprs9D/ey3y
D7mvZfzmobzhH7TAKI7df4wmTTx8+DKA1jC65Bc9+HeKD8ZZfyo+dMdEUQwh5aLEhcTyp7E3AaCa
q7VDfHBVQwUxyLiKOq3sb2JkDNiBminxp21vjxyfeq3hgW6T+AmzrpucfJWXapUWRIaHkjVIu2nr
BbRxQfgnrD8TopZZFMYHgArEZDnQpmLHlP2ykFAtKBp4hBY3s1ZXq8RMYS4m40VWWCV2RuxL7Rir
tuVM80tUbqGOtfYS85KHPKAUEqQYciyJIIhKTqyvXlVqjTUZ9i4J4NcAFklApGwZ7VWLjod0aeRu
TqQss2BHHysrMjLy4o8ueRdIFszRxl/MgRkVBrAksteGkinDqLviq4qr3rxpDac+CV1ME+Z43enn
qLZIuCEvpF02ZgoPjp948FaVQtcD2WCmH59EgC9eZAViicYba8XBWhCuWoBFfCzwtXWbPKNPA2Gg
liWshNN++nikmxV+Qf914tHfWj0N4kpMLoJPB8zDPd4Ol/xHvCruvJHWZFjXwh6yI1tlffqgKzHI
3rAI5N4JGtDqmT1LTWUWC3J3BE4bt5w74sS7mI0xmkOLTKWAlKJhXfQTkQYrXk8UhnyRTHeAkydQ
4wSbBJt5RKTZr0ji7fpPw2Lbfk4cclrOGvFzeYOU0ZnAkJOTDeiWgXdxJqFGx6uk3rLlAUVEAEjJ
jMogPS8T414zo2/yCW8R8Yvri1M+9AyDh0vGVBMxz/+0hth5iHV/DHPWp+tsJtREGX4a8QfgYa5J
/dHrvQ5zFKw5oNNac8mlzM2nOkaB6wT1uR6Ht2zQWBtjKrrxfGz6ldTtcK5TWEwqxYg3eiuF4Nlv
e49PcGxC7IsPzEXiJ2OczlMfY6BOtfk5mWe571FGkns+OgfHLcNcOtZWVdiEjHgEgZpmza/KRRpS
QCa8Yom7nALpNmHMKIi4qyYSlxpUq00wRWYHepWqW1rohLu4/xA9aAbf5ATEBUICcJ1yjjZavrEM
b9jhJ3I3HnTtvehFwXC8aiKZ5/CwkSxsC+RQLD0pKsxpeCMp8Cqph3oFlJoOvTFxFNbODvIduP3B
jG8FphJ/jf8IJVA+letF+D0bTiu7tcfuic+7uAq6nPCatqggzAhi1dze26uqeBq9XINTBCEtNUUR
WS5KCUulNrkSy/TcOF1wzWPPde2KmVLfAslRz2srWdLISFX/TArUZzvZxEx0XnQJnGVOZycRpD87
AsRfnfGNfVHIx4elnM3L4iHiEcfl4jgNrB8pTk4g4usZMANxqU3rMNfWN0sdb5RqPrPEXze+TrzA
/DJlADjcwEoZexTvwkvcNXNRiE+ZL2B88IRJVDAYIxl+kR8DWjldIHbjDQv1aoLkK8dPx5kNfUUr
hGPwAlZvulfPGZuTXzTN1pWxfxU3nf6UskZaiSKwXs0itle5B6e8pfSpL9zbAiVEQwFzVdcLdXDv
VfkaNOp73/k9v0v1ew/L0Q1JTPgrSybtunFjdDUL43qGIJJIBzEPeN22/DQv0U+tLEW0OClkn1m5
kbbUzo3m6eOuG71HZFkzBWhRkC8v89ARHRbSLtnUTbIrHXfPYWBcq2LSMMxp68UstKfJ1XTw5Gr8
riXD83kc8C5XMi42ojYcah1mIx5Sg2ZKd+AKlrvFE2oLBo1kqNjmQzEutF0S5vkvjaq4IA3XMqV8
CsjjW8NzY/UgSeabNe094W0SJnlsrWWAnWSaZbJe8srazFSeYEHsNCwuw1bW5t8mxuHI0BIYMAOc
7VUTAGIjCbGBOlNcuwHTaOLs2SwhNEtOkpVR1KmAXFGim0ZdAroRjNggz17Lqr9Spl29IEjveChI
NcI+br3jEt1qdu9s8mpeDl1N0nueWDyhIk239oimIljmCmp6K1euTfZdJ3TzHS5LwBZaG++SpuJ/
Lrx9M9RzGLf2gTxvVusOtkGkFKsKE3x0yfUNB+aEsTuo0DYM+7HivbcsKcUs2AYMWmWxMybw90Yj
um0dA+CtbUAyCUZQPHsjo1IHOCGc46syUxJ1E47DUnPtA6iw+W4svXOB5OsOt2h1K0l8O4Ale+G7
xjRX1VU+IVvh3bDqhmA88t5R7xaj5lUbiNfSd4nVGsx95+AUTtHcXw9lXm1hd73q+UTXroPGrsxB
nnWc4VcTokwGpp3vf/WEuyLNzys6QeUSCt+XDmsoAtU1FiH6uhHEliIDEeYedkh5mLiQZzW1cbE2
qiA5GsDoMWG0tf3BY9FFbe8PV01ONs6II+LUjVq+bqdW7ieYpged6Kl1ZTTadml6LxyJqrlrSZLf
zb1kPdoVrOgCUONzk7Cs8sxhlHjUE3Q3i97mUQ7EjEk0Ew6mGxxxV7Oc5S+zngsy7TpkxziiqyT2
CBfUlvQ68aCQ2/Cfs4Pq2uLLGqHcm32szSt8El4N/Mucv4fUdZ57s9UZ21qRnTILBGkiLzZIXTB+
2dMi5R4XQSjT7VZuPUKqZCIRl3oEUaHjzdYWrHMKKq5hnUna8ZPRGXI+pWra0uio76S07ltr0pNb
r7RLI+plANwK6BQyQLhmSAKpkpAHdj9SwfhHNhj8SAjlj5yw/JEW1r/LDH8kh9mP/BB09UWLaP0I
E/UfkaL7I1jsR3oznhzffjagrPPioEU0Hyoq1XyDlNDRImSs3XAV/Mgh7d+lkT8yyeZ3zSQ9LAJK
rb2IKdFMi/qZ2hORZfsjuDR/xJeDxYruGPyuynSpM9XeRfYbcV+VKDf9Hxkn5nUknaxi3FNz0Xly
2iH5nH/knxOMGm81/chCxUUhygGKWNS/6EZZIiIh7X7kpBLrldomF6mp2xLyLaug/uhrn261FwsK
14X4W3ERqpY/mlXzR7+q/2hZ9Yuslc1t/Lr8aF1Bv6KQG9wz9pDpzEwsOQ4XcSyTqNY56AM/02qo
Nd9bGYOzPLMv8IGr1Iv3y7HNvAadm4BpIJYACNFQzUZ6QgXWBislqRGjrMardUr0XtcZp7Ra+ggv
u1RvWhComwmELLhb7WK+9XM6aJw0rrgTuHuIMfXpTnmL4F8HXsbgXmXIQ3HMDte8crHLY6GJb6xy
GUocyoW3nLN+1L6nwaidN4AJQ7qtfXv6KonzeRc2rlBkfoP9/NMH/adj/Bcdo/cTGPO/dIw17WJW
vP/l8+svb+/te1Kr/9Y8/v71fxtkB79hxfDQqmAfRTXxB5kL6qXfLsxtxrWWgyT8YlL9G46br/J4
+9Eq/qC6rX/MsRlxYxBAYufwXX+m3//GHNu1/ixGN0yPMToaHFaqdHj6n1pJkg9LLfdZu7Hqq5wo
9lh1bCn5pxM90WB+BL7f++sCgN9R5XSE6B9cmFhKGxuSbZIifVSaJ50rzWAlueJhiPubSqtEt3YK
3P543pb+iGNvDnBm2ez8s7SdDppBX7c2gaQ9zV02Is+z9ZuhttgW6yrfNEoznnMix3cIfCVyjo7s
AFsgQ2jbWG0zSxPrHCoVtWDSUMn7NRT/3GXLqqbK25m0getY7/o7ARR/jWLWwLLhmRtkD7CGvZRV
bocwlQgeiIDbpZXtIaX4RVbf6bsMgkK+RwPvLojNK0D5vLSd/cLhdxwmz2LMnxbzc6VhlWDJhqnA
MZqaGnCM+9Bp3Y5hn9Ohyh2SArkkg8dkOhg418ejIc22uJ3crr4eiTzbx6N0IDUO5hDQZ3Q2I1fS
HoBMsuPOJlr0kIMBOaplN8nTAhb7UqWUF9G+qbcBWVYt8EVTs3UCKmoTOagVdsEQvAleZ8ect/q0
z5fYPnaym70Igv/AbnY2/VM/LgsHxQQXJWrH3GWV1lLqbynCFWO+uLpSnpD6aWnT5brRTWZbRGkk
NLNjIVinZgwSvZrgXBT+1E1oFZPqro8d/VgGojy4Xa8dATCoW89gwztW03LfuX5XHIjK0YqHYq5i
a+eOg/FaETPXP9Aul5813zBbUx8ZaNMJfqZUsVVrb81W6syh/YDFq2nRtFlc5qULQl0HifVpiX7j
HOc0btHc1Pq1O0hUtECr5/tUw4fn1p0TGnU2vCpt1kPw3GRyND4XqIBSs7OhviYUjK73VjWG8dr1
9hCaZl9eIl4XOEdDOySHktN0tWRtqAoze6D5NMH0NhWnv5z6LWBEaKyGLB7sQQ4nirLuHGi9hNCb
ifvcnZy11Zrp63iRHwfNoJ6n0jVcCvXCeMDz2Lf0CyrRw4x++ZXOBseorgXbrEbqxjmR6e91M+br
TqIjWXKTvgZMCAdRHufQtMGKGmhhl+6xC6ppd1kvg/w0qaqYNOrMLzO64GGSa2VOwD2meZkVARoU
b4sY2ai7OprvXqrh2uouYJdiLELWu812QhCzFxn8V9ATxc5cmm3bj+kRXXSHxROzW5jOw/jlVg5u
cOnkPhnXkouakHhmMiPL1qLEn5xAJ0TcL70nbCIbpvi36SWOA5QS0p2uQnvgMhsJfCJLPIPYYLbU
dq5t51HkmzZGqkRV6dwv0nvM4/HBqAV1vdMjim6V6q5zSrhVjlcH0O3g36OCs+49kaG0IRvLW+sq
cDdxb0mEsdZdknbVsfYSwse9st4KKdwnu4W2YZlYbq9oWIabJtOnRzfD5BbqTHxDt6nj27Kt5L6C
dn1VMP05J7n7zZrHOfCHB/eC2/4Ie5e8sjFFo5xP8Tu9kPqlAYCIliw5QJLLriTxwm/GbLXXgjXH
ip08ebIib09KZ8cuiEVCXqETrCPdsr12aqW9G7OjhU18oZ8XKfCVQlPqYy6NYFMbKABC5IvVa0GJ
+G6C1uENl4X24H/yEJm/eDc1h9i+wE4yT7NW7dgwyI4t84ZXuTw3Ijb2I5DPa/5GvHr6ogtjtzpj
bs53jqCBRZ71UkhFBIpljX00xCMUwyz5mhCOHDxuxlXXtOe2yoxtjiJ+S2pkS6wCYN6xITlNlNUv
If3uDd+t9ua0w/AymeJhhvkB21nNe2KAWCT21q+yG7/doQ+iPg/ckKASGVWL8+XMUKBJ+zom3oBf
bIqDW6uEoQgxctqkujvtl1yjJyb9bCf59kflXwY1ZXw9Ne2voTOekoIbXHGNdoz2nn1VatdaDhcb
Ygo1lI1oxLOlt4eXcvFZVLewapzIIJ8C4UL3OWrd7bioIwloTkgMWRMSpNJRITLw90EBHeopdqPG
GPuNaLyDXjgoogJcJUWinXFZkJZW2TrqBnXAsP4Gc3eHTR2VftKNeaQr1q3hkqJmXHAmRlbSGqHl
EG0dm72zxWhAU1+xwVIBI0o8bnmIGAyFCaR35g5ESSSG8aRnHiJUfTxULn3aZRbHPSKSKFC9ujOb
ud82RLUQt2VY08cy2Y8ShdRBdG5ycHAss/1Rd25hed8EGkOvnbPgUFjyM2OTtYvnnGlBbuUdwC/L
2fO5dFsNfRfHmkV41+Rr0x36iQWMEi2Wng/NrrKs8qyP2KcNPw7ZBTfXMLjx1lvuE5nr+UlLXJ7X
2tWI80as+avguoLASToW1uN4w2yjXltQJR1e+oegbN5rdC/bPLebewsxzwa5ErHmi6sOGYDLbsUy
Gd9Avrg7kRg1Qxn0JVqj0l0+WMGdVQBrzMrS2CNAwzWhgc69MUUzIdSU04Y2NguttDDOS2MHazaO
a2+wEIU5WfEgM4tLg8qRsdw03GXV4t5NpB+um0YFWyLWsme7apuIPIpfWlc1e++SqIWJ/3Hh0VrP
TWjxRkpWragfB8Rlq7GS811V6e+WBcKqcEt9R/ftHNKsfx2khw8Gg0YRdhJGFq9E+2AvOVxb9lV1
SOq9t4b0e9sPGNxiR7u3hVYfWB0ZoRJBsc9q87UztKj0PJdhrm5Nw/DIPNPImpvas7TyLOcyts/F
zyx4+n0wnPxMieXPxNj6mR4HP5Nk8ftY2f+ZMZPFcBk4Lz/TZyoUJtH6ZShtTMWWGaLJ+YklDdFU
mOC1uGV+DwPBxTu8Lau4fvHVkopz10nhRwiprpVHPiY8WjEutN0IbMMRcMn9aE4K9d/oz3eNYHKt
w2Ty5/FGznkP45t7/VM4jf8BScKJipqtfVwDAjQNMe31xncPSH/BiHcw0IR94dildFrdwoGiFdjC
Atlimujx0fd+qbPegA3UIrNuYAgU3p3p995O4KFh5Vx4z9xfH2NdZKfZqRJWxaTKt8Sdb3npyYi9
MhVFGquMiYyRbHxbMw693k172ySCbgWRtwQO2Ovfo+zsa5n1aFphZz2OQ6u/6o5Sh3mpDKK/5q65
cpgenk2xIERl5VsAVpq0B83Ih0hzWEQACixIlepdeeviSo3Mcv7VUMhhwayTYxZX82NmShrjYdSL
68nx7HeYyd0TNspp0xJ0qUUBQSJHKj60rYgmtJdsmRi+AH8Sa9MuK4HGohzFOtHHjrFgkdpXvAUl
v5ckViEUKCiYOJT78g51DVk2JtIEH89OngFdbSYnYC0z1OxMh/aCJScrgYlqRRG6s8DWq6gwW0Y5
DtSyV4Q57I67eDGfFWRJCFKjIa98lvYouZcxIZ4MWcEpn2bzCTCI/nARF1KeJTQkfl3rCfK3ttRv
gqAOsJ4mMkPGnmXi9j+tb9Vn/fIvWl8DqwO95j/vfQ/vRdZ91H/clf71a/6+LDV++8EW6CZyq59V
5z+WpaxB6VxN63+ki4NKwrEBNYZ2V8dZCrfgb8It0KhY1alBSfrAwO3C5vm3Gl7+Ov/Njw7gxwXD
A1gBbJPhmhdL0R8sFEPMiHYA7ban9DPRYhAgcpeBK+kj3QyIxywWvYJuVsrxWxZac7vwExV74U+e
txZd6aF/MLzkzYIyU4WcoiZT38UOqhAj43jr2sQdl/RSZ5k6jqRJylNyJPoAA5fVpQTeA5Ac142O
HJPIgym+n6Ebs5GUqfWLVqR7NWU9OrtFdy9JhUZCUCmYG4QwmeGUNwUwPpOGkVfbys0LSJe9Gys7
ihe/sQgjmMYyMlwMbBeM3gVsbk0V08pYV2bo1LRE6FeX9IFi3iZ+0vajmj/iWfWu+IW8S3HuVTbh
TY00+j2EAIzwVjyKtwWZxGsHzB9lWsFi94pLybvaQ0xLWEOc2UvYEOywnWcfiruq3PzIaAvYNC7G
Yt60wk/KNUkmcR1JN7UOyVSRWm40oMaji/Mx27u97PP9ZYxyqzisQcGzQOVzcmEqz2nCOisdB4lu
pcXy0shvTAjasyJl5AVDNPWC3vcbz0/HM9r3EhWzL1846xDi6y5GE/1XubRqowWMyZCwtcFzGTPz
JVg339px4RyZ1sHBh9f6XiJKxa/njuexqoobbxbsf7qSqFojq2/6AJ0tImEqZU+5DvUf4GmdTdtx
oM95KP2AHrTtIlCfJ8fUYH4qqa7s1KcFJVyzX6eXLQFy6TjC0wKXIvaBi4YWA4Mbj1CREIzhvC5c
5zsxchaNyjmnWVLuxUxLi6W+OdmLZz9mxaQ2jrKguupmb0aNFJsBhbQwZ/uLcwBSKkljr6We2miu
R6/tTpqpFcFaemN/rAYtx+bBSom7x6Wuh6xBt5R3qcwIFh056gtpsCZnzJInt3g0bY8DwEcRx7Rc
M+ONltpjwpzXBv+qN3nrktvQsqIJzKp2DlqlWmRxcNbx3pqTTMKBrJQ5UlxoAw/7QDRxgpXTQaDd
Urk3S198DlNtwsxMUv+Gha71NNDFq1PBQ1Ygq5Tu0xQvth9SYWeHblZOup/SNsDGkHjleLVYg/Mm
qToZSBuFb2xdx8c/I4VDyu1o2gSuFCgAHxPCV2846yq5TslnnvgJ5noCQtgMX42aSB0xa5eUBUqW
4SFFnVayUJ2xCM9tGuNURRuHUGnul+2IrLHb2VnO/Gdhc6RFk0UqSW9TwKxq+JaruCnIGoC2md2P
Tua8dnT4c1QFXa+vCahxfiHcVLfoDKpzZvvtvaXZ3nMmXDmvGb0sd/Wipi+jjVumvxZch7VLPi8P
oPKzG+BM3UdD99E92JknWVhIj+jOxZnZEjEf7oYNsK5yee4ChAlR7ceeH+YIFqatE1TI7/u8w+ws
Wsu/K/Ox03a4/Fl2L2CN8XlBZFHc4GRirk3HsCvSeRLMOy5HsxYW8TiIPTcrO1loAzQdOlkEkv2M
Prkrj6Jh2Lr2Mlh3cd2zD1SWY7xNpj5ReTnjRQSXTLJEb7LML1ne0902tYXUI5jh7uPShoamSxV/
xSSq/crblMgW7P+8SyULAwCZwVStTGdomc80KbZgJzUYvKGCwCQfpIJgEjkhS9guJF0aYR3rxsK9
7S7asSeqF+fNNA7PSzt5pzGYMv9MuDSLUAR7/gv4kYvNQtj+FXnklxuXtyKlt5Tpc1ss3pdwbcQz
mKPzdtNApblXLNOJmq4mUp1nc1w7i6G96Bp5U6mTxtOxmhJFAg4kkJTHfkExKQghja8oqgrGPZbL
vhhBaPtqAzQDWh1Y9HZV4bLp1XKyuSXrCtbcFdX1RveoTLnZFi6FTw4KmrkuSInGTtustq8HNRX+
up8Wohya1PZlqCkxuuhkuqXcDrXZALzvWlZr6C7ImlmNQVHOX4Eb5MEOr0GF2k1O/5e9M8uO29i2
bYvggbr4zUSWrEuR/sGgSAlAoI5A3aPXjtexOwFbsmXfYx/fb3+dMyzTpJKZgdhrrzXXcANOtU8u
u6nm0zVQ5xa8c1BVH2IMUogefkPM7iEp2yl/6ds8a6josOjec8e0jEAOWyPUg6YEFCTdqgh4twx+
cqp1qVdoNpmajnYt7GEXc8jTYNUn1rsPVNAEq0/6JxRG7Z7mHraCXQruuFn3yUWTRFeFwe/1iSAc
UR1sUu67KKHeqeHw2ORZNm/nQI5Xfl++9cV0wwLS4BkOyosOav8TPzNsY4ggbNV2PCOHY28mQ0h2
u3sVtdS7cJgCbtnQjqAHx5KmgrBJnWHcaHZDcszAICgY2mGI3KVtm18B9pd3vAvExWDXTbEdbUrD
iaRd1QW8g5QmBBeGtVnvBKOmv8OAdFebbarvhkn6t3qjzLCXZXVle5F/5Lf7NqFy4a4VDuySaWlA
1gRoulSXL3FfhbHnTKe5ss56GUO9MCWisZXn7UZkA3O2Yc+hNWt+OEaz+CywQn72m5SbQ1qK9CWX
FXNvLn2fGAp10lECgoPaGUWJNtMRTge7Sl9aIkKhhVuSVbXcIV17r3gXk5NblxPvubxjS25r6acp
9fRsR4VCSllPzBFQaTncuBp7guONJflQcBCLnJyqx56s+3OvzBGihKYlnzxYWA9Dqd+A1rav/MFC
RUy98tGYFIZa3o7AXidvvlUx2sAEMg+asWje0qC3NimQtDMIl8cKl+STh7noS6QZGmBj1qI3FSHv
0IihhFSjJpg1HMDGfMSw2C9IIasPvL3veu+tnyODlZazRe4HtOthw+fDNPKrOhs0EN4FlgWadxrm
Z5xecPcynaqFkMor3z1yuYEkOM9YpttNDWldsXo2HGodSLHdtvaoHwI9JYRI8YNLl/1ik6q75jx0
pfUSUSdxHznBcDVqmXVIoeGENkounuIImNZ2AFhCKRT8H9PR/H1t8TgnUqfVXDo5Vqk56nZFL7oQ
YL95oZKZhcgIpyfntaP7CqPyA6GIYR8UOU42LBhqPBg+EbrF+aPvY2JKETuKINpPFisVXxg2+BSB
4YXembBENDkHwtPPPCmqTRCX5pWoixx+Y2ZdTwH27cbuaAQfqfmOTAf9NfWXdE5U3iJ1kHVzMMRs
68KvTwKX5KeS4XDjJ7AKZdpb+GSt+gTxq8IMaDV7mkOv06QhiAUCC5hGypIFinQROvjonmDSPDVu
kF5Us2Hx2eEy4Yni1TY8tS1L6YdmST40GHt5ymW0BYhnH4LCRDodr10QBV/YwoldBl/4lEndCK0e
MxCzEeiTMbijeyc9cTcZt+jEQMJ5T21anc235ajsRNUN964q5oJAXc5bR5QISHqT7fWYirt8FHcj
p/B9UCZg9TTQgY1nXLijWy9lWs01nuL2LNB04hMHQRyOc2CxRJLRTcrW/5m/GSEj1sOIjIXq6uRQ
aKWZn33KRu5Hvxm+RBKJC3/VovXEo5rQweFIhPATTYM7MUzg2zi14/uBBz03WYd2FH7TrK59x9k0
Zp7scW23AlOlkHdJzoZjY9I/DduCl+LLYLsuWdb5OqFxYMBAuKuVznpJGePBaQqiykOt3mRc98c5
b+Kr3ibpNxdebCOqSpxQHdd/6l1aO38Gmk8O2IAiD0txoMkr4CavfiGV/buC/ps53HMW9Nt/HsOp
2kqLH5fO61d8H8ItEIFgOGxz4fY5Bv+x745lGy8yJmbXNi0OM5+F7ze2AsXRmKVhYXg04QW2wR99
YyvQT+LTLBMw7Nt8oW/9oyH8jyO4AwyYpbep/6+84smIU7B7rnHyLf1EAzvIHq6ezDGlEf8N6o6l
0h+/GcXPHrM+n3xwiIbxB2RCU4Mj9zHZnrh60vMYN5/y0ksf45roIjlEN71y2lqEGbuLfayLM9eB
/liZ0matjPsrzbzkuqPVatPnY7XrZZ2cRoMTdSg6Li1YRsKgI8ZookTTYCfoqSv1HRBc5rWYYHEO
KHUzeV16QBb9gsXjybSyN5XySLZGLeWGlbJLMCmUAwL2Ypmlv0kK+qYqhrVM3NlD0IfapF8MFFjv
9El7EqP1Uo/jxagNzZaNyEkKnuSx4zAJq1cZjx96k1/psX1peBlWxphTnFuo4s7s6l9GBoXdoKgd
aHKGIq2K0+uxpG1lKrl+Eoll/21mTPJ+txBjQZqx1A22UIGG60jFzhVtioCWloMmX44czY1Iv6Yt
yXF9wIYUt2MEyRwo0GB1+b7iTCHR8cZhwfUK2JTfsIhZzjJnPdd4IccJ37Gl32u8MbvQIFrClZTj
kH9rENsaIEK/LdezMlrPzRRNgd+APh9wy02AKcr3JsYV66YAhTQ3pnu5sywcywVrmCDQ6s2MBL6f
vAAHJDnULdUHTxgyhi0u7GpPi4OzjenDCd1knnYwdkdWZiShRW1fK2iBm9LzG3i9rOYafiFkre/K
RjX02ljPbU6SqyrdR9fzMhJIU7X35DyG3CVzxH5xmmlbOXXL0yUrUEYxD77Ac4NyMVvPXLgyPIr+
UyPUvVbN/maeJQUjPUt6i+X5bdJ17kWZlpcezbbU8NFh240ElCx2+S1FYDjS2eNWMSNL4zI7TbZ9
w2L9WKtSnmioxhkrbZJbevGBHxl2QlveBk3rX+fITECCeA8kDId5VmNX5LnL61SESuOxZbHe0zP3
OtGndAt3ajg5HmspFwrCvk69axO37J6kRLufygmfK5Xu2xbM1TYA6MxGLU43RT/KsMZtdRoXNy2Z
mgIDAp7bEkTTrWkS7T7WNu18nc2dWjbnvNQ2vE2JhRn5Xgbo/r39UvTyUeXpmc5b1LC8YQ8veDnK
Y6YVE7OIOOS6djP11bXBe93HrIyhGlCy+ko+7KnMzN1AUcDGCZ7qIlA7r40SdG89fYTgMe6ruMcI
DQHCywo8+M1w8DqDpbJfgzfgcb6LSlqG3VpsjKi6pOBSbalBTDeZbM888yfm/PYJpeEmksCnE1u2
93YRaC8TCF/Qy3UIcfwOaAFKmWmQypjt96iix5XbFXcl5E7+BkDUGH8JJUGE3EYW5dlNWj+RyzL2
qhvl12mM+2SH+KezifdlMxxj6qPPIBX9GA+hEEezUA+5T9SQVfqXyimMT8HkxPx7lZxohUvY4/q6
0JahvE5jvLbH2XD/DTNbemDzLPnPz2AKl9/y6oeH8K9f8/0p7PwEAJGqeHhff5TCedbaPgEeQCm/
BpW/Wb88uL8EmEGp4/GCjPTbUxiVnH9M8FjXPQf12vlHMaI/gVnJWwMSYmXjcxfgx/hRCEey0lWi
0grrTKywX/tUfCUOFRlYLxihpkgYHEZ68iCxI8vN716q/wVltCBmf6Cy8s1ZGUNxwn3m/an2Gkw2
e29yNhfGCBVWaf60bwxR2kdNa7wIvnCl0S7qW1HYCFTNU5aPudj99c/wpxTV+jNwM+B3wP81lz//
3SagrHIPr5csL4p2pO2GfpJ2q8oMAUyN0n79629m/Om72bQ02NygPHOpfjD/AN2dWjIqXO7FRZ7o
F2aJ9tj3o7fvPL3BtBUA8qHTuzhmdo/CXNeOeR5pNjRiv3nx2o6h1B3BiXvyqy0SXNN//dNZf/p9
cKvjcsdqhIPR093FJvi71wLEIB1DzLEXaqCENNKU9jPwGLYM8OnIoRqtgsM8+Up7D1RGQWkyGlXo
kubcaVESs0ahrekmZ/rt79q2LO5lZaDxabMPqKVkUcl5lySqp7ueMWPvxxWrCKZf777uu9fcnYfn
IJJDmHf85dshOEPk5ECzYuj9pqDu3AHDbnfkh7PSK/eoLcYFvurJCvXUaY09S+lA7vvBD9hEdP5E
2/DsqOJv3rSOyb35h7ctNk1eosDhu/J4A//948tkw6CnBsarz3CkZEjFnQyDPndepqqbY9K9ll6f
/cRjB6JEi9/e4kmo+qmSW5zAzOJdBtN9kwSxeqxSK7PfckZtd6uSgNyDOQ0Jc6ZBBFiCDUSjSCl4
O3ozS15Iqy0PDQ9u8ngRpJV2dJJlrC/GZje3yKdSJ9LfkOIxZJF8nlkx3Gp6nl8XZvRM1Og0Byk+
LPTqSwds8B5l1nkgbhNsHb8fjrM52Tt/LK3HORsY100MdKkIdUioYdS7V5mkTmGIeczj1H5ozKoL
k9zPHvWJ3ynUHfM8Z1VXbDCtKpwb5mie2Y+5dBYDUGVbL9iZ8bivmRhNIibWe9tETUh1Msazypgp
a3OmKvs8lBXkq8Gr6PMjivumO1OOTUqKnuAKJbUzyRwzsu48z1fGkUKn7kbZ0x3bEDrmCtN2L5q5
CAM/6uEZeAnbLkaNLiwGTyc8wertxRlkwnCbztVrnJHKX+7nTrkxvCLXN0Tke4mbbhhes0wM2tHC
GgiYy62YvalQR0eORZx/xR1MtRvbjOpOkAo/sO6X7ypbOuJI/937w4zFh/ryqiAWGWHlcYwCL0wX
GQWmxn4op9vEAvZ5pGO9o/9ierF1DgcERMX9eBq1Prjpi27hNJaleWBusc2Ts9q+x9UCLhY3eL4a
w+3VJE6rX3Q7/WIdX1zkZIvji3F1lq8mcwLeGM7z1Xxer0Z0fzWld6tBfVy86jHX69tpNbC7q5k9
WY3tFFRhctdXwzsgYTyH/WqE734xxa8GeR4vmOW7xTefrxb6MVbTJ365q7F+MdlLDXfgGeOO8+iW
kyUvJc3M46mBvoBCVDbReBIoKbheDUhAG+JStdiZbu0N8oJ3vPuV4RTvqz4OgJW4EG1cyqVPQFuM
U9XAFUJCj98byNVsFHTWsv5o3w/SL3mQxOaFpZNSTNp0wjBQ0ttV2+It9YTc2XURH13u08faiwib
+EKFi0ybhbNt6K+VHE1urnPNADjrR0jB1hFvIEu3prQObj7GIRnI6N7vxoQfuuUOuk39rgydIdAS
JggJts4NzJT4uugEOPGsG27AIFDrUMcN4FQ6Whkwhnqg90x1vrvtCJzqe4t88UZbHF87OREigBCX
jefWNz8aiA68t9LJuiPsSZRp9If3gk8DSgySPvOVd4b+yfZGJ/dRuYnEHSebU2ObJQQejNANo8Pl
ULG1IGTEQJsYzcFSk75DMQBS2o9Ze4M7MznKCY0M6di/IH7TBGh4rq2FpmA3uC1dh7BZ5QgHKpPW
PgStxjQxt7S2qLwhPdbpLDOXv96xaax3G2b/nnBMvidUT3t3qnu3FKEHB3j81iVe8rtAVRG7sgCN
dHTcYwWZR22mbmGoWP583dCxeEOXm7YUh8xU33j9wTVrPWB0zv3Hbu7Yn/GeWLqjQXjgUR36bTBR
UV2WnXmvsAkemsqkEEWv3KsySsWD6QPOmD0z2/Ut7NcYa9pNp+yrMqgv6dwLLg2TMEkd2BRcZyjB
NkbRuUbM74YcjPZkVpf8fular+VAr0fWs7twgs2Y4dWaexiDrCene3osvxa8haKw9ud8K2w/JfHU
y+46a1T1YGtjHhJjdV7GmT5vYWQLahY+u6qMEyEXY2eBXDjOBWyxbExYMjW2dXBm4W0LuFyHohts
hrcZ3DTK3T6PGsHEY/rbuc2i3Zw7DL6o0Ycy6l8pbuA2pZGCTKj7PplWWrIR64P3hmP2kNnFtopz
9SQwg52gL3sbpPRxP7WdsTXdgqUbSZzhYBVd8JzKvoMHTv/TpelV5tZk3Vzu9UAVZ5Dy5sBZa5sP
Cu9bsISk2MJY9phjNrXL4RJUa33NAOlauyXgQ2k25Z73SN1NqEVMjeeW2oLsDIPKvZAspMKMRGYz
K/+TEYho54LtvYHIyKfAmJA/3aEdWSHX2rlpouoILa7YeTmrFyNIbsAALTX2urrvY8JbGd4KTHrF
3grqZtcLXoXKbd+pZE9DiF3ZxRQDcHBUOR0GRPndeuq4VqTcUB8NNGdrkTEw3iYvPCep7GxtDzBz
R/Wi6hl/Wx/fBJQX42R6qjhGsaC5vbQC3IuGd5vpEcYDVo5YNUeGdiy2Mw2XWimOInHcKzeCYWfz
0T6VmJv3TSlvcY33kBUd8QAXBcAmKzX3EnJ3fzmUhl9uOHjw9eI7Lq9UH6ldUSsGeifrf471xrvF
0aEOaVm/CCNvrm1D1Fcy93J10bPA2ZE0PGv8y7eux25v43WJLLejwOi8BS5kkq2nEX7aTppV5Mgz
0/ilRlai3BqgAClgtj6GznevYsFz1E0y/y3LUo9A1JilsN9TrkGJS2npJoAFE8DV8cr7gd2+JMqt
gucRlxjm/dwkKSINtWUSwo8Zp84hgT94lXNJvNeF1Z5qM9PufBz3t+jUEw5rFhFFpwOlEZJ1S+ME
YgiNAiyKV6XmuG3qcr6fZr+4YV5T2OOl15KUZMO2M4cyu3SZ+akmthDsOL0z+nIzSiHtyKGpwKha
FgZE0PeaA+J0HgOrC4Ey19Z74XQDVHUeLThNa5XzJGTjxX8Zz5u2SESeiI2bJMqInhqRwPeWJlX7
MBqdBLyGfZ69gGtusgr9iuKLotvTk1p+ASiQ9DsXQ4x5SBBNMfZYdKbja1Tp2Wqw/XPmVSK/5Mrt
z8chsUiJL7FbgZ4WtCo0LGmxtjHEJ/xVzS2tzQFiUBlMuJQpgs0x51SBB0HNwupAmjEuaY+8AHvA
8iztRHyTE56FmmlzINzOEzLadmxJIO1jg1WrhSfpyzps/Cvq/42oT2cPM/h/FhTCTr6V8Q/eul++
5LuesHQNMjbze1zByAxx31V97ycDZ53HaGJwPLoMJt/0BPcn30S15w9/8eP9oCdYSwoDCeD/wESz
1uKS3w/1ju04yOzg13Dq6fqyWvj9EJk2aRAUmSnOcTGoFCMSZ80mGbnpkPCAtDpthdIDcaLejQV/
PBaBsYH2aAX7vuz17GFKDHwnZP2z5qUIdIwPbR6h2EZ2yla9pp0UnJKRR59HnDonHhXxZ9KjvuCC
p2EaN1tLvqYyiWPueRpG+YoCYBacdZM0215w7+bu7cBxBtFU5veAqTAYRz5PJ1vzOaACkbWv5OUo
glGGP+wWfypLbXuEpyuj0OYSdPCtBr7XlD7HQSXu56E13+in82lvHXh+q1YfHwBANpdDbrY37TQU
Ds6LMqvDSUu4bHWaVZ2NxOncilqJvsqe4FQFn5IkDm5rraY6WMvcytkYuT4eCOemB6eYZ1YBNpmd
C7sY8/Ferystwd8d2fGDU42l3GMm3ACRksU9JX8gNTdMyoAKsMvWIewh+1qbF2fvsLp8rdXxi05I
hG71ASuRay/D6g6myta5gFmEZxiyI8tkPvzPVCDZb8XqLhaL0bix9fGJnyC+mAx+NNOdP3uLMdld
LcqRwRMydjEux+ZiYV7MzMHqa7YWi7O7mJ37xfY8rQ5ofuHUwS626HQxSDeLVZqbjH3DS/lVrT5q
Mv54qlm+Y/PmTDtjLMMFzA0T004zOVuqVOpdX871AaM0DovFsN1KnUF3aN7xSH4Sq6u7AzV+dBar
t/uL7bvAAU4VY/qRmzoGL3uiEb1A/a81ik90Us0nUk487RMAJDqz1hl7KIGTlCq1lr0wLqPO2ema
479DXzY/DMlyYe8PI0/dPD1ILOzxgJd9WG3tELz6Bx5HmN0rMkzwlPNW1Be5rm4UIzPoYfqOsytU
hfplijX/0K8m+mTx00O7Wbz17WiqxT21MGEYdcHD5O2CiplWbMxcu7oVujAPhnffztMLg1pf68bA
eUZpUCos6DPk4uN2YyjLAYxjUQg8uKV3MIrJe/XxojU4n2DZJFTJhVInpbWnzAPaTbGAb/B58cSR
jCfzTlm9zztu5eRUjPZ4wld+TtkJgioF7cSX00rYqRfYjlq5O35jKiA8fT5Ul3z8YPMw0ZXJsfiF
3BNXVVVzrZus8cpdST/gz/NPXBzg/6iVBaQKkN/c9/EPQpGwxE2ygIPwR81hucCEYs8MdhUY7xfm
/xzeGT0T27JpEg9ON/PcRtYT7q9uoRVpxkIuIj/OLoa0/JAcMPlygsxRTN8g85x9UU7kt/Z6a02n
bEUjNSsmCQByDCZAdRPqvYv59oYVDuVow8pZqjWI+A3/YHplqdaX18rN2+rnek1n50tQu1wi2/xd
sfa5oE1ONGcYB9SVCdQjLj/qzFYRAEMrgoCVDy92N3aHeJULukU5aH9REexVUihWeYEKUKQGb5Ud
mkWB4M3X4gkx5Hu66BPdolTEq2iRrgKGtYoZ/ipsmIvGIVa5I1uUD+DDiCC0P2VsS1dxRBOLUDIt
mom9yidaE7svpj8aGO6aCIGlUT1bzEQJKO0IMEUMVLCeJ3qldEe/ixadxl0lG2AcyDdUYSPlUMmI
rIOqgsRTLGpPsAo//aIBwW8Xn2NwDlpYcVYW7H5gyRirdFStMlK2SkrBKi+JVWriAYMMtQpQ/Ux+
k3AkulSWVf02XrSqelGt4mJ6oFUaPS62zINpYkMK3DZEFwsJN220TlpbbEzW47QoYvaijVER5xNw
zU6jZ9f3geGLvWaho5VWSQK6ME85Elu0aG3YVOWtvuhvxaLE0X3D8I02x4jIrVx6895flDt3FfGw
UVnxtpyFVi4eF4CEOjN18JaqslILLwsK+ksj6sH4GY4QPkW3DUh+AVbnPNj5mZy6vZi4uF+P3ZRf
DzJlpziqNu8+gGZU2cO/l7b/JhFBRsChiO+v7m1XlfySV+r3mYjvX/Xr1S3AP8HljJZmx+Qtj7/i
+9UtCMhLBD5ad8DFnlZgbnW/GTK4bmDA9GzDN4ks8Ee/GTIsEzsD1ywLGC63p39iyKBd8A/CNghb
3BgmGQvKKJclxY9XN5KnIobE6x5LwzQVJEl8kM7Y2qeitgCTt+b4JXUj7yCTrjwVpd8SDMo7eQW9
0nIvB6Or92Rx5yO8736CBS5iE8uerUC1sco1A6EetG42iDw4ydmJvfnrYEzPGXiyFncdVxdciLa6
sxq94LhvaWCAAHXwfXy8zuRbYe9NCZVHWpDcjnNO/llbuCERLmCOYdkU2BTiyuOx1eg9qOi4lKHt
2eoVH2yM+S3JHrH5jreUBrV7E9WlBdiY5g81hVELi2aan0zyTZeD3tTXRkL4Ns6n/A4vs0fRTu88
QN/FUp1kFqpq3tyN/tL42md5+wBKZAq5kKuLaa60NkzbOploLJsovmhabLymgU9V5FP2oTKEDQoy
JI8sgZnbZfI1y5e2Fe/xNHi31kj98b4byQpvY3OW1oZIj8hC6n3dl9htSKnhZT9HI4h3bnN4jzed
k3Qzwplu3wkXotHM3/craDA8E7EW71vfQ/xRkTxqZOgx7FmFG4K5tY+djAk6W2q+8ou8+rnvDbqZ
WnQC66B46U+SPFnYixELxkiaS09Hh2Qa1SGRjcBqBPMXy6jeO2ipGzNxjHPvciS2knE6KFLM0WPr
73vfWID9xtc66l4IwRI3Ge3+3ag0+7ppZEknmj0B7sU8D+QVIS6oft0z/jtr/s2sadAO+5eH1qF7
K99E99b+MG/++mXfTq1gyWt5rGg5gExgI5wa3wdO8ycdP5hHB49BuafFH30bOA3YJTZnmmVz9bOh
A/92agU/MRsyGYKeWE4v6x/ZyCCV/PHUwvZgu6wrHZdG3D9luRwMyqwAAE51nmXQXVfmOw4eQPu1
LtlPyiK18jtLXxZyran5O5vb1siSgx5pqUnnUOAJo1cMVpa1KaSbBnykvfQIawvVCgo8/P9cjx5Z
H+hvcU5BNSNgKWDYe7Gz41LV1aeKtjk+OED6gTAKKR9a9oYfsCvZlTW8DJCtqIprTyzDu5CO2Yzi
kLyY1AlgSl5xeZz6lJhBgWiay2y44btme0elA5FyKsuIdCTlfa75CUOhzCM/1DRToFwZAlcNDuWo
AuOluwSyAU/tyGZY2Z6VECtZz5hcZmcXQxHIPL3C0k56HL6loulVp1z+KHGZI+CXLe4nw9DjB7dU
gBri3iI8MBng87YOP98HN0JfstsDriALKe4KQwCNhkTMQcA16Wc3GJSOZT3mts96llQSoAlAfX1M
YwX13m6a0MXR1CQnVmSvIYrqWV84vvShmMecJ851tGJ+kxX5Oy30X5jngIBpBAcK3KyAYEKgIHhX
bDBMA3YXvAMHkucwR7f5whh2ZAFuOObS5KOcLRhiXN5u+xiteOJpRRWPK7Y4U73LtZByXPhu4LNg
f7oL5tjk7p8As1rwx+aKQm5bo2OWKCwvZUbEsrfxVnRys2KUi4hc2WWFqPmMsce/bdcU01RH2Ydo
eTJsc3BdwwYTunI2ropIF09rCgrnGIkoz1zSUYL8xtJQHDR4/wyjcM5tSrxmR/FPTbJKs9MoFBH9
CviUbSPaO/kgShTQwSCWNWtZEt8lZsJrP6zZLdjZ5LiYkMh0qTXfJZqYrBdcT3GXW8WC44nJgo19
3qjLTvZIjs2Iu4w4N2H4rslvI/zr7RAtnkcqNgZQzcBPFAVAhTBviW8aF3iQtWMZOO+tlkWhkVoC
sSbl9yx0MpSS8+HSVinISN92Nxp5rd1QFk+S/cLEZiHCCmlDMt96NXD0wZdU5o01EUHy2TtcT2dP
L/xwaRSpqC5J4Mimo/7eDuqeJnhvp9nOYY7qm0FOLzWww21JseFtSlCJ3iqU/4h3Iilu7iiN4fW3
RJ2QCoStU78CT0J2JYwRpRE/E0UZgyTD2oAi88iEY2xyWm0uqzwDqAhbcnA2olPtfoiaegfX4hFU
O9TG0aTSA6ISTsfmPh6dO5gdz0At3zxzqQNqVDhTsrHLeQBuDIzgX422IYfogtPo5USWqJ7ABJpt
dgQkU++7KsmO9tA2/L6mgyOr8uzlcXawu6RjgU+7i/QTE471SLmHbqlL3HovjQPbfRCCqOdcecA2
KoKYG+g6sMqM3oRwXaDKMNMjgc9QHnJeF6cSEs9nNj4baZmEWlKQn1L4TC5BqveK/UhTPFglQb3l
Je2fJtpg9uRd0hvMIP0JzEZ/IZXRXLdRpn+AeEs+tNml0QRWU+iIwLtzShW/qknFZyFtjjQHu1ye
i+i6qPkMb8AgwvWM6s+1Hch7RTaE5Dte0iabMBA6P0/Qc/6dW/6buQWX2NIO95/V5mP68Zb/qDb/
+jXfnv4eVXtLhwa+IMfEq/Xb05+ZhdOTAoyls95akGa/Pfv5p7TT6To3ACoZ0aG/TSxcJgwUEYrr
YIZ5/O8/mVjM5bv/YMVxTduCkEZU3OcW4i0W99+LzTauNVlqXnC0xzY60Q0k7v2ymNjp2tWtYPNF
CEY91b4k94GzxX8QTjwZB9No0V55r5qvrpe5EWzZyb5ojV46lGhYyd6mO/eEjjsk2HQ76fY/2zxf
YfrEEHhDyr3czxo/0ueAZdD9OM/QCZqpYmkii7F/1scYPg21tUjCbq4Ga2fVBgxKjKcu6Ta/iovz
7BnlXuNxM+A5dsWb8oIaSEwhQWXJTmRnqmUbmD2UARgbEKViWMhTku3+pGHalYE3uXaoSebFsMvB
amzsYog/m2ki6GidpIkGp/Xmg+sVdxMeJEJWCPFf7HweqOGsG7M71FM2ckhxIDnHscGvRme11t53
quGC0Lm9xfaXvPBzheuY6W6oScKhiC7ct6K5nwxXfbHjntSd3oxYkbC7WyiWWlkfgKcosYmyttZp
ioKgQi5W+Pxl/KC7SHtoWTjPS/uBTKID0cFNj5SUF6Hd4E4FOqvwfE+K1B3yEFv7nZMlORuxYEzf
Iq9I8y3LOqCIJPzrV7MGHX6oSz/+6EaFsmlyD5m3S9uBu5sjH/kMu4NdRNmxi1vh7IkrYSiYl34W
pxyKN20tbYlsojnX87Qg94eFvu+uIH66iLUXv0rFLX6eLtsBRBPAZ5zBwrowzLetmT5QzvReEsKC
RZFth4DKCd8n7m9WFiB/xDDXzTuuN4Z5Gq1Zx/APcDpmC3zUKmc8cucuzmPG0yNT/p0xRnq7sSt9
3JeJ3PmxAXiqy8djQhDo5A0q2GBsw9Mu7fYutaDOtlPkhROXXLz3if9lMItkq2RRXg1x/8HbQh1Z
McCpYa9H0YhuUEQzs1sw66I7AmMd+Ki4k37No8GoN6KZgpB9tPdslUX8Jkw7eRzj2TzxZo0PgZM3
nynRTkOqv9H3DfnFRHt+9kr/FYI4K/oMc009vQ7KNZ7NThrGkbx1ulVzY/H3MAJCaaPmyCvKpp+6
ICZkxUcsg+dVYAEr2MAfZWKKm5KFcdinQ6TfZ1bATdozorLeg/kj0Cfahs+CxJBYHYd65q3ajjqW
cpgIBGsJaI/aU9IMmFdZtMTaFmmPy4Y1SpNiYJgU9LzQM38l6eggbDn50VXWSvFZT12ioYWmFfe2
3+QgSarmjG4bXaPpF3SPEHmSWaeuW6soMJfoxngtec1AsGeB0jcI986jVF4bUDADOL2ZxVIsLuc4
Cj1yya+FsOKKBiq3f09i4b/YJDyCK9MT86vI8SmS5hXuUaDrkSscEJJ2rusuqGEPA4ZDReCVkeOg
nE1rpL9w6q4jxv7T3E7VkTR9fqTJkESi67aWCF1VRLeF3/Neor7TcsN/H6f/zeMUQY8z5S8fqFf/
//+N6Y9olO9f9e2R6v/kIPDBMgG5SQqRB+f3eVr/yV4UwN95xb89UynJJSjFl9mkopibfzdP05IF
udNePOEeji79H6mApvFHNgoOKt8gMMZgH/DT+cu8/TsXcKVVESGfkvAiEvhrjVHg2RylfqQ4uaYA
0mfEmAl4AHGKOKxHTbsZ8ATfjQFWAinjarrTeuutBQ7FfT54blp4+pvIbLL84OEDv51p5bsxA8YU
KgY9DlVLwxRxNAK7Hkh1VmO27Sp0xY2pZRCDssj9mnmmc+f2XnAexyKmWsmqHx06vj/HRebgIVZz
e5t1hv4hqmXMr4ceI7DP4yQPm76JJmr76iwLO4c61rMccj0hritA5rmietEaHsCQ3Ztq5pOapzaX
UG9Kzxpa/c+sl42PfoKBtgXKwe7AjPwYEoxVFXeD6jH+mFr7oQirHxTPHKhTbVLeJIbsCYq6UXAZ
DIN6IHWlngKchae8tu2rIaIFhrAZkNU8ieGcNLMTefuqs2C5kMx0y3OOasFgTShaAc6QdIeqAhgl
PIzC3jOURq+8jNGHisxMnYiQDV/1xFB0CWQolhmHl7XhcCSM/z/snVmOI0faZbdS6HcXfB4afzfQ
dM7BmMeMF0dkRqTP5pP5uJt+7HX8G+tjlFTKzCqppHcBhSqolJEkg6TZN9x7bmF6s9ikDCzvmcey
c+y0aLpJIxP4flrHF5o7mE922vf6RQpEaVyZZoktipzD4KjFDbeZl6TeQ5ba9ftSRsZtPifZfWSj
7mWl1PMR6NhHbypj1J+YzDbDGqhmV4WaT8w6b2FqgLhRx5F3Ppk4yDmlsvOBpY4uTR1iCLb7K4hB
04OpjjhXHXYmoe7TlufpM0vEubTJzyejn/qEz7ZQuENLHZ3I09LgkoUW3AZ1tMJI4JSlZQPpvyxa
wDJU4GXy0nF5RQbR8X+Mlv0wOSO7Ks1uAUjUoiXzgZV1thJO1l2l6qg31aFPrHp0pYOsPI5NBvlS
6OUdufPcE13uspqSmXWVFbybK1NdKen5drHPNw1OED71XuwxxZWGasHYSXIzVYlNnVWbER786Xx7
UW1xk+XnW80633D++bYDfjrtCI0r3QurNie5r0gTgIKPq1Pckd+SNYw3TK6izI4mf2P0g2mGXimB
LliNlcE0zFIiYvOAhOgVybD9eEqtqgL4V5OeSux8Kgv1aQ6KbeawKw7Z9S/kwJBI/FD2Zkl85aLZ
9Mg4I1d9Kqsbl126v567pHnMo8K9mMBohoRYBS9C95/h/SBAJdYJjxy3uLPTW7AqYVEly3WXJNq9
Ucq82WWBPrW7irQwtslTfkm0VXKMoKFqGwSsKFVdzRl2DZDAMaxdllgnXPf+vMkI3Mq3f99jf+Ye
wxJs0yn9flv48Pb57QfA1y8/8+sdpgOt9nzfdkyDyfC5+/vlEgtUbjsTX/3sTfq2LwTixYQWNROD
WpP2UEmDfu0LvZ9MvMp64HCHBWcK9l/ge1m6cqp8K0JyMWfoFt2qwojpNKHf32EQmw0QTD45XKBa
nmcz9QPIep6OFnOL/LTUTklaJ/rXNpcoORZN2lIFXeSBcSQ0O7kQgtijMjWmS+Tm4Knyoj62lnnH
dq+5QL7cXBteql30SY4BUM9z69QYtbaBoZFelYnLQAlfk/egFWOxnYBWiGZVp27tc6cyw7Hn1vjK
iNzYCl0OG1PjTOdoRnddm7CKa90cdwGAmq0c1YapdoGVwBerqPtxZV2CiZ1vjLyO8AIPnS4/L5kM
WvKhzWppV9nQjtiRs254RUMmHyN+P2EJoidbN2xl4jtWXrgujfE1B5YTNrIZHqw+cG78ksTuWJ/x
FSVdZ8zbcum6dm3GUVVe2aQn50eHyFyNNVC3KysDPS6t/9dBkLWeU6OiZvRQykDc2btcEptADuaV
bkUfSuK6mrNqnvfdnEwKmkOXvLUlq8aVLafxGsd2tWaE7j4DCkcajgj00SoHMJbJ0lyw6yP+aOUa
nQ0mxdEOeteJQzukXRkOZQdDl8yEXLw3xHBsOtO6S0YYY3pZljdz1OnrymG0jYAqQQLijeSmAI6I
Pdc/ep2b7a3IQ6ck4VwQM+3U2i1acnFXFlrlrgAVHxnmsnkUvFy9Kb0v4EyyvQ3a5WR7qbGWRDql
ocdTeycCItoFALLf7W78sI3c3Pkp2X+jRdxFkTrWK6kK2WGORbPvXHYN5Is4IwjpejZeHTe1KYFA
Y7m+PObMybFYLOZ1HDgDbymzOcRuuGP1LZHVWFFRU2zo2/tmNcmuuMxyLbq1nejak6wVyccgZN0p
nwR2+PUQaXs7g6EC47JL4Jj3moa8VBsqNGOCMHO0VLjdtJJ2v4+X92RSsGAlkkXg7urrHLpZ1TZP
/WgF7GaN9LRkOnUCk5UnscjyGn9QtyuYgXRoLEShwCOZUCYQPNDEa5K3XTpTMoHWDYILw9D0/eJH
+pVfdrgYMgDz1wlN7XPr4vntYXqjnM00MN9BYmKI6uvGbsJWLlB4VRgz2WPWq5GgegojLGwmd5sW
7CvoIRcBIZIP/pzPK7pQklvACFmvnop9DhrXu81IgobtivqVUiQmQYag6OKcGe2UEhxwpKKkoYpw
2XgLzK9z0rTL/yQhXPz7ityrzagiqYNcaz5y6q+DMTgY6MfcqXYmmrsQmEqu9k7jKnHT6SXDMc4b
Sd7PIWnNB74+xiUKuPYUBSohO2G2HewD4JbdqjynaBf+1D70JdAAoHUTvPNURW5TgFUvuHcr294n
gJb60KMupFsdtHrk2mxldY8CvgUj4/XBSzc5oAzOAd/x0g72AccNn33WPhvmCXLveXZ/bOe5PlFy
q1xwFRHepry6rDHHT1Ch621HbNNVETTTrmVFtSYIldWCAyaUca6uYscTkrbuhcoiH5sZ77nW5dvA
IFMpqM2x4r0bGD4vXO68hgDfuacxYuNrZnSbySVchQLy5ONQPhAOKUMEm19xbaxx/1wUSAF2uO+d
W6beNQEdTvKBGCzTQkyHgfU17WTcgz5P1Bg/p9BpMhgm4Lnqp+Sc3a5S3AuUNiuLGAANgs0ajWK0
49NwZ88ORqRMi/OHobP8EOT83zXFx5+pKbBEBihTfr+muEy/JNXbl//+v0JFZlx/eSvr77bOv/wF
vxQYho4T+Z9tsfUTuyIUMPrP1QYd6TdtsU/WIuX0P93Vv5UUAUxCyhSLnt1USYx/oaTADvxDSXEW
NfuWh03YUw24svZ+0xY7y9TAlmrIrU1lvOGLIq5Ej3av75z4ceLEO0UgpNcjE+abtnWtfawUq+0i
2FxVqd5fgQ0tLqLWCPZJBykxrGOH4OB4kJ+JZstCpsxcJH35ZGSddWjAXJBLR5WDGcuPNjMg3Xs3
mjjqDWjFxtznwJEd8U5hTwG/5PVOd/I946/tvPRyQ4zvHS1UuR+CyIRdHzFmHqLLzinnCw8o0gma
qBfOeT1eZ7HPMVyLZFOAITw01RTth7owH0wYy+8GTsQdeFLzjfVV+powZFSwMFCLNIalvA+8BsNf
InuQZQbZEciT90kxqiG54p85uTtsayjJOHpNO79sg9HZplCLB8R3s6NWclxsVetWYd1YZcoIUhu3
Y9wua9cgzRel6zgdISlnapFuYikBIAxFJdI2S6LrUNGLxeMGXfxD7BKiFiKbFW9mN0x7dhbx9RLA
atUxnd3ZASv63kUIK5hvX7QZE4rV5GIQwYwcf05wc15Nnqzuat3xboXdVQC29PTSFK0KzUN4l7Fg
tn2yeovuKijJcRsizHnYPNrySXMN6CoEfpfbCiFniiPMCp5G4nc30MO6zdJJccyS0oN5N2s9rjF9
SHddVeaEDrgJWmGN5nvcRVioT4xdx3euiQ4YRuBoO6Pzu6chw42hL+irubwjXPmgqkivcOR07YPW
PGbZqNZshis22E4Gri88lBh/TTS6kNNMypHFb5s1ub3GlU4dejMDvQTjDCVW649pPcttAlZiFauj
vuqmSFLp6c/FbGn6WtP7Bd/vZMk10mpthSPtE6T1eauBbfys+txbqzeZWAz8DV5gTBc+X6g3Qgwt
0kI1I/TcSEdlQL7YrA3YmU3StkqdMPER1xYgNT41FgSMNCPjqS0yd7WQRLCx+3xKN7UwweV2zLvX
BVTwB+o5/5qk7faqi2tz686UdrDugJ+UbWmydo3xYAqriR+IIizZ21K8rqahwf1aBksfbJnN+2R8
k0OihhO5TWB6FcztbqJ7bmhcpXZfqr7VOLewgwycXTUzJl4tUUCT68Xa86D63ll1wIFBkyrToHhI
W+ymDK7plael7dmon1vo0oo5K+o2eEgbQ8ehDkod3vy59e6tiDY8YM3jI/216/joee4wnhjzqbZd
cLwBdu+IKPDPrb15bvNBm9Pyg5YdXuJ6rqHW1i4ZIYGBRZETsWRlQvJe2M/9+NXDpYGnqTqHCRbi
HStA90kva/CodWBaB2t2/T1YVd5dclItmIJZwuRiyijnkKWoxVLeesVtxkdri4IB1KLmJkZx26LD
r9YjOjtIokNSbMqSVZU1jc1dl3qEbGp9fkwtvyXeQg7GSyNHuREeW5FIj94BQlwY1izIp4DNp1lM
RXRirAka6Wo86rpaKLdqt+xgGX3vOtkGKAxo51ZUV8rgT2F0ZyNJvPTZt0M5jOb4BkxQeTFEwik3
ejSRCOgZDb1HwdTshmWc7YZSOv67jvf31jRFwnZe2vpbZg1VFTqc5Kt8KlzK/XQQfIApjj0xaNvF
K4ZH+7wRL9Ry3D7vyeXEyjxO1fbcVIv0uGalXnZYihVUs8Y1qnbupkau+0pFedAbSYu9fHHe0S/n
fb1taHzc1RLfz2aSL/vu1Lhdj3eZNlGopX+M+e3KV0IANkvlsZumnQ3LcT0oucCUjfU2yst8LzQJ
CErJChAJGS+6RGrgtE37lcmxsZqVEIGX1rGbcHelPb0taBVmYgcbzLalEjE05K5tUtcJtkHsnQYl
dRi8Qm7Ts/4B4zvQHDyszQnbPE0KSgmwoHu7IqesS0xqaofspVWnZBVA7ZN14Qz6Yeg50dNpHG5a
kijwyBlfDaXNyJRKozLQaxRNFGEe1N+CmpTBPtpXSfuo+5JAcoQehlJ8DH5RhdlZBiJE56+ZRR1r
dnSbaenL9aR0IxZ4w5WdCWATiEpMu3yflNAEp9KGYTcwVwr8sFN6FM0YCqZZSovkFchVnJYZYYmE
hQUbbZJStQjkLUj7o13VZvj7oN5aKKBUw1YjFuuymxqCfxpCBJ4es2AqPw2KtUz0sP1hEixVg2FG
eW4SeRm4mJ0Upbkye/sRLFJzAhtMsK6iOTPzvazMmGMI0LOtiM8+ep9wEX13Q0gqQOjJVHBojsFo
Q4/HSaXY0XFD9RC6hUa4gmJL80xPDZodclm8a2i6/gN9l7yoFZN6sCfnaCRwqicXwhGeVejVjkWT
icg0X2XCz28yTNKXkcXllUZ++TYoBjZRx85FXVjZLkIAFjbs8sFs94SYRESIbmWmf5aV/UxkasSB
CmW7R7S+cRV5O0uF3AYM/ta64nLHo6M9J3MyHqD9Cly4CbEdY2x5TxgbdQN1McbEFhH9c11Qix+8
WvHHZ4UiFwpKPnpkYoEio9HmA/hgn+nl+ZlkLi1FNZ/OhPOk8ZcBtpkin5uTaAi4R/NqQ+CeXdCo
Z1J6fqamYy4rb7wzSz2I0uTDd0k8QiTjSWevXI6fAD9YnwMTICbq4iC6RzFr0+HNCthuKna7fca4
o3CLo7CwFZLYJOhyvgT0/NmMu+E2OYPgUyQVQGnHAf1cbdnC3mrjyKmQpp1TACQFKl+2Tv8V6y6c
WSZCQJ+iKYEd1/jDcJfbI5vKPFN8UTdtwVfF8Echfcpl2VSDORehjZPnqbBF6R/0M52xFYid0rk4
Jk3nHbgah/2gue2bS4HD55BxclcCCq6zqNoBKSFCeLmSvXfqHeOkUdlsiC+xwyWumq3IjJeuDh7Z
Q6Ybc4AV4nbSu/EtStHRBFW/zG661r2SLBW5EAjO2oN9K78V4Hr4rwLFHFtq9o9LEDX73LRITY37
qfnkGtlEerFmxi5EY0JTNqIDOotvofjce0JE6zw3JSx7zd61vY5lvtReapf0tLmLzecEIv6Bb+gD
b5y4xVFdWfupgmNO9GrzPNole4/US59LPPJhWkl97046cgkYA/sFEuLOh5aMucNO14XOIr3RknkT
KcD+xBe4v0p7iLNU7W27q3OSQU8CWvKXVKCE2vS1CxUA3ssOb0vAWhv2sOWFnqiZuS96OijeV5p/
7QYzJj9NIK84VJM7HkeHNwZhHaRDRUJdPnqn8sCOo7o9FfP46e+p9p/pQLGwWuwyf78DvXqb39pU
fmvR+OVn/tl0Wj8xlrY8Bcb8fqpt6C7wS5ekNeiolg6R67ce1PpJt6BKMtjm88+f+U3uZOpKO02B
xVIG9Aar47/Qgv6odWLFaxkorZifezqKrB+wQ3VE0lxKdMBxsLBkDBz+pzY2y5+lcl+m/xl/VDc/
z8j/QW7eDRMx2f2v/8Hr+G5yzqPYmIQZtHgmgE7rh8l5iyJpWPSgPTazFJcFDoz1APl/P1lE7c46
8G/N6exbd3T1rbKHHb55R/7Nw5v/0mbz+PTYLssFxOGASL9vs1E+1ZkLwOC4sAReJzmZWwmW4kuZ
0Lg5DvE8rubttFgu6xzP063bQ6xndGjsqLAA2JZzfoqZaV/Wrp3BsxVNqHUjB5Q/1auSqdmLTO1g
Z2WjR2YX0QV9asxamJCBsdUMLpWw9HoC3VvHyFXsXB3+8Qs0/s0L5COiOy7+bZMBuVpdfDNHCJCb
phzf9dHx2jZkpBB8kvZ032oigTdYiqtpIQaMn036HZczUG4DgXMS1e7jyBx84/maTyKmVa0LrTM3
9Nv2NiFVO/R73zz+hyf74x6FTwOfBf7LwnAO+lV9Jr95slkPA0D4njiSj5aQhC0W/KPjZWQMxmuk
G0fUYP1aH80JN2WnV4+zKHKy9rry7o+fiPrUfbvPYZ1jYCxnnKOTQvwvmDp7gSFax2l6JLhEO06e
sMLUXRinBFmz7VPImH/8eKai/P3wiL4Bgo+2ibwZxzd++LYVDvorFN3xsXH77sHJCtNCez9W+ppJ
vraLx3l5QJBThI0fZdU2NYCob/xEZs8NiU2gTRUyXTI8hm27eJ88BVRnk35E/7Tg5Aa23pgdzbfN
rU3WmztykeS2B6EiCdZcLCwA2LemL3qhK4Z7Bs49YI/82VSId/0Me5dse4wzAd4yWxpm1ZfP8OE1
F1B83NVsvfX2pVYQeVPh5KnNHQRYCjKfQZu3FHa+VwB6fM6g6BWUvlLgow1Yk1sGBmBuGMHXm+RM
sgc6gp1Kry/xuHeUljRCYa/g95PC4CcKiK8c9C62KMFWmlBSYtoYC0/TKo5i0nSg3iiuvu4gjQgk
Dvc1s/ThE0kO83EyXNK9UhDT0YyJo9eVIX9Q/P5saFaZ2zAiarOnCmE5mVJzxfE3lTvhi2xrt9MI
VJR4AC31Nk67HLBFB2tipOyQy909mBJvAAD1WJrhoo/Wl1EfoJHjv3APVutliI4dFUnQ6C3xBOU5
qqDDbhqQ8WNzsxtUOMbJZadIkgvT9/aqQrvG1jAQLP11URnWVxbr0A5WWQy8cx2nynkp2Tr279PZ
kTkrc2Z+9mkGZ89mdPZvuu3ECwpZp+T+5Vy47IGCs+OTrDxl/zTOXlCtHGqHb7e3kN9HGOPGbYz7
9gyLm5KydJHm07dsxmz002OsqHLyDJjDQc44ANAHbHNKJCB0mB/kBxG2IbE6XXvhZvTMqwlbzwtm
xWbd2ibvMEXwR6KgH56PeXzjTVr3CJA/+pQIcu7WxaT3WjjZ2cDWCynhcTKJs96hUHVfBLOtYduV
yvZqmd1jo3r/ofQ8J6y7Tj0NC535ChWrM6H6j9TZHs/zcG3mVTWe/DgroDZ4eNnBBSZ0Ax7hIYc8
9qtAjcfYYPWuRr5jb7UXFPitjlIS6gExBGJtELi9RY9sPY8gh1aVzrDH8homp5A5bwKQAuvKc8Rx
1nuWKCU5i5HxgI6pwsYtNRPOclVgnY+S/NI3+Tpg0b5ecK21LV/5JAKxHDmYLwIi0TdwngjBaUme
9Ip62FqMgq4X35muYenhgyyH5jDK7ktdtOj1ZD1eZuMXqQnyXaU7XKuR3oHxhns7B3Qweo1ZfQlI
XEPamaeAOOd2P/WmdT9riCyQl5zsABCUaY9PCVnCKz0mKgk5rXVFEx/DBJr1y0SK/rU0RuPYCeHv
uHhQlqYLkMR8VoRtswQgp7KgsrFhHNyN3oub9clHK/tibUReU65ifDP7MW3QBXUu69asR6Ty87H6
txHvPxjxTJQ/XGm/X5re9B+fi7fvKtOff+RXvYX7E1MsykwHN7qS21NV/Kq3CH5izflNYcod/dt2
xDeRGupWEKj1jMoW/207gqHPcBFJUFEyvvhLFFk2ID9cl+hR6VawByJO9Ol6frguGyoDgBeGuYcY
C5mJuRSYllQ3PfYcC0nEbOY6EeKi6Un1KnTrVCs8BXnTTEZxi3TsUG1x0+R1QkNYcDJnYqIHG73B
vqo4qtutPUWftYEowd0SI8VY+zyl+6j2NUy87AlXhmT+tq+1ivEstt61u+hRi9eVCyx1xpGEY2X2
XQ1NQOpgNhRByGHutTs3Hwj7igbb+gCUl8fMJIjYXjkabayW9RDpksyXd6NbuftRE91bDCBlp5Pb
0G/oeNO1yRL2sYtHkoeqBEPyZhiTrlmXWMpPwmfjgLkocbFeUWS8ZiWj/qJM2KPydieQ2TI0ef0o
vXhVgbb5rC+wYyk6TIsZMuvO0NFwftGmR0QZEyn9NI5cNcz9zfgDkEj+PCI7N0Ohx/lrIB2iLRYz
2GsSHNh65gDMqB0atU7uMkZYGhT0T9yV4qOdC4LdUkCfz6aQN7GBMXhgdeHdLKyrb+BbaeRUTTDr
9FoYDPGB0yL6NIMIlIEdwMrCG6ToWdPcV6c0HdK7ykBEvamybNa2c9+yv+JoIhuOXLrx0Z1jZ9V2
lUoGnUnR4LdefvCsg2uREv8RMkKNyMK0RP4yi6mpt0tF4ukmcc3ki1NY7qMVe8WB70f9WQMvyEwZ
TgfkiApP46ryNMidQ6LZFz7lIxBIxqbw02PiVWLbjxCIWMBj0Wo0n4kNTlhJ6FYWEifq32qFJOKn
6OLgIBGzodTwxhN/cn6upq54nII8fkHsomXQzKR3zeQx+GLmtEPo95gYMACzTkbrBu+iIXnUL0R+
o9HjkNYSMGwKWzsHC4mOvDl6QiaHGDzfReuU0QVjLcnvjxud3zw4oPSLNUb2B+HHegF8kO7ojW0K
Eh2z9TQAZQXj/jVYCt/eBFoVJE85fLFgO9QTybqcP/VL27hTe2EDVhFq0qZXobQHz96W6IBIYZNx
9LWI3GJYM4X3X6K4T74wl0GFX0RB9E6oucOGPsrjbVtbZjjWBSJ9lxfF8BB1npWPGz2xcM23tekK
9DhtHS4sJ7ZMXmtkDqMzXKSWSZmUzGN+kbuJ89o4i0xh4JR9fZxjOb9qC3beVYzZJd1KnjmmXL5j
qBjdMVrWhQdUMtSHgAQz5oH1B3TBxA6beemObWMSWE4zZIcw+xGewuVQX2gzYbakZdRPqwHFU75q
LcQJFNLC/0qj2Z7Iv8neFuE043roBrEVHRybY1JllIVenWDMaW1vYlQcKTS91IDmwGvi2UCnZLKL
HwKRhK+cPpHy/Pj94H52IbTkSnRgmGsmi+n8pfvZLQTjsDxE0zSGsZ9kV3Hbg/O1ddxEBMV8tBUL
QseKs4NZdraDSsxutZXZCRmyLtNBrngYO1fUFtbnxp/kxvaa7tZpJNRKFoySJepsPRG3qt2Tc8dQ
m2Yw89dLOzqPZVY7oPvK7Gmqobkxp/PGFgdkQQ2rATWCnT9Kn7ZCzjFWH8lgOJwTAnZXBGvvzLmS
d01sWXIlzCWQOyOe2ic4I84N2hsKGb4rrTxkqelv/bmX6gDQxbDNhEnrObVOviqXqZ03AaAFuIsl
mrn9QIuR7oULSRD71RxvC+Zm5jOJsv2l05rOpRWVUUPqm44dK5vFcK2hP2P5WtXvVm+4D22/WBpZ
SoiR8ckgCZ2rCGe3ddYrR0q63ORw7EqSNy6czA6mNTLesl0bWR6Nlw1+0mLtuELbamhODm1sS2/V
nykSpHmxcWrQRZOh6S7rEWsTqdq+olBkPxMp2vEpyNrlK4pUJKoKXAF7srufcUPfFPMy2cdm6tLX
VriGezJE3pKLUTPpswLW6Ez2a76oRQE9Q5rYVsh56tityvEKFXV5q8Ng3CZIyPjoUwLf6XLxwg4Y
+XNeAHBco+YmeNIck02nLQFwnCazLhpazXeuRJluGGLUmFv6sieCa/R5F43MqcIkb0iKm0fjnjcj
W89l0x6qio803wp/gRcBC80aPPc1mOQ1cQ7zyqZvDzvcI/hLxQ5p9X2dG0fu71Vec2owG11WyOrr
0K6M/nEcRvvkNDVpaed65+/S8D+Vhp6h/JG/Xxrecir89/+Tb231j//Tyo+3+Psy8ecf/7VMpBYk
UYdho3vm/31vLUF26yHLRb3y85Dy1yrR+AnwCxUk/n8P58m3slxQDZSO5DfpqHPVEPOvDDCh1vxY
JRroe5ntwTmgJv0XVIM+5hAYED0cvEyIjBV/Mj5gySiKbZEFLmBQN6OksM9y91oLBOzXgVSqnps0
3Zo5+74Lr6YruyuVQ0zTHLlm7/ZglRxltFXJijaI5JlFfhaxm2BVmGc2QbLfJNGgrzhLUOobExde
Fy+PtVG9dMaQ7YF2m6uCBnPHLwPVIOrEzaSLEZEPOLBmQotiWJmziqz8ls1eGoLTeiuD+UMCCgW2
4gQfKNyMsC3G/jVwzPlgxboGFWE96vKpCuiqfaN6bDrnNvFqLta4QGcvgocykneV7D8iZaeDDj2t
PG846AjpT4HOpng07fux6GfUdBaTIrYcypnuhqny5bUQ1Th9cYxMQTKHxeC4KAhMXKbEOq4HsKBr
ryJklWq6ox6XYgP6vAupHPQrOdVcdHniH4xYGzeFN32Ycd/vg9kMiNWRyTo19OQQKL8gq2yxTbiX
tr4VcBaX1Zvgqg+JJHkv+vKZeZQ6+oO3Pmj9VZ5Pt6m+3Otu9EFrL8LcqrN7+v1uE6UVcmO/HLGg
lLgJW2QG5D3h2cPH6MzpoSswAyE8gX5T9Ig0R9yOEhfg3gNOt8osTbBUdKKwxBmp91MNSrM5Rpon
bvORhLahd8wV40P/tii9W7IjymMMQ5uTOCj2i2goR8XyKuv5MldmTHeSPQhX68HL4892W9ywDQ1C
ltU7boV79qA0KvaYI53WKYCiL5Ob35Ommp9IHW5QtGIBJYsTNyhmnBFQt5jrRyStYobCXCTLvgWh
GIfV4C3Nl0ZoHeAgY1kHZkQZPIF5nUEgr8ZqmVbsoS61BKGMUXM9of2B1tMCkHZ6Z7yf8kmE2oTP
sPX7YFdnhMzkRlleUx8K5BTtfJyhOG+qsgflp5sBUT8x3b6Qt3Kwi02aGw8GinVqBCcjhJiwhqGo
H5CO1etIC4oDLjDoPVn2Vs8om/uo8LdjTgPEuFVb2wJ2SUnJdk1T9K6buWBY5lWsJHOo0CXQ/AXp
OYu8eHrKSNi7G9RjBr7Wr2evIDo00Q4ZdvBhNVqJ9bVqrXI5aAmfEta6Y01bAeUdJrmh1XdFiX59
pZ9BIYtBAHE4nwEi5Rkm0jClIW2P1bu+qdvcfm2ZzAgIBVBIOsUjMRSZZEEm94KwrFi7ilkyewtC
FCpnD5TJSOLvmsSK+D5ge5GvCUYFfNIMAaBiNbhFL9OwTV0DOQaW4hsKnCLOEBU2iCY8FmuEfVdK
j/nkGbnCKhMJmVfmoFgSm7hpkv4EiJY0Ncu7THFbDOiIIFwIAt76cQ0yzua48TUChFfVgJ4fLYuT
7byodcwL17DTQ9TbFFZ2EpMf1Z85MU3gP+mDSFEQw0+qzzAZEn8By+Rsre8L0SbKBQZ4RpwhNG01
2MYWAbi/h4Yyu9vpLA3SKiUTMpRi6K/f20g7WzxdX+V/qev+S1XPwEMSed51/fZPD1XJf/7wj/zu
X/Td39v97/Nfwj5r/SbfvvuHzXlRqK7M+e6j64ufn8Mvf/LP/st//CnBK4MVm1HLH13cbNjgK/3j
rvpO6PrLD/5yZftMdlQAzzkXhkQYZez8ZbLjBz+x9IDGpLPZNFVA0G+THe5sHUSbrnPi0W7/MNkJ
bLgMNq5CsA1/yQ1qqPyfbxYvju2Df8DV4rmUBnQjP+QDDa1WdV4gpp0MynonOQBO0FurY42be9PP
QGvWSVfCePGTJnkurY4BvWeN8vKb39y/WQsq8tx3T0NFJJHRY+IQQgccqH//zR5qzAXYechpuwpP
4mcICgj6sJqWpyazzasIVvAdnei0+cuPyivHseSqDCbzx1Wd3Zolswpn2bljy1fWWNBUhPaQpmt/
tpPDgGrtKiBsb1j98eOeY4C+f7kgAqmPEENReiFt/v7lxmTZRd6E0FXD1Oqt+yRwrj3g5vPK8p/S
eUFGmdN39Zs2ApeuCb2Njg1wiXIvHAZiI04gygyJbor5LhHcyODs0MrI7agiR4PzajprtEXLI6kb
49egmnuIkp30HzLp2aETxNV5zeISdzw1UqEk6wvu+ehTvgS7P36tP6xDHXR+yLAoTRnMeBbmx+9f
6lJqdDJwZnfuXFyWWTBvjTxZEPC4jBSWCMLDYI7xZZtGH3/8wGr7/uOHSk1G+Yh7PHCAjPz7h448
kLtqVrgrANjrwtgAfd5GjCWr1nhF351uvNJf9URAgBtYDiZUALRYF5mmy00ZH5IhDjUWFCtyHz6W
orvOozLk8/gAdP+qjwmxIwrI2NemuXOzGDfZcsz53q4ru9rUTnKfD9YKo8mFGw9vpT9eZYa/F4W4
KcjLRTGqltrIXcULdKgD28TnrO4vJb7tvWySQ5Qah9GomcJYzLwS2M1u39DaOxdTwIey1j+VVnIZ
NBmLEUkafCY3BWsV6bBxMFLIwk4JuCgezbBxtd1sUDeKpDBCnMDXRlpMoYxxTUOYNmjv08TATuXt
+8y58X35jlaO8GxNHzdsCcl/zyrrNIz+sHNscKqLOWyIk0dEWXyqXP86b2K2xriqtkw5g12s3cA8
0neZ13NUQE3emk0b3xG/8SJsZy2RHwKNbDZe4wzhqAFusQMB4kTelA4RSiQTPy+t/5JH8iNFrjQS
pdcZKdO5JL6aLfcVFhSOr2ozVn6zWtKg3gSGfAVoq68jXCHLTmMGdiDq2P2AhNxCe6tinHQt+Ikr
KhL9aPQ+KQ6Yrps3f+TZhKDQ0m1heMVXJhwLEyf6kWPfkhqy9qK+144GJSAv0bOhUbsyjXCpM3TZ
tiiWooPoBCNrMiAp9BpnvrVhlTx5FcLB0O8W64vXNf0nkxx0RFAo24YTpkLkwa4fN1/ojZptTvLj
B4I/4xPjXfN2zCoJyQLXVrOp+3reGU1fPPgTSUCrHB0qb0Iw6CGMGrJUVGrSKnEGaMeNsNuNaBVc
PUdJiIQrd7Kj1lfUjRWixTWYsO6Y9cOytYtppmWCWy2JWjoKXbRPIyzae3/Ba/Xhdp55QfC9zncW
lck+NQOLeAE9a9qd4c/oY92+zrFe+q6G9s0YLqiBs/Hm/7N3JsuRG9uW/ZWymkMGwNEOahKInsG+
5wTGLtEDDjj6r6+FkHSvlK/0VJo+uzOZpchkBtEc32fvtY3BzYuNJy27WmMzSYwALhhBQW1wJpe2
+rDoD+wA+4ANspwucNRwBVRO1+a3JKWKUzia0z5Nx3zbm8AAyGvG5g5jKJuGKfeSOy1UjFHNjCWP
QWfSt1SNkrPgYSousfGpK8tKAIqNVsF418d0y0Qgj7He1p0cg8jvsTN6davKNZ5LRXGHb12PTugd
WmqRX9PRrh9Z4PklS0C9DrduZmQvtExi18Uu3G9t6VXIwSNIgq1UUfrKm5UumDynbru0JvfLVCI+
NTzG61UeAxuwczUut4A27kf8lAfHjEhOVT2ka7x5KW8cO6uSTUeDhB8UY+Osx0gTAdw8snERPJdZ
d4yTBWxmO0f0xZhWJzaxBg8mtUEEsOzOi5Jz1qKMprkId3qcVpu8Ksat56TWvHMtarvXrB4Loo5V
nj9QNBWuHDcN96GPKK7Gwd9M+ZDtba/+mFwnZ+WOaRbON8fRMZtOvSwkvmaosC+MOBic02Y32yab
A2riA+T214QRnJSdKra51hhXU9gNTZD4g36hGWbu7ipOhey1oc1bO2JvWMHncOT4GFuPBgEFmtN8
6UdXOiV94srUk+qoLMGTRzRyfqpQxmIOGSXkA71UWnPDX+7dW/DFc0Cl7HVaLSdpkHe41FcDs9YD
iUEvIL0xPUpm7SfHrkbs2fWgbocsnq6yxkjAvTU2ZoG2EQ7PVn4zfigQZdNIS9exVfRlIBqc8vhi
OlxIXuvcdjSo3GtmE705OJBI4Jd+xRFZdtHN5BlEOEGq6m9kCb8tvy5puAtpKmUhy+6iA5ew5x9W
bBPCDntDhOZmBjxwnYLauMTSCX8SmOEFyZWQE6dgscs9+yjDiZRxWCTDZUUZfR64cz99QlK0bqoI
8X8txn7ep4CuAsJCRAPhTDi3DruicC0iMGsco8ksrzpY4GDl3YG6PK1GAcfHHubQKQwU4lWvuQR9
HHyY2FMiPX+MwG0eU50XhAAydSS9m5/aVmg3mNDd9YBhiqoaf6lZtXDIvGTpAktsPT18d+vOOLWD
lDeTKIYPK86dK88oeEF1zbAp4zo9duQEVlEsxSUJVuNytukw52FYHeJRmnu2M7TjTopmlYrHK5J8
azaPFb9QFGzpUCxhVaF6DkU/EyZqs7kMXHwaiqebY15QYxNuMpCeH3aZgR8ICi1PIF62Utn6FtCI
XSWPNvmuMT/SpBPDuRfhFE/yOja9vhvuCjjEOs11BpzIOOnebF6OqdT2pACoUW+7u6gwdnE70F1h
2uVeT3m6DoOwV3xiSMpdVxTAFCDrN0W6NySFiSvTAtDJLTliWd5WevMUO9z0mTGkd6Wst9znQLuG
I07ikrSTTUdVE28ij8qfAtax4TkHu5pPPcb+hXGIXzmDyYDqRD6BzLB7FVtTe402nm4mE5ofVYNW
AOIC5IVOgHKc76ZG+5wpiuHatu/iUh9/HWT/I+r+jai7SLBMk399Nnx4L967PJHv6o87/9++7Hcx
1/3FsMguotZyFICmh4PgX4lIHciCri9bf/2M5fv3ydD9xXE8Ez8qssrCF2Lg/m3nb5q/cH5yODUC
9SHI6P8jNfdnLRduLz8CwzNbf76Z89PJ0OV2dOoWTL+n8jooRMGzrJ4InlsateCVim/Kzs4e2KiH
Wxo9+r85m/18MsVngCCtg3hwDbyiTPF/nt59SHxu4XTjgRf+Hko5D105h1fUcz+6hfWRDeUtL40W
m1YIYgEn498c0n46uCx/PwK3afq8NWC2uz8ZZfuZukYekuf+wiu9W3Zx0XWRwr42U/9KaGEb+FL8
zWnpDK74w8nw/Ld6MJhdLB24Xc9//oeDsIv5kOZAWHBTFkNJHXD31KqmU1Q0HroYTy2w7t8R/wOn
05lVD6qUWUVYXz3j20yQ5DQ5f6WxxqA+IDj/4SL+fxzTvSWl+8eDOlhjl2vCBkaFLAGT3vzzb4Xd
tamNtK/hjCJt1Vht9qAZRFPWzLolNS1NjLmVCWYC2uNhUuq9LKq2AAYzAp+jSQumM5vEjjSAQuW2
rRLN2vqJVPIiSTJJRIpDuXqMDGnLm7ovNDJqupsEQE1778KU+LzWHK1b+1XUdpN9c3MZ4JnqigAs
+n0zmR0mtLEr5arUY1+uSYXqH5UV14+KQPkNrTZ1cow7Kjda08yfhn4aF0iznIOij/qd6RRykxW2
Rqlp08zGvi4ZIxi2R5ojGxw3B1ekWLwEwzkJCZ7vpV7rZLTs1nGo00motFNe82XDqn4qrYzCRTnY
cB95w5hr15FQKZO+IYoyX40l3FVjVOAMWA3vYHL1b5LXLOxaJkwBUZB2Hwp2V32GSUaM3KWrORLq
uWaiu+57Juu8teMfUD6MZGMjxe408ENMlS0vmLxDaNS6ErvkoC6Eo9SVUzc44JS91Lh35lEPL/Ky
erK8qt0PpQB3p9Rt4fvzNmo5RDhsbRQbxH3khls67Zc6uN4P1OgmNwO7W5IbfV7u4pmPjf6y+NDo
ZB87O/HvHammA0EOrKHsLxUKRprqa1Yu+mOhbPUq8th/MyKKkCyrK+D0trU8ErAkp9xNTX+Hoda4
qXOK3fV4advUkmuCRkerG1FQaRgAgGto6KeKWnWvnt6Hxn2tCqakYPLrrRuLS04mzAv2ZOY7tkqk
9FoZfhh61RxNTgQnetlggvoe/Km52sIos4LeHqLNZOjDRZ1CBoQF4QbUO9UUD1T+a6TmTV7q167u
u1+WYZlHNGOdo0c1bZhSsu94Ks1rCipvQtJ2wdDFhEMj50Djm9jVDRBkVgScNCfH3+AyKTcVQOu7
SsBaNPlNb4jPMXaIru72WAyrdVeES+Kuyw4ZGWRqR6PGfuxqOX2z8mkucRZldwniAptdVZufTWkZ
O+l21pE+UbXzbF39qD2HWDPczeehNSYKvxFgLlx+By8VPSdfZS/7hwlUxIdDsqkOGNd4wGe5NX5p
g4erWVkk+kJy4BexF4sXj1U1xZc51auL9QLLkqE5m77vqgeDFRm5Kbd5yetOu9Mnx3ymz2aRztOe
f1CsJSR0Ol8abLBcSqaJsetzfmVWVjbvJ/QEPJ6GRRy2sU6eTMUKeLm4mKUV3TiVjh9hnIpTb8F1
wcUIaGbFHOftRm77oJ/S4bIz2GJwlaijwdWH0Y7iTFV9qxkwqVMW+W5qmmnbC+fSBl+y8WFOE4Bu
6x0RIQyajh+u6OlsILyp/ArQ2Rt5dlokRjT4lDIiGncf8SQ96xS77BccTYIQRzxDrErsZ8HsSGdc
iYaGpEHjUV1FU3dZW94XzFLzRMMwiz5CUQeYpndWP96kjXMdZ5RK4y2VG06/5V4u4Bi7rAvM57nq
Vyz8L9lU3WpxeGLZSq2qauct+FuHsmNHbPG2lLeK0ok9YYmnpLVe5rgZsZjQXyGx6h57V3BQ09PL
iWeYG3V7ncjdSxGaaqM75d5R2q6J3F0yOq/sIq7DDgufGODdlJPdr3FX3VktzjjJ1uSQz525HQo5
r1Cs+BBq2GLNh+NbjzYQlHWTnou4AbjOdfM+zPqPJVWpykHwTjBfiiJ5Glv8IRHX3wY7u7qw9fDW
ySiKEA6Zc1Ofr6uMHW7U0mc0Zoq0WUxYzdfr+lDkYbR8RCc5SPfgjyp853BR4yPy2IGGcXihN5q4
rF2tu0ncSIDPrgkNNqJh1RLLtamTnNRp60Dk6SOO3QXHncm2w3Xc5NZJYjNPVhCm5J6yOtQJrcXF
z2VIEXmWvvVNaq8nysAxx8zNK6kusQ69OttVlWNuOuqMsM258ssBO7XrFRzEwKQ+OaDU1DyAwYVW
4AMUwNcEIZiNF8/rcNiWeAWTeHgyQyCB/Ee7XVZRl8Ii5VB2bLoxZ70NDlF+KzN584880yjI+tZH
nujEvsUhMTUrcHqn443SNkdS5G4giICuzUl6KzDlztrV3Hmgfc551Ii1fpBzyemgnjkJRngnFZVb
hw7x9RZwIEtnbJ8H6rO5imfzzS9Ib45dhIWTzy2egbkMvNTJfNeBgAfLY2vCjGfZxUGb02GblBRp
NbX+4nSeAMmuLO0Vx7o8OUbNCUefSNtwAgq3OYnPDUZ1bU+CHeRU0mq3rCiJ6GCKDKpZjScOzuO3
rXX9YzzwExSuVMs7mag4d8/WoOLu6MvumxpdgTCCCUpbrgu7nC/0MLsIKSBH/oxUurOiOdpwMco1
53svqP1WkuHwWziQptwzRFebxAedtyLcR1GC08JJWor9Vk4JusoMcwuuwjTKwMg9b6/48XEhmqKG
0pxRug6LJ10rSRA/jkP7KTPMCVEIBGx6qLAerpOUTfHaamDgXvXDxALRiVz9LmlmTbLDls2V6JQB
KJLhWc1GEZAlj6HNe3QNexJKQJlL94pppklWXVrXOOOV198nogbSNVTbnPK/F5aWyc5zvOcQNaxY
tXjp7kyscbczdWPXlZkkT0bBspnOnJPeNONRTVr7XM6+d8k7LcUC3jfdcYza4dlinw+0WCM4auMZ
X8XS9e7GFr1ikLF5W+adcYN7pFgR/ajG9RT15nOd+92dtExna3g6H+w86lgAiYb0ZX3bjShxBGyD
QcgfA6/2bTv32VHhsHqBGgqQoaljGMpJ9Rqa5VfTqISYJq/Zld8Z3bobe3PN9DvdRQ4Yh6fackP/
WLDu57avbP1uMBC31tRUx85umCPauMNhbu/IOPvmd2QO2gMJW+9eEidSa7dekEOoddO35+W8Q7Gj
3bKC1njlhO5L3sfsrxvttGzLtlqDRY7EN09uCpSB50/oaIJLGAPdJonwz6es2tdpRi1xhSD2wEbB
B2kxWgdNhNojSe6JewKvZKY3J58rn5krIaIGFaLYWjq3REzb0Wtk05e9svrZvyuK2OPtA2AFPPnI
NSZr465zE5pHJqOzbuJxCq/jMfQl3cWTeYokXhBjApm+a0vaOFcchloQX0Sb01caC3u+DfJi9YNT
U3PUPBgPIWZZiu31IUhtLkGsEJIqYlmu53E/R1YcFJY/AwCgqdzzKoZTmacfnAzDjSZ7rbvOQ/Jj
G6GnPbXOFrHrO24X396XEM+3ngJvSmmu8kf73snaqr4oTYRXx82dd7wdNEQQvCjslWi11AB3Xo1R
RrydjNE+7mfnpa3Lak3JFC48uBewWLrnRuiffl/csoe2jz5E192Alo/lIj9AGIPU7mM2yUc0GC0j
p1F0X2VmO5giOQhysqq3/pw/FJRf7PEiOYBkLMfY02mSXaWZQcFinTo31eAZe6Mc2j1sA34ufzZC
fTeNYRGd4jnX7HXn0m9g1x1VE2Ya6peT4cYHOcN+g6Gnw2OxmpCcmC48P9AIER+hjNjpJil9VMdZ
YxtUer1AabWSYp95ysJVPR+JkvRrA7vPq1F0CfJWJude7Bq6QNtdAoo1vLZjrwqwSEIxy7LoSoQJ
Y6UfdaazrqlsYZuTDJb2BQu/vY4cfUq3NWC5DiqPkx9w69TA3kLfn77MOEejyi1fkbQfYcPuG5B6
Xx618P2KK1eZ96NNfjtwqXC1b8MWnMBKzeOUXMM5TOQVcUqWYjiPqCP3BgYs5PK0e9M7lb9Vg+y4
QkAo0iDdFL37QiPU+DVnpt9tDPy78cb0NAQ93OfyLSyq8lOnEUSsfC3up4NRC1KapefPzXNph7xy
MQX1vYtvM9acQIeswfRSk0akcsyR/nYwBidEmcxUjAKtHPeCcz/lIv1AGwwToJeIm9aXo/tSePBj
TnPVtjyG88HyUP7VQrGweBUEjTba0VqL5EjpX7wEnigSwcU1GyOtss7Bbdo3rgWxCpWISKgDJ6x6
5h+C9lhtHTdIG0+wQpoz4vEWtdyEDFc1MXVo4S0ZPDeai3s+GxHEpAcum0mk20ThS2MxQww+5hfl
FHCQQ5C+T0k2kSngG24l3Iwrt9CMY9v6E930drzTS460+bKFGv0o/wGFzuOh0IOUycQh49Z8KqxM
C1yio7u0ozo9Ieka+JiHGASm8WbOou46bZPiMA9OD7/fGx5ZiMtb6gT6H/yK48UAlHoryE7uIW3S
8T1PW+42jMs5tAEurl1JCuuq8VpOQwM5kFubH+VJeFXv74uWSsSzyPAfUfHvREVSFf+tqPj03bx/
4ohe+GqHqHz/TKrlP/P3/3XK33vW47/6Wg5f/+d/s+9evtfvSqP45ZxdN7CUEBXkoPQvpXHpLASv
RjbFQujiNY+g87tvlCJqKsEQGWnz4A23uBT+nS7CZIrZVHeRG89/9A+C70v54c+i0rKmN0nXg44S
Z9HpD6IXMo+sZeUmh0jiynO9iMdWwn6dtgjtWy+y8Yp4h5msZ62MNq5EVN2l7aB/sXYE2lFM3Nd6
XH71ErlsRUc6Cx7Vmt9Iryzvvay973vN1381NP9lkH5x5/z0U7PZMYRj2PzMhKd/EghbbeqsubGi
gxzqUT6EUi8uyqLi1OJ4WQpyyUtuq6mJeZphTq0KWnjnqfK+KpCFa4+95t8opqSWf/6JbN2kBMEn
BYFG/F8l00FObT4tLQuTNw+B14fNF6Hjdj+1enQrmA1nBslQEfGIE4hx1KmUH/EZ6SmrEB5UsZA+
m8oqrgtQRdA/WYuBn07Y/sMGpeD0SXn1xtEAhoXYdZZdKyhRtmDzV7vwReNfUaNTDFjpDCD15AIj
tRcuqX1GlA7ASpnfsKcM2RMNaVbgLURTTmTX9IFoVJlAO4Wni9nBXBio3kJDLRYuqgVHLgOUilem
Z0MZmtc5ggiPdf1QQzdZ2Spr92EsP5yFuVqOftASiGI0rPdh7SWHAmn1bVxYrf5CbSX+b+5sQK5j
NWmfhdL1PQkPQp3o7klgL+zXyJ+cU7fwYI2FDDssjFiqxTkDgo0tiEqTQF1Ysiy+tNvuDJhlduwJ
6yzcWdae3nFcWLSqr8anaeHTRk6Ur+eFWetR1nKD97VCPhJ3zUK2RZ2b28NAo67JlrBp+q0LpKBa
80KJS341UmSblgANOyV/BGJSudY84yVsrY1bMYavJ7pZGO/q+N2Gfu8FRqkQOsis6nIlBFr7LifC
REzKrwg5e1GJoIiXlUCEAYr2Mq716dPMmewz16q/QlFWd5ViNOys0NXWpaQJQLhk8VZTqaXArNxx
vKjLMVk+izH9srrZBtCgGYUZeHJyj1OPQnqVcRuW20TOw/PsJJ296+n5YshLYkpnPHvm8hj13iYz
L7I8IBpmYRPHCIDqGT576axdTPCWd7BzxQ1slfJ2AvpxhGoUnWyUqhNpm61pt1l4NfAeEwHnCluu
sXGm72cYWY2TJCDQbfsXmmp7+GKkXx5qYARUwte1fgdPlurOaJ4/scgle4V6uYVJ3g4ohJlETS2L
ZJ3xz8oex5wdOa9un8Zv5mXxnmV5Iw50fdK/sgbgXhhXzHLuzdhGVbrSGOzzI0K3Mzwmblb4qyKk
bZPMRT278CwWIBPlmzUWAHzhw9gwiOSuqMydjl07vZjbMuuDXK/BdBk2QohtWiTzi/YSNkL5kNIa
r2+KrMpkUJuyOXC6kk9D5sybgh7tjEhOikdGH6bygd6ZqFyxhG0fKR+kjKQtwjfbVZzL0pk+JadM
Fxe7n92KzplOxE4HwEcQ3eeAfhSSJhnqLhhiFsnA4GzjMHWeS/bQNmFgqTEKX8qSPCY86K7bskSw
jkosWr3WO9aucvEYBGil6mkqw/S59Wl/s/CxJ8epkJiSEych+5+aVxqK9KoG89sQfWmpZ5uxiLFg
TrzIQ37q9a98SrJ4HQ8mUD7ksWFbRF7xBIvSup60QWjr3pmtA1stGQDvAsvjU0KxtjG2PfhQxRta
i8zp0ZlKd+MxtmsBSqv92fESxHQTKz6FQveyoy40UCEpt17AgkoVK4htLNmZ9ljngge2bjMDvQCj
uKKoQacnI/XK01T6cX7tJEQ8144oKaqYu6Dq7EkPxjkTn1lTeNTPLIOTP9Tx07hMU+o8WKGhiquw
jKooqMm4lnRRgNRUWOkXGxErcgtKpcrZw/ELddF4fci7aayX711hqXs5iAhTXSTqR3YkdLnCiGru
rMbWNwaHa+zI+N8UVxXmN9ntuWHhBXQF9s5RcxBJYK0EYVi5u6gYTvVYsLPJuulQsLK/m0RebKco
g8qged0XLivNW5nENTG6dyXdbgNxz2UgRt1wgzIGkJdQjLOqmZu1ZYDWGFbojKzfHGZrDlnjRpGW
pzbbaunAjZcpXKWY0FddQ30CqTJbmiSVgFdvgbOROeWAOaRAJGM/uYwizggrS+/FtWG4coetPfzC
GfRS1pxL1zwXwAsaTb3FIBUuapF+DUUqvlSc8K6aqYakgL1oTS1D+SJ5CBzdOo+vKjWHX6ZthZdp
nnf3rSr6NSUe1sYztObSYBeX94N2nZiRfZqEnx7jXNP2s8ld2Uj5nczO0yR0DTNXWsYsDqgODUnJ
zZoOaaYOv6liAWZeT9ar7GN/rwrOJUbe4CHJh2gPFg0yHE0jXJ2+Osy6N94484uyzHbn2NI/eWnD
iiLpAagN5bIJzd01YBjrkDiR+Vi1A0A+j/6QufPyoGtp8B3arLstrBilJUzdpyHXuHwM1VFL0sKq
oCsL9qoTZmuWOu1usnQYIshdpttVj2A+4HhyCg+oSzE2kSjbDXsWcRUXw5tq9PAg41R7KrM5XtXj
HKfHmSKLGcFwqeEyKeQqEQuMjrDZxjjXdZEEBcVZnVu80qlFB5G2WM9RRvOIPrtchTbMIw6mGF3s
pQeMVC2KcqMb6L+pxtyHDsqjMsgNlH+s9eejlIDc2GHxH53yWsZjtNcm1H6uoha6XsE0fGPnlMPu
lWaMGWZTbZxoc1pKy0KvocBsOJeZOediM9kuT+Z4Es0rPWyKzI6o7iLDqPkAz9VoEW3Ppwj17AnI
A2/OojBgU0iJ6tQqjKjrPsNmvG/TciCPI2sK2MS5jC1eetmodrPUqvaqW7PwzHtUuvDZ6nTIaJUf
Rh8Y0hBp5pSwxtrnMq6AecRIH+/w+GmDG/lyjml0mA3EG1swnL1nygEaopMea9QEHhJT9lm61OlR
ztH6hGTNEtcXj8mYgpVzkNbSEHwAARNsDHrfnnnme+qYdyaNOKPXy+/5HMsligXPIznHddU5uouL
jRgvMhKR3iaJifeiGZL07ZfQrzwHgKHHWm/JkgoGnkxAuGmG/gIltGLyiMNm66hSBuocKzbOEWN/
SRtP0tSgrgHPXHXmcNc7vRfgnIIBr+HsW7lS2O/mOcDM7jb6xMu7+EKXgLN7zjqfY8/qHIGGpkTM
UZyj0b3Tzs2Fx1KYtUjKdY6RIfG33jlUTRU4AWsNnj4SzDl4bVOAEAZdRo7l3Z7LOT+ZS047ZXuR
fPqJMjCLyqIFjNXCtwdGm1+2dj/usiXzXZ/j3y4BNjsIf42F5156My/P6dGr/a+uMEnPT82P1EM0
XeUiCT9NVoDXTJNkzoclfl4uQfSQl8EzkY7xpJaYOjwbkCTn7HoKROrWItWcBq2Zx0vXbv0RciSa
VoaXYQMNC5WsJ7tJBNO9dF5tU+upd1ky88JKWOuF5yy9C+OWXH1USUCGhO1rt/aWBLj20WtWeT24
NbP6eA7nF/TfvBSq8TUe6inxfRcnyjUelvy7Pcf7eROUtxTiAPSx+uGxOIMAxl+hAGdAQHmGBcQL
N8A6IwT0M05g0BYSgjEQEwwieiDQHMNkFKTNGDEVZCHg/FEfXrcQjaYrP+lmRU4KLOXR0juS4syr
+BwxnZzMaWI9348RiMtOe+3oSMKDLQRDSTUR8EEgYw8ymmb0MTXIHLyKKOmFpqg2nDLJxeq4z6wx
p3IuZ1I91axDWKHJLD3ZITZM3jAf6O/Z1nCnS6foGLsZhFdTknfHSNZfpTV/Msg5JwTxZS2te8bG
UYW8bnqFu7lv/CudHI1OeEoA0dFDFKspvahZer2NXpxi7y4FgLCRFyfQCvkFwnDlqOrVwAMwcPpp
MK5neMH8KXK3Wce23MM5/wrz0/lk2OKfoBFS9gJZiPQpK6yCRjyCvLcG9rArwuXzBxvg6MqtHCLo
JLWTa62h3eFSK3Es3FchUpOfmUfuluyqT3vnsa618CFtx+zAok9duCI24YEV9FXJvaDbEuGNDVer
vMuWNXK07lAtVyNeTZYRVDKid11HsB5fpZnwRsn0HsOnztpSWndmIdgPxsZlOvHQhNQf7ZCXXsni
Z0fCVv2WPXy7NqoGImWDVTmV5BzFOB4bI8vYlvFlxKiZcCqv+857n9QlRoeQWZlfqQR+q7HauGPX
K560tqu/i34S21pXcksgbbybvFwdwjlxV7ZsqwNDqMuIaJT3SeN5I+4SZe2SKCE6LY0S6VnSi4Sn
geGOgmv0iIHcIOiSVTSwbLRDh/+iQORAgWdzGPQwvaLVzGeD0g040FfAm1v3MtQnwfGqUJ+tH89Q
kTizXc1OyuPTIDB+T/QmyR2A6TyRhoB4THnzz3W0vwxc/SnH9T8suSWEbaBV/TfuvPx9/Hz/M4/n
ty/6XTHDZYfCRfzK8jwyWybf7zdvHooZ+x5Xt13a6JkwFzXrN8XM8JesF+C/xbknzoGU3wUzol6U
2C5pI88mR+tZ/yRobSzxrz9rTyTGMAzSs4TTT/yXvFRu9jiFecHvS46sG0rsXONCzwm07TV6ebc8
jGA51LwGIzR7EA9xGjZPaORhy95fnGWxQh4jzexvTZ43p+xMi6B5frGddJV4j5y8eeS7VPRJL2gJ
o8rUcU687piajY3DhNCMw5Lu0EhGb/Il5afP7HXbsn6iRX7hVcQJ2wNVWKyPU4ytKz0H3x4I6pce
dDkZz5AekgM1S/rblNnetq8H76DEYO/1OFE/bNxWAxbgBevYVBwiqjy2ryvVi9u8HvUHpyzji8o1
nU3Y29Mhppnz29Hzdu1n1gg9DH9JalCw02Sxdisiyz+ZSwdwOGRkPZhAUReXeuBudu1qxdw63hs6
HdirKbfdBxj67n3tLa3CEOBJUUUcQabDXLBJxh8ScLCEldM1p9RFDhuq62zZsfXUlQejM752Tngs
E8LR9Bc3G6Ua9m8kRzkk9tCL6o4EdddD/s7DQ9pq3qGO/eHap43lnjlVnlhz5vd4A3l90+UWq001
pPpTs9TwpdZUPfpl72xVJsRpsGPoZenS2FeY/pSSCZs9/GMa0I3CC53LhEfPqxjnogz6mBQIW/zO
+GycoCcdsknSyHRWUzfyAG7TvG/XtNS4T5TWQPiwxjkt1hwANIbzItzJYrb+U9v9/xUtBY+wcFf/
+gH12n2+tzSp/EnS//WLfntAee4vNrwGAKNAVE0b/f7fDyj9F3R8gT2cYKGtn//od0l/QUF4+Dbx
tHoWSAgic/9+QpnIxzZq/u+LgH8g6bskZf/4gLLZP/C0cbHQLgsC42ewKFWUZAoqXGkusBNM9vDw
ssW8GvsdBnxv1HKZPMZTNGPOL89O/cJkHoTJWLIdnVa1H8f2g6woeVhrbsWw0xKmonsJ+rm+b1pg
qOzyyDOF4XwYZ8cqA9NqhquI2NlNa3bzBn9kstQBULBmd4X6kBZj9kpajcdpU+q1Ackmlv6qpNgb
FiU4rxjN1hOHiuR6ukYaKz8tTv8PEKLbq9yWA1hE1Oj8mxRtu9bLyCMf50w1RZNqUM14gSpKda+a
u+TOcHvyOBDBx/vaGkjttWAw124MPz/IGkGaTDp6ugPvQKSM+bXl2Wp331FB4fYmYZPcruM5KXoq
PSZ8nrVphs/gLerrJpcY8HLX7T7A3OBokpHfwcRuEiTibk5+eHOZZBBduGaqByTZUgfnNUTt55hC
29+MkWxu61lvO/8ootmoZhyck24XF/98+PifNlaQ78MO/dd37ds7d+3350+e/1+/6rfb1tD1Xwgc
4+22WNSwNGeF8y/Pv/ULKXDXs0kiLwxAbqnfb1v7FwMhldHB4EQFHZrV3m+3rWlAhEGr9qG+GCRs
nX/UgiSWFMMf71uDvxwR2QFA7fhAY34uB+Ycm5FOTK2DNZp1yPpaLx1qTSL7zZy95MZOXa65iaMs
gn0q2umynObhO5X6dDeVVj2u8bF6z4lXqXs9RBw0zFq/9YvB/nBbcO9rNRkQKlIKXF9FMiX3JANn
zqeN0cCcGGoH93alP8/UF2obqEecMlJyORZaBeYxpI3Ow3U+kZgNNZwFa2j44uDAxou2mDIHSoFh
Ac5rXfUztjqJ5yooyaLSLQDN1pkrY+W6iTgpb4pu7aZJPpKktm60iMpDthosFQ9e6liPTaSIMfXG
CBI74245kAECFeMXeUvkmmq6x4gtwSNZWRMLmkgJovV+3OHr0xIKCUw/Td5cdo5finV9xxlv5Pgz
dKZ/aqwQlHPVY7Nah21rcIpysJ2uJmtW+7Kew+5CG6JdbKY98ENT9Mu6ws0O7HBCfd2MM3W6mY2H
vafSxQvi0HRwn5Vlvu5QNEeBC8ynaiYpapPVaEU/0V2L2bm8LBwHz3NqJTSsFHXNKThjd/VNi10S
VKlUzkVmonGv3QK+z0VFmQVLNDWb/IDCyUSQqaa6rKS+QGobXZt3VjXixLVmBPmdaadEEsCscZqm
4BBXwmLCbNxiawpAimAIyyq8WYpneDINmq7gdLBkOnbKzyj8gMtx7/p19zFmMQ7C3q9YLajS7WD6
5PBnt5GsbOLKSVf/AJczW3irJ/EdZmWxtB+59SWVvlN452l9AxbDo0T6aS5qWmQMSkgM2K8xTn1U
FMPS/i9zZ7LctnaE4VdReQ8WAGJc+FZFlEwPsuwr+UZ2NixIZgEgQYLEwOmNssgqj+AXy3dwIJsA
aUbycSVAeWOJauJMfXr4++/zZIp+fDtNXIuCXeoHzCHA5kk8HMUxcVF/tAU8SLup4sZYmfQczHO6
4PwZjmj0DvjYju7WqzI0P9m2lmQfnYW5voKghkbPHM+ZfUnoMp7+6YRcbiMfJp5LovAz/aOfQtry
KgWXdqXRDZDSttidfynL0fIGwrX+FcW/2mZAQc/Geu2vjMW1PtWy4vV0lZh3YN5cuHjdifEPGKXJ
eFpwc+zolwu9TTLvE+pfZZkJyVxcppOIorbl2gZkbpTrSYxnngCqYanm2avdyApvd4tUo7DNmpUT
qn9tqkDf0UF1518AjIuHEbnhYQgSnN6f2oKIQxyF/setpfl3WbRKp3+ZkV1C5ZZRP5C+3WlRelmm
FC/SpWWW2EOryAo6ci2XVzoOMeC7XXRhLHRXJ3g4MgJr5sc3/TT8Oxz9zmdrAWh2omUjKIdhQ/Hs
aTEsDO5UlOAyvQSTlH9Zu7M5WOINtRvnppVGfN5NkpvddEnXw93SJ9e6HoFbgsOvpFqCFi9pch5l
URheGgWRXIo9NYBlk5k3eVfiJd1D3KO9Kfqmf79MYOMkTZhwEO1yXtKdQ58QWnd2/Wj5OWZ77Aa7
ONtOb31rbgI9sjaecW5pcAkMNAuBbwortygyoA/sXL81Y90hJVtai3g8B506ucjW3voBhHsRfZ0l
hEIv0tJdR1ceGdj1Bw0Kx4sRyWFf4JvSzbiEUZKEpKktl5PLka9BNupSUk4Z4G66AvPVFxQ3+Xpr
WhfEyzg0YRan1ofMj+j44SWGU1Cd5edba0A6cOZeTBdLa/TKgHiZ3m+ZZtzrepFizsdUPlM1tCQR
5hNi+uIsl4KmaJtBD6o7Wjm6zhL4hqCn8zjKu6jcLs9Dmzzbux3xs7+wf8Iv3gbdUszs+B2t0xIK
sJcr99Zb6VPUL0TFO1j2Im+8pYPjnTmKSppFGmsa51hgx65nOx2XY0mXuc+Fg6ly7tLV1XsPGs+9
GnG07vLRYhFf+nBmx2/1fE3iJQYXagyMKF8VQy+akvMO6Z86IvNNs8tBf5PNCcbDo0hvlFm+nov0
YXwV49kvzmk7iX3lr4rR/ZQ00djsT9lqXAsbeonhveYDZ5aSAiT18VkL1wtauWQay5BSb014Lc/g
iWABIwJ7tJOkAD30yuF6oa9hY59Y0eJ6NCsT/ijsZx/sUEe1whlaTN+4HGphLYaE2sGQWPOhQ268
T+VmSGXNckKNPMgEO1xemtCXaa8pAPZv8km+APPtz+kuuiojg+Zt3sj1Bpm/gSgV6vzZ9i5blXn5
ajtN4XxIF26W/I/NtkZYaThOr4PZOG9TAimQ/dQgMsELdNmmAoI2SIJ3xG+r9hef0l/70GlBT6MP
gi35wFqsXqoiLzolIwmKuCi/jl++MPs94ju+Tfnli7NEULjLn1OQZlIFSo8JCAD27fJTIz89qEM2
pcMZbLz0Q1rOi2x7Mw7jtOGnGpigTSP5J8NuSWgM2yccBy8RUbf2sG0qrHRLtGfBEN/bDoev+5Qh
PeUzjWEHX2eQzdOCNosfin33nFLRpw27JWFv2GZP16krdgHAVQ8C26MHbeYDVMaN4Pl/LX1rBDLk
IVCHog2r4iTQQx6qLC4Xw63GKLgz9yfB13vMARuAT1WPREx2aCNQ28NpbXiJPzkArXn8sRP6es/G
2NNF31v5NCfBMHAIDcOBoUzGuTs0fAdCK8XhG04P6hhcWkRVT3sPAEylVxNwHcjLxNPFPSAVVOtC
eo7ut3t0AbB1AKbtxUdPQHoBBUDnlKBBswFCikqbn55a2DI2oyMA0jj6qAbPBaFMQaZ8qm/q0N4H
Byy34q8vOykkQqbA0yixrx6UfGMSSCSBt4bkXpdzIKe7Q5NA4ecTDYCf6j+TlYb3UBe3yf7gya1x
8um2VkXAOnb/A+5Q3fluD6h9H6I86/sGbw6fk29BCOILw6hbwz/WnO+51x6xTIoTYPsAwv54wJvj
t4Rx4GMCdU7zubYgCFFSfBx9w4IABDb5nwy/3/MNkxSyIFHs1vKL3oiKwzetnk9InDPO4raXXWhW
WmFLndg5u5eSFVE3o7b6Fa+P0Hr14rdmwYeq3STjx80vL4bOqQCxNX/D5Q97EdkP3L/jKoB8B2gM
WljKCe/QxQf3va16/WP82PSN9O2K+peFbl3/+AQCmEL2tvayOzR+D74mR5Cwqp0Dv0e/Kmx68l3H
dgDngLQ2duajcyRv3Q7NA80ZfHk/qZmB9Gg1HaFXmsqQS9Jli1hO5xQAiX5bvtSvDxwOM6iYRQ/e
g5AXfoHhgLiyO7fi7HzbcZR3vgCWkQDG+pcavrX07HyW3YfbTf5a794GOEKZ/lwjECvIgYkbbnPR
mEA8zQPgeThAxD8JNclp6JwDVFGzK2pB0+4RTKMTdMv5F1YAPajQDLWLII3ODmk/0wJ5qDh6AkBU
BAFDggtePs094OMG0qLQxFKWe6B7J8E5bAj5CyeBeDBILuFP798BvtvzGbdPm/KuDh8YrKpBjCkE
FIZQ70+8YY4CWBgRBqm9xc5tgj4YHuVZwCsS1fmmWV8KBwahS7gMtLHtSpujQ6oAQJJyKNzkOqAH
oVcNb/8QkAMRSCpSBV7ndGDfJFuvqgM55H3gXMR65CFvLbyPoQTQEDsYhobqqb6wS8t/hCT3uTqQ
oIDpWi60EC0VCG0F5KjA1erBd28PHClCeO7osYUA+LP1+3VKsG0RYgtxNDCVZEJQMAh3Ky5U85Ao
e4Q+eXAu/OMnAWuAhCEeQx0y75x/cAzv/dy9wHWIz0etuVWvdWsvYBcTH6JBBBSkz9UHT1Aa38EV
oOySrxWsIh7ne42Y/usHHvEHhwLqBLvIIAvwQOODgjNHipZpZvH/PxqJgwoEsPfLR1BA9T31n9cD
PPzqxnc9jurxh69jCHeyh2hb/WJbv6aAtLx88bewDHJqiEBzFeP8AAjw431evmi87d6tcEr8eTAJ
zgaIp2XaPA725cv88m/+grPbMmt9CRpX9UsGwWwxfojGj5J+YASUJUdx0CJXl4nn3yA4KgP+7b+z
TGkpi06RGzerztwqa6QuOYlnjTeW6QhVue/Hm/ghPRvExXZ/OmSaU1U43RsD6CwagqssgqrgYUlT
tkkZFA3ZdXRaXfg4y2jjvP/adfhfVfTr+GuQNCekzqerSn6LIskfmu8sg9Wqkq+DbZDFxf5s1JlA
ZcnleJWeXY2//buBLquDK6rSPwQbijUary3jFqqCP5bj++YRN2UoQFWwuGplm+DGW0tHW1346VaG
FdTyKH3dd8vu1G12G8zPrso4P/uYFmn+7V+NEcigseoIbuN5kKSNFa3db2XJKVU4TcHSr1UV/Cm4
x4RonMracVSXfKr7iOJifjpRPK0o+pHgcH9/PDIZKoo+VVGpKPpk2ZeibOr3ozR4aJWC1hkm1W3y
Ps3GNGrZn+3vmQxl2d/+KWyHlmyZHzwt+5it/h3pe2jBPyJ4j/1Z0z0Rn3hIxkH2x38AAAD//w==
</cx:binary>
              </cx:geoCache>
            </cx:geography>
          </cx:layoutPr>
        </cx:series>
      </cx:plotAreaRegion>
    </cx:plotArea>
    <cx:legend pos="r" align="min" overlay="0">
      <cx:spPr>
        <a:solidFill>
          <a:srgbClr val="F9F9F9">
            <a:alpha val="42353"/>
          </a:srgbClr>
        </a:solidFill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100"/>
          </a:pPr>
          <a:endParaRPr lang="es-MX" sz="1100" b="0" i="0" u="none" strike="noStrike" baseline="0">
            <a:solidFill>
              <a:sysClr val="windowText" lastClr="000000">
                <a:lumMod val="65000"/>
                <a:lumOff val="35000"/>
              </a:sysClr>
            </a:solidFill>
            <a:latin typeface="Aptos Narrow" panose="02110004020202020204"/>
          </a:endParaRPr>
        </a:p>
      </cx:txPr>
    </cx:legend>
  </cx:chart>
  <cx:spPr>
    <a:solidFill>
      <a:srgbClr val="F7F4ED"/>
    </a:solidFill>
  </cx:spPr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'[Archivo_Madre.xlsx]Precios Estatales'!$C$4:$C$35</cx:f>
        <cx:nf>'[Archivo_Madre.xlsx]Precios Estatales'!$C$3</cx:nf>
        <cx:lvl ptCount="32" name="ESTADO">
          <cx:pt idx="0">AGUASCALIENTES</cx:pt>
          <cx:pt idx="1">BAJA CALIFORNIA</cx:pt>
          <cx:pt idx="2">BAJA CALIFORNIA SUR</cx:pt>
          <cx:pt idx="3">CAMPECHE</cx:pt>
          <cx:pt idx="4">CIUDAD DE MÉXICO</cx:pt>
          <cx:pt idx="5">CHIHUAHUA</cx:pt>
          <cx:pt idx="6">CHIAPAS</cx:pt>
          <cx:pt idx="7">COAHUILA DE ZARAGOZA</cx:pt>
          <cx:pt idx="8">COLIMA</cx:pt>
          <cx:pt idx="9">DURANGO</cx:pt>
          <cx:pt idx="10">GUERRERO</cx:pt>
          <cx:pt idx="11">GUANAJUATO</cx:pt>
          <cx:pt idx="12">HIDALGO</cx:pt>
          <cx:pt idx="13">JALISCO</cx:pt>
          <cx:pt idx="14">ESTADO DE MÉXICO</cx:pt>
          <cx:pt idx="15">MICHOACÁN DE OCAMPO</cx:pt>
          <cx:pt idx="16">MORELOS</cx:pt>
          <cx:pt idx="17">NAYARIT</cx:pt>
          <cx:pt idx="18">NUEVO LEÓN</cx:pt>
          <cx:pt idx="19">OAXACA</cx:pt>
          <cx:pt idx="20">PUEBLA</cx:pt>
          <cx:pt idx="21">QUERÉTARO</cx:pt>
          <cx:pt idx="22">QUINTANA ROO</cx:pt>
          <cx:pt idx="23">SAN LUIS POTOSÍ</cx:pt>
          <cx:pt idx="24">SINALOA</cx:pt>
          <cx:pt idx="25">SONORA</cx:pt>
          <cx:pt idx="26">TABASCO</cx:pt>
          <cx:pt idx="27">TAMAULIPAS</cx:pt>
          <cx:pt idx="28">TLAXCALA</cx:pt>
          <cx:pt idx="29">VERACRUZ</cx:pt>
          <cx:pt idx="30">YUCATÁN</cx:pt>
          <cx:pt idx="31">ZACATECAS</cx:pt>
        </cx:lvl>
      </cx:strDim>
      <cx:numDim type="colorVal">
        <cx:f>'[Archivo_Madre.xlsx]Precios Estatales'!$E$4:$E$35</cx:f>
        <cx:nf>'[Archivo_Madre.xlsx]Precios Estatales'!$E$3</cx:nf>
        <cx:lvl ptCount="32" formatCode="_-&quot;$&quot;* #,##0.00_-;\-&quot;$&quot;* #,##0.00_-;_-&quot;$&quot;* &quot;-&quot;??_-;_-@_-" name="PREMIUM">
          <cx:pt idx="0">25.097272727272532</cx:pt>
          <cx:pt idx="1">25.939441419640509</cx:pt>
          <cx:pt idx="2">25.442757473323116</cx:pt>
          <cx:pt idx="3">24.582185199534905</cx:pt>
          <cx:pt idx="4">24.754546602428793</cx:pt>
          <cx:pt idx="5">23.607456637979048</cx:pt>
          <cx:pt idx="6">24.382013148102793</cx:pt>
          <cx:pt idx="7">24.916025301168904</cx:pt>
          <cx:pt idx="8">24.658194038573942</cx:pt>
          <cx:pt idx="9">25.103520272830359</cx:pt>
          <cx:pt idx="10">24.782904049381713</cx:pt>
          <cx:pt idx="11">25.076023890045057</cx:pt>
          <cx:pt idx="12">24.206990325655966</cx:pt>
          <cx:pt idx="13">25.253494583376799</cx:pt>
          <cx:pt idx="14">24.419839612981633</cx:pt>
          <cx:pt idx="15">24.931364630155887</cx:pt>
          <cx:pt idx="16">24.374719297370149</cx:pt>
          <cx:pt idx="17">25.259331896551004</cx:pt>
          <cx:pt idx="18">25.486747605617111</cx:pt>
          <cx:pt idx="19">25.157334290856554</cx:pt>
          <cx:pt idx="20">24.170747273149232</cx:pt>
          <cx:pt idx="21">24.584950016848016</cx:pt>
          <cx:pt idx="22">24.828711385903588</cx:pt>
          <cx:pt idx="23">24.983730889760377</cx:pt>
          <cx:pt idx="24">24.497282873086245</cx:pt>
          <cx:pt idx="25">24.874422001728124</cx:pt>
          <cx:pt idx="26">24.368652340496507</cx:pt>
          <cx:pt idx="27">23.280546461639165</cx:pt>
          <cx:pt idx="28">23.998013136288769</cx:pt>
          <cx:pt idx="29">24.133473760701332</cx:pt>
          <cx:pt idx="30">24.028849726428216</cx:pt>
          <cx:pt idx="31">24.829610105019768</cx:pt>
        </cx:lvl>
      </cx:numDim>
    </cx:data>
  </cx:chartData>
  <cx:chart>
    <cx:plotArea>
      <cx:plotAreaRegion>
        <cx:plotSurface>
          <cx:spPr>
            <a:solidFill>
              <a:srgbClr val="F7F4ED"/>
            </a:solidFill>
          </cx:spPr>
        </cx:plotSurface>
        <cx:series layoutId="regionMap" uniqueId="{4885D1B6-8EC8-4825-A16F-D4ED51FA2D64}">
          <cx:tx>
            <cx:txData>
              <cx:f>'[Archivo_Madre.xlsx]Precios Estatales'!$E$3</cx:f>
              <cx:v>PREMIUM</cx:v>
            </cx:txData>
          </cx:tx>
          <cx:spPr>
            <a:solidFill>
              <a:schemeClr val="bg1">
                <a:lumMod val="85000"/>
              </a:schemeClr>
            </a:solidFill>
          </cx:spPr>
          <cx:dataId val="0"/>
          <cx:layoutPr>
            <cx:geography cultureLanguage="es-MX" cultureRegion="MX" attribution="Con tecnología de Bing">
              <cx:geoCache provider="{E9337A44-BEBE-4D9F-B70C-5C5E7DAFC167}">
                <cx:binary>1HzJctvI1uarKLxuqJAjMm/cuhECQFIUqXnwsEGwZBlITIkpE8PuX/6LXvUT9PJf9KofoV6sDy3J
JdEq1S23uyOkqrAtkgkg88szfN85yX/eDv+4ze82zd5Q5GX7j9vh13dJ11X/+OWX9ja5KzbtfqFu
G93qL93+rS5+0V++qNu7Xz43m16V8S/YRfSX22TTdHfDu3/9E64W3+m1vt10Spfn5q4ZL+5ak3ft
K++9+NberTZltx0ew5V+fXf8+38N6la/27srO9WNV2N19+u7Z595t/fL7pW+u+teDg/Wmc8wFpN9
SQiTxGPv9nJdxg+vO8jF+8yVfPvf4+1ONgUM+Tee4esTbD5/bu7adu/h7ycDnz3wk9dVq4P7+QZ6
+3DHH77O5pfn6/mvf+68APPbeeXJku8uxl+9BY9bqDJUbdeo2w79+i5YXocH4V442zv+/T8/LIPT
x9W4X/xnH/+bi4/kPva48Cij7tcf9BwDKfcRkZRQ4cqvP97jve+RCJT5vPm89/kOHu2FffH80V7G
5IVLPBsG8w+3MLwpyA4W1weXwcF6OTu5ml0+rtn/PV4Y77sup8Qj93C5+DleW5shHEnKEXrE895Q
7/E6iM2mvd3kCl68a197rpfB2h2/g9TBAub6poAKTtfL44PXFuLveTMwKEQRAgz4vcHIXYDA3SEs
PYnI410fTEnnqtg8vvbSVnkZkuBh3A4UMLE3B8XB4fVyfbB1dJ8OLg4Wp59+IjDY28eSEUEo/RNg
wLQodZncxqGnNhPoTWJUvtl6uU+bZhPr6Ydgeukq34F2cPjGULuZXRwEF9efHtfspY37t02ISCyE
h/DLMYnvUyQYJ+IhZtHHe98b0s1ds7ltzLTFaxmXm1ult/8EANf5xt49fvilB33Zwv7ygjsowpK8
MRDPr2cXv//n1cHFT0wtsLsvGENgUy8bHKQWgrJtXkHuDXLH7LZp0u//1W0avXcAWe0m/gGje+ka
O2Cdb+f8pkKWf3B0sLfNLeanFyfLn+giibtPATDEqHdveLvJBWKQfXguku6OyfmbdLMXQFrxRTel
+gGgvrvADkrfvf+WEdu7vAYH8ZQ/PZvt30zhMQP+JJgLOcdOqoEgonGEMROQhDyNaDuruXdpmscP
/Pte8cWLPJvIr+/84M3lgwfHZ7PgcPbaevzNcCbAz7kQsNDLViXdbcbugit8CGe7eeGmqO5AAnjt
iV6OW8G3kTuwBAfHb8znBYfLw2tID3+it8OAiwt2g3e9nAv5BZcuwLWLRKISA1ncD/i34I+hu1jA
zN4eGAdnB2DZP8uFIVhxwan0hHgx8EgMiAiQgcCTff35HphNtWlfe6A/sZBE3Q/8HhSY3puKMeH1
xcHJ4mfmb3Rf4q1n4t9RWHgHESJBNnpJYwhNsylj/ffR+DZwB41wO603BcYC8umL2c/MppG3z/lX
f/XAXndAgWxaYsRB93kgTTvZ9AKy6eau+QFU/hi5A8vizWXOIMqdHBxdH1z9TDNx96XLKHdBwr7/
2cnCXLTvIswo9iDQPM3CFmZTblKz6X4IlD/G7sKynd2bspbDZXiw/qmuC4iMJxlEC+ApT0sKEmK+
8FyOwak9gvUUkkP1eZP/iOv6NnAHjMM357qOgFhe/swSA+gAwPIBDixflHOQS/Y5IggLvlPmOQJC
2d7+gHV8G7iDBsztjZnG7PLqIDz9f1X6IfdVn+9DCd9qNpw/EJIdv/XDlZ5vA3dg+fb6m/Jax8vg
8PQg+P0/TrbwnAKnOvuJYWVbmHNBAeX8O3qC9oUHBkX5Tog/VreJ3tz+/j/Lrdx5egvs7wds5+Wr
7CIGc39jlnR5enJ68TPpo9wHQsIF83bMBwpv+54E/ijEjj+71KVufoA8Po7bAQFm9MYwOD69mK1P
fyZxFPseBTuBCvbLxFHug6FI9sgr3V2T0c1drn+AOB4/DtzBBGb4xjC5PDjZW18vL/fOTq9OL3//
74856ktC4N8TvqBWzQRkxlCoeZ6FQWUaKjicIVCaH293X7q53JR7a6PavTPd6fb3//X47ksP8zKj
//4KOwhdrs/eGEInBx8PLpZXr63F3wQGIohLkSfwQ+Vl14O5dCtZSmgjgHee5scnm3HTqO7xxX8f
lm8Dd9CAub0xNM6uZ/76J8YRCPTQ0eFyQnfke+kBsXRdSdwHUWzHd52Zu9/yH4gmj+N2kIB5vTEk
Tq5nN6d769nv/wPi4M+SIqGawjzMJNtFA/QVLiRkZA/VzJ3YfmLurN5b3/3+v8vXHuZlp/Vs8A4u
J2+NspwefDgIfqaBcFh56EFD7A/O/ozTg3hMtpky4vc5wI6dnG6Gze0P2MnjuB08YHpvzE7Or5cn
VyB87V2c/lyCwjEGYYvjb1LKU1iEgM5BaEfz8IMgudM5eG5U2YGItXehf4ClPB+9A9H5m8vBlicH
69OfaDMYFHqoprgCdMmvP9+RSA8UMg+6bNCOH7tU5SbXP2Au3wbugHG5fGss5erAh97Nn2kqEMmJ
xzl0lt2jgZ7nw1DeYhLyLULQN1N6mnVdbX6Dps0fsJJvA3cwgRm+MR92dXB8cL1e/tSqIxgJ9qgn
dgk8iMTcQxyxR0F/x0SuNsXG5OqHCo5Px34HyvHZWys6Xq0PPkAn0k/0XJAOU7wVVchDh/OO5wJw
EIguEHXu+5vdXXDyzQD9zT/gwK6+jdwFBib5xszl43VwcAXK5Gup6N/kjCBqUU49aG5+MaJAuIf6
I5PYezgosMMcPxo4igLS5GtP9HJy/MfIHVxgkm8Mlk+QGF/Ngp/ZOgGnZ6BVFhqbve9EFgwVY5cB
tYRw8zScfIJ0uLu7/ZF+iSdDd8CAqf3/BuPPT9x8O24UbrrN7Os5pSeHbl5/9+smhLNTO0NfI5j3
i7v8/Os7gggGHL6df9pe5NnaP0q53w2527Tdr+/gzJMA/+cC3QGuCcnbtoDZ392/te2+ZFAmg9Km
C5/Yej7Qk7sEbgv9MRJsD+ipgL4ltt0LrTbbtzDfx/BMBDRQSpjLQJN+nOGZzsdYl9+W4+H3vdIU
ZxqS8/bXd5CzV/ef2s6OuR5joFOAwg3Fbg8STNhZ1e3mAg6gwYfRf8s8NBKhnHpdoBpn/jAWKPdr
FJGV15dD7pMqL69Z0VDwTN8W6YX7EnfnxhKquXAWDAmEQVcH7fD5jdMiace4Tep1KiYUh02SeqNf
lKRghyYvNF7U7UQ7PxqrSZ5ST0UftSHswyhdfR4NUTEXdZtX/mBafdPL3uS+p9k0wIBOrUnPGxQ6
bsOprwqE0Dwdcmdl686ZCZlOH3Um+aFDet2tu4F5656ZPDlK4yY3oVG46EKUcD4FWaLTv5g54P1s
xWHiHqGg04HwACmkB6A/XXGYpqhQpfTaJsNwBWjyU4cW7uL19d0u3xNcgaZxzL8uMYKGOOh+e34X
QVJDaqOSdUQFuYlIhauAjX1zQo10PLD818CEzbhzM9ikEjEsIFrA5tzFsnJkbLKBrSri9qdDEVPX
Lxwt4nmdjhPxUzeKKj/StbeebD65f3F7BBnE7v0ZtDBDyUDALvZ295JHsFeWSqPVSNw4lF0RGd/L
6vbc0L54P2BjVkOfhY7T6BknuVg0jra+qzIZL6axIgMk16+tB5Fbs3m2/NtDKdAACvsbtjln2yd+
YlZdbsvCsNas6paMF4Ut8VkpJif1i8qZUGgRc84abpNra0WcBYyNSWH8no4FHubM8cywsAlzhqVK
MzP6ZZRJ+HehWbPOE8OurJnKVTsl8SqTU388kIwfozqeTbyV1Dc9mAsSqp2hobRRSFAjaFhOxjF+
bgy5Zl0Ru36SmHGdYHgR6ba6HT2s50niTu/BGFUfTmk0nnXtGLkzBo1MpS+rtDjqok71xznJ5Xoo
xr71e4Uzzx9p1pqLOk1FPmtSNK0Kavh6IpOEcWVMqi9pPenK+JyleDZGJnGXgo9jZH3ctcqsSC+z
btk6Kc5n0KXWVOdwzKDQ7+PWyZMw9+BE44dGeG2bh5JOTuGTzDaNL/IxoX7tDMacdF7OnVmaiSid
07Q3+KoqpjKe927F3rNiQL3v4VpltyhTWe/TKR2sL/pUjZ6fjtUAB0n5KHRQ6SafLsqK4zGsHTPa
RVTSpF84Ai666EqXsTBPdVqFJVZVEyCVOL2fRNaNV95UjUUwjXXtkzwazpTTNnNj8s9TZUg3k30H
h4X9qa1SxYNIMzv0qY+1dn4jKW7T2FdjJ9rhhIlUkktTwHy7Rcd7myaHVU1rTX0hY8rwWQGTE+6c
sSwz68hir8lCncVyCHnesCC1qPQz0pZB56nyU6mGD0lsL4YoOYMBl01M+REBnTqAA8orp+QXXNIh
KAbPPeGKxoGU3TnT2M6gU90LmEHMj1uRLlpkkmNse1gy5iCfuBMPmoR/yGVWH7qTVx1muvWCpAcH
bKit5oNwHOpXpgkF7N/Qc/Lcp0SJedlHedBEaOV2mVpIJYuwT+LqWIzMueh1eRwR4fg0Z/3pGMuo
X8aoylZl1AwBKwqmfK/hqZ+0TAcd0wvH68SsHtGwzNI4k76K+HheJm0c4hSn76sY46skNvRkQF3n
57FJfIpHFZbtSPw6keOJpyrzXhHde+HILFnpKKbBpAd2xklNp7NUOHUZaJJa7Rem5PNx4GjdVoL1
gfXK6E5lTZzMoqmj3aHMcDz5dc1p6o/MbT/pbATfiFiUfsx7mok5bSD6BhlJ4ehwNNRV5A9Y5868
cooMoOOu2TBF8Ax5UaJ91ebmXNTFlMwb5cm5R4eiDPIkNx81c3UXpElLslmZtkz6fVfReNHhRDgB
lkTddPHUZkEhJzfzE62qwq+LkXxJRA2keIzBBY10lMynhSm0r5sxjyH25xCCQ2oLchv3iB15rdM3
i3wq0i6YBh7dGM7LD7Hj8iZM0maoTgUtiPEdR+HqyNDSTZfN1Dqfi54wJxx4PX0Zp8T7XJW5xbME
oYYdRhz15qNbZp532Ra9W8xpS4fBt4L37nygitxlblfaOUuyTgZNTfkQtHHmTEEcW/betTXLfdFW
9lgaoX6jPOtyf7JoXBDjdGVQgrO1fkt06i1NVFd1mBasxoEwBHycLspqpopeV6GMpMXh1KqPPetU
5rf5VPY+91oyBaPNyjYYGq/ufauNoQHNxpjOTcKGMkAe6dx5Mch2TqNYTOCVmv5YDhlx/KLo4itM
kmHu1La7bWjZub47FPwOuYXTBdi1feR3hfVMUPcFOcaorr0Qx2NdbTdODraD+vIDs1qumHIJWI+T
Y2cV8Sx3Zl2Gub3piGc/Sc9ae45GLy5npvFkOlMY58pvhwHhwGm7BBwTI/F1jxM1hZWw9rd+7LEO
nV541wkCvct3WEbBwybA5edV0zE0Y15RuODRSukcysiObjj22XBd1ZxUgUiK9trkNesXsKnll7i3
svUHR9N0bmXnJgs3Mgg8nZfn2Hdcz7Z+Z93yjE6s+MK6bMp80th8PK8qpj0/jibdzSvXNeWaVdLC
UgqDog3sCVXNvGjIeZCMisSLlNRtdRI3rI5Dr2uoXma97KZ1CqHw3LLpSxrr/DodaXSDscHjMmmc
1oSYKYfMW+taO0dOqY8ij49LNTnRwvZDOQXliLpsHRmvXGHUTSaMRWyEv9284wI7pT2CusY4HSLK
zHnUtmoxRBXsCidmNJqV8eRaP4ds87CyPUNBVIovvazlQo+RuuqSia/S1JQzaSzHPq+xm0KOTfTp
6Brmt2mFjsB9tJdu0UWLKm5w6Vd8UifCZvbQIpov+5G14WDjHME5/G5Ss87W2vvE3SI/LtNihPRd
Z1MaNLmry/nric02N91Ja+BY0pYvEIIJNME+T2u07urGcZxuRSLilSHF7QSuMC8xOK3IzLLSMPEX
uRTaIQrATCiD/k7QKaA5x4WG6Of3LEhhVZ5nZjUOSXrqsrb6kCAGoLeuWdDMg6WlZVX5UtK4CrWb
DseRdUh8/xwPlPPsfpb3zOlWV2Oj4uThqzW+/fov6KS6/76Or98N8cfr2y/n+OO3K13A/69+5E8v
tH2cb1eCp3l4vC3rfPbLdxT4kQLukNz7rwj5kzefMeBnnXqP8sKWI4LZP9kk3/Hfb61+fxDgryMe
6K/g+x6Gg2xcQG8CphgBEflGf8U+fEUIfBEFNI5AmkyBm/5Bf0Gvpa7neQxa474y4wf6i+g+I0BZ
JRShEIEebO/v0N8d5uICNSAEKiqcIwplLbGzuRpikSrLpD5Oeqm8sNZ4RKcZrTN86zQR5n7uEI+u
OigwO/Mob9Lp5sliPeyqp/wb7TAFIOAU6CCQli1bIHx75O8pU1C9yiGwVXat27rGIbYNl5c0Jsgs
RyaT6mgYgXCdRU0ztI6fpgOnR3lBOl0EMWriCSJUW0Qk+SuzI89N3fUEgUkJl0Fz9QvPBYoG61Cf
ozXuu7wNheYqDholehtkaRZbP0mnhp+0A6HtPIPYl4SCFKPy89aq9Kwes6wPKE0c74jp1qDZX6zb
DsEFTRKIFZQrBWFwQuI7t5CRnOKKsGqtuAIv7WqXjCtSOeLMGdyi+jJk1dStUEZYO7e4Ub0/UK8U
v41ZAqloLFlzASmasKsYd8U0z5mV6qwvrWLQbfQaGfzegWG5PeYBx2sQ4vDnDsJIj4g6A0aryR3y
YWnLroqWdS5ArIjroYNEiBflndaJOc+yJhvDtK9bdljToVOr159le6vn/ltAEURAx/xX5UdszeEJ
LS1Vso2gqF/hyLNdUKOizY/7fiLMnzKTVh8Vr7sk/gustlrDzl09mDaHg8ag8gu89fBP7zpph5fp
2K00nFS2oZmaWvqMZ0A+im5i9dXEmtT1nZKqYaFxAa+PTirsxeuT39kxEEgko1IABGBmlH0XSEpa
2rbs65U7pNg5qonlZkmLdIA0vdIgyLx+ux2dZ3s7sB7ocUASUyS3J3afzpqMVZ4kdVWscKOzbAxM
pSmwwlqWyfAXYs+OiIe+SnhgClD9BXcCrvH5reoo5iKmeDjKUmc0YXW/hKBgkVUBSXtx3ZQFnZZj
pxk9fH2W390avgwA2s4orCeGx6DbRX+CrcNpTuTY1kfcQemwELzoQ5xVmJ9qNcFEnXSMmlkdG6f5
i121CyejFIp6EAnw9pgU5ju7ynFBPmxIWR21cY3coO4KsPR7d5TwHnbS6xMFNWvHJUKVSoBUuNW5
4GSji9B2LZ7MtVXVEGmnsotWO6OexU47funINNpDEoMYNAO71mWQymIKGpnyWZpbuipyL2IzSBHH
UwJ5qm8zKpdjNeahB1TGL5QWq6hReNbjsg+abuA+5N32KAcq9b6WvD+sXYdf9JIr4B8lmhHTnQws
Si5t5PUV9XMZ1dKZ12pQGT1ynWnonDub523QNrX5Iruo+a0yrZ3HDsqXCZnYCWyH3wpTOQvmZt0x
GioRVMxtAokjdJhPomA+rrFYNRnqFmKS4soZmDhVWpZBEYMEMVTam7tJVaybQdehctwp8dMyz2BR
cBlAUL2Gc4jNReKBpjzaIptrw9IjXup4UUbFdV9l07nt8TDjk25ADjPRopMtP4xbnWwq033xuom7
IIhldSD7bPKj3pnCgnfZQsqBBjVrrFzAMhC/TGh10glYCeSkKPGrCh12JK39nrnVTYT6Yob5kAm/
qcpm02QGL6KRefOSRfoqrlsxm9wIclkm0G+ix2Pij3UzzkYdj8eUZWct4d45E53xO96hc1Em2YXV
rv1iUzYEImWyPJIeEX42sr48h5YA6nvwJNZH8ei2ASu5m/hGCPKJRSjWAdQI6jXWIzsaqm4KWBJ1
CzZyuTC8ukxBAj/SCR9m4C1Ar9J1FCQJfKw0bVfPuCOJs8JxC0QnLcxVJLLkY2rLPArBPaSnWTfy
SyQicurEib0pKJp8nVg5q03mrECMcPxBiVEGI7RnNSACCLSwdZ3MnLzotN9kLuWhtGN6u5VzMWrz
loegu8YpKA5OnbLiso5BwWlPBjowc6Sj8ZahigUDbxHwnrFdOmU8rKyk3gfbO2rwk6ZIDxPHMbHf
Ka871G5zg2M3/0xGhpaVaPstlwNZguf2pPYc5Vd9One9TAXGrY/NOHQxgMrK65FOKpwkIGTp5M1z
rHBQsCqbp8bLfIxbGzT9OB3TSBch+GQ7g69SiAq/Ysml16B1ilkejJ7+zGsd+X0VLxGIdZeIJe9H
lLV+JtJu7jWk90FFcj8iJRaWFSToYlOtx9i4AVXmNNK2X2A9DTOSZ+nhEA8WiHaWBciJRth1VPRz
i5w2AM1uOuk7ICgYp9UhhsMdZyUZ20s+RcWJqlV8pqJ4XKcxqWdNPZiVU3HHBK1nGQmmvjG130kE
dllha+MtEY8a3xvzygZRkgx3pFKYBdpsxS405Mco6dJsJZI+zz8kWZQ7H5UdCxAXpOhBIxmllybH
lazK9DOKUvSlBuTwzVSS5qIcS8bDvqy77kSkcIblvfQaFd00FYTzwleTStWR5S7OvghtrQkcPLb8
kkOe8bkRedFAOmia6cxSEQ8LrETrhiRuUT6/T8xKh5sy97noLF0OCYWnaseUzIbezVwVOENPVSBa
26j56FiTQI6ZQFbXGjPkc5lqnCz7No9EoMcCrmCJkzS+M6rsOEEx9QI7VEas49KdaNAOpcqOQFHP
IlDrskE36wHl1J544IkpndVa5JA2owb8yo1JsiHziwiq4H7pGjkFJC/idkbBj/JAe7qnIETkLDuu
pa6nM+rWEGGx00/R3TSCfRwXVUY3uIHE8aga2+m6lLDF4iBFDaTHnMcQlbxaRezDUCNYm1aA7whA
1O6OJqwrEockAu7O/GoittUFlOCmfIrmBHWevSiKOs6OTMKr6awrB8GvCi50PoOv+OulAR2UWObX
vaiED8BGWIBJ06m8K6c8KcIaU6ZXuFVNsnSlreI0KByhej6fXEAomXmlkk0zVx4vj3nXYzIv25pc
gBYPeK9rtxwpD5y8rtPiGOVtnsUrZgoiPZCqBgu+a3vaPBAj6V0A15R1OYdaqCwXytW2Bdu3griz
UgApD22dZRX3p2RqcRmizPU+yyIFAcnXoFmB8j3YbnRmXtpab8HiOp9rlcReCgIkzcwCvj2qF75D
EqHXLEdZfCQHj9IbOYi+uSvKHmBxhFvZNoS8K4Vo2cMfwwLoZyrqWaw7la5xWWbmU9f3pQLnp91c
bMNTpOkdVOC6ivhkilhHwhRYUfwFsg8oQ0yQm05LcJK0vYgjcJhBWULafqiTKlbXVYdbfmLbcYKV
SlBNoo9lM5bgsiJTqOiihq6Xkfotr3Pq+aCDdrT0oWZRp18UpC1N6Sd5aWsnKCIQ97tQtyOGLHEs
B5NeObVM3ntximaOigY/F7K2i6HN6iUUKqM2MHVETzrChk+sbKNrNFp5VJUJD3qFqlDkiN9AWv6+
bmO1hOmV874EDuRLKI/6Os9WnEZ9Pq+NO0Z+VejuTJphAypl4ucNVYtIpOLYgWpaAIUp2Ge4apd8
iJxLV0flYsIVxJaBNgE0mWi45eCeV+BXQtlK71R5lgSg6fMQ6gUsTOoa+Y0nOPMj6ZlZPVk9zxwm
j0aoP80qGU8k4AM4FqGHLJys2+UXTMR5KJzJgHIIVHQIa5nmR4kQOfENq/Wxx+I8W8qJuks82ehQ
FRk6JMgms7Too7lK+hs0FsrzuYzbQJa89t2CspUdmvGIpqxe4aLvfcAkX9kSdjXrYK2TSnPhl2XF
fsNxlS9IGjE/H8zkt6D6L7tS1Od6QoMviB5B4IYyW9mmd3Qqmos6ZqXfIs+EeopMgAadXOgULtei
2LtmuUEiKKmo1o1blsQfk8o7TftGQpZAWAwBb0KBbDpkA+YYez31VVPMVKcHiHmWJGNAPGXdWdP1
6IuMHLEGgZPc4AjIsJ+XOg/ayqldX7qpmsOpnM76wK2aepYkEbvJEB7Z3JNxIT7SRsbpie3HtIUS
GFXAOlmbQgrYJklYMlFivypFA8kQNo3yJ0gPaj/NTXWpIFgfxbHCv5FYR6uM9HiJh1zbwMrYLkgl
kPQFw+Nh1sWjEzZapsZPbWOOhrjr3+uu0WcdayChgtmLi67WCGI+97Krskj1EI6xxe8VJuJaeelw
lDStvuhURJbJltiHdBzapVsPIDU0TatmU2aHLFCK0bnLq4rPRtt3UWBoFn3uzChvGFK1CLipQHg3
zgjjQOCBsmTjDHXp1wKKK7lJu0O4sIj92roqD9uOmmAYvA7NTWPiowK+8syvCIG4ZdNRJgFWjTIB
NZVZj6ppPlmhskuUD1Hky9pM7wmJOQSUKk/nnh4kORGd47Y+aP51H+SNTo9ZBmZ/JMTYXndA+M/B
oecJfCBPT5shyg8701fhMLj5OG9726tZnNYk9Z3c5gEdXW7mshiH45jwuD1MZdL3sL4jFEah7sAc
6INI8xUeY2eGkmnYQH3Bmw2NQpfWtDKwZCqDJGPxvG0GtmiiWM/bqFBXWZlvkM7oIUyQWSgONuQ9
LG3NwnGq2hBrhbzQnSSfOzgZF3HSlqsaeNOCcBOHNXzNae0PTZ7YEwn54Vmt3P6aK+glAXcc9dcD
KbsjkdbZOjNZcVyVxbFTj91tX3fRMc9rcYpt0s3dYWSHVEccyry91yxGFR8JKVLQmDKKA5mlzXpy
U9hiLW6BU7mdc1jxovk/7J3Zcty41qWfiB0ACBLkLZmjUqnZluUbhiXLIMAJIEFwePp/pV11ynad
oU/fdcR/UxU1yJkiCWDvtb61eRt1a/AlQaMy53Wwrm9YrKzZkDBuX2q1mC8Rb6c9H5OvrEWBiV9n
TMZtsIZ8RLkyoblSqT5whXas6eH2baiS7zbR8VUwYV1gUhrda/hC+8XTHv1VO5yZq/stjczr6Kop
gdsZATSIPH2M0QVvfNOUB/TkZtsu0Xs0B+WGDs1JihFsxFSk96Rg5MmhB7giqGJz1qfTjZsuvmPS
sayIV7dVXotP0VAMN4H22HUCV0LyrlgmuBHHiHizb/gQbWmjyKZOnM0Dbq8v4A2qn8Hmdp6G3HUM
P1rF9VU3FVgjtqUvfNIwebgkx7rlJHeqVrlPhkNRxCGqMW/ScBdGqKhWfKFdoppiA//wrQ9Fmes6
SLfeBw0KHbcc2rioN0s8oh0NKrltUunsfqbh9LZM/IOB1XlVDbG8inQnM1RZD3Edim/osbpHjz7y
RqPzGLZLvFTtdkqC6aHgKJA3yTCaWzaQVpwvYNKcBUwmp7KZibrYv0kEszFyUZgF3RLfqTYKnoDP
pck+8YXSB90K7TOTuOIzah+6SVy6ymyJmwcSEvZp6e2whxkauwwQBpoySquPyVyHGxfV/aZqi+iB
VNEEbSytj6pjL+PkzcNUzqijbOHvWhg/V8uawi3vBYUjt7i8QJ3wWJDE5xre4kbNFCVdFCbPNu6T
fAjr4FZp9lE7yg5xuUAEJHUZb9q0Po+YSrJLeidOtuT4Et40b9jKhkyWwfzcjcZXOZ9EfVxb7NeL
QxWUtzGQhzrx8w3MyeUaaxu+reeAM2wZX+miekVrrO8rtCH5HFh233KHZx0n1GFuWbyTRKIow3NS
QoCw1bHpZr1dYBs+6tT4G47y3xw8WVgO/Kb5zG1gPhlr7Q0nSZhT09hDrWzwBcIpNvG1bnd4okV1
SFiw7iBZr0suw4J+6ycO01iIems4l9saOtZ2SHsVZ7TqQwAolRjQ5WFn3PKu9XgY4VYOVfdcur66
Y1XdPyCWWuVl6NEqBgtwlDaozqlCbUbaaTgY478qXvUu93aIu/3QqjAzojKfV6F5RiKFBrXFuY3n
bx7tFtXwlwh/bJOrRdFME3pHhw5+4OWsJZYNp5Db5Dx7xm8gK4b3g2ca5EYj2MGXxalpJbd5t9Yi
R1dThtmsabh3KpjmbYQC8LHUSXs7hlR9STHEHb/QSr6VEDRQ2RdoV6fZgExoSPHIiSM3XewZy2fU
hNctZw4ev/Ekp7SNr0xBxHZY02kveXD0xNBM1gHZSTNETTY4uoIJEcS9j9DKL92k37Sz7/Z1x9ds
5Tr+PFSEfVmhxQyZGLGPod7HBUsGsetRsm5xAd5rngKRqIK8anj6wFdqtnQSKluKpj7QydKc2mrY
T7bXR8l7C/N9npesH+hyDTuaUtTREdx4Zt397IWHJBJF+ArihJY2+hD0y/wlHoZ2BwW44ds57Fd0
UcK8NHJa7hIL4ALcQBPNWTqsa7SB3Dhmi6vqz/VaT8PLsmCVozpKYdu2FX6xtu/4W9rI+R2Hpc8V
buz14AO9CTuQYlk0LfxxBD3gM6Rquus6EBN2TDZ6k4eJnDaq85U6QTIq5HURJ8VmqKAcvZJJGnEA
EtkABCzj6JlFOMHqKuynkqJ5SYM2zTSNnb0e8WCP7hkMiJ9snCnuWWhV7mjiTBNuZjUA8ENpOE/n
hZb0WXuWZsTw5x4n7Zn0VfMOrQQlh5GB53eVo3buig1LuqozeRziu1357z1MX0IZuGkri16y9K7m
eygwLs7idU5xNAiUSSfLFP4rM8a0Z1slvc3WpcC/WYayaAPUjdFqscKIgNue9R1Jb9ZRAANoref+
SaaOn2sHDuhspp7En8c2ZNV5naal2BZxnYiNUMAw9m2dBFiBq03wU4utISKWylbpdWpxwx8WFs5w
plrSaNwTfDH0CMqEJd+b7+0zNu5ifgtKsF5gO4vIFh/6Kh7CHax2fNlkkknzrtLBrQ9iJTVEPbMm
aDGrGJbtfh2bvjwlq1z1SfLVi7swcKzPm7BUUNi7hZX4G6f2gl8RmVhshnNDhDwmixr1AdPqxE0d
hejjVx0V6jPwjxCSZrGieRyXcBBl1rFBJFdOB2y+ZeGAxr/CWEF2sobO1YWJKYOGZcvQQZ4wVjK0
v2kRNnfTGhiy6wQfoIJUqKWPdqyX5pQEEtI3SSfBDyN2GngbvpDzcyR1m/Cc+nbotrAJCr5PqGNu
j9IUYoGsZkKPi0rQMMAVcqnMeLQ0VwTywrjhIuXVGYBup78Fqjdogjwq9KOhraW7dSQxUENozG75
ttKkh0kv5JrE30QUglvLAc3ieaK0vFhmXYcLHwY9/goAJvYPYE4Y+lIXr3D24oIPCswhsfrU0BCf
3QqUtp+wGWt2h1pIA2/rqb0HukS/VGUYRzZr0K316OHDft4qidYYK8fAISkutQyJl61VgBYg7PbR
WGRhGsTf7BBQ/zRVaYhbV/uE4G8iii8PS7TwKM6AonQonhpRoBsxhWwA3KHEfBpoAc6qmEHVZmKd
9BUbSsF3faGxSdHereH9KNeu29nCsHaHMnnRWz6zNgKyEa/tndYav2c5gM8qs5Xpsr2qlaSfCi3c
MmeDnKISdRxcsjzGo3HAETil1ytK3WAbJvB2z+06cJvh4F/ZfcmHoAQT2cMgLZoYzeCSpDsQd43b
WbLit4bYkZ5oP84J2DZ/Uc4qiZsZJ4y228KhItipMJ7A3DS6LTbTQKsyn6xBbYWNb7ZXref4KS68
SFDzwXO7GqZkTa6iYmzLIyoe79ftD1eUf7+tfTj39JHVY9rk1ovYHos+IjZfqsCv18FQxz7rGuP8
bhmbhG3T1U/tzTRYsJZ6HoMTHq4gvRkvkM2KT+wfuKaV+ZIONAg2i4irPYRsba7QarLlBA9uFDvd
J3F7qNnYkIey6pZ2g40wWjdpQLy+sWscpZAV6NCeZ96mm2hoTLFbUeyjhm3TOL1GY2RVlpBqbrYG
+rG+ihxTEHd52j/7tGmLDGNE8NRCpgEYVs1rN7xxfcGXKPf2dRkjfycb3KLDwmg/fAVPyisUpR1u
9yj7ZtngJSbsWdQN1ltnDJoptkrzNcSt/gKNqAoPLp27ZRfPadJtmOqKcLNgYyi2lxWGLTpBU3+o
28uj4XS9vP5YnK6neEYT0qcAIt0qyirr2TCtB5Bo9bIpYwZhsBm7dbhiQNGmXY1CMd65HkoiTCHT
sm2lB32iXrZjpsLQtZuSyHm5ihfWy9uQgKQ+6aCtgfDOenTQUoGpo690iiaebtpphf4Yd0JtNR5c
sRMurcZcdoE++SW18oiJ0OabGMhUfgu7CLRuYFgRa1w4DmXHBiwUVzBFmuYT70esecUsXLyqbyoI
p+CqYM3la4hf7o4xj1tgBK+rPVsbuZ9Yz+RmqL0DB9fIytb7yIluuULHDns4Y9hx9TcNbae6wjEQ
V+fIJ7pbNhHBY7qD/QtlPYhM3O6MTpePdmmXa7ZUMMVhRPTYP9OQYveaqxZ1t+4nK/MqFXFzFa2a
2J3jKlimzJmOFR+VKCO7T4MoCSiEclTa2KebYrqtOTSx23RWZbcDaYsngjmnwv1ce/hZgPrGccjr
AZQhiO0mqJqsUl1dXw1NEojNRBJ9WFmqogMta6ePaDfSD5x3vMywgs0CaIw4rFfd9eWmWQf7SrxC
2w3SmUY7CknsU2+TYtrwStdAEb+fET+s0rkpa73tlKaPkYo7ecZFirr7ji8FJAuYqe6jWUoX3/zY
MQVSG/SD70mndzMlKsoXdBbhmgU89OUeyBtuHHIfMH55yellByZteWDrvOojw608Gl9ynS+gk4ev
cc8Kt/E48bD7ACOO9wvqsA8Vv/DjpK2HF0MF8Vu/JGs75qIzE3N5OY8xKmXcZIKaTVodHFrh8FjQ
pUBNHNCxM3cTh30B5dPNwZ6ARk5vAyifRaY64HWfa8ydqc98ruI3yAx2uR4CxzlIzQJlBiqiyD9I
VL7rXcF86J+EHC2W79z5I9dB7K/rVpL1ocfLIvxTDLRohAyCJ0kdi6Av+Ztu44XQnSI4JE/hCjz7
HedJXeFAIapRdQb9eg1uBvj5Zj/pmpBDxIeLIByMjEfpBi10MU956aWN34qml1WWcFl210kfNV15
2aboisBJ0q3lpptZUJANTWEoTKfWdovxWZR00wJ1HjjbNvY46T/3jY+mTTHFF4gH5kAKi0Cl4FAy
Ctkc9XAvytY/Dn3tzT2aiUXt4cdGybWox4nnWrOmOZii0S9Vv1CNR3RM+ouGPcPlOLSNTegN9KfG
btHpufBKwjSF2N5r2B5/1EgRGUNUXYuM+WFQVYujC1SGcFjFTbPeSFL5r1Qt2AGCmJagVRMUleZz
HzHHoQVMvj5LHZj5MTFGyY2SI56zNmlx04hOo+4I6cKYA5BB2ed1NAM8XwlqmgOwVuIOfhXBRxhN
w2GayGJy7nSrwbJHfulyGftlBroTyHch4H1+Qc8aADcWjLyKgGn7RhaEQlp0UmUsXDbZckYNAM+y
BOTsGiZfUz9M5acpnW3xJVoKPBsF5M30GwyW2R4WB2T/2C9abcI1qFZo2CWsiFPYVmF1HiQK+W3h
44E8LtCzTCYvF/YQDipw120DBeWmAIthdmvjWPUcwefHRl/VPuoyWpbxUO/wvgvGYR+i6Ppalir2
SdYVXRIDMrWwFGs9oKMaaClxXZu70AJ5gj+5pn6/4CtPKhvDSq/3poAtfeqUi4fXph37BWCVnBSY
HbhQ46lHtqc79GDsECyxlVqv194xdmOglLdZIGq/LFk3oT0rsjXo3PKpi2qroI600XRurGv5g6c4
HA9NT7E3W3To1VmnU7xeeV+34IEMcYmY86BaBnVUQ9Gld7pAEvsmWV3BYLWgYokhihh6WfUuDJYT
eoZx3ILnXNyziAKVbiEDN+OwRXKCDCwfp6iHVljLprCb0UF66aGcdrGstw2YisDchoF3ND0HXahK
nakahe64XfGxqv0PsNtvFOClfUd2CcOPMdMVMQf+GwUYoaZGGKef975r4vDRAYUfnlvNTfVlLiOY
dimF43631rhDn9I6xfHzHS75X7j0j7fJ/RIt/RkuxcCKnzCcv8Glv7+c6i/G9PsP/iNiifFXIbi2
GCwlpvJfJv38yZji7VnwGhjScEjdgT/Fx/3BmGKYGceEGQQzCWeYBCQAGP3BmDKKoC3+RGgUmL+c
CvZfMaaX6QO/8G94ZwoEPmB3oJhFjG/xKzeESpWvdTqGR/j13QuEZeIyEfb1zdDEBqpOnSqDckqh
k60WpJAoL6Od6fX4QSPi4jJq/ZpCiVmAzdHB0L2YvJq3Q2sQf0FUK91YbLafUXd0Oouhp7x3gdNy
n8gu3GNPDvBHJHVyuzSW6UwKKJGbgRepRSPI0ms2z6EBm2ETuG8+SL+GqVafdaDiPsMp78C2C5Su
WVMGjKJ8NSD+Xaw/8LYqPohw5l91w/y1KbHxo90rwiqrq0GjMUYk731oHf+wttpNx4lPI+wt6E4w
qJLytcfBc78gT3K1ElLedmSxc1bZlTxTG0dPaWp1CUg/QWDKVgV9iXnp+90iEiV36ANtu+Vw/Boc
AJR9iBDGeYla4ACZQmYADE7vpTtUs1v2iCYp/G99WcQ5elIcrbIhssn7xS9PVjTBCf+MUi9qStbk
iLORIOuU4D+IwP9d5f9plQOcA533D2j2b8sc71L4edr/hTr/8SN/LPDLCzUAI6MG/PFOyT8Wd8r/
z+VdKAyjU2OKoPRlBf+xuDFcHeNuERzAAYuhd+EFq/5jcX8HyBnhKUXqWiBWkPw3ADm9sJU/w61I
PqYJ+G14SFEIRuzy33+CAvuxT5pkEWIvsIJzAl7kyCt4mww57ywUstxol6oqdwj6sb3EgOsl865K
kT+c8d5KAHA6fvvp4t39+PCfmXKI8H/7UiAVGaEEcwQgToW/kYoU9c3S1IAFmDCZkp1+0k2FyF4s
xgFV9qgOfSveitmXkHl4e6ZT+j6zBorEDPo8NdMC234sN+FURB8S5C7gsxTqm3XVDngAfeRJUb1x
Vt0wmkCx7em59mLjwm04VBzqdEc2DnGOwxKLEtCBfgzKOH1B0TM9KaI2vaG5SJdjV5QnV0MO/k5G
imbKJh8uh8Sr7dxM8PE+U/I86MvGmQDlIbbPVKCOITaEvmy/0TU5r2GZo+/qc+aX818IpQzVIcJM
ONgAnj93PT9EaDt3CCl223Jd6fY7T5k6EWXJaD6GBVAGynbAn2/dYNrbP9lKakLxcelRXG184E2d
I4iO2G72B23pVjepIFsLllqaRelo5hKJNo4oO1PhTTXyT35e4bH+AmIStULQj8Ibpovb2C1tLsjY
59+pzBCRRiSBSK7hU48iqq5pkUxZwz0EvX8wmiNrF4TB5uVYaJNm32HNKkwaNGbj4S9gUxh9rfn4
5Tuz2bTsVo9oef4vuE1Jun3p6bmP4Au3E0At+Nug7tRzRfsFHCa5/w3jLMsDEIYF6CdQzrGh0SHw
oO1IwsZHotfXVPYv0pRDXrK52yxk6dER/gl3RrJ5nWX6/hffKax8nq34WJd2ffQNDpgcSdhmy+W4
Kyns7GIe9iV4kBxa77GvzEcEEJYjFI3uiDI5Z+jo+6l4+86ARnx6YxEUVFEcf6CgchImL6oaYc2k
We6jKgJdRcjmLzAU84Dtpu2D83c4NLgIQMlUFOcaVfX2X2KiXusgXxKWbGTUhTmgtDBPZrpPTCD2
JIQS9J0c7eUSZ8NQZJGYGpkFaz2gSzHRkHF7akv2VlTzhtGuU9tAiGZvyCxmGGUUwjt6k6xYi69G
0OMPzLSYOc+RGe2WTCzuAGbkSbdWfwRuI+CLWHWCwAJJYbHJnV+q+dTPZd7xlxWqyhXh4bzjka3w
ZUGZBqYVG9gKpypZ7t0akM0FSqVgi4/OjDlI9jYD9FVmsWs+1ByW/1iI0zKp67hbrx2idT84VdUH
8c1IxmLnwf1Z8EuNPP+GrTat1tcenkeGrns6B7EwkL+GBdhd8IDeLLz5jWFF3w28RIncQDcECibe
eBiLe7v2DKG3cGoOsDjqQ5nC6sbZn8AvCqLcWH/XY3UGQ8mvIF2NJ1kV6zdY0tVX2ZsA/stYoolL
EtwqkT5CCMCjEuL3n+la7NFsN2h1k0NT9wLBTTV+U91EP6xwWj4qxVGH1T1EC7WdiOq+6SScH9Ui
yzGrpHHBVwJQ/cENBYKYSdGpdwW0axd0JXuuYjruxyE6jVGHuol/XYrU5CaIwmND+YlbHyDhZ4bt
CNCVZ5Geuvs+qpeHovQWYI7BVAAYzyEFqEKC63XWwK9rZJY6hUyk4mHz2BA/qixdVj1lQDxFtEll
sgN1aHYF8onQjcCVEDgpDyaOapmtZL0o/1VaDTca3aUDwVenYPJiw3MgUEX3OCd94LcoWSF5By3t
wTJyVUJwcM51n/Qc0JuYzGjmfDPLPmuSuX/CoR1UoNxBE2fKJzI9BOmo0kxQ0V/HZUnPqmdPGqwB
OLvaGdBW0/zJkh5sVq2REFWX3HUrDVbCcHHrx7E4zuHYv8/c2auOJUhBpvGjgCRT5pEsgV6FxDc5
BubN2zSWYY6I6jhnzbqAm5BRHTwIhxApClCsPxSrHwuLJymR0p2YicPPsJuKAIR7uYBfLtMnPDLB
1bQE6YGFNWUZgQKn87Aow89jIeWuYm64L+I5tHk5YOfMTNeZEpSAHEzmBw+IFYMEnuGduNsqiTFY
pR0JuTF4K/ABJnB6KiA9z5vW0L4E9R1xcK5ZIciK7Vf16xHnTP3BkKB99SFtuisD02enwVKazPZ1
h2gsziCWgbIvwhwIRLvszDBYusEUhrW8hw8eHsdoTA912rlbXDANPdj1UDVIYsev5drZV4dT5RF8
jTsUpYUGW+MKZeUSWbeb3bzsisKumCWBOV42oxMmFxzmlSmwjYlf9VmEA3icJICjfb2awNkPcwS9
Dkd+pXNlO/lJdlKCfvNSxgdmh/lFO4cBDKlV0PwLnSI6345yX4P6bLZz6oYKcy8cLGtVDd+ARsRj
XiZluV0w0ONZaxnn0arGg28FyeF0krzWNUZp4BJkVZTaXYJ4wMlpHWZxvUz3SQV37ARlpmyvV0S4
yduKBxSVzbhGQbOLpxZ3Nq86QKrXJGyxJW6iKaEXiqHvk21VOLY+1WFgDNoioMXRuUq7cfoSjWL9
4C1UsgcoKbL4f5AG/v9MlP7Lph/NOBSYf90O/PYewp/1gh8/+mffj9chXvKhEcYIIQsIq+2vvh8N
ABAeRLBgwiBIGv/V92O0EgTgy8+hcbj8EH7qz77/0jVgshKhKYKn3wcy/Rmd/aPs/nejlX5TlZAt
xUwSvH8YTT+qcLzu7NfOAHYilvtowjOC4Ei9hbDcE+F3DNELsh2QlTxHU4MNRntDX366Xv+kA/gt
G4WPjjHXCZ95aYwwN/S3piQE/SR4Nc1nAvn7NGsAp6FqQFBOa6T+0/Sdi3zxUwdEBKcJQmAYYRVD
fYn4b0GsuG5mIJ2uPiMElNyX4Uix8a4dq3NbKwpqo12CCsyj6G9hwabAR4h+I9KPMvcFD3D8o9W4
GTAvCfRUW0ev/+W1wNAtzEAKaUTDCHfit/glSD0EApCdOKumx8k76+JOzrq5RflH/1NG7PKr/nop
8JoIlEwEzxYLEZD/9ZZ7+Ae2Xi2/1oRNu9YSbDswZR8VBioc1ras7wHyT5fhNG0OnD39DObg8pbc
f6yVf3LvL73dL98honjNCO4FgvqXb/J77xfFNayTSlwbBH+OZZPaYwc7/UI5k1NkGIfgxJbdv//Q
y0X89UPxWXBlI+SYCfs+Zf7nLrhUAwlFPc/XzIR44EchwI7Ojf/oQRLDdU7G+fDvPzH6p8FpTJVM
MMCExNAHfr3WMLCauogRnC7VWB4Dvtgod5W2j1MbTy8WKEN7AvAm2YGAoPrW6mm9QCyqhcAPvSvE
BIabKk7Uu19XsGvIRyCsguriAsmUrdzyOkUbjwRVJkQfvFSd7l4Bm4pl0/WzegV/g5q8M8P8uuje
v85J1d2IksTNpui8xVQHATVOSdJ8mHsXP9kAKaKc12S9ihEvRCeJIm+vm9ooWBeQ3sYmDdiupl5d
o2mFPTaH7noYJb0jGJzzYYI0SDYSlkF/IAKPLg0bDK5KAS5+rVsdJJmDNv707y/yZXbwb/cVogZm
PUBMwGAv6KW/XuQ+QsZvkmOPAWmNfgpVSzKeeBnkZV3P1V4EJn2AETx+wNwJD/O11fQKJaZoNqYE
C39YiyVP53EOtnDJUWl5Jx8vY9nu//33DP/2MFzS6uirMCwCedC/pegFDmJYf4DnOEw71BShbXWG
d7j2LyhgUcZGi+Efu7ZPfYYxVPUVI7a4IRIZrEw60ytAiom8XXj5FEwWnGlnK/0xEcGAUFs41eey
MN1HgP/NPXFyei3NjMlhyIW1t5zUI+CvABMpVKDFZ1+ivAFJ375yTLZ7l6oLP8quSW5Z3Qz/YWv7
4Uz8su4SvHYDLhKUscsO/LtzQSF0ln0KA9T2Hv0E0MZVDvXLivbrYg9pumSg6fQxtX2/RT8HqM7K
npu8l159iZtF4MFlfYB5PqYGQFBrs186jOdBYLHuX5tG2ffaFfFVGiwIifZSPk8CE7oiZW+6ORkf
gLPHeUKKSSAKiQc1k7yIVmQvJxjSIijmWxmM7gXUlNvSui7uAlOPtwK0P9KdyshvY9rakzR0OgMt
R+nmQDs+xUUvds5Q+2FaFRRdGpf3kSymA8Ayg/gjL9gGL8ToP0wiRivTsaceh+Ft2MhGZdD17ec4
WIODVIX5VGDYGIbqDPzU60SeBrKoXbEmgJ4jteC5xkQaXYJvJANG7RTSN3dLDd6YhkP8qe2KxuwI
YeWncAaAECZ1uRPGuY9iKapvGB0IPbtUIchSBCJ2oCzChzkozJ5YsGT56BDeybWdq8MatdMNMNt4
zcKlr5/HsZfoe4em+CyY0+9udq7ZdnFdn2qEonKJmU/JnkmAWRh40y71Dnmt9VkUQZNuk6p4ByUt
Pkl3iRMtZRCyfBIw6Ld979ezoR55VENL5NjGNrj2WA5IGpcIx6Cdf4PGFBzhH9oXLKp2zwPSvaFn
Ca6VWDE1SpdhkRcg9GTWOVbsE7CPd2CH5ydcJ4cEAkbo1BAmlDrBCQNOpvACPr7pXT2+d8sYfFqB
sD1wmLIaicJJbGE2DvYCL5GnErnDbbWG4e3MbI1kI+XNZkx18QJADNnHHiY1pjd1MTk6BgIo8+Uw
XcUy0O/V1FCNzI0KIHM1ZsD/Bpf1RCGFQQHr2uRL6df2viBcbbSQ5N2Wkb51bRcVyLZg0hjCUziS
l8Fdx34ubqeRhcckEsNDRev2VSDJC/4ezQeM95RPiNVhhh8ElKjCNKq0QyLXBolhOxtNsQH5hSM+
6xA/mPN5XaIR5DyGdiIQNQUPACUR2y1cjw1aVsLsrOSABCokCqD1fZ8lRi5jxYCx8VzNTXjS36eO
hR6djfLteoMYWJhFl/FkjcSgMlfOLks95zc1hh89Ab3Tz30xyY2+DDmrf8w7Q697LC5D0ObS7tVl
LFpyGZBGE8w8ytZxmpFPwwC19fssNV7o+Ta4DFgD8IqRa7V85IUxZ1NjGhkZerUPF3wtphowzibZ
+dLUGCfnog1Qqk3aUhllDaCpnUsnupFjHGShw0OXEhDfJdCtg/fJJ+0ACoWjZlnTE5E5gC9nOehq
H4+YJ6cxhSKfS4x0Glz0GilMnWNBTW9AsGHilq0fgEaeVjMh3H+ZVrcq8YhldIexXw/NZZydmtvP
Q4FSirUq3sg++gJ5ZEdshY4vUfyAtAsGs2k8m+s6vX3Hb6nEA9ynQwdmyNrDuuKWRQiPhPDDXrAY
0106CLera6/zziQYzbempd0B7MVy9aLzT/3gMaDigGRQHKKqqjGzzM6bztO4BkQ+xguMugmSES3H
ptlaiyFdm9Y7eyaYqQXh00Zq23SWIagH5gCC1xLpvFK8Af8M//thRXtwF+K4baEDk6DcRwbcZzaC
0iFb1iJwUHZMfwRuAQ6eoZzJuy42tx0oowP+5afWj6bEdA3qPkFCTptd8z/sncly3Fa2RX+lfgAO
9M3kDYBsmJnsO5GcICiSQt/fC+Di69+CqlQlU352eFrxauQomaYyEwncs8/ea2u6fT0rblqENjqb
pFlfny0t+SGrwsioeXN7nvOQIwk5TymMLoWJqGg6oH3Sb61Ds0yg1FyynaQj7f6YGO4UZXqRxozn
U77XUIi+9BA1IonJdTW+1c1ujKfiNh1se6cqN76wtYk0SjVrAmMSnoBpjfl1+Tmrk/hrOyApIedB
jmBaT9W2rLnZhNgPkS5beI2PYzKLq1YpNPC070ycd8pxVJSlvn4HDg4/bjDV/jZLB7HPx7zQsbT0
5cluvOJra7AbDfF1BX04zFKcA6G0vmqzKIxNk3bcLCpMudz5HdvYmfHgTWGnGuO1E2razlBjXwwr
bR7h/A/b0VT1zdItvhOKXI7ZunTw0k1qCshTbYPFJJL+1HnhHJjIcjkepk1aFch0A6fDYt9gE8Nd
pqyN63er8bvNnZB70Zqj95S70Z1JRN6Q1CgMrRucMGvbD5C+6g/AH+oNuyyx1RhbNEkKnu2RGkxn
ixKU3KVsdglv8G4dndnSXwM1DduumP0RzcvG4zxOqa5CEC3VHZlrshZzMPk3U1pkE8+I2Rh3NgCx
q1HMeX3yjRQvLCqZSSqOgY8hriEyfVM5iY5DJbYCwVPMjnedr4j1J0ucNaHb1RawuboQ6UHCDLzx
QUNet0uQ3wxY1oM1sy6QqAdCegcOQ2yXe3y+X3wE2pfAzM3nxS4IvufEIeOtU7bNXaC65Ip7pOXu
BgP/FEEvwkxRQqDqaQ1UJls3FjV3QUypzJwwRYfNwkp/uh6Id9w7uFw5Oxh1fzt72dRyabbmsHfq
bLhxCLWdACgZxkHHzVqG3w+k/7/q/atVLwIN9od/z6u/rHo/aTv/uJP9J32HH/+h7+hUB+AnZHrH
iLH6MX7Sd5zfTAhguD1QWPBvMOX+8HV8F3GYRnHz447//lM/9B3MIHhEdMQAVsIGnNa/s/r9ZdBm
5vAQP3APrdbhz4O2Q+jK7cncnVddOV3g9XNOdZGWCxTZyeKMBlocz/443v30fv3BfP9pJDMgO0O9
ASkJTQrJ5fORP+lmoqall5zLyvG3Y5IVSPD9ElwPmH1fwCBo3/78F/Iu/zwDrr/QNaFEwyFfSzDX
BrmfZ3uDuITD7jo5N0qCuk09s3LVfJfoXwHMly/xXFGKPapLnfz+i9BMhyaWf18hf/CKP73R/AXA
SuPaXJs9+OB+mfRzCxDI1FsnUc35PYYdshBlkZ0DVCsu5KC3Ww6NwfHPf+kqSX562QHJEkZfBxkx
8L31c/hpsV/pZNQsnusn3Y3xYdfSE1/UbLgfNkuk4kIwL9zEpZ3frJpwTSyzca9lEC+veRUEYdXx
rxGmGpo3S5/qjeo19Ur0IECw77rpSwBE5d0xeYKH7ZDlVyk3tUPiFsV52c39ZVyI/NUPpH3oTX+5
M5mH2H07Xbr581f5y4ukiw7fG9cvm3osVJ9eJHRuzwLcuZyWugEXwxLMCPVRxLeVV+oHEtLxlWiM
GdaKpd/++a/+TL7jvUW39azARC/iXf78sabQLlp2ZOqkyAPdWYs58hKbIb9OUUTfrYS4dN0T+4nA
8flfgX8QlTCyFSHr2X/xdzE/Cab8XVYwGkh9Wn1M3fx+Mfz0YaMvwRkmPnJKPb26B0tv7Xkz8iQS
MdqLvnSij+IYNTUaXRbguLDzU556BXmhKqm7SJ8DuV9TV0nUFi3nFJ38YjgIX79MnbEiFbumylO3
I4Q2W1MQciiPm6i0VEEGqFzs8SwpUa8iEi+IUX/+Tv/Bi+PwYnu0fcDyMz77zyxCDcayNNOp6pzE
iKoh1lk9B+ZwKHWjfPrzX7YCHX//vSFRwS12/WB9oEmf30rgVWoyxCROpVIzni8demqRZNCcuBAI
dLdJzaPfXgZ8D7Ag+rO6gasdEhqBK5201dey1AdoDUwTD0qvYHtYWtJsRewbb4k/tAGMz0niUhXL
xZ//1X+5s/I3d3g48N6beI30T0K2bYg08Pn7n5xSn9ifxTmYG6n2ut15+4Iv0V+oa9/f+J/UG646
HL2cHDlDkUq2P3uHhD6ak7QIc6SZ716ZHhvLFvnqjiBudpCLZZ+rcXa2Tgvn2MdFnEcmeuNDPfXP
Bt6nHYtv0wsteN1dmBVdfy0FYbPImpPlajGacYslcdhq7PsPmIC5l8x6f1HUUAQyz/hL8fvXtw/g
HT5HSJo+T9fP95IxZwJO27E6xSgp37RgrmG6tEg+4KmqLKoxdweRbVcaxWO0MUWid1YZ1NdLi+EZ
1RAF0+nuqhyFilR5aybRYptxHpLhJ/f+55+1851M97s3H2uYZ7I5QjZbCzY+SZuWaDEZT1Zy0gYr
s3ZBnRfFhgg22VxkY2XvbDGpr4nt100Uj2CFr0xO0q921TFQCqhrcDh9S7u2pK0zYAAR6EKmb3c/
lYH5GDizeVRBa++NmNC/P5MeCcvMHU5j13bko7MUILJRSnPesD/qL4in1fKIbkBUDbXB3yYJlRih
06b6h1dVsxvlQ+3nJysYtWzb2V3/suTcWcNAFPGmyFv3oNCo9bAws/gdlIV9nXqyaE/k0tBzHDge
wbFr3YJnEZ4o7Rh0pRSbvA+qxxL2TxDWo9eea1JeJK1lH5yZ+gHcHzOZSGAtJAJWwI0Q7tZw2uaq
hmP/7iWjg0Ugc72rRZXWQcEsW5mOlv5m5U76qKwueWqAMpE60EFV2bmyDjnkXeDsEulssoCh4/hK
7opJh4It22wW1yTUIObU0CA2gzuOGRvudB7OXGbaHVYzwsFi9JJ3+DtzALC81W8VJSramuBpEpD8
bb9OxkF/tygYdHyYHCAvNb1onjLgxl+q3Jj849xYYtf48wRviyd1AjPBTN8MElcXrtS8b7aI6+Po
N+DCjTLNLgezY9rPKsdzoo5lL642RzmbojHlo+3MYKMmzTskWtZV0N9SgJqy6/wpWmpP48nhA7rx
Gm1vpmVF+rYOzmFU9FjGwGN9GUo4ErM3mslOQ1wfmLAMc9nmiQ8sAbOu87rYqTBDqyrVBVSp3gx9
w9YhIAyEK/zEv1ZSH7kSZn15823hXolUeF5kL3B5zHrWbry4Em91qsuLjr39fsFZezEuCvUl00Bf
AHMAtOG09smcOUluc2/RXoq00C5HoGwf6VTrNx6Eg/dRX8f4BsI88xsTeKAL96IEfvnKSuQx0eDn
p5YxPuDUbQ6O105HIYJ03npSQGieByCVYanP1nOS9oSBZqN7tYze1EKMS/W8GVBRqlu6GVjPoefL
b+aEwIuVUhbj3jZmLpHCXzG4Mxir+G4a+GA84mPDPs6cdC9to2GPYvSntoGJF7b4FZudqzpAO27p
ydCyALqzlFseq9Zr77S870llL0s4J2b5lrvzfO3G+Te5EIFnjF3eyqyqd+tjDl1k0OMyjJETRlyS
CgOcOxvfCs5kBTlEXa11GqA8jFHByOqDZrc2lTznvedxWFUL5P/YuF06SoI2+JfHu3pgwbPXXFTZ
cBFmfhh9r9vxOHh0kqD+SoDumyRVccHw0z52Werl0TRN8RXRXP926Hse5B6HjKdS6+uPOA7E0cDP
du8ZFVdYisHuKncV43/qW8WuqHuRbBby8HyZc0AzHELLVt+PYqwJ4/SwxMLCaMDL6T3uoG1ZYT7j
ZRk41Q2MR+pME176XgSaodrnjmUHuwbs5rArFYaSW0tp8cm2B/2JtVvzLPw8JrPNU/QkG4UnDAXh
EofGbGDCDhyysq103gyMLWeExtynDu37zM6b5hyqxPyANljIcElqdEN7RvE5cSB077Vi1vo9ciZe
yVmWAGu0hp1fnAOJDqdlGUcEEZL+6XhXulNyUEGGvyXLCcKFlr3IEsil63wQ+5dRUxIZCAkBorx7
dr6ExiJQMiZyqfHWJC75kiPJ2Bhm51icfOBPgnvYTEWFBjVs2Cgii2PETEjOerFt5xtpYfuldTTg
jTb7sNDOmA63YyFjeZ7PE8i22Vcz728ZaNbGKVjfrkqYdmgZfZ6n3pxvDE3VEPor3U7CVSQxkC2T
rNrHjidzbuvecvSQhN+VatA8tYynwsowC9gnGpnciBl+WCiHuLMiLCur3izG8k5U7vTWL338MMZV
emFg2brS7bVRwtZhZHDEhgRFElea3pbzinpZytLbxJLfjGyt7HrbVqTIrou5hLqg682Q3QqtkM8g
CVO0n6YwTxr02YOcvOCW06shIg1tPdsVMIoeCzmQOWh8c8p2gAOhkIjcTfyj2+XZKR/M5GVIc5sc
3pwYd72y/deZyBESPLFxY+e3QT2ALQK5eGu2rHWWQEtOjag050IaJCNDWSbZGfB4CVXNcPpdIGOT
3CAQ6ndfdKijPOwyYPiiA54yEK6rwHg3mh5NZmt+Y7jK3/yq7o5tw+xLS1TmmJusxFJFgZBntczX
rqZCdCKNTLUjxdd8GYiX1bPDNhfip5nyjKQ8oBgMb2+zciHpRz2VtqfaQBxKnBMTvl1pnk92y0QQ
0Gx13zfMVoMgUrU1ZdazMzdXpmqZiTXoXaF9QnP0K+xlJiqwBXb8qkxMObFoEM0XLfDieK8xsPG2
Zn63jRt4EqxqyjzeyGZqfaAHAYeXbeDYKo18iwV62EmwDbz3abuJC42moLmN5ySqyQ1iEISLcjsZ
/XydSVV864elPWlkd8VK16mtc5BepReCRsXSzoK7vjKsue23FfexR1KMswbvC6zEqU/7pdt0ZeLd
jSieT0UGKsIq4n5Grlt0AZQRiW9r0hFh78dEJlvdHbrnKZ/nG1jU+pVPGAxdu8jqxr7BOqdlN+SY
5an2UiWjhaTns7k+or1+MsqIFHbPt3VIzFu7tos334v1Y0dcH6m+IBW0NYkEqg2NYeVXo+9xzekz
nx2gAth5LfiqJz5c9xpLrQ8sl06RMnL5RtOe0ZTtedr2AxIx3A+KXwLkbSaU6dRVgdyZRVXdx9Js
QqSDCU/Jd+Hc9+drjJnOc1ZkZhcOU5m+9NMY3GZJnzwCa0DiD3iIKG6ssnkXdmfXV74SZnKwdNjb
mHmGR0VgcmvG2XKlLbG9QXqZz8i5tte2cqp9lwSsP9c/xRPnPaRu5T6UBi1KWIJpDOGwMILeS6G/
hVSfOLclbCaWIWlsP7mp9tWs0hlRW3P9fWADn5DWAvyrdHkIbR0+gJzbx7JsF9wl00YxCZk3XUw9
0sUgVN5+IINM+cvSy8HYkfcEdjpYk+68UtfG/Xqu5hKDpsM664sTJ477ArZBA14UuK28ZxBw172u
A5AMHqNeHrqKjFdEEZVyd5PADdUXPdVgFkhWsbVVFgdvclr7S3xhVtlxnIr7kWSCf2aWCjbs93Hg
b+m1/2UuOwQV86eZ6BclNnqt2o+39ONn+fWfP/Mv+dUPfkP7Wtne+vd6Bvc/8muwZudWrYTpyXU9
jD//kV/N3yBjI9mRvV1lk1UW/ZG88X7zDQZE1CaMQgy+f0t+/TxuImbg1eMyRWpg9visz/U8BFnp
9d2ZmWNz8saDcIrtYA9Xllf9hdfo119lWi58ksBZ84K/qGQyq4acU2BzxnHgGWPhK6rQveXND7wx
7l8Npp/kExdlmsIMEwMXU4tDOul3suMwJg45A7s4i/VGEhBAFcmyBdJdWv3VxP5ZF/r+qyzkDpPR
aZXYf/+riqzqWGMaxdlUdve80S963lxNRXr46bL6A/n2F3GNeg+EPi4jNnvoCp+FPjjtY8q6MNh3
hO9e59Jtv0An1Ik4lM2E6cBXFIfpxUGHkn4F3XRQe6hx48vUatWbdOZ8J6QsvxR6Ta2WZnWwzQJQ
wNAbg4WhJ5n1S+oXkg9/7FzID7ZSO5/de0xiSMiBm6bU91NvgCL/8xfGZf35w1qjnfhuCA3TbIJU
8ft3sA5E46oJsRB+kpMrmN0MBOBt/onIjtOyI8KR0TIhp1s+RN2pTnaCMrPsudUJBnKVtP0NkwYz
EimVBBAiQyxHZ9Kszb2fuCXo81ou2be55yzDC7Qf/SZFjMxKMtQxDCP05Kn19lNhAHRMYnMPKmh2
duBh2n3D8HcXjGPcHxQW/cvcwc5RYaYAwRi7JJoWyclgccQxyTMfB0dGHLSHeXTMVPoVBZsOJOXV
hC4wDYQCOOISmXOssMC5w3iclA8aNCF6EhWLAnVNeuvU5RZBgqIDwTmOU3mrGhD31KXFJNFoe9Kf
8ZByAJ9nd7xSyrPwiKSuPC+AB155qb1cDK5pPknwIEwYwjkWRdLfGcQeQkX6fCP62bozXSDK+0zl
4lZp5XRmNNNFLPx+g1rRTBGxf8e91sY+b6IFBnBjAINsk3MIlqWK2mHiiZMZS0vwpZjkcu9abZVe
L24q76Vf6ye+eMyV7H6/dGOn74alTPYeKJErVr7qUTA6XTmAt07NJGDV1kqa1PUR1Q+bpPevcAu2
O4NZ6HkyISZUvaBRTaL0walqbAlvnYNVFhm5Xd50DssLGM9r6eDc+wcyA/HWn1v8DyA9ivigZQ7x
2FSr+4dksiyKG1PMHORoB5z0bLYXqNXBkp1swid8lK3lXCZGp2/XQyL6QJ/Xj3MqcRbx/QMA2tj6
MrA9BysvI3vUPHVV5/70lHuDmZ65UM37kHc16FU4mPYsvqZOE4BYzZW6plsiv9BmJBZYdUT1gA6h
0HUAHfeUQMQ72Zpw2Eg5AAyzhb0DqDxu2eEZO5VaEDRyilvLOTWPTea2PsKwbOoOKD8MdIZrdxpC
p8myy04bQZYWhXVuVjZuiplB+STruINoX/cny7VvPUx+RyEtcEmZNl9UNYLYoLr0NGlFYBwVa3fA
t11Bkm+bZAho35j7K+3/07y/K4T6P+37FslN66c75S8ni8eP/vWtl8s/3j/+cUjq17esWf+xfP3H
efk6/u7A8a//1o+cr/WbwzOdtRvaLP69n08c/m+4OrnFsn9kl/GzoX8N8rOGDWhLxmZPnp/n3H9O
HBw4VlGftQ6nDv7obxj6f1ltrGZ6nsimxc4sMKjA+/3tfqy0lqYYLzskrU/DrJ+odzMbktC1W+1D
r4r5kopik44CuH5br8W3sM/FpL97SzduzEqRNcJa/D62kzLC2MD8kQ/C/CBYLELlF+IOoGqg/8WK
7/sW4Weh2wX8gfd9PasZbKyDT495gVvCXno7ObQ4ldr7uNWrU40FqTu4PgUGsfKzm0YBKtJhH7PP
qj1KcRv/HVwUEHFU/e1PF8MfnAeIWvzy2GTFxmjkAfx2/V/OOMHUAi9VaXLWwxHCC8QD6t1bg0dK
6MmNZfIY6EIZD5je0gxKEkp4/RVaEMpWSynnQAkJz3UAkNVVlcnhsV7obMjtODsfJyu4afvucWAw
djXyi/E0FFBY7WCKWkBw70KrvDBl50RwSaX+xgMzAgOqlZoWOiiKGydfcmocYu2MXk0HmFbxWKnB
jnxRLxsYKrQ1d9qNEqD/uYPJjqTvJLc+COmQO5HOk1c7FONwnoLyCZcsNq9KSZUjM8+BmlpyfEOx
Jqzar+5kJggJKCKutapd3Vnc+dmhyhzrZbZUfhZktPA6RmHunWH6gESmvVUD3jOEtOGtdRnbIsfL
cN8Fyj2XZZ6fGQxVb1ONt25yJmsTt/mxsnUAr5Qe17edNLQb2VZsInoL5Y/WTDc/a+IZOdwlSjuM
zfwIzjbdJWBYNktMiYNfeuV1NsUs4EzrtocBuu16C2ljWsi5nhlW3490ZgDnA5pbpWs/TEsNqShB
RoQ4EqcybDwbiRUF2956DQAWxDONmhyW2a9sEnI/MuoBMs6UNTq2fNrarH3ZYU0OzaBhFe4ntUW/
METBKjTqxbxIO1298awhQenZ3Xts1c1tM9jYbe3Yw2zXahozAIW4UPS1/GnKeJSfunrO1vdizt9t
Al/z3tEMQsV+q7yjGtmgkQUgIr7LyGd84dAgnT0g8Nnfplk6n0++s3B5zProbPhaIxTUc2ffTi6U
c4oZ4y9+vmgn5dbJ3ggy6zpbnaiKNfMxncbk3KFg85wT6s50WNZcTtWSo9EhFbSbSnj5KzmhegPi
QkQySJyAjZRgZ6wvgbjv2B1SVNt1bDk4I0V5AtUaqkF2hkQ4gJtmdRMaQdFiY6yrbFPwsoqHufTc
cuNWwXw72cFivRaQbq1D0NeplW2aACvtZdEu3jXdKqQUtAro2JGWUXeCuV5U2BfYeNGlnnSLt6/6
2MfhMefdVoL1P0xzL7Wo9KzG3OtmIvPTImpMKKVOUhAPd7KVjmlvR7sSFy5EYNgDy6JvCSgXbYR7
rz8MRtA+ToW7bKuhqkFpkVDqQn1S9f0c6wmdCF0uHojXDXzrcEhj0vV3IqeqO6RIjCJhXvANVmZ1
7psevi6zQm2LjL7u8w38qv4ih3fMJDBSMKOk77HvdExX0QySxE91rcf9pW5JueN+bx/Z/okNNwHX
3jdeORVw8hQ6TB3nX8D/9Uf2KXZ2VFWbn0moio8N4K1LDdh+2MWclCJfCrBZC8URGhAVtjEhLCH9
HaMuWfuUrlXzXEvjaVeBNn2kst6+UtpkaZsRvuaBVXob5QE3OgOyrIcwvAT3AR4mfH6FqR5cQrvb
deu6FkQkzpvkIcgaLiVgsKl0n/y2RYs9X6YKDIKHnTwc/BSrKkegZjsj9Nk3hTEIVlfVsAA5CU3e
6vqcMte0vHJhuZsb12JTMi1o4tJROhpjYb1B+vNvbZpegrMArtYjxajLzeALAVXWBlwQ14Q5o05r
+B40sgnFQMsY/S1Lc0ihp1OdC+eMD9Qb9n6Q9hjs9fpVQim/WzeucJkTq3sIMhHbfNRDf2vj1Nsi
0Q1hw0JiiywsT03fyjO+sAkchKrPNshW7Ya2Fsk6rfH2STWdd3PV7NpCqkMlA2YBqlt2KinAjmm+
fI/LklSMmXjc7mZZX5gFHteiB1vdL5oX1WmO38TsaX+jep0lcLLROPiEtUd6IHGplTDIdnPyhrRt
Cy1K2DfS45Av3F0lUDnjbPSc1txrfVH7uxLihLv1B5xSGHrSILsg5jqxKtJH64qZGGVM5fF7PJhP
dWcPasN9wV8bHDu4+3F8DFqpX+UgTpl/DOOyVxzip5Gb5dCV9VPLTeDodWWKMZzsv+nY8UVelvJO
DNW4qSplb31D62kAcrflOIEYNxPnXAHyOaalpsEq5FvZt+1HtrhsZVmWFl5ep1HJv0Y32dYg6R/1
0Hg/cEJVELSV/QwXMDgbKuCTxtonPpdTckb0gQ0FYw1XZzAciMWzMVueBhtureu0QDvz3o7GbDyw
+6Pvx2rZJVSzbR8yNzEfGjFR5e5XAju6XxKPADEyiULeVHZaEAbMvccJzFc4GDT1FpwRIGgkogaD
Hxcbiz7hvbL1o6nmNjKRUB80prVN5woZTSQNt4lViy0oaesyraaXodfjQ5vm2mNd0E7WzUuaH5ey
b5fzlv6hAh0RVCZDkSG1nq12MA1gPNlRsump/eRd0lhIGXXrWJslKbx7WmA8rkJidAccNFkZOeAj
X20cf23Y61Bot7nGuY8IDrfKqDQ6fw/GLueYiLtg8SR749mtr9p0TmgEqKuSq0hUQNM4DV87ZWaV
ZzBwKSNaYg2yNvmLVg8xPQ15SNajbvcuIoO1B9PKnRkPcf9M8cTwEQdWc5sY0Llhb0wtgYOAWEtS
L8GjcEeenFVlwGRp20XciiHQLfCOru6c4caYhk3edqbcW5h75TblUf9Bl4U9hAykNyYo2Ds49PEX
W+r6wlMjTr5SBdryN8R4EGwCLuMmI31Ck+5rqlbE38yPp2TmoHUCLxG6QY232U6rXTA/ds6MwcVX
xVvtmbYFwoU9W0jDceWG3CZTwgPUXKz11m7chpCj6XkbA8JEbu0PR5wSmR1haG4/FvYH8eoFYxef
uVO8bAbZ4BMZ5gGjHiENPdv1Wero7HWFetFGuu6OrbOIbKez233JKLA+ZSKBPtkj0NPzrjecPNK4
37lAtehQMQH3QkdeQxdWMW1Va2pb2ba4l6Q53Y7u6EcyLpKdraGJhB5j9ytd6zlxgVRL3ryk858K
qNnjxhNJ/K30fCrJB3uES2ymUm/Y7NRc1qMrlv7kd033xLXJ/6G7XRbscBIG6aM7g4feaoUWj0Qu
PK0ICUA1GMyL3HVfnYWGJ6pZY/sj9wczewuyATQqhzvyi5oIgpOraBQQ67a/EHF37LhQidIHqcHG
lJyZG0IEy6+X9T49A8p+l5V5nmWqh2CRjGzprSx+M3XhXXGaZMk5BUXyVM9D+RDzMPgyG8VMOFHv
aeBIgkNcimkGi54EN3Y9gBMVZpkicbjd15iRiAUakSWWFNWQbZTTI1XIuHWfHVMbYSBogGwtO6P7
CgpCDKW9gdIQBUnTUsBD3UHndf6DDFzt66ixMpm8jrP6zAms3VWFmz9VQx9o3NRzt4goI/avKBQu
PwRUJngr3CNuMiJ0ISTRiZgiUTW2x/1gQmfNlbarIYC6nPLG7Ja1vmzOdTVaQzix8MY7joQzREkb
sPqs4mwG6ZJwxBx8+I/4M0bckaaq1GWQSXQVYNZeccTwltoR59V4D+M9gV2rjLNunJPrPJXas9Rw
3FdQfTmUNGrEWJpNmruZTXiVUAjr1WkwQ+uo/GHLlKl4ggg6sObS4XbNSfW8i512jpy2yM+dWLMi
njBfWYkXO8NTF24lOXZzEA5VVspj0nbvtb28cZBzz+nWWXmoum9sqQxur/px6Lbe2AeX0HgyjEM0
D86mTom5rfJTZ7nLy+yn+WEyaIiLjJkH59gF7bsSGZ3DzbNRwJRi+unHfVlAmgxU4u0KSc6BUsLl
2Z4d943DFi9BA2pNerCy8seiwkBFh06T3hj2DAjan5evPt3Cl17jEgMZ0a2uNHgt2YVGfrq9a6i4
8oLCPPJtKS4xmbkPXafF9zna26F3jeHkWalZ8/nki9ueWSJOI0JzXiQGH5NurYOoaZcxnPU16EBh
eTS18ioZ9OW5NTOeKIU+7mfosTv8L7fQiVtyZcZFjjEzNFo32fda+Sw0gxa2gpTE2k+/MRqSh25f
bIacG66w5vnYI1mFcCpVEeaKE07jyw8yJ49NYGeAPIh3hXULIEtDnbp168p61ITsPqoRe0SnDy1h
nGW+VX45HGKCTvi+RHPgEOpxRDTqu6xnu7hSLmyAfhnpC1gWX3oLPj6pNgbPgf409AiCOXNB/CeZ
NOvCieH0JFVJ1g/39GHS4/yypovIxWhFRSAezHgW3kWssyJUUzW8YdVZXM5KU3m5uDm3Tyi11Iz2
Wla6F6RMZwpKATrV19/1gL+1e/s/C9HffupD/5//sg0dcsyf6mjQfd5f31fp7A9K1v/5wz+EM/+3
gLkYnwNrGmvl4P1A5AW/MTDzPxY8FrsKl5XgD0Re8Bt/YrC61qlO+udP/ZDNgt90/lU/cAlV//On
/oZstv763zmCSQ84Ov81HuqB9+uWJBuhcdjMoWcuZmnKC1zKVejuVRsYjByJ+0p7ZjCTEVqOvDas
qeE0TfyWUGeTPyW4AxGrO6V9I9XJVW7iKWj64NyRxb5i5NnUS/MKhPubTduCM/R0reB2+9ryfN/0
mAGAM7sCsLjKTD0cAq7lEHIddnrXdqXYLtQbbsbah5PEDZ2xzU72hZyxFhZJfkLjJkHX2jYJcD0/
xOhOPAChuOs0557NqRGc07gqGWEts7pqWaFT/7d86Zcx4aaCkafsLPPMjkfMjkvnRUlXPUjKZE+F
a57xECC21Pg9shs3Wf8NP1/zqttV/aVurebCqy15P5ScsbD/Ly9MzeWDlmTOFytf2wNcDr12REev
Q/0ZO/H3ngnajdxOaFjMFG550aZq//e/rP9lX0OD9BBL6n8nUn7Rs/fytSbB8iqan3fl//qxH99A
vk3AKfn6IUWbBm7uf38HDRi0OnO5F9hkdkiT8Ec/skqAa6EOr3BlhG0mZ0zI//kOEsog4eTZlukT
+bH+jnRter9orsbKoPF0bLI2EJTPJewOaCxLM/r2ID3i6ikZfw4wJrCpVu8R7wgyWeWNpeMZDoWp
+Vu7DrT5Wnlsn3paJPbV6KReiA0JwnjVuxkdcoWX8bwdGqCtQQMDq9Tje10K/TUpWWuBs65zOE4e
I6bIaK86NPQLDQT8WQqF1HP0d8Jwjfc5Htw+6ngb0tArl1ocKJGTkKxFATyvRHs9aIZeNlcuJZR0
AvuVOdFPWUxX/NZi5wzZJHZFIJaTctL6lpk/dTBskRfZaGDCWSsZ+QoEL4y4CSehI4yN1EJsy3jE
GVkRYOTEZCg3ichScx4z8QtRnVqQ8gmnYUIqYiV91nda7pCdFV6xMQw9uXNrbLubhKB9GykDCGiE
22p8j4uRnIruSP+ur/r8hsy6R7dk3taRgan8xWXM1EmSJwkHAq/2FOP0xMN7TKC2rSdmHJotevES
+n7hxVv8Wc0jEYrlC0xAkz4Nc7j8X/bObDly5MzSrzLW9yhz7MBFX3QEEBv3ncwbGJNkYgccqwN4
o3mOebH5EClVlmpasq7rkUkmK1VlMlmMCPjv5z/nOxGTTnOTqAnH4oxt+Z2b8ZC9s0fEAdFI7ujg
CIziR93nrQxRvos65B2oaJKqcV1ju83vQcHX3gZWv/ROZsPT67UrJqd/jGJZLw9zB3k/mMasqC7y
jvvONhaGtWypRVflxnJKs90YI4mNDTdwaJxGZUFg78l3ezx86ajcTJaJLcytBgfihIkJkfl5bpdL
0Cjmcx0n3m2vasPdzTLKP7M+6eDDLxgl16BpZzNfogNSKUWjxabHno6F2FCSvoek5Ybo1n7jcQHU
S/vUpzjYQyxc0tnZmpUS9o9gjG16QdvBzi5UVgXloHR6T4G8J/FdYiT87FUyJvi5u0Sm24LgKuZj
xxn7kPBBAYAtFWuui7KANgXPzE+iaLrLoR2ZDpvJnp4ouOl4LzbFbTQ7+17RQz4iAW1VBTyPdiAg
mGVm3Jqe0C/ItVOI4Nsf2Cap6U7NrEAo5HXOiJBtWp4Pl3TswD7yuJVp02KHqiqf2qJ7mlsXBWD8
snxi+C45MZQAPLP6JMugl1jxB/RJV5ResFL1avB9Sb1FtRYfveqorovcULPs/RLJG9XOr9JaMrbG
s3ub6lYFu9WQYcQ7cZMXtDE1ujtS6AOORmaWAEFIbKEdKp1CLs3e5BST448t9TiwB+dxThfIKJAd
L+mRRf5MZk+xzRq6fqeiRoY0Iz7qtAccuomAQ2VbfJTr5h5nwp3otWfM9O9Qt/fCbEjsAppDtfL0
jU4o+IfeN85L55TG69jOyQsJsGZrGH1+8Gmc3Q11kh8s1a/ZgHlvY6U/uUWc760hGa5LA8Jh67Fj
Tmt0wliY3SWWv9fGrmb6J3Fuz0vtUmRCOetqXKAjeaOPuAQ3pSA/s6lpP12oJyz4udg18qBGffSz
nlZJoCVl7aIwON2lOWVjF+ayKR/Mahn79Uc6PuE2tnZ9X6Q30DQxI0VivMBA2Fz3US4+G5rpP7XF
IcmflQ47Jp9O+aqL37q5i0+IZjzSbEaQAhPndQlast+UfG7f80h+lxTe3HdjZ6Bggh9pqLjqzRX3
Pfx7o/0/22hj32Ep+s8HAPjUyfDOf/94/v/8TX87/pmu4c1BCxEc1StxjoP8dwT9L3Ocqf/mwpfj
P2xj8ec5/LF/O+8Nm3EcavMZW83/CP+vnPdEF/80dAub4QGPHAt1H+vyn2PCFClojtYO0clZGrt8
GWRUoWaX/W2kaa2PHkrVmtr31jgGo6g1RJE2jp5xwTrxpbewsqGYmuqlraQjpt219cyiojA8GjY8
g6iqURT6B8kPrBcZacjiUI6pY9BIR5cx7vLEPIhBqysGhgSaQTyuJhwaE1OqjTiD0N308eCVeEK2
As/qzui8DIAQa4d1HgZsk/t+WNLs8dWjdAV4fqHa0KR0A7qAWZoDkbxLi9Galh7MIXa4mEbxYtPk
ZoZ6Su/WheNlFlcDY7Qw7qoRZCmd4TRHNEPJkDwKJ/+qUOGM21a368tc5Aq1vhU2R01NFSx21qad
kesIWvMdD+6mWlKDs48HGnNB7mM4z9OC/FXjjvUS4tKmpKIAOPBUZH3b7bIURifbkmWet1Vut58e
T6KGdUfsvSmiVnuzBw66yZWDPcomP/FACGS9SRAWcKadNJVu3uTWkF6krAbUB0RKnVJBYms1xcpO
Vr3ollOrox/lw17PUZaccuqoZeoiixYAAAycb35E5UqAOAcscBOR96o4vDEZHUASKSBeQ5P5uwk6
ScPzZm66/lM3Nc26iu0xqa40YPpZg/HHVgC+mo5qyy3EDirvOR+JcC0oqY+u0fgkFCnM9ZOrWYH6
NlKYmR4GiDx6xWFwmQ0s9p0BHovVsMtyP80hsh//VJFKTV0Srt2ZmVebO0PURwHNA2AYCJFaQ9hb
S1NrxMSN7ddX9Th8S5Htg2ShHdT1IiYeKZCH64SQ45Js22F0Nwv2QG+tU00lvWt1bzzCxI2e9VFd
qd9rVeNpkkdqOyf6o0b7ZDs02qL5788dq3o0Aheh4PD7n3pWfek02wgMcA5DJMxZwoxajXLZGx1Q
k5QdEE3vpy7qP87Nq9wiKZgkuB4C5Us3NsPkztT/3sHqwq065nRdBq2smlBmWRMQivP3BdFxUiJg
WMmJfmORcB2v2zZwT9BZGyPAK2hT/SwB2Q1GdJeXC+Rpe4yGjcpUGcy511/HrZneWWP3TCVtce13
mbO12qIiupWPhOx6lzbZ4nl0M40AIKu7hEMmNB1AQeaSWBAbZ/XS2J1/w8ee15UpcTvPJlkXmrrN
eE7Weun+ZZq0z1ZR8QpAJVyliy135r/VvIK4q67a2vgqUz9ikToZG1aqIR9xCCC23RCik/ml7efR
zUTigYt301I2j/NurqmEW5rPNPaCxhOA+ybW+SRbuIolIG85H93YCdhYEqVMvZzwDJ8wyTht+AOn
qcMQv8mZTTaSvc32955Y2550sSmsZI9hD2RZ070RI2suvaJp9o6MvOuo6cRzgquV2cg334yCTWXm
QgBrmXPrlShTcKdoWPJc1zU1pZverbJg7ZRFdmQSBgT44NKIfUsx+mYcy3XY029/FcySe7dDnzC4
35afRteAz5JlHnKDITI3LQ46YW3fanRtHbrRfVqcbtpARCro6ZLZ1s47a0PuYVc38aG0nSOHgX5D
T6q2r3Ia+YxCe1aOJgB/LeOPWgJOn8aBMa2SUbHLa90OGAVNFEOWnyo5kAOY71HLlz35YorfI4sf
ir5ybGjq4q80kn4FuoppSPnslxwZBKWBbskRXVXT3mOeJts4ox5P+piv1VptO2eVuZvM2iVvgzeD
olBSTaP4YWSEDXQtJlw1QLDaNJQ4UlDmsAfVWEn77LGoBaNVoBiG+FJSF/Cn7luVj0yKVXsjq/56
MazqFftmx4ciKsMMyOk7yu1es3p7l1V05nU1jVnnUtwxT5K9NZoaSvVEfTCXIzSgiearnHpcAk/+
DusIRWNNxce5cCnwrNFcW+tELxKLX5vuPjh1m0pzMiZvjDsDjOjIGbgX6br1VPHcm7EUsXGrgSn9
Y3FuHYG2qS0SWrFFMaXRj2CybVL/EISuy3TBacXAty01xzqRwZ3ux9K9Kgazvy9wGd3BSRtOrN1e
+arRlt3qdaYApfFs2HSDP17w3FneuYuz0fLzt9Jz3jwyWMfORtBNcKjeDJRJ7gnFvolMiXAQQKcq
7vJXggH0WrmGyQWj87yvnqoa9LWsyr8NC1swkhk2FQQUU2lA8Nm25pSwbBc7N46EcsqT4oWkJral
/lunkO/iD+W8fCy6sO294brJoM6O+Id/NvS2ChlCAQs5oUImQaU32n5uenc7AoG9b2nkOky9pBqj
K6hn8IF4TU3MCtc1hr+39+KlbjPaDccUCnmypkQWjrjrSU7sjOqpuItpqbFBtnMTjlzMZNqc3MQu
fC8LslJ6WmhV+6Igz7kwetatiN7gOknVGtOPc+svrbJih9c8tBI40GSFpE3FBCVvenrErJ25vAj5
YjjdxqlHVM2Nt0SlCF3H6niytQUo/4KJi+ZEiSHoUu90OV0mi9qXQOV/ID88tKbC6+ayDtHDXrI7
uSDNqdE1XrmSHiBqWmXQVcK2gwg8wrD3KytRe4m/dtyXEuNRUNdtsdzTbId7mG57ioOAQqUzQAAu
0uNG5ARpN44BQOujH7m4M7V41osOv4wHR8YH/bFiUs2oWUxtjR2n2Q3XPrY8a2PlY9tuPGshFtx4
Ls0LAVYr03rVWIYkAfWxFHMze7byrtUycJAG68H+OJgWvg3fIY80bhzmzOXokAwIeV+VckAqiE35
YzYXn6yeNbDJymie5LTzCEdaeTfcK8JfLpfMGTNwbhb+JQdoqq48mZVQRVu63rpujkQoCSos+zgR
y4vTIhfLyq8/elYuGxgaMwnQmTKffBjMp3IZNCQd9Bn6C6dqjALhpV1Ia0f0Njsd4xs2tJCT2KHw
bFFX7ZLEF8OwVBeAB1v7JAa+p81Qa5670fHHvMCK90gt1bP7nTKxrIZJE+vFHuAfd8mhmvTk0ieV
4gPwYkYM8bQt4jIWvRBH22q15AkSVbl803x/uaVGcl1RsdNkhMmQVPCdO/l9js8LY5iXOg5PEXZX
pIKBti+piC8gVAw3PHJBlGI4j26hSA/lLi8Ldn9pP2o/1KDX9jerG4dkj8dRfbFWWt5zK+522BkH
6+Wvy8H/X+5uiLMg4/6LK2PNfTHF8sz25tt7+x7Xyz/cHn/+/l/i8bqAoajIo6LsZ5HR77dH87d1
OyMcymgtC1jOL/HYRzzm8cddEe1YWOyS/n6XtH5DUQGLLGy+qoCR/Ffuks6qQv/DAkdHTuaPtvmi
bIUwZvPP/0DHyTUqsjKPzoXEsioMQy6ce7iEhrrkUjQYH77n9V5QEI2/WDKuhCyFHdKmizY2rH3j
InnCcCXta3RcBFY+DVF/W2lV3gW0JiLK1OW8Km14YQkyWBS+pEmrTprOxS4wiB8/Tx2WohyWzO1Q
m+pKE0u2axaNTnUa1A6FrSS8mA4sn5XTQdO20bJPTS2nvVjkDIMxZaE6terHMqOwcbuoyj0Y3AOD
SHT9fQ5vLijzSg/0xDV2rR1D8XFxfzx0wmmh27axvp9b2Z4Spt89DwZxSBceSscyFpRZu1YFg46n
ts3CNrcuCEKbc1AkxfRSaRjNaFhgCQ0ZvGYIHDF52q3T4bGxae3dDHFBYTH5oFid9KlxxgvAJ21x
p9iw34zQxI/RKG0YCAP8Di4anYURBJAi+AYKTlLFHX3LydAYW9Nq4ucZ4NQ6ppQ86dgutD6Y6Haa
bg3NErAfa0MUSHGdP/jfcp5nF6TWTXXM5si66GQ3uSFwvAFHy2R4lz29kZwUap76sKWIniBpy6y/
ZwpfaFOLquvFzaW4xDo+3zTCEMkGSiUypD0W+Z0XY5dAqe1AEKuUwQlAYFzd95EtLko/L09O12sX
qfCWO1cHizpWan7oHK8rTlBoteKxmKrIPDjjoL9VENz7R+7L5WfNF0wDBiSdE6IaSmaV1dy+N1op
KB3xfFo3DJNbm8nLPFO5KwRh008z73f2xYTF58YhYHXjDLIXG3BQ00OiEVtx6s7e6nU6vC3ahBVO
I1zG0ccLhK8bCCI8lZiJ0XG/UbCuv3W9NayiJE62Vs2K2H07xKeS4xTfRbtdCiN95PaJv5uvw/Ev
Vb8HOQDnRJfFozUg3TGVdVe+1kvYN2n+kDnKDszWSN7GHLOQ3wzLiyod3WFSL/RHIkI9Pb4UO4tt
mk76G1cbAlZC8/dpTUCNgyIV7zVegKCTlAjNmcHFZl7fAZssyuBUAezQ2SnM3VPnV+oQ0S0CTMNg
rCqtSFyVZso1eFAyYB+BDK+meVpgUzK9zflInYojZEmr8jLcmN3qYyhGDHwqb/aKNqRjngr9RXpa
cTDmZt/2Y3JRVhI7ZwwFby0IHr+cyiY8Ke3MC/lavKgxMHEDkQzTckmcLyb3HwAUd599me1s5dwl
K+lytRG6UVc9YHVGHPE9aKAuovRARQndv/tpzDPa3umpYqy0H2bpPmXR+KjXOYO93bswhZelu8mY
4TargxiEDLuZCbbGg5sj+xtgp90Ar7Wzi3pTIvWb93HSVRc1Nq5gcst6n8vcebbagZ7YNZpwzY1l
uG1SoZ6c1AXFICYrYu1aR3dlW8ljBUfqukD+oRvX+aF5qX3iD/cf8FXn1KI2oMDHpGfsUtE7l6Hl
uyYwD85pfCKjnV6j6zff9Mlsb/Iq4iXLLbxQedZeLiIjBgpxmG4dRPQDdrT2xq4X7V2H1bNtopUr
ViQYiwoNk/hU6v6u1ql/2QrwrW8FM+K74dMoA0Z0aw3eJx8i4zvPpuYUrfGIMXU1XHljoz1GkWnc
8iiXV2vx4nEEn3HDvxGPHgyA7MmqK3xv2cHOucHSzfVayAW6qGmyQBmiET5AGn8pWoNOhGBIiTft
VVul+j7rimVPIUO77VgQXI0NUPK8rL7n0uu+EVPTvtntMLwqI3+cPDuHmrRMRwi78Gh783vZjT/Y
2Pthn+GBJtUiw2q2v+yJRYXelRexO8S7RkX+nVlCJ5B6onYJSfbjjDETE28kDpIvf7F4q1JTRjeq
ab8Pnf4cF7zBF16jA9reC1W82o2WQZzytJ4hysr51ZZ0j2DTqwD3G27Vzg51yI+01nSfo9bdjfNy
gW/O3kL4bvB5qo4RkRYqL3eKU60iJ2z0kS1lQ616YVOH5XdxUMTalbRiQOSVJai2WU7kO79BszmQ
6jSLDbHZLBSLzIBYECbZUwDah2bc6lvTXqxtZPT2XhEI3FQVhJPFR6Mkk42hdFU9KhhqCA+4svGG
Pgtc/dtejKfK4aK2inG8R/I49Jd+uTeaqd83UFAhWeO++JiV9SSpxzpBK49PNgE/ViLLvVOY7g/C
N3BhqKk+Fab8TJO8OkRThlyQmVm3Z3Frk18R3V6j3ItjzYSLjXlV3Uf45Fg/cscS2dAcKtMsr8RI
2lD3InwfdnMD3Yooquk8j5qdXWqxw+e1drR0T7FT+r3gdcXLF3eBGMbxFnGjDtYYhs1D/+SXzXtN
6dE+y6zmwWwcd0dXVXIXzzQYk9sEI47XjM1zNjuHPNZrVBnKhbRmSQ7ZYPr3ZgEGIcUoe6R9jKyO
BpTm1sgbRUufVDvusenWTAr9am4sP3BnTvvB9FBe0uJRpiYvDRV36HJquE+r2blXFAsETbP4e+jl
6YtVtU0I6fG71lXN0V1h1WRen2Y+WsHUbE2eSDHN0fXTQLPYZqzkdI9v7t0022VbOKU4cP22T0na
vw2SKuVgduMCkypGNB6J1gm3HkYT0Lj1dvZpp4ehc9cPXN1IJDxYuVaf5sTVt0vuF8e0Nt46XQtL
13VQc4WphuGpdWc9bW5r19TKKznRuX5VnMVg9VMZpmwdmVieJWPzLB/7Zyk5/6kre2eRGcrhqjjP
Z/mZCQUpWqyqNJvSPSKiwflpc8nBnRe3Vn2HgE9k2JlNb08/bv3qLXNC6TbuYvjlZnOzuFRPQHrJ
x5l7tw+ffyTn/zAaasHgOnrTfZMjXYso2XvTeCunrIeexXv9M7cb74PgtR0WNdfgqIaEbOi5OorG
c070PgLo6vDI5VZUH82Eq1Y3c6BoRTttfdlGOKyJnfZeKdhvlDu7pWOzIXJbuPeG17uH3OYihizo
vvD++hjrIr2c7Co+TNDzwzbv5J6Hngz9uWeiSDDzIcno8c6zNP3Ui04dLQO6+6adLeIYbS9+jLKz
bmTaU2hYpebTOLTiTdjLcprmSoeqPXXNtY18yPpvpoVQL8wiiAylPWp6NoSazSZiploBYHPvyDuH
TWZolNP3hkEuWPj0XqRRNT2lhuRmPIyiuFG2a71DIyLlEg1q1w5WooU+iM4LJr4ZxEs0a6+YpFFf
lI3L0cCRlK+miTEPYjF26IJFYl3zFJT8fwkMGntXwcDEodyX9wT+cNAbObD+okDuA2cClMVnLzPU
GTNiuwK/MJsiqVYMoQcTINwSFkaLlmPn9fRG+J36mC6ajZcl19r+4I26vPZUulDjOY8x5O/UMC8z
NRnP5OjFY4QszXgWcyHx6lrEO9m1pbj1/doXoR3L9MmDqpnf/fvu+7Ng+3GWX//5H/80AAwt8V+v
S3nPl/942z3/jj/sSi0fygVcLtyA9lo68/tt12ILyvrUsQzTpL3rl1VKhwXNmhZY5t8zwL9fd3Wy
wQRyV5ajafEbvb9kleJP/4fLLngPmCZ8e/89V2TW41QHvawfISIfoapvu7gJofSEdB78NNPhWY2/
6v8mCcs0++c/DGMXXFbPsQX15bqOD+2PN+tGqrn0WO8dcVfhwI6bF7pH0kd825y6VeSkV3YvCbUx
NO1ikZ1ky0agNlqL+yy6c5q7yfUAqAr3yVSHYyuT46SnYqfKwSAq0GWBP1CeZ3AEAqXL8AVWIiRH
skYjMJcUAA02szuke57HX4hLT4aZv3cpZyD2nTRQ9Cyw74URt8jh1TQqXDclCKnaD/Cf31nKHwNt
FhcKJnUoZu0pm8xXSdxy0lSzZRQ7thnR2di2X72ue2vj6VM0FIXF1qXu5ixRsCfTDMQeFESJ+Jqk
dEPV4TZvChv4VB2n11NVWBArCcRRxMjF28jtPbeSleyAKspt0t8SHlHXURfbVwAS/S1toMmu8Gx7
Q5CEzsW0xwctFAJo3E8RPpQS+pc5FLu6bAlc9u+DRrKKpAcwLSZASs7p2oy6DquOmGY2nqa413hj
Dvi+3fHLB6d0z69S2VbSPTJuq47GhX3k41sKU1FqvAJi2aPTz6HZVR8N1taNk4oE2F9MYGAwTXal
JfOf72uYzTl76TT32b3QfrgtsZKgBKkt+996R9jT3sYVnjMnWeYQFsbErE7/Ziat645oJB4yr4Gr
wZ2AxqK7yrXvqqZr9u5kPuObAoFSOY9ArfK9KOeaoO4yBT7SBFNGdlzMPD8OAkU3L3kks7Z4xXJL
t/JiPtMEmrMd8Z6arLvX6sUj4dhmWwxy/sbk1n6bDINzUaXVpQusFrIeWNqBdDNkMDfsYXuxC+cC
Wcdg9hoHDNlsWTfc6A+yq9oj0Gl2cq2VwfItP9mE0tjbV7d+03vXxdS9TSNhoiYRTVjkkkXJJJ74
OZVBp7VxYHKvELlzndBUsVUl+gXkZmvr0L27ox32mkgo5Y+60+/ozWHDBqUdw0wvtj7gFUZ5AoUw
y9pAovMep3WPV/E8Q/lg21clc3pLdt1LD9ICuDdYzl3aNicqKShKIeqv68WOFqlbOVqv5dhiz6Vx
wWdlAusFASDjx1Edco30stdk+0JoN/NYX+u81z3WpKxyAZp0PwzHfKpyI1SR7rDQfpIl7RIu0QUO
XJE+5oM17ep4ZAVL7zCBXLb/jdq7g85t1pOU6jIxhxHFSYwvNLxE9SW5po4aEZaeedufnIkRBjzJ
k2N7N1ELJCax2v7eKn3tdQa1ASJFBpCB7qjKJRVk6PhBFusjwpi3iSuwHlI3+I75e0FTU2tONJRr
nwkPu0nlUzPM+q7De/ZjnuIxCcn8CiQAr23UIYYIfYLy5sVsL0ikG2X3UHjSW+/wX7Vd6i/+bMf8
urolKpEnXCA9kWnDHoZCGu9j67Dozr8rNA1kXc6Sf64/3w1f7f/53/17W/+v/2r7r/e1RfDn4X78
/M//+Ntv/yU/C847TEucvViDf8UHdCF+wy/s2iuNyvSIA/xSn/Xf+JUAMfDDkjfH+PzrPPap0fR1
fVWKffNshvoL8QGGgj8dknilgIk7LtdHCJT/j3VZqBxHcleXRzKr1LotfaIeaU0vil2BElDdKycj
LWBJY+oPUvMr56Id9Wk/EHZLYfUtQ3nhQjDS70unrgMNpmGAFejRJPS+VT5s174aOBeW/nsVUzSW
MwRvpNeTiIxw5sPhLtkgTaT7unh5knoNzHDM2Br7xOS0Kd3zw9B2lNFHIftyFTZgrQIg/kugmyA+
IjO/WwyIP4kZv5f+/NXrdQ/Z2va/fLfTt22Bt8MH7Hk0Y6HhEg6U6MkNGWvOvX5qOvsucSX9XvHq
w6r8xzLq7+t+IPnJ3X9KSIMyLh+Fk3WXvmALpQzrQRUDO/sEJpFV0W2PU9PZUiKdPK4OJxbjxB/W
wvRtMdokBkykCiwZSTCiYAZuTeNaVQBbylRfhdPMZ59IorjuJ0mHU554Rz3WVFi40xdB7eHgz7R6
TqheAU06CV1zMH/wUFa7JHHtHX44jRhS/V6NihjxmrEYypdF83Kqafz3wW/hw+fTXSqWB6oWvuIZ
MHxuyuwhsacOxA9CZ+OVaot7Ld77LS50pjEzSEyqXOb02BVDHtbdlOyGgns0TzdQVRArDi7tdugS
Gn1Wno3KkLShGCYZDDzPI82t7nIFAXMEVrBhueLdFaV7p2qtPMX0iB6N2C+o7GzICVbLN2DhVzmG
2aMz9cMhl+ajm8ffMdLcVl7uk7pSVL5ND6NgB2lZQARYDWCGiz4mJ39w/TK/1EZukSVUjlvh5pm7
q6yIZ59WzfLJKzv6mrlvJcuh7QZqsOoRZMxHU2ndzk70JfCNyGZH3Rt7mPocEvUybcQc49AC9qrL
HsZwouY9OkNNCtFWD1M+gYidJIAlb/D3rHihb+lleUPUoAp5+efTbJhpWJdDu1HC8DmI45JqnP6u
H60iTHP9Ue+rKFhaO7u2EvhkYyEfhV3BD9UQEggAYwDJsndi7YARosLbqZwGehmnWmBVePlLgvI3
U1d/CiOvtj1AM6agfKIQysaKDTmBO2A8PWejldyP65/pe9qAtlEI1BHtSMqVskZlJuaPuiUcd9QS
3iVhjg2czCNmmWpf6Jq8L0qoVahKq3F+0TF1b+ezob48m+uxtGmgoNY7dQgX3PrWwgGtcOziyu9W
f76+OvUXrqGvIp5BZqwe/tldyOXEBTsrcpwjxPRJr+MH31FOHmgLfrhtM/o5ZMqk50gcGquCC3wO
D3jnIAGGC0IFk2gN8gnkmd5AYbiUM54jCM45juCWOdGExCp8L5hohrU33GnL+2zNMehsjhELVZrv
vBgtXLN43Hha3tC+QqQciBAvyt6NWtu4cHSLUCdjCp0oScx0xxWc3ESDTi5GHClHutBfJVse3jXn
oEVeCvehqNrkszsHMapzKAPCLvVX9WR5B9IB8NEm6bBVQAiT41Yng/z677vz/+ju7OPH/VfnNk+f
d+AZfzysf/6W3y/PK3qTtS6wQfCb7Iz/cHl2fwNKxflJ28f5IP91WDu/eQaXY/6hOHuLfx3W0LPI
DTLR2hbvFaSVv7QrBmf1p8OaogWb2yzFvAbNCmIdC/54o01JsPO4M7ITgI4u/RowUhWbZIobwQbH
9+qZHgPhZ0doh5QfxlPp6zSioMLuxmoU+cNMQp2LrZfnzWvpU2lJ/gMaNaH11GFmL5xpZSIV0fdJ
AVpijo+/Yw9ZixGEhihs9Gb7lrZJHCP8aAjhNelgLHuy4clAelgRu4eNZB2p9qyK+xIP0N6LKK4A
O+BV/sYHHfPGPrytw073VLjqT3v0sol21zYKLLPx957ZuK/ZnD7Hfp3dL6o33nm6eWLTK85QaCvT
QzWI5lIVRn9DG0pp7/Fw5TKg6IZL+qCZ9UlP7MEBIZOMdf40WZr/kiSxfys1SX5ay52aDFMhpj3u
m3RvA9Dhxk0+fbqwwOxO90LWWoJ+G1nxg11PVbsT5JWnrG7Le5iXKWIcYWeciMhhMuBkoQFhWZU7
dVbxzLOixzjOivys83VUALyqs/oXrUIgpxCaYNrUaodZrnueVsmQbDnqYbYKiY0lpie+g/hi1vnW
DGf5Do0+D52zBBlRmbCJHYTJ2FglylWs9M+6pblKmM4qZo6rrMlRj8LJC76c1Cp7pqsA2qxSqFpF
UX6UP7qzToqJD8108lBKxFwbJ/hdqHzGQAmCpEFxaxZQTCjOlHuEUMgpqyDbt4KIvGo+MrRaHGio
tgOfqIO9SrnOT1m3ROGFTJp+FobgiW3NET9sLtlSE4LFfck2D5rLpk5wGAtcNifDR8GdU8iC/cAh
LNVgh0KzvY9syI1PEETsoDw13fZLke5bJOpYoVWrs2ytVgXbPIvZNTvKeTsSW5UX1N3cdGZXeLBL
miy/itxWvs6xBj/kLJInq16OnX3VzvvJ6BhYo9X0bZz938XZCz6bqy8caxt8DwdTo6IHokjxEiwL
+Bk7taedndKjlW8wvsXQhjrTxvlOUH6jHIBvOrPSm8fesNnUq1k9gawYMCsqZ1ee7ezl6my3zib3
9mx478wRqMJ0NsID8dLRfM8G+WrIWESV8Nwv57OFXq5u+u5srPcao8NlPxaqvuTjh/ne9ecqOUAo
Wa35cV3X8sb2Z3MCZLBa+Yk8Fy/l2eDfnc3+4KIw/nvGPJBjo8jmJlmTAfi1FkBtpAVi1/DDOo2c
Vy8aC8JoNTCKqmkSd9e1C13erZzTUBvWOIKmr9EEDGJIHtjhFFWbDpM7CIoY/KaHmnFRzexnd6I3
52N+zj405xxE2hLDPS7dMHNJdpxoIZvogZdV5yCF1JL0veFvzG9oV2N13dHIXn+TZ/tVsTqxqtWT
xb+r+tIdvMtHopb6vo2Mmf4nMxn8G0vArzuYojfakH6uVxoah31stlZ1GFQ13/YRsxyzvV6u67M4
YhMIEbfGw6kWNocNAYN73nz9dm1A+Ui5eewHMph38bCSydM4i4sfJk0qc+AZTq1DhfLI1kFt0Q55
qdRbRYwRwW0AjoAFP2Vg07IaLgyxL4YZ1SbjAYa882p41FpgVojoH2i6EbEQMpVi414GZZy6F3KZ
V+OdLe4iIHk3jut1+gG3bWTe1ZD6UWPaDNgI30ihMxzDkaFCtC7fxqqej71rZ/TvLFILap6VtFqw
Og107MfmR21JKn1z3nfuwacr1w4zvXIIPLDbPWEF7YrtyKWLvSRgdCQXyhriwssfIe0PQVzOD7XO
FlrEprE3DOuKJHwfWGlGFyhDz9CaW3eqzMeZxGZI37niHaoTuG7y48Qq+N7XPaYyM80uK7NawRbG
sTCiZ5o5i2tTOu2taMvke9lgmNcEvLve7BhZWQIW5Lh3XlprROG9eLpwRW4C4V8yoPNsMhvvIOyo
8N/TrqIIjUBM0vivZDSV/q0ynNS7cnqfze7WVzwPqBhs52GXzZOPTDrMxbVqU6S7ibrN/8vemWRH
bmTbdkTQQmEwAF13eMW6ChbRwSKDESgNdT2b3/zjeBP721xSpKS3Mn+q+152UrkkUeEk3WHX7jln
n+ETV2yVP/5navu3pjbGKk1O+OfrlgPrlvZ7+6e57bcv+n3J4sNU8ADKST5SzG0+Y+BP1QNmug/3
1DVNnO5sYH4ObkgbPqlwmgxd08cNLf8xuFmSxJkJI1wAdvBN/Y/+xpZFWP8tII7biT+LJjLInBZD
3J8HtyanxJvRhE+21JXFuZe3R7LAqgrNXIHn8ngVyJa9MMoN32hzRfpEvpH5LpFIMrdWT6Jjk7gf
ZzIN3Gbp/9pVRjoOpyqQ2VOer+ZXC4hYf4iX2jr6TbdedIs2Tch1SJurRhrZ5ZAEKa6bhQ/5prSt
ZS9E2gUnlt/jDfUL3Ve7N/qjDedJhWbfe99dZ60wy44zEusKV29gy947D0p406udEn+4Lcwy+nCg
HbKPGccaPxRTcrs1xnaawgbfsgjR/E39WJDiyq2sQYd66q0P0XsTJNR8NLl1sSrxCPbn0PP9hm5H
bs1fxbKBoALwufa+kttMDwxlFht9jr2TOcMiLJbJeiRYWnBTpo5bTj4bXrNoAY5mIqiNbYmVJMUO
ZZafJeDsy95YGYcNYMwsVbvirigoOtd+jfmla1B0WE2NDynMT5a+bcESgXMAFcaZbqagQgIY/Paj
bSgEUj0H106KkposfVJMhWrHLUQv68pKlukka3IPMGGbF5cElXPwpjToNpCzQKtN3KURXxxyqkzt
ubmlX6RlMUFGzC6UuB5yuoS5wXeTpG2DXmUSJQnYgC5R5mferf0dncfuzG3fiT8Y0OunaVbxq0v5
y0Xm2e49ybwftrngFhgSVQxMZRMbkzkizsbyiTfpsbWB/eycgJD2hr1EfOvjT71TcZYVh9T0SKa4
ynvGDNYf48l5L0ujWO4xP9jbOJ+7e7Wyd+97fsSbmEJW6OM+wXJwAXtnbs1jX+XxMzwD+y2HwZPv
F1/6QNslj8yrFvvJtPUMdzzgXEzbcEgX09hBLUwuKHbJr2srSr74XS7ybQSPBOtfw+2DgEHXB/se
mU9uRuIrHh7YCXQIDWhP5ViwMphVq+yQ7T3m0gXGahtTJp9wXbkRXu7f5vgZnkxv7kK083oMRc4C
AG3MaJH1CGAvJEAIta/05rE+r9YCwQavEC0xsHu37WKMRwkNz5c0L8GFsraxYjcECcJ9x0M8X9qj
6+s7AcsP7GfkI5zuA8wKnzDOe8ClBpc0pw9ja1gBlS8O6Fz0rxdIeej7Sc4Ml7Lb3zR22+9Jew0X
ioFHsri31Jzc+e5k3ZgoAGFmw6tdqGAvbVBeFEZj5U9W3nsWiycmDBSKYCjkRRJTQM/mBD+R50TW
lgImWZNbC0j/dT43jsA1DsXS0vblsNz6VGbcX2UYiqYD/2aGL6hSOS4bBFH+v9t1GEvkig4ElD/4
mtUtmuVQWDBnkRJfc4U5Q3Sy3KPEqZt8mUdAhLrxxBc2JVurJ45jMhW7ZMzFFR3VwyF1bRZbRZvs
EaXw5FkInCM1S/kahUvQdgdlWnZLAZGzXrcQSC9HRGrtB43qV7gr7UGw0DoFrKpsPjeIGgLn6Q6p
iYq69pXyYrhuOvgF4Mbbkqgsr6ChLZeN7V+vdvrZztVHkBf3fdZ/swaLVJUHwZfV8Y7w994fsmPJ
Z/4g7ZI1eNuUnyTN8v1ITx2VV1VxrXdajx6/hF1gWuYOayG1cbXInFNZ5M92ZackeiQt917zEUSp
Q/uiEwf86mlsO5rFUiDumcMNAfe4opWoplymlc5RQGS8U46fh/3sqqu+c+MvamCGxQ3OpJuN7U2A
B+Y2aIJla7TZEmIFT2gxmrP1K7Eh47s76nDS0iA8Y9l+tOk65Fkx9cbesIOM2GjnT2Ers/XKsGw2
isSY66NbSfVNAbENvakqr7B18zDK/eTVnqWzi1GvmbDSBdRzSz8BTpQyQ4Ykw3vIbWGcVsDBG8/o
mLJtae6tcU0ecvhkt0YwOZt5XKbHtYfa1QwTEqb25JV4nvYY39ernjKlF5/9uRgUqpbN4+ChYMlx
0Xt2t8vMhu14ikWzhyoLFw6HHGKzKuKjWCV32yRRX2MTxEBhTbG4NJegeZZq4r8LVRJRdU53sed8
z9pAVIjy3nwtnDpPje1s45ouNlM7WyRLLMiFHT/FfJSvfdu6DmKd2V7mswiukqQfNsswTadZqPW+
syJIoJ1IjgFP2m2bTm04VqTjsIL3jzrWkm0yVyY0kqXVBU1W7/Ykux1dUdGljNOvs2GOIZzWinam
crziUkzuWBEM2KQFG1uigLYzn4JUVE7I8USuLx+yAgTa6pbaLj9xxjsQpyt364kqIaHWjdPtNA7q
ffbww228KaE7KJoHZzmyo7HA1JVs4h2nM4xrjM2cPrPpfp3mPEl3f3+C/Z+GLyLo8S/xRcf08734
80rR+vVrfh9NdWO6g6Krxz7bw0PzczQNyJg4zIOMrcRINNnrH+Qi/i7kMNMUOHgYGv8o/0mLay8j
K8EPj7/+ncGUuqG/bBTBhzkcUZAVKEcMPG0X+uNGkQbAuC0NLzhSSBGdXGDwD5q/yKAlqrusx5qA
L/RL7bcLtcpQMx8zN16sg231LNggbdhv0suB3lnpIi57ayRcvBZOwmg5qxPLuonHUzu0cvwqoANh
zI7JUYddF8kPmrKCj2BS5cO80gKyaZbKJFyu5vEZMDEmY0mXKEJP0dH4DpOPJCEivrRCUuyxulhB
9+0NYDkT/g2ZvXdeUOP0VTyuSahn+cVagubbjmdSKkHTbNLxgZZ61DNNtQ28RYqQB7cfhMOZvCrU
FH/wYMgCoIqtzaLFGO1H6SmA9AIRNNUMV3HGuQIoAe1aLwxE4SqV7R7nxgchUGQQCAewwgRwz4DY
yijgFOLguJrOAFmDtZcO76iGYlXZfRfxCF0becs4Uk0JgnY842hxwIKmpagcTO2osMEyJAFzH4ks
DZcpHQc9Lp6SqRnBB1ueTI95wF5ANCj9RIc7/DNLZ2AP99puyXbuGaQrNVM38hR43XjIibZJ6dZv
Np3RfCtnKu8Z0GtDUVq39Yq1Z7dGPjsSK2zOUF94wZm7pxhnNh5WCkM/3XJS78aa9KR94NJWN+uy
NsH1xI/kUXbNWoZr4hmvfpVmdz4Y7HxHqgV9jlCRc0f4fb3r7fTRQ8orkfSQQXM0Y0HjnZ9EW7sC
3D6y8ZCyGIAzIRDODp0szsyhH5tRcDQqCtyEZauLOYd9k3f+vQXjvN+Iypz3JZqkH1ukB4ZiPiYi
nk+e1i8HH49x0Yr+PkXlrPol8miQV0hcZuJ/n+hxw0GvyusJNRXLbHdkj4zZ2EnLPWEja28WKwtk
u1bDkUgthHTIM+bNEBRcT7JmCULqMr1np1Txe6ZVYQqj7RNvVvRVt2g+DK9Pw0DLywCqv9vAJp69
0n/L3CnMg3wB97C8TZ20nu2htazjotXtbm1oXCLvCSRjNtz2ukcsB2ePbM5HLCeUoQiQKDojj21i
Z7el1uJHdFrzIUf0tz49KyrrPVktQKdZ3/BZaJvCqY5TvfJW7WcTe85kUCsRJpGcjS9JM9HTwDY9
Nrbsb3CzMdzbwNGlb40bq1krGuVKakztxY+u877NPiC9kmtVhqGAmzcFvtKquWA5F92wuFX3ia+s
sM2H7qZ3FKMh/OL5puVnxl4J3LW5YTvrPrWd1weh0YG/aNYMHz8I8ThiLnGdN5U5TEt5JcdvzLf+
q8AtF1zbXra+ZcWKju4bmTxmLG96VseSyk1aHHRg3DNY0M4c/lYRU3vNAfvEanS4oSY5Oa39Uh3T
ZSiOXD4ZMSU33CyUnYrulE8UBIiA5cjw75+U/yuTnZhN3H+J5bx4L9Lu259XPb9+zU+NzvrFtWxf
/JTbfp6nlgnmh2Cm7fAuJCH9h1UPQhw+GmQ90pwmYDCfc+63PCdbIFrniFjxoKA2mA3R3zlR8bL+
5USl7o3npn6FlPhZ8q8swCESLV0gJZHKOreJatM8/5BSXtXvcALAJCsWE0WbD+z4oy6M5n7hFRUY
vCbPC/OOq9SWvWv81aFzrNwSEkFgoyk2oPxjcsZ7KaoPWxEVvK4T163JAGY8Kt0+GNyN0yUMd4vL
BZfVgugZyqfocaYWE+JOnTgfJO06nvfV6B4XUzIhw6ARNJVUyRJvMJqpuwJeMjcqYvrgG5B2Wqwr
0Sp29Ng0jJ3uNDLp0sBArhT8BPdzZypJ40fmam/disQfHTJL8kRWTVCdIvxdxR/xwp0y//Brpomj
KsVoXTa11Z8aEhmUB0dj/nXhnv/W0QI9M9oCLrrhV8lE7tULQGlwYmLZNu6CNxWRivLiUmZsv0da
SnGEFvO+xREHtC0j67CrZeJcxFNp91uLLvFyZzSA7k6yr/uMp3Ag7leyKBhJAATxc5KUcTIDgWtJ
xoEuF9lmT1lT/8BRYrys1NPjrZ2Jw7AP23t+Ml7bS652GAvqV6Ic0QZz10uXmR8K/t7eCIiBb5ei
DV5UBNOgKKLsgK7jXpJGp0C5b8t3RbkoM5Ucr8eyLO68GbQxRQPWprTS6q4PioAYT0IQzFulS7yJ
xlITkszlQIzvSfkBEcu22wHBuwLwDYl6rVcsJHQjbKVP10aiKRhd0UW7Ccsrndp+AAbfIQ9758Hy
2zrlMoeFdH/EFodHvbrXSRqrUz5r1zKUoiuxeOJLWkwgm1cHgqJp485u6nw/JAnVebNAdWZMG6Wh
3pSZMG4UI0PGlWEz6YS1N/aX5WDglo1ApvDu0dw/dWYAZmce4HxmAxa1xdKDFHEW30eDJQAIBux9
yrDG/BvtjURAGSyEoHXXbLIW+mDQcskK7LJyL4xyxdaESgmt0MeygkvkTDEEFwfRkGc5FqsYlDRg
va4lmNZQdvA5nImItYYj1iOYxGHg/XhV8CErQuJW8nmKFuFvUUHSiw5OYHKakpa+qCH21HizOIP7
tSZUBXDBYrdxwPvJtrPOXebiEURvz+fa7r9gxarviHLg5En6SE68grmaDr7bDN+bFVGdqUZSz00i
Z3hipRcrgEGzizracvBuI2woiur2fjmMMjO6I7IJ8WZWupNek1Fnz4aYOp8K+8omagpKqu10SR9H
RMi3jgDrvCsDhN3Q5enwMSM53sPRKq9T4bePjiG8lzRnOxnmtbk8VMuKRtZGLXQDhDEX6diL+QCu
fnpHVV/3DYE66p5E6tUAOWqvLYCAzlBQ4B90w97FebW8dAHgrV3lR56/zQByTQc3KFt+8cAOgQ+1
jv+gIPoZR6OUwJyWZm4Eg4/EhuDRFOSE2CBFeZiKmEICSfKE8ptoHKCPBwrmUBDz8QlNSqxr+CPm
JDcemRhtaF0G5yGq2MTuVlb4XyfbnAgWuVj9adaZagVPbZlf04xykQabLSizYMYpPfj4zkOzXqPv
0dhHHxm+93STBopnaQ0Q4yplawFz0x1a1k1NApcQkxi5ciaQGjUuyalbqiewWwdWS/TE029gLWEG
MNG47COaewFtjcPL0k7e1RhMyEqdBHe1qRkuX4vVxLJNeta/SWKp37g8FUmW1TUsxmLxvueSJcPG
H8es3TdJ5j2CXc/bbVJO6WUw22PoLpbxakKx/5K4FN9c4u9HVk7pmE342GM7C/PVm6IbMkMFaWZH
4mibral9E2ODzX8KHKKLGBYhGRmZkLc18i4YpxIBfI93jkaRpV74VfgGC0sKb4JEAqtr00rcDutU
+GE/LXSAN4kAzYpda5Rw4LiFYMKwG0oIuhZ0zEgFAsVKY1CoGUt/kAXHtqjKMPfriWVFpcbkalhq
Pl0T693gGw+q6jNDaQNN4jfJuj4mZb8Ur2Nf5A2bFGbPGzmnVErUjTNbV11TWsA9kS0D3i2Tn5xq
szUrIsl5txwFiM1pF/OQh6k/Js43P1X0eQ5OzZmUWbU8sXYTW1FmRLjy4UUSuQcbME87b0yyPWHD
gxBGsYuSWfLeWfhoo69s16Cdr/2xfB/Vcgtgx+IMR0vYBJX/wmum0obxF2rMjjNyOo7EJkJWZ8Mb
21L0j4nGiGTjwB3RGT0qrsMmdal14I7mensrc4qMTKpX4IiHc3lNI3R7z7sASLaAhbmdRdLtXLO+
rqF4hikV2nITJSBG2Qg3PvLmdF9zUcCcsbT+HWszOxzbsroWXuQf+e2+L4S4N/ZKl9HGWZTaAUnL
LvgstK/xWIWx5y6ntXIuTL2rFnYLE8Epin6T5RMxUkusoYOpNJyjNfvIsrb58JuUySEts/S1aKuG
U6D1ferBTKCqSedthejIpgDMsSB5iSp97Qk9hM4cX/gqaHeQGbw3zJgJYkm58J4rBihQwkhflhTd
dkf3dlrt3ZhHADfo9UnW4LdcdGMzZENvaVpC2j2x+p+f2crOkHQMI3nxhG0+TqV5q/oE3XlyCMmn
XvlkUTH32PN2tPY5/sO7Lib6ulCgGtG20rynwehsUiozLwppPFVcW794WaW+s+hH9FBgf26rsq5D
GjhUWM0GNyMyo9TJF8V8AqlLr/YYeHsc3t96vyDlXTrutiuQ6rZeWkk+TDO/qgurHrN7olvB1uLm
+wzJkBbW3KSjO6x8AvhHhht6ZUmlpNxD6s5IO5QP2gf3cO3Gu17M5iEwU8DCNIbLg9loDGA9NLh7
Suc1oof8IXKD6Xo20JzSJqPYAlBBzIRFPfp28lp5XVirxRPX8Pe1w3GeZcqoGTp5rPpeM+zUmA1h
7fb2JahWeB80N3CsdYQfFgm42BEujiVVcAkFMdbNB4sQAxCokUxUHBhDhPoXRPvFgRjiZ5hWBN/j
BvzlEJZkgi+CzDMvOCmqTUAO4jqryScBJXJulmBcDo0YRLjOXr+PbBe8QOqbuoO3vCPJ27mXLsA3
zAB+fco833kpyT5iEaW5tk1HZ2uvTn1iZVahbzjNnqKlmzRpjD3We8AGXQpDhKYQFbo67dJ76ZdG
BulltVrYYHKGCS9Tb8IiKVOWrR/aJYV9wTy2p6KNttSjikOgkCPG+QZ3nvXdovVsl7tWecpb06I8
Cdhd2jMJTHNwH1d5emI2mbdgEOojy22qy3QOyKGc8DQyjmUkdxgQlOG+Y3OKt52LTmbGFKoUc3Y/
8xR+CMoEZ63RwOb3rEsSJ/UhSt3mJqjK/iIjshyfeBDEuFsDZ+eJNqKzPque+c7qdgP+iLSUOien
lFHaxYWvY1U00Uzfo7aR3rYWOsocz90C5kGnsSbGLouZ2LezuzgV8cPEQc8k6yr43d0Mmsl3XfQp
wl8q7+hMiamKu09oyaKWR7kUD9j8KL5PQsr7MVtvks7irInmXd2Z0FM6EgNuQyKsxXr2jjg3Htei
ia9HEWMSUl4sNp5qIf0NjP9WWPWieCY4hgsFaR9mqJgWcxMwyXe/hgT/U4+x/H9ipsRRAtyt/9x0
wXoiqd6//df/KTVl6fYbhfZ/upX/9h/4eSunrvWn48L5xRMEPT3T1tEVAEk/F9vmL2ybHf5oSQQD
thIv4fdrOHty5vzA9xz5G733bzgupPlXx8XZJ+s7HoWynuXgwP3zYttd54bndaNO3IpiYiMIaKWW
0gYtqs1xVl5FUAfCiX32XavFt1ibIFvc4tW20uIcV/HiMmqt4Jh03D5ALbnoePHYf4DzzLbstNOt
N6hnK+ucU8NHDpap8MwdWJdot2iBUFJmcZ1ZRBOsZcjJ07vl55KTjczWvD6Ybn5k5t8vK0UZcVQ/
2FqIHIPIBndCL6sco+vOVcsl3pDyihu6t13yerrNYr/AUlcmu4LR/tRUc3Qc68J+sonlf1rLDLYl
gLlo9U36NWHq1Acw15cNRMH+MUDf/yi0puUsFrghHK/HpJj0Sl7PFG4uxz092QAXelvkFNNM7j4l
6D7i51pcxtgMY3DF6LVlFFPUejTGtJ9i8jjSMhVtctE0XxC+z3hwCTvdOGTOyb9Gxm5NTIwNQbF6
m3pZ/ROCsqT+CWPwu92N8xGFJL5dA/YfprUWDyKgzmCQeCtLtumXbdaTJZylr255jsQfCV67Gw6L
6qHGGXRfiq7i0DLTa7tsNWgVLxc9cVjuD05VdDeBgv05RhA8CPS16tmQFlKi4UZqX+ENpPW7doLn
aRzhzZqq261dX15kifKYIxdjuNLR4PRATApV3JEJ9lOySdN0iIqmv2LJO33mZzV90sK6pSX2UYvt
5ll3l1qCx0aHGo9cPt/6WqLPzmo90nW5y7SEjy7abZSW9Wf0fZK49mHVkr9ZeYj/2gawcJEk+c/m
BYNASsvvPtGmgVjbB4joRP3GTM2X4uwuMFA0WwzgmA5w66Ly40MAzrHsDa5CH17sJfeOtitY2rhA
HfN86WszA+Bb8h/a4OCdrQ66AVCbH7zVhtBI6bjaTkttMJzwrnHILqaQyzZtkUksKwUy55AjudZn
j0XHdj0stPHC1RaMIu3bm07bMihPS9ikp8RWz64NtJ/c3ZbazAG+VsG41w6PeWQ3s1HBOgR7lABc
IKzGcIR4Z3fIWAWYAObeKpqD2fbGo6qS9dZquW1vxx6eCy1nPUdLFBAC82LjZQTWhO83wd5n4UTp
06B4SoEa+azJe5glazvQPuCthtgoJ+ZZUbfBU9pYZrsfoW+AKGGTUuwHJ+qLMEBU8nGTijq+gPUx
Tle4MJmvx5LHGyyQDqqNr3hxbNJGG2cRZVD+jnXN+BrXOvSxnAMggcUAyBNRIdBAa90OyMw/PJdI
INS2M4C2KD9xl3dvpqpZOdSB7ZycRfrUSgt+u7C1Heb0LPFgimUxU9qoMUIib73iPuOttWcO4Ppi
yMQq7lus3VU4uQNvFxBSxU7hsdg489Q8dCmRHHKi+QVWhVbL7aP12vRTT5gJDSYyo08ReJeWs5Qg
jZh3DcBToRk5FWyqrgYvBapNbVrN4Yf+u352Xd8GWFw64DVmO+FWQOCyHkRvc4Wim4CbQ7TEdwS8
1eUYla7amdHs0OhnNROBurpXd0h/Qm773vU/TZwV97ZNve6u6IX5njljpaNYVFnkcyEpXUzHkjdw
SeF0ORr0QRbjF3FuDyi4PD2Kc6dAP1MvEKe6acBOKR2I63x+Vp2XMdfpUoL63E9gGyZdBTX0J4zp
vUPirzj3GaznbgNhAbxsdeGBny3QkocOZ103bOmFxTavCxLizOlvfF2agI6l2CTNB8H9CI8A1Qpz
NtX7iGa3Y2n0RPh1BQOFKtar2TfyxcVc9gNMoLVZdGkD31qHEiIPSszvK70OC6jaJhAPCpLgtoHV
uUulG+yDmEVDRC3E6BVUBC+6K0JYK2Y4pSskVl0mIQf5xFX7KCrYll1iw1R1wfVtuoEKClICFIe6
o3nCRcAuZJ7GuzZYWX/Y1g9L91gwy5c3le62KBqaBqvYfA9qyLRDdKyS9ovp9watZ92DpdsxRr+o
ttmoKzPKsvPxePUXVODK3bziK5x1x4bDlWEjslLRXTl+t4X6nHUpB+GXnU1QdkN2ot92zBi4VEaq
PHWfR+0VVHu4rRGEiroP5DzjSM29dVlSBYJbPDpUbVYwguumEOI4FOnU7oHuNtZ9Q5tu2bLNX7Jg
xv+s95d44sV3GxZhzWoTM7MNJjmgxTjTm8/KHsQXAu3NFas4YOx6Q9qwKq3smMcQy1Oht6i+3qeu
5dDdAdZmyTqfF648BqMd/eU8qfQ+Nm6YHraYPuHx6H0tr/Sqod8ElJd3y4bKf+qyub+s9Z53pNWP
7Aq731mSTd9UeiPsOuw0nTmh+o40JDWH03gdORxeqS6OHvVeGTy+e1kXTnaIKMvZNjgHWF0PcK+o
TFzpdjY/+kq8gNmOeKCyuR7wQe+k3mZnadnvA73hNvWuO57YeidLMp3YoNExzlowuZ9ix3u2utS0
ti5+lS3X2/KlLiAGnrzzTn/R6/1SL/onD4wiEAkr7HkDPomzIpCf1YH+rBTMZ9UgaXxKA+2zmmDP
JcpC7Xu4wZdukawbzupDflYiyCupO++sT+CjSr77EkjehpRd7x4drWYUqCIfgc0lc2PUQfQIqBDh
YzqLILbWQ8RZGqENKI62hdBrPhs48nLN8vTDRgK4T87iSoo2xKJnGukaqh1Rir0xTTwV0rRzCy75
CDWqdYcf4OHZ3YilJZsYzQnUj4Zt3UMuJnTRPNN3dpm2gAdi7vTcnvt13VWjvRRbQTjkuSDN6J/M
842nLfuebXVxQUuzd+JoHI+jIdt3qS9KWTHMh06xfKuzqDr0Di1m3Kv6wbsaXOuKrnt/B/FKbNe4
avZlZr12dfAF1TPd2WOW07Xae3d4krUOgPyzLjINTU+B3+pXSiRy5Odx4KcCFoVIT6BpEWuN2rkG
UXPMbSdhsBjm5o1A5Qzx3rBjyZYQztaupN0xxApffAxeSYg1z+0efcgQh3Ywo7BWxivNjtPF0sX2
S4LKdOIT+sQvrrzP6GB2jnOFNgCuu3mZhHLgV3rpiwoAaKZVbx4lyU4cl316XFmVHHw2kOQFRBoW
ZHLDxkiWXaRFK6qrxXCTDmxxmNrb9lDn0KSvSjaQ39KS1pgdck59FWFzOhCXCBDR2ec53tYraw7m
1UxxtQVjmv/oRjsm2F1i5jhVs5wuJpdfDGgtGDV6u7B+H9zKY5XveOIK1/Hbf7Tgf8v3r9VRrnr/
8hL6X/93Tv+sBv/8qt/9Vf4vGOK5Sgoguixe/sxX4ELJ79T6edn83WDFPRQCEV8GPF7fDoHy/n4P
9X9xOGSFiY3L85jb/lZk07b+KgdLTiwLEhMoB4Y/VycT/miwqowqgp5Tsq8h9PKmvXjPtvZJV2ZW
70vtnZ5WMtZg2ehltqFP306L393P2m/dtnG13Buj887lZzhac/Dc9DNmjMhu8uLgad82xfPxrX02
c9Nxj8PGMdgPHRE664lFVjXn26FyMYLbRg4DjObkH7n2iUvtGJ+1dzwznPrJ1X7y+Gwtz7TLPMcU
+UmRrDegdmgbui8ayt2asYmWbYItJg8HF07ERTsVZsKGMgOCKbPq1WhwY1HW0FQrtg1dotgjI6YX
tMZSeQvt93NcoBpuOUFJC9mRHyN+O5W6n7rR2za20X927OcPHQYkOHJ9Ut4mVkstJcCd4CqYpu4R
nFH3JTD87FTUQlxPkYI2nC9gk4sEizW0FTfy9tXgIF+zjJLlRUEBH5cd9sAdWmELz6JT4GWRABWt
0dAC3vgxRjq0nXcn2EzTDzOxOo6UfCnuc5wsPKbqFf2hsL2l3KXzUDyONFoucBOi+S6NbPo00jq+
NORoPwuqNs3LFCzatLHZjk38wJLgwogbrE1eklJ3nor6c1WRBQ8jyR4jYc82ITJ6mzcdCdRdZU3m
82JQPxuCye0q5iQnZydvpJa+AeFN8c42FVw9rIqzs3tF+1gM7WjxtbcFk8T8ZGu/i9TOF3YL0bzn
ddIDrkAC7fKzTcZPyQNQ0M6G19E+GpbbaXBNhA2pSvtskIWw3DBR0tKxroxeUpZsHb10Wr8SfO74
G5MjnmZ3Ip1miBbNrC7b+WYmpJptSjfrblLt+7G1A0iuaXRjAqG9mJoMlm1pqgdzKFFNOoqmP/CW
OTeMX4RBbe0voleaI1WcbUesknjX62urse0t3SZGChGbUpUILiK1HXFlms9WJqx32Jrys8XJOdud
/LP1yQGgdKCfXslLp7ZhmVQUhMAIsIhxPFDJlDU09dn4krLzXc0639u88x3OaZwMSmmWcrfLg1Tf
89jiTFepU1UgPOuYu2AECKvQ72buiJlLOnSLeLqCFLG0aj/YiiZufbcMOrevGWi5ckrSs364dEnz
JY8KeTnry+mgr6ml6b9gceDmGkcz8CksXS63XH23LfQ1t0sS49FSfd4csoAszKHSsQled3496ihF
1AyrsSMNmLSh1GGL5py7qM8ZDIQG8hjZOZvxn4Ps3z3ICI/964Osar8XVfdH8gAH2a9f9Y+DDC8Q
hwSxf44dQHw/N6oYhakx9W04fFKDgjSX4LeTDHIfgXk0VJpRCRhhVv3TSQZxBCyt6dgBKbe/dZJZ
9n+3CvPCPBublBMIeIB8w388yTqbHmxydPJYWhRlbqIBKdOde3FStbNoCO38PZWRd2iToTyp0meI
4txpr51qdiT216HeQ4tej2lrj8sm5flpo7qJjjYxmF/EE7pHY+CySj6IOFDsrT8ma3nOadDqEcgI
37PHFN2905hqR3eFICOwFgffR4p3F58tgLck9YanZsI6p4DQbehqiwghnyBx2yh4dnHlEbxuzJHt
QVy2IX2z3VsiiLvHKPtPKPXzXQD8fU+uYaa1cUyLx1rQzb2T3bJ+sZteXU1mU99Y+IxvY4Ic99gR
vEMdjy4IkwhXRJI7lxwPzf3s+7C+xrw4xwKWkGRid0lFotGH6bk7ONA1wp4uFEZ7QWrOdM1wd24c
9oKW0HWGH4M6w8IuX/s++xYvk3fHTXAFxjMTOdnG9to64Hj6LA/TJZOvsWzgqGJHuYjmemSyiLEP
bDgThpWdhynuM0npzsr3+yP3e+B6sRETwPGA2+gUmsHliTujzqZ1VSOOQxuD4na69dpXRfV1HK1A
c35hDRw6fvSnFuIpBl0O83qGN0o3Jn0qeMfwApuctsH63bGqbwMt2RubLcfFKAn19m2Ucwal+Bvm
3t+PvjXTz2r9qEGpgGnGMTaL8ZtVGeKm0WG7NBcLmUX8L6VZ5btRR/H+89z6t55bIL8cfJD/XAN6
G7699yhAf3xs/fZFvz20fI8nEzxR9Bf+F77JHx5a5i9YMB0dVmBx8+vz7PfxW+PNyH4FPEt8ZNWA
R8nv43fwi+2aXLYdYKR4NfFw/g0ZyPvLM8sVmJuF8JhFpK1TGPqf/6Fcg2cMd9JKWAeuvt1S37Km
zKkSDJJgmJFFZ6OAX4u2srrmnpxjmofKjusg2Pql787EsoIkcZ/qiuV0aHjVgMWoWwF/1WxtzGNL
/5IPn7dDko3AHa4ME1tbtNNNnHkD3vZh3Y1LQqqwd3kWuIPqPmpRQgWsRev/P/bOZDlyLLu2v5L2
5kgDLvrBm8B7p7MPMkhOYCSDgb676PFPGr1P0I+9dT0iqyJCypRyKpWVVQ6kYtJJugMX5+y9VrIm
0UTzzY9iomQl9QeeyQvDjvdV6JmHChpTuqawVb5bnqF94sm2u8pBZtNeYu2af/iW3q0JbABSSZy5
4QTWjq2cLkotJeDc0vu9M9zBDHdMMqb7xho7+6Ij3LR2Y+Z+q0yaMAKAWqQ7kGWEoFIg8cclsfuP
qKCWsEm0siRQuCTFwCoCdjFbNBF+7hcI0jKvU6Ybrtu/cdWNiH1Gfs8hWSbkVPsl+eqRecqWIOU9
U+FkWEqdSAjdpfcpZUq4Uf2O22bRu94/mtECO3JHDVm3i4u//9n+H1ZJgiakMsd//qm9ep1fZdL9
+KH9/jX/WNaav3MaMF2FAmY/+9MzswPu10Fqwabe1D37nycNYf6um3B0FTHJ9L7hCr9/aIWuctcs
JrgUGJ7FM/3f+Mz+8pE1ePY2DfpQtm+7lDzPDKQfPrJ1iNQjIcZ6HEzOFgND05OMRPFNx/undGB+
jp9BxCiG4DWBCnAFSGJ1HfzxwiDpDQ2L7ssj+a7yMucosR5Ioe4nE63ZrBNE0+zWuoVKpm8VqePw
w1/kP4MT/4f1NN+f3bTjcgrg0umo1/fDT0k/qU6dum2OC0/nayrA9iqG7nTZxSw8bRsSuqO5Oy3q
lnUGfuLW6UlPSiDHOzYThCmKOTtFXTNc1o6Vkq0om5XWjgz2vKkOiraVT11i+TszHV30CMRo+8SY
kZKSx95qBsNYWrG9C8/XNjJl+KhXf/0D/gfiAX9GiJa67YDS4vYguDH8+AP6KK0Txp710XalXLGK
959JMN1LrYwhrBbl1bRgXOBr437HUJuAmGGNxzisnYcRm+zG9TQP+ZBZrXOtFRv21NY2xmC44pIr
jv/Fi1UvpsrnqCoVsNNW7zneC+pGAfsL6uYvtwnSnKZfem55tPDgYh2k0NrK8TI0BuOFfOeRzla/
1kcxAbYBT/AAHzNb60tb3P31C1Hvup9fh8trsZlaAZ4AYkOo4sdfmrVATQbylxwJ0WvHyS3NVeIs
xBD8tNn2CSzgv/5+wqJJ+Mt39KhN8PzAP5hOGer//8P7MLdpSRGHjo6N07ef7JT6KfSDsdLXiW1q
u2icl0/UZnIokWFabRPgG9lGofk+N8DxgTmr+F6ngnwiXdxnV4X7GHEcaSktQLUI/oElYmltMe1G
q+GMDGAzyw3iMPbXDGRJDvIgnDzpua7yhCpa6POA/yZU3JAyB5nBbmEncE4jmiqYuKh99kxWUXMI
LUZtzThCl0+1CjQKFW1kp0XKcVKBx5Tko6kikL0KQ+oejIBBBSSrc1ZyycZbFu3kJ30VpYzPqcpK
BSwtkpbgxlpWMiwQV70KYk4qkhmrcKaCmTmc70vGBfifMGI0BHKnIAojmh3Wt4ynbjOz8jtgY2uL
z+kzN975OBkOIoWEuFM4mzALdcVGG1SWNB2aIHUaohUyfayQ14Pvnysuf1OxK70y3VoqoGqrqKqW
uBtbLgcIVf4aYr+1YijuHAS+WoMwX9SJ1aKP5vuoDyTjcozMB1O6KWLzczy2OUdli3Nstj1HaD3D
YiJusBkwTg7CLVoF58htRcOs3mAUZBqjl5VhfmXiAXguSCNwxesoURCcbhZJ/2U6w3Fmxcmh/g8y
xz/jc8IzSseREz/Qakn1zLucc2c2XvwzfActiSLxGGcsj1YMtc2n211QpeC92UAFuJexP4CwA7Ph
rMaSfd8G+a6XHCM/aj91mTbwVog01uhROZGzY7UAgHpu0+4DW9iKikcrL5yUXXMwCdN64pSKZZZ8
Kxucqf2A/lkxRYVesnEnrX0gHBo+xyVKkXU+6T0HLSsdVq5B4e84CdSBO3qkzlNJJmTYtoUiEJmi
fWjUznwoXNde1W2rXobZTg4a7tieVoTn1bUd8OpwLbKqwqIQpTkAPRes2KpMY7ZoLkH2QxZ5la9i
JcRLe9gPF0tvygsWY1Knz5iRS3CScm0gN9zqlm1+5qzXBxXomsB0GxJHnmvc+EkH4sK1y+Os99Y+
LlDahMYnBszVgUiLJiDLVzkUszDOLj3BxwFa1jX03q+QO3W6f6F/CG2qFz76yU2cDRQyJJIfN6+H
rcls6nrhWHyNJpgH+mJoEI2273UuadV19XiZju+dVsqN3znDtYrCHDhvO7BD6AjpNdywxUduQQEz
S9CFzXI/9cK8nzWmX8z9TpZfGQdhjY8x2jbQJNR2KL2aVyy/o/uhnPXLGJjwS2GMxrEtS2/HjWei
IrGUWyublVNAQFmNVS8pHZG2Oe3oPjlpH3/IrkehiqsU9a4sqD0mSoDcOlkfpMid9W+X1X+lCv+r
VOF5MvTDLWj92r1+J2NfvRZoL676j6H67fTx7//vp4fK71/3z0mYejb0yebadCt/xnAavxvMyHgu
NLhX01z/xyRMuL+z7teJtqFr/G6++ON8avJFVP/YErmEI3zrb5XmkVX8ctM0OKDywGvzpMp/z7Sp
H2+abaY1gBQGg758WCNLKLS5UfE+oGw85MxN4MCScMn/Wm14kaOKra/kMs3JdV/qORUHgJ32LdJm
PHo1/x5xn1W2qsIZbvglY0cy77ktYyRkzGOiidH0aPmSLz5kng7c3UE6XtevY0ef062yO15XyWhp
X5qCnDdFoo66KkhLGzrFEObRVWqJHcv6mrh3YoXXpVygbiIVG8zdlMicOxAQp+XZtcG26DPcKB1O
R8bAbL84qUUhqGe4NhsDP1ectOiZQ9arRzteeEym6at/6jQwdkHnDrmAD5wmB86b+qXV9FHE/9VC
DbHkmk22Oyyik00WUN+VKUdZCjcmUPHRMwg09c6NFlEaKbhnXs2WY+z5dTg6qa+p3cdO+YkAMr9k
0ZNLkZqzMf3xy1h28CKFnR4J26x0Te+2HEVY14/eymMtpc7PNuKv4rYx9ffI6frPBWD+TZXaRzok
9B6GxXkigi6bfUhuMLuS0KJ4YaFDDtkmfa9B+Rt157US3D/drKsaTGiydXjWttMMCHdUeO1VnyeJ
PHoW8YW7qOih+7gCnjaNxDGCUlOLxT8Qu7J2TZ8Pb4aI86uiDv2g9eZ67XsARimFoXEragqdgzWi
4AFWvniKQugNzrFlrNpfT4MoR5L0zPCCjthD+oyOEld5XwKFZRwbFgue69p/bkDSnpIp9OuLZJpD
IF194u/92Arvm8a406eGBBjxTzsoi9iTu2jQ/DtrcSsRGF7kP48WF2lnKIrtZOkEvGeKdk8ZQcem
TcaLzF3mLbUs7YGKg3WgchGuLHOivhBSXcyXTqDMkDbwQ6vegivJLlOpv0ULustsDMVBatqFqxEv
4tkUyZTUTtSBhqCTyBawnGK/rHWnum0nY/6ApBnxZSm//WNujd59LBTtFLyPtWWxn3vXBqjo6jrL
69jZTQDisvVIB/OOBoYbr5uij0LSqJO/PFaczqY16ObmppknY0+0ND/2VhZ+cf2qumFMKynK6FP+
RctN6WNMjHIvDGjsePGqSfnGfTDUtQ8aajCleKnyUceVqbSZkrp794m3u/EcR5QT4A+idL3tIsCD
GSeQ/LhQCb5PYj3Fr9gScWmVqJPxR3FXmUaNhxDx5sx+K5lotijBZ0jtveIXIfB+Jnk7XyOQxwZK
Vu7KypqWdZITc4q0hrF6CHHMkBoFvx5tCZniFk3AZXH/JFS0gQBj8SezEHnkykmqj5H/UjV5q33x
u7kIJWduJ+7Q2UFxam6MVtcq2PZRahxZupn5FnipXm2gN+FC7Re0qO4CmWlVLPYitpguQHL1yqRq
qb9DDKItv62MCV9KwMvU2Ea7fccxVvIHb72FHp6J09Ncu8yOVtNijp/Dwse37fCRu3BqNK/M0Ghr
5CpSSCaPYv+mF5TNaL3gh3VEJI+ucsZ6o4EFjbIvo62zVFZXftlcmWbjlLcfTgP7zlAe2nnESEtE
FTmtrjy1+MrmtTbge6HQAHR8gGS3MzPcth7MJBvTXIs3dJrrvVyw4MqqS7dF1Y2XfAR0qHFOfzCV
NzcSSqGLflWOxwrg3j3clMFnxI+z9CI30QamM4KX9Wj1XncTnvW881nVWylrr2brJCeFkSDzLVva
PjDkcfx6Z92v9Fop3ukdAm1a69pIU5S+ZAwlpTZKrTiIKkVlIKnNhBOY5WPel9qwq/V0uO51M3k2
66R5wt9WzJ98M3dv/SFlUYqtLf8wFrNqVpXtFhVCFNOgJlTG2F0xr1PAMCMqqP/iAnHGcP9yCHf9
Or2+v/40g/v2JX+ccRjBmSSEsVIj3gAVwIDoe3/CJ9GiO0QU+XSf5+Y8k/+x7UPGpWgIPrkZ2xeu
eg1/DM5hH9gOU3MOvQzn+M/fGsKp9eVPgwGm9ibzd2aEannoWr/kVqZ4ojmEHGkPSMrcjrTCQGUk
NSRXwGZv2bC4URAzNn5euMYyFoflfe8YQttKORU3sq7kO5jBsQvCwjWPjdcnV4krWVc1fn7K+tgI
CCxYPGPEybZgBuROMqgl3WaZJgVzK128jXNenFxLq5e11htGtCdRh1s60YqPlmdPFL0D+qpo4Jkj
gDFqaDuXAhMtAUlUdR1rTPE2YRMZm6prkOQIQy+eS0fzjXVedt4ndfqkESu5ZO+0qrBfZwi812bp
Dhtu8NEVTXyhwjgC0lvU8NGAY7dmCaqpJxjiQ0ElmGdsRBeThAwrnltPNpQTuHpWsxxQ62bta0Lf
mRDZTDN7ZWvFMu/6QbouWQ/dxEpRT9FtZ4AFUIzk3lkZkoh3EGlhQ704rZJr5JH5rjHNHu5g5FKq
ojHuzFtYk+YlPpT5hbVeOARe5xsX2J7Dq06fx6Nk+r8Jp9G4tAuvGzcsG0aVGGZWYjfp8NSU6nID
rzgFmiKneluIwmi3ll1T+Dc9sEarAX3VTlTcIXb26OreYeHfTiikE+7KdhJldzQ8BLsrSjFA8qK4
ccoDL9MUmyie7ZkmF2VxpKWx86kDDRRSvevzt6juDf9C5Km1trO+OuB/lvvRF2Ij1G93Htvwbh6b
CH30YszE9EyZ7ZC4eWurHcY7a3bK98GYij1x5ZQKfOw2B3NoyVtq0jIbxgB2Cpxg7PyHVAuTiH6n
9lgytCaxGE5r2G6SNkohViSSSQdFYITZG1cgiaMJb+I8IY/RMYeOlpuuNSNMrh3aL3vPoPbAcbBx
9HXZOs+RrflpYDbt9Czpmjp7c3EwzhQYJlYScTP0JbtebrQOBNVD24RGSNvIke666wiY3ne2TK1A
jDa1F2ATUAX5i0M+jMYG6xhsB8Rxrc/aeSQjriW5c1mTgb4vW8vWCQiN+VU98x0DJintu1CLF5BM
nXtJFpLpdVVNrKI5EITpVTVa8gAHlFOo65NoX2rrsqFCz/nOi8YVySnuKM2cBsPQWXwWRAPa2j2m
UUJtgAH4LqXWO9FQrMt78k/uARdmRdU5IW/j5e1hkeVEA6ett72QJsn7sP5wy8J8TO2luytqJbN2
TcSrtW9RHsrcxyhrPwYm4wE0qgk7mEGy2daq6ZgtZNMhEWZrlkMPqJS7dT/2w5YKbHY0x/QZ6U+0
S2YmIWa1XJqFWXMMFnc0cBaSTe2wA7sI/1YWyzPl4+tKJ2q+YpS/GXjWYdZWQlKIF+fSLUqGkJL0
AhoTm4YmEgMGviU5vYusm7KDE0rt0xJ5zsOSWNmV52fiWIfWlRS9qO+jtjGSy9HlvQF4S2qB7yTR
lUSn/CZoGlyNpOZuURMXDS+vSR/RzE3eSmYRy0PQMM67D7LzOe9REdhd6W7rWl2+EjnwQZsBMyVh
/syVNhgbv/4iKL+vJqPE2jd7cXqQprO8pLw5L9CPhxso7UdjlnC1yzDyr0QMNTA2te5G03TP2NC9
Sg4FqMST24n3uG6+LEneH4mGE0Sni89TQHmqp67ZLo18ramwrWBxF6fcCoc3wBLlNSca52RPOW1n
wOLJOu7RN8kKNmPUITJfpFPGmNBF9MYzqOas0wqMZ4BoAFF2T7h/k8S99lwPU3RjUMDdw8ONTryB
w52p97G1st3epxjspFO7Ater7Zyo5brvDoFvc7MAc5HsGIQSRV+0tPxwRZk8GwjTTMWf0TDi+lD9
SdrntcffVvj7CRTO7dLP6ctoOKlYxXGVfa7rMvqY4A6AHMEM/9hUejJzgyj8tY9uz1xJUpykpVNH
HEfSf2+i9nG+OK0Sd7uuTLYK0jzSZ8CIq02leOFI5vFI0fTEHmD9pME4xm2zrmMiJ5sotYcwsCBY
PtStuR45FM+IEISx457avk5O5exzEG53uuwRcecjdQJygfxqSI2Bbl8Tu7T9/Zx0PGEbZM0/dymm
iWDQ1Cyw60QKpYKICMH/Dm96XlYI/miz7OUgXBLetafelMK9xxMQAYSwbD44U9Q/49xGeoRYyboa
vKqRO2lBQ5BZDQpyyqzyxu1tTRJgNws2zV58Yee6eQJJDMtGnCHPwDr8N9JqE+hnCwp0SAzxbtYU
Gjo/Y6KtMzJ6UfRoYRGXIRDCM75XJO0Lj4DDlXlGTheCKto4KxA1Xkyg1K0j0oukx0tykmdstasI
1giKjD3tR62FoJLpL6ViXZdn7LVDz4XmHJ3oYmvBm6fZHy1l8ak4I7OnxrGfcz/sTjgAMYyV1CDn
IKNCnq340IUnvVb5HmnB2djzMjARN8OUbh34bs/8JtTGHrDOl3hx0wewzeUhr1IZUWqc/UhsFm3W
sptGhCwACMKHj2bOKX6Ta4m2DZfZfZ5nyqVrdmtpS9ZAzGDRWse/yPJBvlCHSK+NKqSgsojLkezB
I7n3kOtwVQ/h0aY6ykQ/TXA4SYyL12FfTxd2n8U07ecmQ7EpvYtUW3guD22r2FLZnvpbCLFNvOs6
yA+rEWTj1p2oTW7K2Bu09RixxgzOc7u/NeP8n7ZZV9iwv5pe3vQfb/nPh/pvX/LHod75nfIaW3Ib
rwHlZtV8/uNQ7//OCfSHvTorxj/SMDr+IIacOod31coWnPf/ONQz07RczIFUHVQqnTXx39isE3z/
9VAPgJTaLQIjgxyhqYyDPw4uOaNB2kwMsZ/DFNoCdTSEPwmkNerN8DmCmCfEctW3XQ8gS332ayU6
cWRMIbJsozYY1VWiOV8wkNg5h7ScqF6MDK2uKjZNcmtN4Zs2IJ3eLZE0QXKr61CorkjN+eJknC9U
NUMGNyJet3Y4bkkyZ+zf4KGMPagqQnfB0Pj4qdMh97nvkePeOdkANyscLPPDOV8pbexnMycH2ita
2ldhEKdedzeqa+uorrKRut7qyGN7pEBlshZaPT600QjEBwA9V+nhfMUmb+OcSo9pUDAWMcAmIk7i
JS1o+Obnaz5/bp5Q5pSsdz92PPRUSJLe9MVwBTtTbhvU2nwaZ1oSrmnncMjEW9s+jue7TU7s58Nv
jOzzCNtSrDiCZC9+Z0OJUDcrrctVBJj9TcoYpolkYLcpzTVtNpJnVn3lh5xzBsNJNpqfRdndRAYB
vYHGsnuzdNNyM1mOBvJp4uyo16VBd9evLMoEwg9BNjNhx6k6DyZ+4mnuq1OSDMldZUBqZASaztp2
7iW1dTYrYNZAvI0Pzhzhwmsr5ZBn5ISfJCs+eNX+dZlA0ljRnAyxpptl9jSXU1Nvl2qA/xQ7In63
c9N5MCM3P/D5qN80hg1USTG+4CCpdBQjlavl4ExjzbrwTMt7Z26TApUjbg6LwmLYpvUmTw6CPehb
DduZJrJupivE896tlnfjFORt5B86QtL7PHHHE//L+XM1tfnD5GfRU2XYGqdyvXOvOd777yIjzUEu
nKIQY2XzZEjHRwWAo97Ly+xGI6IB+MSnY7aSVhbDsevC5uiWXXyI8rC5kHYRXtBmYzpms5DkN49Y
Knk3x9D66Ehe56cwItzxSokaQpaQrpYFiO1CeqyQcq2Nj9gxfszCNPa3Qz21kPYMp37iDDjJCwtF
D+e+uMd20FmDa20L1+sAmnVR+DUPnXxYU771nsKoj9+pY0ENyUM//LLk0FEA4WbRVtYmF/s6f+h9
hx+KziCpbzMbNzpTMe5utXDKAEdNvVroJG8pXDJfRtA1XCQms6sAV0F2kTmx/dJwWk+20Vj09XGO
uvlFWwweNSKIusm245VDx+czRjreGcNlnbulY6/0wQcGpjYLH7bncphr5qU9ykYswUCWw1ohWabQ
4A2j+kCLmEqZlrL+DThSASWQZmyZ5ABK7ys5GXkCJZO+LqXdjOuhHcotTzsh3Thm9cbarWPov9Jy
JxqioXIJdxyqFqBTvJr6zA0Gusp0zFM44VCBhb1+cN6ARLbZBrwW4k8Khcn8DmJQIYlNhScOp2lc
RRyrryLZx2xVdZDFMFdQkcAFsM0oPYiCZy6AKhbnfMQYHc++to68x7WB27EaNd8ab+o2FseVW7vp
xEjSpe1gJ8zmY9iM2j3IOLqsZFlSb73I0X4o0touV1ORPk51zqFhFO6IrTHPWcFrdqGgjGPHuNPp
Zs5ueUcfdDXHjPKCyEVLNVfdXROZZocCYPG7nRFN8hFjjX0jyUlElMI92R3SRHhbb+47dQHQywEp
qSA5M0lbeUEnORM69ON6YxRalu8HEhLJvnQ4XLObYk4PgT0Rn2u/6y9tKexLMyzCBoAac3lmmuVw
remzAXOhqr+YveF8kmQC0ZCqkgswXvoucxXGnLXPPZhQVWIQoEQXhS7mCzu1/GlNPaSQayPNwvGy
MfhNEI8ugdQ7bniQkdW5QX9OcwPGomjeEKgGR+ksnKWJIgflOQ2efkuGy/HRT+XylaYD1QcVIDdU
lHxGNnmTz8tkHZupTV5k6RjOySgzici8Jptu+tAzKPTWfFDznBR7JyAigUxqQSp04xXtnOJWVyKQ
+OwESZUeRO8WF7QTjcXsbA+hJQTDUYzxpj3bRXjgMy8akjJfuCV2yYYMFiYSry96aFZnQ4mhZCWx
0pZkSmDCHyNdz0UjD1XFW5pPhbeQ2wb6aQ6u8+IrBcqCC8VSVpRW+VEkohQqO/c14hTu30FWc9Wg
EknYUplVOAz3D+MwYls5i1f+/qnvfyW4lvSwTbXwz1OX96/lb6c+aX+7qbqq/fd/+2n0++2L/zgl
0jAke6nrjM34xzlz9f2UaOji9/O01aa69/0A+ccp0fqdFLWO+pF8pa6A8v84JQp24i5yI48D4t+3
TLJp//WUqKqPKoStwtv885dTYqQboms6as8h0ZrqKjzzvXMuAq+zgn5DTYH/HQ5LZsPClvVyypI6
TI+2J78uGRcO0iE0aX27+CwSGxMCJ86NYSTJurNJSZl15b9jekfHVixHMXARY1yVrVs22WVAojy/
4kKUBrHIXyBYJvDkJ5fiNJakocv6214u8VrvvXxll1hzWAHHa8foxEM5WdZBwrdZlzNZriCdxgNX
hvN9yT8RWC73cpYwB0p8tX1hwD4svNU8S2sLhbGAdjVGe5FLe5XVc7luhtjfW0CsX+JFo77dVOlX
vUi47/VwCjLurfEKRme+0wfr0xC3HwxVo81oWNOh0O2JqVtCPAtPLFfDpYMOwQMctXfkIWUXbvq2
oDsR2d19NDvTpS6n+cOchviqsq34qKPZeEpkzywssVzqD+1863VxdMmZWVzLMAyPVZY322GIGC3N
NNrZd4knBnnhF44oza4aHfM6GrsJWHdkh8klhY4JdkFkcvaLAK1iFHbtWnBCzgptWxEXWE6+PXnd
ymdvxyk3o4kUlNQty3XpAW859X49YebUvMS8GceUgXrWdy3WXKt1yD1oWcuf2hgdOOXdUvkQXohP
7g1wGox9mlhzVvT9B3dd2WHLdrDyACZ+Fo3JkjLU4mE+GH5CHVwrqpKTm16/hChH6sBOxinemKEZ
9hvDlvOXRRaD+xQZExSOyOfIttGrMHvp7bR/yeo88w/2OYNBmpw8xsB7sdla55yGdd5t6ec9FwEL
dl7Tef9VmV2p4IhqL1arFVmMyc9ch2pxRrOOHZql1mlizNNno+2Ha6SJbNu08+ZtUks4U63jmvNm
zjtv6YxvKzvxbYFH2i2TN9gKyWJFSRt/ZvtGJC1zqbQARk+L6CKyR6e7ayUql51wzOxq1PnE7Lym
d/kjQU3G/jePycKByMdoGvh47wb4vURS10M/egjJi2ooHjOeI9AMJ3y2nkQz5yKgGWB+FP28IF/x
/Oar7+UcKWKkf8vVopkOc4QMh2FA1Kp76/rGuu9aP/PWo8Ha+OiMWn/PemGctjHA9/AGGwH4DDFE
CapYhgt9Sy2L+WAQdg5OaSfhdA7ocsnnhF8L0lTo8n6k7yI8DBOfLKPCcUWFaMWf0YzWJt7O8Z6b
rhevS5YgzoWdTAldKK/8CM3KbTcmp3gVb8jgC7ZFH5aXRgWn6W6uMcWvlaaA+mXG9hKKBMhSpuJl
7/RB3vQzVBJivQm7BLgOK6O0XNqzRHDKAIhdz6t0iIFzENBH+v/jCJPWA7c0rMYhzcuLqU2LcE0E
EvShzCeng7BFxOzJWozGO3aNVwGXR+h8Z2SkWVb1EE9HCpsFHqIuIz5XRCL/WtdcWgKGwXa26TlQ
pa+TJeLXaJzQqfuUk5vrCcUMeclJ7JfeWz7j1KoeOSC74SY2Q7+78FLZmCsSexi62XXY3U2CHwR9
NzDNpJL62lq06kZ0upvgNlc2HB1M4GqEqT0FKWTR3RJnxiMCSPcOQ1IaQ8BQ3AZPny8Ls9A+hXmf
f6V2BUGKWrE4WKnPVUssRf21srHXNwMpBBPa264N++Rr+c2f3iqXOqNcvOp6TwN762ph/VCczeuA
qDja6mzOb2YlgLDPLgjCNsX9fDZE/OtU8t9qcDE2srh7//mp5LYH4PJavv52V/1E7/v+hd9PJB5z
KxQwnqVT7DQpJDA3+n4i8eiXghwSxOp4b6tzxz/nVrS4dIJ6Olk4AvS/zq3Uv4r/8kDkUw74G2Mr
45e4nU0OCPgbm20Hhj/PWr+k4gepVa3rl9Ou84t614msPGE5ro61Y5CRm6ETr+O2SHjMipuYhFer
g443x+7yh9/czbcY/m+4DW8qfmft//0/v2zE6ZLpqqvBVh6xm5Ll/Dw8G7Oy9Ef6mbuKJv8bEhoo
ZQAailNDwu4qZHZ9x3P29C088adFlf/ku/KT+3xL3faYK6qR3g8BfUuKgkmMveycUeKoNxZAMStr
4DTlzVZ8GEBxXfky4kb/1z+t+KUhw49LEZk1gUFHj7wlmcmfvnHURGHoTtD72L3r7hp5pH3tGgWQ
RNN7TGYaXeuMp8p+I0Nr3GqlLsNjg5+n2Jc2477RRYO2GjtgUIRvYXXD9rJWJiquoAptDR+ysNeA
n5cHWTbjV7+ae8yrLXv5lMzgyvaj6pyB5/4UTU2nlKv1BaWA8Dlb/N1f/6y/lHH4UWFJIeW0GDu5
JsiAn39U8ps8p+n2uHPm/JIl7rw12NFxP3EYmCwhkpxBjNGlTMKPv/7GHN35V//Q+OBbq7kvb3Gy
HDjr/F++deiiplaT0F2umeQwjQ1y9G3I0LWSxgvQymTjFh4JKxCFklSBQKwCYIr5vw5WPzrEQ7TS
SI8Hc5x9LHl7nYUFaTXrk964V33URtyWTWNfC7Fz0L8VHCAyPrfrysKUYMf32WAGqbugJhteC2+8
Sg1vX+YlKSf+zFG5oXEEw698ArJ/YAf8Oa37y44nkX3XxIcwMQ6jUTNjMpnoxTjOnZ7sKzXDyedN
WevPhRlf+k1Kar3j5p12m5zMe2cTBzcSDNx2Ya5YQ4sVesjdbHCrKePcwDXXXxtJPiFjhDUSTyuD
4UUS4wgs3H2f2jdEpL4AAIOyTcZjQ4UDUHxamadh9NiiEncVixg2cOfJduXPOPAQQEZUekTOsbdz
/V2kcb/M9B0tTS4V2MW3opHRXdf2T6VlrzuYalTTm43b2JwGNMi+CDiwRHU3hV0xrnarz4v0nrKw
+0hgMI0R8HWDZxYzjlAFOC81vRUivZux8ppgSfx64xvdC+JnfR2yol92GhO+A0xk50PmEWnDgXhi
spEYfK7G2tSPBpExXaFKmldv5NUQRzSTbW64+VfmNwvztN6Pj710RbZ2w77XjpxuqHO2rkWT0+mS
ELYLI6WtBMMUHsq2ZCBPcXUKdEQatxa6p0eXk2Sx8uizvrsIUJ+F0ZuQndhPDac+zmAekhFo3oG8
NNvMbbIPKGbGM8NrccuOu0MGFJVVs6n7et4ZJFs/eVPOcCYDrscfwR/0FZqvMBAeGuogtges4E1p
yU0pcdKvMvBoLJAzwrtaX/XEFiCxsQd0KNP2w7K18mnexKAg77pcB66nl/JxxNl8jzpB8z8cdLgX
EPJ1PrNcz/cJD/DzCqgOW01UukD/nL7Odq3l4QmsTWO4cBe0RzfG6ObFxqstu1pz+EuMlWc5VFu1
0SEz1KCiHw4UNIYV9Z56viA5wjuAdG6X38ZEN07hJOZ9mk75dhDOQAqC69IO2h17lDn3kjstbAUL
kwXOmKGFs771TTZ5NFFC85J6fXtlWQlhFFyCPZNRvB1BhBqc6GHDmo/nmYHVvNd0PHUBkmv3bPWt
68kJvUPHpvM5nezmgXaFjy5D15tw62ZG9pQRMu1XMBCHrV17FcPuCZDPtm6j9Jk7q+0HObvQbWnN
7hfRmvFJchlvgjwG0WPn7aQ+Atq0n4DEHQhYjgBwB4zwAMdS7jg2UfdNn/DcsSom6ZDO0MxVCm8T
OQNKrEV3jJOFr2u7RGP4LKze3MQaSq3UBqxDmiYvyp3PHsMJUmYIOz1Oq01eFRO89NRadkR2ydvQ
C+Hk7ld5/qlEqxk4bhruQ546VNzF3/Bonu1tr3mbXSenDwUJcOFjH1hTNp8GwphEWxInfOKIA7Ux
lbuFc+v/Z++8liQ3smX7RaAhgIB6TaTOLK3rBdaiCloG9NefhSSH0908c3n4fOeN1sZSmUgg9nb3
5ZsCnryPmPAWO7NznxHX22ZaI66noBsaP/YG/aQJI3N2ZVwGhI4kygQ6eQPfErPQg25H8klAXY1X
yqu88FqPZ9Iohk6xo5Imdx6T5cczs7OI1iyV4QXp7ACaW364+yCzocxQv1GtWi3DMZt1MCdWA2et
R3xyLvNaND1VnbSfbascYU7Wg7ob0mi6ThsRWytMrCS5Whwf3Ft5Z7zAZOWchFpCyUvOAd1swBIR
WuyIiLqtfddlVvqgGU34bhMPzbA6UEfjjxWdopMrLDYBmam/2zL8kF5drLMuSDG7LpGuVReVas8f
lm/R4Me9MANEbnA9NwmAqis4dZiwaUo/2dYY3OKMJHXDZ/apYk3BEyaPh6sSan2GRbWfvjHJyNsy
RNpYs9GY9wldgSDvoUlQ/NHZdzZKWLA2Q6pW/TyqWXp2YRJGfusMU7/Savb7wDmDDKaTYP+92B6g
F9sE+bHthHr2FFoyPCY6DwiTnr6jbMeMvmxTu4Ws6eCKDcLej7zcg0dLfPE1TUy8Xa2rB18cmpnO
7VBVt5OZD19llNnXLkW1a9E1A2J5nRwZ0nqKjSvzyihHcTVbwM65GZaHaKyMPdqTC0xPNdWq5PaK
4NAazVPJG8p+vrLLif1roF4Cs58hJFNnW/gOE6Ti7mYbJy/JAhzh5fjVKlKgPT7tRSAH0EQV/AHw
XFYZP1lAq2ET1G4RQSowgymCWxAZLlP+fQ7tRM8wDTOwRnH3bvFwTCptD9oU3nrbkT4Qu6gdZh+e
YbHXE+6uw0CGhFcsJ+rEnAaCqPkeNXmyF1UQhStDQnjnIznCYdzSevoc2XzoUzEk90VVY3xeDOjD
EWJDAcLZ2vRtE21C12WGhqjCAvFglfO5h1a6qtFltCqFZIQ3GSvUKumd60gSUGHzn2wmo299M5W0
CFsJoCianKZxvp8a7dvsTRA+E+s+woH/+0H2HxkV/r9cWZvLNPfDefQvYayHuPiSlT/5Gf74mj/m
wqVQjUZwekaF/Beu/c9NtfebJG9J6J+Y8u/r6H9tqp3f+GdOszo7bmaWZb/8ryCW8Rv/zHqZRTbJ
cB49/2Qw/OXYLhajxTK2cnoGPvKXtLQgGKUiFZdkCUN16HUX83FkYd6RydLRgccB7Da7i4cmwcH0
N/PRL+PR5YfDQpFkDxgfcAn8PDPYMpsiz+uKkxj14UZp7rQlZ1/IvabVTnByhlJjWHPNYE2xoTEe
0mzMkr+ZDZcR7Ifh4Y/fAbs37wGvxSIJ/DgbFiVCFJDw4pS3Iz48nFNgc4u0ljw1G/n2w7Xxv4y/
4i8/DSgiV5SHs8HFPnIZGH+YRKcW8y/adXLKIv1kFHgl+n50tp2j177yMB6sXB72+1TC6FlVlWUc
uS09i9CtX522w8lmj8EmcJpPmURi8P/fv535l/cDnoMngNHYrEcdDh0/vxZtjsJcUpRyUoMRbwNN
ae/SqsEfDV7NtlG0StAB4irtm6fS7jmNRlGuac8eNxq3QRaX+EhJSsVuf9e2RX7flIISKQ1NHTZ5
UgLSq6JI9X7A7RkaYljSdUe9inMPXvgts2dUyIAq2qzjj28H71hhDWALEW7xASY+2g2WXtmxJU6h
rm7JlotT5U20P+ux1YqtRUgJ1PgAvM+v8V5AvqPSMv+bi9Yy/koYkLxEDJzLm2iDvvz5ZZKxNWNQ
cypg+E6zxnzfQDPPrNep7ObLsKhXR3ehPs5LiLqVJnlq1U8MPbomCeJ36ZK5jpb4dRlzM/+S0eVi
w1ZdctrGNCCjh4JFbxNUNSU4MdZz6PFxUGxMHpWEWEo3HE9eXNJ3Gy29MflYb+aWXFDDkqGoyVSL
Jo++znTY3Wp6RlLOCJ45uBxmLwY0TiHa2YoB3FL9ZT0QRPZ8ttDDfjbgB7sgNh9J9dMHY+Agj5O1
nlFNEvT2VQrlfzeENtj0Rn+oDdiTUeamj/rEe5oGs3Gc07KDVm6ZCmXJGI0jBYw2TdpqMq1NllDK
uK9kRSWJgW3R/NbWQb0uA4iCcJpnbOTWVKZfh6KcDsHglCQNWLh+0a0pI97FBEQ/vNcxoTHMBOYd
Dggl9lhNuxslpzug07jfc0xlpMJyIoFBj5vCieDqiDDu1jkW/GCFRmS9WkMT0Z4Sz+VbmKK9rLI+
toqVcHK8NQghfcO2eYD2nyaDtjdHN8SDY5eUu4jZoqiMo1b2uQgc1Lu2cXmXsPvfTTJvvql0ca8P
RX9PVS/GmSBwyxxGWNBaO0vkbuB3SOJkEntQBreR2chiTxS32zXz9AqLyGg2lq7cek9BQe/d9HCA
EmDRhUEmmz3iwVJ9F+3GTpTWe9L22ifTojNdyXyiipi8QXA7abQ5chj1uhs2yCEctbK9mQPs21vW
+CTds3SyqzVmeDu9d92E5X3HZVncjjwlrsLAm28nJ85nDrmNFj1FeqvrB6yzs47hM/W6TUAQjb6+
YhQUkBU1dPcuD0lY8HhJylNXTnRjqMQ1/DFU0wtvruusREceYdVoVmUdxw4alF1MZnNuUsMZDzUa
G4boog7GQ1I7ghp3gR1+VeXwXTaGXWHuOHHF25+w/bAc4z7ZdSrs8d+P3XzITE0cyhokJMpZiCGq
zamsA56m3FHeD0j9PEhC44RZut1HbUw7cFjgKAaI/yWGXL+RVR7uSRtzbToBMQKXvNnCtkjXsxT6
W9mM2Luyubru0lnfk6M093Ws0+pYF+bOzsZwbbtpcO92I/anqhUUMcRuV6ytwdOiDcQLIgi2Z8SI
FEmX7OYFfHmD2KVtRBXWuj8beRwgE1YDjmzVubbfOX2pk0N0jJWG5zHZwHLWaYyw0vHYusb3Gt2O
ayuezDsAFmxoRnf4RohW+MIl/hu7tXMM6anyYfNqmxKz33pqm/pQS6PYZTGzQd324XkoqcUbrKzc
9JGod6aa9A20Ixls+jFtbyIKl1B7KWEqif6cZsusPRQNW2prI6F80sfAFGTb0kosgjUavSitxpSO
b/kbAmANsK7TF7o7f96+rs1vMi+NLc0G2RbpRDtUse7c4jvydoCqzfOs9XeewoNoxPD5g9Gy93A8
mO2nblHKsXRc16Q/brALan6OQ2/vaU5PmLHSaVVnK/XYzV3zYHJNkNJ0OTlT0DD0vsfq5VgUnXFP
ibe2q0v8RZ5e2ldFECcPhos8OrMB4kyuunWoWclNp+RV4YG9hrdzZmmoNhX79G2SgsiQqf08V9BO
uiEb1/ZklNSaFMZKVs2wZX/YU47HrmBMayLtfSWp/fOmexI2nxQJ4DCs3DnDIMPaxh/7prsmh1o+
wEnMIOG31us4y4jvkAa7nj2AULAc0q4TG6pHrP2cF+M2HSNaDGtp7qw5cfy8bdtd3g3y2tZnenCG
Sm2x3SUbUsIuQIk02MyZhfdStQAKg/6tFgGnKa2ud1FHkNigkZvKxd77VnOb3aUy9wlWqqekIsMh
ROOswNmO26nthG/YhONh03rDzsw775m4RTf6Ob61s0HuGT3T1oqt7qn8WPSBQT02Mt2DarrQW8e4
x9C/JPu0Qy+L4TyNtFE6Q22bGxtUTnXSiB3dJ7lWrzH/jc2x1YWVHsfZsE9NNSy93nRnzcp9wZkU
bOxkkjeWt5SzCrznKxuZfl9Tq3Ks66DcmwMMGyfDECu86AbkHmAAqat7ksNyk1ZlfyBgszW9qt70
Ca9CabffKP6O1+QM09MUItNZqph2AzSAzeWuQ/+Mstf6KCg1M2uy3aWwo1eek4SJWgl0eegIhaie
jWPrUsyLlg+HA8ww66fE89sCDjvoduc2pXT9JafT8ljYo7G0BeG628KJS/ZJZNlXdiC7k+SjfSis
FipO0dwSlWYYJ6L/gPpNYJpotH02cKWfh0IwRHLjYfGNDba4Un2gNmD66g2LjP49ZIV9S2Ww2sVF
9ZrQ9HItRVJdNZmTqVNPQ+CmGoqjxv98azswZ1ZOFzVY63CWoV5Cn5JshclO+xPM/uxes6fxo9JD
eVcHGj4906RWUOj89DJMeI7aUep+SdPYOYf6mNJcpMccgyKa1Ed4lYTscU84xf0ALanxx1J5z6MZ
yO9mmhls0Rqh0CwQQtowtnaR7MKrjEPivU4fyKEyUu3OnY3wVolxujF6vNd5pxO9TRr6/GrLS4Y1
Ozn75JSxMfp1VTAXk/+/YV5T0SprnNbGKhmWGySB9Gybs0tocvH1cvfGdNqlGP1kYFEcI8qWRrqy
77YaEfjtPHpmB0m0q8xvudVhj8QGKO19WinKMnrLGfnOjaFpLKpTJwnFTRSkbDcErtWZ9E7ZPows
R/ZBpGV7wOI26X7S7Ydp5nO0JcFVfCRsBPqNTeOysYvoy8a7aLodwUg6I4Aq133CPa9MsjNHbnfe
D5HZlasAQw8cRtMDWCPMxqQXUCQvFHjXt+RJWQf4hUdhzUhELaNzovScLPVNunTxpsD6wU1YWp1m
+HGXhDf4KHG+BZIbwu08xfgTRoBe5jZc+D5LTcTHZdj470rh7/gupoEl+ofB7C8rhccvX7/8Ut/+
x9f8sVLw9N/A4LOHtX7vhvuBPehJUMaSCONlMXChEv6xUaCi3UYogwjIQUwHXfjvjYJwfjNQKpFk
8azBjCE88Q+kZlNfxsQfR2py17jrTBiElMTrjJM/z0fQr4TdNi5WB4p4X2BbuV65dh2dG+GWe3+u
naO4ivTPJm0VbCytlawLadz0xFGfo+hUEE9CZhPjFWc9yschUxzJQdyj8NYnzg71jXBi7YS+Yk8r
PU3NMwtQbQMoLb4mf8A6laWC86hlQwZ9oysLFsOxXbnUB0TGkSyY+ESmF9tCb3sapcDXh/D0iTga
We/Dixh23sBnvx0W+HBlU0VLe3wJT4GVyJWOh/VWpBVSk94rvf06Jy2r+RVSLaNd0jcAR/HO9u+M
J+1TwOvj55A+6DgB2BveI6bFe6qo31OqkP26rftHs/OQ4/K0pgJqYqiPFCCLbT4r1ayNMCjza0mZ
VwotJsKNo8dql+PSX5GjNT77gga9lCc0txKHh9IUOnsbHv6GDaxxrZvBx/J8WZGDnqa9mqJxqUTO
x34r2eXaK9a+ww0UmXKdEq56wT3IuYw78JOZ99omj+b6hFAmQDzZQsl9WoCj0pUqDk0fqxxelwoE
iYMpLb7Xdao2yjDvo4EGeT3P89spUDoSnsNBeqauTDXO8DzQZOyHju0eHTA4exMoS7FqaTFl9WlV
2h0HueKerG2JklGxeC0RWntgdGhuufONstpkLynZO0v8xGtSfEuBIL/ad6FEsPP6KPwu1fAhRWrs
3Bh71WBOCUEHy3zvcMwdprCo98omNzYy9A4GiTFIaoSxJW0PlARBBTqmHUC9vpiNm9Bj45/06mxS
2JcVmr51oMaiuw7dJqfeul6NraKeMNWCO2kFN04LcZqVt/QdK38uIB+t+4CKpYSG3JUcVIQJv9M0
7u1aX251HIR0gJboLUrLOWl1IIqiURKYXJ5QnC5JSqd0GpVN/dwNpge2W8RnEHBUIhBPey7mNr9h
OFe7DN8+PYBZkS21skmxTGDj2sPB6IWr3BqjcR2MnncSQtP3sxvo1y4mBOydMzJxxKrkBZGaZrZh
cQuKRKsQpiKDbURX1bL2scWruz4AIyODyHwXUWsnfsD+yFj1CIl7xMPwRFLQe3SnlEBRNQXaVlS2
+e6EYctx1XbuEpU8Y9jj0UPcMdxpMtOQkyZa3iiq6kdwQXRO0RkLV9+ZaXQPo6DzEVqIsERSPpQa
tTkDFMCjBznqI6Vq4kBmxKKnKLXKnRHXhU9VLlRhvRk4ccTja5LO/DU9GZ9D1BiPfHzElUnF4Dnw
YPmskCJDiD4NS5JVXjZaesrcsXnsctSrlcXxBazLqIlruibKVz3RSgkMzjXHzneowGhWfEKqgYaA
pi0fOH6izJhO572q0UroDx9gtYRz08sD4y7XfkmQMIRFsncc2R2baarOnqwQP+h77++bmL8uoWDz
LfGqaqvANIFOqMddI/RsjdeUvjkrL4jPZnrfUc0ozfyhiAEqD/VkU3Kr0q0Hd+YZThLSI00mONhm
egz4GzwaeR0tngi8VEJtQC3CGjLGs2uFwwH/XevHTfTJyLRm9D5lUOJ3gdSsu5wc7BGfbvSR01it
+Wz8PPMzVm2I5mBE9J01QIVWdUJDLemQ6pngm3iax7j7RJ53kM6cvUY/MdirOdhxNUAesNgCJFqY
PvbKdH1iL9v/Hir+TyY207Altpf/bGJ7/JJ/AaFVfVE/mur/+LJ/nSuc34Q0gaMAKLZpQdB5cP8p
VegcLFAcgKrqlsHO/t8WNuc323YNqMbsRD3jQnL7t1SB0QtqOBIGCcOFNPcPDha/bqeZJvgVcPkQ
vuSb2b9Y2Nh/63bdsht02S74uC4RXcFQ0UKvRVuKI6Lbgij4IxHwYFvHPNp/eL3+t939LxY64p6U
LekcaxzB4QvB5OdjjRfms5Pb3XjAmbCntAF1uIIWAqbpycnl13Qo7lC3W2CfAccKeLh/s3j+Varh
59NSYVyI75z+gdP8pFT0M/tB1NzLwuwauyhevfAmT5hdjMS7NrUA33ll/o2t63JY+/Ewt/xUF83C
IVlr0RL1y091eHSyqgrHAw5nm7UHjMha1SwNzcbdVM0ygAjnI+R/wEY3k7jx6P4uQwDKrvgw4kxf
w575nkQajqIh+UOY/I/OPsIevx42iW1I3g3WAYt68SvqmgihoY2M+/A16bpsZJs+aoJiwDWmnMJC
4I9AJGO1mOjkcUFd9m4altvKGlPqdkeDtas9G5Q+Avkaim1bxprcenGl4L7BHJxegX/AIAhFZVW3
dU8GHRwGJuEA2KB7MipooWs8gK31ZtZWk37w4RK0L9Ul9cOrwCRX0K1GHhpFtQTovWpNJ6/+tZRR
/aS4id5KSHLxMeqy4bU1jOx56KfxoAm9mv28D3t87Hm1SXMLTkPQNLPY1wV+B1xBI6vKhuDzwTEB
Vg347jf00yFEF3qt05Bptba9ieuYHYpym+9W55hAXFI2fNVg6X6EFG6sHbsq2fH3DUWA8/VYxHIr
RsUj3Lb0HZVb/XuFH2BNiMLamplBcdKi6MA5I6tsjnxKV3Noqpca68lN33PszFor+uRkK+KNNUQa
TKAIZonVooRnHfO11hVAdwd1Mm2lru26gaOqICO0NOmS2DjBYXiWbtnuh8Icrxul7nKa2LcgCGcK
ILMtnRlyHzrBNs/LZf/Qe74anfh26ITNdq3PChj4vGwMzNGh0Wme7azYe7ApLjhQo0d0pss7hdUy
SfQ18B/9KVeWejOzyHsXtM7vpCTVAnO4ro7U29IS3U1Nfw+WWdzWWWoQC13Wu1pMMMQ6yg42SEDh
CrghoQGyU5Iqw3r6MjTOWwneLfaBa2ydyLzCQoWxwZqMbJfOS5VIWwVfhV42RwPr0plFQEDmzgXC
Mpdbp0ul31tDuJmEPpzqpKyPnH8cPzPaGiWk9N5C6ERZod84ZJq+UwKBUKhjuqkpO9ugIqQf0VQY
N2xEbwO6TjGyR1TzhvaBFYO5q5sYh2OhYYmbbG9D2LfYlAGsN1IcpLx5pzeUl+KPMLu62xNFKtdd
Dl3Byrv0kNIAzZ47bKwnDsrTRynC5oqAd3ofc3IjYKdq41tT0BdROZ08ssBeyBO6+qxdm5NL6s0v
QysmFGacoieH9+C1tOv0e9FX/SOymvxq13j9fXwl3ODTTI7fAYXAxlaSM1VAC/cpciPz1SUxyKYV
M76+JGBJjguQln3flY9ilhwMpdO8kmDQ7vXJNl66sUtXDn5G/qBIi+lHJIwjoN85qJqUiOszmalS
pvN+wvgIKVhISqoaeXarxKQVojFPgH/CWxsmzpaEZ37uJbMMLFyGqxWGE3c38rH3e/gzV50wWcNT
ZHkUXH3wDtjUqvJDzTHrziLPdlPTTOg19pXFkX3jxTC7StXWOwoawfzaXrBiMdzsFBumazHo77SJ
U6ozNn4K9MhF4nkiGv6iu3G5X0Ywoip7IP8mCBvizBTWANc0GwGNSONWXYZTd1VL93vhhsYZSYuk
BpWUB+Ig97Ifb5PGvolSVEwIxdUGm16xr5ZhiWxYDsI8U/3KGtwrSm3vtCg4g0dgj68gBllhZKOu
2eaWiHFxpzRD7EHuP8etfJ2jBlzXUudTAXw+9o6Jo0xPribuYU7Y7XUKT1/zAAqObhd7G2wNELFd
PNrwH2eAHZAUzIEZr5isfk3I/V62iANVm4SHbO6M7ZBX84qphRehpjqs+Wp78sni4L9ukovym7HY
h8gzzPrn0mmrCoiJrjJe8zx+HltiuiHX3wYoujpZenBnp/TmQAaC0qLPN2XaduB5EPPGVIFojagK
9fS6PuRZEC4v0bkaKufgjSr4gguqJs5N+KYPouCkN5oJH0rrbmMnNEmX1AqamtkcAj6DawN47Uan
vAg3ak/nB3FxazVZVrCOQMqcq94Y4xVblWofhhIbpdbCgucyRPlOk/e+Saz1hPpMRnlu3ujUJGLl
1umuLG1jw1m9hV7gVN9tVi27HgOD4xvodWgwtnGI+4oZEZjejni5ucHPudyvg2G72BDiaHiGxTKt
+Y92KyY7vDLBUfpFR9CJjPz7YFOkLlODJ//IPQ1s44c+ckendNs8xIYmfbu3O54obXOkw9th0UjW
2JjIuOktVCNHc+ZhVUf2k0ap8FfaEjJEzxnLWgjCglBScehwid/RC4jAC33jgF7LVTwb717uPAuy
PpA0eN0iAFn+wEOdxu3aJ3tVcNuaYCJIKz+AdBm2MSnGU1PrrzbUXSJiSmpvhXSrsy1qrFj6RGcD
Vq1gm9G3uwF3rgHXSVizxK12F2geRQ+wKfxyVuMZh9/4YWld/xQN/Aa5U6nlmUxRN5+erdDm/uhV
3Qe6jYmDk8COtlwXVjGf9CA9BSje+LRDlexkOJNsnPVqjRHR9WuvrWgC8FpqHo1qzyG63MQezXgr
qlWba91u2Q0o4l5EsVjXGOx64ZNOY+WLzHX3il8f0dwwwdBOKSo/82eyVhU16FEUWM+pMCbcq3li
JocSAsQ6TnL8sLLxwuS6h5HFrj509PsYPGe10pGvrs1OCXogOTyrWeQ+O3PSZJaLuOVWdLQXWeVc
c5pp4lWX1DV8deX2D7FZs5gaym2GL+O1MUBN0Y33EmDbzVct0tC9wax6N3uauAEtFj+LfJh2Yemc
9aYZj2rS2pdi9twrnmkJIHE0seMYtsOL1MGvhYBUd63VtGgIlePeA9cc90MVGXdF1olbilTAEuVJ
Oa6nsDde6szr7iuKlrbCpdann0cdEgN8ob6o77oRyzD1xv5gVp8Dj/ZtO/fpUSEnvVIKSjC2qcnk
YWN9C4zie9OomJJcHrMrrxPduoMcvOb0O92Hdu7Mz7V0Au+Yo9HysV9oucMFnIsuCkR3mEPk34Ad
wD0N057xERqD9ki/sftQUUqh1k69jNnYiqcP1814hi603ln0Go+cwHnNFpgv1LrzEuvZag2kAixY
3LlR7CKOsjtYtFzCcAw2MQryNpmBtSYpOliJc5csGusN0nbyoJkXxHA78ZkAWZHqzRliXMGZK6bo
xFrwxFLnIxFR/gaQD4F2JfvZu88vTGN14RvPC+q4qsV958RddZhEJ2+jBYkcXejIUzgZ5xCELfZU
13N27YWkzDAEC0/lg5m8VRDoLCCCdVx+MjU1R82twA7CLMFJoQ9+YnEJuqlXoX1VBYjr/QzEGpSZ
N1O/jjTuusQs4RskX5kMg41W9Vp3kwWO42xMaK3oiPJCjYbYa+2LyBZbV9FeikqjvNF6sC/I6cLA
IW47mf0ln5yWFg1CqdbKbLVkYVWXY5he29CW631ExO61XcjWdO4BQxhd0CxQrxvw116f34URPGxv
IWMPhA4I8GUHtmrtluZsv85GdpZaCu0/774XqWVvhoW2zWRVb705e8yzWu2dpAAlNUtb7HPwDddJ
Koh+1ol9C3Rb7EUxtHua5fm9vFkE+m66QL+jCwC8c2CBW/WCBTcWQvgknOhQzew72RvrrIZkE9A2
opuuR0gbxrg3NVayiQsPe/QMLZ0kco/tSskYm5kL+lqAK6eQoF+LhWAucmwtdMbiFzF3jeuodhdf
kOdgOUsfUgWbO6i/12YQc6z0ws6w13XjkpIs4gWgDr+3vQkvWPX6glhXC209v4DXy8Dzpu+QuzHT
ZtJT9JyPVL/uG9bI3118CP2KK1cZD6NFe7bvXBDvQRuxoFPzgn5ntx9X15TykN6xTQP9G4JxDM1m
yS3rncrey6HquEKQDZAsmyXkPLbu+H1OITxuBCanaGO42qLNXdLRS05av0SmsWos8elLlLq4xKqL
3zPW9rAErkmEEr7WL0FsmiIIZceNXXnb4RLWNi/B7UIuIW7mfgLd/SXcHV+C3u0l9J1fAuAQGVtu
w+DqXCIKS0jckjwK/EYbLdrRwmp0EVF1ajMWmPbancWIXcU+OE37zrVgYqUi8FsRfMD3wfkHHx3E
E9vxkwYEH0mwlHJyiQ6Mu3RVUxJeM8vQ5OKEc/7Aa2OiI2vov5OZbGMFD4cECSXkESx8O6fmOBBq
eI7TCbQT33BbJUJeO7kmjm3rTZghrGinF4y02RKXIZOcfbJ5dbkp9FjgUvOQ8tF8zmWq+Q6ywQ6/
S7CJ6UvyPReOjt5O4+0MxfEmaeP8MA92v+tdd3hCtKruZD70n7zFEQD7OXFR7HPnkDTJ+CVLWj5t
+JEyut65uHYFXR7gIkG1rQZwXHcWv8qz6Za9t89b/G7/3Sr+37aKJrVOP2zJ/ipVZl/Gb19+xrmZ
v3/Rv3eKOCRZ27CkcbFLLv7aP3aKMJp5TmFBcqRnCUEs9c+dIo2shGmpvVo2jgus40/389LVSm3E
EufEVG0uMuY/WCmKhQv3s1ZJJJdF5+J9phLuL4HUzOiJYhQ5hawOOwt6IxwgwBmJ4b0GIn8LAhQU
EHRUsEDuQgiKkqB5BtwQtMwrC0Jooi7gGGpGfwcTPT+nF9hQFrjLuNyV5pfQzponvku5CS5kIlGm
ioZAtzsmRmMxGZNKtDlcHJqK4YQAX/HNY0K8a3lsNivEDOspirnrKVLh/rD4BFZ6NuWAK5FKH3Xk
qxdAQfEBSVR/n1LL3fb14B6UiWNIp2vi02JLNJCxWErNSLuE6zKLrJtS9eZdVo86VrwiOpWOYePs
s6ZDpJz2w9azdu2lcjwthiUSjYhhTRppd2YovTNUU3kKhpQw3dQugk7iGW/d7FjlSuaEfoTeZjQI
ZZbzCArAeajdZvLIgyhiqiGKyXSYgYbUzLU+bB5Qa11zTpx6Yw+0ECxngx6/oj/a41tnB8cChqov
x6jZoLpwbphxaRtjD/yu7u5infpUuoCCQ9Jq7qGOvOHGQzkB25lWZ45n2QM7TVydVExTRVUOif7c
LO3giZzKJ6/o7a1KTfM8WBHdPclSJJ4b3pQQup1d9l4whX1cm/ZV7AGcNUc8WH6PR7pi+ujEt8b2
F4TLJqaH116caqLftknWt2sUJecZgQlAlBznJF9T466tR2houyqf5e9NfP81U/ytmYIsJhvh/6x7
vEOQbz++/SJ7/P5VfyY09N+wDrDeloYBT95g8f6n7CF/wwqAs5zU+EKj/EH2sAj1GzZ3IWEvdY06
8su/ZA9By6O0lkiDKUhD2/8II28uQs5P9yh+uMVPd3SBTdS6CCw/RhS8SKQkSRN6QkajDniC64X9
iPhnvRuzG99aVByP3IfC3lqzq2qnq2Kah4+k0qf7qZD1uGaV577Ebqke9KCD/WHU+p2XD9ZXp206
fa0mgYU/oaL+zYyn+IEU5wwtpIHsbsdY9Fhgl/rLjGtB28DfAgGdkKGSTKbMzzSrL5bVZiLdHGgc
rqhRzsyDDaUx3LKXGjD6x9Ywr3XVUwqN5dXR/YLc8BxE1MLZM7Zqx8EASpFLeGc1Tfw1jmt5q4U4
HVZTkVBP4ya2fGpCReSsFyPdkim9HwfyWlm59vKsJR6PIv0UsuZ9IteMm1MzE0KDvRd1rDa0mLoQ
urHjd4eWlu+KE0vni3HEZTV0hnduJIEE8ppMmuugbck4dDabt9UkZ7UvgIp3J20Id5GR9GA4DbNf
6bPnpAd4woG+bsbZig6pxRq/DyZGeyjFNgN4UWTrTjERwOu3PAArcV4bPdrIAl5pLxCW3LZZ+yYy
lvkqr2tXbdKF2YJ4DYXkAnJJL1AXJ6cE81R6omQ9oPDArTvTTk0/VU15VVb60vbW6Nq8kxdYjLyA
Y/ALosoA/FvAMvbvlBlAo06+NUyQngAxFxSNmUQO1LMlBrSGwwKtpruQa7oFYuN4dfd1vJBtyKM4
CUs0p9NXXUaR2xami0W0PO7qz+xCxqnDyfwI0iJnUUHWmcJrMWGL1jhJ7kd3HPPnOa+JZohSUNZX
pRFiBZ2WAhLP0u9Eqj5zQPSQHsA6xG43iXdBHFOG5wUT+xO8fO29oL8nPClVGuVduBS8sH+1ohfs
OiEKv6Vlza2NBH7WnEKGOz6eubXxRpScOzus4ifadTx9U6sm129prNHDbcloftYwARBDjJ3ireuC
+h70n3kmqK2NPprmKPcEM6prPdWadp/S0PTC2A/ixnES8V4bCruIhNY6b5K27fbwxCny7hsMgXiZ
uxJWjAnG0GLPjg0+iTeyy2A38VbRWTQHMnyYq1IjhCjz/2HuTJbbNoIw/Cp+AbCwL5dUhaQiL7Kd
2ElsnViQxAAgQYLEIgJ8mxxzziP4xfINACoERLEsjysB7ItNcoBpzPT08vffxYJKbYuK3TcAp/be
lNhAdBnOsvIyIBgO5EfZkKKIwsD7uTIV7xOYwWT5mx5aEBHBelfoyeu9EiYXRUKh6bR0V7F1aeYp
+H8ovq9oP1gSf4D5C3i9owJ0n2m+ufKiD0YS/A5izP5sbogbLpR0No3LfTmFMDq/zDWaI6MEt8kF
bll2vYP7nXBqSfqKwsck5PtOHH/YL7eAHfZbaG/Guxmu22S3L0gYmYECj1iYhkFwoeVGek1hroJv
vVi5izcFBtcN7DfKq9zQvZstpNi7KRY8G9Eq1kUAyGSxhrZwb4TbzxHLYz/ZR2m1/OiZax3vyyxd
MNkKvA8TxWTAV7mZmeRZgH+t1Y96pNoxsBqYp+ZrAnSLaboDKE+QPw/v6MbO5k0KZxdeufaq2r1X
IBOdzojpey9x8ZJyXgDkA06vg5amYZenQHvrUP5PyeZ+eY/bS1+ezSTbVbo5nUUldE9BGiXm+9QL
7T30qIDgSFB7WWVOlgmdgabLzdac/aTRwRDkTapoN6qaJ1gGNCfKSJxuzXRMmUB6bW+3ZTjeVSlE
taqtFLN3aVzhuYcU0gPrCAu6iAVWONvB5ZGVvwFJCq7dEt2Sr6zoDT24YmD423vno3uvLlG/dPyD
mt8N3XkFcOOTPgsLMCIaJRkTE/f53WqvYr1s4ff+nNv0nB47gLnctwQknKsZW+tTNttsogsP5FH0
Ws125IEjQmNUG1DMlV+64XJPBgzYFITtIRgXQr/p2hmvYPTMx9EqAzW+neXRVYSTsBmDNoFewbvP
ZzdLuNbmurFkqXEslOGkwhDOJvYqAeKvV+VnBa7h1WSTKryGhNr4aqxkgtODFxhe2BkoEsgCAre4
3G3UHW1NFyao8tmqiPlRYKTvrUBFtcJemy9fOWxq0fY7ADFADZy5vrT3VkkhiBmQXNwu4DMgm0kb
pAt94+bKS4q1vQ/ZItsQ9vbWgIruC0ruKJyfOfDFeSWUvabjrYBO3RdZ8VO1TODnSDZOGn9D/+1B
F9+2ZqrwDi/WeZRXv0DvWn2YZ0WcZwfvTHxaswL9Kri7vuFL5wdqOyT+Wm3okOjfrWjjCRQpjW7z
Dt7lhENbP1T9xOfGiH2eubhjcDxQnEULv9TAPeXCpYxFT9TmY9zCERYhTDg6DQ7FBWIC+/RISE+J
4fwMG3me/865GTQev+jV7IHp6NnM3yAEHZAmlD/Y3+ICA9wRAm46zFUwUKvCssZdH5oQXIN6Y9Gx
qeM7PFsOIoaBg4AoGjn0FwOU9SK8AftTczXhlAEtBorIeGZZIbjgb/CEnhCCOjKoAjEtvlVfzer7
74VwmxTrXGimIEo6vVMp5/06GfRG+Fcr6MYIhUDJvgDjH+8EQUdrAYITf4a2Byhj9gi6yb18b8T6
13RqxvsT10ZUKbD87cEtemB0ktPW9RGanfBlewj0TwHx2ln0Hkmc5hhAQQ7rFCDlT6BD6t0b6si0
SMWLeo/66i8BzUJKxC1AjQ5v+tTuS84fU4BFAJ2yKOg53vSeM/IQCDU1rd4f3A4ADSM7e92lWTTI
LXF+HE+ewP0I6JPKafB/KfonDUAWvazC0y00PdPWjN5L1zR0AjUPQKGbe/z3B9yT84ZJxv4ONp/h
kSZB2Te7vW/z8doxAmzjcMwPbs9jkhqyFp+OznPI17siFny87LH7kY1q68DzmmtoKs/GCpXVeLxj
lzpCAPAnNb4HORFcOvRWhW9WXMPTACQWpQ9/dYSDh0VrUlFZX72l4NFyyhKuD6B5cQ1O/Ts8uuRS
0KkapWLUpSCimSRK73g/CAsICQE0ECbxsGwfxxLVE1K2j0hEm9SE0PHkienjEcD57OBtD236mmVY
sqcBepAVjiasyatRBr3TAIjRiMw/LIytbzWg05AqaFnTVzdHHslCbJ1Hy55PCLBQod14u4Mz/DWD
Q0p29ddFX8L6axd/Twqeh3g0G++ntRUGpwJO0b4/O/rjjWzYxOFn10/qAJdQoIEeJMTSnJaDi4IJ
BfUdLCIK/MiOE/5orv5BQD4cIZnIYWiakCigTR942d3gjYwmEPp4G8CX5Hngix7MpWGdhDr4J+mj
gECPalIUSbOC0wvAxB5SPaIhyGdg8xf9FSRfPx4hUVTBrNFd+EIJ0iYPf6m1kBqbY0AHoW6CbpOc
vWYzS6RIOP3k2/dwGeiiqmMoNXtgeEcBQPvmoZq604dU1TOyQsQDoWk1bbzf7iIg+odbbANwtAbn
D0P5Ir/4MXdwB1Uo3h9UXNcNcHCYCbgewm0DWv6gs6RjoDo2APpdJAR7L16rYWXkRdzB7ftTHETP
Nn6IcdKCjy4utNQTV88BIBQAWRcxUIN+M/U1NN1/ijThuVLAD9Ad04EDrvv2iQbZFMtr1sEmGt4a
cAwRwZRygnECSe9AiAARZn1xlB5vfgxg3AC6WVCGPNA1cAJA+uw1YIwIixILcR7pfh1uDNUiRfAM
L/ArFOQDqgJ8XXxX4ymieXYKdvHUFw44gseftxgCARQQadHOFwW8orl3gyYQ//6hE3SucQ5HHx5w
D/V92p+3E3x86869DrM6/OfLaJ766W1Y1R9U7WO+81dgMn4MCijT/BgcVz7PjhEfdabv3+d5hA15
WP7nhh/7C//FhOH/SNJ15B+P32TRvvMNXnws0t5NUC+yN5n4q838NpwfRhJvuMn+S48cRn6PWaaJ
NX+HgcPC5+/xMzepK+mhE8aNuqUrTVRUfuQ4WnWeuAk3yo77dl5Gt8mLCdipY3E0aB7ZwadF6q+D
Tn+7JkomO/BlQeu8ReHnnbHbuIP84PM0pZX4sTza8Jbs0C+jOz/uCqRNH8mO/BpF0uN3bAOysiO/
8ys/jfJjabT+vfTIxfw+eXE1//J3BzdTdyc83O4k9u6r9Ot7v6RM4zCO0EutYyr72D8X85vuFtft
2g+RHVgctV/+yv3u0iOmKHJL8oOfbzhZwye/Xdpf02Vb9hZPd0WRHTmBz7SzVFonTlboZ1hXJR/5
PPWa7OBnKjAlh/4de+s2LfaHBS32ZYsjkBX2dUFV1pc/O7oEKJXwR2SHPlvwJSkRUNhh4t/2HrxF
0ck++NskncNSd5CAkPYDRlV67C9/CduhN3YT+T4/9ilb/QHM/NiCP4CUT/2s656Ib9zGcz/94R8A
AAD//w==</cx:binary>
              </cx:geoCache>
            </cx:geography>
          </cx:layoutPr>
          <cx:valueColors>
            <cx:maxColor>
              <a:srgbClr val="C00000"/>
            </cx:maxColor>
          </cx:valueColors>
        </cx:series>
      </cx:plotAreaRegion>
    </cx:plotArea>
    <cx:legend pos="r" align="min" overlay="0">
      <cx:spPr>
        <a:solidFill>
          <a:srgbClr val="F9F9F9">
            <a:alpha val="42353"/>
          </a:srgbClr>
        </a:solidFill>
      </cx:spPr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100"/>
          </a:pPr>
          <a:endParaRPr lang="es-MX" sz="1100" b="0" i="0" u="none" strike="noStrike" baseline="0">
            <a:solidFill>
              <a:sysClr val="windowText" lastClr="000000">
                <a:lumMod val="65000"/>
                <a:lumOff val="35000"/>
              </a:sysClr>
            </a:solidFill>
            <a:latin typeface="Aptos Narrow" panose="02110004020202020204"/>
          </a:endParaRPr>
        </a:p>
      </cx:txPr>
    </cx:legend>
  </cx:chart>
  <cx:spPr>
    <a:solidFill>
      <a:srgbClr val="F7F4ED"/>
    </a:solidFill>
  </cx:spPr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'[Archivo_Madre.xlsx]Precios Estatales'!$C$4:$C$35</cx:f>
        <cx:nf>'[Archivo_Madre.xlsx]Precios Estatales'!$C$3</cx:nf>
        <cx:lvl ptCount="32" name="ESTADO">
          <cx:pt idx="0">AGUASCALIENTES</cx:pt>
          <cx:pt idx="1">BAJA CALIFORNIA</cx:pt>
          <cx:pt idx="2">BAJA CALIFORNIA SUR</cx:pt>
          <cx:pt idx="3">CAMPECHE</cx:pt>
          <cx:pt idx="4">CIUDAD DE MÉXICO</cx:pt>
          <cx:pt idx="5">CHIHUAHUA</cx:pt>
          <cx:pt idx="6">CHIAPAS</cx:pt>
          <cx:pt idx="7">COAHUILA DE ZARAGOZA</cx:pt>
          <cx:pt idx="8">COLIMA</cx:pt>
          <cx:pt idx="9">DURANGO</cx:pt>
          <cx:pt idx="10">GUERRERO</cx:pt>
          <cx:pt idx="11">GUANAJUATO</cx:pt>
          <cx:pt idx="12">HIDALGO</cx:pt>
          <cx:pt idx="13">JALISCO</cx:pt>
          <cx:pt idx="14">ESTADO DE MÉXICO</cx:pt>
          <cx:pt idx="15">MICHOACÁN DE OCAMPO</cx:pt>
          <cx:pt idx="16">MORELOS</cx:pt>
          <cx:pt idx="17">NAYARIT</cx:pt>
          <cx:pt idx="18">NUEVO LEÓN</cx:pt>
          <cx:pt idx="19">OAXACA</cx:pt>
          <cx:pt idx="20">PUEBLA</cx:pt>
          <cx:pt idx="21">QUERÉTARO</cx:pt>
          <cx:pt idx="22">QUINTANA ROO</cx:pt>
          <cx:pt idx="23">SAN LUIS POTOSÍ</cx:pt>
          <cx:pt idx="24">SINALOA</cx:pt>
          <cx:pt idx="25">SONORA</cx:pt>
          <cx:pt idx="26">TABASCO</cx:pt>
          <cx:pt idx="27">TAMAULIPAS</cx:pt>
          <cx:pt idx="28">TLAXCALA</cx:pt>
          <cx:pt idx="29">VERACRUZ</cx:pt>
          <cx:pt idx="30">YUCATÁN</cx:pt>
          <cx:pt idx="31">ZACATECAS</cx:pt>
        </cx:lvl>
      </cx:strDim>
      <cx:numDim type="colorVal">
        <cx:f>'[Archivo_Madre.xlsx]Precios Estatales'!$F$4:$F$35</cx:f>
        <cx:nf>'[Archivo_Madre.xlsx]Precios Estatales'!$F$3</cx:nf>
        <cx:lvl ptCount="32" formatCode="_-&quot;$&quot;* #,##0.00_-;\-&quot;$&quot;* #,##0.00_-;_-&quot;$&quot;* &quot;-&quot;??_-;_-@_-" name="DIÉSEL">
          <cx:pt idx="0">23.321180371352575</cx:pt>
          <cx:pt idx="1">24.387737308246052</cx:pt>
          <cx:pt idx="2">24.030948965516593</cx:pt>
          <cx:pt idx="3">23.394842911876534</cx:pt>
          <cx:pt idx="4">23.258136599787079</cx:pt>
          <cx:pt idx="5">23.539309354247198</cx:pt>
          <cx:pt idx="6">23.201429939792526</cx:pt>
          <cx:pt idx="7">23.637497820528452</cx:pt>
          <cx:pt idx="8">23.309132706373397</cx:pt>
          <cx:pt idx="9">23.560880788176931</cx:pt>
          <cx:pt idx="10">23.398575588705551</cx:pt>
          <cx:pt idx="11">23.288882244573617</cx:pt>
          <cx:pt idx="12">23.291221881734398</cx:pt>
          <cx:pt idx="13">23.435206510734524</cx:pt>
          <cx:pt idx="14">23.239938723908779</cx:pt>
          <cx:pt idx="15">23.446024239035662</cx:pt>
          <cx:pt idx="16">23.285220745691941</cx:pt>
          <cx:pt idx="17">23.592652129817544</cx:pt>
          <cx:pt idx="18">23.150423235414937</cx:pt>
          <cx:pt idx="19">23.781751494883178</cx:pt>
          <cx:pt idx="20">23.315962291412859</cx:pt>
          <cx:pt idx="21">23.208987309318495</cx:pt>
          <cx:pt idx="22">24.368160067211608</cx:pt>
          <cx:pt idx="23">23.402827412049138</cx:pt>
          <cx:pt idx="24">23.421008939976165</cx:pt>
          <cx:pt idx="25">23.723843931323636</cx:pt>
          <cx:pt idx="26">23.274208099439619</cx:pt>
          <cx:pt idx="27">23.972574189041691</cx:pt>
          <cx:pt idx="28">23.209678160919577</cx:pt>
          <cx:pt idx="29">23.24668885081816</cx:pt>
          <cx:pt idx="30">23.31137931034587</cx:pt>
          <cx:pt idx="31">23.34085332024658</cx:pt>
        </cx:lvl>
      </cx:numDim>
    </cx:data>
  </cx:chartData>
  <cx:chart>
    <cx:plotArea>
      <cx:plotAreaRegion>
        <cx:plotSurface>
          <cx:spPr>
            <a:solidFill>
              <a:srgbClr val="F7F4ED"/>
            </a:solidFill>
          </cx:spPr>
        </cx:plotSurface>
        <cx:series layoutId="regionMap" uniqueId="{A1F114BA-0936-4F81-8362-C6A07DA17FC6}">
          <cx:tx>
            <cx:txData>
              <cx:f>'[Archivo_Madre.xlsx]Precios Estatales'!$F$3</cx:f>
              <cx:v>DIÉSEL</cx:v>
            </cx:txData>
          </cx:tx>
          <cx:dataId val="0"/>
          <cx:layoutPr>
            <cx:geography cultureLanguage="es-MX" cultureRegion="MX" attribution="Con tecnología de Bing">
              <cx:geoCache provider="{E9337A44-BEBE-4D9F-B70C-5C5E7DAFC167}">
                <cx:binary>1HzJctvI1uarKLxuqJAjMm/cuhECQFIUqXnwsEGwZBlITIkpE8PuX/6LXvUT9PJf9KofoV6sDy3J
JdEq1S23uyOkqrAtkgkg88szfN85yX/eDv+4ze82zd5Q5GX7j9vh13dJ11X/+OWX9ja5KzbtfqFu
G93qL93+rS5+0V++qNu7Xz43m16V8S/YRfSX22TTdHfDu3/9E64W3+m1vt10Spfn5q4ZL+5ak3ft
K++9+NberTZltx0ew5V+fXf8+38N6la/27srO9WNV2N19+u7Z595t/fL7pW+u+teDg/Wmc8wFpN9
SQiTxGPv9nJdxg+vO8jF+8yVfPvf4+1ONgUM+Tee4esTbD5/bu7adu/h7ycDnz3wk9dVq4P7+QZ6
+3DHH77O5pfn6/mvf+68APPbeeXJku8uxl+9BY9bqDJUbdeo2w79+i5YXocH4V442zv+/T8/LIPT
x9W4X/xnH/+bi4/kPva48Cij7tcf9BwDKfcRkZRQ4cqvP97jve+RCJT5vPm89/kOHu2FffH80V7G
5IVLPBsG8w+3MLwpyA4W1weXwcF6OTu5ml0+rtn/PV4Y77sup8Qj93C5+DleW5shHEnKEXrE895Q
7/E6iM2mvd3kCl68a197rpfB2h2/g9TBAub6poAKTtfL44PXFuLveTMwKEQRAgz4vcHIXYDA3SEs
PYnI410fTEnnqtg8vvbSVnkZkuBh3A4UMLE3B8XB4fVyfbB1dJ8OLg4Wp59+IjDY28eSEUEo/RNg
wLQodZncxqGnNhPoTWJUvtl6uU+bZhPr6Ydgeukq34F2cPjGULuZXRwEF9efHtfspY37t02ISCyE
h/DLMYnvUyQYJ+IhZtHHe98b0s1ds7ltzLTFaxmXm1ult/8EANf5xt49fvilB33Zwv7ygjsowpK8
MRDPr2cXv//n1cHFT0wtsLsvGENgUy8bHKQWgrJtXkHuDXLH7LZp0u//1W0avXcAWe0m/gGje+ka
O2Cdb+f8pkKWf3B0sLfNLeanFyfLn+giibtPATDEqHdveLvJBWKQfXguku6OyfmbdLMXQFrxRTel
+gGgvrvADkrfvf+WEdu7vAYH8ZQ/PZvt30zhMQP+JJgLOcdOqoEgonGEMROQhDyNaDuruXdpmscP
/Pte8cWLPJvIr+/84M3lgwfHZ7PgcPbaevzNcCbAz7kQsNDLViXdbcbugit8CGe7eeGmqO5AAnjt
iV6OW8G3kTuwBAfHb8znBYfLw2tID3+it8OAiwt2g3e9nAv5BZcuwLWLRKISA1ncD/i34I+hu1jA
zN4eGAdnB2DZP8uFIVhxwan0hHgx8EgMiAiQgcCTff35HphNtWlfe6A/sZBE3Q/8HhSY3puKMeH1
xcHJ4mfmb3Rf4q1n4t9RWHgHESJBNnpJYwhNsylj/ffR+DZwB41wO603BcYC8umL2c/MppG3z/lX
f/XAXndAgWxaYsRB93kgTTvZ9AKy6eau+QFU/hi5A8vizWXOIMqdHBxdH1z9TDNx96XLKHdBwr7/
2cnCXLTvIswo9iDQPM3CFmZTblKz6X4IlD/G7sKynd2bspbDZXiw/qmuC4iMJxlEC+ApT0sKEmK+
8FyOwak9gvUUkkP1eZP/iOv6NnAHjMM357qOgFhe/swSA+gAwPIBDixflHOQS/Y5IggLvlPmOQJC
2d7+gHV8G7iDBsztjZnG7PLqIDz9f1X6IfdVn+9DCd9qNpw/EJIdv/XDlZ5vA3dg+fb6m/Jax8vg
8PQg+P0/TrbwnAKnOvuJYWVbmHNBAeX8O3qC9oUHBkX5Tog/VreJ3tz+/j/Lrdx5egvs7wds5+Wr
7CIGc39jlnR5enJ68TPpo9wHQsIF83bMBwpv+54E/ijEjj+71KVufoA8Po7bAQFm9MYwOD69mK1P
fyZxFPseBTuBCvbLxFHug6FI9sgr3V2T0c1drn+AOB4/DtzBBGb4xjC5PDjZW18vL/fOTq9OL3//
74856ktC4N8TvqBWzQRkxlCoeZ6FQWUaKjicIVCaH293X7q53JR7a6PavTPd6fb3//X47ksP8zKj
//4KOwhdrs/eGEInBx8PLpZXr63F3wQGIohLkSfwQ+Vl14O5dCtZSmgjgHee5scnm3HTqO7xxX8f
lm8Dd9CAub0xNM6uZ/76J8YRCPTQ0eFyQnfke+kBsXRdSdwHUWzHd52Zu9/yH4gmj+N2kIB5vTEk
Tq5nN6d769nv/wPi4M+SIqGawjzMJNtFA/QVLiRkZA/VzJ3YfmLurN5b3/3+v8vXHuZlp/Vs8A4u
J2+NspwefDgIfqaBcFh56EFD7A/O/ozTg3hMtpky4vc5wI6dnG6Gze0P2MnjuB08YHpvzE7Or5cn
VyB87V2c/lyCwjEGYYvjb1LKU1iEgM5BaEfz8IMgudM5eG5U2YGItXehf4ClPB+9A9H5m8vBlicH
69OfaDMYFHqoprgCdMmvP9+RSA8UMg+6bNCOH7tU5SbXP2Au3wbugHG5fGss5erAh97Nn2kqEMmJ
xzl0lt2jgZ7nw1DeYhLyLULQN1N6mnVdbX6Dps0fsJJvA3cwgRm+MR92dXB8cL1e/tSqIxgJ9qgn
dgk8iMTcQxyxR0F/x0SuNsXG5OqHCo5Px34HyvHZWys6Xq0PPkAn0k/0XJAOU7wVVchDh/OO5wJw
EIguEHXu+5vdXXDyzQD9zT/gwK6+jdwFBib5xszl43VwcAXK5Gup6N/kjCBqUU49aG5+MaJAuIf6
I5PYezgosMMcPxo4igLS5GtP9HJy/MfIHVxgkm8Mlk+QGF/Ngp/ZOgGnZ6BVFhqbve9EFgwVY5cB
tYRw8zScfIJ0uLu7/ZF+iSdDd8CAqf3/BuPPT9x8O24UbrrN7Os5pSeHbl5/9+smhLNTO0NfI5j3
i7v8/Os7gggGHL6df9pe5NnaP0q53w2527Tdr+/gzJMA/+cC3QGuCcnbtoDZ392/te2+ZFAmg9Km
C5/Yej7Qk7sEbgv9MRJsD+ipgL4ltt0LrTbbtzDfx/BMBDRQSpjLQJN+nOGZzsdYl9+W4+H3vdIU
ZxqS8/bXd5CzV/ef2s6OuR5joFOAwg3Fbg8STNhZ1e3mAg6gwYfRf8s8NBKhnHpdoBpn/jAWKPdr
FJGV15dD7pMqL69Z0VDwTN8W6YX7EnfnxhKquXAWDAmEQVcH7fD5jdMiace4Tep1KiYUh02SeqNf
lKRghyYvNF7U7UQ7PxqrSZ5ST0UftSHswyhdfR4NUTEXdZtX/mBafdPL3uS+p9k0wIBOrUnPGxQ6
bsOprwqE0Dwdcmdl686ZCZlOH3Um+aFDet2tu4F5656ZPDlK4yY3oVG46EKUcD4FWaLTv5g54P1s
xWHiHqGg04HwACmkB6A/XXGYpqhQpfTaJsNwBWjyU4cW7uL19d0u3xNcgaZxzL8uMYKGOOh+e34X
QVJDaqOSdUQFuYlIhauAjX1zQo10PLD818CEzbhzM9ikEjEsIFrA5tzFsnJkbLKBrSri9qdDEVPX
Lxwt4nmdjhPxUzeKKj/StbeebD65f3F7BBnE7v0ZtDBDyUDALvZ295JHsFeWSqPVSNw4lF0RGd/L
6vbc0L54P2BjVkOfhY7T6BknuVg0jra+qzIZL6axIgMk16+tB5Fbs3m2/NtDKdAACvsbtjln2yd+
YlZdbsvCsNas6paMF4Ut8VkpJif1i8qZUGgRc84abpNra0WcBYyNSWH8no4FHubM8cywsAlzhqVK
MzP6ZZRJ+HehWbPOE8OurJnKVTsl8SqTU388kIwfozqeTbyV1Dc9mAsSqp2hobRRSFAjaFhOxjF+
bgy5Zl0Ru36SmHGdYHgR6ba6HT2s50niTu/BGFUfTmk0nnXtGLkzBo1MpS+rtDjqok71xznJ5Xoo
xr71e4Uzzx9p1pqLOk1FPmtSNK0Kavh6IpOEcWVMqi9pPenK+JyleDZGJnGXgo9jZH3ctcqsSC+z
btk6Kc5n0KXWVOdwzKDQ7+PWyZMw9+BE44dGeG2bh5JOTuGTzDaNL/IxoX7tDMacdF7OnVmaiSid
07Q3+KoqpjKe927F3rNiQL3v4VpltyhTWe/TKR2sL/pUjZ6fjtUAB0n5KHRQ6SafLsqK4zGsHTPa
RVTSpF84Ai666EqXsTBPdVqFJVZVEyCVOL2fRNaNV95UjUUwjXXtkzwazpTTNnNj8s9TZUg3k30H
h4X9qa1SxYNIMzv0qY+1dn4jKW7T2FdjJ9rhhIlUkktTwHy7Rcd7myaHVU1rTX0hY8rwWQGTE+6c
sSwz68hir8lCncVyCHnesCC1qPQz0pZB56nyU6mGD0lsL4YoOYMBl01M+REBnTqAA8orp+QXXNIh
KAbPPeGKxoGU3TnT2M6gU90LmEHMj1uRLlpkkmNse1gy5iCfuBMPmoR/yGVWH7qTVx1muvWCpAcH
bKit5oNwHOpXpgkF7N/Qc/Lcp0SJedlHedBEaOV2mVpIJYuwT+LqWIzMueh1eRwR4fg0Z/3pGMuo
X8aoylZl1AwBKwqmfK/hqZ+0TAcd0wvH68SsHtGwzNI4k76K+HheJm0c4hSn76sY46skNvRkQF3n
57FJfIpHFZbtSPw6keOJpyrzXhHde+HILFnpKKbBpAd2xklNp7NUOHUZaJJa7Rem5PNx4GjdVoL1
gfXK6E5lTZzMoqmj3aHMcDz5dc1p6o/MbT/pbATfiFiUfsx7mok5bSD6BhlJ4ehwNNRV5A9Y5868
cooMoOOu2TBF8Ax5UaJ91ebmXNTFlMwb5cm5R4eiDPIkNx81c3UXpElLslmZtkz6fVfReNHhRDgB
lkTddPHUZkEhJzfzE62qwq+LkXxJRA2keIzBBY10lMynhSm0r5sxjyH25xCCQ2oLchv3iB15rdM3
i3wq0i6YBh7dGM7LD7Hj8iZM0maoTgUtiPEdR+HqyNDSTZfN1Dqfi54wJxx4PX0Zp8T7XJW5xbME
oYYdRhz15qNbZp532Ra9W8xpS4fBt4L37nygitxlblfaOUuyTgZNTfkQtHHmTEEcW/betTXLfdFW
9lgaoX6jPOtyf7JoXBDjdGVQgrO1fkt06i1NVFd1mBasxoEwBHycLspqpopeV6GMpMXh1KqPPetU
5rf5VPY+91oyBaPNyjYYGq/ufauNoQHNxpjOTcKGMkAe6dx5Mch2TqNYTOCVmv5YDhlx/KLo4itM
kmHu1La7bWjZub47FPwOuYXTBdi1feR3hfVMUPcFOcaorr0Qx2NdbTdODraD+vIDs1qumHIJWI+T
Y2cV8Sx3Zl2Gub3piGc/Sc9ae45GLy5npvFkOlMY58pvhwHhwGm7BBwTI/F1jxM1hZWw9rd+7LEO
nV541wkCvct3WEbBwybA5edV0zE0Y15RuODRSukcysiObjj22XBd1ZxUgUiK9trkNesXsKnll7i3
svUHR9N0bmXnJgs3Mgg8nZfn2Hdcz7Z+Z93yjE6s+MK6bMp80th8PK8qpj0/jibdzSvXNeWaVdLC
UgqDog3sCVXNvGjIeZCMisSLlNRtdRI3rI5Dr2uoXma97KZ1CqHw3LLpSxrr/DodaXSDscHjMmmc
1oSYKYfMW+taO0dOqY8ij49LNTnRwvZDOQXliLpsHRmvXGHUTSaMRWyEv9284wI7pT2CusY4HSLK
zHnUtmoxRBXsCidmNJqV8eRaP4ds87CyPUNBVIovvazlQo+RuuqSia/S1JQzaSzHPq+xm0KOTfTp
6Brmt2mFjsB9tJdu0UWLKm5w6Vd8UifCZvbQIpov+5G14WDjHME5/G5Ss87W2vvE3SI/LtNihPRd
Z1MaNLmry/nric02N91Ja+BY0pYvEIIJNME+T2u07urGcZxuRSLilSHF7QSuMC8xOK3IzLLSMPEX
uRTaIQrATCiD/k7QKaA5x4WG6Of3LEhhVZ5nZjUOSXrqsrb6kCAGoLeuWdDMg6WlZVX5UtK4CrWb
DseRdUh8/xwPlPPsfpb3zOlWV2Oj4uThqzW+/fov6KS6/76Or98N8cfr2y/n+OO3K13A/69+5E8v
tH2cb1eCp3l4vC3rfPbLdxT4kQLukNz7rwj5kzefMeBnnXqP8sKWI4LZP9kk3/Hfb61+fxDgryMe
6K/g+x6Gg2xcQG8CphgBEflGf8U+fEUIfBEFNI5AmkyBm/5Bf0Gvpa7neQxa474y4wf6i+g+I0BZ
JRShEIEebO/v0N8d5uICNSAEKiqcIwplLbGzuRpikSrLpD5Oeqm8sNZ4RKcZrTN86zQR5n7uEI+u
OigwO/Mob9Lp5sliPeyqp/wb7TAFIOAU6CCQli1bIHx75O8pU1C9yiGwVXat27rGIbYNl5c0Jsgs
RyaT6mgYgXCdRU0ztI6fpgOnR3lBOl0EMWriCSJUW0Qk+SuzI89N3fUEgUkJl0Fz9QvPBYoG61Cf
ozXuu7wNheYqDholehtkaRZbP0mnhp+0A6HtPIPYl4SCFKPy89aq9Kwes6wPKE0c74jp1qDZX6zb
DsEFTRKIFZQrBWFwQuI7t5CRnOKKsGqtuAIv7WqXjCtSOeLMGdyi+jJk1dStUEZYO7e4Ub0/UK8U
v41ZAqloLFlzASmasKsYd8U0z5mV6qwvrWLQbfQaGfzegWG5PeYBx2sQ4vDnDsJIj4g6A0aryR3y
YWnLroqWdS5ArIjroYNEiBflndaJOc+yJhvDtK9bdljToVOr159le6vn/ltAEURAx/xX5UdszeEJ
LS1Vso2gqF/hyLNdUKOizY/7fiLMnzKTVh8Vr7sk/gustlrDzl09mDaHg8ag8gu89fBP7zpph5fp
2K00nFS2oZmaWvqMZ0A+im5i9dXEmtT1nZKqYaFxAa+PTirsxeuT39kxEEgko1IABGBmlH0XSEpa
2rbs65U7pNg5qonlZkmLdIA0vdIgyLx+ux2dZ3s7sB7ocUASUyS3J3afzpqMVZ4kdVWscKOzbAxM
pSmwwlqWyfAXYs+OiIe+SnhgClD9BXcCrvH5reoo5iKmeDjKUmc0YXW/hKBgkVUBSXtx3ZQFnZZj
pxk9fH2W390avgwA2s4orCeGx6DbRX+CrcNpTuTY1kfcQemwELzoQ5xVmJ9qNcFEnXSMmlkdG6f5
i121CyejFIp6EAnw9pgU5ju7ynFBPmxIWR21cY3coO4KsPR7d5TwHnbS6xMFNWvHJUKVSoBUuNW5
4GSji9B2LZ7MtVXVEGmnsotWO6OexU47funINNpDEoMYNAO71mWQymIKGpnyWZpbuipyL2IzSBHH
UwJ5qm8zKpdjNeahB1TGL5QWq6hReNbjsg+abuA+5N32KAcq9b6WvD+sXYdf9JIr4B8lmhHTnQws
Si5t5PUV9XMZ1dKZ12pQGT1ynWnonDub523QNrX5Iruo+a0yrZ3HDsqXCZnYCWyH3wpTOQvmZt0x
GioRVMxtAokjdJhPomA+rrFYNRnqFmKS4soZmDhVWpZBEYMEMVTam7tJVaybQdehctwp8dMyz2BR
cBlAUL2Gc4jNReKBpjzaIptrw9IjXup4UUbFdV9l07nt8TDjk25ADjPRopMtP4xbnWwq033xuom7
IIhldSD7bPKj3pnCgnfZQsqBBjVrrFzAMhC/TGh10glYCeSkKPGrCh12JK39nrnVTYT6Yob5kAm/
qcpm02QGL6KRefOSRfoqrlsxm9wIclkm0G+ix2Pij3UzzkYdj8eUZWct4d45E53xO96hc1Em2YXV
rv1iUzYEImWyPJIeEX42sr48h5YA6nvwJNZH8ei2ASu5m/hGCPKJRSjWAdQI6jXWIzsaqm4KWBJ1
CzZyuTC8ukxBAj/SCR9m4C1Ar9J1FCQJfKw0bVfPuCOJs8JxC0QnLcxVJLLkY2rLPArBPaSnWTfy
SyQicurEib0pKJp8nVg5q03mrECMcPxBiVEGI7RnNSACCLSwdZ3MnLzotN9kLuWhtGN6u5VzMWrz
loegu8YpKA5OnbLiso5BwWlPBjowc6Sj8ZahigUDbxHwnrFdOmU8rKyk3gfbO2rwk6ZIDxPHMbHf
Ka871G5zg2M3/0xGhpaVaPstlwNZguf2pPYc5Vd9One9TAXGrY/NOHQxgMrK65FOKpwkIGTp5M1z
rHBQsCqbp8bLfIxbGzT9OB3TSBch+GQ7g69SiAq/Ysml16B1ilkejJ7+zGsd+X0VLxGIdZeIJe9H
lLV+JtJu7jWk90FFcj8iJRaWFSToYlOtx9i4AVXmNNK2X2A9DTOSZ+nhEA8WiHaWBciJRth1VPRz
i5w2AM1uOuk7ICgYp9UhhsMdZyUZ20s+RcWJqlV8pqJ4XKcxqWdNPZiVU3HHBK1nGQmmvjG130kE
dllha+MtEY8a3xvzygZRkgx3pFKYBdpsxS405Mco6dJsJZI+zz8kWZQ7H5UdCxAXpOhBIxmllybH
lazK9DOKUvSlBuTwzVSS5qIcS8bDvqy77kSkcIblvfQaFd00FYTzwleTStWR5S7OvghtrQkcPLb8
kkOe8bkRedFAOmia6cxSEQ8LrETrhiRuUT6/T8xKh5sy97noLF0OCYWnaseUzIbezVwVOENPVSBa
26j56FiTQI6ZQFbXGjPkc5lqnCz7No9EoMcCrmCJkzS+M6rsOEEx9QI7VEas49KdaNAOpcqOQFHP
IlDrskE36wHl1J544IkpndVa5JA2owb8yo1JsiHziwiq4H7pGjkFJC/idkbBj/JAe7qnIETkLDuu
pa6nM+rWEGGx00/R3TSCfRwXVUY3uIHE8aga2+m6lLDF4iBFDaTHnMcQlbxaRezDUCNYm1aA7whA
1O6OJqwrEockAu7O/GoittUFlOCmfIrmBHWevSiKOs6OTMKr6awrB8GvCi50PoOv+OulAR2UWObX
vaiED8BGWIBJ06m8K6c8KcIaU6ZXuFVNsnSlreI0KByhej6fXEAomXmlkk0zVx4vj3nXYzIv25pc
gBYPeK9rtxwpD5y8rtPiGOVtnsUrZgoiPZCqBgu+a3vaPBAj6V0A15R1OYdaqCwXytW2Bdu3griz
UgApD22dZRX3p2RqcRmizPU+yyIFAcnXoFmB8j3YbnRmXtpab8HiOp9rlcReCgIkzcwCvj2qF75D
EqHXLEdZfCQHj9IbOYi+uSvKHmBxhFvZNoS8K4Vo2cMfwwLoZyrqWaw7la5xWWbmU9f3pQLnp91c
bMNTpOkdVOC6ivhkilhHwhRYUfwFsg8oQ0yQm05LcJK0vYgjcJhBWULafqiTKlbXVYdbfmLbcYKV
SlBNoo9lM5bgsiJTqOiihq6Xkfotr3Pq+aCDdrT0oWZRp18UpC1N6Sd5aWsnKCIQ97tQtyOGLHEs
B5NeObVM3ntximaOigY/F7K2i6HN6iUUKqM2MHVETzrChk+sbKNrNFp5VJUJD3qFqlDkiN9AWv6+
bmO1hOmV874EDuRLKI/6Os9WnEZ9Pq+NO0Z+VejuTJphAypl4ucNVYtIpOLYgWpaAIUp2Ge4apd8
iJxLV0flYsIVxJaBNgE0mWi45eCeV+BXQtlK71R5lgSg6fMQ6gUsTOoa+Y0nOPMj6ZlZPVk9zxwm
j0aoP80qGU8k4AM4FqGHLJys2+UXTMR5KJzJgHIIVHQIa5nmR4kQOfENq/Wxx+I8W8qJuks82ehQ
FRk6JMgms7Too7lK+hs0FsrzuYzbQJa89t2CspUdmvGIpqxe4aLvfcAkX9kSdjXrYK2TSnPhl2XF
fsNxlS9IGjE/H8zkt6D6L7tS1Od6QoMviB5B4IYyW9mmd3Qqmos6ZqXfIs+EeopMgAadXOgULtei
2LtmuUEiKKmo1o1blsQfk8o7TftGQpZAWAwBb0KBbDpkA+YYez31VVPMVKcHiHmWJGNAPGXdWdP1
6IuMHLEGgZPc4AjIsJ+XOg/ayqldX7qpmsOpnM76wK2aepYkEbvJEB7Z3JNxIT7SRsbpie3HtIUS
GFXAOlmbQgrYJklYMlFivypFA8kQNo3yJ0gPaj/NTXWpIFgfxbHCv5FYR6uM9HiJh1zbwMrYLkgl
kPQFw+Nh1sWjEzZapsZPbWOOhrjr3+uu0WcdayChgtmLi67WCGI+97Krskj1EI6xxe8VJuJaeelw
lDStvuhURJbJltiHdBzapVsPIDU0TatmU2aHLFCK0bnLq4rPRtt3UWBoFn3uzChvGFK1CLipQHg3
zgjjQOCBsmTjDHXp1wKKK7lJu0O4sIj92roqD9uOmmAYvA7NTWPiowK+8syvCIG4ZdNRJgFWjTIB
NZVZj6ppPlmhskuUD1Hky9pM7wmJOQSUKk/nnh4kORGd47Y+aP51H+SNTo9ZBmZ/JMTYXndA+M/B
oecJfCBPT5shyg8701fhMLj5OG9726tZnNYk9Z3c5gEdXW7mshiH45jwuD1MZdL3sL4jFEah7sAc
6INI8xUeY2eGkmnYQH3Bmw2NQpfWtDKwZCqDJGPxvG0GtmiiWM/bqFBXWZlvkM7oIUyQWSgONuQ9
LG3NwnGq2hBrhbzQnSSfOzgZF3HSlqsaeNOCcBOHNXzNae0PTZ7YEwn54Vmt3P6aK+glAXcc9dcD
KbsjkdbZOjNZcVyVxbFTj91tX3fRMc9rcYpt0s3dYWSHVEccyry91yxGFR8JKVLQmDKKA5mlzXpy
U9hiLW6BU7mdc1jxovk/7J3Zcty41qWfiB0ACBLkLZmjUqnZluUbhiXLIMAJIEFwePp/pV11ynad
oU/fdcR/UxU1yJkiCWDvtb61eRt1a/AlQaMy53Wwrm9YrKzZkDBuX2q1mC8Rb6c9H5OvrEWBiV9n
TMZtsIZ8RLkyoblSqT5whXas6eH2baiS7zbR8VUwYV1gUhrda/hC+8XTHv1VO5yZq/stjczr6Kop
gdsZATSIPH2M0QVvfNOUB/TkZtsu0Xs0B+WGDs1JihFsxFSk96Rg5MmhB7giqGJz1qfTjZsuvmPS
sayIV7dVXotP0VAMN4H22HUCV0LyrlgmuBHHiHizb/gQbWmjyKZOnM0Dbq8v4A2qn8Hmdp6G3HUM
P1rF9VU3FVgjtqUvfNIwebgkx7rlJHeqVrlPhkNRxCGqMW/ScBdGqKhWfKFdoppiA//wrQ9Fmes6
SLfeBw0KHbcc2rioN0s8oh0NKrltUunsfqbh9LZM/IOB1XlVDbG8inQnM1RZD3Edim/osbpHjz7y
RqPzGLZLvFTtdkqC6aHgKJA3yTCaWzaQVpwvYNKcBUwmp7KZibrYv0kEszFyUZgF3RLfqTYKnoDP
pck+8YXSB90K7TOTuOIzah+6SVy6ymyJmwcSEvZp6e2whxkauwwQBpoySquPyVyHGxfV/aZqi+iB
VNEEbSytj6pjL+PkzcNUzqijbOHvWhg/V8uawi3vBYUjt7i8QJ3wWJDE5xre4kbNFCVdFCbPNu6T
fAjr4FZp9lE7yg5xuUAEJHUZb9q0Po+YSrJLeidOtuT4Et40b9jKhkyWwfzcjcZXOZ9EfVxb7NeL
QxWUtzGQhzrx8w3MyeUaaxu+reeAM2wZX+miekVrrO8rtCH5HFh233KHZx0n1GFuWbyTRKIow3NS
QoCw1bHpZr1dYBs+6tT4G47y3xw8WVgO/Kb5zG1gPhlr7Q0nSZhT09hDrWzwBcIpNvG1bnd4okV1
SFiw7iBZr0suw4J+6ycO01iIems4l9saOtZ2SHsVZ7TqQwAolRjQ5WFn3PKu9XgY4VYOVfdcur66
Y1XdPyCWWuVl6NEqBgtwlDaozqlCbUbaaTgY478qXvUu93aIu/3QqjAzojKfV6F5RiKFBrXFuY3n
bx7tFtXwlwh/bJOrRdFME3pHhw5+4OWsJZYNp5Db5Dx7xm8gK4b3g2ca5EYj2MGXxalpJbd5t9Yi
R1dThtmsabh3KpjmbYQC8LHUSXs7hlR9STHEHb/QSr6VEDRQ2RdoV6fZgExoSPHIiSM3XewZy2fU
hNctZw4ev/Ekp7SNr0xBxHZY02kveXD0xNBM1gHZSTNETTY4uoIJEcS9j9DKL92k37Sz7/Z1x9ds
5Tr+PFSEfVmhxQyZGLGPod7HBUsGsetRsm5xAd5rngKRqIK8anj6wFdqtnQSKluKpj7QydKc2mrY
T7bXR8l7C/N9npesH+hyDTuaUtTREdx4Zt397IWHJBJF+ArihJY2+hD0y/wlHoZ2BwW44ds57Fd0
UcK8NHJa7hIL4ALcQBPNWTqsa7SB3Dhmi6vqz/VaT8PLsmCVozpKYdu2FX6xtu/4W9rI+R2Hpc8V
buz14AO9CTuQYlk0LfxxBD3gM6Rquus6EBN2TDZ6k4eJnDaq85U6QTIq5HURJ8VmqKAcvZJJGnEA
EtkABCzj6JlFOMHqKuynkqJ5SYM2zTSNnb0e8WCP7hkMiJ9snCnuWWhV7mjiTBNuZjUA8ENpOE/n
hZb0WXuWZsTw5x4n7Zn0VfMOrQQlh5GB53eVo3buig1LuqozeRziu1357z1MX0IZuGkri16y9K7m
eygwLs7idU5xNAiUSSfLFP4rM8a0Z1slvc3WpcC/WYayaAPUjdFqscKIgNue9R1Jb9ZRAANoref+
SaaOn2sHDuhspp7En8c2ZNV5naal2BZxnYiNUMAw9m2dBFiBq03wU4utISKWylbpdWpxwx8WFs5w
plrSaNwTfDH0CMqEJd+b7+0zNu5ifgtKsF5gO4vIFh/6Kh7CHax2fNlkkknzrtLBrQ9iJTVEPbMm
aDGrGJbtfh2bvjwlq1z1SfLVi7swcKzPm7BUUNi7hZX4G6f2gl8RmVhshnNDhDwmixr1AdPqxE0d
hejjVx0V6jPwjxCSZrGieRyXcBBl1rFBJFdOB2y+ZeGAxr/CWEF2sobO1YWJKYOGZcvQQZ4wVjK0
v2kRNnfTGhiy6wQfoIJUqKWPdqyX5pQEEtI3SSfBDyN2GngbvpDzcyR1m/Cc+nbotrAJCr5PqGNu
j9IUYoGsZkKPi0rQMMAVcqnMeLQ0VwTywrjhIuXVGYBup78Fqjdogjwq9KOhraW7dSQxUENozG75
ttKkh0kv5JrE30QUglvLAc3ieaK0vFhmXYcLHwY9/goAJvYPYE4Y+lIXr3D24oIPCswhsfrU0BCf
3QqUtp+wGWt2h1pIA2/rqb0HukS/VGUYRzZr0K316OHDft4qidYYK8fAISkutQyJl61VgBYg7PbR
WGRhGsTf7BBQ/zRVaYhbV/uE4G8iii8PS7TwKM6AonQonhpRoBsxhWwA3KHEfBpoAc6qmEHVZmKd
9BUbSsF3faGxSdHereH9KNeu29nCsHaHMnnRWz6zNgKyEa/tndYav2c5gM8qs5Xpsr2qlaSfCi3c
MmeDnKISdRxcsjzGo3HAETil1ytK3WAbJvB2z+06cJvh4F/ZfcmHoAQT2cMgLZoYzeCSpDsQd43b
WbLit4bYkZ5oP84J2DZ/Uc4qiZsZJ4y228KhItipMJ7A3DS6LTbTQKsyn6xBbYWNb7ZXref4KS68
SFDzwXO7GqZkTa6iYmzLIyoe79ftD1eUf7+tfTj39JHVY9rk1ovYHos+IjZfqsCv18FQxz7rGuP8
bhmbhG3T1U/tzTRYsJZ6HoMTHq4gvRkvkM2KT+wfuKaV+ZIONAg2i4irPYRsba7QarLlBA9uFDvd
J3F7qNnYkIey6pZ2g40wWjdpQLy+sWscpZAV6NCeZ96mm2hoTLFbUeyjhm3TOL1GY2RVlpBqbrYG
+rG+ihxTEHd52j/7tGmLDGNE8NRCpgEYVs1rN7xxfcGXKPf2dRkjfycb3KLDwmg/fAVPyisUpR1u
9yj7ZtngJSbsWdQN1ltnDJoptkrzNcSt/gKNqAoPLp27ZRfPadJtmOqKcLNgYyi2lxWGLTpBU3+o
28uj4XS9vP5YnK6neEYT0qcAIt0qyirr2TCtB5Bo9bIpYwZhsBm7dbhiQNGmXY1CMd65HkoiTCHT
sm2lB32iXrZjpsLQtZuSyHm5ihfWy9uQgKQ+6aCtgfDOenTQUoGpo690iiaebtpphf4Yd0JtNR5c
sRMurcZcdoE++SW18oiJ0OabGMhUfgu7CLRuYFgRa1w4DmXHBiwUVzBFmuYT70esecUsXLyqbyoI
p+CqYM3la4hf7o4xj1tgBK+rPVsbuZ9Yz+RmqL0DB9fIytb7yIluuULHDns4Y9hx9TcNbae6wjEQ
V+fIJ7pbNhHBY7qD/QtlPYhM3O6MTpePdmmXa7ZUMMVhRPTYP9OQYveaqxZ1t+4nK/MqFXFzFa2a
2J3jKlimzJmOFR+VKCO7T4MoCSiEclTa2KebYrqtOTSx23RWZbcDaYsngjmnwv1ce/hZgPrGccjr
AZQhiO0mqJqsUl1dXw1NEojNRBJ9WFmqogMta6ePaDfSD5x3vMywgs0CaIw4rFfd9eWmWQf7SrxC
2w3SmUY7CknsU2+TYtrwStdAEb+fET+s0rkpa73tlKaPkYo7ecZFirr7ji8FJAuYqe6jWUoX3/zY
MQVSG/SD70mndzMlKsoXdBbhmgU89OUeyBtuHHIfMH55yellByZteWDrvOojw608Gl9ynS+gk4ev
cc8Kt/E48bD7ACOO9wvqsA8Vv/DjpK2HF0MF8Vu/JGs75qIzE3N5OY8xKmXcZIKaTVodHFrh8FjQ
pUBNHNCxM3cTh30B5dPNwZ6ARk5vAyifRaY64HWfa8ydqc98ruI3yAx2uR4CxzlIzQJlBiqiyD9I
VL7rXcF86J+EHC2W79z5I9dB7K/rVpL1ocfLIvxTDLRohAyCJ0kdi6Av+Ztu44XQnSI4JE/hCjz7
HedJXeFAIapRdQb9eg1uBvj5Zj/pmpBDxIeLIByMjEfpBi10MU956aWN34qml1WWcFl210kfNV15
2aboisBJ0q3lpptZUJANTWEoTKfWdovxWZR00wJ1HjjbNvY46T/3jY+mTTHFF4gH5kAKi0Cl4FAy
Ctkc9XAvytY/Dn3tzT2aiUXt4cdGybWox4nnWrOmOZii0S9Vv1CNR3RM+ouGPcPlOLSNTegN9KfG
btHpufBKwjSF2N5r2B5/1EgRGUNUXYuM+WFQVYujC1SGcFjFTbPeSFL5r1Qt2AGCmJagVRMUleZz
HzHHoQVMvj5LHZj5MTFGyY2SI56zNmlx04hOo+4I6cKYA5BB2ed1NAM8XwlqmgOwVuIOfhXBRxhN
w2GayGJy7nSrwbJHfulyGftlBroTyHch4H1+Qc8aADcWjLyKgGn7RhaEQlp0UmUsXDbZckYNAM+y
BOTsGiZfUz9M5acpnW3xJVoKPBsF5M30GwyW2R4WB2T/2C9abcI1qFZo2CWsiFPYVmF1HiQK+W3h
44E8LtCzTCYvF/YQDipw120DBeWmAIthdmvjWPUcwefHRl/VPuoyWpbxUO/wvgvGYR+i6Ppalir2
SdYVXRIDMrWwFGs9oKMaaClxXZu70AJ5gj+5pn6/4CtPKhvDSq/3poAtfeqUi4fXph37BWCVnBSY
HbhQ46lHtqc79GDsECyxlVqv194xdmOglLdZIGq/LFk3oT0rsjXo3PKpi2qroI600XRurGv5g6c4
HA9NT7E3W3To1VmnU7xeeV+34IEMcYmY86BaBnVUQ9Gld7pAEvsmWV3BYLWgYokhihh6WfUuDJYT
eoZx3ILnXNyziAKVbiEDN+OwRXKCDCwfp6iHVljLprCb0UF66aGcdrGstw2YisDchoF3ND0HXahK
nakahe64XfGxqv0PsNtvFOClfUd2CcOPMdMVMQf+GwUYoaZGGKef975r4vDRAYUfnlvNTfVlLiOY
dimF43631rhDn9I6xfHzHS75X7j0j7fJ/RIt/RkuxcCKnzCcv8Glv7+c6i/G9PsP/iNiifFXIbi2
GCwlpvJfJv38yZji7VnwGhjScEjdgT/Fx/3BmGKYGceEGQQzCWeYBCQAGP3BmDKKoC3+RGgUmL+c
CvZfMaaX6QO/8G94ZwoEPmB3oJhFjG/xKzeESpWvdTqGR/j13QuEZeIyEfb1zdDEBqpOnSqDckqh
k60WpJAoL6Od6fX4QSPi4jJq/ZpCiVmAzdHB0L2YvJq3Q2sQf0FUK91YbLafUXd0Oouhp7x3gdNy
n8gu3GNPDvBHJHVyuzSW6UwKKJGbgRepRSPI0ms2z6EBm2ETuG8+SL+GqVafdaDiPsMp78C2C5Su
WVMGjKJ8NSD+Xaw/8LYqPohw5l91w/y1KbHxo90rwiqrq0GjMUYk731oHf+wttpNx4lPI+wt6E4w
qJLytcfBc78gT3K1ElLedmSxc1bZlTxTG0dPaWp1CUg/QWDKVgV9iXnp+90iEiV36ANtu+Vw/Boc
AJR9iBDGeYla4ACZQmYADE7vpTtUs1v2iCYp/G99WcQ5elIcrbIhssn7xS9PVjTBCf+MUi9qStbk
iLORIOuU4D+IwP9d5f9plQOcA533D2j2b8sc71L4edr/hTr/8SN/LPDLCzUAI6MG/PFOyT8Wd8r/
z+VdKAyjU2OKoPRlBf+xuDFcHeNuERzAAYuhd+EFq/5jcX8HyBnhKUXqWiBWkPw3ADm9sJU/w61I
PqYJ+G14SFEIRuzy33+CAvuxT5pkEWIvsIJzAl7kyCt4mww57ywUstxol6oqdwj6sb3EgOsl865K
kT+c8d5KAHA6fvvp4t39+PCfmXKI8H/7UiAVGaEEcwQgToW/kYoU9c3S1IAFmDCZkp1+0k2FyF4s
xgFV9qgOfSveitmXkHl4e6ZT+j6zBorEDPo8NdMC234sN+FURB8S5C7gsxTqm3XVDngAfeRJUb1x
Vt0wmkCx7em59mLjwm04VBzqdEc2DnGOwxKLEtCBfgzKOH1B0TM9KaI2vaG5SJdjV5QnV0MO/k5G
imbKJh8uh8Sr7dxM8PE+U/I86MvGmQDlIbbPVKCOITaEvmy/0TU5r2GZo+/qc+aX818IpQzVIcJM
ONgAnj93PT9EaDt3CCl223Jd6fY7T5k6EWXJaD6GBVAGynbAn2/dYNrbP9lKakLxcelRXG184E2d
I4iO2G72B23pVjepIFsLllqaRelo5hKJNo4oO1PhTTXyT35e4bH+AmIStULQj8Ibpovb2C1tLsjY
59+pzBCRRiSBSK7hU48iqq5pkUxZwz0EvX8wmiNrF4TB5uVYaJNm32HNKkwaNGbj4S9gUxh9rfn4
5Tuz2bTsVo9oef4vuE1Jun3p6bmP4Au3E0At+Nug7tRzRfsFHCa5/w3jLMsDEIYF6CdQzrGh0SHw
oO1IwsZHotfXVPYv0pRDXrK52yxk6dER/gl3RrJ5nWX6/hffKax8nq34WJd2ffQNDpgcSdhmy+W4
Kyns7GIe9iV4kBxa77GvzEcEEJYjFI3uiDI5Z+jo+6l4+86ARnx6YxEUVFEcf6CgchImL6oaYc2k
We6jKgJdRcjmLzAU84Dtpu2D83c4NLgIQMlUFOcaVfX2X2KiXusgXxKWbGTUhTmgtDBPZrpPTCD2
JIQS9J0c7eUSZ8NQZJGYGpkFaz2gSzHRkHF7akv2VlTzhtGuU9tAiGZvyCxmGGUUwjt6k6xYi69G
0OMPzLSYOc+RGe2WTCzuAGbkSbdWfwRuI+CLWHWCwAJJYbHJnV+q+dTPZd7xlxWqyhXh4bzjka3w
ZUGZBqYVG9gKpypZ7t0akM0FSqVgi4/OjDlI9jYD9FVmsWs+1ByW/1iI0zKp67hbrx2idT84VdUH
8c1IxmLnwf1Z8EuNPP+GrTat1tcenkeGrns6B7EwkL+GBdhd8IDeLLz5jWFF3w28RIncQDcECibe
eBiLe7v2DKG3cGoOsDjqQ5nC6sbZn8AvCqLcWH/XY3UGQ8mvIF2NJ1kV6zdY0tVX2ZsA/stYoolL
EtwqkT5CCMCjEuL3n+la7NFsN2h1k0NT9wLBTTV+U91EP6xwWj4qxVGH1T1EC7WdiOq+6SScH9Ui
yzGrpHHBVwJQ/cENBYKYSdGpdwW0axd0JXuuYjruxyE6jVGHuol/XYrU5CaIwmND+YlbHyDhZ4bt
CNCVZ5Geuvs+qpeHovQWYI7BVAAYzyEFqEKC63XWwK9rZJY6hUyk4mHz2BA/qixdVj1lQDxFtEll
sgN1aHYF8onQjcCVEDgpDyaOapmtZL0o/1VaDTca3aUDwVenYPJiw3MgUEX3OCd94LcoWSF5By3t
wTJyVUJwcM51n/Qc0JuYzGjmfDPLPmuSuX/CoR1UoNxBE2fKJzI9BOmo0kxQ0V/HZUnPqmdPGqwB
OLvaGdBW0/zJkh5sVq2REFWX3HUrDVbCcHHrx7E4zuHYv8/c2auOJUhBpvGjgCRT5pEsgV6FxDc5
BubN2zSWYY6I6jhnzbqAm5BRHTwIhxApClCsPxSrHwuLJymR0p2YicPPsJuKAIR7uYBfLtMnPDLB
1bQE6YGFNWUZgQKn87Aow89jIeWuYm64L+I5tHk5YOfMTNeZEpSAHEzmBw+IFYMEnuGduNsqiTFY
pR0JuTF4K/ABJnB6KiA9z5vW0L4E9R1xcK5ZIciK7Vf16xHnTP3BkKB99SFtuisD02enwVKazPZ1
h2gsziCWgbIvwhwIRLvszDBYusEUhrW8hw8eHsdoTA912rlbXDANPdj1UDVIYsev5drZV4dT5RF8
jTsUpYUGW+MKZeUSWbeb3bzsisKumCWBOV42oxMmFxzmlSmwjYlf9VmEA3icJICjfb2awNkPcwS9
Dkd+pXNlO/lJdlKCfvNSxgdmh/lFO4cBDKlV0PwLnSI6345yX4P6bLZz6oYKcy8cLGtVDd+ARsRj
XiZluV0w0ONZaxnn0arGg28FyeF0krzWNUZp4BJkVZTaXYJ4wMlpHWZxvUz3SQV37ARlpmyvV0S4
yduKBxSVzbhGQbOLpxZ3Nq86QKrXJGyxJW6iKaEXiqHvk21VOLY+1WFgDNoioMXRuUq7cfoSjWL9
4C1UsgcoKbL4f5AG/v9MlP7Lph/NOBSYf90O/PYewp/1gh8/+mffj9chXvKhEcYIIQsIq+2vvh8N
ABAeRLBgwiBIGv/V92O0EgTgy8+hcbj8EH7qz77/0jVgshKhKYKn3wcy/Rmd/aPs/nejlX5TlZAt
xUwSvH8YTT+qcLzu7NfOAHYilvtowjOC4Ei9hbDcE+F3DNELsh2QlTxHU4MNRntDX366Xv+kA/gt
G4WPjjHXCZ95aYwwN/S3piQE/SR4Nc1nAvn7NGsAp6FqQFBOa6T+0/Sdi3zxUwdEBKcJQmAYYRVD
fYn4b0GsuG5mIJ2uPiMElNyX4Uix8a4dq3NbKwpqo12CCsyj6G9hwabAR4h+I9KPMvcFD3D8o9W4
GTAvCfRUW0ev/+W1wNAtzEAKaUTDCHfit/glSD0EApCdOKumx8k76+JOzrq5RflH/1NG7PKr/nop
8JoIlEwEzxYLEZD/9ZZ7+Ae2Xi2/1oRNu9YSbDswZR8VBioc1ras7wHyT5fhNG0OnD39DObg8pbc
f6yVf3LvL73dL98honjNCO4FgvqXb/J77xfFNayTSlwbBH+OZZPaYwc7/UI5k1NkGIfgxJbdv//Q
y0X89UPxWXBlI+SYCfs+Zf7nLrhUAwlFPc/XzIR44EchwI7Ojf/oQRLDdU7G+fDvPzH6p8FpTJVM
MMCExNAHfr3WMLCauogRnC7VWB4Dvtgod5W2j1MbTy8WKEN7AvAm2YGAoPrW6mm9QCyqhcAPvSvE
BIabKk7Uu19XsGvIRyCsguriAsmUrdzyOkUbjwRVJkQfvFSd7l4Bm4pl0/WzegV/g5q8M8P8uuje
v85J1d2IksTNpui8xVQHATVOSdJ8mHsXP9kAKaKc12S9ihEvRCeJIm+vm9ooWBeQ3sYmDdiupl5d
o2mFPTaH7noYJb0jGJzzYYI0SDYSlkF/IAKPLg0bDK5KAS5+rVsdJJmDNv707y/yZXbwb/cVogZm
PUBMwGAv6KW/XuQ+QsZvkmOPAWmNfgpVSzKeeBnkZV3P1V4EJn2AETx+wNwJD/O11fQKJaZoNqYE
C39YiyVP53EOtnDJUWl5Jx8vY9nu//33DP/2MFzS6uirMCwCedC/pegFDmJYf4DnOEw71BShbXWG
d7j2LyhgUcZGi+Efu7ZPfYYxVPUVI7a4IRIZrEw60ytAiom8XXj5FEwWnGlnK/0xEcGAUFs41eey
MN1HgP/NPXFyei3NjMlhyIW1t5zUI+CvABMpVKDFZ1+ivAFJ375yTLZ7l6oLP8quSW5Z3Qz/YWv7
4Uz8su4SvHYDLhKUscsO/LtzQSF0ln0KA9T2Hv0E0MZVDvXLivbrYg9pumSg6fQxtX2/RT8HqM7K
npu8l159iZtF4MFlfYB5PqYGQFBrs186jOdBYLHuX5tG2ffaFfFVGiwIifZSPk8CE7oiZW+6ORkf
gLPHeUKKSSAKiQc1k7yIVmQvJxjSIijmWxmM7gXUlNvSui7uAlOPtwK0P9KdyshvY9rakzR0OgMt
R+nmQDs+xUUvds5Q+2FaFRRdGpf3kSymA8Ayg/gjL9gGL8ToP0wiRivTsaceh+Ft2MhGZdD17ec4
WIODVIX5VGDYGIbqDPzU60SeBrKoXbEmgJ4jteC5xkQaXYJvJANG7RTSN3dLDd6YhkP8qe2KxuwI
YeWncAaAECZ1uRPGuY9iKapvGB0IPbtUIchSBCJ2oCzChzkozJ5YsGT56BDeybWdq8MatdMNMNt4
zcKlr5/HsZfoe4em+CyY0+9udq7ZdnFdn2qEonKJmU/JnkmAWRh40y71Dnmt9VkUQZNuk6p4ByUt
Pkl3iRMtZRCyfBIw6Ld979ezoR55VENL5NjGNrj2WA5IGpcIx6Cdf4PGFBzhH9oXLKp2zwPSvaFn
Ca6VWDE1SpdhkRcg9GTWOVbsE7CPd2CH5ydcJ4cEAkbo1BAmlDrBCQNOpvACPr7pXT2+d8sYfFqB
sD1wmLIaicJJbGE2DvYCL5GnErnDbbWG4e3MbI1kI+XNZkx18QJADNnHHiY1pjd1MTk6BgIo8+Uw
XcUy0O/V1FCNzI0KIHM1ZsD/Bpf1RCGFQQHr2uRL6df2viBcbbSQ5N2Wkb51bRcVyLZg0hjCUziS
l8Fdx34ubqeRhcckEsNDRev2VSDJC/4ezQeM95RPiNVhhh8ElKjCNKq0QyLXBolhOxtNsQH5hSM+
6xA/mPN5XaIR5DyGdiIQNQUPACUR2y1cjw1aVsLsrOSABCokCqD1fZ8lRi5jxYCx8VzNTXjS36eO
hR6djfLteoMYWJhFl/FkjcSgMlfOLks95zc1hh89Ab3Tz30xyY2+DDmrf8w7Q697LC5D0ObS7tVl
LFpyGZBGE8w8ytZxmpFPwwC19fssNV7o+Ta4DFgD8IqRa7V85IUxZ1NjGhkZerUPF3wtphowzibZ
+dLUGCfnog1Qqk3aUhllDaCpnUsnupFjHGShw0OXEhDfJdCtg/fJJ+0ACoWjZlnTE5E5gC9nOehq
H4+YJ6cxhSKfS4x0Glz0GilMnWNBTW9AsGHilq0fgEaeVjMh3H+ZVrcq8YhldIexXw/NZZydmtvP
Q4FSirUq3sg++gJ5ZEdshY4vUfyAtAsGs2k8m+s6vX3Hb6nEA9ynQwdmyNrDuuKWRQiPhPDDXrAY
0106CLera6/zziQYzbempd0B7MVy9aLzT/3gMaDigGRQHKKqqjGzzM6bztO4BkQ+xguMugmSES3H
ptlaiyFdm9Y7eyaYqQXh00Zq23SWIagH5gCC1xLpvFK8Af8M//thRXtwF+K4baEDk6DcRwbcZzaC
0iFb1iJwUHZMfwRuAQ6eoZzJuy42tx0oowP+5afWj6bEdA3qPkFCTptd8z/sncly3Fa2RX+lfgAO
9M3kDYBsmJnsO5GcICiSQt/fC+Di69+CqlQlU352eFrxauQomaYyEwncs8/ea2u6fT0rblqENjqb
pFlfny0t+SGrwsioeXN7nvOQIwk5TymMLoWJqGg6oH3Sb61Ds0yg1FyynaQj7f6YGO4UZXqRxozn
U77XUIi+9BA1IonJdTW+1c1ujKfiNh1se6cqN76wtYk0SjVrAmMSnoBpjfl1+Tmrk/hrOyApIedB
jmBaT9W2rLnZhNgPkS5beI2PYzKLq1YpNPC070ycd8pxVJSlvn4HDg4/bjDV/jZLB7HPx7zQsbT0
5cluvOJra7AbDfF1BX04zFKcA6G0vmqzKIxNk3bcLCpMudz5HdvYmfHgTWGnGuO1E2razlBjXwwr
bR7h/A/b0VT1zdItvhOKXI7ZunTw0k1qCshTbYPFJJL+1HnhHJjIcjkepk1aFch0A6fDYt9gE8Nd
pqyN63er8bvNnZB70Zqj95S70Z1JRN6Q1CgMrRucMGvbD5C+6g/AH+oNuyyx1RhbNEkKnu2RGkxn
ixKU3KVsdglv8G4dndnSXwM1DduumP0RzcvG4zxOqa5CEC3VHZlrshZzMPk3U1pkE8+I2Rh3NgCx
q1HMeX3yjRQvLCqZSSqOgY8hriEyfVM5iY5DJbYCwVPMjnedr4j1J0ucNaHb1RawuboQ6UHCDLzx
QUNet0uQ3wxY1oM1sy6QqAdCegcOQ2yXe3y+X3wE2pfAzM3nxS4IvufEIeOtU7bNXaC65Ip7pOXu
BgP/FEEvwkxRQqDqaQ1UJls3FjV3QUypzJwwRYfNwkp/uh6Id9w7uFw5Oxh1fzt72dRyabbmsHfq
bLhxCLWdACgZxkHHzVqG3w+k/7/q/atVLwIN9od/z6u/rHo/aTv/uJP9J32HH/+h7+hUB+AnZHrH
iLH6MX7Sd5zfTAhguD1QWPBvMOX+8HV8F3GYRnHz447//lM/9B3MIHhEdMQAVsIGnNa/s/r9ZdBm
5vAQP3APrdbhz4O2Q+jK7cncnVddOV3g9XNOdZGWCxTZyeKMBlocz/443v30fv3BfP9pJDMgO0O9
ASkJTQrJ5fORP+lmoqall5zLyvG3Y5IVSPD9ElwPmH1fwCBo3/78F/Iu/zwDrr/QNaFEwyFfSzDX
BrmfZ3uDuITD7jo5N0qCuk09s3LVfJfoXwHMly/xXFGKPapLnfz+i9BMhyaWf18hf/CKP73R/AXA
SuPaXJs9+OB+mfRzCxDI1FsnUc35PYYdshBlkZ0DVCsu5KC3Ww6NwfHPf+kqSX562QHJEkZfBxkx
8L31c/hpsV/pZNQsnusn3Y3xYdfSE1/UbLgfNkuk4kIwL9zEpZ3frJpwTSyzca9lEC+veRUEYdXx
rxGmGpo3S5/qjeo19Ur0IECw77rpSwBE5d0xeYKH7ZDlVyk3tUPiFsV52c39ZVyI/NUPpH3oTX+5
M5mH2H07Xbr581f5y4ukiw7fG9cvm3osVJ9eJHRuzwLcuZyWugEXwxLMCPVRxLeVV+oHEtLxlWiM
GdaKpd/++a/+TL7jvUW39azARC/iXf78sabQLlp2ZOqkyAPdWYs58hKbIb9OUUTfrYS4dN0T+4nA
8flfgX8QlTCyFSHr2X/xdzE/Cab8XVYwGkh9Wn1M3fx+Mfz0YaMvwRkmPnJKPb26B0tv7Xkz8iQS
MdqLvnSij+IYNTUaXRbguLDzU556BXmhKqm7SJ8DuV9TV0nUFi3nFJ38YjgIX79MnbEiFbumylO3
I4Q2W1MQciiPm6i0VEEGqFzs8SwpUa8iEi+IUX/+Tv/Bi+PwYnu0fcDyMz77zyxCDcayNNOp6pzE
iKoh1lk9B+ZwKHWjfPrzX7YCHX//vSFRwS12/WB9oEmf30rgVWoyxCROpVIzni8demqRZNCcuBAI
dLdJzaPfXgZ8D7Ag+rO6gasdEhqBK5201dey1AdoDUwTD0qvYHtYWtJsRewbb4k/tAGMz0niUhXL
xZ//1X+5s/I3d3g48N6beI30T0K2bYg08Pn7n5xSn9ifxTmYG6n2ut15+4Iv0V+oa9/f+J/UG646
HL2cHDlDkUq2P3uHhD6ak7QIc6SZ716ZHhvLFvnqjiBudpCLZZ+rcXa2Tgvn2MdFnEcmeuNDPfXP
Bt6nHYtv0wsteN1dmBVdfy0FYbPImpPlajGacYslcdhq7PsPmIC5l8x6f1HUUAQyz/hL8fvXtw/g
HT5HSJo+T9fP95IxZwJO27E6xSgp37RgrmG6tEg+4KmqLKoxdweRbVcaxWO0MUWid1YZ1NdLi+EZ
1RAF0+nuqhyFilR5aybRYptxHpLhJ/f+55+1851M97s3H2uYZ7I5QjZbCzY+SZuWaDEZT1Zy0gYr
s3ZBnRfFhgg22VxkY2XvbDGpr4nt100Uj2CFr0xO0q921TFQCqhrcDh9S7u2pK0zYAAR6EKmb3c/
lYH5GDizeVRBa++NmNC/P5MeCcvMHU5j13bko7MUILJRSnPesD/qL4in1fKIbkBUDbXB3yYJlRih
06b6h1dVsxvlQ+3nJysYtWzb2V3/suTcWcNAFPGmyFv3oNCo9bAws/gdlIV9nXqyaE/k0tBzHDge
wbFr3YJnEZ4o7Rh0pRSbvA+qxxL2TxDWo9eea1JeJK1lH5yZ+gHcHzOZSGAtJAJWwI0Q7tZw2uaq
hmP/7iWjg0Ugc72rRZXWQcEsW5mOlv5m5U76qKwueWqAMpE60EFV2bmyDjnkXeDsEulssoCh4/hK
7opJh4It22wW1yTUIObU0CA2gzuOGRvudB7OXGbaHVYzwsFi9JJ3+DtzALC81W8VJSramuBpEpD8
bb9OxkF/tygYdHyYHCAvNb1onjLgxl+q3Jj849xYYtf48wRviyd1AjPBTN8MElcXrtS8b7aI6+Po
N+DCjTLNLgezY9rPKsdzoo5lL642RzmbojHlo+3MYKMmzTskWtZV0N9SgJqy6/wpWmpP48nhA7rx
Gm1vpmVF+rYOzmFU9FjGwGN9GUo4ErM3mslOQ1wfmLAMc9nmiQ8sAbOu87rYqTBDqyrVBVSp3gx9
w9YhIAyEK/zEv1ZSH7kSZn15823hXolUeF5kL3B5zHrWbry4Em91qsuLjr39fsFZezEuCvUl00Bf
AHMAtOG09smcOUluc2/RXoq00C5HoGwf6VTrNx6Eg/dRX8f4BsI88xsTeKAL96IEfvnKSuQx0eDn
p5YxPuDUbQ6O105HIYJ03npSQGieByCVYanP1nOS9oSBZqN7tYze1EKMS/W8GVBRqlu6GVjPoefL
b+aEwIuVUhbj3jZmLpHCXzG4Mxir+G4a+GA84mPDPs6cdC9to2GPYvSntoGJF7b4FZudqzpAO27p
ydCyALqzlFseq9Zr77S870llL0s4J2b5lrvzfO3G+Te5EIFnjF3eyqyqd+tjDl1k0OMyjJETRlyS
CgOcOxvfCs5kBTlEXa11GqA8jFHByOqDZrc2lTznvedxWFUL5P/YuF06SoI2+JfHu3pgwbPXXFTZ
cBFmfhh9r9vxOHh0kqD+SoDumyRVccHw0z52Werl0TRN8RXRXP926Hse5B6HjKdS6+uPOA7E0cDP
du8ZFVdYisHuKncV43/qW8WuqHuRbBby8HyZc0AzHELLVt+PYqwJ4/SwxMLCaMDL6T3uoG1ZYT7j
ZRk41Q2MR+pME176XgSaodrnjmUHuwbs5rArFYaSW0tp8cm2B/2JtVvzLPw8JrPNU/QkG4UnDAXh
EofGbGDCDhyysq103gyMLWeExtynDu37zM6b5hyqxPyANljIcElqdEN7RvE5cSB077Vi1vo9ciZe
yVmWAGu0hp1fnAOJDqdlGUcEEZL+6XhXulNyUEGGvyXLCcKFlr3IEsil63wQ+5dRUxIZCAkBorx7
dr6ExiJQMiZyqfHWJC75kiPJ2Bhm51icfOBPgnvYTEWFBjVs2Cgii2PETEjOerFt5xtpYfuldTTg
jTb7sNDOmA63YyFjeZ7PE8i22Vcz728ZaNbGKVjfrkqYdmgZfZ6n3pxvDE3VEPor3U7CVSQxkC2T
rNrHjidzbuvecvSQhN+VatA8tYynwsowC9gnGpnciBl+WCiHuLMiLCur3izG8k5U7vTWL338MMZV
emFg2brS7bVRwtZhZHDEhgRFElea3pbzinpZytLbxJLfjGyt7HrbVqTIrou5hLqg682Q3QqtkM8g
CVO0n6YwTxr02YOcvOCW06shIg1tPdsVMIoeCzmQOWh8c8p2gAOhkIjcTfyj2+XZKR/M5GVIc5sc
3pwYd72y/deZyBESPLFxY+e3QT2ALQK5eGu2rHWWQEtOjag050IaJCNDWSbZGfB4CVXNcPpdIGOT
3CAQ6ndfdKijPOwyYPiiA54yEK6rwHg3mh5NZmt+Y7jK3/yq7o5tw+xLS1TmmJusxFJFgZBntczX
rqZCdCKNTLUjxdd8GYiX1bPDNhfip5nyjKQ8oBgMb2+zciHpRz2VtqfaQBxKnBMTvl1pnk92y0QQ
0Gx13zfMVoMgUrU1ZdazMzdXpmqZiTXoXaF9QnP0K+xlJiqwBXb8qkxMObFoEM0XLfDieK8xsPG2
Zn63jRt4EqxqyjzeyGZqfaAHAYeXbeDYKo18iwV62EmwDbz3abuJC42moLmN5ySqyQ1iEISLcjsZ
/XydSVV864elPWlkd8VK16mtc5BepReCRsXSzoK7vjKsue23FfexR1KMswbvC6zEqU/7pdt0ZeLd
jSieT0UGKsIq4n5Grlt0AZQRiW9r0hFh78dEJlvdHbrnKZ/nG1jU+pVPGAxdu8jqxr7BOqdlN+SY
5an2UiWjhaTns7k+or1+MsqIFHbPt3VIzFu7tos334v1Y0dcH6m+IBW0NYkEqg2NYeVXo+9xzekz
nx2gAth5LfiqJz5c9xpLrQ8sl06RMnL5RtOe0ZTtedr2AxIx3A+KXwLkbSaU6dRVgdyZRVXdx9Js
QqSDCU/Jd+Hc9+drjJnOc1ZkZhcOU5m+9NMY3GZJnzwCa0DiD3iIKG6ssnkXdmfXV74SZnKwdNjb
mHmGR0VgcmvG2XKlLbG9QXqZz8i5tte2cqp9lwSsP9c/xRPnPaRu5T6UBi1KWIJpDOGwMILeS6G/
hVSfOLclbCaWIWlsP7mp9tWs0hlRW3P9fWADn5DWAvyrdHkIbR0+gJzbx7JsF9wl00YxCZk3XUw9
0sUgVN5+IINM+cvSy8HYkfcEdjpYk+68UtfG/Xqu5hKDpsM664sTJ477ArZBA14UuK28ZxBw172u
A5AMHqNeHrqKjFdEEZVyd5PADdUXPdVgFkhWsbVVFgdvclr7S3xhVtlxnIr7kWSCf2aWCjbs93Hg
b+m1/2UuOwQV86eZ6BclNnqt2o+39ONn+fWfP/Mv+dUPfkP7Wtne+vd6Bvc/8muwZudWrYTpyXU9
jD//kV/N3yBjI9mRvV1lk1UW/ZG88X7zDQZE1CaMQgy+f0t+/TxuImbg1eMyRWpg9visz/U8BFnp
9d2ZmWNz8saDcIrtYA9Xllf9hdfo119lWi58ksBZ84K/qGQyq4acU2BzxnHgGWPhK6rQveXND7wx
7l8Npp/kExdlmsIMEwMXU4tDOul3suMwJg45A7s4i/VGEhBAFcmyBdJdWv3VxP5ZF/r+qyzkDpPR
aZXYf/+riqzqWGMaxdlUdve80S963lxNRXr46bL6A/n2F3GNeg+EPi4jNnvoCp+FPjjtY8q6MNh3
hO9e59Jtv0An1Ik4lM2E6cBXFIfpxUGHkn4F3XRQe6hx48vUatWbdOZ8J6QsvxR6Ta2WZnWwzQJQ
wNAbg4WhJ5n1S+oXkg9/7FzID7ZSO5/de0xiSMiBm6bU91NvgCL/8xfGZf35w1qjnfhuCA3TbIJU
8ft3sA5E46oJsRB+kpMrmN0MBOBt/onIjtOyI8KR0TIhp1s+RN2pTnaCMrPsudUJBnKVtP0NkwYz
EimVBBAiQyxHZ9Kszb2fuCXo81ou2be55yzDC7Qf/SZFjMxKMtQxDCP05Kn19lNhAHRMYnMPKmh2
duBh2n3D8HcXjGPcHxQW/cvcwc5RYaYAwRi7JJoWyclgccQxyTMfB0dGHLSHeXTMVPoVBZsOJOXV
hC4wDYQCOOISmXOssMC5w3iclA8aNCF6EhWLAnVNeuvU5RZBgqIDwTmOU3mrGhD31KXFJNFoe9Kf
8ZByAJ9nd7xSyrPwiKSuPC+AB155qb1cDK5pPknwIEwYwjkWRdLfGcQeQkX6fCP62bozXSDK+0zl
4lZp5XRmNNNFLPx+g1rRTBGxf8e91sY+b6IFBnBjAINsk3MIlqWK2mHiiZMZS0vwpZjkcu9abZVe
L24q76Vf6ye+eMyV7H6/dGOn74alTPYeKJErVr7qUTA6XTmAt07NJGDV1kqa1PUR1Q+bpPevcAu2
O4NZ6HkyISZUvaBRTaL0walqbAlvnYNVFhm5Xd50DssLGM9r6eDc+wcyA/HWn1v8DyA9ivigZQ7x
2FSr+4dksiyKG1PMHORoB5z0bLYXqNXBkp1swid8lK3lXCZGp2/XQyL6QJ/Xj3MqcRbx/QMA2tj6
MrA9BysvI3vUPHVV5/70lHuDmZ65UM37kHc16FU4mPYsvqZOE4BYzZW6plsiv9BmJBZYdUT1gA6h
0HUAHfeUQMQ72Zpw2Eg5AAyzhb0DqDxu2eEZO5VaEDRyilvLOTWPTea2PsKwbOoOKD8MdIZrdxpC
p8myy04bQZYWhXVuVjZuiplB+STruINoX/cny7VvPUx+RyEtcEmZNl9UNYLYoLr0NGlFYBwVa3fA
t11Bkm+bZAho35j7K+3/07y/K4T6P+37FslN66c75S8ni8eP/vWtl8s/3j/+cUjq17esWf+xfP3H
efk6/u7A8a//1o+cr/WbwzOdtRvaLP69n08c/m+4OrnFsn9kl/GzoX8N8rOGDWhLxmZPnp/n3H9O
HBw4VlGftQ6nDv7obxj6f1ltrGZ6nsimxc4sMKjA+/3tfqy0lqYYLzskrU/DrJ+odzMbktC1W+1D
r4r5kopik44CuH5br8W3sM/FpL97SzduzEqRNcJa/D62kzLC2MD8kQ/C/CBYLELlF+IOoGqg/8WK
7/sW4Weh2wX8gfd9PasZbKyDT495gVvCXno7ObQ4ldr7uNWrU40FqTu4PgUGsfKzm0YBKtJhH7PP
qj1KcRv/HVwUEHFU/e1PF8MfnAeIWvzy2GTFxmjkAfx2/V/OOMHUAi9VaXLWwxHCC8QD6t1bg0dK
6MmNZfIY6EIZD5je0gxKEkp4/RVaEMpWSynnQAkJz3UAkNVVlcnhsV7obMjtODsfJyu4afvucWAw
djXyi/E0FFBY7WCKWkBw70KrvDBl50RwSaX+xgMzAgOqlZoWOiiKGydfcmocYu2MXk0HmFbxWKnB
jnxRLxsYKrQ1d9qNEqD/uYPJjqTvJLc+COmQO5HOk1c7FONwnoLyCZcsNq9KSZUjM8+BmlpyfEOx
Jqzar+5kJggJKCKutapd3Vnc+dmhyhzrZbZUfhZktPA6RmHunWH6gESmvVUD3jOEtOGtdRnbIsfL
cN8Fyj2XZZ6fGQxVb1ONt25yJmsTt/mxsnUAr5Qe17edNLQb2VZsInoL5Y/WTDc/a+IZOdwlSjuM
zfwIzjbdJWBYNktMiYNfeuV1NsUs4EzrtocBuu16C2ljWsi5nhlW3490ZgDnA5pbpWs/TEsNqShB
RoQ4EqcybDwbiRUF2956DQAWxDONmhyW2a9sEnI/MuoBMs6UNTq2fNrarH3ZYU0OzaBhFe4ntUW/
METBKjTqxbxIO1298awhQenZ3Xts1c1tM9jYbe3Yw2zXahozAIW4UPS1/GnKeJSfunrO1vdizt9t
Al/z3tEMQsV+q7yjGtmgkQUgIr7LyGd84dAgnT0g8Nnfplk6n0++s3B5zProbPhaIxTUc2ffTi6U
c4oZ4y9+vmgn5dbJ3ggy6zpbnaiKNfMxncbk3KFg85wT6s50WNZcTtWSo9EhFbSbSnj5KzmhegPi
QkQySJyAjZRgZ6wvgbjv2B1SVNt1bDk4I0V5AtUaqkF2hkQ4gJtmdRMaQdFiY6yrbFPwsoqHufTc
cuNWwXw72cFivRaQbq1D0NeplW2aACvtZdEu3jXdKqQUtAro2JGWUXeCuV5U2BfYeNGlnnSLt6/6
2MfhMefdVoL1P0xzL7Wo9KzG3OtmIvPTImpMKKVOUhAPd7KVjmlvR7sSFy5EYNgDy6JvCSgXbYR7
rz8MRtA+ToW7bKuhqkFpkVDqQn1S9f0c6wmdCF0uHojXDXzrcEhj0vV3IqeqO6RIjCJhXvANVmZ1
7psevi6zQm2LjL7u8w38qv4ih3fMJDBSMKOk77HvdExX0QySxE91rcf9pW5JueN+bx/Z/okNNwHX
3jdeORVw8hQ6TB3nX8D/9Uf2KXZ2VFWbn0moio8N4K1LDdh+2MWclCJfCrBZC8URGhAVtjEhLCH9
HaMuWfuUrlXzXEvjaVeBNn2kst6+UtpkaZsRvuaBVXob5QE3OgOyrIcwvAT3AR4mfH6FqR5cQrvb
deu6FkQkzpvkIcgaLiVgsKl0n/y2RYs9X6YKDIKHnTwc/BSrKkegZjsj9Nk3hTEIVlfVsAA5CU3e
6vqcMte0vHJhuZsb12JTMi1o4tJROhpjYb1B+vNvbZpegrMArtYjxajLzeALAVXWBlwQ14Q5o05r
+B40sgnFQMsY/S1Lc0ihp1OdC+eMD9Qb9n6Q9hjs9fpVQim/WzeucJkTq3sIMhHbfNRDf2vj1Nsi
0Q1hw0JiiywsT03fyjO+sAkchKrPNshW7Ya2Fsk6rfH2STWdd3PV7NpCqkMlA2YBqlt2KinAjmm+
fI/LklSMmXjc7mZZX5gFHteiB1vdL5oX1WmO38TsaX+jep0lcLLROPiEtUd6IHGplTDIdnPyhrRt
Cy1K2DfS45Av3F0lUDnjbPSc1txrfVH7uxLihLv1B5xSGHrSILsg5jqxKtJH64qZGGVM5fF7PJhP
dWcPasN9wV8bHDu4+3F8DFqpX+UgTpl/DOOyVxzip5Gb5dCV9VPLTeDodWWKMZzsv+nY8UVelvJO
DNW4qSplb31D62kAcrflOIEYNxPnXAHyOaalpsEq5FvZt+1HtrhsZVmWFl5ep1HJv0Y32dYg6R/1
0Hg/cEJVELSV/QwXMDgbKuCTxtonPpdTckb0gQ0FYw1XZzAciMWzMVueBhtureu0QDvz3o7GbDyw
+6Pvx2rZJVSzbR8yNzEfGjFR5e5XAju6XxKPADEyiULeVHZaEAbMvccJzFc4GDT1FpwRIGgkogaD
Hxcbiz7hvbL1o6nmNjKRUB80prVN5woZTSQNt4lViy0oaesyraaXodfjQ5vm2mNd0E7WzUuaH5ey
b5fzlv6hAh0RVCZDkSG1nq12MA1gPNlRsump/eRd0lhIGXXrWJslKbx7WmA8rkJidAccNFkZOeAj
X20cf23Y61Bot7nGuY8IDrfKqDQ6fw/GLueYiLtg8SR749mtr9p0TmgEqKuSq0hUQNM4DV87ZWaV
ZzBwKSNaYg2yNvmLVg8xPQ15SNajbvcuIoO1B9PKnRkPcf9M8cTwEQdWc5sY0Llhb0wtgYOAWEtS
L8GjcEeenFVlwGRp20XciiHQLfCOru6c4caYhk3edqbcW5h75TblUf9Bl4U9hAykNyYo2Ds49PEX
W+r6wlMjTr5SBdryN8R4EGwCLuMmI31Ck+5rqlbE38yPp2TmoHUCLxG6QY232U6rXTA/ds6MwcVX
xVvtmbYFwoU9W0jDceWG3CZTwgPUXKz11m7chpCj6XkbA8JEbu0PR5wSmR1haG4/FvYH8eoFYxef
uVO8bAbZ4BMZ5gGjHiENPdv1Wero7HWFetFGuu6OrbOIbKez233JKLA+ZSKBPtkj0NPzrjecPNK4
37lAtehQMQH3QkdeQxdWMW1Va2pb2ba4l6Q53Y7u6EcyLpKdraGJhB5j9ytd6zlxgVRL3ryk858K
qNnjxhNJ/K30fCrJB3uES2ymUm/Y7NRc1qMrlv7kd033xLXJ/6G7XRbscBIG6aM7g4feaoUWj0Qu
PK0ICUA1GMyL3HVfnYWGJ6pZY/sj9wczewuyATQqhzvyi5oIgpOraBQQ67a/EHF37LhQidIHqcHG
lJyZG0IEy6+X9T49A8p+l5V5nmWqh2CRjGzprSx+M3XhXXGaZMk5BUXyVM9D+RDzMPgyG8VMOFHv
aeBIgkNcimkGi54EN3Y9gBMVZpkicbjd15iRiAUakSWWFNWQbZTTI1XIuHWfHVMbYSBogGwtO6P7
CgpCDKW9gdIQBUnTUsBD3UHndf6DDFzt66ixMpm8jrP6zAms3VWFmz9VQx9o3NRzt4goI/avKBQu
PwRUJngr3CNuMiJ0ISTRiZgiUTW2x/1gQmfNlbarIYC6nPLG7Ja1vmzOdTVaQzix8MY7joQzREkb
sPqs4mwG6ZJwxBx8+I/4M0bckaaq1GWQSXQVYNZeccTwltoR59V4D+M9gV2rjLNunJPrPJXas9Rw
3FdQfTmUNGrEWJpNmruZTXiVUAjr1WkwQ+uo/GHLlKl4ggg6sObS4XbNSfW8i512jpy2yM+dWLMi
njBfWYkXO8NTF24lOXZzEA5VVspj0nbvtb28cZBzz+nWWXmoum9sqQxur/px6Lbe2AeX0HgyjEM0
D86mTom5rfJTZ7nLy+yn+WEyaIiLjJkH59gF7bsSGZ3DzbNRwJRi+unHfVlAmgxU4u0KSc6BUsLl
2Z4d943DFi9BA2pNerCy8seiwkBFh06T3hj2DAjan5evPt3Cl17jEgMZ0a2uNHgt2YVGfrq9a6i4
8oLCPPJtKS4xmbkPXafF9zna26F3jeHkWalZ8/nki9ueWSJOI0JzXiQGH5NurYOoaZcxnPU16EBh
eTS18ioZ9OW5NTOeKIU+7mfosTv8L7fQiVtyZcZFjjEzNFo32fda+Sw0gxa2gpTE2k+/MRqSh25f
bIacG66w5vnYI1mFcCpVEeaKE07jyw8yJ49NYGeAPIh3hXULIEtDnbp168p61ITsPqoRe0SnDy1h
nGW+VX45HGKCTvi+RHPgEOpxRDTqu6xnu7hSLmyAfhnpC1gWX3oLPj6pNgbPgf409AiCOXNB/CeZ
NOvCieH0JFVJ1g/39GHS4/yypovIxWhFRSAezHgW3kWssyJUUzW8YdVZXM5KU3m5uDm3Tyi11Iz2
Wla6F6RMZwpKATrV19/1gL+1e/s/C9HffupD/5//sg0dcsyf6mjQfd5f31fp7A9K1v/5wz+EM/+3
gLkYnwNrGmvl4P1A5AW/MTDzPxY8FrsKl5XgD0Re8Bt/YrC61qlO+udP/ZDNgt90/lU/cAlV//On
/oZstv763zmCSQ84Ov81HuqB9+uWJBuhcdjMoWcuZmnKC1zKVejuVRsYjByJ+0p7ZjCTEVqOvDas
qeE0TfyWUGeTPyW4AxGrO6V9I9XJVW7iKWj64NyRxb5i5NnUS/MKhPubTduCM/R0reB2+9ryfN/0
mAGAM7sCsLjKTD0cAq7lEHIddnrXdqXYLtQbbsbah5PEDZ2xzU72hZyxFhZJfkLjJkHX2jYJcD0/
xOhOPAChuOs0557NqRGc07gqGWEts7pqWaFT/7d86Zcx4aaCkafsLPPMjkfMjkvnRUlXPUjKZE+F
a57xECC21Pg9shs3Wf8NP1/zqttV/aVurebCqy15P5ScsbD/Ly9MzeWDlmTOFytf2wNcDr12REev
Q/0ZO/H3ngnajdxOaFjMFG550aZq//e/rP9lX0OD9BBL6n8nUn7Rs/fytSbB8iqan3fl//qxH99A
vk3AKfn6IUWbBm7uf38HDRi0OnO5F9hkdkiT8Ec/skqAa6EOr3BlhG0mZ0zI//kOEsog4eTZlukT
+bH+jnRter9orsbKoPF0bLI2EJTPJewOaCxLM/r2ID3i6ikZfw4wJrCpVu8R7wgyWeWNpeMZDoWp
+Vu7DrT5Wnlsn3paJPbV6KReiA0JwnjVuxkdcoWX8bwdGqCtQQMDq9Tje10K/TUpWWuBs65zOE4e
I6bIaK86NPQLDQT8WQqF1HP0d8Jwjfc5Htw+6ngb0tArl1ocKJGTkKxFATyvRHs9aIZeNlcuJZR0
AvuVOdFPWUxX/NZi5wzZJHZFIJaTctL6lpk/dTBskRfZaGDCWSsZ+QoEL4y4CSehI4yN1EJsy3jE
GVkRYOTEZCg3ichScx4z8QtRnVqQ8gmnYUIqYiV91nda7pCdFV6xMQw9uXNrbLubhKB9GykDCGiE
22p8j4uRnIruSP+ur/r8hsy6R7dk3taRgan8xWXM1EmSJwkHAq/2FOP0xMN7TKC2rSdmHJotevES
+n7hxVv8Wc0jEYrlC0xAkz4Nc7j8X/bObDly5MzSrzLW9yhz7MBFX3QEEBv3ncwbGJNkYgccqwN4
o3mOebH5EClVlmpasq7rkUkmK1VlMlmMCPjv5z/nOxGTTnOTqAnH4oxt+Z2b8ZC9s0fEAdFI7ujg
CIziR93nrQxRvos65B2oaJKqcV1ju83vQcHX3gZWv/ROZsPT67UrJqd/jGJZLw9zB3k/mMasqC7y
jvvONhaGtWypRVflxnJKs90YI4mNDTdwaJxGZUFg78l3ezx86ajcTJaJLcytBgfihIkJkfl5bpdL
0Cjmcx0n3m2vasPdzTLKP7M+6eDDLxgl16BpZzNfogNSKUWjxabHno6F2FCSvoek5Ybo1n7jcQHU
S/vUpzjYQyxc0tnZmpUS9o9gjG16QdvBzi5UVgXloHR6T4G8J/FdYiT87FUyJvi5u0Sm24LgKuZj
xxn7kPBBAYAtFWuui7KANgXPzE+iaLrLoR2ZDpvJnp4ouOl4LzbFbTQ7+17RQz4iAW1VBTyPdiAg
mGVm3Jqe0C/ItVOI4Nsf2Cap6U7NrEAo5HXOiJBtWp4Pl3TswD7yuJVp02KHqiqf2qJ7mlsXBWD8
snxi+C45MZQAPLP6JMugl1jxB/RJV5ResFL1avB9Sb1FtRYfveqorovcULPs/RLJG9XOr9JaMrbG
s3ub6lYFu9WQYcQ7cZMXtDE1ujtS6AOORmaWAEFIbKEdKp1CLs3e5BST448t9TiwB+dxThfIKJAd
L+mRRf5MZk+xzRq6fqeiRoY0Iz7qtAccuomAQ2VbfJTr5h5nwp3otWfM9O9Qt/fCbEjsAppDtfL0
jU4o+IfeN85L55TG69jOyQsJsGZrGH1+8Gmc3Q11kh8s1a/ZgHlvY6U/uUWc760hGa5LA8Jh67Fj
Tmt0wliY3SWWv9fGrmb6J3Fuz0vtUmRCOetqXKAjeaOPuAQ3pSA/s6lpP12oJyz4udg18qBGffSz
nlZJoCVl7aIwON2lOWVjF+ayKR/Mahn79Uc6PuE2tnZ9X6Q30DQxI0VivMBA2Fz3US4+G5rpP7XF
IcmflQ47Jp9O+aqL37q5i0+IZjzSbEaQAhPndQlast+UfG7f80h+lxTe3HdjZ6Bggh9pqLjqzRX3
Pfx7o/0/22hj32Ep+s8HAPjUyfDOf/94/v/8TX87/pmu4c1BCxEc1StxjoP8dwT9L3Ocqf/mwpfj
P2xj8ec5/LF/O+8Nm3EcavMZW83/CP+vnPdEF/80dAub4QGPHAt1H+vyn2PCFClojtYO0clZGrt8
GWRUoWaX/W2kaa2PHkrVmtr31jgGo6g1RJE2jp5xwTrxpbewsqGYmuqlraQjpt219cyiojA8GjY8
g6iqURT6B8kPrBcZacjiUI6pY9BIR5cx7vLEPIhBqysGhgSaQTyuJhwaE1OqjTiD0N308eCVeEK2
As/qzui8DIAQa4d1HgZsk/t+WNLs8dWjdAV4fqHa0KR0A7qAWZoDkbxLi9Galh7MIXa4mEbxYtPk
ZoZ6Su/WheNlFlcDY7Qw7qoRZCmd4TRHNEPJkDwKJ/+qUOGM21a368tc5Aq1vhU2R01NFSx21qad
kesIWvMdD+6mWlKDs48HGnNB7mM4z9OC/FXjjvUS4tKmpKIAOPBUZH3b7bIURifbkmWet1Vut58e
T6KGdUfsvSmiVnuzBw66yZWDPcomP/FACGS9SRAWcKadNJVu3uTWkF6krAbUB0RKnVJBYms1xcpO
Vr3ollOrox/lw17PUZaccuqoZeoiixYAAAycb35E5UqAOAcscBOR96o4vDEZHUASKSBeQ5P5uwk6
ScPzZm66/lM3Nc26iu0xqa40YPpZg/HHVgC+mo5qyy3EDirvOR+JcC0oqY+u0fgkFCnM9ZOrWYH6
NlKYmR4GiDx6xWFwmQ0s9p0BHovVsMtyP80hsh//VJFKTV0Srt2ZmVebO0PURwHNA2AYCJFaQ9hb
S1NrxMSN7ddX9Th8S5Htg2ShHdT1IiYeKZCH64SQ45Js22F0Nwv2QG+tU00lvWt1bzzCxI2e9VFd
qd9rVeNpkkdqOyf6o0b7ZDs02qL5788dq3o0Aheh4PD7n3pWfek02wgMcA5DJMxZwoxajXLZGx1Q
k5QdEE3vpy7qP87Nq9wiKZgkuB4C5Us3NsPkztT/3sHqwq065nRdBq2smlBmWRMQivP3BdFxUiJg
WMmJfmORcB2v2zZwT9BZGyPAK2hT/SwB2Q1GdJeXC+Rpe4yGjcpUGcy511/HrZneWWP3TCVtce13
mbO12qIiupWPhOx6lzbZ4nl0M40AIKu7hEMmNB1AQeaSWBAbZ/XS2J1/w8ee15UpcTvPJlkXmrrN
eE7Weun+ZZq0z1ZR8QpAJVyliy135r/VvIK4q67a2vgqUz9ikToZG1aqIR9xCCC23RCik/ml7efR
zUTigYt301I2j/NurqmEW5rPNPaCxhOA+ybW+SRbuIolIG85H93YCdhYEqVMvZzwDJ8wyTht+AOn
qcMQv8mZTTaSvc32955Y2550sSmsZI9hD2RZ070RI2suvaJp9o6MvOuo6cRzgquV2cg334yCTWXm
QgBrmXPrlShTcKdoWPJc1zU1pZverbJg7ZRFdmQSBgT44NKIfUsx+mYcy3XY029/FcySe7dDnzC4
35afRteAz5JlHnKDITI3LQ46YW3fanRtHbrRfVqcbtpARCro6ZLZ1s47a0PuYVc38aG0nSOHgX5D
T6q2r3Ia+YxCe1aOJgB/LeOPWgJOn8aBMa2SUbHLa90OGAVNFEOWnyo5kAOY71HLlz35YorfI4sf
ir5ybGjq4q80kn4FuoppSPnslxwZBKWBbskRXVXT3mOeJts4ox5P+piv1VptO2eVuZvM2iVvgzeD
olBSTaP4YWSEDXQtJlw1QLDaNJQ4UlDmsAfVWEn77LGoBaNVoBiG+FJSF/Cn7luVj0yKVXsjq/56
MazqFftmx4ciKsMMyOk7yu1es3p7l1V05nU1jVnnUtwxT5K9NZoaSvVEfTCXIzSgiearnHpcAk/+
DusIRWNNxce5cCnwrNFcW+tELxKLX5vuPjh1m0pzMiZvjDsDjOjIGbgX6br1VPHcm7EUsXGrgSn9
Y3FuHYG2qS0SWrFFMaXRj2CybVL/EISuy3TBacXAty01xzqRwZ3ux9K9Kgazvy9wGd3BSRtOrN1e
+arRlt3qdaYApfFs2HSDP17w3FneuYuz0fLzt9Jz3jwyWMfORtBNcKjeDJRJ7gnFvolMiXAQQKcq
7vJXggH0WrmGyQWj87yvnqoa9LWsyr8NC1swkhk2FQQUU2lA8Nm25pSwbBc7N46EcsqT4oWkJral
/lunkO/iD+W8fCy6sO294brJoM6O+Id/NvS2ChlCAQs5oUImQaU32n5uenc7AoG9b2nkOky9pBqj
K6hn8IF4TU3MCtc1hr+39+KlbjPaDccUCnmypkQWjrjrSU7sjOqpuItpqbFBtnMTjlzMZNqc3MQu
fC8LslJ6WmhV+6Igz7kwetatiN7gOknVGtOPc+svrbJih9c8tBI40GSFpE3FBCVvenrErJ25vAj5
YjjdxqlHVM2Nt0SlCF3H6niytQUo/4KJi+ZEiSHoUu90OV0mi9qXQOV/ID88tKbC6+ayDtHDXrI7
uSDNqdE1XrmSHiBqWmXQVcK2gwg8wrD3KytRe4m/dtyXEuNRUNdtsdzTbId7mG57ioOAQqUzQAAu
0uNG5ARpN44BQOujH7m4M7V41osOv4wHR8YH/bFiUs2oWUxtjR2n2Q3XPrY8a2PlY9tuPGshFtx4
Ls0LAVYr03rVWIYkAfWxFHMze7byrtUycJAG68H+OJgWvg3fIY80bhzmzOXokAwIeV+VckAqiE35
YzYXn6yeNbDJymie5LTzCEdaeTfcK8JfLpfMGTNwbhb+JQdoqq48mZVQRVu63rpujkQoCSos+zgR
y4vTIhfLyq8/elYuGxgaMwnQmTKffBjMp3IZNCQd9Bn6C6dqjALhpV1Ia0f0Njsd4xs2tJCT2KHw
bFFX7ZLEF8OwVBeAB1v7JAa+p81Qa5670fHHvMCK90gt1bP7nTKxrIZJE+vFHuAfd8mhmvTk0ieV
4gPwYkYM8bQt4jIWvRBH22q15AkSVbl803x/uaVGcl1RsdNkhMmQVPCdO/l9js8LY5iXOg5PEXZX
pIKBti+piC8gVAw3PHJBlGI4j26hSA/lLi8Ldn9pP2o/1KDX9jerG4dkj8dRfbFWWt5zK+522BkH
6+Wvy8H/X+5uiLMg4/6LK2PNfTHF8sz25tt7+x7Xyz/cHn/+/l/i8bqAoajIo6LsZ5HR77dH87d1
OyMcymgtC1jOL/HYRzzm8cddEe1YWOyS/n6XtH5DUQGLLGy+qoCR/Ffuks6qQv/DAkdHTuaPtvmi
bIUwZvPP/0DHyTUqsjKPzoXEsioMQy6ce7iEhrrkUjQYH77n9V5QEI2/WDKuhCyFHdKmizY2rH3j
InnCcCXta3RcBFY+DVF/W2lV3gW0JiLK1OW8Km14YQkyWBS+pEmrTprOxS4wiB8/Tx2WohyWzO1Q
m+pKE0u2axaNTnUa1A6FrSS8mA4sn5XTQdO20bJPTS2nvVjkDIMxZaE6terHMqOwcbuoyj0Y3AOD
SHT9fQ5vLijzSg/0xDV2rR1D8XFxfzx0wmmh27axvp9b2Z4Spt89DwZxSBceSscyFpRZu1YFg46n
ts3CNrcuCEKbc1AkxfRSaRjNaFhgCQ0ZvGYIHDF52q3T4bGxae3dDHFBYTH5oFid9KlxxgvAJ21x
p9iw34zQxI/RKG0YCAP8Di4anYURBJAi+AYKTlLFHX3LydAYW9Nq4ucZ4NQ6ppQ86dgutD6Y6Haa
bg3NErAfa0MUSHGdP/jfcp5nF6TWTXXM5si66GQ3uSFwvAFHy2R4lz29kZwUap76sKWIniBpy6y/
ZwpfaFOLquvFzaW4xDo+3zTCEMkGSiUypD0W+Z0XY5dAqe1AEKuUwQlAYFzd95EtLko/L09O12sX
qfCWO1cHizpWan7oHK8rTlBoteKxmKrIPDjjoL9VENz7R+7L5WfNF0wDBiSdE6IaSmaV1dy+N1op
KB3xfFo3DJNbm8nLPFO5KwRh008z73f2xYTF58YhYHXjDLIXG3BQ00OiEVtx6s7e6nU6vC3ahBVO
I1zG0ccLhK8bCCI8lZiJ0XG/UbCuv3W9NayiJE62Vs2K2H07xKeS4xTfRbtdCiN95PaJv5uvw/Ev
Vb8HOQDnRJfFozUg3TGVdVe+1kvYN2n+kDnKDszWSN7GHLOQ3wzLiyod3WFSL/RHIkI9Pb4UO4tt
mk76G1cbAlZC8/dpTUCNgyIV7zVegKCTlAjNmcHFZl7fAZssyuBUAezQ2SnM3VPnV+oQ0S0CTMNg
rCqtSFyVZso1eFAyYB+BDK+meVpgUzK9zflInYojZEmr8jLcmN3qYyhGDHwqb/aKNqRjngr9RXpa
cTDmZt/2Y3JRVhI7ZwwFby0IHr+cyiY8Ke3MC/lavKgxMHEDkQzTckmcLyb3HwAUd599me1s5dwl
K+lytRG6UVc9YHVGHPE9aKAuovRARQndv/tpzDPa3umpYqy0H2bpPmXR+KjXOYO93bswhZelu8mY
4TargxiEDLuZCbbGg5sj+xtgp90Ar7Wzi3pTIvWb93HSVRc1Nq5gcst6n8vcebbagZ7YNZpwzY1l
uG1SoZ6c1AXFICYrYu1aR3dlW8ljBUfqukD+oRvX+aF5qX3iD/cf8FXn1KI2oMDHpGfsUtE7l6Hl
uyYwD85pfCKjnV6j6zff9Mlsb/Iq4iXLLbxQedZeLiIjBgpxmG4dRPQDdrT2xq4X7V2H1bNtopUr
ViQYiwoNk/hU6v6u1ql/2QrwrW8FM+K74dMoA0Z0aw3eJx8i4zvPpuYUrfGIMXU1XHljoz1GkWnc
8iiXV2vx4nEEn3HDvxGPHgyA7MmqK3xv2cHOucHSzfVayAW6qGmyQBmiET5AGn8pWoNOhGBIiTft
VVul+j7rimVPIUO77VgQXI0NUPK8rL7n0uu+EVPTvtntMLwqI3+cPDuHmrRMRwi78Gh783vZjT/Y
2Pthn+GBJtUiw2q2v+yJRYXelRexO8S7RkX+nVlCJ5B6onYJSfbjjDETE28kDpIvf7F4q1JTRjeq
ab8Pnf4cF7zBF16jA9reC1W82o2WQZzytJ4hysr51ZZ0j2DTqwD3G27Vzg51yI+01nSfo9bdjfNy
gW/O3kL4bvB5qo4RkRYqL3eKU60iJ2z0kS1lQ616YVOH5XdxUMTalbRiQOSVJai2WU7kO79BszmQ
6jSLDbHZLBSLzIBYECbZUwDah2bc6lvTXqxtZPT2XhEI3FQVhJPFR6Mkk42hdFU9KhhqCA+4svGG
Pgtc/dtejKfK4aK2inG8R/I49Jd+uTeaqd83UFAhWeO++JiV9SSpxzpBK49PNgE/ViLLvVOY7g/C
N3BhqKk+Fab8TJO8OkRThlyQmVm3Z3Frk18R3V6j3ItjzYSLjXlV3Uf45Fg/cscS2dAcKtMsr8RI
2lD3InwfdnMD3Yooquk8j5qdXWqxw+e1drR0T7FT+r3gdcXLF3eBGMbxFnGjDtYYhs1D/+SXzXtN
6dE+y6zmwWwcd0dXVXIXzzQYk9sEI47XjM1zNjuHPNZrVBnKhbRmSQ7ZYPr3ZgEGIcUoe6R9jKyO
BpTm1sgbRUufVDvusenWTAr9am4sP3BnTvvB9FBe0uJRpiYvDRV36HJquE+r2blXFAsETbP4e+jl
6YtVtU0I6fG71lXN0V1h1WRen2Y+WsHUbE2eSDHN0fXTQLPYZqzkdI9v7t0022VbOKU4cP22T0na
vw2SKuVgduMCkypGNB6J1gm3HkYT0Lj1dvZpp4ehc9cPXN1IJDxYuVaf5sTVt0vuF8e0Nt46XQtL
13VQc4WphuGpdWc9bW5r19TKKznRuX5VnMVg9VMZpmwdmVieJWPzLB/7Zyk5/6kre2eRGcrhqjjP
Z/mZCQUpWqyqNJvSPSKiwflpc8nBnRe3Vn2HgE9k2JlNb08/bv3qLXNC6TbuYvjlZnOzuFRPQHrJ
x5l7tw+ffyTn/zAaasHgOnrTfZMjXYso2XvTeCunrIeexXv9M7cb74PgtR0WNdfgqIaEbOi5OorG
c070PgLo6vDI5VZUH82Eq1Y3c6BoRTttfdlGOKyJnfZeKdhvlDu7pWOzIXJbuPeG17uH3OYihizo
vvD++hjrIr2c7Co+TNDzwzbv5J6Hngz9uWeiSDDzIcno8c6zNP3Ui04dLQO6+6adLeIYbS9+jLKz
bmTaU2hYpebTOLTiTdjLcprmSoeqPXXNtY18yPpvpoVQL8wiiAylPWp6NoSazSZiploBYHPvyDuH
TWZolNP3hkEuWPj0XqRRNT2lhuRmPIyiuFG2a71DIyLlEg1q1w5WooU+iM4LJr4ZxEs0a6+YpFFf
lI3L0cCRlK+miTEPYjF26IJFYl3zFJT8fwkMGntXwcDEodyX9wT+cNAbObD+okDuA2cClMVnLzPU
GTNiuwK/MJsiqVYMoQcTINwSFkaLlmPn9fRG+J36mC6ajZcl19r+4I26vPZUulDjOY8x5O/UMC8z
NRnP5OjFY4QszXgWcyHx6lrEO9m1pbj1/doXoR3L9MmDqpnf/fvu+7Ng+3GWX//5H/80AAwt8V+v
S3nPl/942z3/jj/sSi0fygVcLtyA9lo68/tt12ILyvrUsQzTpL3rl1VKhwXNmhZY5t8zwL9fd3Wy
wQRyV5ajafEbvb9kleJP/4fLLngPmCZ8e/89V2TW41QHvawfISIfoapvu7gJofSEdB78NNPhWY2/
6v8mCcs0++c/DGMXXFbPsQX15bqOD+2PN+tGqrn0WO8dcVfhwI6bF7pH0kd825y6VeSkV3YvCbUx
NO1ikZ1ky0agNlqL+yy6c5q7yfUAqAr3yVSHYyuT46SnYqfKwSAq0GWBP1CeZ3AEAqXL8AVWIiRH
skYjMJcUAA02szuke57HX4hLT4aZv3cpZyD2nTRQ9Cyw74URt8jh1TQqXDclCKnaD/Cf31nKHwNt
FhcKJnUoZu0pm8xXSdxy0lSzZRQ7thnR2di2X72ue2vj6VM0FIXF1qXu5ixRsCfTDMQeFESJ+Jqk
dEPV4TZvChv4VB2n11NVWBArCcRRxMjF28jtPbeSleyAKspt0t8SHlHXURfbVwAS/S1toMmu8Gx7
Q5CEzsW0xwctFAJo3E8RPpQS+pc5FLu6bAlc9u+DRrKKpAcwLSZASs7p2oy6DquOmGY2nqa413hj
Dvi+3fHLB6d0z69S2VbSPTJuq47GhX3k41sKU1FqvAJi2aPTz6HZVR8N1taNk4oE2F9MYGAwTXal
JfOf72uYzTl76TT32b3QfrgtsZKgBKkt+996R9jT3sYVnjMnWeYQFsbErE7/Ziat645oJB4yr4Gr
wZ2AxqK7yrXvqqZr9u5kPuObAoFSOY9ArfK9KOeaoO4yBT7SBFNGdlzMPD8OAkU3L3kks7Z4xXJL
t/JiPtMEmrMd8Z6arLvX6sUj4dhmWwxy/sbk1n6bDINzUaXVpQusFrIeWNqBdDNkMDfsYXuxC+cC
Wcdg9hoHDNlsWTfc6A+yq9oj0Gl2cq2VwfItP9mE0tjbV7d+03vXxdS9TSNhoiYRTVjkkkXJJJ74
OZVBp7VxYHKvELlzndBUsVUl+gXkZmvr0L27ox32mkgo5Y+60+/ozWHDBqUdw0wvtj7gFUZ5AoUw
y9pAovMep3WPV/E8Q/lg21clc3pLdt1LD9ICuDdYzl3aNicqKShKIeqv68WOFqlbOVqv5dhiz6Vx
wWdlAusFASDjx1Edco30stdk+0JoN/NYX+u81z3WpKxyAZp0PwzHfKpyI1SR7rDQfpIl7RIu0QUO
XJE+5oM17ep4ZAVL7zCBXLb/jdq7g85t1pOU6jIxhxHFSYwvNLxE9SW5po4aEZaeedufnIkRBjzJ
k2N7N1ELJCax2v7eKn3tdQa1ASJFBpCB7qjKJRVk6PhBFusjwpi3iSuwHlI3+I75e0FTU2tONJRr
nwkPu0nlUzPM+q7De/ZjnuIxCcn8CiQAr23UIYYIfYLy5sVsL0ikG2X3UHjSW+/wX7Vd6i/+bMf8
urolKpEnXCA9kWnDHoZCGu9j67Dozr8rNA1kXc6Sf64/3w1f7f/53/17W/+v/2r7r/e1RfDn4X78
/M//+Ntv/yU/C847TEucvViDf8UHdCF+wy/s2iuNyvSIA/xSn/Xf+JUAMfDDkjfH+PzrPPap0fR1
fVWKffNshvoL8QGGgj8dknilgIk7LtdHCJT/j3VZqBxHcleXRzKr1LotfaIeaU0vil2BElDdKycj
LWBJY+oPUvMr56Id9Wk/EHZLYfUtQ3nhQjDS70unrgMNpmGAFejRJPS+VT5s174aOBeW/nsVUzSW
MwRvpNeTiIxw5sPhLtkgTaT7unh5knoNzHDM2Br7xOS0Kd3zw9B2lNFHIftyFTZgrQIg/kugmyA+
IjO/WwyIP4kZv5f+/NXrdQ/Z2va/fLfTt22Bt8MH7Hk0Y6HhEg6U6MkNGWvOvX5qOvsucSX9XvHq
w6r8xzLq7+t+IPnJ3X9KSIMyLh+Fk3WXvmALpQzrQRUDO/sEJpFV0W2PU9PZUiKdPK4OJxbjxB/W
wvRtMdokBkykCiwZSTCiYAZuTeNaVQBbylRfhdPMZ59IorjuJ0mHU554Rz3WVFi40xdB7eHgz7R6
TqheAU06CV1zMH/wUFa7JHHtHX44jRhS/V6NihjxmrEYypdF83Kqafz3wW/hw+fTXSqWB6oWvuIZ
MHxuyuwhsacOxA9CZ+OVaot7Ld77LS50pjEzSEyqXOb02BVDHtbdlOyGgns0TzdQVRArDi7tdugS
Gn1Wno3KkLShGCYZDDzPI82t7nIFAXMEVrBhueLdFaV7p2qtPMX0iB6N2C+o7GzICVbLN2DhVzmG
2aMz9cMhl+ajm8ffMdLcVl7uk7pSVL5ND6NgB2lZQARYDWCGiz4mJ39w/TK/1EZukSVUjlvh5pm7
q6yIZ59WzfLJKzv6mrlvJcuh7QZqsOoRZMxHU2ndzk70JfCNyGZH3Rt7mPocEvUybcQc49AC9qrL
HsZwouY9OkNNCtFWD1M+gYidJIAlb/D3rHihb+lleUPUoAp5+efTbJhpWJdDu1HC8DmI45JqnP6u
H60iTHP9Ue+rKFhaO7u2EvhkYyEfhV3BD9UQEggAYwDJsndi7YARosLbqZwGehmnWmBVePlLgvI3
U1d/CiOvtj1AM6agfKIQysaKDTmBO2A8PWejldyP65/pe9qAtlEI1BHtSMqVskZlJuaPuiUcd9QS
3iVhjg2czCNmmWpf6Jq8L0qoVahKq3F+0TF1b+ezob48m+uxtGmgoNY7dQgX3PrWwgGtcOziyu9W
f76+OvUXrqGvIp5BZqwe/tldyOXEBTsrcpwjxPRJr+MH31FOHmgLfrhtM/o5ZMqk50gcGquCC3wO
D3jnIAGGC0IFk2gN8gnkmd5AYbiUM54jCM45juCWOdGExCp8L5hohrU33GnL+2zNMehsjhELVZrv
vBgtXLN43Hha3tC+QqQciBAvyt6NWtu4cHSLUCdjCp0oScx0xxWc3ESDTi5GHClHutBfJVse3jXn
oEVeCvehqNrkszsHMapzKAPCLvVX9WR5B9IB8NEm6bBVQAiT41Yng/z677vz/+ju7OPH/VfnNk+f
d+AZfzysf/6W3y/PK3qTtS6wQfCb7Iz/cHl2fwNKxflJ28f5IP91WDu/eQaXY/6hOHuLfx3W0LPI
DTLR2hbvFaSVv7QrBmf1p8OaogWb2yzFvAbNCmIdC/54o01JsPO4M7ITgI4u/RowUhWbZIobwQbH
9+qZHgPhZ0doh5QfxlPp6zSioMLuxmoU+cNMQp2LrZfnzWvpU2lJ/gMaNaH11GFmL5xpZSIV0fdJ
AVpijo+/Yw9ZixGEhihs9Gb7lrZJHCP8aAjhNelgLHuy4clAelgRu4eNZB2p9qyK+xIP0N6LKK4A
O+BV/sYHHfPGPrytw073VLjqT3v0sol21zYKLLPx957ZuK/ZnD7Hfp3dL6o33nm6eWLTK85QaCvT
QzWI5lIVRn9DG0pp7/Fw5TKg6IZL+qCZ9UlP7MEBIZOMdf40WZr/kiSxfys1SX5ay52aDFMhpj3u
m3RvA9Dhxk0+fbqwwOxO90LWWoJ+G1nxg11PVbsT5JWnrG7Le5iXKWIcYWeciMhhMuBkoQFhWZU7
dVbxzLOixzjOivys83VUALyqs/oXrUIgpxCaYNrUaodZrnueVsmQbDnqYbYKiY0lpie+g/hi1vnW
DGf5Do0+D52zBBlRmbCJHYTJ2FglylWs9M+6pblKmM4qZo6rrMlRj8LJC76c1Cp7pqsA2qxSqFpF
UX6UP7qzToqJD8108lBKxFwbJ/hdqHzGQAmCpEFxaxZQTCjOlHuEUMgpqyDbt4KIvGo+MrRaHGio
tgOfqIO9SrnOT1m3ROGFTJp+FobgiW3NET9sLtlSE4LFfck2D5rLpk5wGAtcNifDR8GdU8iC/cAh
LNVgh0KzvY9syI1PEETsoDw13fZLke5bJOpYoVWrs2ytVgXbPIvZNTvKeTsSW5UX1N3cdGZXeLBL
miy/itxWvs6xBj/kLJInq16OnX3VzvvJ6BhYo9X0bZz938XZCz6bqy8caxt8DwdTo6IHokjxEiwL
+Bk7taedndKjlW8wvsXQhjrTxvlOUH6jHIBvOrPSm8fesNnUq1k9gawYMCsqZ1ee7ezl6my3zib3
9mx478wRqMJ0NsID8dLRfM8G+WrIWESV8Nwv57OFXq5u+u5srPcao8NlPxaqvuTjh/ne9ecqOUAo
Wa35cV3X8sb2Z3MCZLBa+Yk8Fy/l2eDfnc3+4KIw/nvGPJBjo8jmJlmTAfi1FkBtpAVi1/DDOo2c
Vy8aC8JoNTCKqmkSd9e1C13erZzTUBvWOIKmr9EEDGJIHtjhFFWbDpM7CIoY/KaHmnFRzexnd6I3
52N+zj405xxE2hLDPS7dMHNJdpxoIZvogZdV5yCF1JL0veFvzG9oV2N13dHIXn+TZ/tVsTqxqtWT
xb+r+tIdvMtHopb6vo2Mmf4nMxn8G0vArzuYojfakH6uVxoah31stlZ1GFQ13/YRsxyzvV6u67M4
YhMIEbfGw6kWNocNAYN73nz9dm1A+Ui5eewHMph38bCSydM4i4sfJk0qc+AZTq1DhfLI1kFt0Q55
qdRbRYwRwW0AjoAFP2Vg07IaLgyxL4YZ1SbjAYa882p41FpgVojoH2i6EbEQMpVi414GZZy6F3KZ
V+OdLe4iIHk3jut1+gG3bWTe1ZD6UWPaDNgI30ihMxzDkaFCtC7fxqqej71rZ/TvLFILap6VtFqw
Og107MfmR21JKn1z3nfuwacr1w4zvXIIPLDbPWEF7YrtyKWLvSRgdCQXyhriwssfIe0PQVzOD7XO
FlrEprE3DOuKJHwfWGlGFyhDz9CaW3eqzMeZxGZI37niHaoTuG7y48Qq+N7XPaYyM80uK7NawRbG
sTCiZ5o5i2tTOu2taMvke9lgmNcEvLve7BhZWQIW5Lh3XlprROG9eLpwRW4C4V8yoPNsMhvvIOyo
8N/TrqIIjUBM0vivZDSV/q0ynNS7cnqfze7WVzwPqBhs52GXzZOPTDrMxbVqU6S7ibrN/8vemWRH
bmTbdkTQQmEwAF13eMW6ChbRwSKDESgNdT2b3/zjeBP721xSpKS3Mn+q+152UrkkUeEk3WHX7jln
n+ETV2yVP/5navu3pjbGKk1O+OfrlgPrlvZ7+6e57bcv+n3J4sNU8ADKST5SzG0+Y+BP1QNmug/3
1DVNnO5sYH4ObkgbPqlwmgxd08cNLf8xuFmSxJkJI1wAdvBN/Y/+xpZFWP8tII7biT+LJjLInBZD
3J8HtyanxJvRhE+21JXFuZe3R7LAqgrNXIHn8ngVyJa9MMoN32hzRfpEvpH5LpFIMrdWT6Jjk7gf
ZzIN3Gbp/9pVRjoOpyqQ2VOer+ZXC4hYf4iX2jr6TbdedIs2Tch1SJurRhrZ5ZAEKa6bhQ/5prSt
ZS9E2gUnlt/jDfUL3Ve7N/qjDedJhWbfe99dZ60wy44zEusKV29gy947D0p406udEn+4Lcwy+nCg
HbKPGccaPxRTcrs1xnaawgbfsgjR/E39WJDiyq2sQYd66q0P0XsTJNR8NLl1sSrxCPbn0PP9hm5H
bs1fxbKBoALwufa+kttMDwxlFht9jr2TOcMiLJbJeiRYWnBTpo5bTj4bXrNoAY5mIqiNbYmVJMUO
ZZafJeDsy95YGYcNYMwsVbvirigoOtd+jfmla1B0WE2NDynMT5a+bcESgXMAFcaZbqagQgIY/Paj
bSgEUj0H106KkposfVJMhWrHLUQv68pKlukka3IPMGGbF5cElXPwpjToNpCzQKtN3KURXxxyqkzt
ubmlX6RlMUFGzC6UuB5yuoS5wXeTpG2DXmUSJQnYgC5R5mferf0dncfuzG3fiT8Y0OunaVbxq0v5
y0Xm2e49ybwftrngFhgSVQxMZRMbkzkizsbyiTfpsbWB/eycgJD2hr1EfOvjT71TcZYVh9T0SKa4
ynvGDNYf48l5L0ujWO4xP9jbOJ+7e7Wyd+97fsSbmEJW6OM+wXJwAXtnbs1jX+XxMzwD+y2HwZPv
F1/6QNslj8yrFvvJtPUMdzzgXEzbcEgX09hBLUwuKHbJr2srSr74XS7ybQSPBOtfw+2DgEHXB/se
mU9uRuIrHh7YCXQIDWhP5ViwMphVq+yQ7T3m0gXGahtTJp9wXbkRXu7f5vgZnkxv7kK083oMRc4C
AG3MaJH1CGAvJEAIta/05rE+r9YCwQavEC0xsHu37WKMRwkNz5c0L8GFsraxYjcECcJ9x0M8X9qj
6+s7AcsP7GfkI5zuA8wKnzDOe8ClBpc0pw9ja1gBlS8O6Fz0rxdIeej7Sc4Ml7Lb3zR22+9Jew0X
ioFHsri31Jzc+e5k3ZgoAGFmw6tdqGAvbVBeFEZj5U9W3nsWiycmDBSKYCjkRRJTQM/mBD+R50TW
lgImWZNbC0j/dT43jsA1DsXS0vblsNz6VGbcX2UYiqYD/2aGL6hSOS4bBFH+v9t1GEvkig4ElD/4
mtUtmuVQWDBnkRJfc4U5Q3Sy3KPEqZt8mUdAhLrxxBc2JVurJ45jMhW7ZMzFFR3VwyF1bRZbRZvs
EaXw5FkInCM1S/kahUvQdgdlWnZLAZGzXrcQSC9HRGrtB43qV7gr7UGw0DoFrKpsPjeIGgLn6Q6p
iYq69pXyYrhuOvgF4Mbbkqgsr6ChLZeN7V+vdvrZztVHkBf3fdZ/swaLVJUHwZfV8Y7w994fsmPJ
Z/4g7ZI1eNuUnyTN8v1ITx2VV1VxrXdajx6/hF1gWuYOayG1cbXInFNZ5M92ZackeiQt917zEUSp
Q/uiEwf86mlsO5rFUiDumcMNAfe4opWoplymlc5RQGS8U46fh/3sqqu+c+MvamCGxQ3OpJuN7U2A
B+Y2aIJla7TZEmIFT2gxmrP1K7Eh47s76nDS0iA8Y9l+tOk65Fkx9cbesIOM2GjnT2Ers/XKsGw2
isSY66NbSfVNAbENvakqr7B18zDK/eTVnqWzi1GvmbDSBdRzSz8BTpQyQ4Ykw3vIbWGcVsDBG8/o
mLJtae6tcU0ecvhkt0YwOZt5XKbHtYfa1QwTEqb25JV4nvYY39ernjKlF5/9uRgUqpbN4+ChYMlx
0Xt2t8vMhu14ikWzhyoLFw6HHGKzKuKjWCV32yRRX2MTxEBhTbG4NJegeZZq4r8LVRJRdU53sed8
z9pAVIjy3nwtnDpPje1s45ouNlM7WyRLLMiFHT/FfJSvfdu6DmKd2V7mswiukqQfNsswTadZqPW+
syJIoJ1IjgFP2m2bTm04VqTjsIL3jzrWkm0yVyY0kqXVBU1W7/Ykux1dUdGljNOvs2GOIZzWinam
crziUkzuWBEM2KQFG1uigLYzn4JUVE7I8USuLx+yAgTa6pbaLj9xxjsQpyt364kqIaHWjdPtNA7q
ffbww228KaE7KJoHZzmyo7HA1JVs4h2nM4xrjM2cPrPpfp3mPEl3f3+C/Z+GLyLo8S/xRcf08734
80rR+vVrfh9NdWO6g6Krxz7bw0PzczQNyJg4zIOMrcRINNnrH+Qi/i7kMNMUOHgYGv8o/0mLay8j
K8EPj7/+ncGUuqG/bBTBhzkcUZAVKEcMPG0X+uNGkQbAuC0NLzhSSBGdXGDwD5q/yKAlqrusx5qA
L/RL7bcLtcpQMx8zN16sg231LNggbdhv0suB3lnpIi57ayRcvBZOwmg5qxPLuonHUzu0cvwqoANh
zI7JUYddF8kPmrKCj2BS5cO80gKyaZbKJFyu5vEZMDEmY0mXKEJP0dH4DpOPJCEivrRCUuyxulhB
9+0NYDkT/g2ZvXdeUOP0VTyuSahn+cVagubbjmdSKkHTbNLxgZZ61DNNtQ28RYqQB7cfhMOZvCrU
FH/wYMgCoIqtzaLFGO1H6SmA9AIRNNUMV3HGuQIoAe1aLwxE4SqV7R7nxgchUGQQCAewwgRwz4DY
yijgFOLguJrOAFmDtZcO76iGYlXZfRfxCF0becs4Uk0JgnY842hxwIKmpagcTO2osMEyJAFzH4ks
DZcpHQc9Lp6SqRnBB1ueTI95wF5ANCj9RIc7/DNLZ2AP99puyXbuGaQrNVM38hR43XjIibZJ6dZv
Np3RfCtnKu8Z0GtDUVq39Yq1Z7dGPjsSK2zOUF94wZm7pxhnNh5WCkM/3XJS78aa9KR94NJWN+uy
NsH1xI/kUXbNWoZr4hmvfpVmdz4Y7HxHqgV9jlCRc0f4fb3r7fTRQ8orkfSQQXM0Y0HjnZ9EW7sC
3D6y8ZCyGIAzIRDODp0szsyhH5tRcDQqCtyEZauLOYd9k3f+vQXjvN+Iypz3JZqkH1ukB4ZiPiYi
nk+e1i8HH49x0Yr+PkXlrPol8miQV0hcZuJ/n+hxw0GvyusJNRXLbHdkj4zZ2EnLPWEja28WKwtk
u1bDkUgthHTIM+bNEBRcT7JmCULqMr1np1Txe6ZVYQqj7RNvVvRVt2g+DK9Pw0DLywCqv9vAJp69
0n/L3CnMg3wB97C8TZ20nu2htazjotXtbm1oXCLvCSRjNtz2ukcsB2ePbM5HLCeUoQiQKDojj21i
Z7el1uJHdFrzIUf0tz49KyrrPVktQKdZ3/BZaJvCqY5TvfJW7WcTe85kUCsRJpGcjS9JM9HTwDY9
Nrbsb3CzMdzbwNGlb40bq1krGuVKakztxY+u877NPiC9kmtVhqGAmzcFvtKquWA5F92wuFX3ia+s
sM2H7qZ3FKMh/OL5puVnxl4J3LW5YTvrPrWd1weh0YG/aNYMHz8I8ThiLnGdN5U5TEt5JcdvzLf+
q8AtF1zbXra+ZcWKju4bmTxmLG96VseSyk1aHHRg3DNY0M4c/lYRU3vNAfvEanS4oSY5Oa39Uh3T
ZSiOXD4ZMSU33CyUnYrulE8UBIiA5cjw75+U/yuTnZhN3H+J5bx4L9Lu259XPb9+zU+NzvrFtWxf
/JTbfp6nlgnmh2Cm7fAuJCH9h1UPQhw+GmQ90pwmYDCfc+63PCdbIFrniFjxoKA2mA3R3zlR8bL+
5USl7o3npn6FlPhZ8q8swCESLV0gJZHKOreJatM8/5BSXtXvcALAJCsWE0WbD+z4oy6M5n7hFRUY
vCbPC/OOq9SWvWv81aFzrNwSEkFgoyk2oPxjcsZ7KaoPWxEVvK4T163JAGY8Kt0+GNyN0yUMd4vL
BZfVgugZyqfocaYWE+JOnTgfJO06nvfV6B4XUzIhw6ARNJVUyRJvMJqpuwJeMjcqYvrgG5B2Wqwr
0Sp29Ng0jJ3uNDLp0sBArhT8BPdzZypJ40fmam/disQfHTJL8kRWTVCdIvxdxR/xwp0y//Brpomj
KsVoXTa11Z8aEhmUB0dj/nXhnv/W0QI9M9oCLrrhV8lE7tULQGlwYmLZNu6CNxWRivLiUmZsv0da
SnGEFvO+xREHtC0j67CrZeJcxFNp91uLLvFyZzSA7k6yr/uMp3Ag7leyKBhJAATxc5KUcTIDgWtJ
xoEuF9lmT1lT/8BRYrys1NPjrZ2Jw7AP23t+Ml7bS652GAvqV6Ic0QZz10uXmR8K/t7eCIiBb5ei
DV5UBNOgKKLsgK7jXpJGp0C5b8t3RbkoM5Ucr8eyLO68GbQxRQPWprTS6q4PioAYT0IQzFulS7yJ
xlITkszlQIzvSfkBEcu22wHBuwLwDYl6rVcsJHQjbKVP10aiKRhd0UW7Ccsrndp+AAbfIQ9758Hy
2zrlMoeFdH/EFodHvbrXSRqrUz5r1zKUoiuxeOJLWkwgm1cHgqJp485u6nw/JAnVebNAdWZMG6Wh
3pSZMG4UI0PGlWEz6YS1N/aX5WDglo1ApvDu0dw/dWYAZmce4HxmAxa1xdKDFHEW30eDJQAIBux9
yrDG/BvtjURAGSyEoHXXbLIW+mDQcskK7LJyL4xyxdaESgmt0MeygkvkTDEEFwfRkGc5FqsYlDRg
va4lmNZQdvA5nImItYYj1iOYxGHg/XhV8CErQuJW8nmKFuFvUUHSiw5OYHKakpa+qCH21HizOIP7
tSZUBXDBYrdxwPvJtrPOXebiEURvz+fa7r9gxarviHLg5En6SE68grmaDr7bDN+bFVGdqUZSz00i
Z3hipRcrgEGzizracvBuI2woiur2fjmMMjO6I7IJ8WZWupNek1Fnz4aYOp8K+8omagpKqu10SR9H
RMi3jgDrvCsDhN3Q5enwMSM53sPRKq9T4bePjiG8lzRnOxnmtbk8VMuKRtZGLXQDhDEX6diL+QCu
fnpHVV/3DYE66p5E6tUAOWqvLYCAzlBQ4B90w97FebW8dAHgrV3lR56/zQByTQc3KFt+8cAOgQ+1
jv+gIPoZR6OUwJyWZm4Eg4/EhuDRFOSE2CBFeZiKmEICSfKE8ptoHKCPBwrmUBDz8QlNSqxr+CPm
JDcemRhtaF0G5yGq2MTuVlb4XyfbnAgWuVj9adaZagVPbZlf04xykQabLSizYMYpPfj4zkOzXqPv
0dhHHxm+93STBopnaQ0Q4yplawFz0x1a1k1NApcQkxi5ciaQGjUuyalbqiewWwdWS/TE029gLWEG
MNG47COaewFtjcPL0k7e1RhMyEqdBHe1qRkuX4vVxLJNeta/SWKp37g8FUmW1TUsxmLxvueSJcPG
H8es3TdJ5j2CXc/bbVJO6WUw22PoLpbxakKx/5K4FN9c4u9HVk7pmE342GM7C/PVm6IbMkMFaWZH
4mibral9E2ODzX8KHKKLGBYhGRmZkLc18i4YpxIBfI93jkaRpV74VfgGC0sKb4JEAqtr00rcDutU
+GE/LXSAN4kAzYpda5Rw4LiFYMKwG0oIuhZ0zEgFAsVKY1CoGUt/kAXHtqjKMPfriWVFpcbkalhq
Pl0T693gGw+q6jNDaQNN4jfJuj4mZb8Ur2Nf5A2bFGbPGzmnVErUjTNbV11TWsA9kS0D3i2Tn5xq
szUrIsl5txwFiM1pF/OQh6k/Js43P1X0eQ5OzZmUWbU8sXYTW1FmRLjy4UUSuQcbME87b0yyPWHD
gxBGsYuSWfLeWfhoo69s16Cdr/2xfB/Vcgtgx+IMR0vYBJX/wmum0obxF2rMjjNyOo7EJkJWZ8Mb
21L0j4nGiGTjwB3RGT0qrsMmdal14I7mensrc4qMTKpX4IiHc3lNI3R7z7sASLaAhbmdRdLtXLO+
rqF4hikV2nITJSBG2Qg3PvLmdF9zUcCcsbT+HWszOxzbsroWXuQf+e2+L4S4N/ZKl9HGWZTaAUnL
LvgstK/xWIWx5y6ntXIuTL2rFnYLE8Epin6T5RMxUkusoYOpNJyjNfvIsrb58JuUySEts/S1aKuG
U6D1ferBTKCqSedthejIpgDMsSB5iSp97Qk9hM4cX/gqaHeQGbw3zJgJYkm58J4rBihQwkhflhTd
dkf3dlrt3ZhHADfo9UnW4LdcdGMzZENvaVpC2j2x+p+f2crOkHQMI3nxhG0+TqV5q/oE3XlyCMmn
XvlkUTH32PN2tPY5/sO7Lib6ulCgGtG20rynwehsUiozLwppPFVcW794WaW+s+hH9FBgf26rsq5D
GjhUWM0GNyMyo9TJF8V8AqlLr/YYeHsc3t96vyDlXTrutiuQ6rZeWkk+TDO/qgurHrN7olvB1uLm
+wzJkBbW3KSjO6x8AvhHhht6ZUmlpNxD6s5IO5QP2gf3cO3Gu17M5iEwU8DCNIbLg9loDGA9NLh7
Suc1oof8IXKD6Xo20JzSJqPYAlBBzIRFPfp28lp5XVirxRPX8Pe1w3GeZcqoGTp5rPpeM+zUmA1h
7fb2JahWeB80N3CsdYQfFgm42BEujiVVcAkFMdbNB4sQAxCokUxUHBhDhPoXRPvFgRjiZ5hWBN/j
BvzlEJZkgi+CzDMvOCmqTUAO4jqryScBJXJulmBcDo0YRLjOXr+PbBe8QOqbuoO3vCPJ27mXLsA3
zAB+fco833kpyT5iEaW5tk1HZ2uvTn1iZVahbzjNnqKlmzRpjD3We8AGXQpDhKYQFbo67dJ76ZdG
BulltVrYYHKGCS9Tb8IiKVOWrR/aJYV9wTy2p6KNttSjikOgkCPG+QZ3nvXdovVsl7tWecpb06I8
Cdhd2jMJTHNwH1d5emI2mbdgEOojy22qy3QOyKGc8DQyjmUkdxgQlOG+Y3OKt52LTmbGFKoUc3Y/
8xR+CMoEZ63RwOb3rEsSJ/UhSt3mJqjK/iIjshyfeBDEuFsDZ+eJNqKzPque+c7qdgP+iLSUOien
lFHaxYWvY1U00Uzfo7aR3rYWOsocz90C5kGnsSbGLouZ2LezuzgV8cPEQc8k6yr43d0Mmsl3XfQp
wl8q7+hMiamKu09oyaKWR7kUD9j8KL5PQsr7MVtvks7irInmXd2Z0FM6EgNuQyKsxXr2jjg3Htei
ia9HEWMSUl4sNp5qIf0NjP9WWPWieCY4hgsFaR9mqJgWcxMwyXe/hgT/U4+x/H9ipsRRAtyt/9x0
wXoiqd6//df/KTVl6fYbhfZ/upX/9h/4eSunrvWn48L5xRMEPT3T1tEVAEk/F9vmL2ybHf5oSQQD
thIv4fdrOHty5vzA9xz5G733bzgupPlXx8XZJ+s7HoWynuXgwP3zYttd54bndaNO3IpiYiMIaKWW
0gYtqs1xVl5FUAfCiX32XavFt1ibIFvc4tW20uIcV/HiMmqt4Jh03D5ALbnoePHYf4DzzLbstNOt
N6hnK+ucU8NHDpap8MwdWJdot2iBUFJmcZ1ZRBOsZcjJ07vl55KTjczWvD6Ybn5k5t8vK0UZcVQ/
2FqIHIPIBndCL6sco+vOVcsl3pDyihu6t13yerrNYr/AUlcmu4LR/tRUc3Qc68J+sonlf1rLDLYl
gLlo9U36NWHq1Acw15cNRMH+MUDf/yi0puUsFrghHK/HpJj0Sl7PFG4uxz092QAXelvkFNNM7j4l
6D7i51pcxtgMY3DF6LVlFFPUejTGtJ9i8jjSMhVtctE0XxC+z3hwCTvdOGTOyb9Gxm5NTIwNQbF6
m3pZ/ROCsqT+CWPwu92N8xGFJL5dA/YfprUWDyKgzmCQeCtLtumXbdaTJZylr255jsQfCV67Gw6L
6qHGGXRfiq7i0DLTa7tsNWgVLxc9cVjuD05VdDeBgv05RhA8CPS16tmQFlKi4UZqX+ENpPW7doLn
aRzhzZqq261dX15kifKYIxdjuNLR4PRATApV3JEJ9lOySdN0iIqmv2LJO33mZzV90sK6pSX2UYvt
5ll3l1qCx0aHGo9cPt/6WqLPzmo90nW5y7SEjy7abZSW9Wf0fZK49mHVkr9ZeYj/2gawcJEk+c/m
BYNASsvvPtGmgVjbB4joRP3GTM2X4uwuMFA0WwzgmA5w66Ly40MAzrHsDa5CH17sJfeOtitY2rhA
HfN86WszA+Bb8h/a4OCdrQ66AVCbH7zVhtBI6bjaTkttMJzwrnHILqaQyzZtkUksKwUy55AjudZn
j0XHdj0stPHC1RaMIu3bm07bMihPS9ikp8RWz64NtJ/c3ZbazAG+VsG41w6PeWQ3s1HBOgR7lABc
IKzGcIR4Z3fIWAWYAObeKpqD2fbGo6qS9dZquW1vxx6eCy1nPUdLFBAC82LjZQTWhO83wd5n4UTp
06B4SoEa+azJe5glazvQPuCthtgoJ+ZZUbfBU9pYZrsfoW+AKGGTUuwHJ+qLMEBU8nGTijq+gPUx
Tle4MJmvx5LHGyyQDqqNr3hxbNJGG2cRZVD+jnXN+BrXOvSxnAMggcUAyBNRIdBAa90OyMw/PJdI
INS2M4C2KD9xl3dvpqpZOdSB7ZycRfrUSgt+u7C1Heb0LPFgimUxU9qoMUIib73iPuOttWcO4Ppi
yMQq7lus3VU4uQNvFxBSxU7hsdg489Q8dCmRHHKi+QVWhVbL7aP12vRTT5gJDSYyo08ReJeWs5Qg
jZh3DcBToRk5FWyqrgYvBapNbVrN4Yf+u352Xd8GWFw64DVmO+FWQOCyHkRvc4Wim4CbQ7TEdwS8
1eUYla7amdHs0OhnNROBurpXd0h/Qm773vU/TZwV97ZNve6u6IX5njljpaNYVFnkcyEpXUzHkjdw
SeF0ORr0QRbjF3FuDyi4PD2Kc6dAP1MvEKe6acBOKR2I63x+Vp2XMdfpUoL63E9gGyZdBTX0J4zp
vUPirzj3GaznbgNhAbxsdeGBny3QkocOZ103bOmFxTavCxLizOlvfF2agI6l2CTNB8H9CI8A1Qpz
NtX7iGa3Y2n0RPh1BQOFKtar2TfyxcVc9gNMoLVZdGkD31qHEiIPSszvK70OC6jaJhAPCpLgtoHV
uUulG+yDmEVDRC3E6BVUBC+6K0JYK2Y4pSskVl0mIQf5xFX7KCrYll1iw1R1wfVtuoEKClICFIe6
o3nCRcAuZJ7GuzZYWX/Y1g9L91gwy5c3le62KBqaBqvYfA9qyLRDdKyS9ovp9watZ92DpdsxRr+o
ttmoKzPKsvPxePUXVODK3bziK5x1x4bDlWEjslLRXTl+t4X6nHUpB+GXnU1QdkN2ot92zBi4VEaq
PHWfR+0VVHu4rRGEiroP5DzjSM29dVlSBYJbPDpUbVYwguumEOI4FOnU7oHuNtZ9Q5tu2bLNX7Jg
xv+s95d44sV3GxZhzWoTM7MNJjmgxTjTm8/KHsQXAu3NFas4YOx6Q9qwKq3smMcQy1Oht6i+3qeu
5dDdAdZmyTqfF648BqMd/eU8qfQ+Nm6YHraYPuHx6H0tr/Sqod8ElJd3y4bKf+qyub+s9Z53pNWP
7Aq731mSTd9UeiPsOuw0nTmh+o40JDWH03gdORxeqS6OHvVeGTy+e1kXTnaIKMvZNjgHWF0PcK+o
TFzpdjY/+kq8gNmOeKCyuR7wQe+k3mZnadnvA73hNvWuO57YeidLMp3YoNExzlowuZ9ix3u2utS0
ti5+lS3X2/KlLiAGnrzzTn/R6/1SL/onD4wiEAkr7HkDPomzIpCf1YH+rBTMZ9UgaXxKA+2zmmDP
JcpC7Xu4wZdukawbzupDflYiyCupO++sT+CjSr77EkjehpRd7x4drWYUqCIfgc0lc2PUQfQIqBDh
YzqLILbWQ8RZGqENKI62hdBrPhs48nLN8vTDRgK4T87iSoo2xKJnGukaqh1Rir0xTTwV0rRzCy75
CDWqdYcf4OHZ3YilJZsYzQnUj4Zt3UMuJnTRPNN3dpm2gAdi7vTcnvt13VWjvRRbQTjkuSDN6J/M
842nLfuebXVxQUuzd+JoHI+jIdt3qS9KWTHMh06xfKuzqDr0Di1m3Kv6wbsaXOuKrnt/B/FKbNe4
avZlZr12dfAF1TPd2WOW07Xae3d4krUOgPyzLjINTU+B3+pXSiRy5Odx4KcCFoVIT6BpEWuN2rkG
UXPMbSdhsBjm5o1A5Qzx3rBjyZYQztaupN0xxApffAxeSYg1z+0efcgQh3Ywo7BWxivNjtPF0sX2
S4LKdOIT+sQvrrzP6GB2jnOFNgCuu3mZhHLgV3rpiwoAaKZVbx4lyU4cl316XFmVHHw2kOQFRBoW
ZHLDxkiWXaRFK6qrxXCTDmxxmNrb9lDn0KSvSjaQ39KS1pgdck59FWFzOhCXCBDR2ec53tYraw7m
1UxxtQVjmv/oRjsm2F1i5jhVs5wuJpdfDGgtGDV6u7B+H9zKY5XveOIK1/Hbf7Tgf8v3r9VRrnr/
8hL6X/93Tv+sBv/8qt/9Vf4vGOK5Sgoguixe/sxX4ELJ79T6edn83WDFPRQCEV8GPF7fDoHy/n4P
9X9xOGSFiY3L85jb/lZk07b+KgdLTiwLEhMoB4Y/VycT/miwqowqgp5Tsq8h9PKmvXjPtvZJV2ZW
70vtnZ5WMtZg2ehltqFP306L393P2m/dtnG13Buj887lZzhac/Dc9DNmjMhu8uLgad82xfPxrX02
c9Nxj8PGMdgPHRE664lFVjXn26FyMYLbRg4DjObkH7n2iUvtGJ+1dzwznPrJ1X7y+Gwtz7TLPMcU
+UmRrDegdmgbui8ayt2asYmWbYItJg8HF07ERTsVZsKGMgOCKbPq1WhwY1HW0FQrtg1dotgjI6YX
tMZSeQvt93NcoBpuOUFJC9mRHyN+O5W6n7rR2za20X927OcPHQYkOHJ9Ut4mVkstJcCd4CqYpu4R
nFH3JTD87FTUQlxPkYI2nC9gk4sEizW0FTfy9tXgIF+zjJLlRUEBH5cd9sAdWmELz6JT4GWRABWt
0dAC3vgxRjq0nXcn2EzTDzOxOo6UfCnuc5wsPKbqFf2hsL2l3KXzUDyONFoucBOi+S6NbPo00jq+
NORoPwuqNs3LFCzatLHZjk38wJLgwogbrE1eklJ3nor6c1WRBQ8jyR4jYc82ITJ6mzcdCdRdZU3m
82JQPxuCye0q5iQnZydvpJa+AeFN8c42FVw9rIqzs3tF+1gM7WjxtbcFk8T8ZGu/i9TOF3YL0bzn
ddIDrkAC7fKzTcZPyQNQ0M6G19E+GpbbaXBNhA2pSvtskIWw3DBR0tKxroxeUpZsHb10Wr8SfO74
G5MjnmZ3Ip1miBbNrC7b+WYmpJptSjfrblLt+7G1A0iuaXRjAqG9mJoMlm1pqgdzKFFNOoqmP/CW
OTeMX4RBbe0voleaI1WcbUesknjX62urse0t3SZGChGbUpUILiK1HXFlms9WJqx32Jrys8XJOdud
/LP1yQGgdKCfXslLp7ZhmVQUhMAIsIhxPFDJlDU09dn4krLzXc0639u88x3OaZwMSmmWcrfLg1Tf
89jiTFepU1UgPOuYu2AECKvQ72buiJlLOnSLeLqCFLG0aj/YiiZufbcMOrevGWi5ckrSs364dEnz
JY8KeTnry+mgr6ml6b9gceDmGkcz8CksXS63XH23LfQ1t0sS49FSfd4csoAszKHSsQled3496ihF
1AyrsSMNmLSh1GGL5py7qM8ZDIQG8hjZOZvxn4Ps3z3ICI/964Osar8XVfdH8gAH2a9f9Y+DDC8Q
hwSxf44dQHw/N6oYhakx9W04fFKDgjSX4LeTDHIfgXk0VJpRCRhhVv3TSQZxBCyt6dgBKbe/dZJZ
9n+3CvPCPBublBMIeIB8w388yTqbHmxydPJYWhRlbqIBKdOde3FStbNoCO38PZWRd2iToTyp0meI
4txpr51qdiT216HeQ4tej2lrj8sm5flpo7qJjjYxmF/EE7pHY+CySj6IOFDsrT8ma3nOadDqEcgI
37PHFN2905hqR3eFICOwFgffR4p3F58tgLck9YanZsI6p4DQbehqiwghnyBx2yh4dnHlEbxuzJHt
QVy2IX2z3VsiiLvHKPtPKPXzXQD8fU+uYaa1cUyLx1rQzb2T3bJ+sZteXU1mU99Y+IxvY4Ic99gR
vEMdjy4IkwhXRJI7lxwPzf3s+7C+xrw4xwKWkGRid0lFotGH6bk7ONA1wp4uFEZ7QWrOdM1wd24c
9oKW0HWGH4M6w8IuX/s++xYvk3fHTXAFxjMTOdnG9to64Hj6LA/TJZOvsWzgqGJHuYjmemSyiLEP
bDgThpWdhynuM0npzsr3+yP3e+B6sRETwPGA2+gUmsHliTujzqZ1VSOOQxuD4na69dpXRfV1HK1A
c35hDRw6fvSnFuIpBl0O83qGN0o3Jn0qeMfwApuctsH63bGqbwMt2RubLcfFKAn19m2Ucwal+Bvm
3t+PvjXTz2r9qEGpgGnGMTaL8ZtVGeKm0WG7NBcLmUX8L6VZ5btRR/H+89z6t55bIL8cfJD/XAN6
G7699yhAf3xs/fZFvz20fI8nEzxR9Bf+F77JHx5a5i9YMB0dVmBx8+vz7PfxW+PNyH4FPEt8ZNWA
R8nv43fwi+2aXLYdYKR4NfFw/g0ZyPvLM8sVmJuF8JhFpK1TGPqf/6Fcg2cMd9JKWAeuvt1S37Km
zKkSDJJgmJFFZ6OAX4u2srrmnpxjmofKjusg2Pql787EsoIkcZ/qiuV0aHjVgMWoWwF/1WxtzGNL
/5IPn7dDko3AHa4ME1tbtNNNnHkD3vZh3Y1LQqqwd3kWuIPqPmpRQgWsRev/P/bOZDlyLLu2v5L2
5kgDLvrBm8B7p7MPMkhOYCSDgb676PFPGr1P0I+9dT0iqyJCypRyKpWVVQ6kYtJJugMX5+y9VrIm
0UTzzY9iomQl9QeeyQvDjvdV6JmHChpTuqawVb5bnqF94sm2u8pBZtNeYu2af/iW3q0JbABSSZy5
4QTWjq2cLkotJeDc0vu9M9zBDHdMMqb7xho7+6Ij3LR2Y+Z+q0yaMAKAWqQ7kGWEoFIg8cclsfuP
qKCWsEm0siRQuCTFwCoCdjFbNBF+7hcI0jKvU6Ybrtu/cdWNiH1Gfs8hWSbkVPsl+eqRecqWIOU9
U+FkWEqdSAjdpfcpZUq4Uf2O22bRu94/mtECO3JHDVm3i4u//9n+H1ZJgiakMsd//qm9ep1fZdL9
+KH9/jX/WNaav3MaMF2FAmY/+9MzswPu10Fqwabe1D37nycNYf6um3B0FTHJ9L7hCr9/aIWuctcs
JrgUGJ7FM/3f+Mz+8pE1ePY2DfpQtm+7lDzPDKQfPrJ1iNQjIcZ6HEzOFgND05OMRPFNx/undGB+
jp9BxCiG4DWBCnAFSGJ1HfzxwiDpDQ2L7ssj+a7yMucosR5Ioe4nE63ZrBNE0+zWuoVKpm8VqePw
w1/kP4MT/4f1NN+f3bTjcgrg0umo1/fDT0k/qU6dum2OC0/nayrA9iqG7nTZxSw8bRsSuqO5Oy3q
lnUGfuLW6UlPSiDHOzYThCmKOTtFXTNc1o6Vkq0om5XWjgz2vKkOiraVT11i+TszHV30CMRo+8SY
kZKSx95qBsNYWrG9C8/XNjJl+KhXf/0D/gfiAX9GiJa67YDS4vYguDH8+AP6KK0Txp710XalXLGK
959JMN1LrYwhrBbl1bRgXOBr437HUJuAmGGNxzisnYcRm+zG9TQP+ZBZrXOtFRv21NY2xmC44pIr
jv/Fi1UvpsrnqCoVsNNW7zneC+pGAfsL6uYvtwnSnKZfem55tPDgYh2k0NrK8TI0BuOFfOeRzla/
1kcxAbYBT/AAHzNb60tb3P31C1Hvup9fh8trsZlaAZ4AYkOo4sdfmrVATQbylxwJ0WvHyS3NVeIs
xBD8tNn2CSzgv/5+wqJJ+Mt39KhN8PzAP5hOGer//8P7MLdpSRGHjo6N07ef7JT6KfSDsdLXiW1q
u2icl0/UZnIokWFabRPgG9lGofk+N8DxgTmr+F6ngnwiXdxnV4X7GHEcaSktQLUI/oElYmltMe1G
q+GMDGAzyw3iMPbXDGRJDvIgnDzpua7yhCpa6POA/yZU3JAyB5nBbmEncE4jmiqYuKh99kxWUXMI
LUZtzThCl0+1CjQKFW1kp0XKcVKBx5Tko6kikL0KQ+oejIBBBSSrc1ZyycZbFu3kJ30VpYzPqcpK
BSwtkpbgxlpWMiwQV70KYk4qkhmrcKaCmTmc70vGBfifMGI0BHKnIAojmh3Wt4ynbjOz8jtgY2uL
z+kzN975OBkOIoWEuFM4mzALdcVGG1SWNB2aIHUaohUyfayQ14Pvnysuf1OxK70y3VoqoGqrqKqW
uBtbLgcIVf4aYr+1YijuHAS+WoMwX9SJ1aKP5vuoDyTjcozMB1O6KWLzczy2OUdli3Nstj1HaD3D
YiJusBkwTg7CLVoF58htRcOs3mAUZBqjl5VhfmXiAXguSCNwxesoURCcbhZJ/2U6w3Fmxcmh/g8y
xz/jc8IzSseREz/Qakn1zLucc2c2XvwzfActiSLxGGcsj1YMtc2n211QpeC92UAFuJexP4CwA7Ph
rMaSfd8G+a6XHCM/aj91mTbwVog01uhROZGzY7UAgHpu0+4DW9iKikcrL5yUXXMwCdN64pSKZZZ8
Kxucqf2A/lkxRYVesnEnrX0gHBo+xyVKkXU+6T0HLSsdVq5B4e84CdSBO3qkzlNJJmTYtoUiEJmi
fWjUznwoXNde1W2rXobZTg4a7tieVoTn1bUd8OpwLbKqwqIQpTkAPRes2KpMY7ZoLkH2QxZ5la9i
JcRLe9gPF0tvygsWY1Knz5iRS3CScm0gN9zqlm1+5qzXBxXomsB0GxJHnmvc+EkH4sK1y+Os99Y+
LlDahMYnBszVgUiLJiDLVzkUszDOLj3BxwFa1jX03q+QO3W6f6F/CG2qFz76yU2cDRQyJJIfN6+H
rcls6nrhWHyNJpgH+mJoEI2273UuadV19XiZju+dVsqN3znDtYrCHDhvO7BD6AjpNdywxUduQQEz
S9CFzXI/9cK8nzWmX8z9TpZfGQdhjY8x2jbQJNR2KL2aVyy/o/uhnPXLGJjwS2GMxrEtS2/HjWei
IrGUWyublVNAQFmNVS8pHZG2Oe3oPjlpH3/IrkehiqsU9a4sqD0mSoDcOlkfpMid9W+X1X+lCv+r
VOF5MvTDLWj92r1+J2NfvRZoL676j6H67fTx7//vp4fK71/3z0mYejb0yebadCt/xnAavxvMyHgu
NLhX01z/xyRMuL+z7teJtqFr/G6++ON8avJFVP/YErmEI3zrb5XmkVX8ctM0OKDywGvzpMp/z7Sp
H2+abaY1gBQGg758WCNLKLS5UfE+oGw85MxN4MCScMn/Wm14kaOKra/kMs3JdV/qORUHgJ32LdJm
PHo1/x5xn1W2qsIZbvglY0cy77ktYyRkzGOiidH0aPmSLz5kng7c3UE6XtevY0ef062yO15XyWhp
X5qCnDdFoo66KkhLGzrFEObRVWqJHcv6mrh3YoXXpVygbiIVG8zdlMicOxAQp+XZtcG26DPcKB1O
R8bAbL84qUUhqGe4NhsDP1ectOiZQ9arRzteeEym6at/6jQwdkHnDrmAD5wmB86b+qXV9FHE/9VC
DbHkmk22Oyyik00WUN+VKUdZCjcmUPHRMwg09c6NFlEaKbhnXs2WY+z5dTg6qa+p3cdO+YkAMr9k
0ZNLkZqzMf3xy1h28CKFnR4J26x0Te+2HEVY14/eymMtpc7PNuKv4rYx9ffI6frPBWD+TZXaRzok
9B6GxXkigi6bfUhuMLuS0KJ4YaFDDtkmfa9B+Rt157US3D/drKsaTGiydXjWttMMCHdUeO1VnyeJ
PHoW8YW7qOih+7gCnjaNxDGCUlOLxT8Qu7J2TZ8Pb4aI86uiDv2g9eZ67XsARimFoXEragqdgzWi
4AFWvniKQugNzrFlrNpfT4MoR5L0zPCCjthD+oyOEld5XwKFZRwbFgue69p/bkDSnpIp9OuLZJpD
IF194u/92Arvm8a406eGBBjxTzsoi9iTu2jQ/DtrcSsRGF7kP48WF2lnKIrtZOkEvGeKdk8ZQcem
TcaLzF3mLbUs7YGKg3WgchGuLHOivhBSXcyXTqDMkDbwQ6vegivJLlOpv0ULustsDMVBatqFqxEv
4tkUyZTUTtSBhqCTyBawnGK/rHWnum0nY/6ApBnxZSm//WNujd59LBTtFLyPtWWxn3vXBqjo6jrL
69jZTQDisvVIB/OOBoYbr5uij0LSqJO/PFaczqY16ObmppknY0+0ND/2VhZ+cf2qumFMKynK6FP+
RctN6WNMjHIvDGjsePGqSfnGfTDUtQ8aajCleKnyUceVqbSZkrp794m3u/EcR5QT4A+idL3tIsCD
GSeQ/LhQCb5PYj3Fr9gScWmVqJPxR3FXmUaNhxDx5sx+K5lotijBZ0jtveIXIfB+Jnk7XyOQxwZK
Vu7KypqWdZITc4q0hrF6CHHMkBoFvx5tCZniFk3AZXH/JFS0gQBj8SezEHnkykmqj5H/UjV5q33x
u7kIJWduJ+7Q2UFxam6MVtcq2PZRahxZupn5FnipXm2gN+FC7Re0qO4CmWlVLPYitpguQHL1yqRq
qb9DDKItv62MCV9KwMvU2Ea7fccxVvIHb72FHp6J09Ncu8yOVtNijp/Dwse37fCRu3BqNK/M0Ghr
5CpSSCaPYv+mF5TNaL3gh3VEJI+ucsZ6o4EFjbIvo62zVFZXftlcmWbjlLcfTgP7zlAe2nnESEtE
FTmtrjy1+MrmtTbge6HQAHR8gGS3MzPcth7MJBvTXIs3dJrrvVyw4MqqS7dF1Y2XfAR0qHFOfzCV
NzcSSqGLflWOxwrg3j3clMFnxI+z9CI30QamM4KX9Wj1XncTnvW881nVWylrr2brJCeFkSDzLVva
PjDkcfx6Z92v9Fop3ukdAm1a69pIU5S+ZAwlpTZKrTiIKkVlIKnNhBOY5WPel9qwq/V0uO51M3k2
66R5wt9WzJ98M3dv/SFlUYqtLf8wFrNqVpXtFhVCFNOgJlTG2F0xr1PAMCMqqP/iAnHGcP9yCHf9
Or2+v/40g/v2JX+ccRjBmSSEsVIj3gAVwIDoe3/CJ9GiO0QU+XSf5+Y8k/+x7UPGpWgIPrkZ2xeu
eg1/DM5hH9gOU3MOvQzn+M/fGsKp9eVPgwGm9ibzd2aEannoWr/kVqZ4ojmEHGkPSMrcjrTCQGUk
NSRXwGZv2bC4URAzNn5euMYyFoflfe8YQttKORU3sq7kO5jBsQvCwjWPjdcnV4krWVc1fn7K+tgI
CCxYPGPEybZgBuROMqgl3WaZJgVzK128jXNenFxLq5e11htGtCdRh1s60YqPlmdPFL0D+qpo4Jkj
gDFqaDuXAhMtAUlUdR1rTPE2YRMZm6prkOQIQy+eS0fzjXVedt4ndfqkESu5ZO+0qrBfZwi812bp
Dhtu8NEVTXyhwjgC0lvU8NGAY7dmCaqpJxjiQ0ElmGdsRBeThAwrnltPNpQTuHpWsxxQ62bta0Lf
mRDZTDN7ZWvFMu/6QbouWQ/dxEpRT9FtZ4AFUIzk3lkZkoh3EGlhQ704rZJr5JH5rjHNHu5g5FKq
ojHuzFtYk+YlPpT5hbVeOARe5xsX2J7Dq06fx6Nk+r8Jp9G4tAuvGzcsG0aVGGZWYjfp8NSU6nID
rzgFmiKneluIwmi3ll1T+Dc9sEarAX3VTlTcIXb26OreYeHfTiikE+7KdhJldzQ8BLsrSjFA8qK4
ccoDL9MUmyie7ZkmF2VxpKWx86kDDRRSvevzt6juDf9C5Km1trO+OuB/lvvRF2Ij1G93Htvwbh6b
CH30YszE9EyZ7ZC4eWurHcY7a3bK98GYij1x5ZQKfOw2B3NoyVtq0jIbxgB2Cpxg7PyHVAuTiH6n
9lgytCaxGE5r2G6SNkohViSSSQdFYITZG1cgiaMJb+I8IY/RMYeOlpuuNSNMrh3aL3vPoPbAcbBx
9HXZOs+RrflpYDbt9Czpmjp7c3EwzhQYJlYScTP0JbtebrQOBNVD24RGSNvIke666wiY3ne2TK1A
jDa1F2ATUAX5i0M+jMYG6xhsB8Rxrc/aeSQjriW5c1mTgb4vW8vWCQiN+VU98x0DJintu1CLF5BM
nXtJFpLpdVVNrKI5EITpVTVa8gAHlFOo65NoX2rrsqFCz/nOi8YVySnuKM2cBsPQWXwWRAPa2j2m
UUJtgAH4LqXWO9FQrMt78k/uARdmRdU5IW/j5e1hkeVEA6ett72QJsn7sP5wy8J8TO2luytqJbN2
TcSrtW9RHsrcxyhrPwYm4wE0qgk7mEGy2daq6ZgtZNMhEWZrlkMPqJS7dT/2w5YKbHY0x/QZ6U+0
S2YmIWa1XJqFWXMMFnc0cBaSTe2wA7sI/1YWyzPl4+tKJ2q+YpS/GXjWYdZWQlKIF+fSLUqGkJL0
AhoTm4YmEgMGviU5vYusm7KDE0rt0xJ5zsOSWNmV52fiWIfWlRS9qO+jtjGSy9HlvQF4S2qB7yTR
lUSn/CZoGlyNpOZuURMXDS+vSR/RzE3eSmYRy0PQMM67D7LzOe9REdhd6W7rWl2+EjnwQZsBMyVh
/syVNhgbv/4iKL+vJqPE2jd7cXqQprO8pLw5L9CPhxso7UdjlnC1yzDyr0QMNTA2te5G03TP2NC9
Sg4FqMST24n3uG6+LEneH4mGE0Sni89TQHmqp67ZLo18ramwrWBxF6fcCoc3wBLlNSca52RPOW1n
wOLJOu7RN8kKNmPUITJfpFPGmNBF9MYzqOas0wqMZ4BoAFF2T7h/k8S99lwPU3RjUMDdw8ONTryB
w52p97G1st3epxjspFO7Ater7Zyo5brvDoFvc7MAc5HsGIQSRV+0tPxwRZk8GwjTTMWf0TDi+lD9
SdrntcffVvj7CRTO7dLP6ctoOKlYxXGVfa7rMvqY4A6AHMEM/9hUejJzgyj8tY9uz1xJUpykpVNH
HEfSf2+i9nG+OK0Sd7uuTLYK0jzSZ8CIq02leOFI5vFI0fTEHmD9pME4xm2zrmMiJ5sotYcwsCBY
PtStuR45FM+IEISx457avk5O5exzEG53uuwRcecjdQJygfxqSI2Bbl8Tu7T9/Zx0PGEbZM0/dymm
iWDQ1Cyw60QKpYKICMH/Dm96XlYI/miz7OUgXBLetafelMK9xxMQAYSwbD44U9Q/49xGeoRYyboa
vKqRO2lBQ5BZDQpyyqzyxu1tTRJgNws2zV58Yee6eQJJDMtGnCHPwDr8N9JqE+hnCwp0SAzxbtYU
Gjo/Y6KtMzJ6UfRoYRGXIRDCM75XJO0Lj4DDlXlGTheCKto4KxA1Xkyg1K0j0oukx0tykmdstasI
1giKjD3tR62FoJLpL6ViXZdn7LVDz4XmHJ3oYmvBm6fZHy1l8ak4I7OnxrGfcz/sTjgAMYyV1CDn
IKNCnq340IUnvVb5HmnB2djzMjARN8OUbh34bs/8JtTGHrDOl3hx0wewzeUhr1IZUWqc/UhsFm3W
sptGhCwACMKHj2bOKX6Ta4m2DZfZfZ5nyqVrdmtpS9ZAzGDRWse/yPJBvlCHSK+NKqSgsojLkezB
I7n3kOtwVQ/h0aY6ykQ/TXA4SYyL12FfTxd2n8U07ecmQ7EpvYtUW3guD22r2FLZnvpbCLFNvOs6
yA+rEWTj1p2oTW7K2Bu09RixxgzOc7u/NeP8n7ZZV9iwv5pe3vQfb/nPh/pvX/LHod75nfIaW3Ib
rwHlZtV8/uNQ7//OCfSHvTorxj/SMDr+IIacOod31coWnPf/ONQz07RczIFUHVQqnTXx39isE3z/
9VAPgJTaLQIjgxyhqYyDPw4uOaNB2kwMsZ/DFNoCdTSEPwmkNerN8DmCmCfEctW3XQ8gS332ayU6
cWRMIbJsozYY1VWiOV8wkNg5h7ScqF6MDK2uKjZNcmtN4Zs2IJ3eLZE0QXKr61CorkjN+eJknC9U
NUMGNyJet3Y4bkkyZ+zf4KGMPagqQnfB0Pj4qdMh97nvkePeOdkANyscLPPDOV8pbexnMycH2ita
2ldhEKdedzeqa+uorrKRut7qyGN7pEBlshZaPT600QjEBwA9V+nhfMUmb+OcSo9pUDAWMcAmIk7i
JS1o+Obnaz5/bp5Q5pSsdz92PPRUSJLe9MVwBTtTbhvU2nwaZ1oSrmnncMjEW9s+jue7TU7s58Nv
jOzzCNtSrDiCZC9+Z0OJUDcrrctVBJj9TcoYpolkYLcpzTVtNpJnVn3lh5xzBsNJNpqfRdndRAYB
vYHGsnuzdNNyM1mOBvJp4uyo16VBd9evLMoEwg9BNjNhx6k6DyZ+4mnuq1OSDMldZUBqZASaztp2
7iW1dTYrYNZAvI0Pzhzhwmsr5ZBn5ISfJCs+eNX+dZlA0ljRnAyxpptl9jSXU1Nvl2qA/xQ7In63
c9N5MCM3P/D5qN80hg1USTG+4CCpdBQjlavl4ExjzbrwTMt7Z26TApUjbg6LwmLYpvUmTw6CPehb
DduZJrJupivE896tlnfjFORt5B86QtL7PHHHE//L+XM1tfnD5GfRU2XYGqdyvXOvOd777yIjzUEu
nKIQY2XzZEjHRwWAo97Ly+xGI6IB+MSnY7aSVhbDsevC5uiWXXyI8rC5kHYRXtBmYzpms5DkN49Y
Knk3x9D66Ehe56cwItzxSokaQpaQrpYFiO1CeqyQcq2Nj9gxfszCNPa3Qz21kPYMp37iDDjJCwtF
D+e+uMd20FmDa20L1+sAmnVR+DUPnXxYU771nsKoj9+pY0ENyUM//LLk0FEA4WbRVtYmF/s6f+h9
hx+KziCpbzMbNzpTMe5utXDKAEdNvVroJG8pXDJfRtA1XCQms6sAV0F2kTmx/dJwWk+20Vj09XGO
uvlFWwweNSKIusm245VDx+czRjreGcNlnbulY6/0wQcGpjYLH7bncphr5qU9ykYswUCWw1ohWabQ
4A2j+kCLmEqZlrL+DThSASWQZmyZ5ABK7ys5GXkCJZO+LqXdjOuhHcotTzsh3Thm9cbarWPov9Jy
JxqioXIJdxyqFqBTvJr6zA0Gusp0zFM44VCBhb1+cN6ARLbZBrwW4k8Khcn8DmJQIYlNhScOp2lc
RRyrryLZx2xVdZDFMFdQkcAFsM0oPYiCZy6AKhbnfMQYHc++to68x7WB27EaNd8ab+o2FseVW7vp
xEjSpe1gJ8zmY9iM2j3IOLqsZFlSb73I0X4o0touV1ORPk51zqFhFO6IrTHPWcFrdqGgjGPHuNPp
Zs5ueUcfdDXHjPKCyEVLNVfdXROZZocCYPG7nRFN8hFjjX0jyUlElMI92R3SRHhbb+47dQHQywEp
qSA5M0lbeUEnORM69ON6YxRalu8HEhLJvnQ4XLObYk4PgT0Rn2u/6y9tKexLMyzCBoAac3lmmuVw
remzAXOhqr+YveF8kmQC0ZCqkgswXvoucxXGnLXPPZhQVWIQoEQXhS7mCzu1/GlNPaSQayPNwvGy
MfhNEI8ugdQ7bniQkdW5QX9OcwPGomjeEKgGR+ksnKWJIgflOQ2efkuGy/HRT+XylaYD1QcVIDdU
lHxGNnmTz8tkHZupTV5k6RjOySgzici8Jptu+tAzKPTWfFDznBR7JyAigUxqQSp04xXtnOJWVyKQ
+OwESZUeRO8WF7QTjcXsbA+hJQTDUYzxpj3bRXjgMy8akjJfuCV2yYYMFiYSry96aFZnQ4mhZCWx
0pZkSmDCHyNdz0UjD1XFW5pPhbeQ2wb6aQ6u8+IrBcqCC8VSVpRW+VEkohQqO/c14hTu30FWc9Wg
EknYUplVOAz3D+MwYls5i1f+/qnvfyW4lvSwTbXwz1OX96/lb6c+aX+7qbqq/fd/+2n0++2L/zgl
0jAke6nrjM34xzlz9f2UaOji9/O01aa69/0A+ccp0fqdFLWO+pF8pa6A8v84JQp24i5yI48D4t+3
TLJp//WUqKqPKoStwtv885dTYqQboms6as8h0ZrqKjzzvXMuAq+zgn5DTYH/HQ5LZsPClvVyypI6
TI+2J78uGRcO0iE0aX27+CwSGxMCJ86NYSTJurNJSZl15b9jekfHVixHMXARY1yVrVs22WVAojy/
4kKUBrHIXyBYJvDkJ5fiNJakocv6214u8VrvvXxll1hzWAHHa8foxEM5WdZBwrdZlzNZriCdxgNX
hvN9yT8RWC73cpYwB0p8tX1hwD4svNU8S2sLhbGAdjVGe5FLe5XVc7luhtjfW0CsX+JFo77dVOlX
vUi47/VwCjLurfEKRme+0wfr0xC3HwxVo81oWNOh0O2JqVtCPAtPLFfDpYMOwQMctXfkIWUXbvq2
oDsR2d19NDvTpS6n+cOchviqsq34qKPZeEpkzywssVzqD+1863VxdMmZWVzLMAyPVZY322GIGC3N
NNrZd4knBnnhF44oza4aHfM6GrsJWHdkh8klhY4JdkFkcvaLAK1iFHbtWnBCzgptWxEXWE6+PXnd
ymdvxyk3o4kUlNQty3XpAW859X49YebUvMS8GceUgXrWdy3WXKt1yD1oWcuf2hgdOOXdUvkQXohP
7g1wGox9mlhzVvT9B3dd2WHLdrDyACZ+Fo3JkjLU4mE+GH5CHVwrqpKTm16/hChH6sBOxinemKEZ
9hvDlvOXRRaD+xQZExSOyOfIttGrMHvp7bR/yeo88w/2OYNBmpw8xsB7sdla55yGdd5t6ec9FwEL
dl7Tef9VmV2p4IhqL1arFVmMyc9ch2pxRrOOHZql1mlizNNno+2Ha6SJbNu08+ZtUks4U63jmvNm
zjtv6YxvKzvxbYFH2i2TN9gKyWJFSRt/ZvtGJC1zqbQARk+L6CKyR6e7ayUql51wzOxq1PnE7Lym
d/kjQU3G/jePycKByMdoGvh47wb4vURS10M/egjJi2ooHjOeI9AMJ3y2nkQz5yKgGWB+FP28IF/x
/Oar7+UcKWKkf8vVopkOc4QMh2FA1Kp76/rGuu9aP/PWo8Ha+OiMWn/PemGctjHA9/AGGwH4DDFE
CapYhgt9Sy2L+WAQdg5OaSfhdA7ocsnnhF8L0lTo8n6k7yI8DBOfLKPCcUWFaMWf0YzWJt7O8Z6b
rhevS5YgzoWdTAldKK/8CM3KbTcmp3gVb8jgC7ZFH5aXRgWn6W6uMcWvlaaA+mXG9hKKBMhSpuJl
7/RB3vQzVBJivQm7BLgOK6O0XNqzRHDKAIhdz6t0iIFzENBH+v/jCJPWA7c0rMYhzcuLqU2LcE0E
EvShzCeng7BFxOzJWozGO3aNVwGXR+h8Z2SkWVb1EE9HCpsFHqIuIz5XRCL/WtdcWgKGwXa26TlQ
pa+TJeLXaJzQqfuUk5vrCcUMeclJ7JfeWz7j1KoeOSC74SY2Q7+78FLZmCsSexi62XXY3U2CHwR9
NzDNpJL62lq06kZ0upvgNlc2HB1M4GqEqT0FKWTR3RJnxiMCSPcOQ1IaQ8BQ3AZPny8Ls9A+hXmf
f6V2BUGKWrE4WKnPVUssRf21srHXNwMpBBPa264N++Rr+c2f3iqXOqNcvOp6TwN762ph/VCczeuA
qDja6mzOb2YlgLDPLgjCNsX9fDZE/OtU8t9qcDE2srh7//mp5LYH4PJavv52V/1E7/v+hd9PJB5z
KxQwnqVT7DQpJDA3+n4i8eiXghwSxOp4b6tzxz/nVrS4dIJ6Olk4AvS/zq3Uv4r/8kDkUw74G2Mr
45e4nU0OCPgbm20Hhj/PWr+k4gepVa3rl9Ou84t614msPGE5ro61Y5CRm6ETr+O2SHjMipuYhFer
g443x+7yh9/czbcY/m+4DW8qfmft//0/v2zE6ZLpqqvBVh6xm5Ll/Dw8G7Oy9Ef6mbuKJv8bEhoo
ZQAailNDwu4qZHZ9x3P29C088adFlf/ku/KT+3xL3faYK6qR3g8BfUuKgkmMveycUeKoNxZAMStr
4DTlzVZ8GEBxXfky4kb/1z+t+KUhw49LEZk1gUFHj7wlmcmfvnHURGHoTtD72L3r7hp5pH3tGgWQ
RNN7TGYaXeuMp8p+I0Nr3GqlLsNjg5+n2Jc2477RRYO2GjtgUIRvYXXD9rJWJiquoAptDR+ysNeA
n5cHWTbjV7+ae8yrLXv5lMzgyvaj6pyB5/4UTU2nlKv1BaWA8Dlb/N1f/6y/lHH4UWFJIeW0GDu5
JsiAn39U8ps8p+n2uHPm/JIl7rw12NFxP3EYmCwhkpxBjNGlTMKPv/7GHN35V//Q+OBbq7kvb3Gy
HDjr/F++deiiplaT0F2umeQwjQ1y9G3I0LWSxgvQymTjFh4JKxCFklSBQKwCYIr5vw5WPzrEQ7TS
SI8Hc5x9LHl7nYUFaTXrk964V33URtyWTWNfC7Fz0L8VHCAyPrfrysKUYMf32WAGqbugJhteC2+8
Sg1vX+YlKSf+zFG5oXEEw698ArJ/YAf8Oa37y44nkX3XxIcwMQ6jUTNjMpnoxTjOnZ7sKzXDyedN
WevPhRlf+k1Kar3j5p12m5zMe2cTBzcSDNx2Ya5YQ4sVesjdbHCrKePcwDXXXxtJPiFjhDUSTyuD
4UUS4wgs3H2f2jdEpL4AAIOyTcZjQ4UDUHxamadh9NiiEncVixg2cOfJduXPOPAQQEZUekTOsbdz
/V2kcb/M9B0tTS4V2MW3opHRXdf2T6VlrzuYalTTm43b2JwGNMi+CDiwRHU3hV0xrnarz4v0nrKw
+0hgMI0R8HWDZxYzjlAFOC81vRUivZux8ppgSfx64xvdC+JnfR2yol92GhO+A0xk50PmEWnDgXhi
spEYfK7G2tSPBpExXaFKmldv5NUQRzSTbW64+VfmNwvztN6Pj710RbZ2w77XjpxuqHO2rkWT0+mS
ELYLI6WtBMMUHsq2ZCBPcXUKdEQatxa6p0eXk2Sx8uizvrsIUJ+F0ZuQndhPDac+zmAekhFo3oG8
NNvMbbIPKGbGM8NrccuOu0MGFJVVs6n7et4ZJFs/eVPOcCYDrscfwR/0FZqvMBAeGuogtges4E1p
yU0pcdKvMvBoLJAzwrtaX/XEFiCxsQd0KNP2w7K18mnexKAg77pcB66nl/JxxNl8jzpB8z8cdLgX
EPJ1PrNcz/cJD/DzCqgOW01UukD/nL7Odq3l4QmsTWO4cBe0RzfG6ObFxqstu1pz+EuMlWc5VFu1
0SEz1KCiHw4UNIYV9Z56viA5wjuAdG6X38ZEN07hJOZ9mk75dhDOQAqC69IO2h17lDn3kjstbAUL
kwXOmKGFs771TTZ5NFFC85J6fXtlWQlhFFyCPZNRvB1BhBqc6GHDmo/nmYHVvNd0PHUBkmv3bPWt
68kJvUPHpvM5nezmgXaFjy5D15tw62ZG9pQRMu1XMBCHrV17FcPuCZDPtm6j9Jk7q+0HObvQbWnN
7hfRmvFJchlvgjwG0WPn7aQ+Atq0n4DEHQhYjgBwB4zwAMdS7jg2UfdNn/DcsSom6ZDO0MxVCm8T
OQNKrEV3jJOFr2u7RGP4LKze3MQaSq3UBqxDmiYvyp3PHsMJUmYIOz1Oq01eFRO89NRadkR2ydvQ
C+Hk7ld5/qlEqxk4bhruQ546VNzF3/Bonu1tr3mbXSenDwUJcOFjH1hTNp8GwphEWxInfOKIA7Ux
lbuFc+v/Z++8liQ3smX7RaAhgIB6TaTOLK3rBdaiCloG9NefhSSH0908c3n4fOeN1sZSmUgg9nb3
5ZsCnryPmPAWO7NznxHX22ZaI66noBsaP/YG/aQJI3N2ZVwGhI4kygQ6eQPfErPQg25H8klAXY1X
yqu88FqPZ9Iohk6xo5Imdx6T5cczs7OI1iyV4QXp7ACaW364+yCzocxQv1GtWi3DMZt1MCdWA2et
R3xyLvNaND1VnbSfbascYU7Wg7ob0mi6ThsRWytMrCS5Whwf3Ft5Z7zAZOWchFpCyUvOAd1swBIR
WuyIiLqtfddlVvqgGU34bhMPzbA6UEfjjxWdopMrLDYBmam/2zL8kF5drLMuSDG7LpGuVReVas8f
lm/R4Me9MANEbnA9NwmAqis4dZiwaUo/2dYY3OKMJHXDZ/apYk3BEyaPh6sSan2GRbWfvjHJyNsy
RNpYs9GY9wldgSDvoUlQ/NHZdzZKWLA2Q6pW/TyqWXp2YRJGfusMU7/Savb7wDmDDKaTYP+92B6g
F9sE+bHthHr2FFoyPCY6DwiTnr6jbMeMvmxTu4Ws6eCKDcLej7zcg0dLfPE1TUy8Xa2rB18cmpnO
7VBVt5OZD19llNnXLkW1a9E1A2J5nRwZ0nqKjSvzyihHcTVbwM65GZaHaKyMPdqTC0xPNdWq5PaK
4NAazVPJG8p+vrLLif1roF4Cs58hJFNnW/gOE6Ti7mYbJy/JAhzh5fjVKlKgPT7tRSAH0EQV/AHw
XFYZP1lAq2ET1G4RQSowgymCWxAZLlP+fQ7tRM8wDTOwRnH3bvFwTCptD9oU3nrbkT4Qu6gdZh+e
YbHXE+6uw0CGhFcsJ+rEnAaCqPkeNXmyF1UQhStDQnjnIznCYdzSevoc2XzoUzEk90VVY3xeDOjD
EWJDAcLZ2vRtE21C12WGhqjCAvFglfO5h1a6qtFltCqFZIQ3GSvUKumd60gSUGHzn2wmo299M5W0
CFsJoCianKZxvp8a7dvsTRA+E+s+woH/+0H2HxkV/r9cWZvLNPfDefQvYayHuPiSlT/5Gf74mj/m
wqVQjUZwekaF/Beu/c9NtfebJG9J6J+Y8u/r6H9tqp3f+GdOszo7bmaWZb/8ryCW8Rv/zHqZRTbJ
cB49/2Qw/OXYLhajxTK2cnoGPvKXtLQgGKUiFZdkCUN16HUX83FkYd6RydLRgccB7Da7i4cmwcH0
N/PRL+PR5YfDQpFkDxgfcAn8PDPYMpsiz+uKkxj14UZp7rQlZ1/IvabVTnByhlJjWHPNYE2xoTEe
0mzMkr+ZDZcR7Ifh4Y/fAbs37wGvxSIJ/DgbFiVCFJDw4pS3Iz48nFNgc4u0ljw1G/n2w7Xxv4y/
4i8/DSgiV5SHs8HFPnIZGH+YRKcW8y/adXLKIv1kFHgl+n50tp2j177yMB6sXB72+1TC6FlVlWUc
uS09i9CtX522w8lmj8EmcJpPmURi8P/fv535l/cDnoMngNHYrEcdDh0/vxZtjsJcUpRyUoMRbwNN
ae/SqsEfDV7NtlG0StAB4irtm6fS7jmNRlGuac8eNxq3QRaX+EhJSsVuf9e2RX7flIISKQ1NHTZ5
UgLSq6JI9X7A7RkaYljSdUe9inMPXvgts2dUyIAq2qzjj28H71hhDWALEW7xASY+2g2WXtmxJU6h
rm7JlotT5U20P+ux1YqtRUgJ1PgAvM+v8V5AvqPSMv+bi9Yy/koYkLxEDJzLm2iDvvz5ZZKxNWNQ
cypg+E6zxnzfQDPPrNep7ObLsKhXR3ehPs5LiLqVJnlq1U8MPbomCeJ36ZK5jpb4dRlzM/+S0eVi
w1ZdctrGNCCjh4JFbxNUNSU4MdZz6PFxUGxMHpWEWEo3HE9eXNJ3Gy29MflYb+aWXFDDkqGoyVSL
Jo++znTY3Wp6RlLOCJ45uBxmLwY0TiHa2YoB3FL9ZT0QRPZ8ttDDfjbgB7sgNh9J9dMHY+Agj5O1
nlFNEvT2VQrlfzeENtj0Rn+oDdiTUeamj/rEe5oGs3Gc07KDVm6ZCmXJGI0jBYw2TdpqMq1NllDK
uK9kRSWJgW3R/NbWQb0uA4iCcJpnbOTWVKZfh6KcDsHglCQNWLh+0a0pI97FBEQ/vNcxoTHMBOYd
Dggl9lhNuxslpzug07jfc0xlpMJyIoFBj5vCieDqiDDu1jkW/GCFRmS9WkMT0Z4Sz+VbmKK9rLI+
toqVcHK8NQghfcO2eYD2nyaDtjdHN8SDY5eUu4jZoqiMo1b2uQgc1Lu2cXmXsPvfTTJvvql0ca8P
RX9PVS/GmSBwyxxGWNBaO0vkbuB3SOJkEntQBreR2chiTxS32zXz9AqLyGg2lq7cek9BQe/d9HCA
EmDRhUEmmz3iwVJ9F+3GTpTWe9L22ifTojNdyXyiipi8QXA7abQ5chj1uhs2yCEctbK9mQPs21vW
+CTds3SyqzVmeDu9d92E5X3HZVncjjwlrsLAm28nJ85nDrmNFj1FeqvrB6yzs47hM/W6TUAQjb6+
YhQUkBU1dPcuD0lY8HhJylNXTnRjqMQ1/DFU0wtvruusREceYdVoVmUdxw4alF1MZnNuUsMZDzUa
G4boog7GQ1I7ghp3gR1+VeXwXTaGXWHuOHHF25+w/bAc4z7ZdSrs8d+P3XzITE0cyhokJMpZiCGq
zamsA56m3FHeD0j9PEhC44RZut1HbUw7cFjgKAaI/yWGXL+RVR7uSRtzbToBMQKXvNnCtkjXsxT6
W9mM2Luyubru0lnfk6M093Ws0+pYF+bOzsZwbbtpcO92I/anqhUUMcRuV6ytwdOiDcQLIgi2Z8SI
FEmX7OYFfHmD2KVtRBXWuj8beRwgE1YDjmzVubbfOX2pk0N0jJWG5zHZwHLWaYyw0vHYusb3Gt2O
ayuezDsAFmxoRnf4RohW+MIl/hu7tXMM6anyYfNqmxKz33pqm/pQS6PYZTGzQd324XkoqcUbrKzc
9JGod6aa9A20Ixls+jFtbyIKl1B7KWEqif6cZsusPRQNW2prI6F80sfAFGTb0kosgjUavSitxpSO
b/kbAmANsK7TF7o7f96+rs1vMi+NLc0G2RbpRDtUse7c4jvydoCqzfOs9XeewoNoxPD5g9Gy93A8
mO2nblHKsXRc16Q/brALan6OQ2/vaU5PmLHSaVVnK/XYzV3zYHJNkNJ0OTlT0DD0vsfq5VgUnXFP
ibe2q0v8RZ5e2ldFECcPhos8OrMB4kyuunWoWclNp+RV4YG9hrdzZmmoNhX79G2SgsiQqf08V9BO
uiEb1/ZklNSaFMZKVs2wZX/YU47HrmBMayLtfSWp/fOmexI2nxQJ4DCs3DnDIMPaxh/7prsmh1o+
wEnMIOG31us4y4jvkAa7nj2AULAc0q4TG6pHrP2cF+M2HSNaDGtp7qw5cfy8bdtd3g3y2tZnenCG
Sm2x3SUbUsIuQIk02MyZhfdStQAKg/6tFgGnKa2ud1FHkNigkZvKxd77VnOb3aUy9wlWqqekIsMh
ROOswNmO26nthG/YhONh03rDzsw775m4RTf6Ob61s0HuGT3T1oqt7qn8WPSBQT02Mt2DarrQW8e4
x9C/JPu0Qy+L4TyNtFE6Q22bGxtUTnXSiB3dJ7lWrzH/jc2x1YWVHsfZsE9NNSy93nRnzcp9wZkU
bOxkkjeWt5SzCrznKxuZfl9Tq3Ks66DcmwMMGyfDECu86AbkHmAAqat7ksNyk1ZlfyBgszW9qt70
Ca9CabffKP6O1+QM09MUItNZqph2AzSAzeWuQ/+Mstf6KCg1M2uy3aWwo1eek4SJWgl0eegIhaie
jWPrUsyLlg+HA8ww66fE89sCDjvoduc2pXT9JafT8ljYo7G0BeG628KJS/ZJZNlXdiC7k+SjfSis
FipO0dwSlWYYJ6L/gPpNYJpotH02cKWfh0IwRHLjYfGNDba4Un2gNmD66g2LjP49ZIV9S2Ww2sVF
9ZrQ9HItRVJdNZmTqVNPQ+CmGoqjxv98azswZ1ZOFzVY63CWoV5Cn5JshclO+xPM/uxes6fxo9JD
eVcHGj4906RWUOj89DJMeI7aUep+SdPYOYf6mNJcpMccgyKa1Ed4lYTscU84xf0ALanxx1J5z6MZ
yO9mmhls0Rqh0CwQQtowtnaR7MKrjEPivU4fyKEyUu3OnY3wVolxujF6vNd5pxO9TRr6/GrLS4Y1
Ozn75JSxMfp1VTAXk/+/YV5T0SprnNbGKhmWGySB9Gybs0tocvH1cvfGdNqlGP1kYFEcI8qWRrqy
77YaEfjtPHpmB0m0q8xvudVhj8QGKO19WinKMnrLGfnOjaFpLKpTJwnFTRSkbDcErtWZ9E7ZPows
R/ZBpGV7wOI26X7S7Ydp5nO0JcFVfCRsBPqNTeOysYvoy8a7aLodwUg6I4Aq133CPa9MsjNHbnfe
D5HZlasAQw8cRtMDWCPMxqQXUCQvFHjXt+RJWQf4hUdhzUhELaNzovScLPVNunTxpsD6wU1YWp1m
+HGXhDf4KHG+BZIbwu08xfgTRoBe5jZc+D5LTcTHZdj470rh7/gupoEl+ofB7C8rhccvX7/8Ut/+
x9f8sVLw9N/A4LOHtX7vhvuBPehJUMaSCONlMXChEv6xUaCi3UYogwjIQUwHXfjvjYJwfjNQKpFk
8azBjCE88Q+kZlNfxsQfR2py17jrTBiElMTrjJM/z0fQr4TdNi5WB4p4X2BbuV65dh2dG+GWe3+u
naO4ivTPJm0VbCytlawLadz0xFGfo+hUEE9CZhPjFWc9yschUxzJQdyj8NYnzg71jXBi7YS+Yk8r
PU3NMwtQbQMoLb4mf8A6laWC86hlQwZ9oysLFsOxXbnUB0TGkSyY+ESmF9tCb3sapcDXh/D0iTga
We/Dixh23sBnvx0W+HBlU0VLe3wJT4GVyJWOh/VWpBVSk94rvf06Jy2r+RVSLaNd0jcAR/HO9u+M
J+1TwOvj55A+6DgB2BveI6bFe6qo31OqkP26rftHs/OQ4/K0pgJqYqiPFCCLbT4r1ayNMCjza0mZ
VwotJsKNo8dql+PSX5GjNT77gga9lCc0txKHh9IUOnsbHv6GDaxxrZvBx/J8WZGDnqa9mqJxqUTO
x34r2eXaK9a+ww0UmXKdEq56wT3IuYw78JOZ99omj+b6hFAmQDzZQsl9WoCj0pUqDk0fqxxelwoE
iYMpLb7Xdao2yjDvo4EGeT3P89spUDoSnsNBeqauTDXO8DzQZOyHju0eHTA4exMoS7FqaTFl9WlV
2h0HueKerG2JklGxeC0RWntgdGhuufONstpkLynZO0v8xGtSfEuBIL/ad6FEsPP6KPwu1fAhRWrs
3Bh71WBOCUEHy3zvcMwdprCo98omNzYy9A4GiTFIaoSxJW0PlARBBTqmHUC9vpiNm9Bj45/06mxS
2JcVmr51oMaiuw7dJqfeul6NraKeMNWCO2kFN04LcZqVt/QdK38uIB+t+4CKpYSG3JUcVIQJv9M0
7u1aX251HIR0gJboLUrLOWl1IIqiURKYXJ5QnC5JSqd0GpVN/dwNpge2W8RnEHBUIhBPey7mNr9h
OFe7DN8+PYBZkS21skmxTGDj2sPB6IWr3BqjcR2MnncSQtP3sxvo1y4mBOydMzJxxKrkBZGaZrZh
cQuKRKsQpiKDbURX1bL2scWruz4AIyODyHwXUWsnfsD+yFj1CIl7xMPwRFLQe3SnlEBRNQXaVlS2
+e6EYctx1XbuEpU8Y9jj0UPcMdxpMtOQkyZa3iiq6kdwQXRO0RkLV9+ZaXQPo6DzEVqIsERSPpQa
tTkDFMCjBznqI6Vq4kBmxKKnKLXKnRHXhU9VLlRhvRk4ccTja5LO/DU9GZ9D1BiPfHzElUnF4Dnw
YPmskCJDiD4NS5JVXjZaesrcsXnsctSrlcXxBazLqIlruibKVz3RSgkMzjXHzneowGhWfEKqgYaA
pi0fOH6izJhO572q0UroDx9gtYRz08sD4y7XfkmQMIRFsncc2R2baarOnqwQP+h77++bmL8uoWDz
LfGqaqvANIFOqMddI/RsjdeUvjkrL4jPZnrfUc0ozfyhiAEqD/VkU3Kr0q0Hd+YZThLSI00mONhm
egz4GzwaeR0tngi8VEJtQC3CGjLGs2uFwwH/XevHTfTJyLRm9D5lUOJ3gdSsu5wc7BGfbvSR01it
+Wz8PPMzVm2I5mBE9J01QIVWdUJDLemQ6pngm3iax7j7RJ53kM6cvUY/MdirOdhxNUAesNgCJFqY
PvbKdH1iL9v/Hir+TyY207Altpf/bGJ7/JJ/AaFVfVE/mur/+LJ/nSuc34Q0gaMAKLZpQdB5cP8p
VegcLFAcgKrqlsHO/t8WNuc323YNqMbsRD3jQnL7t1SB0QtqOBIGCcOFNPcPDha/bqeZJvgVcPkQ
vuSb2b9Y2Nh/63bdsht02S74uC4RXcFQ0UKvRVuKI6Lbgij4IxHwYFvHPNp/eL3+t939LxY64p6U
LekcaxzB4QvB5OdjjRfms5Pb3XjAmbCntAF1uIIWAqbpycnl13Qo7lC3W2CfAccKeLh/s3j+Varh
59NSYVyI75z+gdP8pFT0M/tB1NzLwuwauyhevfAmT5hdjMS7NrUA33ll/o2t63JY+/Ewt/xUF83C
IVlr0RL1y091eHSyqgrHAw5nm7UHjMha1SwNzcbdVM0ygAjnI+R/wEY3k7jx6P4uQwDKrvgw4kxf
w575nkQajqIh+UOY/I/OPsIevx42iW1I3g3WAYt68SvqmgihoY2M+/A16bpsZJs+aoJiwDWmnMJC
4I9AJGO1mOjkcUFd9m4altvKGlPqdkeDtas9G5Q+Avkaim1bxprcenGl4L7BHJxegX/AIAhFZVW3
dU8GHRwGJuEA2KB7MipooWs8gK31ZtZWk37w4RK0L9Ul9cOrwCRX0K1GHhpFtQTovWpNJ6/+tZRR
/aS4id5KSHLxMeqy4bU1jOx56KfxoAm9mv28D3t87Hm1SXMLTkPQNLPY1wV+B1xBI6vKhuDzwTEB
Vg347jf00yFEF3qt05Bptba9ieuYHYpym+9W55hAXFI2fNVg6X6EFG6sHbsq2fH3DUWA8/VYxHIr
RsUj3Lb0HZVb/XuFH2BNiMLamplBcdKi6MA5I6tsjnxKV3Noqpca68lN33PszFor+uRkK+KNNUQa
TKAIZonVooRnHfO11hVAdwd1Mm2lru26gaOqICO0NOmS2DjBYXiWbtnuh8Icrxul7nKa2LcgCGcK
ILMtnRlyHzrBNs/LZf/Qe74anfh26ITNdq3PChj4vGwMzNGh0Wme7azYe7ApLjhQo0d0pss7hdUy
SfQ18B/9KVeWejOzyHsXtM7vpCTVAnO4ro7U29IS3U1Nfw+WWdzWWWoQC13Wu1pMMMQ6yg42SEDh
CrghoQGyU5Iqw3r6MjTOWwneLfaBa2ydyLzCQoWxwZqMbJfOS5VIWwVfhV42RwPr0plFQEDmzgXC
Mpdbp0ul31tDuJmEPpzqpKyPnH8cPzPaGiWk9N5C6ERZod84ZJq+UwKBUKhjuqkpO9ugIqQf0VQY
N2xEbwO6TjGyR1TzhvaBFYO5q5sYh2OhYYmbbG9D2LfYlAGsN1IcpLx5pzeUl+KPMLu62xNFKtdd
Dl3Byrv0kNIAzZ47bKwnDsrTRynC5oqAd3ofc3IjYKdq41tT0BdROZ08ssBeyBO6+qxdm5NL6s0v
QysmFGacoieH9+C1tOv0e9FX/SOymvxq13j9fXwl3ODTTI7fAYXAxlaSM1VAC/cpciPz1SUxyKYV
M76+JGBJjguQln3flY9ilhwMpdO8kmDQ7vXJNl66sUtXDn5G/qBIi+lHJIwjoN85qJqUiOszmalS
pvN+wvgIKVhISqoaeXarxKQVojFPgH/CWxsmzpaEZ37uJbMMLFyGqxWGE3c38rH3e/gzV50wWcNT
ZHkUXH3wDtjUqvJDzTHrziLPdlPTTOg19pXFkX3jxTC7StXWOwoawfzaXrBiMdzsFBumazHo77SJ
U6ozNn4K9MhF4nkiGv6iu3G5X0Ywoip7IP8mCBvizBTWANc0GwGNSONWXYZTd1VL93vhhsYZSYuk
BpWUB+Ig97Ifb5PGvolSVEwIxdUGm16xr5ZhiWxYDsI8U/3KGtwrSm3vtCg4g0dgj68gBllhZKOu
2eaWiHFxpzRD7EHuP8etfJ2jBlzXUudTAXw+9o6Jo0xPribuYU7Y7XUKT1/zAAqObhd7G2wNELFd
PNrwH2eAHZAUzIEZr5isfk3I/V62iANVm4SHbO6M7ZBX84qphRehpjqs+Wp78sni4L9ukovym7HY
h8gzzPrn0mmrCoiJrjJe8zx+HltiuiHX3wYoujpZenBnp/TmQAaC0qLPN2XaduB5EPPGVIFojagK
9fS6PuRZEC4v0bkaKufgjSr4gguqJs5N+KYPouCkN5oJH0rrbmMnNEmX1AqamtkcAj6DawN47Uan
vAg3ak/nB3FxazVZVrCOQMqcq94Y4xVblWofhhIbpdbCgucyRPlOk/e+Saz1hPpMRnlu3ujUJGLl
1umuLG1jw1m9hV7gVN9tVi27HgOD4xvodWgwtnGI+4oZEZjejni5ucHPudyvg2G72BDiaHiGxTKt
+Y92KyY7vDLBUfpFR9CJjPz7YFOkLlODJ//IPQ1s44c+ckendNs8xIYmfbu3O54obXOkw9th0UjW
2JjIuOktVCNHc+ZhVUf2k0ap8FfaEjJEzxnLWgjCglBScehwid/RC4jAC33jgF7LVTwb717uPAuy
PpA0eN0iAFn+wEOdxu3aJ3tVcNuaYCJIKz+AdBm2MSnGU1PrrzbUXSJiSmpvhXSrsy1qrFj6RGcD
Vq1gm9G3uwF3rgHXSVizxK12F2geRQ+wKfxyVuMZh9/4YWld/xQN/Aa5U6nlmUxRN5+erdDm/uhV
3Qe6jYmDk8COtlwXVjGf9CA9BSje+LRDlexkOJNsnPVqjRHR9WuvrWgC8FpqHo1qzyG63MQezXgr
qlWba91u2Q0o4l5EsVjXGOx64ZNOY+WLzHX3il8f0dwwwdBOKSo/82eyVhU16FEUWM+pMCbcq3li
JocSAsQ6TnL8sLLxwuS6h5HFrj509PsYPGe10pGvrs1OCXogOTyrWeQ+O3PSZJaLuOVWdLQXWeVc
c5pp4lWX1DV8deX2D7FZs5gaym2GL+O1MUBN0Y33EmDbzVct0tC9wax6N3uauAEtFj+LfJh2Yemc
9aYZj2rS2pdi9twrnmkJIHE0seMYtsOL1MGvhYBUd63VtGgIlePeA9cc90MVGXdF1olbilTAEuVJ
Oa6nsDde6szr7iuKlrbCpdann0cdEgN8ob6o77oRyzD1xv5gVp8Dj/ZtO/fpUSEnvVIKSjC2qcnk
YWN9C4zie9OomJJcHrMrrxPduoMcvOb0O92Hdu7Mz7V0Au+Yo9HysV9oucMFnIsuCkR3mEPk34Ad
wD0N057xERqD9ki/sftQUUqh1k69jNnYiqcP1814hi603ln0Go+cwHnNFpgv1LrzEuvZag2kAixY
3LlR7CKOsjtYtFzCcAw2MQryNpmBtSYpOliJc5csGusN0nbyoJkXxHA78ZkAWZHqzRliXMGZK6bo
xFrwxFLnIxFR/gaQD4F2JfvZu88vTGN14RvPC+q4qsV958RddZhEJ2+jBYkcXejIUzgZ5xCELfZU
13N27YWkzDAEC0/lg5m8VRDoLCCCdVx+MjU1R82twA7CLMFJoQ9+YnEJuqlXoX1VBYjr/QzEGpSZ
N1O/jjTuusQs4RskX5kMg41W9Vp3kwWO42xMaK3oiPJCjYbYa+2LyBZbV9FeikqjvNF6sC/I6cLA
IW47mf0ln5yWFg1CqdbKbLVkYVWXY5he29CW631ExO61XcjWdO4BQxhd0CxQrxvw116f34URPGxv
IWMPhA4I8GUHtmrtluZsv85GdpZaCu0/774XqWVvhoW2zWRVb705e8yzWu2dpAAlNUtb7HPwDddJ
Koh+1ol9C3Rb7EUxtHua5fm9vFkE+m66QL+jCwC8c2CBW/WCBTcWQvgknOhQzew72RvrrIZkE9A2
opuuR0gbxrg3NVayiQsPe/QMLZ0kco/tSskYm5kL+lqAK6eQoF+LhWAucmwtdMbiFzF3jeuodhdf
kOdgOUsfUgWbO6i/12YQc6z0ws6w13XjkpIs4gWgDr+3vQkvWPX6glhXC209v4DXy8Dzpu+QuzHT
ZtJT9JyPVL/uG9bI3118CP2KK1cZD6NFe7bvXBDvQRuxoFPzgn5ntx9X15TykN6xTQP9G4JxDM1m
yS3rncrey6HquEKQDZAsmyXkPLbu+H1OITxuBCanaGO42qLNXdLRS05av0SmsWos8elLlLq4xKqL
3zPW9rAErkmEEr7WL0FsmiIIZceNXXnb4RLWNi/B7UIuIW7mfgLd/SXcHV+C3u0l9J1fAuAQGVtu
w+DqXCIKS0jckjwK/EYbLdrRwmp0EVF1ajMWmPbancWIXcU+OE37zrVgYqUi8FsRfMD3wfkHHx3E
E9vxkwYEH0mwlHJyiQ6Mu3RVUxJeM8vQ5OKEc/7Aa2OiI2vov5OZbGMFD4cECSXkESx8O6fmOBBq
eI7TCbQT33BbJUJeO7kmjm3rTZghrGinF4y02RKXIZOcfbJ5dbkp9FjgUvOQ8tF8zmWq+Q6ywQ6/
S7CJ6UvyPReOjt5O4+0MxfEmaeP8MA92v+tdd3hCtKruZD70n7zFEQD7OXFR7HPnkDTJ+CVLWj5t
+JEyut65uHYFXR7gIkG1rQZwXHcWv8qz6Za9t89b/G7/3Sr+37aKJrVOP2zJ/ipVZl/Gb19+xrmZ
v3/Rv3eKOCRZ27CkcbFLLv7aP3aKMJp5TmFBcqRnCUEs9c+dIo2shGmpvVo2jgus40/389LVSm3E
EufEVG0uMuY/WCmKhQv3s1ZJJJdF5+J9phLuL4HUzOiJYhQ5hawOOwt6IxwgwBmJ4b0GIn8LAhQU
EHRUsEDuQgiKkqB5BtwQtMwrC0Jooi7gGGpGfwcTPT+nF9hQFrjLuNyV5pfQzponvku5CS5kIlGm
ioZAtzsmRmMxGZNKtDlcHJqK4YQAX/HNY0K8a3lsNivEDOspirnrKVLh/rD4BFZ6NuWAK5FKH3Xk
qxdAQfEBSVR/n1LL3fb14B6UiWNIp2vi02JLNJCxWErNSLuE6zKLrJtS9eZdVo86VrwiOpWOYePs
s6ZDpJz2w9azdu2lcjwthiUSjYhhTRppd2YovTNUU3kKhpQw3dQugk7iGW/d7FjlSuaEfoTeZjQI
ZZbzCArAeajdZvLIgyhiqiGKyXSYgYbUzLU+bB5Qa11zTpx6Yw+0ECxngx6/oj/a41tnB8cChqov
x6jZoLpwbphxaRtjD/yu7u5infpUuoCCQ9Jq7qGOvOHGQzkB25lWZ45n2QM7TVydVExTRVUOif7c
LO3giZzKJ6/o7a1KTfM8WBHdPclSJJ4b3pQQup1d9l4whX1cm/ZV7AGcNUc8WH6PR7pi+ujEt8b2
F4TLJqaH116caqLftknWt2sUJecZgQlAlBznJF9T466tR2houyqf5e9NfP81U/ytmYIsJhvh/6x7
vEOQbz++/SJ7/P5VfyY09N+wDrDeloYBT95g8f6n7CF/wwqAs5zU+EKj/EH2sAj1GzZ3IWEvdY06
8su/ZA9By6O0lkiDKUhD2/8II28uQs5P9yh+uMVPd3SBTdS6CCw/RhS8SKQkSRN6QkajDniC64X9
iPhnvRuzG99aVByP3IfC3lqzq2qnq2Kah4+k0qf7qZD1uGaV577Ebqke9KCD/WHU+p2XD9ZXp206
fa0mgYU/oaL+zYyn+IEU5wwtpIHsbsdY9Fhgl/rLjGtB28DfAgGdkKGSTKbMzzSrL5bVZiLdHGgc
rqhRzsyDDaUx3LKXGjD6x9Ywr3XVUwqN5dXR/YLc8BxE1MLZM7Zqx8EASpFLeGc1Tfw1jmt5q4U4
HVZTkVBP4ya2fGpCReSsFyPdkim9HwfyWlm59vKsJR6PIv0UsuZ9IteMm1MzE0KDvRd1rDa0mLoQ
urHjd4eWlu+KE0vni3HEZTV0hnduJIEE8ppMmuugbck4dDabt9UkZ7UvgIp3J20Id5GR9GA4DbNf
6bPnpAd4woG+bsbZig6pxRq/DyZGeyjFNgN4UWTrTjERwOu3PAArcV4bPdrIAl5pLxCW3LZZ+yYy
lvkqr2tXbdKF2YJ4DYXkAnJJL1AXJ6cE81R6omQ9oPDArTvTTk0/VU15VVb60vbW6Nq8kxdYjLyA
Y/ALosoA/FvAMvbvlBlAo06+NUyQngAxFxSNmUQO1LMlBrSGwwKtpruQa7oFYuN4dfd1vJBtyKM4
CUs0p9NXXUaR2xami0W0PO7qz+xCxqnDyfwI0iJnUUHWmcJrMWGL1jhJ7kd3HPPnOa+JZohSUNZX
pRFiBZ2WAhLP0u9Eqj5zQPSQHsA6xG43iXdBHFOG5wUT+xO8fO29oL8nPClVGuVduBS8sH+1ohfs
OiEKv6Vlza2NBH7WnEKGOz6eubXxRpScOzus4ifadTx9U6sm129prNHDbcloftYwARBDjJ3ireuC
+h70n3kmqK2NPprmKPcEM6prPdWadp/S0PTC2A/ixnES8V4bCruIhNY6b5K27fbwxCny7hsMgXiZ
uxJWjAnG0GLPjg0+iTeyy2A38VbRWTQHMnyYq1IjhCjz/2HuTJbbNoIw/Cp+AbCwL5dUhaQiL7Kd
2ElsnViQxAAgQYLEIgJ8mxxzziP4xfINACoERLEsjysB7ItNcoBpzPT08vffxYJKbYuK3TcAp/be
lNhAdBnOsvIyIBgO5EfZkKKIwsD7uTIV7xOYwWT5mx5aEBHBelfoyeu9EiYXRUKh6bR0V7F1aeYp
+H8ovq9oP1gSf4D5C3i9owJ0n2m+ufKiD0YS/A5izP5sbogbLpR0No3LfTmFMDq/zDWaI6MEt8kF
bll2vYP7nXBqSfqKwsck5PtOHH/YL7eAHfZbaG/Guxmu22S3L0gYmYECj1iYhkFwoeVGek1hroJv
vVi5izcFBtcN7DfKq9zQvZstpNi7KRY8G9Eq1kUAyGSxhrZwb4TbzxHLYz/ZR2m1/OiZax3vyyxd
MNkKvA8TxWTAV7mZmeRZgH+t1Y96pNoxsBqYp+ZrAnSLaboDKE+QPw/v6MbO5k0KZxdeufaq2r1X
IBOdzojpey9x8ZJyXgDkA06vg5amYZenQHvrUP5PyeZ+eY/bS1+ezSTbVbo5nUUldE9BGiXm+9QL
7T30qIDgSFB7WWVOlgmdgabLzdac/aTRwRDkTapoN6qaJ1gGNCfKSJxuzXRMmUB6bW+3ZTjeVSlE
taqtFLN3aVzhuYcU0gPrCAu6iAVWONvB5ZGVvwFJCq7dEt2Sr6zoDT24YmD423vno3uvLlG/dPyD
mt8N3XkFcOOTPgsLMCIaJRkTE/f53WqvYr1s4ff+nNv0nB47gLnctwQknKsZW+tTNttsogsP5FH0
Ws125IEjQmNUG1DMlV+64XJPBgzYFITtIRgXQr/p2hmvYPTMx9EqAzW+neXRVYSTsBmDNoFewbvP
ZzdLuNbmurFkqXEslOGkwhDOJvYqAeKvV+VnBa7h1WSTKryGhNr4aqxkgtODFxhe2BkoEsgCAre4
3G3UHW1NFyao8tmqiPlRYKTvrUBFtcJemy9fOWxq0fY7ADFADZy5vrT3VkkhiBmQXNwu4DMgm0kb
pAt94+bKS4q1vQ/ZItsQ9vbWgIruC0ruKJyfOfDFeSWUvabjrYBO3RdZ8VO1TODnSDZOGn9D/+1B
F9+2ZqrwDi/WeZRXv0DvWn2YZ0WcZwfvTHxaswL9Kri7vuFL5wdqOyT+Wm3okOjfrWjjCRQpjW7z
Dt7lhENbP1T9xOfGiH2eubhjcDxQnEULv9TAPeXCpYxFT9TmY9zCERYhTDg6DQ7FBWIC+/RISE+J
4fwMG3me/865GTQev+jV7IHp6NnM3yAEHZAmlD/Y3+ICA9wRAm46zFUwUKvCssZdH5oQXIN6Y9Gx
qeM7PFsOIoaBg4AoGjn0FwOU9SK8AftTczXhlAEtBorIeGZZIbjgb/CEnhCCOjKoAjEtvlVfzer7
74VwmxTrXGimIEo6vVMp5/06GfRG+Fcr6MYIhUDJvgDjH+8EQUdrAYITf4a2Byhj9gi6yb18b8T6
13RqxvsT10ZUKbD87cEtemB0ktPW9RGanfBlewj0TwHx2ln0Hkmc5hhAQQ7rFCDlT6BD6t0b6si0
SMWLeo/66i8BzUJKxC1AjQ5v+tTuS84fU4BFAJ2yKOg53vSeM/IQCDU1rd4f3A4ADSM7e92lWTTI
LXF+HE+ewP0I6JPKafB/KfonDUAWvazC0y00PdPWjN5L1zR0AjUPQKGbe/z3B9yT84ZJxv4ONp/h
kSZB2Te7vW/z8doxAmzjcMwPbs9jkhqyFp+OznPI17siFny87LH7kY1q68DzmmtoKs/GCpXVeLxj
lzpCAPAnNb4HORFcOvRWhW9WXMPTACQWpQ9/dYSDh0VrUlFZX72l4NFyyhKuD6B5cQ1O/Ts8uuRS
0KkapWLUpSCimSRK73g/CAsICQE0ECbxsGwfxxLVE1K2j0hEm9SE0PHkienjEcD57OBtD236mmVY
sqcBepAVjiasyatRBr3TAIjRiMw/LIytbzWg05AqaFnTVzdHHslCbJ1Hy55PCLBQod14u4Mz/DWD
Q0p29ddFX8L6axd/Twqeh3g0G++ntRUGpwJO0b4/O/rjjWzYxOFn10/qAJdQoIEeJMTSnJaDi4IJ
BfUdLCIK/MiOE/5orv5BQD4cIZnIYWiakCigTR942d3gjYwmEPp4G8CX5Hngix7MpWGdhDr4J+mj
gECPalIUSbOC0wvAxB5SPaIhyGdg8xf9FSRfPx4hUVTBrNFd+EIJ0iYPf6m1kBqbY0AHoW6CbpOc
vWYzS6RIOP3k2/dwGeiiqmMoNXtgeEcBQPvmoZq604dU1TOyQsQDoWk1bbzf7iIg+odbbANwtAbn
D0P5Ir/4MXdwB1Uo3h9UXNcNcHCYCbgewm0DWv6gs6RjoDo2APpdJAR7L16rYWXkRdzB7ftTHETP
Nn6IcdKCjy4utNQTV88BIBQAWRcxUIN+M/U1NN1/ijThuVLAD9Ad04EDrvv2iQbZFMtr1sEmGt4a
cAwRwZRygnECSe9AiAARZn1xlB5vfgxg3AC6WVCGPNA1cAJA+uw1YIwIixILcR7pfh1uDNUiRfAM
L/ArFOQDqgJ8XXxX4ymieXYKdvHUFw44gseftxgCARQQadHOFwW8orl3gyYQ//6hE3SucQ5HHx5w
D/V92p+3E3x86869DrM6/OfLaJ766W1Y1R9U7WO+81dgMn4MCijT/BgcVz7PjhEfdabv3+d5hA15
WP7nhh/7C//FhOH/SNJ15B+P32TRvvMNXnws0t5NUC+yN5n4q838NpwfRhJvuMn+S48cRn6PWaaJ
NX+HgcPC5+/xMzepK+mhE8aNuqUrTVRUfuQ4WnWeuAk3yo77dl5Gt8mLCdipY3E0aB7ZwadF6q+D
Tn+7JkomO/BlQeu8ReHnnbHbuIP84PM0pZX4sTza8Jbs0C+jOz/uCqRNH8mO/BpF0uN3bAOysiO/
8ys/jfJjabT+vfTIxfw+eXE1//J3BzdTdyc83O4k9u6r9Ot7v6RM4zCO0EutYyr72D8X85vuFtft
2g+RHVgctV/+yv3u0iOmKHJL8oOfbzhZwye/Xdpf02Vb9hZPd0WRHTmBz7SzVFonTlboZ1hXJR/5
PPWa7OBnKjAlh/4de+s2LfaHBS32ZYsjkBX2dUFV1pc/O7oEKJXwR2SHPlvwJSkRUNhh4t/2HrxF
0ck++NskncNSd5CAkPYDRlV67C9/CduhN3YT+T4/9ilb/QHM/NiCP4CUT/2s656Ib9zGcz/94R8A
AAD//w==</cx:binary>
              </cx:geoCache>
            </cx:geography>
          </cx:layoutPr>
        </cx:series>
      </cx:plotAreaRegion>
    </cx:plotArea>
    <cx:legend pos="r" align="min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1100"/>
          </a:pPr>
          <a:endParaRPr lang="es-MX" sz="1100" b="0" i="0" u="none" strike="noStrike" baseline="0">
            <a:solidFill>
              <a:sysClr val="windowText" lastClr="000000">
                <a:lumMod val="65000"/>
                <a:lumOff val="35000"/>
              </a:sysClr>
            </a:solidFill>
            <a:latin typeface="Aptos Narrow" panose="02110004020202020204"/>
          </a:endParaRPr>
        </a:p>
      </cx:txPr>
    </cx:legend>
  </cx:chart>
  <cx:spPr>
    <a:solidFill>
      <a:srgbClr val="F7F4ED"/>
    </a:solidFill>
  </cx:spPr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7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497">
  <cs:axisTitle>
    <cs:lnRef idx="0"/>
    <cs:fillRef idx="0"/>
    <cs:effectRef idx="0"/>
    <cs:fontRef idx="minor">
      <a:schemeClr val="lt1">
        <a:lumMod val="95000"/>
      </a:schemeClr>
    </cs:fontRef>
    <cs:defRPr sz="1197"/>
  </cs:axisTitle>
  <cs:categoryAxis>
    <cs:lnRef idx="0"/>
    <cs:fillRef idx="0"/>
    <cs:effectRef idx="0"/>
    <cs:fontRef idx="minor">
      <a:schemeClr val="lt1">
        <a:lumMod val="9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/>
  </cs:categoryAxis>
  <cs:chartArea>
    <cs:lnRef idx="0"/>
    <cs:fillRef idx="0"/>
    <cs:effectRef idx="0"/>
    <cs:fontRef idx="minor">
      <a:schemeClr val="dk1"/>
    </cs:fontRef>
    <cs:spPr>
      <a:solidFill>
        <a:schemeClr val="dk1"/>
      </a:solidFill>
    </cs:spPr>
    <cs:defRPr sz="1330"/>
  </cs:chartArea>
  <cs:dataLabel>
    <cs:lnRef idx="0"/>
    <cs:fillRef idx="0"/>
    <cs:effectRef idx="0"/>
    <cs:fontRef idx="minor">
      <a:schemeClr val="lt1">
        <a:lumMod val="95000"/>
      </a:schemeClr>
    </cs:fontRef>
    <cs:defRPr sz="1131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lt1"/>
    </cs:fontRef>
    <cs:spPr>
      <a:solidFill>
        <a:schemeClr val="phClr"/>
      </a:solidFill>
      <a:ln w="3175">
        <a:solidFill>
          <a:schemeClr val="dk1"/>
        </a:solidFill>
      </a:ln>
    </cs:spPr>
  </cs:dataPoint>
  <cs:dataPoint3D>
    <cs:lnRef idx="0"/>
    <cs:fillRef idx="0">
      <cs:styleClr val="auto"/>
    </cs:fillRef>
    <cs:effectRef idx="0"/>
    <cs:fontRef idx="minor">
      <a:schemeClr val="lt1"/>
    </cs:fontRef>
    <cs:spPr>
      <a:solidFill>
        <a:schemeClr val="phClr"/>
      </a:solidFill>
    </cs:spPr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lt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lt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9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3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30000"/>
            <a:lumOff val="1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95000"/>
      </a:schemeClr>
    </cs:fontRef>
    <cs:defRPr sz="1197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9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lt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lt1">
        <a:lumMod val="95000"/>
      </a:schemeClr>
    </cs:fontRef>
    <cs:defRPr sz="1197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95000"/>
      </a:schemeClr>
    </cs:fontRef>
    <cs:defRPr sz="1197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497">
  <cs:axisTitle>
    <cs:lnRef idx="0"/>
    <cs:fillRef idx="0"/>
    <cs:effectRef idx="0"/>
    <cs:fontRef idx="minor">
      <a:schemeClr val="lt1">
        <a:lumMod val="95000"/>
      </a:schemeClr>
    </cs:fontRef>
    <cs:defRPr sz="1197"/>
  </cs:axisTitle>
  <cs:categoryAxis>
    <cs:lnRef idx="0"/>
    <cs:fillRef idx="0"/>
    <cs:effectRef idx="0"/>
    <cs:fontRef idx="minor">
      <a:schemeClr val="lt1">
        <a:lumMod val="9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/>
  </cs:categoryAxis>
  <cs:chartArea>
    <cs:lnRef idx="0"/>
    <cs:fillRef idx="0"/>
    <cs:effectRef idx="0"/>
    <cs:fontRef idx="minor">
      <a:schemeClr val="dk1"/>
    </cs:fontRef>
    <cs:spPr>
      <a:solidFill>
        <a:schemeClr val="dk1"/>
      </a:solidFill>
    </cs:spPr>
    <cs:defRPr sz="1330"/>
  </cs:chartArea>
  <cs:dataLabel>
    <cs:lnRef idx="0"/>
    <cs:fillRef idx="0"/>
    <cs:effectRef idx="0"/>
    <cs:fontRef idx="minor">
      <a:schemeClr val="lt1">
        <a:lumMod val="95000"/>
      </a:schemeClr>
    </cs:fontRef>
    <cs:defRPr sz="1131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lt1"/>
    </cs:fontRef>
    <cs:spPr>
      <a:solidFill>
        <a:schemeClr val="phClr"/>
      </a:solidFill>
      <a:ln w="3175">
        <a:solidFill>
          <a:schemeClr val="dk1"/>
        </a:solidFill>
      </a:ln>
    </cs:spPr>
  </cs:dataPoint>
  <cs:dataPoint3D>
    <cs:lnRef idx="0"/>
    <cs:fillRef idx="0">
      <cs:styleClr val="auto"/>
    </cs:fillRef>
    <cs:effectRef idx="0"/>
    <cs:fontRef idx="minor">
      <a:schemeClr val="lt1"/>
    </cs:fontRef>
    <cs:spPr>
      <a:solidFill>
        <a:schemeClr val="phClr"/>
      </a:solidFill>
    </cs:spPr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lt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lt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9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3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30000"/>
            <a:lumOff val="1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95000"/>
      </a:schemeClr>
    </cs:fontRef>
    <cs:defRPr sz="1197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9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lt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lt1">
        <a:lumMod val="95000"/>
      </a:schemeClr>
    </cs:fontRef>
    <cs:defRPr sz="1197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95000"/>
      </a:schemeClr>
    </cs:fontRef>
    <cs:defRPr sz="1197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497">
  <cs:axisTitle>
    <cs:lnRef idx="0"/>
    <cs:fillRef idx="0"/>
    <cs:effectRef idx="0"/>
    <cs:fontRef idx="minor">
      <a:schemeClr val="lt1">
        <a:lumMod val="95000"/>
      </a:schemeClr>
    </cs:fontRef>
    <cs:defRPr sz="1197"/>
  </cs:axisTitle>
  <cs:categoryAxis>
    <cs:lnRef idx="0"/>
    <cs:fillRef idx="0"/>
    <cs:effectRef idx="0"/>
    <cs:fontRef idx="minor">
      <a:schemeClr val="lt1">
        <a:lumMod val="9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/>
  </cs:categoryAxis>
  <cs:chartArea>
    <cs:lnRef idx="0"/>
    <cs:fillRef idx="0"/>
    <cs:effectRef idx="0"/>
    <cs:fontRef idx="minor">
      <a:schemeClr val="dk1"/>
    </cs:fontRef>
    <cs:spPr>
      <a:solidFill>
        <a:schemeClr val="dk1"/>
      </a:solidFill>
    </cs:spPr>
    <cs:defRPr sz="1330"/>
  </cs:chartArea>
  <cs:dataLabel>
    <cs:lnRef idx="0"/>
    <cs:fillRef idx="0"/>
    <cs:effectRef idx="0"/>
    <cs:fontRef idx="minor">
      <a:schemeClr val="lt1">
        <a:lumMod val="95000"/>
      </a:schemeClr>
    </cs:fontRef>
    <cs:defRPr sz="1131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lt1"/>
    </cs:fontRef>
    <cs:spPr>
      <a:solidFill>
        <a:schemeClr val="phClr"/>
      </a:solidFill>
      <a:ln w="3175">
        <a:solidFill>
          <a:schemeClr val="dk1"/>
        </a:solidFill>
      </a:ln>
    </cs:spPr>
  </cs:dataPoint>
  <cs:dataPoint3D>
    <cs:lnRef idx="0"/>
    <cs:fillRef idx="0">
      <cs:styleClr val="auto"/>
    </cs:fillRef>
    <cs:effectRef idx="0"/>
    <cs:fontRef idx="minor">
      <a:schemeClr val="lt1"/>
    </cs:fontRef>
    <cs:spPr>
      <a:solidFill>
        <a:schemeClr val="phClr"/>
      </a:solidFill>
    </cs:spPr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lt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lt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9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3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30000"/>
            <a:lumOff val="1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95000"/>
      </a:schemeClr>
    </cs:fontRef>
    <cs:defRPr sz="1197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9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lt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lt1">
        <a:lumMod val="95000"/>
      </a:schemeClr>
    </cs:fontRef>
    <cs:defRPr sz="1197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95000"/>
      </a:schemeClr>
    </cs:fontRef>
    <cs:defRPr sz="1197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4B8DDA6E-2C3D-87E8-79D3-DFA54967BB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CABF167-F91D-2483-6557-E862800D130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6FB4130-DA4C-7E4F-94D6-983E770ECD25}" type="datetimeFigureOut">
              <a:rPr lang="es-MX" smtClean="0"/>
              <a:t>06/08/2026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5426541-984B-B622-8990-C8AA5C70349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94128A2-795E-F5A4-E164-675788F9AD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FB082F1-2C29-6F44-AB14-8DF48FA8070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576602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rtl="0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rtl="0">
              <a:defRPr sz="1200"/>
            </a:lvl1pPr>
          </a:lstStyle>
          <a:p>
            <a:fld id="{E68AAF97-74DF-F44B-AD13-2A39079D848B}" type="datetimeFigureOut">
              <a:rPr lang="es-MX" smtClean="0"/>
              <a:pPr/>
              <a:t>06/08/2026</a:t>
            </a:fld>
            <a:endParaRPr lang="es-MX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1162050"/>
            <a:ext cx="242252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rtl="0">
              <a:defRPr sz="1200"/>
            </a:lvl1pPr>
          </a:lstStyle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rtl="0">
              <a:defRPr sz="1200"/>
            </a:lvl1pPr>
          </a:lstStyle>
          <a:p>
            <a:fld id="{F6F64560-ADBB-CB46-B208-1FD70DD1D671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94993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64560-ADBB-CB46-B208-1FD70DD1D671}" type="slidenum">
              <a:rPr lang="es-MX" smtClean="0"/>
              <a:pPr/>
              <a:t>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81068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64560-ADBB-CB46-B208-1FD70DD1D671}" type="slidenum">
              <a:rPr lang="es-MX" smtClean="0"/>
              <a:pPr/>
              <a:t>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206949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93525-3FF7-EDDB-1A9E-CF3C03D1B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17BA8E-08BF-D73A-11B8-F92AF2579D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432ACA-991B-323E-204E-D6E2947E11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4B09A4-CE2F-93D0-B8CF-9BF03FF644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64560-ADBB-CB46-B208-1FD70DD1D671}" type="slidenum">
              <a:rPr lang="es-MX" smtClean="0"/>
              <a:pPr/>
              <a:t>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80622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BEB88-199E-F69F-F16A-F15DE2841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818944-E8BD-43DD-DCF1-CF9CC1EDF9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00FBBF-B2FD-FC46-401F-9D6015F8D7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B881E0-4C25-BA0B-729C-6A016DBF9E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64560-ADBB-CB46-B208-1FD70DD1D671}" type="slidenum">
              <a:rPr lang="es-MX" smtClean="0"/>
              <a:pPr/>
              <a:t>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728641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64560-ADBB-CB46-B208-1FD70DD1D671}" type="slidenum">
              <a:rPr lang="es-MX" smtClean="0"/>
              <a:pPr/>
              <a:t>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644958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90A8A-319D-AAE6-1A33-C53C2A5FA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F69FAC-D1F4-BE99-9583-AA04FA370D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E80446-0DE3-B8A5-4443-652A9C4486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877412-DDAA-4ADB-780C-BAEB1B3A13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64560-ADBB-CB46-B208-1FD70DD1D671}" type="slidenum">
              <a:rPr lang="es-MX" smtClean="0"/>
              <a:pPr/>
              <a:t>7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437499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BD99E-8FFA-61F5-732F-AF200DB0D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AC751C-9A9A-D078-D6FE-B15139FAF2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43B772-22A0-FE4F-96B1-273B43FE7F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651E93-C7B9-1048-7759-8CE0C1B55F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64560-ADBB-CB46-B208-1FD70DD1D671}" type="slidenum">
              <a:rPr lang="es-MX" smtClean="0"/>
              <a:pPr/>
              <a:t>8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0120148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A6B9D-DC88-58C4-DC08-4591441C7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5EB2A9-CA45-8AD9-65EB-92B797B8A4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35319F-9933-6E3A-2168-60F8D176A7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24FA51-8F0F-F62A-4B81-9D03246383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64560-ADBB-CB46-B208-1FD70DD1D671}" type="slidenum">
              <a:rPr lang="es-MX" smtClean="0"/>
              <a:pPr/>
              <a:t>9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1250882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41750-BB0D-F9C3-AC45-1FCBB3179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34304F-9EF5-2D09-FC19-E61A9821BE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C47E3B-5D1E-2EBA-1F01-25185B476C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A27C8A-EDCE-C631-011D-DCF0CB9E5D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64560-ADBB-CB46-B208-1FD70DD1D671}" type="slidenum">
              <a:rPr lang="es-MX" smtClean="0"/>
              <a:pPr/>
              <a:t>10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590744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C5539-7171-3E45-9663-FAE50B4FC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5A02F8-61C8-9A85-807C-5BD6AF5E59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7223EE-879F-A131-1F9F-2025B15DC9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F37F9C-9DFE-09BF-15D0-F05A407C9C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64560-ADBB-CB46-B208-1FD70DD1D671}" type="slidenum">
              <a:rPr lang="es-MX" smtClean="0"/>
              <a:pPr/>
              <a:t>11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534695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7F11A-2237-6038-33A1-651FAA683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FA4274-920F-A8EF-769B-691F60369D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E93606-3D50-A8EA-5581-C6CACE19E8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B050EC-29F2-0FAD-35F3-A611472C47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64560-ADBB-CB46-B208-1FD70DD1D671}" type="slidenum">
              <a:rPr lang="es-MX" smtClean="0"/>
              <a:pPr/>
              <a:t>12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365099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BE1BA-7A2C-C4A7-57B5-A126B524D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7B1253-1E6B-9694-9D32-FAFA04AD83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CEAAC0-8C20-0509-BD2B-04551E6E3A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9E70E8-B428-7A6D-3BFD-2A91E521C6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64560-ADBB-CB46-B208-1FD70DD1D671}" type="slidenum">
              <a:rPr lang="es-MX" smtClean="0"/>
              <a:pPr/>
              <a:t>13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219498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3C01A-2D8B-29A8-36E0-4A89FE347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8B2501-27EA-C3EB-00CA-253A1BF0C6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85CA6F-0125-6B71-4DA0-4D0F7E30CD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DF2FEF-4623-EB83-5476-0F6EF5303F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64560-ADBB-CB46-B208-1FD70DD1D671}" type="slidenum">
              <a:rPr lang="es-MX" smtClean="0"/>
              <a:pPr/>
              <a:t>14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420038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81A49-F116-7552-6E0A-6E64CA6B9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771891-D636-D2AE-28B6-EB104B9876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01ED65-E10E-9CF1-0BB7-A2020E5F22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B830AB-BBC0-0613-625F-0837FF403A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64560-ADBB-CB46-B208-1FD70DD1D671}" type="slidenum">
              <a:rPr lang="es-MX" smtClean="0"/>
              <a:pPr/>
              <a:t>15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3896028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F9D78-EA7F-BAAF-0760-D07861B7F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FF09E5-3B84-7D6E-11E6-CA676AB5EF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93B64B-DF51-E944-5C51-10155E43ED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438458-D984-A50C-803C-844A84FF4F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F64560-ADBB-CB46-B208-1FD70DD1D671}" type="slidenum">
              <a:rPr lang="es-MX" smtClean="0"/>
              <a:pPr/>
              <a:t>16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59056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D766896-F4EB-1AB3-8548-00AE705BD5D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057555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D766896-F4EB-1AB3-8548-00AE705BD5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Marcador de posición de imagen 10"/>
          <p:cNvSpPr>
            <a:spLocks noGrp="1"/>
          </p:cNvSpPr>
          <p:nvPr>
            <p:ph type="pic" sz="quarter" idx="19"/>
          </p:nvPr>
        </p:nvSpPr>
        <p:spPr>
          <a:xfrm>
            <a:off x="1" y="0"/>
            <a:ext cx="7772400" cy="358178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s-MX"/>
          </a:p>
        </p:txBody>
      </p:sp>
      <p:sp>
        <p:nvSpPr>
          <p:cNvPr id="21" name="TextBox 15">
            <a:extLst>
              <a:ext uri="{FF2B5EF4-FFF2-40B4-BE49-F238E27FC236}">
                <a16:creationId xmlns:a16="http://schemas.microsoft.com/office/drawing/2014/main" id="{7FD3117D-E8A6-4A68-3F07-5CB8BFF82642}"/>
              </a:ext>
            </a:extLst>
          </p:cNvPr>
          <p:cNvSpPr txBox="1"/>
          <p:nvPr/>
        </p:nvSpPr>
        <p:spPr>
          <a:xfrm>
            <a:off x="166661" y="3981768"/>
            <a:ext cx="2796716" cy="3423019"/>
          </a:xfrm>
          <a:prstGeom prst="rect">
            <a:avLst/>
          </a:prstGeom>
        </p:spPr>
        <p:txBody>
          <a:bodyPr lIns="47790" tIns="47790" rIns="47790" bIns="47790" rtlCol="0" anchor="ctr"/>
          <a:lstStyle/>
          <a:p>
            <a:pPr algn="ctr">
              <a:lnSpc>
                <a:spcPts val="1843"/>
              </a:lnSpc>
              <a:spcBef>
                <a:spcPct val="0"/>
              </a:spcBef>
            </a:pPr>
            <a:endParaRPr/>
          </a:p>
        </p:txBody>
      </p:sp>
      <p:sp>
        <p:nvSpPr>
          <p:cNvPr id="92" name="Freeform 4">
            <a:extLst>
              <a:ext uri="{FF2B5EF4-FFF2-40B4-BE49-F238E27FC236}">
                <a16:creationId xmlns:a16="http://schemas.microsoft.com/office/drawing/2014/main" id="{675B4D04-DF0A-614C-342D-008C4E44A867}"/>
              </a:ext>
            </a:extLst>
          </p:cNvPr>
          <p:cNvSpPr/>
          <p:nvPr userDrawn="1"/>
        </p:nvSpPr>
        <p:spPr>
          <a:xfrm>
            <a:off x="-2" y="3867463"/>
            <a:ext cx="7772402" cy="5017426"/>
          </a:xfrm>
          <a:custGeom>
            <a:avLst/>
            <a:gdLst/>
            <a:ahLst/>
            <a:cxnLst/>
            <a:rect l="l" t="t" r="r" b="b"/>
            <a:pathLst>
              <a:path w="3339972" h="542956">
                <a:moveTo>
                  <a:pt x="0" y="0"/>
                </a:moveTo>
                <a:lnTo>
                  <a:pt x="3339972" y="0"/>
                </a:lnTo>
                <a:lnTo>
                  <a:pt x="3339972" y="542956"/>
                </a:lnTo>
                <a:lnTo>
                  <a:pt x="0" y="542956"/>
                </a:lnTo>
                <a:close/>
              </a:path>
            </a:pathLst>
          </a:custGeom>
          <a:gradFill flip="none" rotWithShape="1">
            <a:gsLst>
              <a:gs pos="0">
                <a:srgbClr val="CBD9C3"/>
              </a:gs>
              <a:gs pos="23000">
                <a:srgbClr val="BED1B4"/>
              </a:gs>
              <a:gs pos="87000">
                <a:srgbClr val="85A674"/>
              </a:gs>
            </a:gsLst>
            <a:lin ang="15600000" scaled="0"/>
            <a:tileRect/>
          </a:gradFill>
        </p:spPr>
        <p:txBody>
          <a:bodyPr anchor="ctr"/>
          <a:lstStyle/>
          <a:p>
            <a:endParaRPr lang="es-MX" dirty="0"/>
          </a:p>
        </p:txBody>
      </p:sp>
      <p:sp>
        <p:nvSpPr>
          <p:cNvPr id="93" name="TextBox 5">
            <a:extLst>
              <a:ext uri="{FF2B5EF4-FFF2-40B4-BE49-F238E27FC236}">
                <a16:creationId xmlns:a16="http://schemas.microsoft.com/office/drawing/2014/main" id="{7DF3BD85-FE13-74FE-C4A0-BB125DA9954C}"/>
              </a:ext>
            </a:extLst>
          </p:cNvPr>
          <p:cNvSpPr txBox="1"/>
          <p:nvPr/>
        </p:nvSpPr>
        <p:spPr>
          <a:xfrm>
            <a:off x="1" y="2699463"/>
            <a:ext cx="7772400" cy="1780306"/>
          </a:xfrm>
          <a:prstGeom prst="rect">
            <a:avLst/>
          </a:prstGeom>
        </p:spPr>
        <p:txBody>
          <a:bodyPr lIns="47790" tIns="47790" rIns="47790" bIns="47790" rtlCol="0" anchor="ctr"/>
          <a:lstStyle/>
          <a:p>
            <a:pPr algn="ctr">
              <a:lnSpc>
                <a:spcPts val="1843"/>
              </a:lnSpc>
            </a:pPr>
            <a:endParaRPr/>
          </a:p>
        </p:txBody>
      </p:sp>
      <p:sp>
        <p:nvSpPr>
          <p:cNvPr id="43" name="Marcador de texto 42">
            <a:extLst>
              <a:ext uri="{FF2B5EF4-FFF2-40B4-BE49-F238E27FC236}">
                <a16:creationId xmlns:a16="http://schemas.microsoft.com/office/drawing/2014/main" id="{666085ED-17F0-0EFD-1BE6-1C0DCB922F6D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280711" y="5650808"/>
            <a:ext cx="7196542" cy="400923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800" b="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s-MX" dirty="0"/>
              <a:t>Haga clic para modificar</a:t>
            </a:r>
          </a:p>
        </p:txBody>
      </p:sp>
      <p:sp>
        <p:nvSpPr>
          <p:cNvPr id="55" name="Título 54">
            <a:extLst>
              <a:ext uri="{FF2B5EF4-FFF2-40B4-BE49-F238E27FC236}">
                <a16:creationId xmlns:a16="http://schemas.microsoft.com/office/drawing/2014/main" id="{AB24F1F3-FA3D-034F-E829-1376569CDA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1763" y="4623573"/>
            <a:ext cx="7196542" cy="670730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l">
              <a:defRPr sz="4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s-MX" dirty="0"/>
              <a:t>HAZ CLIC PARA MODIFICAR</a:t>
            </a:r>
          </a:p>
        </p:txBody>
      </p:sp>
      <p:sp>
        <p:nvSpPr>
          <p:cNvPr id="95" name="Marcador de texto 94">
            <a:extLst>
              <a:ext uri="{FF2B5EF4-FFF2-40B4-BE49-F238E27FC236}">
                <a16:creationId xmlns:a16="http://schemas.microsoft.com/office/drawing/2014/main" id="{73A47F6E-6452-11AA-B71D-435F637AF829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280711" y="6462303"/>
            <a:ext cx="7196542" cy="364324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s-MX" dirty="0"/>
              <a:t>Haga clic para modificar</a:t>
            </a:r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id="{4F55DD63-5DE0-35BB-CE53-F633F8F6A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89574" y="9170566"/>
            <a:ext cx="1747838" cy="53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EBF88-B430-4E44-A8A2-DCB1682CC2CE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17" name="Marcador de pie de página 11">
            <a:extLst>
              <a:ext uri="{FF2B5EF4-FFF2-40B4-BE49-F238E27FC236}">
                <a16:creationId xmlns:a16="http://schemas.microsoft.com/office/drawing/2014/main" id="{66C66C5F-0E5C-D3BC-6D46-1AF6F232BA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4988" y="9170567"/>
            <a:ext cx="4662488" cy="53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MX" dirty="0"/>
              <a:t>Fuente: </a:t>
            </a:r>
          </a:p>
        </p:txBody>
      </p:sp>
      <p:sp>
        <p:nvSpPr>
          <p:cNvPr id="22" name="Freeform 20">
            <a:extLst>
              <a:ext uri="{FF2B5EF4-FFF2-40B4-BE49-F238E27FC236}">
                <a16:creationId xmlns:a16="http://schemas.microsoft.com/office/drawing/2014/main" id="{13CA4DAB-6DF7-068D-1951-2EF58D40B209}"/>
              </a:ext>
            </a:extLst>
          </p:cNvPr>
          <p:cNvSpPr/>
          <p:nvPr userDrawn="1"/>
        </p:nvSpPr>
        <p:spPr>
          <a:xfrm>
            <a:off x="0" y="3735102"/>
            <a:ext cx="7772400" cy="64237"/>
          </a:xfrm>
          <a:custGeom>
            <a:avLst/>
            <a:gdLst/>
            <a:ahLst/>
            <a:cxnLst/>
            <a:rect l="l" t="t" r="r" b="b"/>
            <a:pathLst>
              <a:path w="3554605" h="1265908">
                <a:moveTo>
                  <a:pt x="0" y="0"/>
                </a:moveTo>
                <a:lnTo>
                  <a:pt x="3554605" y="0"/>
                </a:lnTo>
                <a:lnTo>
                  <a:pt x="3554605" y="1265908"/>
                </a:lnTo>
                <a:lnTo>
                  <a:pt x="0" y="1265908"/>
                </a:lnTo>
                <a:close/>
              </a:path>
            </a:pathLst>
          </a:custGeom>
          <a:gradFill flip="none" rotWithShape="1">
            <a:gsLst>
              <a:gs pos="0">
                <a:srgbClr val="77924C"/>
              </a:gs>
              <a:gs pos="100000">
                <a:schemeClr val="accent2">
                  <a:lumMod val="97000"/>
                  <a:lumOff val="3000"/>
                </a:schemeClr>
              </a:gs>
            </a:gsLst>
            <a:lin ang="16200000" scaled="1"/>
            <a:tileRect/>
          </a:gradFill>
        </p:spPr>
        <p:txBody>
          <a:bodyPr/>
          <a:lstStyle/>
          <a:p>
            <a:endParaRPr lang="en-US"/>
          </a:p>
        </p:txBody>
      </p:sp>
      <p:pic>
        <p:nvPicPr>
          <p:cNvPr id="15" name="Imagen 9">
            <a:extLst>
              <a:ext uri="{FF2B5EF4-FFF2-40B4-BE49-F238E27FC236}">
                <a16:creationId xmlns:a16="http://schemas.microsoft.com/office/drawing/2014/main" id="{40C8E256-4DC6-7CD7-5463-3F7F7F1A5C5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983194" y="243278"/>
            <a:ext cx="1419110" cy="45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384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D766896-F4EB-1AB3-8548-00AE705BD5D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427775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D766896-F4EB-1AB3-8548-00AE705BD5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15">
            <a:extLst>
              <a:ext uri="{FF2B5EF4-FFF2-40B4-BE49-F238E27FC236}">
                <a16:creationId xmlns:a16="http://schemas.microsoft.com/office/drawing/2014/main" id="{7FD3117D-E8A6-4A68-3F07-5CB8BFF82642}"/>
              </a:ext>
            </a:extLst>
          </p:cNvPr>
          <p:cNvSpPr txBox="1"/>
          <p:nvPr/>
        </p:nvSpPr>
        <p:spPr>
          <a:xfrm>
            <a:off x="166661" y="3981768"/>
            <a:ext cx="2796716" cy="3423019"/>
          </a:xfrm>
          <a:prstGeom prst="rect">
            <a:avLst/>
          </a:prstGeom>
        </p:spPr>
        <p:txBody>
          <a:bodyPr lIns="47790" tIns="47790" rIns="47790" bIns="47790" rtlCol="0" anchor="ctr"/>
          <a:lstStyle/>
          <a:p>
            <a:pPr algn="ctr" rtl="0">
              <a:lnSpc>
                <a:spcPts val="1843"/>
              </a:lnSpc>
              <a:spcBef>
                <a:spcPct val="0"/>
              </a:spcBef>
            </a:pPr>
            <a:endParaRPr lang="es-MX" dirty="0"/>
          </a:p>
        </p:txBody>
      </p:sp>
      <p:sp>
        <p:nvSpPr>
          <p:cNvPr id="92" name="Freeform 4">
            <a:extLst>
              <a:ext uri="{FF2B5EF4-FFF2-40B4-BE49-F238E27FC236}">
                <a16:creationId xmlns:a16="http://schemas.microsoft.com/office/drawing/2014/main" id="{675B4D04-DF0A-614C-342D-008C4E44A867}"/>
              </a:ext>
            </a:extLst>
          </p:cNvPr>
          <p:cNvSpPr/>
          <p:nvPr/>
        </p:nvSpPr>
        <p:spPr>
          <a:xfrm>
            <a:off x="0" y="2788473"/>
            <a:ext cx="7772400" cy="1691296"/>
          </a:xfrm>
          <a:custGeom>
            <a:avLst/>
            <a:gdLst/>
            <a:ahLst/>
            <a:cxnLst/>
            <a:rect l="l" t="t" r="r" b="b"/>
            <a:pathLst>
              <a:path w="3339972" h="542956">
                <a:moveTo>
                  <a:pt x="0" y="0"/>
                </a:moveTo>
                <a:lnTo>
                  <a:pt x="3339972" y="0"/>
                </a:lnTo>
                <a:lnTo>
                  <a:pt x="3339972" y="542956"/>
                </a:lnTo>
                <a:lnTo>
                  <a:pt x="0" y="542956"/>
                </a:lnTo>
                <a:close/>
              </a:path>
            </a:pathLst>
          </a:custGeom>
          <a:solidFill>
            <a:srgbClr val="55833D">
              <a:alpha val="71744"/>
            </a:srgbClr>
          </a:solidFill>
        </p:spPr>
        <p:txBody>
          <a:bodyPr/>
          <a:lstStyle/>
          <a:p>
            <a:pPr rtl="0"/>
            <a:endParaRPr lang="es-MX" dirty="0"/>
          </a:p>
        </p:txBody>
      </p:sp>
      <p:sp>
        <p:nvSpPr>
          <p:cNvPr id="93" name="TextBox 5">
            <a:extLst>
              <a:ext uri="{FF2B5EF4-FFF2-40B4-BE49-F238E27FC236}">
                <a16:creationId xmlns:a16="http://schemas.microsoft.com/office/drawing/2014/main" id="{7DF3BD85-FE13-74FE-C4A0-BB125DA9954C}"/>
              </a:ext>
            </a:extLst>
          </p:cNvPr>
          <p:cNvSpPr txBox="1"/>
          <p:nvPr/>
        </p:nvSpPr>
        <p:spPr>
          <a:xfrm>
            <a:off x="1" y="2699463"/>
            <a:ext cx="7772400" cy="1780306"/>
          </a:xfrm>
          <a:prstGeom prst="rect">
            <a:avLst/>
          </a:prstGeom>
        </p:spPr>
        <p:txBody>
          <a:bodyPr lIns="47790" tIns="47790" rIns="47790" bIns="47790" rtlCol="0" anchor="ctr"/>
          <a:lstStyle/>
          <a:p>
            <a:pPr algn="ctr" rtl="0">
              <a:lnSpc>
                <a:spcPts val="1843"/>
              </a:lnSpc>
            </a:pPr>
            <a:endParaRPr lang="es-MX" dirty="0"/>
          </a:p>
        </p:txBody>
      </p:sp>
      <p:sp>
        <p:nvSpPr>
          <p:cNvPr id="43" name="Marcador de texto 42">
            <a:extLst>
              <a:ext uri="{FF2B5EF4-FFF2-40B4-BE49-F238E27FC236}">
                <a16:creationId xmlns:a16="http://schemas.microsoft.com/office/drawing/2014/main" id="{666085ED-17F0-0EFD-1BE6-1C0DCB922F6D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287929" y="3577064"/>
            <a:ext cx="7196543" cy="400923"/>
          </a:xfrm>
        </p:spPr>
        <p:txBody>
          <a:bodyPr anchor="ctr">
            <a:normAutofit/>
          </a:bodyPr>
          <a:lstStyle>
            <a:lvl1pPr marL="0" indent="0" rtl="0">
              <a:buNone/>
              <a:defRPr sz="2400" b="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s-MX" dirty="0"/>
              <a:t>Haga clic para modificar</a:t>
            </a:r>
          </a:p>
        </p:txBody>
      </p:sp>
      <p:sp>
        <p:nvSpPr>
          <p:cNvPr id="55" name="Título 54">
            <a:extLst>
              <a:ext uri="{FF2B5EF4-FFF2-40B4-BE49-F238E27FC236}">
                <a16:creationId xmlns:a16="http://schemas.microsoft.com/office/drawing/2014/main" id="{AB24F1F3-FA3D-034F-E829-1376569CDA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7929" y="2828344"/>
            <a:ext cx="7196543" cy="67073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s-MX" dirty="0"/>
              <a:t>HAZ CLIC PARA MODIFICAR</a:t>
            </a:r>
          </a:p>
        </p:txBody>
      </p:sp>
      <p:sp>
        <p:nvSpPr>
          <p:cNvPr id="95" name="Marcador de texto 94">
            <a:extLst>
              <a:ext uri="{FF2B5EF4-FFF2-40B4-BE49-F238E27FC236}">
                <a16:creationId xmlns:a16="http://schemas.microsoft.com/office/drawing/2014/main" id="{73A47F6E-6452-11AA-B71D-435F637AF829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87929" y="4055977"/>
            <a:ext cx="7196543" cy="364324"/>
          </a:xfrm>
        </p:spPr>
        <p:txBody>
          <a:bodyPr anchor="ctr">
            <a:normAutofit/>
          </a:bodyPr>
          <a:lstStyle>
            <a:lvl1pPr marL="0" indent="0" rtl="0">
              <a:buNone/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s-MX" dirty="0"/>
              <a:t>Haga clic para modificar</a:t>
            </a:r>
          </a:p>
        </p:txBody>
      </p:sp>
      <p:sp>
        <p:nvSpPr>
          <p:cNvPr id="103" name="Marcador de texto 102">
            <a:extLst>
              <a:ext uri="{FF2B5EF4-FFF2-40B4-BE49-F238E27FC236}">
                <a16:creationId xmlns:a16="http://schemas.microsoft.com/office/drawing/2014/main" id="{D57CEAC6-A306-69D6-C941-F104871E6C48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534989" y="4553978"/>
            <a:ext cx="6702424" cy="685748"/>
          </a:xfrm>
        </p:spPr>
        <p:txBody>
          <a:bodyPr anchor="ctr">
            <a:normAutofit/>
          </a:bodyPr>
          <a:lstStyle>
            <a:lvl1pPr marL="0" indent="0" rtl="0">
              <a:buNone/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s-MX" dirty="0" err="1"/>
              <a:t>Sub-título</a:t>
            </a:r>
            <a:endParaRPr lang="es-MX" dirty="0"/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id="{4F55DD63-5DE0-35BB-CE53-F633F8F6A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89574" y="9170566"/>
            <a:ext cx="1747838" cy="53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EBF88-B430-4E44-A8A2-DCB1682CC2CE}" type="slidenum">
              <a:rPr lang="es-MX" smtClean="0"/>
              <a:pPr/>
              <a:t>‹Nº›</a:t>
            </a:fld>
            <a:endParaRPr lang="es-MX" dirty="0"/>
          </a:p>
        </p:txBody>
      </p:sp>
      <p:sp>
        <p:nvSpPr>
          <p:cNvPr id="17" name="Marcador de pie de página 11">
            <a:extLst>
              <a:ext uri="{FF2B5EF4-FFF2-40B4-BE49-F238E27FC236}">
                <a16:creationId xmlns:a16="http://schemas.microsoft.com/office/drawing/2014/main" id="{66C66C5F-0E5C-D3BC-6D46-1AF6F232BA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4988" y="9170567"/>
            <a:ext cx="4662488" cy="53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MX"/>
              <a:t>Fuente: </a:t>
            </a:r>
            <a:endParaRPr lang="es-MX" dirty="0"/>
          </a:p>
        </p:txBody>
      </p:sp>
      <p:sp>
        <p:nvSpPr>
          <p:cNvPr id="22" name="Freeform 20">
            <a:extLst>
              <a:ext uri="{FF2B5EF4-FFF2-40B4-BE49-F238E27FC236}">
                <a16:creationId xmlns:a16="http://schemas.microsoft.com/office/drawing/2014/main" id="{13CA4DAB-6DF7-068D-1951-2EF58D40B209}"/>
              </a:ext>
            </a:extLst>
          </p:cNvPr>
          <p:cNvSpPr/>
          <p:nvPr userDrawn="1"/>
        </p:nvSpPr>
        <p:spPr>
          <a:xfrm>
            <a:off x="0" y="2686117"/>
            <a:ext cx="7772400" cy="64237"/>
          </a:xfrm>
          <a:custGeom>
            <a:avLst/>
            <a:gdLst/>
            <a:ahLst/>
            <a:cxnLst/>
            <a:rect l="l" t="t" r="r" b="b"/>
            <a:pathLst>
              <a:path w="3554605" h="1265908">
                <a:moveTo>
                  <a:pt x="0" y="0"/>
                </a:moveTo>
                <a:lnTo>
                  <a:pt x="3554605" y="0"/>
                </a:lnTo>
                <a:lnTo>
                  <a:pt x="3554605" y="1265908"/>
                </a:lnTo>
                <a:lnTo>
                  <a:pt x="0" y="1265908"/>
                </a:lnTo>
                <a:close/>
              </a:path>
            </a:pathLst>
          </a:custGeom>
          <a:gradFill flip="none" rotWithShape="1">
            <a:gsLst>
              <a:gs pos="0">
                <a:srgbClr val="77924C"/>
              </a:gs>
              <a:gs pos="100000">
                <a:schemeClr val="accent2">
                  <a:lumMod val="97000"/>
                  <a:lumOff val="3000"/>
                </a:schemeClr>
              </a:gs>
            </a:gsLst>
            <a:lin ang="16200000" scaled="1"/>
            <a:tileRect/>
          </a:gradFill>
        </p:spPr>
        <p:txBody>
          <a:bodyPr/>
          <a:lstStyle/>
          <a:p>
            <a:pPr rtl="0"/>
            <a:endParaRPr lang="es-MX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680AFE14-CD46-060C-8179-89BE9C6B067A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534988" y="5331410"/>
            <a:ext cx="6702424" cy="3747473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s-MX"/>
              <a:t>Click to edit Master text styles</a:t>
            </a:r>
          </a:p>
          <a:p>
            <a:pPr lvl="1"/>
            <a:r>
              <a:rPr lang="es-MX"/>
              <a:t>Second level</a:t>
            </a:r>
          </a:p>
          <a:p>
            <a:pPr lvl="2"/>
            <a:r>
              <a:rPr lang="es-MX"/>
              <a:t>Third level</a:t>
            </a:r>
          </a:p>
          <a:p>
            <a:pPr lvl="3"/>
            <a:r>
              <a:rPr lang="es-MX"/>
              <a:t>Fourth level</a:t>
            </a:r>
          </a:p>
          <a:p>
            <a:pPr lvl="4"/>
            <a:r>
              <a:rPr lang="es-MX"/>
              <a:t>Fifth level</a:t>
            </a:r>
            <a:endParaRPr lang="es-MX" dirty="0"/>
          </a:p>
        </p:txBody>
      </p:sp>
      <p:pic>
        <p:nvPicPr>
          <p:cNvPr id="15" name="Imagen 9">
            <a:extLst>
              <a:ext uri="{FF2B5EF4-FFF2-40B4-BE49-F238E27FC236}">
                <a16:creationId xmlns:a16="http://schemas.microsoft.com/office/drawing/2014/main" id="{40C8E256-4DC6-7CD7-5463-3F7F7F1A5C5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983194" y="243278"/>
            <a:ext cx="1419110" cy="454667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7C17B7-7579-5650-E0A0-D08A762E88A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" y="0"/>
            <a:ext cx="7772400" cy="278847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002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4BDDC3B2-A9D4-1512-F09B-D2A324B5A8A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4938260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BDDC3B2-A9D4-1512-F09B-D2A324B5A8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A7370A0D-B642-27D3-6A8B-29CF3B0388D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34988" y="2228533"/>
            <a:ext cx="6702424" cy="685035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s-MX"/>
              <a:t>Click to edit Master text styles</a:t>
            </a:r>
          </a:p>
          <a:p>
            <a:pPr lvl="1"/>
            <a:r>
              <a:rPr lang="es-MX"/>
              <a:t>Second level</a:t>
            </a:r>
          </a:p>
          <a:p>
            <a:pPr lvl="2"/>
            <a:r>
              <a:rPr lang="es-MX"/>
              <a:t>Third level</a:t>
            </a:r>
          </a:p>
          <a:p>
            <a:pPr lvl="3"/>
            <a:r>
              <a:rPr lang="es-MX"/>
              <a:t>Fourth level</a:t>
            </a:r>
          </a:p>
          <a:p>
            <a:pPr lvl="4"/>
            <a:r>
              <a:rPr lang="es-MX"/>
              <a:t>Fifth level</a:t>
            </a:r>
            <a:endParaRPr lang="es-MX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9DBD180-6B02-14A3-9C80-CE862418D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4988" y="9159779"/>
            <a:ext cx="4662488" cy="534987"/>
          </a:xfrm>
          <a:prstGeom prst="rect">
            <a:avLst/>
          </a:prstGeom>
        </p:spPr>
        <p:txBody>
          <a:bodyPr anchor="ctr"/>
          <a:lstStyle>
            <a:lvl1pPr algn="l" rtl="0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s-MX"/>
              <a:t>Fuente: </a:t>
            </a:r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E20FC11-6513-FFFF-2B11-60DAA4280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89574" y="9159779"/>
            <a:ext cx="1747838" cy="534987"/>
          </a:xfrm>
        </p:spPr>
        <p:txBody>
          <a:bodyPr/>
          <a:lstStyle>
            <a:lvl1pPr rtl="0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1CEBF88-B430-4E44-A8A2-DCB1682CC2CE}" type="slidenum">
              <a:rPr lang="es-MX" smtClean="0"/>
              <a:pPr/>
              <a:t>‹Nº›</a:t>
            </a:fld>
            <a:endParaRPr lang="es-MX" dirty="0"/>
          </a:p>
        </p:txBody>
      </p:sp>
      <p:sp>
        <p:nvSpPr>
          <p:cNvPr id="45" name="Marcador de texto 44">
            <a:extLst>
              <a:ext uri="{FF2B5EF4-FFF2-40B4-BE49-F238E27FC236}">
                <a16:creationId xmlns:a16="http://schemas.microsoft.com/office/drawing/2014/main" id="{DC41E854-840E-B63E-3315-F125161EF62E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534988" y="1094875"/>
            <a:ext cx="6702424" cy="1052762"/>
          </a:xfrm>
        </p:spPr>
        <p:txBody>
          <a:bodyPr anchor="ctr">
            <a:normAutofit/>
          </a:bodyPr>
          <a:lstStyle>
            <a:lvl1pPr marL="0" indent="0" rtl="0">
              <a:buNone/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s-MX" dirty="0"/>
              <a:t>Haga clic para modificar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1637B07-3415-B10F-73F0-CBF88370265A}"/>
              </a:ext>
            </a:extLst>
          </p:cNvPr>
          <p:cNvGrpSpPr/>
          <p:nvPr userDrawn="1"/>
        </p:nvGrpSpPr>
        <p:grpSpPr>
          <a:xfrm>
            <a:off x="-2" y="179508"/>
            <a:ext cx="7772402" cy="566183"/>
            <a:chOff x="-2" y="179508"/>
            <a:chExt cx="7772402" cy="56618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12E7F82-6DAE-FE42-A625-3444585E9064}"/>
                </a:ext>
              </a:extLst>
            </p:cNvPr>
            <p:cNvSpPr/>
            <p:nvPr userDrawn="1"/>
          </p:nvSpPr>
          <p:spPr>
            <a:xfrm>
              <a:off x="5924610" y="179508"/>
              <a:ext cx="1847790" cy="5491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MX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F7E0D7A-41B3-EA59-1D17-6C478AFE6C37}"/>
                </a:ext>
              </a:extLst>
            </p:cNvPr>
            <p:cNvSpPr/>
            <p:nvPr/>
          </p:nvSpPr>
          <p:spPr>
            <a:xfrm rot="5400000">
              <a:off x="2834973" y="-2631078"/>
              <a:ext cx="534084" cy="6204034"/>
            </a:xfrm>
            <a:custGeom>
              <a:avLst/>
              <a:gdLst/>
              <a:ahLst/>
              <a:cxnLst/>
              <a:rect l="l" t="t" r="r" b="b"/>
              <a:pathLst>
                <a:path w="310663" h="481599">
                  <a:moveTo>
                    <a:pt x="0" y="0"/>
                  </a:moveTo>
                  <a:lnTo>
                    <a:pt x="310663" y="0"/>
                  </a:lnTo>
                  <a:lnTo>
                    <a:pt x="310663" y="481599"/>
                  </a:lnTo>
                  <a:lnTo>
                    <a:pt x="0" y="481599"/>
                  </a:lnTo>
                  <a:close/>
                </a:path>
              </a:pathLst>
            </a:custGeom>
            <a:gradFill flip="none" rotWithShape="1">
              <a:gsLst>
                <a:gs pos="78000">
                  <a:srgbClr val="77924C"/>
                </a:gs>
                <a:gs pos="11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</p:spPr>
          <p:txBody>
            <a:bodyPr/>
            <a:lstStyle/>
            <a:p>
              <a:pPr rtl="0"/>
              <a:endParaRPr lang="es-MX" dirty="0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B8424064-698A-9BF9-D7C5-1CEC0232F6E8}"/>
                </a:ext>
              </a:extLst>
            </p:cNvPr>
            <p:cNvSpPr/>
            <p:nvPr userDrawn="1"/>
          </p:nvSpPr>
          <p:spPr>
            <a:xfrm>
              <a:off x="5896523" y="181555"/>
              <a:ext cx="564136" cy="5641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MX" dirty="0"/>
            </a:p>
          </p:txBody>
        </p:sp>
        <p:pic>
          <p:nvPicPr>
            <p:cNvPr id="5" name="Imagen 9">
              <a:extLst>
                <a:ext uri="{FF2B5EF4-FFF2-40B4-BE49-F238E27FC236}">
                  <a16:creationId xmlns:a16="http://schemas.microsoft.com/office/drawing/2014/main" id="{149B44DC-F212-549C-A416-66DF5858D9D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983194" y="243606"/>
              <a:ext cx="1419110" cy="4546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48998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4BDDC3B2-A9D4-1512-F09B-D2A324B5A8A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023848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BDDC3B2-A9D4-1512-F09B-D2A324B5A8A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A7370A0D-B642-27D3-6A8B-29CF3B0388D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34988" y="1094875"/>
            <a:ext cx="6702424" cy="7984008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s-MX"/>
              <a:t>Click to edit Master text styles</a:t>
            </a:r>
          </a:p>
          <a:p>
            <a:pPr lvl="1"/>
            <a:r>
              <a:rPr lang="es-MX"/>
              <a:t>Second level</a:t>
            </a:r>
          </a:p>
          <a:p>
            <a:pPr lvl="2"/>
            <a:r>
              <a:rPr lang="es-MX"/>
              <a:t>Third level</a:t>
            </a:r>
          </a:p>
          <a:p>
            <a:pPr lvl="3"/>
            <a:r>
              <a:rPr lang="es-MX"/>
              <a:t>Fourth level</a:t>
            </a:r>
          </a:p>
          <a:p>
            <a:pPr lvl="4"/>
            <a:r>
              <a:rPr lang="es-MX"/>
              <a:t>Fifth level</a:t>
            </a:r>
            <a:endParaRPr lang="es-MX" dirty="0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9DBD180-6B02-14A3-9C80-CE862418D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4988" y="9159779"/>
            <a:ext cx="4662488" cy="534987"/>
          </a:xfrm>
          <a:prstGeom prst="rect">
            <a:avLst/>
          </a:prstGeom>
        </p:spPr>
        <p:txBody>
          <a:bodyPr anchor="ctr"/>
          <a:lstStyle>
            <a:lvl1pPr algn="l" rtl="0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s-MX"/>
              <a:t>Fuente: </a:t>
            </a:r>
            <a:endParaRPr lang="es-MX" dirty="0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E20FC11-6513-FFFF-2B11-60DAA4280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89574" y="9159779"/>
            <a:ext cx="1747838" cy="534987"/>
          </a:xfrm>
        </p:spPr>
        <p:txBody>
          <a:bodyPr/>
          <a:lstStyle>
            <a:lvl1pPr rtl="0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1CEBF88-B430-4E44-A8A2-DCB1682CC2CE}" type="slidenum">
              <a:rPr lang="es-MX" smtClean="0"/>
              <a:pPr/>
              <a:t>‹Nº›</a:t>
            </a:fld>
            <a:endParaRPr lang="es-MX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1637B07-3415-B10F-73F0-CBF88370265A}"/>
              </a:ext>
            </a:extLst>
          </p:cNvPr>
          <p:cNvGrpSpPr/>
          <p:nvPr userDrawn="1"/>
        </p:nvGrpSpPr>
        <p:grpSpPr>
          <a:xfrm>
            <a:off x="-2" y="179508"/>
            <a:ext cx="7772402" cy="566183"/>
            <a:chOff x="-2" y="179508"/>
            <a:chExt cx="7772402" cy="56618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12E7F82-6DAE-FE42-A625-3444585E9064}"/>
                </a:ext>
              </a:extLst>
            </p:cNvPr>
            <p:cNvSpPr/>
            <p:nvPr userDrawn="1"/>
          </p:nvSpPr>
          <p:spPr>
            <a:xfrm>
              <a:off x="5924610" y="179508"/>
              <a:ext cx="1847790" cy="5491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MX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F7E0D7A-41B3-EA59-1D17-6C478AFE6C37}"/>
                </a:ext>
              </a:extLst>
            </p:cNvPr>
            <p:cNvSpPr/>
            <p:nvPr/>
          </p:nvSpPr>
          <p:spPr>
            <a:xfrm rot="5400000">
              <a:off x="2834973" y="-2631078"/>
              <a:ext cx="534084" cy="6204034"/>
            </a:xfrm>
            <a:custGeom>
              <a:avLst/>
              <a:gdLst/>
              <a:ahLst/>
              <a:cxnLst/>
              <a:rect l="l" t="t" r="r" b="b"/>
              <a:pathLst>
                <a:path w="310663" h="481599">
                  <a:moveTo>
                    <a:pt x="0" y="0"/>
                  </a:moveTo>
                  <a:lnTo>
                    <a:pt x="310663" y="0"/>
                  </a:lnTo>
                  <a:lnTo>
                    <a:pt x="310663" y="481599"/>
                  </a:lnTo>
                  <a:lnTo>
                    <a:pt x="0" y="481599"/>
                  </a:lnTo>
                  <a:close/>
                </a:path>
              </a:pathLst>
            </a:custGeom>
            <a:gradFill flip="none" rotWithShape="1">
              <a:gsLst>
                <a:gs pos="78000">
                  <a:srgbClr val="77924C"/>
                </a:gs>
                <a:gs pos="11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</p:spPr>
          <p:txBody>
            <a:bodyPr/>
            <a:lstStyle/>
            <a:p>
              <a:pPr rtl="0"/>
              <a:endParaRPr lang="es-MX" dirty="0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B8424064-698A-9BF9-D7C5-1CEC0232F6E8}"/>
                </a:ext>
              </a:extLst>
            </p:cNvPr>
            <p:cNvSpPr/>
            <p:nvPr userDrawn="1"/>
          </p:nvSpPr>
          <p:spPr>
            <a:xfrm>
              <a:off x="5896523" y="181555"/>
              <a:ext cx="564136" cy="5641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MX" dirty="0"/>
            </a:p>
          </p:txBody>
        </p:sp>
        <p:pic>
          <p:nvPicPr>
            <p:cNvPr id="5" name="Imagen 9">
              <a:extLst>
                <a:ext uri="{FF2B5EF4-FFF2-40B4-BE49-F238E27FC236}">
                  <a16:creationId xmlns:a16="http://schemas.microsoft.com/office/drawing/2014/main" id="{149B44DC-F212-549C-A416-66DF5858D9D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983194" y="243606"/>
              <a:ext cx="1419110" cy="4546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35932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fond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think-cell data - do not delete" hidden="1">
            <a:extLst>
              <a:ext uri="{FF2B5EF4-FFF2-40B4-BE49-F238E27FC236}">
                <a16:creationId xmlns:a16="http://schemas.microsoft.com/office/drawing/2014/main" id="{06F150C7-B567-9DA3-C3A6-914E1E9E3C8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576085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1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6F150C7-B567-9DA3-C3A6-914E1E9E3C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Freeform 4">
            <a:extLst>
              <a:ext uri="{FF2B5EF4-FFF2-40B4-BE49-F238E27FC236}">
                <a16:creationId xmlns:a16="http://schemas.microsoft.com/office/drawing/2014/main" id="{6DCD8E04-F370-0593-99FD-604D01092046}"/>
              </a:ext>
            </a:extLst>
          </p:cNvPr>
          <p:cNvSpPr/>
          <p:nvPr/>
        </p:nvSpPr>
        <p:spPr>
          <a:xfrm>
            <a:off x="0" y="954361"/>
            <a:ext cx="7772400" cy="8860434"/>
          </a:xfrm>
          <a:custGeom>
            <a:avLst/>
            <a:gdLst/>
            <a:ahLst/>
            <a:cxnLst/>
            <a:rect l="l" t="t" r="r" b="b"/>
            <a:pathLst>
              <a:path w="3339972" h="542956">
                <a:moveTo>
                  <a:pt x="0" y="0"/>
                </a:moveTo>
                <a:lnTo>
                  <a:pt x="3339972" y="0"/>
                </a:lnTo>
                <a:lnTo>
                  <a:pt x="3339972" y="542956"/>
                </a:lnTo>
                <a:lnTo>
                  <a:pt x="0" y="542956"/>
                </a:lnTo>
                <a:close/>
              </a:path>
            </a:pathLst>
          </a:custGeom>
          <a:solidFill>
            <a:schemeClr val="bg2">
              <a:alpha val="60752"/>
            </a:schemeClr>
          </a:solidFill>
        </p:spPr>
        <p:txBody>
          <a:bodyPr/>
          <a:lstStyle/>
          <a:p>
            <a:pPr rtl="0"/>
            <a:endParaRPr lang="es-MX" dirty="0"/>
          </a:p>
        </p:txBody>
      </p:sp>
      <p:sp>
        <p:nvSpPr>
          <p:cNvPr id="24" name="Content Placeholder 33">
            <a:extLst>
              <a:ext uri="{FF2B5EF4-FFF2-40B4-BE49-F238E27FC236}">
                <a16:creationId xmlns:a16="http://schemas.microsoft.com/office/drawing/2014/main" id="{A89BCB35-76CF-F14B-BF33-DFF8585B381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34988" y="2228533"/>
            <a:ext cx="6702424" cy="685035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s-MX"/>
              <a:t>Click to edit Master text styles</a:t>
            </a:r>
          </a:p>
          <a:p>
            <a:pPr lvl="1"/>
            <a:r>
              <a:rPr lang="es-MX"/>
              <a:t>Second level</a:t>
            </a:r>
          </a:p>
          <a:p>
            <a:pPr lvl="2"/>
            <a:r>
              <a:rPr lang="es-MX"/>
              <a:t>Third level</a:t>
            </a:r>
          </a:p>
          <a:p>
            <a:pPr lvl="3"/>
            <a:r>
              <a:rPr lang="es-MX"/>
              <a:t>Fourth level</a:t>
            </a:r>
          </a:p>
          <a:p>
            <a:pPr lvl="4"/>
            <a:r>
              <a:rPr lang="es-MX"/>
              <a:t>Fifth level</a:t>
            </a:r>
            <a:endParaRPr lang="es-MX" dirty="0"/>
          </a:p>
        </p:txBody>
      </p:sp>
      <p:sp>
        <p:nvSpPr>
          <p:cNvPr id="25" name="Marcador de pie de página 5">
            <a:extLst>
              <a:ext uri="{FF2B5EF4-FFF2-40B4-BE49-F238E27FC236}">
                <a16:creationId xmlns:a16="http://schemas.microsoft.com/office/drawing/2014/main" id="{CB392937-6CC0-564F-9EB9-1525C0E32086}"/>
              </a:ext>
            </a:extLst>
          </p:cNvPr>
          <p:cNvSpPr txBox="1">
            <a:spLocks/>
          </p:cNvSpPr>
          <p:nvPr userDrawn="1"/>
        </p:nvSpPr>
        <p:spPr>
          <a:xfrm>
            <a:off x="534988" y="9159779"/>
            <a:ext cx="4662488" cy="53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s-MX" dirty="0"/>
              <a:t>Fuente: </a:t>
            </a:r>
          </a:p>
        </p:txBody>
      </p:sp>
      <p:sp>
        <p:nvSpPr>
          <p:cNvPr id="26" name="Marcador de número de diapositiva 6">
            <a:extLst>
              <a:ext uri="{FF2B5EF4-FFF2-40B4-BE49-F238E27FC236}">
                <a16:creationId xmlns:a16="http://schemas.microsoft.com/office/drawing/2014/main" id="{F7571BB6-59DE-CFEF-DF69-5DC84C9CDD77}"/>
              </a:ext>
            </a:extLst>
          </p:cNvPr>
          <p:cNvSpPr txBox="1">
            <a:spLocks/>
          </p:cNvSpPr>
          <p:nvPr userDrawn="1"/>
        </p:nvSpPr>
        <p:spPr>
          <a:xfrm>
            <a:off x="5489574" y="9159779"/>
            <a:ext cx="1747838" cy="53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21CEBF88-B430-4E44-A8A2-DCB1682CC2CE}" type="slidenum">
              <a:rPr lang="es-MX" smtClean="0"/>
              <a:pPr rtl="0"/>
              <a:t>‹Nº›</a:t>
            </a:fld>
            <a:endParaRPr lang="es-MX" dirty="0"/>
          </a:p>
        </p:txBody>
      </p:sp>
      <p:sp>
        <p:nvSpPr>
          <p:cNvPr id="27" name="Marcador de texto 44">
            <a:extLst>
              <a:ext uri="{FF2B5EF4-FFF2-40B4-BE49-F238E27FC236}">
                <a16:creationId xmlns:a16="http://schemas.microsoft.com/office/drawing/2014/main" id="{89947407-CC80-6181-8CE1-780EECBA2D8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4988" y="1094875"/>
            <a:ext cx="6702424" cy="1052762"/>
          </a:xfrm>
        </p:spPr>
        <p:txBody>
          <a:bodyPr anchor="ctr">
            <a:normAutofit/>
          </a:bodyPr>
          <a:lstStyle>
            <a:lvl1pPr marL="0" indent="0" rtl="0">
              <a:buNone/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s-MX" dirty="0"/>
              <a:t>Haga clic para modificar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821CAC0-C61C-906D-CFF7-0FD540436279}"/>
              </a:ext>
            </a:extLst>
          </p:cNvPr>
          <p:cNvGrpSpPr/>
          <p:nvPr userDrawn="1"/>
        </p:nvGrpSpPr>
        <p:grpSpPr>
          <a:xfrm>
            <a:off x="-2" y="179508"/>
            <a:ext cx="7772402" cy="566183"/>
            <a:chOff x="-2" y="179508"/>
            <a:chExt cx="7772402" cy="56618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7F184BB-6D36-EBF8-128C-1C17D93B7A29}"/>
                </a:ext>
              </a:extLst>
            </p:cNvPr>
            <p:cNvSpPr/>
            <p:nvPr userDrawn="1"/>
          </p:nvSpPr>
          <p:spPr>
            <a:xfrm>
              <a:off x="5924610" y="179508"/>
              <a:ext cx="1847790" cy="5491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MX" dirty="0"/>
            </a:p>
          </p:txBody>
        </p:sp>
        <p:sp>
          <p:nvSpPr>
            <p:cNvPr id="14" name="Freeform 11">
              <a:extLst>
                <a:ext uri="{FF2B5EF4-FFF2-40B4-BE49-F238E27FC236}">
                  <a16:creationId xmlns:a16="http://schemas.microsoft.com/office/drawing/2014/main" id="{87F296BA-28AB-F8A7-EDEE-334FB14D86BF}"/>
                </a:ext>
              </a:extLst>
            </p:cNvPr>
            <p:cNvSpPr/>
            <p:nvPr/>
          </p:nvSpPr>
          <p:spPr>
            <a:xfrm rot="5400000">
              <a:off x="2834973" y="-2631078"/>
              <a:ext cx="534084" cy="6204034"/>
            </a:xfrm>
            <a:custGeom>
              <a:avLst/>
              <a:gdLst/>
              <a:ahLst/>
              <a:cxnLst/>
              <a:rect l="l" t="t" r="r" b="b"/>
              <a:pathLst>
                <a:path w="310663" h="481599">
                  <a:moveTo>
                    <a:pt x="0" y="0"/>
                  </a:moveTo>
                  <a:lnTo>
                    <a:pt x="310663" y="0"/>
                  </a:lnTo>
                  <a:lnTo>
                    <a:pt x="310663" y="481599"/>
                  </a:lnTo>
                  <a:lnTo>
                    <a:pt x="0" y="481599"/>
                  </a:lnTo>
                  <a:close/>
                </a:path>
              </a:pathLst>
            </a:custGeom>
            <a:gradFill flip="none" rotWithShape="1">
              <a:gsLst>
                <a:gs pos="78000">
                  <a:srgbClr val="77924C"/>
                </a:gs>
                <a:gs pos="11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</p:spPr>
          <p:txBody>
            <a:bodyPr/>
            <a:lstStyle/>
            <a:p>
              <a:pPr rtl="0"/>
              <a:endParaRPr lang="es-MX" dirty="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613EDFD-0485-268D-2608-BD641173042A}"/>
                </a:ext>
              </a:extLst>
            </p:cNvPr>
            <p:cNvSpPr/>
            <p:nvPr userDrawn="1"/>
          </p:nvSpPr>
          <p:spPr>
            <a:xfrm>
              <a:off x="5896523" y="181555"/>
              <a:ext cx="564136" cy="5641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MX" dirty="0"/>
            </a:p>
          </p:txBody>
        </p:sp>
        <p:pic>
          <p:nvPicPr>
            <p:cNvPr id="16" name="Imagen 9">
              <a:extLst>
                <a:ext uri="{FF2B5EF4-FFF2-40B4-BE49-F238E27FC236}">
                  <a16:creationId xmlns:a16="http://schemas.microsoft.com/office/drawing/2014/main" id="{478B71A2-5920-788B-4283-C10FD2D19F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983194" y="243606"/>
              <a:ext cx="1419110" cy="454667"/>
            </a:xfrm>
            <a:prstGeom prst="rect">
              <a:avLst/>
            </a:prstGeom>
          </p:spPr>
        </p:pic>
      </p:grpSp>
      <p:sp>
        <p:nvSpPr>
          <p:cNvPr id="22" name="Marcador de pie de página 5">
            <a:extLst>
              <a:ext uri="{FF2B5EF4-FFF2-40B4-BE49-F238E27FC236}">
                <a16:creationId xmlns:a16="http://schemas.microsoft.com/office/drawing/2014/main" id="{36E931DC-C711-8BFD-D2D0-B8146D247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4988" y="9159779"/>
            <a:ext cx="4662488" cy="534987"/>
          </a:xfrm>
          <a:prstGeom prst="rect">
            <a:avLst/>
          </a:prstGeom>
        </p:spPr>
        <p:txBody>
          <a:bodyPr anchor="ctr"/>
          <a:lstStyle>
            <a:lvl1pPr algn="l" rtl="0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s-MX"/>
              <a:t>Fuente: </a:t>
            </a:r>
            <a:endParaRPr lang="es-MX" dirty="0"/>
          </a:p>
        </p:txBody>
      </p:sp>
      <p:sp>
        <p:nvSpPr>
          <p:cNvPr id="23" name="Marcador de número de diapositiva 6">
            <a:extLst>
              <a:ext uri="{FF2B5EF4-FFF2-40B4-BE49-F238E27FC236}">
                <a16:creationId xmlns:a16="http://schemas.microsoft.com/office/drawing/2014/main" id="{CD7897BF-C343-3659-8EEF-4B5EDA126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89574" y="9159779"/>
            <a:ext cx="1747838" cy="534987"/>
          </a:xfrm>
        </p:spPr>
        <p:txBody>
          <a:bodyPr/>
          <a:lstStyle>
            <a:lvl1pPr rtl="0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1CEBF88-B430-4E44-A8A2-DCB1682CC2CE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86066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nner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hink-cell data - do not delete" hidden="1">
            <a:extLst>
              <a:ext uri="{FF2B5EF4-FFF2-40B4-BE49-F238E27FC236}">
                <a16:creationId xmlns:a16="http://schemas.microsoft.com/office/drawing/2014/main" id="{24694424-F66E-852F-BB68-6D8F2A330B4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24308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2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4694424-F66E-852F-BB68-6D8F2A330B4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Content Placeholder 33">
            <a:extLst>
              <a:ext uri="{FF2B5EF4-FFF2-40B4-BE49-F238E27FC236}">
                <a16:creationId xmlns:a16="http://schemas.microsoft.com/office/drawing/2014/main" id="{66AE7DF9-5A95-FAF5-6787-A5C39D1D39B9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34988" y="2228533"/>
            <a:ext cx="6702424" cy="5018859"/>
          </a:xfrm>
          <a:noFill/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s-MX"/>
              <a:t>Click to edit Master text styles</a:t>
            </a:r>
          </a:p>
          <a:p>
            <a:pPr lvl="1"/>
            <a:r>
              <a:rPr lang="es-MX"/>
              <a:t>Second level</a:t>
            </a:r>
          </a:p>
          <a:p>
            <a:pPr lvl="2"/>
            <a:r>
              <a:rPr lang="es-MX"/>
              <a:t>Third level</a:t>
            </a:r>
          </a:p>
          <a:p>
            <a:pPr lvl="3"/>
            <a:r>
              <a:rPr lang="es-MX"/>
              <a:t>Fourth level</a:t>
            </a:r>
          </a:p>
          <a:p>
            <a:pPr lvl="4"/>
            <a:r>
              <a:rPr lang="es-MX"/>
              <a:t>Fifth level</a:t>
            </a:r>
            <a:endParaRPr lang="es-MX" dirty="0"/>
          </a:p>
        </p:txBody>
      </p:sp>
      <p:sp>
        <p:nvSpPr>
          <p:cNvPr id="30" name="Marcador de texto 44">
            <a:extLst>
              <a:ext uri="{FF2B5EF4-FFF2-40B4-BE49-F238E27FC236}">
                <a16:creationId xmlns:a16="http://schemas.microsoft.com/office/drawing/2014/main" id="{8E418AA5-D2C3-7D4C-F4BF-D8266590EDA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34988" y="1094875"/>
            <a:ext cx="6702424" cy="1052762"/>
          </a:xfrm>
          <a:noFill/>
        </p:spPr>
        <p:txBody>
          <a:bodyPr anchor="ctr">
            <a:normAutofit/>
          </a:bodyPr>
          <a:lstStyle>
            <a:lvl1pPr marL="0" indent="0" rtl="0">
              <a:buNone/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s-MX" dirty="0"/>
              <a:t>Haga clic para modificar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B58513-20D0-27E4-8090-7709AC0E50B5}"/>
              </a:ext>
            </a:extLst>
          </p:cNvPr>
          <p:cNvSpPr txBox="1"/>
          <p:nvPr/>
        </p:nvSpPr>
        <p:spPr>
          <a:xfrm>
            <a:off x="584342" y="1877516"/>
            <a:ext cx="6603716" cy="1104459"/>
          </a:xfrm>
          <a:prstGeom prst="rect">
            <a:avLst/>
          </a:prstGeom>
        </p:spPr>
        <p:txBody>
          <a:bodyPr lIns="47790" tIns="47790" rIns="47790" bIns="47790" rtlCol="0" anchor="ctr"/>
          <a:lstStyle/>
          <a:p>
            <a:pPr algn="ctr" rtl="0">
              <a:lnSpc>
                <a:spcPts val="1317"/>
              </a:lnSpc>
            </a:pPr>
            <a:endParaRPr lang="es-MX" dirty="0"/>
          </a:p>
        </p:txBody>
      </p:sp>
      <p:sp>
        <p:nvSpPr>
          <p:cNvPr id="18" name="Marcador de posición de imagen 17">
            <a:extLst>
              <a:ext uri="{FF2B5EF4-FFF2-40B4-BE49-F238E27FC236}">
                <a16:creationId xmlns:a16="http://schemas.microsoft.com/office/drawing/2014/main" id="{DFE0C1EE-F4F3-7094-C850-1921DB91D82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4988" y="7328289"/>
            <a:ext cx="6702424" cy="1750594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s-MX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7ACAF0A-4058-82CD-B3B5-B6B3B7E7F837}"/>
              </a:ext>
            </a:extLst>
          </p:cNvPr>
          <p:cNvGrpSpPr/>
          <p:nvPr userDrawn="1"/>
        </p:nvGrpSpPr>
        <p:grpSpPr>
          <a:xfrm>
            <a:off x="-2" y="179508"/>
            <a:ext cx="7772402" cy="566183"/>
            <a:chOff x="-2" y="179508"/>
            <a:chExt cx="7772402" cy="56618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4CACF03D-759F-4FA6-9CAF-E50F652C2916}"/>
                </a:ext>
              </a:extLst>
            </p:cNvPr>
            <p:cNvSpPr/>
            <p:nvPr userDrawn="1"/>
          </p:nvSpPr>
          <p:spPr>
            <a:xfrm>
              <a:off x="5924610" y="179508"/>
              <a:ext cx="1847790" cy="5491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MX" dirty="0"/>
            </a:p>
          </p:txBody>
        </p:sp>
        <p:sp>
          <p:nvSpPr>
            <p:cNvPr id="4" name="Freeform 11">
              <a:extLst>
                <a:ext uri="{FF2B5EF4-FFF2-40B4-BE49-F238E27FC236}">
                  <a16:creationId xmlns:a16="http://schemas.microsoft.com/office/drawing/2014/main" id="{0955F8BF-380B-1405-E7FE-FB7A5B26E194}"/>
                </a:ext>
              </a:extLst>
            </p:cNvPr>
            <p:cNvSpPr/>
            <p:nvPr/>
          </p:nvSpPr>
          <p:spPr>
            <a:xfrm rot="5400000">
              <a:off x="2834973" y="-2631078"/>
              <a:ext cx="534084" cy="6204034"/>
            </a:xfrm>
            <a:custGeom>
              <a:avLst/>
              <a:gdLst/>
              <a:ahLst/>
              <a:cxnLst/>
              <a:rect l="l" t="t" r="r" b="b"/>
              <a:pathLst>
                <a:path w="310663" h="481599">
                  <a:moveTo>
                    <a:pt x="0" y="0"/>
                  </a:moveTo>
                  <a:lnTo>
                    <a:pt x="310663" y="0"/>
                  </a:lnTo>
                  <a:lnTo>
                    <a:pt x="310663" y="481599"/>
                  </a:lnTo>
                  <a:lnTo>
                    <a:pt x="0" y="481599"/>
                  </a:lnTo>
                  <a:close/>
                </a:path>
              </a:pathLst>
            </a:custGeom>
            <a:gradFill flip="none" rotWithShape="1">
              <a:gsLst>
                <a:gs pos="78000">
                  <a:srgbClr val="77924C"/>
                </a:gs>
                <a:gs pos="11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</p:spPr>
          <p:txBody>
            <a:bodyPr/>
            <a:lstStyle/>
            <a:p>
              <a:pPr rtl="0"/>
              <a:endParaRPr lang="es-MX" dirty="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82F0ECF-E02C-F6CF-4CB9-4486D57ED412}"/>
                </a:ext>
              </a:extLst>
            </p:cNvPr>
            <p:cNvSpPr/>
            <p:nvPr userDrawn="1"/>
          </p:nvSpPr>
          <p:spPr>
            <a:xfrm>
              <a:off x="5896523" y="181555"/>
              <a:ext cx="564136" cy="5641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MX" dirty="0"/>
            </a:p>
          </p:txBody>
        </p:sp>
        <p:pic>
          <p:nvPicPr>
            <p:cNvPr id="12" name="Imagen 9">
              <a:extLst>
                <a:ext uri="{FF2B5EF4-FFF2-40B4-BE49-F238E27FC236}">
                  <a16:creationId xmlns:a16="http://schemas.microsoft.com/office/drawing/2014/main" id="{3E34E4A0-4849-6B8F-F933-2ED31C976D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983194" y="243606"/>
              <a:ext cx="1419110" cy="454667"/>
            </a:xfrm>
            <a:prstGeom prst="rect">
              <a:avLst/>
            </a:prstGeom>
          </p:spPr>
        </p:pic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B36CE40-54F8-1F0E-0F4D-04ACFECF95D3}"/>
              </a:ext>
            </a:extLst>
          </p:cNvPr>
          <p:cNvCxnSpPr>
            <a:cxnSpLocks/>
          </p:cNvCxnSpPr>
          <p:nvPr userDrawn="1"/>
        </p:nvCxnSpPr>
        <p:spPr>
          <a:xfrm>
            <a:off x="534988" y="7303169"/>
            <a:ext cx="6702424" cy="0"/>
          </a:xfrm>
          <a:prstGeom prst="line">
            <a:avLst/>
          </a:prstGeom>
          <a:ln w="44450">
            <a:solidFill>
              <a:srgbClr val="7792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Marcador de pie de página 5">
            <a:extLst>
              <a:ext uri="{FF2B5EF4-FFF2-40B4-BE49-F238E27FC236}">
                <a16:creationId xmlns:a16="http://schemas.microsoft.com/office/drawing/2014/main" id="{F790F03A-CD7C-5631-B490-ECBD78498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4988" y="9159779"/>
            <a:ext cx="4662488" cy="534987"/>
          </a:xfrm>
          <a:prstGeom prst="rect">
            <a:avLst/>
          </a:prstGeom>
        </p:spPr>
        <p:txBody>
          <a:bodyPr anchor="ctr"/>
          <a:lstStyle>
            <a:lvl1pPr algn="l" rtl="0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s-MX"/>
              <a:t>Fuente: </a:t>
            </a:r>
            <a:endParaRPr lang="es-MX" dirty="0"/>
          </a:p>
        </p:txBody>
      </p:sp>
      <p:sp>
        <p:nvSpPr>
          <p:cNvPr id="28" name="Marcador de número de diapositiva 6">
            <a:extLst>
              <a:ext uri="{FF2B5EF4-FFF2-40B4-BE49-F238E27FC236}">
                <a16:creationId xmlns:a16="http://schemas.microsoft.com/office/drawing/2014/main" id="{9C375E48-1259-EAB7-4856-5CE117793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89574" y="9159779"/>
            <a:ext cx="1747838" cy="534987"/>
          </a:xfrm>
        </p:spPr>
        <p:txBody>
          <a:bodyPr/>
          <a:lstStyle>
            <a:lvl1pPr rtl="0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1CEBF88-B430-4E44-A8A2-DCB1682CC2CE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7874682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 secc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1AB03D16-4C8C-E1FC-388A-123894C9468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8620497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AB03D16-4C8C-E1FC-388A-123894C9468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Marcador de texto 16">
            <a:extLst>
              <a:ext uri="{FF2B5EF4-FFF2-40B4-BE49-F238E27FC236}">
                <a16:creationId xmlns:a16="http://schemas.microsoft.com/office/drawing/2014/main" id="{A944D92E-B414-64A8-A5BE-5ADA2291793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34988" y="1173519"/>
            <a:ext cx="6702423" cy="457200"/>
          </a:xfrm>
        </p:spPr>
        <p:txBody>
          <a:bodyPr anchor="ctr">
            <a:normAutofit/>
          </a:bodyPr>
          <a:lstStyle>
            <a:lvl1pPr marL="0" indent="0" rtl="0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s-MX" dirty="0"/>
              <a:t>Haga clic para modificar</a:t>
            </a:r>
          </a:p>
        </p:txBody>
      </p:sp>
      <p:sp>
        <p:nvSpPr>
          <p:cNvPr id="21" name="Marcador de texto 16">
            <a:extLst>
              <a:ext uri="{FF2B5EF4-FFF2-40B4-BE49-F238E27FC236}">
                <a16:creationId xmlns:a16="http://schemas.microsoft.com/office/drawing/2014/main" id="{07DD18BE-B75A-9E1D-5266-E3D3D313CE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4988" y="3861105"/>
            <a:ext cx="6702423" cy="457200"/>
          </a:xfrm>
        </p:spPr>
        <p:txBody>
          <a:bodyPr anchor="ctr">
            <a:normAutofit/>
          </a:bodyPr>
          <a:lstStyle>
            <a:lvl1pPr marL="0" indent="0" rtl="0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s-MX" dirty="0"/>
              <a:t>Haga clic para modificar</a:t>
            </a:r>
          </a:p>
        </p:txBody>
      </p:sp>
      <p:sp>
        <p:nvSpPr>
          <p:cNvPr id="25" name="Marcador de texto 16">
            <a:extLst>
              <a:ext uri="{FF2B5EF4-FFF2-40B4-BE49-F238E27FC236}">
                <a16:creationId xmlns:a16="http://schemas.microsoft.com/office/drawing/2014/main" id="{958C925B-6D5A-E1E6-8E3A-483BC85F0C4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4988" y="6548691"/>
            <a:ext cx="6702423" cy="457200"/>
          </a:xfrm>
        </p:spPr>
        <p:txBody>
          <a:bodyPr anchor="ctr">
            <a:normAutofit/>
          </a:bodyPr>
          <a:lstStyle>
            <a:lvl1pPr marL="0" indent="0" rtl="0">
              <a:buNone/>
              <a:defRPr sz="1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s-MX" dirty="0"/>
              <a:t>Haga clic para modificar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D5668A7-DD1B-EC80-D9BC-7B882AF4E932}"/>
              </a:ext>
            </a:extLst>
          </p:cNvPr>
          <p:cNvGrpSpPr/>
          <p:nvPr userDrawn="1"/>
        </p:nvGrpSpPr>
        <p:grpSpPr>
          <a:xfrm>
            <a:off x="-2" y="179508"/>
            <a:ext cx="7772402" cy="566183"/>
            <a:chOff x="-2" y="179508"/>
            <a:chExt cx="7772402" cy="56618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6CEAD381-237E-5D93-03DD-DC425BD8741A}"/>
                </a:ext>
              </a:extLst>
            </p:cNvPr>
            <p:cNvSpPr/>
            <p:nvPr userDrawn="1"/>
          </p:nvSpPr>
          <p:spPr>
            <a:xfrm>
              <a:off x="5924610" y="179508"/>
              <a:ext cx="1847790" cy="5491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MX" dirty="0"/>
            </a:p>
          </p:txBody>
        </p:sp>
        <p:sp>
          <p:nvSpPr>
            <p:cNvPr id="4" name="Freeform 11">
              <a:extLst>
                <a:ext uri="{FF2B5EF4-FFF2-40B4-BE49-F238E27FC236}">
                  <a16:creationId xmlns:a16="http://schemas.microsoft.com/office/drawing/2014/main" id="{D7B990F0-1BB6-4D68-E127-443405ED706A}"/>
                </a:ext>
              </a:extLst>
            </p:cNvPr>
            <p:cNvSpPr/>
            <p:nvPr/>
          </p:nvSpPr>
          <p:spPr>
            <a:xfrm rot="5400000">
              <a:off x="2834973" y="-2631078"/>
              <a:ext cx="534084" cy="6204034"/>
            </a:xfrm>
            <a:custGeom>
              <a:avLst/>
              <a:gdLst/>
              <a:ahLst/>
              <a:cxnLst/>
              <a:rect l="l" t="t" r="r" b="b"/>
              <a:pathLst>
                <a:path w="310663" h="481599">
                  <a:moveTo>
                    <a:pt x="0" y="0"/>
                  </a:moveTo>
                  <a:lnTo>
                    <a:pt x="310663" y="0"/>
                  </a:lnTo>
                  <a:lnTo>
                    <a:pt x="310663" y="481599"/>
                  </a:lnTo>
                  <a:lnTo>
                    <a:pt x="0" y="481599"/>
                  </a:lnTo>
                  <a:close/>
                </a:path>
              </a:pathLst>
            </a:custGeom>
            <a:gradFill flip="none" rotWithShape="1">
              <a:gsLst>
                <a:gs pos="78000">
                  <a:srgbClr val="77924C"/>
                </a:gs>
                <a:gs pos="11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</p:spPr>
          <p:txBody>
            <a:bodyPr/>
            <a:lstStyle/>
            <a:p>
              <a:pPr rtl="0"/>
              <a:endParaRPr lang="es-MX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724B497-14BF-4C67-9912-B212C7F1B55E}"/>
                </a:ext>
              </a:extLst>
            </p:cNvPr>
            <p:cNvSpPr/>
            <p:nvPr userDrawn="1"/>
          </p:nvSpPr>
          <p:spPr>
            <a:xfrm>
              <a:off x="5896523" y="181555"/>
              <a:ext cx="564136" cy="5641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MX" dirty="0"/>
            </a:p>
          </p:txBody>
        </p:sp>
        <p:pic>
          <p:nvPicPr>
            <p:cNvPr id="6" name="Imagen 9">
              <a:extLst>
                <a:ext uri="{FF2B5EF4-FFF2-40B4-BE49-F238E27FC236}">
                  <a16:creationId xmlns:a16="http://schemas.microsoft.com/office/drawing/2014/main" id="{AD617311-3452-4BB7-0F09-D68A3684B04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983194" y="243606"/>
              <a:ext cx="1419110" cy="454667"/>
            </a:xfrm>
            <a:prstGeom prst="rect">
              <a:avLst/>
            </a:prstGeom>
          </p:spPr>
        </p:pic>
      </p:grpSp>
      <p:sp>
        <p:nvSpPr>
          <p:cNvPr id="23" name="Marcador de pie de página 5">
            <a:extLst>
              <a:ext uri="{FF2B5EF4-FFF2-40B4-BE49-F238E27FC236}">
                <a16:creationId xmlns:a16="http://schemas.microsoft.com/office/drawing/2014/main" id="{6079332A-86D8-1014-D3D2-47F6AE50D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4988" y="9159779"/>
            <a:ext cx="4662488" cy="534987"/>
          </a:xfrm>
          <a:prstGeom prst="rect">
            <a:avLst/>
          </a:prstGeom>
        </p:spPr>
        <p:txBody>
          <a:bodyPr anchor="ctr"/>
          <a:lstStyle>
            <a:lvl1pPr algn="l" rtl="0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s-MX"/>
              <a:t>Fuente: </a:t>
            </a:r>
            <a:endParaRPr lang="es-MX" dirty="0"/>
          </a:p>
        </p:txBody>
      </p:sp>
      <p:sp>
        <p:nvSpPr>
          <p:cNvPr id="24" name="Marcador de número de diapositiva 6">
            <a:extLst>
              <a:ext uri="{FF2B5EF4-FFF2-40B4-BE49-F238E27FC236}">
                <a16:creationId xmlns:a16="http://schemas.microsoft.com/office/drawing/2014/main" id="{3AD626C8-7335-9AB1-FCF0-9B8F6B837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89574" y="9159779"/>
            <a:ext cx="1747838" cy="534987"/>
          </a:xfrm>
        </p:spPr>
        <p:txBody>
          <a:bodyPr/>
          <a:lstStyle>
            <a:lvl1pPr rtl="0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1CEBF88-B430-4E44-A8A2-DCB1682CC2CE}" type="slidenum">
              <a:rPr lang="es-MX" smtClean="0"/>
              <a:pPr/>
              <a:t>‹Nº›</a:t>
            </a:fld>
            <a:endParaRPr lang="es-MX" dirty="0"/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11D04B9C-3238-71D9-4BBE-146A47BBF09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34988" y="1831512"/>
            <a:ext cx="6702423" cy="182880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s-MX"/>
              <a:t>Click to edit Master text styles</a:t>
            </a:r>
          </a:p>
          <a:p>
            <a:pPr lvl="1"/>
            <a:r>
              <a:rPr lang="es-MX"/>
              <a:t>Second level</a:t>
            </a:r>
          </a:p>
          <a:p>
            <a:pPr lvl="2"/>
            <a:r>
              <a:rPr lang="es-MX"/>
              <a:t>Third level</a:t>
            </a:r>
          </a:p>
          <a:p>
            <a:pPr lvl="3"/>
            <a:r>
              <a:rPr lang="es-MX"/>
              <a:t>Fourth level</a:t>
            </a:r>
          </a:p>
          <a:p>
            <a:pPr lvl="4"/>
            <a:r>
              <a:rPr lang="es-MX"/>
              <a:t>Fifth level</a:t>
            </a:r>
            <a:endParaRPr lang="es-MX" dirty="0"/>
          </a:p>
        </p:txBody>
      </p:sp>
      <p:sp>
        <p:nvSpPr>
          <p:cNvPr id="31" name="Content Placeholder 29">
            <a:extLst>
              <a:ext uri="{FF2B5EF4-FFF2-40B4-BE49-F238E27FC236}">
                <a16:creationId xmlns:a16="http://schemas.microsoft.com/office/drawing/2014/main" id="{97F5BFD9-72A9-0F61-B328-8078C47D53B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534988" y="4519098"/>
            <a:ext cx="6702423" cy="182880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s-MX"/>
              <a:t>Click to edit Master text styles</a:t>
            </a:r>
          </a:p>
          <a:p>
            <a:pPr lvl="1"/>
            <a:r>
              <a:rPr lang="es-MX"/>
              <a:t>Second level</a:t>
            </a:r>
          </a:p>
          <a:p>
            <a:pPr lvl="2"/>
            <a:r>
              <a:rPr lang="es-MX"/>
              <a:t>Third level</a:t>
            </a:r>
          </a:p>
          <a:p>
            <a:pPr lvl="3"/>
            <a:r>
              <a:rPr lang="es-MX"/>
              <a:t>Fourth level</a:t>
            </a:r>
          </a:p>
          <a:p>
            <a:pPr lvl="4"/>
            <a:r>
              <a:rPr lang="es-MX"/>
              <a:t>Fifth level</a:t>
            </a:r>
            <a:endParaRPr lang="es-MX" dirty="0"/>
          </a:p>
        </p:txBody>
      </p:sp>
      <p:sp>
        <p:nvSpPr>
          <p:cNvPr id="32" name="Content Placeholder 29">
            <a:extLst>
              <a:ext uri="{FF2B5EF4-FFF2-40B4-BE49-F238E27FC236}">
                <a16:creationId xmlns:a16="http://schemas.microsoft.com/office/drawing/2014/main" id="{2AD08F95-2A7E-E8D3-87D7-EB5CEFE98B74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34988" y="7206686"/>
            <a:ext cx="6702423" cy="182880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s-MX"/>
              <a:t>Click to edit Master text styles</a:t>
            </a:r>
          </a:p>
          <a:p>
            <a:pPr lvl="1"/>
            <a:r>
              <a:rPr lang="es-MX"/>
              <a:t>Second level</a:t>
            </a:r>
          </a:p>
          <a:p>
            <a:pPr lvl="2"/>
            <a:r>
              <a:rPr lang="es-MX"/>
              <a:t>Third level</a:t>
            </a:r>
          </a:p>
          <a:p>
            <a:pPr lvl="3"/>
            <a:r>
              <a:rPr lang="es-MX"/>
              <a:t>Fourth level</a:t>
            </a:r>
          </a:p>
          <a:p>
            <a:pPr lvl="4"/>
            <a:r>
              <a:rPr lang="es-MX"/>
              <a:t>Fifth level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23063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fon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think-cell data - do not delete" hidden="1">
            <a:extLst>
              <a:ext uri="{FF2B5EF4-FFF2-40B4-BE49-F238E27FC236}">
                <a16:creationId xmlns:a16="http://schemas.microsoft.com/office/drawing/2014/main" id="{A8DE076E-2CE1-7980-EEFB-BF46F2E5FC9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3762947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2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8DE076E-2CE1-7980-EEFB-BF46F2E5FC9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Freeform 4">
            <a:extLst>
              <a:ext uri="{FF2B5EF4-FFF2-40B4-BE49-F238E27FC236}">
                <a16:creationId xmlns:a16="http://schemas.microsoft.com/office/drawing/2014/main" id="{6DC9D569-18CA-4D67-5EC5-1BBAADE28637}"/>
              </a:ext>
            </a:extLst>
          </p:cNvPr>
          <p:cNvSpPr/>
          <p:nvPr/>
        </p:nvSpPr>
        <p:spPr>
          <a:xfrm flipH="1">
            <a:off x="-12036" y="853279"/>
            <a:ext cx="7784433" cy="8306500"/>
          </a:xfrm>
          <a:custGeom>
            <a:avLst/>
            <a:gdLst>
              <a:gd name="connsiteX0" fmla="*/ 0 w 3345142"/>
              <a:gd name="connsiteY0" fmla="*/ 52270 h 542956"/>
              <a:gd name="connsiteX1" fmla="*/ 3345142 w 3345142"/>
              <a:gd name="connsiteY1" fmla="*/ 0 h 542956"/>
              <a:gd name="connsiteX2" fmla="*/ 3345142 w 3345142"/>
              <a:gd name="connsiteY2" fmla="*/ 542956 h 542956"/>
              <a:gd name="connsiteX3" fmla="*/ 5170 w 3345142"/>
              <a:gd name="connsiteY3" fmla="*/ 542956 h 542956"/>
              <a:gd name="connsiteX4" fmla="*/ 0 w 3345142"/>
              <a:gd name="connsiteY4" fmla="*/ 52270 h 542956"/>
              <a:gd name="connsiteX0" fmla="*/ 0 w 3345142"/>
              <a:gd name="connsiteY0" fmla="*/ 29871 h 542956"/>
              <a:gd name="connsiteX1" fmla="*/ 3345142 w 3345142"/>
              <a:gd name="connsiteY1" fmla="*/ 0 h 542956"/>
              <a:gd name="connsiteX2" fmla="*/ 3345142 w 3345142"/>
              <a:gd name="connsiteY2" fmla="*/ 542956 h 542956"/>
              <a:gd name="connsiteX3" fmla="*/ 5170 w 3345142"/>
              <a:gd name="connsiteY3" fmla="*/ 542956 h 542956"/>
              <a:gd name="connsiteX4" fmla="*/ 0 w 3345142"/>
              <a:gd name="connsiteY4" fmla="*/ 29871 h 542956"/>
              <a:gd name="connsiteX0" fmla="*/ 0 w 3345142"/>
              <a:gd name="connsiteY0" fmla="*/ 25941 h 539026"/>
              <a:gd name="connsiteX1" fmla="*/ 3342540 w 3345142"/>
              <a:gd name="connsiteY1" fmla="*/ 0 h 539026"/>
              <a:gd name="connsiteX2" fmla="*/ 3345142 w 3345142"/>
              <a:gd name="connsiteY2" fmla="*/ 539026 h 539026"/>
              <a:gd name="connsiteX3" fmla="*/ 5170 w 3345142"/>
              <a:gd name="connsiteY3" fmla="*/ 539026 h 539026"/>
              <a:gd name="connsiteX4" fmla="*/ 0 w 3345142"/>
              <a:gd name="connsiteY4" fmla="*/ 25941 h 539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45142" h="539026">
                <a:moveTo>
                  <a:pt x="0" y="25941"/>
                </a:moveTo>
                <a:lnTo>
                  <a:pt x="3342540" y="0"/>
                </a:lnTo>
                <a:cubicBezTo>
                  <a:pt x="3343407" y="179675"/>
                  <a:pt x="3344275" y="359351"/>
                  <a:pt x="3345142" y="539026"/>
                </a:cubicBezTo>
                <a:lnTo>
                  <a:pt x="5170" y="539026"/>
                </a:lnTo>
                <a:cubicBezTo>
                  <a:pt x="5170" y="358041"/>
                  <a:pt x="0" y="206926"/>
                  <a:pt x="0" y="25941"/>
                </a:cubicBezTo>
                <a:close/>
              </a:path>
            </a:pathLst>
          </a:custGeom>
          <a:solidFill>
            <a:schemeClr val="bg2">
              <a:alpha val="60752"/>
            </a:schemeClr>
          </a:solidFill>
        </p:spPr>
        <p:txBody>
          <a:bodyPr/>
          <a:lstStyle/>
          <a:p>
            <a:pPr rtl="0"/>
            <a:endParaRPr lang="es-MX" sz="1600" dirty="0"/>
          </a:p>
        </p:txBody>
      </p:sp>
      <p:sp>
        <p:nvSpPr>
          <p:cNvPr id="29" name="Content Placeholder 33">
            <a:extLst>
              <a:ext uri="{FF2B5EF4-FFF2-40B4-BE49-F238E27FC236}">
                <a16:creationId xmlns:a16="http://schemas.microsoft.com/office/drawing/2014/main" id="{7476D74B-ECAB-C029-5B22-CCB91FD2335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34988" y="2228533"/>
            <a:ext cx="6702424" cy="6850350"/>
          </a:xfrm>
          <a:noFill/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s-MX"/>
              <a:t>Click to edit Master text styles</a:t>
            </a:r>
          </a:p>
          <a:p>
            <a:pPr lvl="1"/>
            <a:r>
              <a:rPr lang="es-MX"/>
              <a:t>Second level</a:t>
            </a:r>
          </a:p>
          <a:p>
            <a:pPr lvl="2"/>
            <a:r>
              <a:rPr lang="es-MX"/>
              <a:t>Third level</a:t>
            </a:r>
          </a:p>
          <a:p>
            <a:pPr lvl="3"/>
            <a:r>
              <a:rPr lang="es-MX"/>
              <a:t>Fourth level</a:t>
            </a:r>
          </a:p>
          <a:p>
            <a:pPr lvl="4"/>
            <a:r>
              <a:rPr lang="es-MX"/>
              <a:t>Fifth level</a:t>
            </a:r>
            <a:endParaRPr lang="es-MX" dirty="0"/>
          </a:p>
        </p:txBody>
      </p:sp>
      <p:sp>
        <p:nvSpPr>
          <p:cNvPr id="30" name="Marcador de texto 44">
            <a:extLst>
              <a:ext uri="{FF2B5EF4-FFF2-40B4-BE49-F238E27FC236}">
                <a16:creationId xmlns:a16="http://schemas.microsoft.com/office/drawing/2014/main" id="{EA6E8A6A-343D-8B9D-90F9-B87B3EBE47C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34988" y="1094875"/>
            <a:ext cx="6702424" cy="1052762"/>
          </a:xfrm>
          <a:noFill/>
        </p:spPr>
        <p:txBody>
          <a:bodyPr anchor="ctr">
            <a:normAutofit/>
          </a:bodyPr>
          <a:lstStyle>
            <a:lvl1pPr marL="0" indent="0" rtl="0">
              <a:buNone/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s-MX" dirty="0"/>
              <a:t>Haga clic para modificar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F8C3345-7C98-6627-445D-DEE47CA16FD6}"/>
              </a:ext>
            </a:extLst>
          </p:cNvPr>
          <p:cNvGrpSpPr/>
          <p:nvPr userDrawn="1"/>
        </p:nvGrpSpPr>
        <p:grpSpPr>
          <a:xfrm>
            <a:off x="-2" y="179508"/>
            <a:ext cx="7772402" cy="566183"/>
            <a:chOff x="-2" y="179508"/>
            <a:chExt cx="7772402" cy="56618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D06AC77-DE71-9EFB-E9AF-40332CF438DA}"/>
                </a:ext>
              </a:extLst>
            </p:cNvPr>
            <p:cNvSpPr/>
            <p:nvPr userDrawn="1"/>
          </p:nvSpPr>
          <p:spPr>
            <a:xfrm>
              <a:off x="5924610" y="179508"/>
              <a:ext cx="1847790" cy="5491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MX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A691B1DE-9DD6-E948-C5FB-8C698CA1CBB2}"/>
                </a:ext>
              </a:extLst>
            </p:cNvPr>
            <p:cNvSpPr/>
            <p:nvPr/>
          </p:nvSpPr>
          <p:spPr>
            <a:xfrm rot="5400000">
              <a:off x="2834973" y="-2631078"/>
              <a:ext cx="534084" cy="6204034"/>
            </a:xfrm>
            <a:custGeom>
              <a:avLst/>
              <a:gdLst/>
              <a:ahLst/>
              <a:cxnLst/>
              <a:rect l="l" t="t" r="r" b="b"/>
              <a:pathLst>
                <a:path w="310663" h="481599">
                  <a:moveTo>
                    <a:pt x="0" y="0"/>
                  </a:moveTo>
                  <a:lnTo>
                    <a:pt x="310663" y="0"/>
                  </a:lnTo>
                  <a:lnTo>
                    <a:pt x="310663" y="481599"/>
                  </a:lnTo>
                  <a:lnTo>
                    <a:pt x="0" y="481599"/>
                  </a:lnTo>
                  <a:close/>
                </a:path>
              </a:pathLst>
            </a:custGeom>
            <a:gradFill flip="none" rotWithShape="1">
              <a:gsLst>
                <a:gs pos="78000">
                  <a:srgbClr val="77924C"/>
                </a:gs>
                <a:gs pos="11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</p:spPr>
          <p:txBody>
            <a:bodyPr/>
            <a:lstStyle/>
            <a:p>
              <a:pPr rtl="0"/>
              <a:endParaRPr lang="es-MX" dirty="0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C60573B3-CFA4-77B8-46D2-FB37A6694BD8}"/>
                </a:ext>
              </a:extLst>
            </p:cNvPr>
            <p:cNvSpPr/>
            <p:nvPr userDrawn="1"/>
          </p:nvSpPr>
          <p:spPr>
            <a:xfrm>
              <a:off x="5896523" y="181555"/>
              <a:ext cx="564136" cy="5641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MX" dirty="0"/>
            </a:p>
          </p:txBody>
        </p:sp>
        <p:pic>
          <p:nvPicPr>
            <p:cNvPr id="14" name="Imagen 9">
              <a:extLst>
                <a:ext uri="{FF2B5EF4-FFF2-40B4-BE49-F238E27FC236}">
                  <a16:creationId xmlns:a16="http://schemas.microsoft.com/office/drawing/2014/main" id="{7510D801-F57E-081F-B5C8-2CA8EBB1574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983194" y="243606"/>
              <a:ext cx="1419110" cy="454667"/>
            </a:xfrm>
            <a:prstGeom prst="rect">
              <a:avLst/>
            </a:prstGeom>
          </p:spPr>
        </p:pic>
      </p:grpSp>
      <p:sp>
        <p:nvSpPr>
          <p:cNvPr id="26" name="Marcador de pie de página 5">
            <a:extLst>
              <a:ext uri="{FF2B5EF4-FFF2-40B4-BE49-F238E27FC236}">
                <a16:creationId xmlns:a16="http://schemas.microsoft.com/office/drawing/2014/main" id="{84B90D04-76CE-CFA2-C055-7018D3A2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4988" y="9159779"/>
            <a:ext cx="4662488" cy="534987"/>
          </a:xfrm>
          <a:prstGeom prst="rect">
            <a:avLst/>
          </a:prstGeom>
        </p:spPr>
        <p:txBody>
          <a:bodyPr anchor="ctr"/>
          <a:lstStyle>
            <a:lvl1pPr algn="l" rtl="0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s-MX"/>
              <a:t>Fuente: </a:t>
            </a:r>
            <a:endParaRPr lang="es-MX" dirty="0"/>
          </a:p>
        </p:txBody>
      </p:sp>
      <p:sp>
        <p:nvSpPr>
          <p:cNvPr id="27" name="Marcador de número de diapositiva 6">
            <a:extLst>
              <a:ext uri="{FF2B5EF4-FFF2-40B4-BE49-F238E27FC236}">
                <a16:creationId xmlns:a16="http://schemas.microsoft.com/office/drawing/2014/main" id="{1AC1BDCF-CA55-924E-0A69-7F6E0009E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89574" y="9159779"/>
            <a:ext cx="1747838" cy="534987"/>
          </a:xfrm>
        </p:spPr>
        <p:txBody>
          <a:bodyPr/>
          <a:lstStyle>
            <a:lvl1pPr rtl="0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1CEBF88-B430-4E44-A8A2-DCB1682CC2CE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109888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68" userDrawn="1">
          <p15:clr>
            <a:srgbClr val="FBAE40"/>
          </p15:clr>
        </p15:guide>
        <p15:guide id="2" pos="244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ra Newslet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think-cell data - do not delete" hidden="1">
            <a:extLst>
              <a:ext uri="{FF2B5EF4-FFF2-40B4-BE49-F238E27FC236}">
                <a16:creationId xmlns:a16="http://schemas.microsoft.com/office/drawing/2014/main" id="{2BEFDEEA-EA43-BDCF-BF5F-4B0CC4DC9C96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509470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1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BEFDEEA-EA43-BDCF-BF5F-4B0CC4DC9C9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Freeform 4">
            <a:extLst>
              <a:ext uri="{FF2B5EF4-FFF2-40B4-BE49-F238E27FC236}">
                <a16:creationId xmlns:a16="http://schemas.microsoft.com/office/drawing/2014/main" id="{4EB2E930-FD09-E2FC-84A4-140674DF93C0}"/>
              </a:ext>
            </a:extLst>
          </p:cNvPr>
          <p:cNvSpPr/>
          <p:nvPr userDrawn="1"/>
        </p:nvSpPr>
        <p:spPr>
          <a:xfrm>
            <a:off x="0" y="7984819"/>
            <a:ext cx="7772400" cy="1116768"/>
          </a:xfrm>
          <a:custGeom>
            <a:avLst/>
            <a:gdLst/>
            <a:ahLst/>
            <a:cxnLst/>
            <a:rect l="l" t="t" r="r" b="b"/>
            <a:pathLst>
              <a:path w="3339972" h="542956">
                <a:moveTo>
                  <a:pt x="0" y="0"/>
                </a:moveTo>
                <a:lnTo>
                  <a:pt x="3339972" y="0"/>
                </a:lnTo>
                <a:lnTo>
                  <a:pt x="3339972" y="542956"/>
                </a:lnTo>
                <a:lnTo>
                  <a:pt x="0" y="542956"/>
                </a:lnTo>
                <a:close/>
              </a:path>
            </a:pathLst>
          </a:custGeom>
          <a:solidFill>
            <a:schemeClr val="bg2">
              <a:alpha val="60752"/>
            </a:schemeClr>
          </a:solidFill>
        </p:spPr>
        <p:txBody>
          <a:bodyPr/>
          <a:lstStyle/>
          <a:p>
            <a:pPr rtl="0"/>
            <a:endParaRPr lang="es-MX" dirty="0"/>
          </a:p>
        </p:txBody>
      </p:sp>
      <p:sp>
        <p:nvSpPr>
          <p:cNvPr id="27" name="Content Placeholder 33">
            <a:extLst>
              <a:ext uri="{FF2B5EF4-FFF2-40B4-BE49-F238E27FC236}">
                <a16:creationId xmlns:a16="http://schemas.microsoft.com/office/drawing/2014/main" id="{CA724F71-4B49-EBC2-79D1-A3A80134A7F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34988" y="2228533"/>
            <a:ext cx="6702424" cy="5698094"/>
          </a:xfrm>
          <a:noFill/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s-MX"/>
              <a:t>Click to edit Master text styles</a:t>
            </a:r>
          </a:p>
          <a:p>
            <a:pPr lvl="1"/>
            <a:r>
              <a:rPr lang="es-MX"/>
              <a:t>Second level</a:t>
            </a:r>
          </a:p>
          <a:p>
            <a:pPr lvl="2"/>
            <a:r>
              <a:rPr lang="es-MX"/>
              <a:t>Third level</a:t>
            </a:r>
          </a:p>
          <a:p>
            <a:pPr lvl="3"/>
            <a:r>
              <a:rPr lang="es-MX"/>
              <a:t>Fourth level</a:t>
            </a:r>
          </a:p>
          <a:p>
            <a:pPr lvl="4"/>
            <a:r>
              <a:rPr lang="es-MX"/>
              <a:t>Fifth level</a:t>
            </a:r>
            <a:endParaRPr lang="es-MX" dirty="0"/>
          </a:p>
        </p:txBody>
      </p:sp>
      <p:sp>
        <p:nvSpPr>
          <p:cNvPr id="28" name="Marcador de texto 44">
            <a:extLst>
              <a:ext uri="{FF2B5EF4-FFF2-40B4-BE49-F238E27FC236}">
                <a16:creationId xmlns:a16="http://schemas.microsoft.com/office/drawing/2014/main" id="{D566E331-5A5B-476A-6511-B2C2C356ECB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34988" y="1094875"/>
            <a:ext cx="6702424" cy="1052762"/>
          </a:xfrm>
          <a:noFill/>
        </p:spPr>
        <p:txBody>
          <a:bodyPr anchor="ctr">
            <a:normAutofit/>
          </a:bodyPr>
          <a:lstStyle>
            <a:lvl1pPr marL="0" indent="0" rtl="0">
              <a:buNone/>
              <a:defRPr sz="2000" b="1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s-MX" dirty="0"/>
              <a:t>Haga clic para modificar</a:t>
            </a:r>
          </a:p>
        </p:txBody>
      </p:sp>
      <p:sp>
        <p:nvSpPr>
          <p:cNvPr id="15" name="Marcador de texto 14">
            <a:extLst>
              <a:ext uri="{FF2B5EF4-FFF2-40B4-BE49-F238E27FC236}">
                <a16:creationId xmlns:a16="http://schemas.microsoft.com/office/drawing/2014/main" id="{12E4704E-4E4C-2A5E-D5F6-9C144AB045E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4988" y="8086003"/>
            <a:ext cx="6702424" cy="914400"/>
          </a:xfrm>
        </p:spPr>
        <p:txBody>
          <a:bodyPr>
            <a:normAutofit/>
          </a:bodyPr>
          <a:lstStyle>
            <a:lvl1pPr marL="0" indent="0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s-MX" dirty="0"/>
              <a:t>Haga clic para modificar los estilos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B0EC13B-157B-8110-2611-1681652AD797}"/>
              </a:ext>
            </a:extLst>
          </p:cNvPr>
          <p:cNvGrpSpPr/>
          <p:nvPr userDrawn="1"/>
        </p:nvGrpSpPr>
        <p:grpSpPr>
          <a:xfrm>
            <a:off x="-2" y="179508"/>
            <a:ext cx="7772402" cy="566183"/>
            <a:chOff x="-2" y="179508"/>
            <a:chExt cx="7772402" cy="566183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765AC0A-27A5-DAB8-2202-8032AE96E8C8}"/>
                </a:ext>
              </a:extLst>
            </p:cNvPr>
            <p:cNvSpPr/>
            <p:nvPr userDrawn="1"/>
          </p:nvSpPr>
          <p:spPr>
            <a:xfrm>
              <a:off x="5924610" y="179508"/>
              <a:ext cx="1847790" cy="5491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MX" dirty="0"/>
            </a:p>
          </p:txBody>
        </p:sp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E52A6178-0E2E-F470-73FF-6E72530D35D3}"/>
                </a:ext>
              </a:extLst>
            </p:cNvPr>
            <p:cNvSpPr/>
            <p:nvPr/>
          </p:nvSpPr>
          <p:spPr>
            <a:xfrm rot="5400000">
              <a:off x="2834973" y="-2631078"/>
              <a:ext cx="534084" cy="6204034"/>
            </a:xfrm>
            <a:custGeom>
              <a:avLst/>
              <a:gdLst/>
              <a:ahLst/>
              <a:cxnLst/>
              <a:rect l="l" t="t" r="r" b="b"/>
              <a:pathLst>
                <a:path w="310663" h="481599">
                  <a:moveTo>
                    <a:pt x="0" y="0"/>
                  </a:moveTo>
                  <a:lnTo>
                    <a:pt x="310663" y="0"/>
                  </a:lnTo>
                  <a:lnTo>
                    <a:pt x="310663" y="481599"/>
                  </a:lnTo>
                  <a:lnTo>
                    <a:pt x="0" y="481599"/>
                  </a:lnTo>
                  <a:close/>
                </a:path>
              </a:pathLst>
            </a:custGeom>
            <a:gradFill flip="none" rotWithShape="1">
              <a:gsLst>
                <a:gs pos="78000">
                  <a:srgbClr val="77924C"/>
                </a:gs>
                <a:gs pos="11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</p:spPr>
          <p:txBody>
            <a:bodyPr/>
            <a:lstStyle/>
            <a:p>
              <a:pPr rtl="0"/>
              <a:endParaRPr lang="es-MX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F7AAF66-DBF5-1620-EB0D-BAC83DF0175D}"/>
                </a:ext>
              </a:extLst>
            </p:cNvPr>
            <p:cNvSpPr/>
            <p:nvPr userDrawn="1"/>
          </p:nvSpPr>
          <p:spPr>
            <a:xfrm>
              <a:off x="5896523" y="181555"/>
              <a:ext cx="564136" cy="5641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MX" dirty="0"/>
            </a:p>
          </p:txBody>
        </p:sp>
        <p:pic>
          <p:nvPicPr>
            <p:cNvPr id="14" name="Imagen 9">
              <a:extLst>
                <a:ext uri="{FF2B5EF4-FFF2-40B4-BE49-F238E27FC236}">
                  <a16:creationId xmlns:a16="http://schemas.microsoft.com/office/drawing/2014/main" id="{81E65CE7-B7A8-66CB-D118-BBD7B3486A0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983194" y="243606"/>
              <a:ext cx="1419110" cy="454667"/>
            </a:xfrm>
            <a:prstGeom prst="rect">
              <a:avLst/>
            </a:prstGeom>
          </p:spPr>
        </p:pic>
      </p:grpSp>
      <p:sp>
        <p:nvSpPr>
          <p:cNvPr id="25" name="Marcador de pie de página 5">
            <a:extLst>
              <a:ext uri="{FF2B5EF4-FFF2-40B4-BE49-F238E27FC236}">
                <a16:creationId xmlns:a16="http://schemas.microsoft.com/office/drawing/2014/main" id="{BAA105E1-254E-EF7D-7992-4CD509C1A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4988" y="9159779"/>
            <a:ext cx="4662488" cy="534987"/>
          </a:xfrm>
          <a:prstGeom prst="rect">
            <a:avLst/>
          </a:prstGeom>
        </p:spPr>
        <p:txBody>
          <a:bodyPr anchor="ctr"/>
          <a:lstStyle>
            <a:lvl1pPr algn="l" rtl="0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s-MX"/>
              <a:t>Fuente: </a:t>
            </a:r>
            <a:endParaRPr lang="es-MX" dirty="0"/>
          </a:p>
        </p:txBody>
      </p:sp>
      <p:sp>
        <p:nvSpPr>
          <p:cNvPr id="26" name="Marcador de número de diapositiva 6">
            <a:extLst>
              <a:ext uri="{FF2B5EF4-FFF2-40B4-BE49-F238E27FC236}">
                <a16:creationId xmlns:a16="http://schemas.microsoft.com/office/drawing/2014/main" id="{FA4A4D14-A105-7416-1D45-205BC9B45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89574" y="9159779"/>
            <a:ext cx="1747838" cy="534987"/>
          </a:xfrm>
        </p:spPr>
        <p:txBody>
          <a:bodyPr/>
          <a:lstStyle>
            <a:lvl1pPr rtl="0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1CEBF88-B430-4E44-A8A2-DCB1682CC2CE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25636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ble secc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4249B61E-5FF7-F6A6-49F6-8C7A4739CAF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839933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249B61E-5FF7-F6A6-49F6-8C7A4739CAF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D5A3E047-A1E9-2D4F-190B-E6C05D3889A0}"/>
              </a:ext>
            </a:extLst>
          </p:cNvPr>
          <p:cNvGrpSpPr/>
          <p:nvPr userDrawn="1"/>
        </p:nvGrpSpPr>
        <p:grpSpPr>
          <a:xfrm>
            <a:off x="-2" y="179508"/>
            <a:ext cx="7772402" cy="566183"/>
            <a:chOff x="-2" y="179508"/>
            <a:chExt cx="7772402" cy="566183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B1876F6-5B0F-7F8B-3F04-61F4D3A219B2}"/>
                </a:ext>
              </a:extLst>
            </p:cNvPr>
            <p:cNvSpPr/>
            <p:nvPr userDrawn="1"/>
          </p:nvSpPr>
          <p:spPr>
            <a:xfrm>
              <a:off x="5924610" y="179508"/>
              <a:ext cx="1847790" cy="5491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MX" dirty="0"/>
            </a:p>
          </p:txBody>
        </p:sp>
        <p:sp>
          <p:nvSpPr>
            <p:cNvPr id="4" name="Freeform 11">
              <a:extLst>
                <a:ext uri="{FF2B5EF4-FFF2-40B4-BE49-F238E27FC236}">
                  <a16:creationId xmlns:a16="http://schemas.microsoft.com/office/drawing/2014/main" id="{9743C8C8-8444-6FE5-EC77-AD4806F710AC}"/>
                </a:ext>
              </a:extLst>
            </p:cNvPr>
            <p:cNvSpPr/>
            <p:nvPr/>
          </p:nvSpPr>
          <p:spPr>
            <a:xfrm rot="5400000">
              <a:off x="2834973" y="-2631078"/>
              <a:ext cx="534084" cy="6204034"/>
            </a:xfrm>
            <a:custGeom>
              <a:avLst/>
              <a:gdLst/>
              <a:ahLst/>
              <a:cxnLst/>
              <a:rect l="l" t="t" r="r" b="b"/>
              <a:pathLst>
                <a:path w="310663" h="481599">
                  <a:moveTo>
                    <a:pt x="0" y="0"/>
                  </a:moveTo>
                  <a:lnTo>
                    <a:pt x="310663" y="0"/>
                  </a:lnTo>
                  <a:lnTo>
                    <a:pt x="310663" y="481599"/>
                  </a:lnTo>
                  <a:lnTo>
                    <a:pt x="0" y="481599"/>
                  </a:lnTo>
                  <a:close/>
                </a:path>
              </a:pathLst>
            </a:custGeom>
            <a:gradFill flip="none" rotWithShape="1">
              <a:gsLst>
                <a:gs pos="78000">
                  <a:srgbClr val="77924C"/>
                </a:gs>
                <a:gs pos="11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</p:spPr>
          <p:txBody>
            <a:bodyPr/>
            <a:lstStyle/>
            <a:p>
              <a:pPr rtl="0"/>
              <a:endParaRPr lang="es-MX" dirty="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0231DECA-869A-E5E0-C22C-F2D242FCC23E}"/>
                </a:ext>
              </a:extLst>
            </p:cNvPr>
            <p:cNvSpPr/>
            <p:nvPr userDrawn="1"/>
          </p:nvSpPr>
          <p:spPr>
            <a:xfrm>
              <a:off x="5896523" y="181555"/>
              <a:ext cx="564136" cy="5641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MX" dirty="0"/>
            </a:p>
          </p:txBody>
        </p:sp>
        <p:pic>
          <p:nvPicPr>
            <p:cNvPr id="8" name="Imagen 9">
              <a:extLst>
                <a:ext uri="{FF2B5EF4-FFF2-40B4-BE49-F238E27FC236}">
                  <a16:creationId xmlns:a16="http://schemas.microsoft.com/office/drawing/2014/main" id="{17515887-B783-854C-2E6D-82472D54D2C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983194" y="243606"/>
              <a:ext cx="1419110" cy="454667"/>
            </a:xfrm>
            <a:prstGeom prst="rect">
              <a:avLst/>
            </a:prstGeom>
          </p:spPr>
        </p:pic>
      </p:grpSp>
      <p:sp>
        <p:nvSpPr>
          <p:cNvPr id="9" name="Marcador de texto 16">
            <a:extLst>
              <a:ext uri="{FF2B5EF4-FFF2-40B4-BE49-F238E27FC236}">
                <a16:creationId xmlns:a16="http://schemas.microsoft.com/office/drawing/2014/main" id="{2DBF7EB7-2C59-32C9-2565-442B4212B5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34988" y="1173519"/>
            <a:ext cx="6702423" cy="457200"/>
          </a:xfrm>
        </p:spPr>
        <p:txBody>
          <a:bodyPr anchor="ctr">
            <a:normAutofit/>
          </a:bodyPr>
          <a:lstStyle>
            <a:lvl1pPr marL="0" indent="0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s-MX" dirty="0"/>
              <a:t>Haga clic para modificar</a:t>
            </a:r>
          </a:p>
        </p:txBody>
      </p:sp>
      <p:sp>
        <p:nvSpPr>
          <p:cNvPr id="10" name="Marcador de texto 16">
            <a:extLst>
              <a:ext uri="{FF2B5EF4-FFF2-40B4-BE49-F238E27FC236}">
                <a16:creationId xmlns:a16="http://schemas.microsoft.com/office/drawing/2014/main" id="{043E9EB6-06A5-D252-F511-83EB0353022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4988" y="5282407"/>
            <a:ext cx="6702423" cy="457200"/>
          </a:xfrm>
        </p:spPr>
        <p:txBody>
          <a:bodyPr anchor="ctr">
            <a:normAutofit/>
          </a:bodyPr>
          <a:lstStyle>
            <a:lvl1pPr marL="0" indent="0" rtl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s-MX" dirty="0"/>
              <a:t>Haga clic para modificar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F4E6556F-2D69-9F80-60EE-A7411EC461E4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534988" y="6059115"/>
            <a:ext cx="6702423" cy="301267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s-MX"/>
              <a:t>Click to edit Master text styles</a:t>
            </a:r>
          </a:p>
          <a:p>
            <a:pPr lvl="1"/>
            <a:r>
              <a:rPr lang="es-MX"/>
              <a:t>Second level</a:t>
            </a:r>
          </a:p>
          <a:p>
            <a:pPr lvl="2"/>
            <a:r>
              <a:rPr lang="es-MX"/>
              <a:t>Third level</a:t>
            </a:r>
          </a:p>
          <a:p>
            <a:pPr lvl="3"/>
            <a:r>
              <a:rPr lang="es-MX"/>
              <a:t>Fourth level</a:t>
            </a:r>
          </a:p>
          <a:p>
            <a:pPr lvl="4"/>
            <a:r>
              <a:rPr lang="es-MX"/>
              <a:t>Fifth level</a:t>
            </a:r>
            <a:endParaRPr lang="es-MX" dirty="0"/>
          </a:p>
        </p:txBody>
      </p:sp>
      <p:sp>
        <p:nvSpPr>
          <p:cNvPr id="24" name="Content Placeholder 22">
            <a:extLst>
              <a:ext uri="{FF2B5EF4-FFF2-40B4-BE49-F238E27FC236}">
                <a16:creationId xmlns:a16="http://schemas.microsoft.com/office/drawing/2014/main" id="{A43649DA-25B9-E34D-E887-E3D32F5CFEDC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534988" y="1950228"/>
            <a:ext cx="6702423" cy="3012670"/>
          </a:xfrm>
        </p:spPr>
        <p:txBody>
          <a:bodyPr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</a:lstStyle>
          <a:p>
            <a:pPr lvl="0"/>
            <a:r>
              <a:rPr lang="es-MX"/>
              <a:t>Click to edit Master text styles</a:t>
            </a:r>
          </a:p>
          <a:p>
            <a:pPr lvl="1"/>
            <a:r>
              <a:rPr lang="es-MX"/>
              <a:t>Second level</a:t>
            </a:r>
          </a:p>
          <a:p>
            <a:pPr lvl="2"/>
            <a:r>
              <a:rPr lang="es-MX"/>
              <a:t>Third level</a:t>
            </a:r>
          </a:p>
          <a:p>
            <a:pPr lvl="3"/>
            <a:r>
              <a:rPr lang="es-MX"/>
              <a:t>Fourth level</a:t>
            </a:r>
          </a:p>
          <a:p>
            <a:pPr lvl="4"/>
            <a:r>
              <a:rPr lang="es-MX"/>
              <a:t>Fifth level</a:t>
            </a:r>
            <a:endParaRPr lang="es-MX" dirty="0"/>
          </a:p>
        </p:txBody>
      </p:sp>
      <p:sp>
        <p:nvSpPr>
          <p:cNvPr id="25" name="Marcador de pie de página 5">
            <a:extLst>
              <a:ext uri="{FF2B5EF4-FFF2-40B4-BE49-F238E27FC236}">
                <a16:creationId xmlns:a16="http://schemas.microsoft.com/office/drawing/2014/main" id="{4B3B9EE2-3037-BE01-A466-7351391FD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4988" y="9159779"/>
            <a:ext cx="4662488" cy="534987"/>
          </a:xfrm>
          <a:prstGeom prst="rect">
            <a:avLst/>
          </a:prstGeom>
        </p:spPr>
        <p:txBody>
          <a:bodyPr anchor="ctr"/>
          <a:lstStyle>
            <a:lvl1pPr algn="l" rtl="0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s-MX"/>
              <a:t>Fuente: </a:t>
            </a:r>
            <a:endParaRPr lang="es-MX" dirty="0"/>
          </a:p>
        </p:txBody>
      </p:sp>
      <p:sp>
        <p:nvSpPr>
          <p:cNvPr id="26" name="Marcador de número de diapositiva 6">
            <a:extLst>
              <a:ext uri="{FF2B5EF4-FFF2-40B4-BE49-F238E27FC236}">
                <a16:creationId xmlns:a16="http://schemas.microsoft.com/office/drawing/2014/main" id="{7059ED66-8838-DE62-4E07-CF18BDB90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89574" y="9159779"/>
            <a:ext cx="1747838" cy="534987"/>
          </a:xfrm>
        </p:spPr>
        <p:txBody>
          <a:bodyPr/>
          <a:lstStyle>
            <a:lvl1pPr rtl="0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1CEBF88-B430-4E44-A8A2-DCB1682CC2CE}" type="slidenum">
              <a:rPr lang="es-MX" smtClean="0"/>
              <a:pPr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704795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D766896-F4EB-1AB3-8548-00AE705BD5D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0575556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D766896-F4EB-1AB3-8548-00AE705BD5D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Marcador de posición de imagen 10"/>
          <p:cNvSpPr>
            <a:spLocks noGrp="1"/>
          </p:cNvSpPr>
          <p:nvPr>
            <p:ph type="pic" sz="quarter" idx="19"/>
          </p:nvPr>
        </p:nvSpPr>
        <p:spPr>
          <a:xfrm>
            <a:off x="1" y="0"/>
            <a:ext cx="7772400" cy="3581785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s-MX"/>
          </a:p>
        </p:txBody>
      </p:sp>
      <p:sp>
        <p:nvSpPr>
          <p:cNvPr id="21" name="TextBox 15">
            <a:extLst>
              <a:ext uri="{FF2B5EF4-FFF2-40B4-BE49-F238E27FC236}">
                <a16:creationId xmlns:a16="http://schemas.microsoft.com/office/drawing/2014/main" id="{7FD3117D-E8A6-4A68-3F07-5CB8BFF82642}"/>
              </a:ext>
            </a:extLst>
          </p:cNvPr>
          <p:cNvSpPr txBox="1"/>
          <p:nvPr/>
        </p:nvSpPr>
        <p:spPr>
          <a:xfrm>
            <a:off x="166661" y="3981768"/>
            <a:ext cx="2796716" cy="3423019"/>
          </a:xfrm>
          <a:prstGeom prst="rect">
            <a:avLst/>
          </a:prstGeom>
        </p:spPr>
        <p:txBody>
          <a:bodyPr lIns="47790" tIns="47790" rIns="47790" bIns="47790" rtlCol="0" anchor="ctr"/>
          <a:lstStyle/>
          <a:p>
            <a:pPr algn="ctr">
              <a:lnSpc>
                <a:spcPts val="1843"/>
              </a:lnSpc>
              <a:spcBef>
                <a:spcPct val="0"/>
              </a:spcBef>
            </a:pPr>
            <a:endParaRPr/>
          </a:p>
        </p:txBody>
      </p:sp>
      <p:sp>
        <p:nvSpPr>
          <p:cNvPr id="92" name="Freeform 4">
            <a:extLst>
              <a:ext uri="{FF2B5EF4-FFF2-40B4-BE49-F238E27FC236}">
                <a16:creationId xmlns:a16="http://schemas.microsoft.com/office/drawing/2014/main" id="{675B4D04-DF0A-614C-342D-008C4E44A867}"/>
              </a:ext>
            </a:extLst>
          </p:cNvPr>
          <p:cNvSpPr/>
          <p:nvPr userDrawn="1"/>
        </p:nvSpPr>
        <p:spPr>
          <a:xfrm>
            <a:off x="-2" y="3867463"/>
            <a:ext cx="7772402" cy="5017426"/>
          </a:xfrm>
          <a:custGeom>
            <a:avLst/>
            <a:gdLst/>
            <a:ahLst/>
            <a:cxnLst/>
            <a:rect l="l" t="t" r="r" b="b"/>
            <a:pathLst>
              <a:path w="3339972" h="542956">
                <a:moveTo>
                  <a:pt x="0" y="0"/>
                </a:moveTo>
                <a:lnTo>
                  <a:pt x="3339972" y="0"/>
                </a:lnTo>
                <a:lnTo>
                  <a:pt x="3339972" y="542956"/>
                </a:lnTo>
                <a:lnTo>
                  <a:pt x="0" y="542956"/>
                </a:lnTo>
                <a:close/>
              </a:path>
            </a:pathLst>
          </a:custGeom>
          <a:gradFill flip="none" rotWithShape="1">
            <a:gsLst>
              <a:gs pos="0">
                <a:srgbClr val="CBD9C3"/>
              </a:gs>
              <a:gs pos="23000">
                <a:srgbClr val="BED1B4"/>
              </a:gs>
              <a:gs pos="87000">
                <a:srgbClr val="85A674"/>
              </a:gs>
            </a:gsLst>
            <a:lin ang="15600000" scaled="0"/>
            <a:tileRect/>
          </a:gradFill>
        </p:spPr>
        <p:txBody>
          <a:bodyPr anchor="ctr"/>
          <a:lstStyle/>
          <a:p>
            <a:endParaRPr lang="es-MX" dirty="0"/>
          </a:p>
        </p:txBody>
      </p:sp>
      <p:sp>
        <p:nvSpPr>
          <p:cNvPr id="93" name="TextBox 5">
            <a:extLst>
              <a:ext uri="{FF2B5EF4-FFF2-40B4-BE49-F238E27FC236}">
                <a16:creationId xmlns:a16="http://schemas.microsoft.com/office/drawing/2014/main" id="{7DF3BD85-FE13-74FE-C4A0-BB125DA9954C}"/>
              </a:ext>
            </a:extLst>
          </p:cNvPr>
          <p:cNvSpPr txBox="1"/>
          <p:nvPr/>
        </p:nvSpPr>
        <p:spPr>
          <a:xfrm>
            <a:off x="1" y="2699463"/>
            <a:ext cx="7772400" cy="1780306"/>
          </a:xfrm>
          <a:prstGeom prst="rect">
            <a:avLst/>
          </a:prstGeom>
        </p:spPr>
        <p:txBody>
          <a:bodyPr lIns="47790" tIns="47790" rIns="47790" bIns="47790" rtlCol="0" anchor="ctr"/>
          <a:lstStyle/>
          <a:p>
            <a:pPr algn="ctr">
              <a:lnSpc>
                <a:spcPts val="1843"/>
              </a:lnSpc>
            </a:pPr>
            <a:endParaRPr/>
          </a:p>
        </p:txBody>
      </p:sp>
      <p:sp>
        <p:nvSpPr>
          <p:cNvPr id="43" name="Marcador de texto 42">
            <a:extLst>
              <a:ext uri="{FF2B5EF4-FFF2-40B4-BE49-F238E27FC236}">
                <a16:creationId xmlns:a16="http://schemas.microsoft.com/office/drawing/2014/main" id="{666085ED-17F0-0EFD-1BE6-1C0DCB922F6D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280711" y="5650808"/>
            <a:ext cx="7196542" cy="400923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800" b="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s-MX" dirty="0"/>
              <a:t>Haga clic para modificar</a:t>
            </a:r>
          </a:p>
        </p:txBody>
      </p:sp>
      <p:sp>
        <p:nvSpPr>
          <p:cNvPr id="55" name="Título 54">
            <a:extLst>
              <a:ext uri="{FF2B5EF4-FFF2-40B4-BE49-F238E27FC236}">
                <a16:creationId xmlns:a16="http://schemas.microsoft.com/office/drawing/2014/main" id="{AB24F1F3-FA3D-034F-E829-1376569CDA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1763" y="4623573"/>
            <a:ext cx="7196542" cy="670730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l">
              <a:defRPr sz="4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s-MX" dirty="0"/>
              <a:t>HAZ CLIC PARA MODIFICAR</a:t>
            </a:r>
          </a:p>
        </p:txBody>
      </p:sp>
      <p:sp>
        <p:nvSpPr>
          <p:cNvPr id="95" name="Marcador de texto 94">
            <a:extLst>
              <a:ext uri="{FF2B5EF4-FFF2-40B4-BE49-F238E27FC236}">
                <a16:creationId xmlns:a16="http://schemas.microsoft.com/office/drawing/2014/main" id="{73A47F6E-6452-11AA-B71D-435F637AF829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280711" y="6462303"/>
            <a:ext cx="7196542" cy="364324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s-MX" dirty="0"/>
              <a:t>Haga clic para modificar</a:t>
            </a:r>
          </a:p>
        </p:txBody>
      </p:sp>
      <p:sp>
        <p:nvSpPr>
          <p:cNvPr id="16" name="Marcador de número de diapositiva 5">
            <a:extLst>
              <a:ext uri="{FF2B5EF4-FFF2-40B4-BE49-F238E27FC236}">
                <a16:creationId xmlns:a16="http://schemas.microsoft.com/office/drawing/2014/main" id="{4F55DD63-5DE0-35BB-CE53-F633F8F6A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89574" y="9170566"/>
            <a:ext cx="1747838" cy="53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EBF88-B430-4E44-A8A2-DCB1682CC2CE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17" name="Marcador de pie de página 11">
            <a:extLst>
              <a:ext uri="{FF2B5EF4-FFF2-40B4-BE49-F238E27FC236}">
                <a16:creationId xmlns:a16="http://schemas.microsoft.com/office/drawing/2014/main" id="{66C66C5F-0E5C-D3BC-6D46-1AF6F232BA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4988" y="9170567"/>
            <a:ext cx="4662488" cy="53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MX" dirty="0"/>
              <a:t>Fuente: </a:t>
            </a:r>
          </a:p>
        </p:txBody>
      </p:sp>
      <p:sp>
        <p:nvSpPr>
          <p:cNvPr id="22" name="Freeform 20">
            <a:extLst>
              <a:ext uri="{FF2B5EF4-FFF2-40B4-BE49-F238E27FC236}">
                <a16:creationId xmlns:a16="http://schemas.microsoft.com/office/drawing/2014/main" id="{13CA4DAB-6DF7-068D-1951-2EF58D40B209}"/>
              </a:ext>
            </a:extLst>
          </p:cNvPr>
          <p:cNvSpPr/>
          <p:nvPr userDrawn="1"/>
        </p:nvSpPr>
        <p:spPr>
          <a:xfrm>
            <a:off x="0" y="3735102"/>
            <a:ext cx="7772400" cy="64237"/>
          </a:xfrm>
          <a:custGeom>
            <a:avLst/>
            <a:gdLst/>
            <a:ahLst/>
            <a:cxnLst/>
            <a:rect l="l" t="t" r="r" b="b"/>
            <a:pathLst>
              <a:path w="3554605" h="1265908">
                <a:moveTo>
                  <a:pt x="0" y="0"/>
                </a:moveTo>
                <a:lnTo>
                  <a:pt x="3554605" y="0"/>
                </a:lnTo>
                <a:lnTo>
                  <a:pt x="3554605" y="1265908"/>
                </a:lnTo>
                <a:lnTo>
                  <a:pt x="0" y="1265908"/>
                </a:lnTo>
                <a:close/>
              </a:path>
            </a:pathLst>
          </a:custGeom>
          <a:gradFill flip="none" rotWithShape="1">
            <a:gsLst>
              <a:gs pos="0">
                <a:srgbClr val="77924C"/>
              </a:gs>
              <a:gs pos="100000">
                <a:schemeClr val="accent2">
                  <a:lumMod val="97000"/>
                  <a:lumOff val="3000"/>
                </a:schemeClr>
              </a:gs>
            </a:gsLst>
            <a:lin ang="16200000" scaled="1"/>
            <a:tileRect/>
          </a:gradFill>
        </p:spPr>
        <p:txBody>
          <a:bodyPr/>
          <a:lstStyle/>
          <a:p>
            <a:endParaRPr lang="en-US"/>
          </a:p>
        </p:txBody>
      </p:sp>
      <p:pic>
        <p:nvPicPr>
          <p:cNvPr id="15" name="Imagen 9">
            <a:extLst>
              <a:ext uri="{FF2B5EF4-FFF2-40B4-BE49-F238E27FC236}">
                <a16:creationId xmlns:a16="http://schemas.microsoft.com/office/drawing/2014/main" id="{40C8E256-4DC6-7CD7-5463-3F7F7F1A5C5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983194" y="243278"/>
            <a:ext cx="1419110" cy="45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100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think-cell data - do not delete" hidden="1">
            <a:extLst>
              <a:ext uri="{FF2B5EF4-FFF2-40B4-BE49-F238E27FC236}">
                <a16:creationId xmlns:a16="http://schemas.microsoft.com/office/drawing/2014/main" id="{70AA1653-5BAA-6C5C-FDDD-776F7E9EA37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30190434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4" imgW="404" imgH="405" progId="TCLayout.ActiveDocument.1">
                  <p:embed/>
                </p:oleObj>
              </mc:Choice>
              <mc:Fallback>
                <p:oleObj name="think-cell Slide" r:id="rId14" imgW="404" imgH="405" progId="TCLayout.ActiveDocument.1">
                  <p:embed/>
                  <p:pic>
                    <p:nvPicPr>
                      <p:cNvPr id="1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AA1653-5BAA-6C5C-FDDD-776F7E9EA3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84D7A7C-7213-D488-10EA-C6847F147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4988" y="2678113"/>
            <a:ext cx="6702425" cy="6381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 dirty="0"/>
              <a:t>Haga clic para modificar los estilos de texto del patrón</a:t>
            </a:r>
          </a:p>
          <a:p>
            <a:pPr lvl="1"/>
            <a:r>
              <a:rPr lang="es-MX" dirty="0"/>
              <a:t>Segundo nivel</a:t>
            </a:r>
          </a:p>
          <a:p>
            <a:pPr lvl="2"/>
            <a:r>
              <a:rPr lang="es-MX" dirty="0"/>
              <a:t>Tercer nivel</a:t>
            </a:r>
          </a:p>
          <a:p>
            <a:pPr lvl="3"/>
            <a:r>
              <a:rPr lang="es-MX" dirty="0"/>
              <a:t>Cuarto nivel</a:t>
            </a:r>
          </a:p>
          <a:p>
            <a:pPr lvl="4"/>
            <a:r>
              <a:rPr lang="es-MX" dirty="0"/>
              <a:t>Quinto nivel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2357A1-AA57-9CAF-84C4-A3827B85A1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89574" y="9188614"/>
            <a:ext cx="1747838" cy="53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EBF88-B430-4E44-A8A2-DCB1682CC2CE}" type="slidenum">
              <a:rPr lang="es-MX" smtClean="0"/>
              <a:pPr/>
              <a:t>‹Nº›</a:t>
            </a:fld>
            <a:endParaRPr lang="es-MX" dirty="0"/>
          </a:p>
        </p:txBody>
      </p:sp>
      <p:sp>
        <p:nvSpPr>
          <p:cNvPr id="8" name="Freeform 20">
            <a:extLst>
              <a:ext uri="{FF2B5EF4-FFF2-40B4-BE49-F238E27FC236}">
                <a16:creationId xmlns:a16="http://schemas.microsoft.com/office/drawing/2014/main" id="{F8CB2619-E4D3-12DF-F6AB-3A06874EAC72}"/>
              </a:ext>
            </a:extLst>
          </p:cNvPr>
          <p:cNvSpPr/>
          <p:nvPr/>
        </p:nvSpPr>
        <p:spPr>
          <a:xfrm>
            <a:off x="0" y="9858375"/>
            <a:ext cx="7772400" cy="200025"/>
          </a:xfrm>
          <a:custGeom>
            <a:avLst/>
            <a:gdLst/>
            <a:ahLst/>
            <a:cxnLst/>
            <a:rect l="l" t="t" r="r" b="b"/>
            <a:pathLst>
              <a:path w="3554605" h="1265908">
                <a:moveTo>
                  <a:pt x="0" y="0"/>
                </a:moveTo>
                <a:lnTo>
                  <a:pt x="3554605" y="0"/>
                </a:lnTo>
                <a:lnTo>
                  <a:pt x="3554605" y="1265908"/>
                </a:lnTo>
                <a:lnTo>
                  <a:pt x="0" y="1265908"/>
                </a:lnTo>
                <a:close/>
              </a:path>
            </a:pathLst>
          </a:custGeom>
          <a:gradFill flip="none" rotWithShape="1">
            <a:gsLst>
              <a:gs pos="0">
                <a:srgbClr val="77924C"/>
              </a:gs>
              <a:gs pos="100000">
                <a:schemeClr val="accent2">
                  <a:lumMod val="97000"/>
                  <a:lumOff val="3000"/>
                </a:schemeClr>
              </a:gs>
            </a:gsLst>
            <a:lin ang="16200000" scaled="1"/>
            <a:tileRect/>
          </a:gradFill>
        </p:spPr>
        <p:txBody>
          <a:bodyPr/>
          <a:lstStyle/>
          <a:p>
            <a:pPr rtl="0"/>
            <a:endParaRPr lang="es-MX" dirty="0"/>
          </a:p>
        </p:txBody>
      </p:sp>
      <p:sp>
        <p:nvSpPr>
          <p:cNvPr id="11" name="Marcador de título 10">
            <a:extLst>
              <a:ext uri="{FF2B5EF4-FFF2-40B4-BE49-F238E27FC236}">
                <a16:creationId xmlns:a16="http://schemas.microsoft.com/office/drawing/2014/main" id="{6B9D186D-1FAC-5E28-F4A4-D66FEF2547F4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34988" y="826696"/>
            <a:ext cx="6702425" cy="16529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 dirty="0"/>
              <a:t>Haz clic para modificar el estilo de título del patrón</a:t>
            </a:r>
          </a:p>
        </p:txBody>
      </p:sp>
      <p:sp>
        <p:nvSpPr>
          <p:cNvPr id="12" name="Marcador de pie de página 11">
            <a:extLst>
              <a:ext uri="{FF2B5EF4-FFF2-40B4-BE49-F238E27FC236}">
                <a16:creationId xmlns:a16="http://schemas.microsoft.com/office/drawing/2014/main" id="{9C8D35B7-7D68-FAC9-6C52-1600D9CC1B41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534988" y="9188614"/>
            <a:ext cx="4662488" cy="53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MX"/>
              <a:t>Fuente: </a:t>
            </a:r>
            <a:endParaRPr lang="es-MX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1163833-5FCE-887C-7BE7-877C3D9329E5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5983194" y="243278"/>
            <a:ext cx="1419110" cy="454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52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75" r:id="rId2"/>
    <p:sldLayoutId id="2147483678" r:id="rId3"/>
    <p:sldLayoutId id="2147483683" r:id="rId4"/>
    <p:sldLayoutId id="2147483676" r:id="rId5"/>
    <p:sldLayoutId id="2147483677" r:id="rId6"/>
    <p:sldLayoutId id="2147483679" r:id="rId7"/>
    <p:sldLayoutId id="2147483680" r:id="rId8"/>
    <p:sldLayoutId id="2147483681" r:id="rId9"/>
    <p:sldLayoutId id="2147483682" r:id="rId10"/>
    <p:sldLayoutId id="2147483684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stela.campuzano@eregional.com.mx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.png"/><Relationship Id="rId4" Type="http://schemas.openxmlformats.org/officeDocument/2006/relationships/hyperlink" Target="https://energiaregional.com.mx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chart" Target="../charts/chart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notesSlide" Target="../notesSlides/notesSlide2.xml"/><Relationship Id="rId7" Type="http://schemas.openxmlformats.org/officeDocument/2006/relationships/chart" Target="../charts/chart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chart" Target="../charts/chart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notesSlide" Target="../notesSlides/notesSlide3.xml"/><Relationship Id="rId7" Type="http://schemas.openxmlformats.org/officeDocument/2006/relationships/chart" Target="../charts/chart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6" Type="http://schemas.openxmlformats.org/officeDocument/2006/relationships/chart" Target="../charts/chart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14/relationships/chartEx" Target="../charts/chartEx2.xml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microsoft.com/office/2014/relationships/chartEx" Target="../charts/chartEx1.xml"/><Relationship Id="rId11" Type="http://schemas.openxmlformats.org/officeDocument/2006/relationships/image" Target="../media/image6.png"/><Relationship Id="rId5" Type="http://schemas.openxmlformats.org/officeDocument/2006/relationships/image" Target="../media/image1.emf"/><Relationship Id="rId10" Type="http://schemas.microsoft.com/office/2014/relationships/chartEx" Target="../charts/chartEx3.xml"/><Relationship Id="rId4" Type="http://schemas.openxmlformats.org/officeDocument/2006/relationships/oleObject" Target="../embeddings/oleObject13.bin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9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5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7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E01A1746-0053-9FA8-AB77-557D26D407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5621" b="23405"/>
          <a:stretch>
            <a:fillRect/>
          </a:stretch>
        </p:blipFill>
        <p:spPr>
          <a:xfrm>
            <a:off x="1" y="0"/>
            <a:ext cx="7772400" cy="3645905"/>
          </a:xfrm>
          <a:prstGeom prst="rect">
            <a:avLst/>
          </a:prstGeom>
        </p:spPr>
      </p:pic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6C7098A-E77A-2082-A554-9F8F5BFBF1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0711" y="5665322"/>
            <a:ext cx="7196542" cy="400923"/>
          </a:xfrm>
        </p:spPr>
        <p:txBody>
          <a:bodyPr/>
          <a:lstStyle/>
          <a:p>
            <a:r>
              <a:rPr lang="en-US" dirty="0" err="1">
                <a:sym typeface="Poppins"/>
              </a:rPr>
              <a:t>Precios</a:t>
            </a:r>
            <a:r>
              <a:rPr lang="en-US" dirty="0">
                <a:sym typeface="Poppins"/>
              </a:rPr>
              <a:t> de </a:t>
            </a:r>
            <a:r>
              <a:rPr lang="en-US" dirty="0" err="1">
                <a:sym typeface="Poppins"/>
              </a:rPr>
              <a:t>gasolinas</a:t>
            </a:r>
            <a:r>
              <a:rPr lang="en-US" dirty="0">
                <a:sym typeface="Poppins"/>
              </a:rPr>
              <a:t> y </a:t>
            </a:r>
            <a:r>
              <a:rPr lang="en-US" dirty="0" err="1">
                <a:sym typeface="Poppins"/>
              </a:rPr>
              <a:t>diésel</a:t>
            </a:r>
            <a:r>
              <a:rPr lang="en-US" dirty="0">
                <a:sym typeface="Poppins"/>
              </a:rPr>
              <a:t> </a:t>
            </a:r>
            <a:r>
              <a:rPr lang="en-US" dirty="0" err="1">
                <a:sym typeface="Poppins"/>
              </a:rPr>
              <a:t>en</a:t>
            </a:r>
            <a:r>
              <a:rPr lang="en-US" dirty="0">
                <a:sym typeface="Poppins"/>
              </a:rPr>
              <a:t> </a:t>
            </a:r>
            <a:r>
              <a:rPr lang="en-US" dirty="0" err="1">
                <a:sym typeface="Poppins"/>
              </a:rPr>
              <a:t>estaciones</a:t>
            </a:r>
            <a:r>
              <a:rPr lang="en-US" dirty="0">
                <a:sym typeface="Poppins"/>
              </a:rPr>
              <a:t> de </a:t>
            </a:r>
            <a:r>
              <a:rPr lang="en-US" dirty="0" err="1">
                <a:sym typeface="Poppins"/>
              </a:rPr>
              <a:t>servicio</a:t>
            </a:r>
            <a:endParaRPr lang="en-US" dirty="0">
              <a:sym typeface="Poppins"/>
            </a:endParaRPr>
          </a:p>
          <a:p>
            <a:endParaRPr lang="es-MX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99520CF0-35D2-99AB-BDF3-9637E3C0C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ym typeface="Horizon"/>
              </a:rPr>
              <a:t>BOLETÍN MENSUAL</a:t>
            </a:r>
            <a:endParaRPr lang="es-MX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39EE527-5185-B927-AAF8-64C6A8F7CD1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87929" y="6385902"/>
            <a:ext cx="7196542" cy="364324"/>
          </a:xfrm>
        </p:spPr>
        <p:txBody>
          <a:bodyPr/>
          <a:lstStyle/>
          <a:p>
            <a:r>
              <a:rPr lang="en-US" dirty="0">
                <a:sym typeface="Horizon"/>
              </a:rPr>
              <a:t>Julio de 2026*</a:t>
            </a:r>
          </a:p>
          <a:p>
            <a:endParaRPr lang="es-MX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00DFDF-B75D-320E-A801-B2F57993E4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1CEBF88-B430-4E44-A8A2-DCB1682CC2CE}" type="slidenum">
              <a:rPr lang="es-MX" smtClean="0"/>
              <a:t>1</a:t>
            </a:fld>
            <a:endParaRPr lang="es-MX" dirty="0"/>
          </a:p>
        </p:txBody>
      </p:sp>
      <p:sp>
        <p:nvSpPr>
          <p:cNvPr id="7" name="Marcador de pie de página 6">
            <a:extLst>
              <a:ext uri="{FF2B5EF4-FFF2-40B4-BE49-F238E27FC236}">
                <a16:creationId xmlns:a16="http://schemas.microsoft.com/office/drawing/2014/main" id="{C0523EBB-20FE-A91E-3DAD-30FF02AE99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0046" y="9204439"/>
            <a:ext cx="5855181" cy="285784"/>
          </a:xfrm>
        </p:spPr>
        <p:txBody>
          <a:bodyPr wrap="square"/>
          <a:lstStyle/>
          <a:p>
            <a:r>
              <a:rPr lang="es-MX" b="1" dirty="0"/>
              <a:t>Estudios de mercado de petrolíferos: </a:t>
            </a:r>
            <a:r>
              <a:rPr lang="es-MX" dirty="0">
                <a:hlinkClick r:id="rId3"/>
              </a:rPr>
              <a:t>estela.campuzano@eregional.com.mx</a:t>
            </a:r>
            <a:r>
              <a:rPr lang="es-MX" dirty="0"/>
              <a:t> </a:t>
            </a:r>
          </a:p>
          <a:p>
            <a:r>
              <a:rPr lang="es-MX" dirty="0">
                <a:hlinkClick r:id="rId4"/>
              </a:rPr>
              <a:t>https://energiaregional.com.mx/</a:t>
            </a:r>
            <a:endParaRPr lang="es-MX" dirty="0"/>
          </a:p>
          <a:p>
            <a:endParaRPr lang="es-MX" sz="800" dirty="0"/>
          </a:p>
          <a:p>
            <a:r>
              <a:rPr lang="es-MX" sz="800" dirty="0"/>
              <a:t>Si requiere mayor información de precio sin IVA de las gasolinas por municipio contactar a : </a:t>
            </a:r>
            <a:r>
              <a:rPr lang="es-MX" sz="800" dirty="0">
                <a:hlinkClick r:id="rId3"/>
              </a:rPr>
              <a:t>estela.campuzano@eregional.com.mx</a:t>
            </a:r>
            <a:r>
              <a:rPr lang="es-MX" sz="800" dirty="0"/>
              <a:t> </a:t>
            </a:r>
          </a:p>
        </p:txBody>
      </p:sp>
      <p:sp>
        <p:nvSpPr>
          <p:cNvPr id="13" name="Rectangle 80">
            <a:extLst>
              <a:ext uri="{FF2B5EF4-FFF2-40B4-BE49-F238E27FC236}">
                <a16:creationId xmlns:a16="http://schemas.microsoft.com/office/drawing/2014/main" id="{16405539-E71D-DB80-5D15-9DDDF8FF707B}"/>
              </a:ext>
            </a:extLst>
          </p:cNvPr>
          <p:cNvSpPr/>
          <p:nvPr/>
        </p:nvSpPr>
        <p:spPr>
          <a:xfrm>
            <a:off x="0" y="222143"/>
            <a:ext cx="7772400" cy="578926"/>
          </a:xfrm>
          <a:prstGeom prst="rect">
            <a:avLst/>
          </a:prstGeom>
          <a:gradFill>
            <a:gsLst>
              <a:gs pos="0">
                <a:schemeClr val="bg2">
                  <a:lumMod val="50000"/>
                  <a:alpha val="50000"/>
                </a:schemeClr>
              </a:gs>
              <a:gs pos="84000">
                <a:schemeClr val="bg1"/>
              </a:gs>
              <a:gs pos="47000">
                <a:schemeClr val="bg2">
                  <a:lumMod val="90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Imagen 9">
            <a:extLst>
              <a:ext uri="{FF2B5EF4-FFF2-40B4-BE49-F238E27FC236}">
                <a16:creationId xmlns:a16="http://schemas.microsoft.com/office/drawing/2014/main" id="{F6709979-9E65-28AD-7891-5244CD2AF9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194" y="284273"/>
            <a:ext cx="1419110" cy="454667"/>
          </a:xfrm>
          <a:prstGeom prst="rect">
            <a:avLst/>
          </a:prstGeom>
        </p:spPr>
      </p:pic>
      <p:sp>
        <p:nvSpPr>
          <p:cNvPr id="8" name="Marcador de pie de página 6">
            <a:extLst>
              <a:ext uri="{FF2B5EF4-FFF2-40B4-BE49-F238E27FC236}">
                <a16:creationId xmlns:a16="http://schemas.microsoft.com/office/drawing/2014/main" id="{20A7E99B-0DA0-6357-8AF0-007936602FA7}"/>
              </a:ext>
            </a:extLst>
          </p:cNvPr>
          <p:cNvSpPr txBox="1">
            <a:spLocks/>
          </p:cNvSpPr>
          <p:nvPr/>
        </p:nvSpPr>
        <p:spPr>
          <a:xfrm>
            <a:off x="620046" y="9657317"/>
            <a:ext cx="5448207" cy="233620"/>
          </a:xfrm>
          <a:prstGeom prst="rect">
            <a:avLst/>
          </a:prstGeom>
        </p:spPr>
        <p:txBody>
          <a:bodyPr vert="horz" wrap="square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800" b="1" dirty="0"/>
              <a:t>*NOTA:</a:t>
            </a:r>
            <a:r>
              <a:rPr lang="es-MX" sz="800" dirty="0"/>
              <a:t> Los precios y volúmenes presentes en este documento corresponde al periodo del 01 al 30 de Julio del 2026</a:t>
            </a:r>
          </a:p>
        </p:txBody>
      </p:sp>
    </p:spTree>
    <p:extLst>
      <p:ext uri="{BB962C8B-B14F-4D97-AF65-F5344CB8AC3E}">
        <p14:creationId xmlns:p14="http://schemas.microsoft.com/office/powerpoint/2010/main" val="2223486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44">
            <a:extLst>
              <a:ext uri="{FF2B5EF4-FFF2-40B4-BE49-F238E27FC236}">
                <a16:creationId xmlns:a16="http://schemas.microsoft.com/office/drawing/2014/main" id="{58FC5649-4026-4674-3143-67A468CACC4B}"/>
              </a:ext>
            </a:extLst>
          </p:cNvPr>
          <p:cNvSpPr/>
          <p:nvPr/>
        </p:nvSpPr>
        <p:spPr>
          <a:xfrm>
            <a:off x="320849" y="1646688"/>
            <a:ext cx="5797695" cy="3590941"/>
          </a:xfrm>
          <a:prstGeom prst="rect">
            <a:avLst/>
          </a:prstGeom>
          <a:solidFill>
            <a:schemeClr val="tx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26" name="Rectangle 244">
            <a:extLst>
              <a:ext uri="{FF2B5EF4-FFF2-40B4-BE49-F238E27FC236}">
                <a16:creationId xmlns:a16="http://schemas.microsoft.com/office/drawing/2014/main" id="{B4606B73-DF3F-38FD-EA32-CAF555905032}"/>
              </a:ext>
            </a:extLst>
          </p:cNvPr>
          <p:cNvSpPr/>
          <p:nvPr/>
        </p:nvSpPr>
        <p:spPr>
          <a:xfrm>
            <a:off x="317565" y="6026723"/>
            <a:ext cx="5797695" cy="3590941"/>
          </a:xfrm>
          <a:prstGeom prst="rect">
            <a:avLst/>
          </a:prstGeom>
          <a:solidFill>
            <a:schemeClr val="tx2">
              <a:lumMod val="20000"/>
              <a:lumOff val="8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graphicFrame>
        <p:nvGraphicFramePr>
          <p:cNvPr id="113" name="think-cell data - do not delete" hidden="1">
            <a:extLst>
              <a:ext uri="{FF2B5EF4-FFF2-40B4-BE49-F238E27FC236}">
                <a16:creationId xmlns:a16="http://schemas.microsoft.com/office/drawing/2014/main" id="{6C8EA4D4-AA47-F98B-EB40-6A69DFBB821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263749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5" progId="TCLayout.ActiveDocument.1">
                  <p:embed/>
                </p:oleObj>
              </mc:Choice>
              <mc:Fallback>
                <p:oleObj name="think-cell Slide" r:id="rId4" imgW="404" imgH="405" progId="TCLayout.ActiveDocument.1">
                  <p:embed/>
                  <p:pic>
                    <p:nvPicPr>
                      <p:cNvPr id="11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C8EA4D4-AA47-F98B-EB40-6A69DFBB82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" name="Slide Number Placeholder 111">
            <a:extLst>
              <a:ext uri="{FF2B5EF4-FFF2-40B4-BE49-F238E27FC236}">
                <a16:creationId xmlns:a16="http://schemas.microsoft.com/office/drawing/2014/main" id="{BEA708AE-7E45-E7DD-86A9-32940917D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89574" y="9159779"/>
            <a:ext cx="1747838" cy="534987"/>
          </a:xfrm>
        </p:spPr>
        <p:txBody>
          <a:bodyPr/>
          <a:lstStyle/>
          <a:p>
            <a:fld id="{21CEBF88-B430-4E44-A8A2-DCB1682CC2CE}" type="slidenum">
              <a:rPr lang="es-MX" noProof="0" smtClean="0"/>
              <a:pPr/>
              <a:t>2</a:t>
            </a:fld>
            <a:endParaRPr lang="es-MX" noProof="0" dirty="0"/>
          </a:p>
        </p:txBody>
      </p:sp>
      <p:sp>
        <p:nvSpPr>
          <p:cNvPr id="4" name="object 4"/>
          <p:cNvSpPr txBox="1">
            <a:spLocks/>
          </p:cNvSpPr>
          <p:nvPr/>
        </p:nvSpPr>
        <p:spPr>
          <a:xfrm>
            <a:off x="0" y="1094875"/>
            <a:ext cx="7237412" cy="568762"/>
          </a:xfrm>
          <a:prstGeom prst="snip1Rect">
            <a:avLst/>
          </a:prstGeom>
          <a:solidFill>
            <a:schemeClr val="tx1">
              <a:lumMod val="75000"/>
              <a:lumOff val="25000"/>
            </a:schemeClr>
          </a:solidFill>
          <a:effectLst>
            <a:outerShdw blurRad="38100" dist="25400" dir="2700000" algn="tl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txBody>
          <a:bodyPr vert="horz" wrap="square" lIns="640080" tIns="45720" rIns="91440" bIns="45720" rtlCol="0">
            <a:noAutofit/>
          </a:bodyPr>
          <a:lstStyle/>
          <a:p>
            <a:r>
              <a:rPr lang="es-MX" sz="1400" b="1" dirty="0">
                <a:solidFill>
                  <a:schemeClr val="bg1">
                    <a:lumMod val="95000"/>
                  </a:schemeClr>
                </a:solidFill>
              </a:rPr>
              <a:t>Evolución de los precios nacionales promedio sin IVA </a:t>
            </a:r>
          </a:p>
          <a:p>
            <a:r>
              <a:rPr lang="es-MX" sz="1200" i="1" dirty="0">
                <a:solidFill>
                  <a:schemeClr val="bg1">
                    <a:lumMod val="95000"/>
                  </a:schemeClr>
                </a:solidFill>
              </a:rPr>
              <a:t>Enero 2025 a Julio 2026 – Pesos por litro</a:t>
            </a:r>
          </a:p>
        </p:txBody>
      </p:sp>
      <p:sp>
        <p:nvSpPr>
          <p:cNvPr id="50" name="object 50"/>
          <p:cNvSpPr txBox="1">
            <a:spLocks/>
          </p:cNvSpPr>
          <p:nvPr/>
        </p:nvSpPr>
        <p:spPr>
          <a:xfrm>
            <a:off x="0" y="5422317"/>
            <a:ext cx="7237412" cy="568762"/>
          </a:xfrm>
          <a:prstGeom prst="snip1Rect">
            <a:avLst/>
          </a:prstGeom>
          <a:solidFill>
            <a:schemeClr val="tx1">
              <a:lumMod val="75000"/>
              <a:lumOff val="25000"/>
            </a:schemeClr>
          </a:solidFill>
          <a:effectLst>
            <a:outerShdw blurRad="38100" dist="25400" dir="2700000" algn="tl" rotWithShape="0">
              <a:schemeClr val="tx1">
                <a:lumMod val="65000"/>
                <a:lumOff val="35000"/>
                <a:alpha val="40000"/>
              </a:schemeClr>
            </a:outerShdw>
          </a:effectLst>
        </p:spPr>
        <p:txBody>
          <a:bodyPr vert="horz" wrap="square" lIns="640080" tIns="45720" rIns="91440" bIns="45720" rtlCol="0">
            <a:noAutofit/>
          </a:bodyPr>
          <a:lstStyle/>
          <a:p>
            <a:r>
              <a:rPr lang="es-MX" sz="1400" b="1" dirty="0">
                <a:solidFill>
                  <a:schemeClr val="bg1">
                    <a:lumMod val="95000"/>
                  </a:schemeClr>
                </a:solidFill>
              </a:rPr>
              <a:t>Evolución de los precios en la Costa Oeste (EE. UU.) </a:t>
            </a:r>
          </a:p>
          <a:p>
            <a:r>
              <a:rPr lang="es-MX" sz="1200" i="1" dirty="0">
                <a:solidFill>
                  <a:schemeClr val="bg1">
                    <a:lumMod val="95000"/>
                  </a:schemeClr>
                </a:solidFill>
              </a:rPr>
              <a:t>Enero 2025 a Julio 2026 – Dólares por galón</a:t>
            </a:r>
          </a:p>
        </p:txBody>
      </p:sp>
      <p:sp>
        <p:nvSpPr>
          <p:cNvPr id="144" name="object 103">
            <a:extLst>
              <a:ext uri="{FF2B5EF4-FFF2-40B4-BE49-F238E27FC236}">
                <a16:creationId xmlns:a16="http://schemas.microsoft.com/office/drawing/2014/main" id="{EA1D55F9-2A49-D27A-75F3-7BB62156D7BD}"/>
              </a:ext>
            </a:extLst>
          </p:cNvPr>
          <p:cNvSpPr txBox="1"/>
          <p:nvPr/>
        </p:nvSpPr>
        <p:spPr>
          <a:xfrm>
            <a:off x="344416" y="5085563"/>
            <a:ext cx="6186333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700" i="1" spc="-10" noProof="0" dirty="0">
                <a:solidFill>
                  <a:schemeClr val="tx2"/>
                </a:solidFill>
                <a:cs typeface="Arial"/>
              </a:rPr>
              <a:t>Fuente:</a:t>
            </a:r>
            <a:r>
              <a:rPr lang="es-MX" sz="700" i="1" spc="-30" noProof="0" dirty="0">
                <a:solidFill>
                  <a:schemeClr val="tx2"/>
                </a:solidFill>
                <a:cs typeface="Arial"/>
              </a:rPr>
              <a:t> </a:t>
            </a:r>
            <a:r>
              <a:rPr lang="es-MX" sz="700" i="1" dirty="0"/>
              <a:t>Elaboración propia con base a información de la Comisión Nacional de Energía (CNE) proporcionada por 8112 estaciones de servicio</a:t>
            </a:r>
            <a:endParaRPr lang="es-MX" sz="700" noProof="0" dirty="0">
              <a:solidFill>
                <a:schemeClr val="tx2"/>
              </a:solidFill>
              <a:cs typeface="Arial"/>
            </a:endParaRPr>
          </a:p>
        </p:txBody>
      </p:sp>
      <p:graphicFrame>
        <p:nvGraphicFramePr>
          <p:cNvPr id="5" name="Table 193">
            <a:extLst>
              <a:ext uri="{FF2B5EF4-FFF2-40B4-BE49-F238E27FC236}">
                <a16:creationId xmlns:a16="http://schemas.microsoft.com/office/drawing/2014/main" id="{874A25EA-FB4B-4D35-0957-28F5E401B3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6517230"/>
              </p:ext>
            </p:extLst>
          </p:nvPr>
        </p:nvGraphicFramePr>
        <p:xfrm>
          <a:off x="5489128" y="1904489"/>
          <a:ext cx="1265400" cy="1355336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schemeClr val="tx1">
                      <a:lumMod val="50000"/>
                      <a:lumOff val="50000"/>
                      <a:alpha val="40000"/>
                    </a:schemeClr>
                  </a:outerShdw>
                </a:effectLst>
                <a:tableStyleId>{5C22544A-7EE6-4342-B048-85BDC9FD1C3A}</a:tableStyleId>
              </a:tblPr>
              <a:tblGrid>
                <a:gridCol w="632700">
                  <a:extLst>
                    <a:ext uri="{9D8B030D-6E8A-4147-A177-3AD203B41FA5}">
                      <a16:colId xmlns:a16="http://schemas.microsoft.com/office/drawing/2014/main" val="2072642573"/>
                    </a:ext>
                  </a:extLst>
                </a:gridCol>
                <a:gridCol w="632700">
                  <a:extLst>
                    <a:ext uri="{9D8B030D-6E8A-4147-A177-3AD203B41FA5}">
                      <a16:colId xmlns:a16="http://schemas.microsoft.com/office/drawing/2014/main" val="2503296090"/>
                    </a:ext>
                  </a:extLst>
                </a:gridCol>
              </a:tblGrid>
              <a:tr h="37573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00" b="1" noProof="0" dirty="0">
                          <a:latin typeface="+mj-lt"/>
                          <a:cs typeface="Arial"/>
                        </a:rPr>
                        <a:t>IEPS</a:t>
                      </a:r>
                      <a:endParaRPr lang="es-MX" sz="900" noProof="0" dirty="0">
                        <a:latin typeface="+mj-lt"/>
                        <a:cs typeface="Ari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00" noProof="0" dirty="0">
                          <a:latin typeface="+mj-lt"/>
                          <a:cs typeface="Arial"/>
                        </a:rPr>
                        <a:t>MXN/</a:t>
                      </a:r>
                      <a:r>
                        <a:rPr lang="es-MX" sz="900" noProof="0" dirty="0" err="1">
                          <a:latin typeface="+mj-lt"/>
                          <a:cs typeface="Arial"/>
                        </a:rPr>
                        <a:t>lt</a:t>
                      </a:r>
                      <a:endParaRPr lang="es-MX" sz="900" noProof="0" dirty="0">
                        <a:latin typeface="+mj-lt"/>
                        <a:cs typeface="Ari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0561106"/>
                  </a:ext>
                </a:extLst>
              </a:tr>
              <a:tr h="326533">
                <a:tc>
                  <a:txBody>
                    <a:bodyPr/>
                    <a:lstStyle/>
                    <a:p>
                      <a:pPr algn="ctr" rtl="0"/>
                      <a:r>
                        <a:rPr lang="es-MX" sz="9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Regular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MX" sz="900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$20.55</a:t>
                      </a:r>
                      <a:endParaRPr lang="es-MX" sz="9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758192"/>
                  </a:ext>
                </a:extLst>
              </a:tr>
              <a:tr h="326533">
                <a:tc>
                  <a:txBody>
                    <a:bodyPr/>
                    <a:lstStyle/>
                    <a:p>
                      <a:pPr algn="ctr" rtl="0"/>
                      <a:r>
                        <a:rPr lang="es-MX" sz="9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Premium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MX" sz="900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$24.71</a:t>
                      </a:r>
                      <a:endParaRPr lang="es-MX" sz="9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39595112"/>
                  </a:ext>
                </a:extLst>
              </a:tr>
              <a:tr h="326533">
                <a:tc>
                  <a:txBody>
                    <a:bodyPr/>
                    <a:lstStyle/>
                    <a:p>
                      <a:pPr algn="ctr" rtl="0"/>
                      <a:r>
                        <a:rPr lang="es-MX" sz="9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Diésel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MX" sz="900" kern="12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$23.45</a:t>
                      </a:r>
                      <a:endParaRPr lang="es-MX" sz="9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81712916"/>
                  </a:ext>
                </a:extLst>
              </a:tr>
            </a:tbl>
          </a:graphicData>
        </a:graphic>
      </p:graphicFrame>
      <p:grpSp>
        <p:nvGrpSpPr>
          <p:cNvPr id="6" name="Grupo 5">
            <a:extLst>
              <a:ext uri="{FF2B5EF4-FFF2-40B4-BE49-F238E27FC236}">
                <a16:creationId xmlns:a16="http://schemas.microsoft.com/office/drawing/2014/main" id="{C6608585-1D9B-6B50-07F4-539DEABFA643}"/>
              </a:ext>
            </a:extLst>
          </p:cNvPr>
          <p:cNvGrpSpPr/>
          <p:nvPr/>
        </p:nvGrpSpPr>
        <p:grpSpPr>
          <a:xfrm>
            <a:off x="5237851" y="3389285"/>
            <a:ext cx="877409" cy="615032"/>
            <a:chOff x="5153160" y="2939147"/>
            <a:chExt cx="1215172" cy="615032"/>
          </a:xfrm>
        </p:grpSpPr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4B01688F-E084-2D16-4950-2E46E27793B5}"/>
                </a:ext>
              </a:extLst>
            </p:cNvPr>
            <p:cNvSpPr txBox="1"/>
            <p:nvPr/>
          </p:nvSpPr>
          <p:spPr>
            <a:xfrm>
              <a:off x="5228145" y="3142955"/>
              <a:ext cx="740419" cy="53679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noAutofit/>
            </a:bodyPr>
            <a:lstStyle/>
            <a:p>
              <a:pPr algn="l"/>
              <a:endParaRPr lang="es-MX" sz="1400" err="1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AEB4C60A-AAEC-BA9D-ECFD-6623056D387E}"/>
                </a:ext>
              </a:extLst>
            </p:cNvPr>
            <p:cNvSpPr/>
            <p:nvPr/>
          </p:nvSpPr>
          <p:spPr>
            <a:xfrm>
              <a:off x="5153160" y="2952921"/>
              <a:ext cx="79315" cy="912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MX" sz="1400">
                <a:solidFill>
                  <a:schemeClr val="tx1"/>
                </a:solidFill>
              </a:endParaRPr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5F258C42-6017-944F-E672-56D1A691A28E}"/>
                </a:ext>
              </a:extLst>
            </p:cNvPr>
            <p:cNvSpPr/>
            <p:nvPr/>
          </p:nvSpPr>
          <p:spPr>
            <a:xfrm>
              <a:off x="5153160" y="3183553"/>
              <a:ext cx="79315" cy="91252"/>
            </a:xfrm>
            <a:prstGeom prst="rect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MX" sz="1400" err="1">
                <a:solidFill>
                  <a:schemeClr val="tx1"/>
                </a:solidFill>
              </a:endParaRP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1B8B88A9-617D-AA7B-678D-27BC9D80F026}"/>
                </a:ext>
              </a:extLst>
            </p:cNvPr>
            <p:cNvSpPr txBox="1"/>
            <p:nvPr/>
          </p:nvSpPr>
          <p:spPr>
            <a:xfrm>
              <a:off x="5275691" y="3169379"/>
              <a:ext cx="1068149" cy="119601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noAutofit/>
            </a:bodyPr>
            <a:lstStyle/>
            <a:p>
              <a:pPr algn="l"/>
              <a:r>
                <a:rPr lang="es-MX" sz="800" dirty="0"/>
                <a:t>Gasolina Premium</a:t>
              </a:r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FA6BB624-1B37-9B31-6F7A-23EEFAC0D056}"/>
                </a:ext>
              </a:extLst>
            </p:cNvPr>
            <p:cNvSpPr txBox="1"/>
            <p:nvPr/>
          </p:nvSpPr>
          <p:spPr>
            <a:xfrm>
              <a:off x="5300183" y="2939147"/>
              <a:ext cx="1068149" cy="118800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noAutofit/>
            </a:bodyPr>
            <a:lstStyle/>
            <a:p>
              <a:pPr algn="l"/>
              <a:r>
                <a:rPr lang="es-MX" sz="800" dirty="0"/>
                <a:t>Diésel</a:t>
              </a:r>
            </a:p>
          </p:txBody>
        </p:sp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C86BB8E7-59B6-27CA-2E40-855DF2E6F68F}"/>
                </a:ext>
              </a:extLst>
            </p:cNvPr>
            <p:cNvSpPr/>
            <p:nvPr/>
          </p:nvSpPr>
          <p:spPr>
            <a:xfrm>
              <a:off x="5153160" y="3448753"/>
              <a:ext cx="79315" cy="912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MX" sz="1400" err="1">
                <a:solidFill>
                  <a:schemeClr val="tx1"/>
                </a:solidFill>
              </a:endParaRP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BE8103E6-FE28-B8F1-9000-9A91EE0F52F0}"/>
                </a:ext>
              </a:extLst>
            </p:cNvPr>
            <p:cNvSpPr txBox="1"/>
            <p:nvPr/>
          </p:nvSpPr>
          <p:spPr>
            <a:xfrm>
              <a:off x="5275691" y="3434578"/>
              <a:ext cx="1068149" cy="119601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noAutofit/>
            </a:bodyPr>
            <a:lstStyle/>
            <a:p>
              <a:pPr algn="l"/>
              <a:r>
                <a:rPr lang="es-MX" sz="800" dirty="0"/>
                <a:t>Gasolina Regular</a:t>
              </a:r>
            </a:p>
          </p:txBody>
        </p:sp>
      </p:grpSp>
      <p:graphicFrame>
        <p:nvGraphicFramePr>
          <p:cNvPr id="14" name="Table 193">
            <a:extLst>
              <a:ext uri="{FF2B5EF4-FFF2-40B4-BE49-F238E27FC236}">
                <a16:creationId xmlns:a16="http://schemas.microsoft.com/office/drawing/2014/main" id="{9F2543AA-78AF-37F6-F664-AC5E54F775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9240423"/>
              </p:ext>
            </p:extLst>
          </p:nvPr>
        </p:nvGraphicFramePr>
        <p:xfrm>
          <a:off x="5464876" y="6202067"/>
          <a:ext cx="1265400" cy="1355336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schemeClr val="tx1">
                      <a:lumMod val="50000"/>
                      <a:lumOff val="50000"/>
                      <a:alpha val="40000"/>
                    </a:schemeClr>
                  </a:outerShdw>
                </a:effectLst>
                <a:tableStyleId>{5C22544A-7EE6-4342-B048-85BDC9FD1C3A}</a:tableStyleId>
              </a:tblPr>
              <a:tblGrid>
                <a:gridCol w="632700">
                  <a:extLst>
                    <a:ext uri="{9D8B030D-6E8A-4147-A177-3AD203B41FA5}">
                      <a16:colId xmlns:a16="http://schemas.microsoft.com/office/drawing/2014/main" val="2072642573"/>
                    </a:ext>
                  </a:extLst>
                </a:gridCol>
                <a:gridCol w="632700">
                  <a:extLst>
                    <a:ext uri="{9D8B030D-6E8A-4147-A177-3AD203B41FA5}">
                      <a16:colId xmlns:a16="http://schemas.microsoft.com/office/drawing/2014/main" val="2503296090"/>
                    </a:ext>
                  </a:extLst>
                </a:gridCol>
              </a:tblGrid>
              <a:tr h="37573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900" noProof="0" dirty="0">
                          <a:latin typeface="+mj-lt"/>
                          <a:cs typeface="Arial"/>
                        </a:rPr>
                        <a:t>Conversión* a MXN/</a:t>
                      </a:r>
                      <a:r>
                        <a:rPr lang="es-MX" sz="900" noProof="0" dirty="0" err="1">
                          <a:latin typeface="+mj-lt"/>
                          <a:cs typeface="Arial"/>
                        </a:rPr>
                        <a:t>lt</a:t>
                      </a:r>
                      <a:endParaRPr lang="es-MX" sz="900" noProof="0" dirty="0">
                        <a:latin typeface="+mj-lt"/>
                        <a:cs typeface="Arial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0561106"/>
                  </a:ext>
                </a:extLst>
              </a:tr>
              <a:tr h="326533">
                <a:tc>
                  <a:txBody>
                    <a:bodyPr/>
                    <a:lstStyle/>
                    <a:p>
                      <a:pPr algn="ctr" rtl="0"/>
                      <a:r>
                        <a:rPr lang="es-MX" sz="9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Regular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$22.65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758192"/>
                  </a:ext>
                </a:extLst>
              </a:tr>
              <a:tr h="326533">
                <a:tc>
                  <a:txBody>
                    <a:bodyPr/>
                    <a:lstStyle/>
                    <a:p>
                      <a:pPr algn="ctr" rtl="0"/>
                      <a:r>
                        <a:rPr lang="es-MX" sz="9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Premium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$25.48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39595112"/>
                  </a:ext>
                </a:extLst>
              </a:tr>
              <a:tr h="326533">
                <a:tc>
                  <a:txBody>
                    <a:bodyPr/>
                    <a:lstStyle/>
                    <a:p>
                      <a:pPr algn="ctr" rtl="0"/>
                      <a:r>
                        <a:rPr lang="es-MX" sz="900" noProof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</a:rPr>
                        <a:t>Diésel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$26.27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81712916"/>
                  </a:ext>
                </a:extLst>
              </a:tr>
            </a:tbl>
          </a:graphicData>
        </a:graphic>
      </p:graphicFrame>
      <p:sp>
        <p:nvSpPr>
          <p:cNvPr id="24" name="object 103">
            <a:extLst>
              <a:ext uri="{FF2B5EF4-FFF2-40B4-BE49-F238E27FC236}">
                <a16:creationId xmlns:a16="http://schemas.microsoft.com/office/drawing/2014/main" id="{299F36AC-A6D3-39A0-2FE9-EAEBC189E360}"/>
              </a:ext>
            </a:extLst>
          </p:cNvPr>
          <p:cNvSpPr txBox="1"/>
          <p:nvPr/>
        </p:nvSpPr>
        <p:spPr>
          <a:xfrm>
            <a:off x="344416" y="9481001"/>
            <a:ext cx="6186333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700" i="1" spc="-10" noProof="0" dirty="0">
                <a:solidFill>
                  <a:schemeClr val="tx2"/>
                </a:solidFill>
                <a:cs typeface="Arial"/>
              </a:rPr>
              <a:t>Fuente:</a:t>
            </a:r>
            <a:r>
              <a:rPr lang="es-MX" sz="700" i="1" spc="-30" noProof="0" dirty="0">
                <a:solidFill>
                  <a:schemeClr val="tx2"/>
                </a:solidFill>
                <a:cs typeface="Arial"/>
              </a:rPr>
              <a:t> </a:t>
            </a:r>
            <a:r>
              <a:rPr lang="es-MX" sz="700" i="1" dirty="0"/>
              <a:t>Energy </a:t>
            </a:r>
            <a:r>
              <a:rPr lang="es-MX" sz="700" i="1" dirty="0" err="1"/>
              <a:t>Information</a:t>
            </a:r>
            <a:r>
              <a:rPr lang="es-MX" sz="700" i="1" dirty="0"/>
              <a:t> </a:t>
            </a:r>
            <a:r>
              <a:rPr lang="es-MX" sz="700" i="1" dirty="0" err="1"/>
              <a:t>Administration</a:t>
            </a:r>
            <a:r>
              <a:rPr lang="es-MX" sz="700" i="1" dirty="0"/>
              <a:t> (EIA)</a:t>
            </a:r>
            <a:endParaRPr lang="es-MX" sz="700" noProof="0" dirty="0">
              <a:solidFill>
                <a:schemeClr val="tx2"/>
              </a:solidFill>
              <a:cs typeface="Arial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BB229191-33FD-21CB-0029-1649B803BA44}"/>
              </a:ext>
            </a:extLst>
          </p:cNvPr>
          <p:cNvSpPr txBox="1"/>
          <p:nvPr/>
        </p:nvSpPr>
        <p:spPr>
          <a:xfrm>
            <a:off x="317565" y="9356488"/>
            <a:ext cx="3968203" cy="120546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just"/>
            <a:r>
              <a:rPr lang="es-MX" sz="700" b="1" dirty="0"/>
              <a:t>Nota*: </a:t>
            </a:r>
            <a:r>
              <a:rPr lang="es-MX" sz="700" dirty="0"/>
              <a:t>Tomando el tipo de cambio publicado por el DOF el 31/07/2026: </a:t>
            </a:r>
            <a:r>
              <a:rPr lang="es-MX" sz="700" b="1" dirty="0"/>
              <a:t>17.35.6200</a:t>
            </a:r>
            <a:r>
              <a:rPr lang="es-MX" sz="700" dirty="0"/>
              <a:t> pesos por dólar.</a:t>
            </a:r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A2F0B43E-712F-EB45-D55A-554EC4780E2D}"/>
              </a:ext>
            </a:extLst>
          </p:cNvPr>
          <p:cNvGrpSpPr/>
          <p:nvPr/>
        </p:nvGrpSpPr>
        <p:grpSpPr>
          <a:xfrm>
            <a:off x="5244419" y="8051075"/>
            <a:ext cx="877409" cy="615032"/>
            <a:chOff x="5153160" y="2939147"/>
            <a:chExt cx="1215172" cy="615032"/>
          </a:xfrm>
        </p:grpSpPr>
        <p:sp>
          <p:nvSpPr>
            <p:cNvPr id="28" name="CuadroTexto 27">
              <a:extLst>
                <a:ext uri="{FF2B5EF4-FFF2-40B4-BE49-F238E27FC236}">
                  <a16:creationId xmlns:a16="http://schemas.microsoft.com/office/drawing/2014/main" id="{2A16ECA4-12CE-5EE2-48FD-097D8CA4FAA8}"/>
                </a:ext>
              </a:extLst>
            </p:cNvPr>
            <p:cNvSpPr txBox="1"/>
            <p:nvPr/>
          </p:nvSpPr>
          <p:spPr>
            <a:xfrm>
              <a:off x="5228145" y="3142955"/>
              <a:ext cx="740419" cy="53679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noAutofit/>
            </a:bodyPr>
            <a:lstStyle/>
            <a:p>
              <a:pPr algn="l"/>
              <a:endParaRPr lang="es-MX" sz="1400" err="1"/>
            </a:p>
          </p:txBody>
        </p:sp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id="{AADF67D8-6EFD-A672-6DA1-DB553189F0B7}"/>
                </a:ext>
              </a:extLst>
            </p:cNvPr>
            <p:cNvSpPr/>
            <p:nvPr/>
          </p:nvSpPr>
          <p:spPr>
            <a:xfrm>
              <a:off x="5153160" y="2952921"/>
              <a:ext cx="79315" cy="91252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MX" sz="1400">
                <a:solidFill>
                  <a:schemeClr val="tx1"/>
                </a:solidFill>
              </a:endParaRPr>
            </a:p>
          </p:txBody>
        </p:sp>
        <p:sp>
          <p:nvSpPr>
            <p:cNvPr id="30" name="Rectángulo 29">
              <a:extLst>
                <a:ext uri="{FF2B5EF4-FFF2-40B4-BE49-F238E27FC236}">
                  <a16:creationId xmlns:a16="http://schemas.microsoft.com/office/drawing/2014/main" id="{4BF694AF-ACF8-9187-7A83-58CC73625794}"/>
                </a:ext>
              </a:extLst>
            </p:cNvPr>
            <p:cNvSpPr/>
            <p:nvPr/>
          </p:nvSpPr>
          <p:spPr>
            <a:xfrm>
              <a:off x="5153160" y="3183553"/>
              <a:ext cx="79315" cy="91252"/>
            </a:xfrm>
            <a:prstGeom prst="rect">
              <a:avLst/>
            </a:prstGeom>
            <a:solidFill>
              <a:srgbClr val="C000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MX" sz="1400" err="1">
                <a:solidFill>
                  <a:schemeClr val="tx1"/>
                </a:solidFill>
              </a:endParaRPr>
            </a:p>
          </p:txBody>
        </p:sp>
        <p:sp>
          <p:nvSpPr>
            <p:cNvPr id="31" name="CuadroTexto 30">
              <a:extLst>
                <a:ext uri="{FF2B5EF4-FFF2-40B4-BE49-F238E27FC236}">
                  <a16:creationId xmlns:a16="http://schemas.microsoft.com/office/drawing/2014/main" id="{1556A82A-576D-E93A-30E1-72C32088200A}"/>
                </a:ext>
              </a:extLst>
            </p:cNvPr>
            <p:cNvSpPr txBox="1"/>
            <p:nvPr/>
          </p:nvSpPr>
          <p:spPr>
            <a:xfrm>
              <a:off x="5275691" y="3169379"/>
              <a:ext cx="1068149" cy="119601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noAutofit/>
            </a:bodyPr>
            <a:lstStyle/>
            <a:p>
              <a:pPr algn="l"/>
              <a:r>
                <a:rPr lang="es-MX" sz="800" dirty="0"/>
                <a:t>Gasolina Premium</a:t>
              </a:r>
            </a:p>
          </p:txBody>
        </p:sp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5259A74B-5DF2-925A-EC49-D864ED7D4CF6}"/>
                </a:ext>
              </a:extLst>
            </p:cNvPr>
            <p:cNvSpPr txBox="1"/>
            <p:nvPr/>
          </p:nvSpPr>
          <p:spPr>
            <a:xfrm>
              <a:off x="5300183" y="2939147"/>
              <a:ext cx="1068149" cy="118800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noAutofit/>
            </a:bodyPr>
            <a:lstStyle/>
            <a:p>
              <a:pPr algn="l"/>
              <a:r>
                <a:rPr lang="es-MX" sz="800"/>
                <a:t>Diésel</a:t>
              </a:r>
            </a:p>
          </p:txBody>
        </p:sp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BE7BFCCC-E4AD-D76E-90E4-D9D612475F64}"/>
                </a:ext>
              </a:extLst>
            </p:cNvPr>
            <p:cNvSpPr/>
            <p:nvPr/>
          </p:nvSpPr>
          <p:spPr>
            <a:xfrm>
              <a:off x="5153160" y="3448753"/>
              <a:ext cx="79315" cy="9125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MX" sz="1400" err="1">
                <a:solidFill>
                  <a:schemeClr val="tx1"/>
                </a:solidFill>
              </a:endParaRPr>
            </a:p>
          </p:txBody>
        </p:sp>
        <p:sp>
          <p:nvSpPr>
            <p:cNvPr id="34" name="CuadroTexto 33">
              <a:extLst>
                <a:ext uri="{FF2B5EF4-FFF2-40B4-BE49-F238E27FC236}">
                  <a16:creationId xmlns:a16="http://schemas.microsoft.com/office/drawing/2014/main" id="{EF45A357-2892-19A8-45BE-E26FBCA7F234}"/>
                </a:ext>
              </a:extLst>
            </p:cNvPr>
            <p:cNvSpPr txBox="1"/>
            <p:nvPr/>
          </p:nvSpPr>
          <p:spPr>
            <a:xfrm>
              <a:off x="5275691" y="3434578"/>
              <a:ext cx="1068149" cy="119601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noAutofit/>
            </a:bodyPr>
            <a:lstStyle/>
            <a:p>
              <a:pPr algn="l"/>
              <a:r>
                <a:rPr lang="es-MX" sz="800" dirty="0"/>
                <a:t>Gasolina Regular</a:t>
              </a:r>
            </a:p>
          </p:txBody>
        </p:sp>
      </p:grpSp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723C2E45-15E9-51DD-C756-7D98711B1D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148756"/>
              </p:ext>
            </p:extLst>
          </p:nvPr>
        </p:nvGraphicFramePr>
        <p:xfrm>
          <a:off x="317563" y="1657492"/>
          <a:ext cx="5171565" cy="3580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id="{BF4C8791-391F-5AC7-8D12-0396B80F8D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6500503"/>
              </p:ext>
            </p:extLst>
          </p:nvPr>
        </p:nvGraphicFramePr>
        <p:xfrm>
          <a:off x="317563" y="5991079"/>
          <a:ext cx="5147314" cy="3646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67">
            <a:extLst>
              <a:ext uri="{FF2B5EF4-FFF2-40B4-BE49-F238E27FC236}">
                <a16:creationId xmlns:a16="http://schemas.microsoft.com/office/drawing/2014/main" id="{39B47FFA-0E94-E332-A519-96D8EDC27F1A}"/>
              </a:ext>
            </a:extLst>
          </p:cNvPr>
          <p:cNvSpPr/>
          <p:nvPr/>
        </p:nvSpPr>
        <p:spPr>
          <a:xfrm>
            <a:off x="0" y="1768246"/>
            <a:ext cx="7772400" cy="2023040"/>
          </a:xfrm>
          <a:prstGeom prst="rect">
            <a:avLst/>
          </a:prstGeom>
          <a:solidFill>
            <a:schemeClr val="bg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17" name="Rectangle 67">
            <a:extLst>
              <a:ext uri="{FF2B5EF4-FFF2-40B4-BE49-F238E27FC236}">
                <a16:creationId xmlns:a16="http://schemas.microsoft.com/office/drawing/2014/main" id="{1C79F82D-B823-4BD4-FEE5-766E85665039}"/>
              </a:ext>
            </a:extLst>
          </p:cNvPr>
          <p:cNvSpPr/>
          <p:nvPr/>
        </p:nvSpPr>
        <p:spPr>
          <a:xfrm>
            <a:off x="877" y="4450959"/>
            <a:ext cx="7772400" cy="2023040"/>
          </a:xfrm>
          <a:prstGeom prst="rect">
            <a:avLst/>
          </a:prstGeom>
          <a:solidFill>
            <a:schemeClr val="bg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5" name="Rectangle 67">
            <a:extLst>
              <a:ext uri="{FF2B5EF4-FFF2-40B4-BE49-F238E27FC236}">
                <a16:creationId xmlns:a16="http://schemas.microsoft.com/office/drawing/2014/main" id="{BE0FEFF9-3F77-F92E-D6DC-C0826E809666}"/>
              </a:ext>
            </a:extLst>
          </p:cNvPr>
          <p:cNvSpPr/>
          <p:nvPr/>
        </p:nvSpPr>
        <p:spPr>
          <a:xfrm>
            <a:off x="0" y="1726785"/>
            <a:ext cx="7772400" cy="2023040"/>
          </a:xfrm>
          <a:prstGeom prst="rect">
            <a:avLst/>
          </a:prstGeom>
          <a:solidFill>
            <a:schemeClr val="bg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graphicFrame>
        <p:nvGraphicFramePr>
          <p:cNvPr id="71" name="think-cell data - do not delete" hidden="1">
            <a:extLst>
              <a:ext uri="{FF2B5EF4-FFF2-40B4-BE49-F238E27FC236}">
                <a16:creationId xmlns:a16="http://schemas.microsoft.com/office/drawing/2014/main" id="{9802133A-4361-CB56-4DD9-DCF1994DF07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034014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5" progId="TCLayout.ActiveDocument.1">
                  <p:embed/>
                </p:oleObj>
              </mc:Choice>
              <mc:Fallback>
                <p:oleObj name="think-cell Slide" r:id="rId4" imgW="404" imgH="405" progId="TCLayout.ActiveDocument.1">
                  <p:embed/>
                  <p:pic>
                    <p:nvPicPr>
                      <p:cNvPr id="7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802133A-4361-CB56-4DD9-DCF1994DF0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00D4DB4-4699-9C45-810F-A07DA4C5B5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4988" y="1173163"/>
            <a:ext cx="6702425" cy="457200"/>
          </a:xfrm>
        </p:spPr>
        <p:txBody>
          <a:bodyPr>
            <a:noAutofit/>
          </a:bodyPr>
          <a:lstStyle/>
          <a:p>
            <a:r>
              <a:rPr lang="es-MX" b="1" dirty="0"/>
              <a:t>Composición estimada* del precio de un litro promedio – Gasolina regular</a:t>
            </a:r>
          </a:p>
          <a:p>
            <a:pPr>
              <a:spcBef>
                <a:spcPts val="0"/>
              </a:spcBef>
            </a:pPr>
            <a:r>
              <a:rPr lang="es-MX" sz="1200" i="1" dirty="0"/>
              <a:t>Julio 2026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9EE3FC-4C2B-3862-9407-DAA2BBFDF4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4988" y="3860800"/>
            <a:ext cx="6702425" cy="457200"/>
          </a:xfrm>
        </p:spPr>
        <p:txBody>
          <a:bodyPr>
            <a:noAutofit/>
          </a:bodyPr>
          <a:lstStyle/>
          <a:p>
            <a:r>
              <a:rPr lang="es-MX" b="1" dirty="0"/>
              <a:t>Composición estimada* del precio de un litro promedio – Gasolina premium</a:t>
            </a:r>
          </a:p>
          <a:p>
            <a:pPr>
              <a:spcBef>
                <a:spcPts val="0"/>
              </a:spcBef>
            </a:pPr>
            <a:r>
              <a:rPr lang="es-MX" sz="1200" i="1" dirty="0"/>
              <a:t>Julio 2026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6DB804-1440-A8AC-EFC8-00A5C879B1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4988" y="6548438"/>
            <a:ext cx="6702425" cy="457200"/>
          </a:xfrm>
        </p:spPr>
        <p:txBody>
          <a:bodyPr>
            <a:noAutofit/>
          </a:bodyPr>
          <a:lstStyle/>
          <a:p>
            <a:r>
              <a:rPr lang="es-MX" b="1" dirty="0"/>
              <a:t>Composición estimada* del precio de un litro promedio – Diésel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1200" i="1" dirty="0"/>
              <a:t>Julio 2026</a:t>
            </a:r>
            <a:endParaRPr lang="es-MX" sz="1200" i="1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B1495A-F526-DA01-9C8E-433609B5F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89574" y="9159779"/>
            <a:ext cx="1747838" cy="534987"/>
          </a:xfrm>
        </p:spPr>
        <p:txBody>
          <a:bodyPr/>
          <a:lstStyle/>
          <a:p>
            <a:fld id="{21CEBF88-B430-4E44-A8A2-DCB1682CC2CE}" type="slidenum">
              <a:rPr lang="es-MX" noProof="0" smtClean="0"/>
              <a:pPr/>
              <a:t>3</a:t>
            </a:fld>
            <a:endParaRPr lang="es-MX" noProof="0" dirty="0"/>
          </a:p>
        </p:txBody>
      </p:sp>
      <p:sp>
        <p:nvSpPr>
          <p:cNvPr id="62" name="Parallelogram 61">
            <a:extLst>
              <a:ext uri="{FF2B5EF4-FFF2-40B4-BE49-F238E27FC236}">
                <a16:creationId xmlns:a16="http://schemas.microsoft.com/office/drawing/2014/main" id="{18258931-3975-89C4-4899-78F57754A422}"/>
              </a:ext>
            </a:extLst>
          </p:cNvPr>
          <p:cNvSpPr/>
          <p:nvPr/>
        </p:nvSpPr>
        <p:spPr>
          <a:xfrm>
            <a:off x="473646" y="1173163"/>
            <a:ext cx="107062" cy="457200"/>
          </a:xfrm>
          <a:prstGeom prst="parallelogram">
            <a:avLst/>
          </a:prstGeom>
          <a:gradFill flip="none" rotWithShape="1">
            <a:gsLst>
              <a:gs pos="8000">
                <a:schemeClr val="bg2">
                  <a:lumMod val="50000"/>
                </a:schemeClr>
              </a:gs>
              <a:gs pos="100000">
                <a:schemeClr val="bg2">
                  <a:lumMod val="90000"/>
                  <a:alpha val="5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63" name="Parallelogram 62">
            <a:extLst>
              <a:ext uri="{FF2B5EF4-FFF2-40B4-BE49-F238E27FC236}">
                <a16:creationId xmlns:a16="http://schemas.microsoft.com/office/drawing/2014/main" id="{4845B04D-A1B8-4E7F-A363-6E3F8C9D5D92}"/>
              </a:ext>
            </a:extLst>
          </p:cNvPr>
          <p:cNvSpPr/>
          <p:nvPr/>
        </p:nvSpPr>
        <p:spPr>
          <a:xfrm>
            <a:off x="473646" y="3860800"/>
            <a:ext cx="107062" cy="457200"/>
          </a:xfrm>
          <a:prstGeom prst="parallelogram">
            <a:avLst/>
          </a:prstGeom>
          <a:gradFill flip="none" rotWithShape="1">
            <a:gsLst>
              <a:gs pos="8000">
                <a:schemeClr val="bg2">
                  <a:lumMod val="50000"/>
                </a:schemeClr>
              </a:gs>
              <a:gs pos="100000">
                <a:schemeClr val="bg2">
                  <a:lumMod val="90000"/>
                  <a:alpha val="5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64" name="Parallelogram 63">
            <a:extLst>
              <a:ext uri="{FF2B5EF4-FFF2-40B4-BE49-F238E27FC236}">
                <a16:creationId xmlns:a16="http://schemas.microsoft.com/office/drawing/2014/main" id="{F9893687-5611-BF7D-E8B5-004498D2DFF8}"/>
              </a:ext>
            </a:extLst>
          </p:cNvPr>
          <p:cNvSpPr/>
          <p:nvPr/>
        </p:nvSpPr>
        <p:spPr>
          <a:xfrm>
            <a:off x="473646" y="6548438"/>
            <a:ext cx="107062" cy="457200"/>
          </a:xfrm>
          <a:prstGeom prst="parallelogram">
            <a:avLst/>
          </a:prstGeom>
          <a:gradFill flip="none" rotWithShape="1">
            <a:gsLst>
              <a:gs pos="8000">
                <a:schemeClr val="bg2">
                  <a:lumMod val="50000"/>
                </a:schemeClr>
              </a:gs>
              <a:gs pos="100000">
                <a:schemeClr val="bg2">
                  <a:lumMod val="90000"/>
                  <a:alpha val="5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E441165C-66D6-6304-81A3-447992FC60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3927708"/>
              </p:ext>
            </p:extLst>
          </p:nvPr>
        </p:nvGraphicFramePr>
        <p:xfrm>
          <a:off x="465167" y="1843230"/>
          <a:ext cx="5911323" cy="18511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" name="Elipse 7">
            <a:extLst>
              <a:ext uri="{FF2B5EF4-FFF2-40B4-BE49-F238E27FC236}">
                <a16:creationId xmlns:a16="http://schemas.microsoft.com/office/drawing/2014/main" id="{0451A731-04C8-ACF3-E6E0-91AC46AC7055}"/>
              </a:ext>
            </a:extLst>
          </p:cNvPr>
          <p:cNvSpPr/>
          <p:nvPr/>
        </p:nvSpPr>
        <p:spPr>
          <a:xfrm>
            <a:off x="1445591" y="1768246"/>
            <a:ext cx="309395" cy="205588"/>
          </a:xfrm>
          <a:prstGeom prst="ellipse">
            <a:avLst/>
          </a:prstGeom>
          <a:solidFill>
            <a:srgbClr val="EEEBE3"/>
          </a:solidFill>
          <a:ln w="9525">
            <a:solidFill>
              <a:srgbClr val="2E8A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sz="800" dirty="0">
                <a:solidFill>
                  <a:schemeClr val="tx1"/>
                </a:solidFill>
              </a:rPr>
              <a:t>64%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7362496A-FED5-EE6D-846D-7AE88098A558}"/>
              </a:ext>
            </a:extLst>
          </p:cNvPr>
          <p:cNvSpPr/>
          <p:nvPr/>
        </p:nvSpPr>
        <p:spPr>
          <a:xfrm>
            <a:off x="2799083" y="1768246"/>
            <a:ext cx="309395" cy="205589"/>
          </a:xfrm>
          <a:prstGeom prst="ellipse">
            <a:avLst/>
          </a:prstGeom>
          <a:solidFill>
            <a:srgbClr val="EEEBE3"/>
          </a:solidFill>
          <a:ln w="9525">
            <a:solidFill>
              <a:srgbClr val="2E8A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sz="800" dirty="0">
                <a:solidFill>
                  <a:schemeClr val="tx1"/>
                </a:solidFill>
              </a:rPr>
              <a:t>23%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4DE15EAB-3137-CAD5-8F4E-F3E842E80EFD}"/>
              </a:ext>
            </a:extLst>
          </p:cNvPr>
          <p:cNvSpPr/>
          <p:nvPr/>
        </p:nvSpPr>
        <p:spPr>
          <a:xfrm>
            <a:off x="4177424" y="1768246"/>
            <a:ext cx="309395" cy="205200"/>
          </a:xfrm>
          <a:prstGeom prst="ellipse">
            <a:avLst/>
          </a:prstGeom>
          <a:solidFill>
            <a:srgbClr val="EEEBE3"/>
          </a:solidFill>
          <a:ln w="9525">
            <a:solidFill>
              <a:srgbClr val="2E8A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sz="800" dirty="0">
                <a:solidFill>
                  <a:schemeClr val="tx1"/>
                </a:solidFill>
              </a:rPr>
              <a:t>13%</a:t>
            </a:r>
          </a:p>
        </p:txBody>
      </p:sp>
      <p:graphicFrame>
        <p:nvGraphicFramePr>
          <p:cNvPr id="12" name="Gráfico 11">
            <a:extLst>
              <a:ext uri="{FF2B5EF4-FFF2-40B4-BE49-F238E27FC236}">
                <a16:creationId xmlns:a16="http://schemas.microsoft.com/office/drawing/2014/main" id="{0A2FF9CA-4F58-B5F0-A640-DA30A53C1C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3448692"/>
              </p:ext>
            </p:extLst>
          </p:nvPr>
        </p:nvGraphicFramePr>
        <p:xfrm>
          <a:off x="416246" y="4608965"/>
          <a:ext cx="6308404" cy="1850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3" name="Elipse 12">
            <a:extLst>
              <a:ext uri="{FF2B5EF4-FFF2-40B4-BE49-F238E27FC236}">
                <a16:creationId xmlns:a16="http://schemas.microsoft.com/office/drawing/2014/main" id="{97ED7453-D158-1C65-0DE5-0873DCFD2FA2}"/>
              </a:ext>
            </a:extLst>
          </p:cNvPr>
          <p:cNvSpPr/>
          <p:nvPr/>
        </p:nvSpPr>
        <p:spPr>
          <a:xfrm>
            <a:off x="1464538" y="4505496"/>
            <a:ext cx="309600" cy="205200"/>
          </a:xfrm>
          <a:prstGeom prst="ellipse">
            <a:avLst/>
          </a:prstGeom>
          <a:solidFill>
            <a:srgbClr val="EEEBE3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sz="800" dirty="0">
                <a:solidFill>
                  <a:schemeClr val="tx1"/>
                </a:solidFill>
              </a:rPr>
              <a:t>68%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E5E037D1-83C9-BD02-5FDD-D9A8AE8B73CB}"/>
              </a:ext>
            </a:extLst>
          </p:cNvPr>
          <p:cNvSpPr/>
          <p:nvPr/>
        </p:nvSpPr>
        <p:spPr>
          <a:xfrm>
            <a:off x="2859223" y="4505496"/>
            <a:ext cx="309600" cy="205200"/>
          </a:xfrm>
          <a:prstGeom prst="ellipse">
            <a:avLst/>
          </a:prstGeom>
          <a:solidFill>
            <a:srgbClr val="EEEBE3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sz="800" dirty="0">
                <a:solidFill>
                  <a:schemeClr val="tx1"/>
                </a:solidFill>
              </a:rPr>
              <a:t>18%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D63036FA-BC74-0DA3-BC9B-BEC796423F92}"/>
              </a:ext>
            </a:extLst>
          </p:cNvPr>
          <p:cNvSpPr/>
          <p:nvPr/>
        </p:nvSpPr>
        <p:spPr>
          <a:xfrm>
            <a:off x="4221060" y="4505496"/>
            <a:ext cx="309600" cy="205200"/>
          </a:xfrm>
          <a:prstGeom prst="ellipse">
            <a:avLst/>
          </a:prstGeom>
          <a:solidFill>
            <a:srgbClr val="EEEBE3"/>
          </a:solidFill>
          <a:ln w="95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sz="800" dirty="0">
                <a:solidFill>
                  <a:schemeClr val="tx1"/>
                </a:solidFill>
              </a:rPr>
              <a:t>13%</a:t>
            </a:r>
          </a:p>
        </p:txBody>
      </p:sp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5050DBBF-94A5-E7C6-8D0C-D1069591A5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37345251"/>
              </p:ext>
            </p:extLst>
          </p:nvPr>
        </p:nvGraphicFramePr>
        <p:xfrm>
          <a:off x="492160" y="7291453"/>
          <a:ext cx="6232490" cy="1779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8" name="Elipse 37">
            <a:extLst>
              <a:ext uri="{FF2B5EF4-FFF2-40B4-BE49-F238E27FC236}">
                <a16:creationId xmlns:a16="http://schemas.microsoft.com/office/drawing/2014/main" id="{77F49082-3C44-9F10-01D1-21849347A121}"/>
              </a:ext>
            </a:extLst>
          </p:cNvPr>
          <p:cNvSpPr/>
          <p:nvPr/>
        </p:nvSpPr>
        <p:spPr>
          <a:xfrm>
            <a:off x="1483588" y="7175153"/>
            <a:ext cx="309600" cy="205200"/>
          </a:xfrm>
          <a:prstGeom prst="ellipse">
            <a:avLst/>
          </a:prstGeom>
          <a:solidFill>
            <a:srgbClr val="EEEBE3"/>
          </a:solidFill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sz="800" dirty="0">
                <a:solidFill>
                  <a:schemeClr val="tx1"/>
                </a:solidFill>
              </a:rPr>
              <a:t>69%</a:t>
            </a:r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DEB01008-B407-EF30-6402-63BFD1289C31}"/>
              </a:ext>
            </a:extLst>
          </p:cNvPr>
          <p:cNvSpPr/>
          <p:nvPr/>
        </p:nvSpPr>
        <p:spPr>
          <a:xfrm>
            <a:off x="2891764" y="7175153"/>
            <a:ext cx="309600" cy="205200"/>
          </a:xfrm>
          <a:prstGeom prst="ellipse">
            <a:avLst/>
          </a:prstGeom>
          <a:solidFill>
            <a:srgbClr val="EEEBE3"/>
          </a:solidFill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sz="800" dirty="0">
                <a:solidFill>
                  <a:schemeClr val="tx1"/>
                </a:solidFill>
              </a:rPr>
              <a:t>17%</a:t>
            </a:r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DD62C5F9-5107-C0AD-2865-2697D678CCEE}"/>
              </a:ext>
            </a:extLst>
          </p:cNvPr>
          <p:cNvSpPr/>
          <p:nvPr/>
        </p:nvSpPr>
        <p:spPr>
          <a:xfrm>
            <a:off x="4201440" y="7175153"/>
            <a:ext cx="309600" cy="205200"/>
          </a:xfrm>
          <a:prstGeom prst="ellipse">
            <a:avLst/>
          </a:prstGeom>
          <a:solidFill>
            <a:srgbClr val="EEEBE3"/>
          </a:solidFill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MX" sz="800" dirty="0">
                <a:solidFill>
                  <a:schemeClr val="tx1"/>
                </a:solidFill>
              </a:rPr>
              <a:t>13%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C0E117E9-B66B-B2EF-B269-854CD3155316}"/>
              </a:ext>
            </a:extLst>
          </p:cNvPr>
          <p:cNvSpPr txBox="1"/>
          <p:nvPr/>
        </p:nvSpPr>
        <p:spPr>
          <a:xfrm>
            <a:off x="654211" y="9114059"/>
            <a:ext cx="6398522" cy="487361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s-MX" sz="750" b="1" dirty="0"/>
              <a:t>Nota:</a:t>
            </a:r>
            <a:r>
              <a:rPr lang="es-MX" sz="750" dirty="0"/>
              <a:t> La suma de los porcentajes puede diferir de 100% por efectos de redondeo.</a:t>
            </a:r>
          </a:p>
          <a:p>
            <a:r>
              <a:rPr lang="es-MX" sz="750" dirty="0"/>
              <a:t>Los precios promedio se estiman con datos diarios por estación de servicio. Se ajustan por IVA según ubicación (8% en municipios fronterizos, 16% en el resto). El IVA corresponde a la diferencia entre el precio promedio y el precio promedio sin IVA, el IEPS proviene de las cuotas oficiales. El precio sin impuestos se obtiene restando IVA e IEPS al precio promedio.</a:t>
            </a:r>
            <a:br>
              <a:rPr lang="es-MX" sz="750" dirty="0"/>
            </a:br>
            <a:endParaRPr lang="es-MX" sz="750" dirty="0"/>
          </a:p>
        </p:txBody>
      </p:sp>
      <p:sp>
        <p:nvSpPr>
          <p:cNvPr id="43" name="object 103">
            <a:extLst>
              <a:ext uri="{FF2B5EF4-FFF2-40B4-BE49-F238E27FC236}">
                <a16:creationId xmlns:a16="http://schemas.microsoft.com/office/drawing/2014/main" id="{C90CEC7A-1BF4-FED5-7DD1-5EB4780FCE1E}"/>
              </a:ext>
            </a:extLst>
          </p:cNvPr>
          <p:cNvSpPr txBox="1"/>
          <p:nvPr/>
        </p:nvSpPr>
        <p:spPr>
          <a:xfrm>
            <a:off x="654211" y="9574220"/>
            <a:ext cx="6186333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700" i="1" spc="-10" noProof="0" dirty="0">
                <a:solidFill>
                  <a:schemeClr val="tx2"/>
                </a:solidFill>
                <a:cs typeface="Arial"/>
              </a:rPr>
              <a:t>Fuente:</a:t>
            </a:r>
            <a:r>
              <a:rPr lang="es-MX" sz="700" i="1" spc="-30" noProof="0" dirty="0">
                <a:solidFill>
                  <a:schemeClr val="tx2"/>
                </a:solidFill>
                <a:cs typeface="Arial"/>
              </a:rPr>
              <a:t> </a:t>
            </a:r>
            <a:r>
              <a:rPr lang="es-MX" sz="700" i="1" dirty="0"/>
              <a:t>Elaboración propia con base a información de la Comisión Nacional de Energía (CNE) proporcionada por 8112 estaciones de servicio</a:t>
            </a:r>
            <a:endParaRPr lang="es-MX" sz="700" noProof="0" dirty="0">
              <a:solidFill>
                <a:schemeClr val="tx2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45739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DE421-6150-E546-D778-73A48D5735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1D08DC96-BAE5-0B78-A35C-DA1845DC5A5C}"/>
              </a:ext>
            </a:extLst>
          </p:cNvPr>
          <p:cNvSpPr/>
          <p:nvPr/>
        </p:nvSpPr>
        <p:spPr>
          <a:xfrm>
            <a:off x="0" y="1726785"/>
            <a:ext cx="7772400" cy="2023040"/>
          </a:xfrm>
          <a:prstGeom prst="rect">
            <a:avLst/>
          </a:prstGeom>
          <a:solidFill>
            <a:schemeClr val="bg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8" name="Rectangle 67">
            <a:extLst>
              <a:ext uri="{FF2B5EF4-FFF2-40B4-BE49-F238E27FC236}">
                <a16:creationId xmlns:a16="http://schemas.microsoft.com/office/drawing/2014/main" id="{73C4B54A-005E-8EB8-ECF0-6165CA81D0C8}"/>
              </a:ext>
            </a:extLst>
          </p:cNvPr>
          <p:cNvSpPr/>
          <p:nvPr/>
        </p:nvSpPr>
        <p:spPr>
          <a:xfrm>
            <a:off x="-10238" y="4416275"/>
            <a:ext cx="7772400" cy="2023040"/>
          </a:xfrm>
          <a:prstGeom prst="rect">
            <a:avLst/>
          </a:prstGeom>
          <a:solidFill>
            <a:schemeClr val="bg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9" name="Rectangle 67">
            <a:extLst>
              <a:ext uri="{FF2B5EF4-FFF2-40B4-BE49-F238E27FC236}">
                <a16:creationId xmlns:a16="http://schemas.microsoft.com/office/drawing/2014/main" id="{39BBE9AB-CF62-98BD-0B59-C8380B2F92F5}"/>
              </a:ext>
            </a:extLst>
          </p:cNvPr>
          <p:cNvSpPr/>
          <p:nvPr/>
        </p:nvSpPr>
        <p:spPr>
          <a:xfrm>
            <a:off x="-10237" y="7114761"/>
            <a:ext cx="7772399" cy="2023040"/>
          </a:xfrm>
          <a:prstGeom prst="rect">
            <a:avLst/>
          </a:prstGeom>
          <a:solidFill>
            <a:schemeClr val="bg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graphicFrame>
        <p:nvGraphicFramePr>
          <p:cNvPr id="71" name="think-cell data - do not delete" hidden="1">
            <a:extLst>
              <a:ext uri="{FF2B5EF4-FFF2-40B4-BE49-F238E27FC236}">
                <a16:creationId xmlns:a16="http://schemas.microsoft.com/office/drawing/2014/main" id="{14317558-E2EE-2563-F1E3-13A3E1FFD75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5" progId="TCLayout.ActiveDocument.1">
                  <p:embed/>
                </p:oleObj>
              </mc:Choice>
              <mc:Fallback>
                <p:oleObj name="think-cell Slide" r:id="rId4" imgW="404" imgH="405" progId="TCLayout.ActiveDocument.1">
                  <p:embed/>
                  <p:pic>
                    <p:nvPicPr>
                      <p:cNvPr id="7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4317558-E2EE-2563-F1E3-13A3E1FFD7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51AD7A8-73E8-5641-4884-2EF9C3E32B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4988" y="1173163"/>
            <a:ext cx="6702425" cy="4572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MX" b="1" dirty="0"/>
              <a:t>Precios estatales promedio sin IVA – Gasolina regular</a:t>
            </a:r>
          </a:p>
          <a:p>
            <a:pPr>
              <a:spcBef>
                <a:spcPts val="0"/>
              </a:spcBef>
            </a:pPr>
            <a:r>
              <a:rPr lang="es-MX" sz="1200" i="1" dirty="0"/>
              <a:t>Julio 2026 - Pesos por litro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7CA437-DD3F-2C07-0A1E-2944EA6D61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4988" y="3860800"/>
            <a:ext cx="6702425" cy="4572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MX" b="1" dirty="0"/>
              <a:t>Precios estatales promedio sin IVA – Gasolina premium</a:t>
            </a:r>
          </a:p>
          <a:p>
            <a:pPr>
              <a:spcBef>
                <a:spcPts val="0"/>
              </a:spcBef>
            </a:pPr>
            <a:r>
              <a:rPr lang="es-MX" sz="1200" i="1" dirty="0"/>
              <a:t>Julio 2026 - Pesos por litro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369965-1364-5995-01D0-D8AAFCCA38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4988" y="6548438"/>
            <a:ext cx="6702425" cy="4572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MX" b="1" dirty="0"/>
              <a:t>Precios estatales promedio sin IVA - Diésel</a:t>
            </a:r>
          </a:p>
          <a:p>
            <a:pPr>
              <a:spcBef>
                <a:spcPts val="0"/>
              </a:spcBef>
            </a:pPr>
            <a:r>
              <a:rPr lang="es-MX" sz="1200" i="1" dirty="0"/>
              <a:t>Julio 2026 - Pesos por litro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6F440E-F571-1D48-2806-C10A17DD2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89574" y="9159779"/>
            <a:ext cx="1747838" cy="534987"/>
          </a:xfrm>
        </p:spPr>
        <p:txBody>
          <a:bodyPr/>
          <a:lstStyle/>
          <a:p>
            <a:fld id="{21CEBF88-B430-4E44-A8A2-DCB1682CC2CE}" type="slidenum">
              <a:rPr lang="es-MX" noProof="0" smtClean="0"/>
              <a:pPr/>
              <a:t>4</a:t>
            </a:fld>
            <a:endParaRPr lang="es-MX" noProof="0" dirty="0"/>
          </a:p>
        </p:txBody>
      </p:sp>
      <p:sp>
        <p:nvSpPr>
          <p:cNvPr id="62" name="Parallelogram 61">
            <a:extLst>
              <a:ext uri="{FF2B5EF4-FFF2-40B4-BE49-F238E27FC236}">
                <a16:creationId xmlns:a16="http://schemas.microsoft.com/office/drawing/2014/main" id="{F0142C80-61E0-1B81-81A2-EBED6134593D}"/>
              </a:ext>
            </a:extLst>
          </p:cNvPr>
          <p:cNvSpPr/>
          <p:nvPr/>
        </p:nvSpPr>
        <p:spPr>
          <a:xfrm>
            <a:off x="473646" y="1173163"/>
            <a:ext cx="107062" cy="457200"/>
          </a:xfrm>
          <a:prstGeom prst="parallelogram">
            <a:avLst/>
          </a:prstGeom>
          <a:gradFill flip="none" rotWithShape="1">
            <a:gsLst>
              <a:gs pos="8000">
                <a:schemeClr val="bg2">
                  <a:lumMod val="50000"/>
                </a:schemeClr>
              </a:gs>
              <a:gs pos="100000">
                <a:schemeClr val="bg2">
                  <a:lumMod val="90000"/>
                  <a:alpha val="5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63" name="Parallelogram 62">
            <a:extLst>
              <a:ext uri="{FF2B5EF4-FFF2-40B4-BE49-F238E27FC236}">
                <a16:creationId xmlns:a16="http://schemas.microsoft.com/office/drawing/2014/main" id="{BF53537F-C899-45B5-D16C-8F80C0FE0BA5}"/>
              </a:ext>
            </a:extLst>
          </p:cNvPr>
          <p:cNvSpPr/>
          <p:nvPr/>
        </p:nvSpPr>
        <p:spPr>
          <a:xfrm>
            <a:off x="473646" y="3860800"/>
            <a:ext cx="107062" cy="457200"/>
          </a:xfrm>
          <a:prstGeom prst="parallelogram">
            <a:avLst/>
          </a:prstGeom>
          <a:gradFill flip="none" rotWithShape="1">
            <a:gsLst>
              <a:gs pos="8000">
                <a:schemeClr val="bg2">
                  <a:lumMod val="50000"/>
                </a:schemeClr>
              </a:gs>
              <a:gs pos="100000">
                <a:schemeClr val="bg2">
                  <a:lumMod val="90000"/>
                  <a:alpha val="5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64" name="Parallelogram 63">
            <a:extLst>
              <a:ext uri="{FF2B5EF4-FFF2-40B4-BE49-F238E27FC236}">
                <a16:creationId xmlns:a16="http://schemas.microsoft.com/office/drawing/2014/main" id="{B02C6047-8F9E-4279-EA6F-795FD4AC892D}"/>
              </a:ext>
            </a:extLst>
          </p:cNvPr>
          <p:cNvSpPr/>
          <p:nvPr/>
        </p:nvSpPr>
        <p:spPr>
          <a:xfrm>
            <a:off x="473646" y="6548438"/>
            <a:ext cx="107062" cy="457200"/>
          </a:xfrm>
          <a:prstGeom prst="parallelogram">
            <a:avLst/>
          </a:prstGeom>
          <a:gradFill flip="none" rotWithShape="1">
            <a:gsLst>
              <a:gs pos="8000">
                <a:schemeClr val="bg2">
                  <a:lumMod val="50000"/>
                </a:schemeClr>
              </a:gs>
              <a:gs pos="100000">
                <a:schemeClr val="bg2">
                  <a:lumMod val="90000"/>
                  <a:alpha val="5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43" name="object 103">
            <a:extLst>
              <a:ext uri="{FF2B5EF4-FFF2-40B4-BE49-F238E27FC236}">
                <a16:creationId xmlns:a16="http://schemas.microsoft.com/office/drawing/2014/main" id="{26E43AD3-F26A-974F-39A1-A94AEA387238}"/>
              </a:ext>
            </a:extLst>
          </p:cNvPr>
          <p:cNvSpPr txBox="1"/>
          <p:nvPr/>
        </p:nvSpPr>
        <p:spPr>
          <a:xfrm>
            <a:off x="654211" y="9574220"/>
            <a:ext cx="6186333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700" i="1" spc="-10" noProof="0" dirty="0">
                <a:solidFill>
                  <a:schemeClr val="tx2"/>
                </a:solidFill>
                <a:cs typeface="Arial"/>
              </a:rPr>
              <a:t>Fuente:</a:t>
            </a:r>
            <a:r>
              <a:rPr lang="es-MX" sz="700" i="1" spc="-30" noProof="0" dirty="0">
                <a:solidFill>
                  <a:schemeClr val="tx2"/>
                </a:solidFill>
                <a:cs typeface="Arial"/>
              </a:rPr>
              <a:t> </a:t>
            </a:r>
            <a:r>
              <a:rPr lang="es-MX" sz="700" i="1" dirty="0"/>
              <a:t>Elaboración propia con base a información de la Comisión Nacional de Energía (CNE) proporcionada por 8112 estaciones de servicio</a:t>
            </a:r>
            <a:endParaRPr lang="es-MX" sz="700" noProof="0" dirty="0">
              <a:solidFill>
                <a:schemeClr val="tx2"/>
              </a:solidFill>
              <a:cs typeface="Arial"/>
            </a:endParaRPr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E0EA7A35-0125-4CA3-9776-506989590793}"/>
              </a:ext>
            </a:extLst>
          </p:cNvPr>
          <p:cNvCxnSpPr>
            <a:cxnSpLocks/>
          </p:cNvCxnSpPr>
          <p:nvPr/>
        </p:nvCxnSpPr>
        <p:spPr>
          <a:xfrm>
            <a:off x="6902450" y="2111704"/>
            <a:ext cx="146050" cy="0"/>
          </a:xfrm>
          <a:prstGeom prst="line">
            <a:avLst/>
          </a:prstGeom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ángulo 12">
            <a:extLst>
              <a:ext uri="{FF2B5EF4-FFF2-40B4-BE49-F238E27FC236}">
                <a16:creationId xmlns:a16="http://schemas.microsoft.com/office/drawing/2014/main" id="{C7C484BC-AD8D-D915-CE9C-8C544BEB3E8E}"/>
              </a:ext>
            </a:extLst>
          </p:cNvPr>
          <p:cNvSpPr/>
          <p:nvPr/>
        </p:nvSpPr>
        <p:spPr>
          <a:xfrm>
            <a:off x="6985907" y="1943429"/>
            <a:ext cx="643813" cy="336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800" dirty="0">
                <a:solidFill>
                  <a:schemeClr val="tx1"/>
                </a:solidFill>
              </a:rPr>
              <a:t>Promedio nacional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B12A2BBD-F8ED-B50D-3A82-7ED23963DAD1}"/>
              </a:ext>
            </a:extLst>
          </p:cNvPr>
          <p:cNvCxnSpPr>
            <a:cxnSpLocks/>
          </p:cNvCxnSpPr>
          <p:nvPr/>
        </p:nvCxnSpPr>
        <p:spPr>
          <a:xfrm>
            <a:off x="6901413" y="4781065"/>
            <a:ext cx="146050" cy="0"/>
          </a:xfrm>
          <a:prstGeom prst="line">
            <a:avLst/>
          </a:prstGeom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C1EC481-F1D6-BF91-6633-87B3B4A813FC}"/>
              </a:ext>
            </a:extLst>
          </p:cNvPr>
          <p:cNvSpPr/>
          <p:nvPr/>
        </p:nvSpPr>
        <p:spPr>
          <a:xfrm>
            <a:off x="6984870" y="4612790"/>
            <a:ext cx="643813" cy="336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800" dirty="0">
                <a:solidFill>
                  <a:schemeClr val="tx1"/>
                </a:solidFill>
              </a:rPr>
              <a:t>Promedio nacional</a:t>
            </a:r>
          </a:p>
        </p:txBody>
      </p: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350FF22F-E92A-EA34-516B-CD97D7E1AFE0}"/>
              </a:ext>
            </a:extLst>
          </p:cNvPr>
          <p:cNvCxnSpPr>
            <a:cxnSpLocks/>
          </p:cNvCxnSpPr>
          <p:nvPr/>
        </p:nvCxnSpPr>
        <p:spPr>
          <a:xfrm>
            <a:off x="6901413" y="7582729"/>
            <a:ext cx="146050" cy="0"/>
          </a:xfrm>
          <a:prstGeom prst="line">
            <a:avLst/>
          </a:prstGeom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AA7825E-5F87-EC39-3126-B13EE4304CE6}"/>
              </a:ext>
            </a:extLst>
          </p:cNvPr>
          <p:cNvSpPr/>
          <p:nvPr/>
        </p:nvSpPr>
        <p:spPr>
          <a:xfrm>
            <a:off x="6984870" y="7414454"/>
            <a:ext cx="643813" cy="336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MX" sz="800" dirty="0">
                <a:solidFill>
                  <a:schemeClr val="tx1"/>
                </a:solidFill>
              </a:rPr>
              <a:t>Promedio nacional</a:t>
            </a: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0C16782B-3818-50B1-D4A4-5B45BF7B90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8857798"/>
              </p:ext>
            </p:extLst>
          </p:nvPr>
        </p:nvGraphicFramePr>
        <p:xfrm>
          <a:off x="578546" y="1726784"/>
          <a:ext cx="6658866" cy="2014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id="{D24C6F92-2ABF-2C5A-D47C-01E4FDCF05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222379"/>
              </p:ext>
            </p:extLst>
          </p:nvPr>
        </p:nvGraphicFramePr>
        <p:xfrm>
          <a:off x="578546" y="4416275"/>
          <a:ext cx="6658866" cy="2023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9" name="Gráfico 18">
            <a:extLst>
              <a:ext uri="{FF2B5EF4-FFF2-40B4-BE49-F238E27FC236}">
                <a16:creationId xmlns:a16="http://schemas.microsoft.com/office/drawing/2014/main" id="{06731E5D-77D6-6985-9108-F7D7EFFC2E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8856829"/>
              </p:ext>
            </p:extLst>
          </p:nvPr>
        </p:nvGraphicFramePr>
        <p:xfrm>
          <a:off x="578547" y="7136738"/>
          <a:ext cx="6658866" cy="2023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524289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9E22BE-2599-60FC-CDFC-70F8A99BD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7">
            <a:extLst>
              <a:ext uri="{FF2B5EF4-FFF2-40B4-BE49-F238E27FC236}">
                <a16:creationId xmlns:a16="http://schemas.microsoft.com/office/drawing/2014/main" id="{B23BBB62-6F3D-A5AC-9DDB-2CAE5EBB5136}"/>
              </a:ext>
            </a:extLst>
          </p:cNvPr>
          <p:cNvSpPr/>
          <p:nvPr/>
        </p:nvSpPr>
        <p:spPr>
          <a:xfrm>
            <a:off x="-10237" y="7114761"/>
            <a:ext cx="7811763" cy="2023040"/>
          </a:xfrm>
          <a:prstGeom prst="rect">
            <a:avLst/>
          </a:prstGeom>
          <a:solidFill>
            <a:schemeClr val="bg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Rectangle 67">
            <a:extLst>
              <a:ext uri="{FF2B5EF4-FFF2-40B4-BE49-F238E27FC236}">
                <a16:creationId xmlns:a16="http://schemas.microsoft.com/office/drawing/2014/main" id="{77FB1A38-577C-1386-A2AD-57332A4FC7E4}"/>
              </a:ext>
            </a:extLst>
          </p:cNvPr>
          <p:cNvSpPr/>
          <p:nvPr/>
        </p:nvSpPr>
        <p:spPr>
          <a:xfrm>
            <a:off x="-10238" y="4416275"/>
            <a:ext cx="7865187" cy="2023040"/>
          </a:xfrm>
          <a:prstGeom prst="rect">
            <a:avLst/>
          </a:prstGeom>
          <a:solidFill>
            <a:schemeClr val="bg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graphicFrame>
        <p:nvGraphicFramePr>
          <p:cNvPr id="71" name="think-cell data - do not delete" hidden="1">
            <a:extLst>
              <a:ext uri="{FF2B5EF4-FFF2-40B4-BE49-F238E27FC236}">
                <a16:creationId xmlns:a16="http://schemas.microsoft.com/office/drawing/2014/main" id="{303E9C36-C994-0112-B6BC-82A654CAEF5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5" progId="TCLayout.ActiveDocument.1">
                  <p:embed/>
                </p:oleObj>
              </mc:Choice>
              <mc:Fallback>
                <p:oleObj name="think-cell Slide" r:id="rId4" imgW="404" imgH="405" progId="TCLayout.ActiveDocument.1">
                  <p:embed/>
                  <p:pic>
                    <p:nvPicPr>
                      <p:cNvPr id="7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03E9C36-C994-0112-B6BC-82A654CAEF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" name="Rectangle 67">
            <a:extLst>
              <a:ext uri="{FF2B5EF4-FFF2-40B4-BE49-F238E27FC236}">
                <a16:creationId xmlns:a16="http://schemas.microsoft.com/office/drawing/2014/main" id="{D4E4341B-DFF1-77D4-3407-2DE755F40F93}"/>
              </a:ext>
            </a:extLst>
          </p:cNvPr>
          <p:cNvSpPr/>
          <p:nvPr/>
        </p:nvSpPr>
        <p:spPr>
          <a:xfrm>
            <a:off x="0" y="1726785"/>
            <a:ext cx="7772400" cy="2023040"/>
          </a:xfrm>
          <a:prstGeom prst="rect">
            <a:avLst/>
          </a:prstGeom>
          <a:solidFill>
            <a:schemeClr val="bg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ABFAAB7-52F3-D62F-476D-2CA6388BF1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4988" y="1173163"/>
            <a:ext cx="6702425" cy="4572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MX" b="1" dirty="0"/>
              <a:t>Distribución</a:t>
            </a:r>
            <a:r>
              <a:rPr lang="es-MX" dirty="0"/>
              <a:t> </a:t>
            </a:r>
            <a:r>
              <a:rPr lang="es-MX" b="1" dirty="0"/>
              <a:t>geográfica del precio estatal promedio sin IVA - Gasolina regular</a:t>
            </a:r>
          </a:p>
          <a:p>
            <a:pPr>
              <a:spcBef>
                <a:spcPts val="0"/>
              </a:spcBef>
            </a:pPr>
            <a:r>
              <a:rPr lang="es-MX" sz="1200" i="1" dirty="0"/>
              <a:t>Julio 2026 - Pesos por litro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71C852-DB1F-A467-7180-A7946FD708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4988" y="3860800"/>
            <a:ext cx="6702425" cy="4572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MX" b="1" dirty="0"/>
              <a:t>Distribución</a:t>
            </a:r>
            <a:r>
              <a:rPr lang="es-MX" dirty="0"/>
              <a:t> </a:t>
            </a:r>
            <a:r>
              <a:rPr lang="es-MX" b="1" dirty="0"/>
              <a:t>geográfica del precio estatal promedio sin IVA - Gasolina premium</a:t>
            </a:r>
          </a:p>
          <a:p>
            <a:pPr>
              <a:spcBef>
                <a:spcPts val="0"/>
              </a:spcBef>
            </a:pPr>
            <a:r>
              <a:rPr lang="es-MX" sz="1200" i="1" dirty="0"/>
              <a:t>Julio 2026 - Pesos por litro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2285D1-633A-FBFF-731B-21B6858DC32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4988" y="6548438"/>
            <a:ext cx="6702425" cy="4572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s-MX" b="1" dirty="0"/>
              <a:t>Distribución</a:t>
            </a:r>
            <a:r>
              <a:rPr lang="es-MX" dirty="0"/>
              <a:t> </a:t>
            </a:r>
            <a:r>
              <a:rPr lang="es-MX" b="1" dirty="0"/>
              <a:t>geográfica del precio estatal promedio sin IVA - Diésel</a:t>
            </a:r>
          </a:p>
          <a:p>
            <a:pPr>
              <a:spcBef>
                <a:spcPts val="0"/>
              </a:spcBef>
            </a:pPr>
            <a:r>
              <a:rPr lang="es-MX" sz="1200" i="1" dirty="0"/>
              <a:t>Julio 2026 - Pesos por litro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01F31A-2993-A8B7-5AA7-E15B0631F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489574" y="9159779"/>
            <a:ext cx="1747838" cy="534987"/>
          </a:xfrm>
        </p:spPr>
        <p:txBody>
          <a:bodyPr/>
          <a:lstStyle/>
          <a:p>
            <a:fld id="{21CEBF88-B430-4E44-A8A2-DCB1682CC2CE}" type="slidenum">
              <a:rPr lang="es-MX" noProof="0" smtClean="0"/>
              <a:pPr/>
              <a:t>5</a:t>
            </a:fld>
            <a:endParaRPr lang="es-MX" noProof="0" dirty="0"/>
          </a:p>
        </p:txBody>
      </p:sp>
      <p:sp>
        <p:nvSpPr>
          <p:cNvPr id="62" name="Parallelogram 61">
            <a:extLst>
              <a:ext uri="{FF2B5EF4-FFF2-40B4-BE49-F238E27FC236}">
                <a16:creationId xmlns:a16="http://schemas.microsoft.com/office/drawing/2014/main" id="{868EF819-08EE-923A-A881-727F63D74AB2}"/>
              </a:ext>
            </a:extLst>
          </p:cNvPr>
          <p:cNvSpPr/>
          <p:nvPr/>
        </p:nvSpPr>
        <p:spPr>
          <a:xfrm>
            <a:off x="473646" y="1173163"/>
            <a:ext cx="107062" cy="457200"/>
          </a:xfrm>
          <a:prstGeom prst="parallelogram">
            <a:avLst/>
          </a:prstGeom>
          <a:gradFill flip="none" rotWithShape="1">
            <a:gsLst>
              <a:gs pos="8000">
                <a:schemeClr val="bg2">
                  <a:lumMod val="50000"/>
                </a:schemeClr>
              </a:gs>
              <a:gs pos="100000">
                <a:schemeClr val="bg2">
                  <a:lumMod val="90000"/>
                  <a:alpha val="5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63" name="Parallelogram 62">
            <a:extLst>
              <a:ext uri="{FF2B5EF4-FFF2-40B4-BE49-F238E27FC236}">
                <a16:creationId xmlns:a16="http://schemas.microsoft.com/office/drawing/2014/main" id="{EF7D2DF7-8F01-9C75-B568-33960A88B9EE}"/>
              </a:ext>
            </a:extLst>
          </p:cNvPr>
          <p:cNvSpPr/>
          <p:nvPr/>
        </p:nvSpPr>
        <p:spPr>
          <a:xfrm>
            <a:off x="473646" y="3860800"/>
            <a:ext cx="107062" cy="457200"/>
          </a:xfrm>
          <a:prstGeom prst="parallelogram">
            <a:avLst/>
          </a:prstGeom>
          <a:gradFill flip="none" rotWithShape="1">
            <a:gsLst>
              <a:gs pos="8000">
                <a:schemeClr val="bg2">
                  <a:lumMod val="50000"/>
                </a:schemeClr>
              </a:gs>
              <a:gs pos="100000">
                <a:schemeClr val="bg2">
                  <a:lumMod val="90000"/>
                  <a:alpha val="5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64" name="Parallelogram 63">
            <a:extLst>
              <a:ext uri="{FF2B5EF4-FFF2-40B4-BE49-F238E27FC236}">
                <a16:creationId xmlns:a16="http://schemas.microsoft.com/office/drawing/2014/main" id="{54654B98-4AC4-25B6-10AA-62632FBF8206}"/>
              </a:ext>
            </a:extLst>
          </p:cNvPr>
          <p:cNvSpPr/>
          <p:nvPr/>
        </p:nvSpPr>
        <p:spPr>
          <a:xfrm>
            <a:off x="473646" y="6548438"/>
            <a:ext cx="107062" cy="457200"/>
          </a:xfrm>
          <a:prstGeom prst="parallelogram">
            <a:avLst/>
          </a:prstGeom>
          <a:gradFill flip="none" rotWithShape="1">
            <a:gsLst>
              <a:gs pos="8000">
                <a:schemeClr val="bg2">
                  <a:lumMod val="50000"/>
                </a:schemeClr>
              </a:gs>
              <a:gs pos="100000">
                <a:schemeClr val="bg2">
                  <a:lumMod val="90000"/>
                  <a:alpha val="5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43" name="object 103">
            <a:extLst>
              <a:ext uri="{FF2B5EF4-FFF2-40B4-BE49-F238E27FC236}">
                <a16:creationId xmlns:a16="http://schemas.microsoft.com/office/drawing/2014/main" id="{1C53C648-3071-56BA-2E31-1569C6A7347B}"/>
              </a:ext>
            </a:extLst>
          </p:cNvPr>
          <p:cNvSpPr txBox="1"/>
          <p:nvPr/>
        </p:nvSpPr>
        <p:spPr>
          <a:xfrm>
            <a:off x="654211" y="9574220"/>
            <a:ext cx="6186333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700" i="1" spc="-10" noProof="0" dirty="0">
                <a:solidFill>
                  <a:schemeClr val="tx2"/>
                </a:solidFill>
                <a:cs typeface="Arial"/>
              </a:rPr>
              <a:t>Fuente:</a:t>
            </a:r>
            <a:r>
              <a:rPr lang="es-MX" sz="700" i="1" spc="-30" noProof="0" dirty="0">
                <a:solidFill>
                  <a:schemeClr val="tx2"/>
                </a:solidFill>
                <a:cs typeface="Arial"/>
              </a:rPr>
              <a:t> </a:t>
            </a:r>
            <a:r>
              <a:rPr lang="es-MX" sz="700" i="1" dirty="0"/>
              <a:t>Elaboración propia con base a información de la Comisión Nacional de Energía (CNE) proporcionada por 8112 estaciones de servicio</a:t>
            </a:r>
            <a:endParaRPr lang="es-MX" sz="700" noProof="0" dirty="0">
              <a:solidFill>
                <a:schemeClr val="tx2"/>
              </a:solidFill>
              <a:cs typeface="Arial"/>
            </a:endParaRPr>
          </a:p>
        </p:txBody>
      </p:sp>
      <p:sp>
        <p:nvSpPr>
          <p:cNvPr id="32" name="Rectángulo 31">
            <a:extLst>
              <a:ext uri="{FF2B5EF4-FFF2-40B4-BE49-F238E27FC236}">
                <a16:creationId xmlns:a16="http://schemas.microsoft.com/office/drawing/2014/main" id="{675F06A9-2C15-132F-C528-184E3D652856}"/>
              </a:ext>
            </a:extLst>
          </p:cNvPr>
          <p:cNvSpPr/>
          <p:nvPr/>
        </p:nvSpPr>
        <p:spPr>
          <a:xfrm>
            <a:off x="4705350" y="3474387"/>
            <a:ext cx="2705100" cy="273893"/>
          </a:xfrm>
          <a:prstGeom prst="rect">
            <a:avLst/>
          </a:prstGeom>
          <a:solidFill>
            <a:srgbClr val="F7F6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52E6E5CA-8359-E472-1ED1-BF9D7F5D9D8D}"/>
              </a:ext>
            </a:extLst>
          </p:cNvPr>
          <p:cNvSpPr/>
          <p:nvPr/>
        </p:nvSpPr>
        <p:spPr>
          <a:xfrm>
            <a:off x="5143500" y="6152690"/>
            <a:ext cx="2266950" cy="258748"/>
          </a:xfrm>
          <a:prstGeom prst="rect">
            <a:avLst/>
          </a:prstGeom>
          <a:solidFill>
            <a:srgbClr val="F7F6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006EDCC6-5B89-68E4-DE48-F05CD60A30BD}"/>
              </a:ext>
            </a:extLst>
          </p:cNvPr>
          <p:cNvSpPr/>
          <p:nvPr/>
        </p:nvSpPr>
        <p:spPr>
          <a:xfrm>
            <a:off x="4705350" y="8823427"/>
            <a:ext cx="2318055" cy="314373"/>
          </a:xfrm>
          <a:prstGeom prst="rect">
            <a:avLst/>
          </a:prstGeom>
          <a:solidFill>
            <a:srgbClr val="F7F6F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38" name="Rectangle 67">
            <a:extLst>
              <a:ext uri="{FF2B5EF4-FFF2-40B4-BE49-F238E27FC236}">
                <a16:creationId xmlns:a16="http://schemas.microsoft.com/office/drawing/2014/main" id="{5869D69F-A39C-FC28-520E-2748745AF4D1}"/>
              </a:ext>
            </a:extLst>
          </p:cNvPr>
          <p:cNvSpPr/>
          <p:nvPr/>
        </p:nvSpPr>
        <p:spPr>
          <a:xfrm>
            <a:off x="3463242" y="1733323"/>
            <a:ext cx="4309158" cy="395100"/>
          </a:xfrm>
          <a:prstGeom prst="rect">
            <a:avLst/>
          </a:prstGeom>
          <a:solidFill>
            <a:schemeClr val="bg2">
              <a:lumMod val="5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noProof="0" dirty="0">
                <a:solidFill>
                  <a:schemeClr val="tx1"/>
                </a:solidFill>
              </a:rPr>
              <a:t>Hallazgos del mes</a:t>
            </a:r>
          </a:p>
        </p:txBody>
      </p:sp>
      <p:sp>
        <p:nvSpPr>
          <p:cNvPr id="39" name="Rectangle 67">
            <a:extLst>
              <a:ext uri="{FF2B5EF4-FFF2-40B4-BE49-F238E27FC236}">
                <a16:creationId xmlns:a16="http://schemas.microsoft.com/office/drawing/2014/main" id="{9C970E0A-396E-2CE6-1E8D-CC9FE5E192EE}"/>
              </a:ext>
            </a:extLst>
          </p:cNvPr>
          <p:cNvSpPr/>
          <p:nvPr/>
        </p:nvSpPr>
        <p:spPr>
          <a:xfrm>
            <a:off x="3451860" y="4406714"/>
            <a:ext cx="4320540" cy="393451"/>
          </a:xfrm>
          <a:prstGeom prst="rect">
            <a:avLst/>
          </a:prstGeom>
          <a:solidFill>
            <a:schemeClr val="bg2">
              <a:lumMod val="5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>
                <a:solidFill>
                  <a:schemeClr val="tx1"/>
                </a:solidFill>
              </a:rPr>
              <a:t>Hallazgos del mes</a:t>
            </a:r>
          </a:p>
        </p:txBody>
      </p:sp>
      <p:sp>
        <p:nvSpPr>
          <p:cNvPr id="41" name="Rectangle 67">
            <a:extLst>
              <a:ext uri="{FF2B5EF4-FFF2-40B4-BE49-F238E27FC236}">
                <a16:creationId xmlns:a16="http://schemas.microsoft.com/office/drawing/2014/main" id="{CA163633-897D-5A2F-B1CB-8A87602C19D6}"/>
              </a:ext>
            </a:extLst>
          </p:cNvPr>
          <p:cNvSpPr/>
          <p:nvPr/>
        </p:nvSpPr>
        <p:spPr>
          <a:xfrm>
            <a:off x="3451860" y="7113872"/>
            <a:ext cx="4320540" cy="381591"/>
          </a:xfrm>
          <a:prstGeom prst="rect">
            <a:avLst/>
          </a:prstGeom>
          <a:solidFill>
            <a:schemeClr val="bg2">
              <a:lumMod val="50000"/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000" b="1" dirty="0">
                <a:solidFill>
                  <a:schemeClr val="tx1"/>
                </a:solidFill>
              </a:rPr>
              <a:t>Hallazgos del mes</a:t>
            </a:r>
          </a:p>
        </p:txBody>
      </p:sp>
      <p:sp>
        <p:nvSpPr>
          <p:cNvPr id="45" name="Rectangle 3">
            <a:extLst>
              <a:ext uri="{FF2B5EF4-FFF2-40B4-BE49-F238E27FC236}">
                <a16:creationId xmlns:a16="http://schemas.microsoft.com/office/drawing/2014/main" id="{A33C0D18-8081-E84D-B5F7-C4A2CE2286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1860" y="7540949"/>
            <a:ext cx="4320541" cy="1554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1450" indent="-171450" algn="just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MX" altLang="es-MX" sz="800" dirty="0">
                <a:latin typeface="+mj-lt"/>
              </a:rPr>
              <a:t>En el norte se observa una marcada heterogeneidad en los precios: Baja California, Baja California Sur y Tamaulipas aparecen con precios más altos, mientras que otros estados fronterizos mantienen niveles más contenidos como lo es Nuevo León.</a:t>
            </a:r>
          </a:p>
          <a:p>
            <a:pPr marL="171450" indent="-171450" algn="just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MX" altLang="es-MX" sz="800" dirty="0">
                <a:latin typeface="+mj-lt"/>
              </a:rPr>
              <a:t>En la zona centro del Valle de México, se observó mayor homogeneidad en los precios de diésel, los cuales están por debajo del promedio nacional.</a:t>
            </a:r>
          </a:p>
          <a:p>
            <a:pPr marL="171450" indent="-171450" algn="just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MX" altLang="es-MX" sz="800" dirty="0">
                <a:latin typeface="+mj-lt"/>
              </a:rPr>
              <a:t>En el sur-sureste Tabasco y Chiapas se ubican con un nivel de precio bajo y siguen siendo los más baratos dentro de su región; en cambio, Quintana Roo y Oaxaca se distinguen por precios elevados.</a:t>
            </a:r>
          </a:p>
          <a:p>
            <a:pPr marL="171450" indent="-171450" algn="just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MX" altLang="es-MX" sz="800" dirty="0">
                <a:latin typeface="+mj-lt"/>
              </a:rPr>
              <a:t>En conjunto, el mapa de diésel muestra heterogeneidad. En el norte, centro y sur-sureste del país podemos encontrar estados con todos los niveles de precios: bajo, medio y alto.</a:t>
            </a:r>
          </a:p>
        </p:txBody>
      </p:sp>
      <p:sp>
        <p:nvSpPr>
          <p:cNvPr id="46" name="Rectangle 4">
            <a:extLst>
              <a:ext uri="{FF2B5EF4-FFF2-40B4-BE49-F238E27FC236}">
                <a16:creationId xmlns:a16="http://schemas.microsoft.com/office/drawing/2014/main" id="{9F7909F9-623A-3D6D-D1F4-C7FDFD8246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1860" y="4903397"/>
            <a:ext cx="4310302" cy="13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1450" lvl="0" indent="-171450" algn="just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MX" sz="800" dirty="0"/>
              <a:t>En el norte del país, Baja California Baja California Sur, Nuevo León, Sonora y Coahuila presentan los precios más elevados, mientras que Tamaulipas y Chihuahua se ubican en niveles de precio bajos a nivel nacional.</a:t>
            </a:r>
          </a:p>
          <a:p>
            <a:pPr marL="171450" lvl="0" indent="-171450" algn="just" defTabSz="914400" eaLnBrk="0" fontAlgn="base" hangingPunct="0">
              <a:spcBef>
                <a:spcPts val="6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kumimoji="0" lang="es-MX" altLang="es-MX" sz="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En la zona del Bajío y occidente, se observó mayor homogeneidad en el nivel de precios; </a:t>
            </a:r>
            <a:r>
              <a:rPr lang="es-MX" altLang="es-MX" sz="800" dirty="0">
                <a:latin typeface="+mj-lt"/>
              </a:rPr>
              <a:t>o</a:t>
            </a:r>
            <a:r>
              <a:rPr kumimoji="0" lang="es-MX" altLang="es-MX" sz="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bservamos precios </a:t>
            </a:r>
            <a:r>
              <a:rPr lang="es-MX" altLang="es-MX" sz="800" dirty="0">
                <a:latin typeface="+mj-lt"/>
              </a:rPr>
              <a:t>por encima del promedio nacional</a:t>
            </a:r>
            <a:r>
              <a:rPr kumimoji="0" lang="es-MX" altLang="es-MX" sz="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.</a:t>
            </a:r>
          </a:p>
          <a:p>
            <a:pPr marL="171450" marR="0" lvl="0" indent="-17145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s-MX" altLang="es-MX" sz="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En el sur-sureste, </a:t>
            </a:r>
            <a:r>
              <a:rPr lang="es-MX" altLang="es-MX" sz="800" dirty="0">
                <a:latin typeface="+mj-lt"/>
              </a:rPr>
              <a:t>Quintana Roo</a:t>
            </a:r>
            <a:r>
              <a:rPr kumimoji="0" lang="es-MX" altLang="es-MX" sz="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aparecen </a:t>
            </a:r>
            <a:r>
              <a:rPr lang="es-MX" altLang="es-MX" sz="800" dirty="0">
                <a:latin typeface="+mj-lt"/>
              </a:rPr>
              <a:t>moderadamente </a:t>
            </a:r>
            <a:r>
              <a:rPr kumimoji="0" lang="es-MX" altLang="es-MX" sz="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encima del </a:t>
            </a:r>
            <a:r>
              <a:rPr lang="es-MX" altLang="es-MX" sz="800" dirty="0">
                <a:latin typeface="+mj-lt"/>
              </a:rPr>
              <a:t>precio promedio</a:t>
            </a:r>
            <a:r>
              <a:rPr kumimoji="0" lang="es-MX" altLang="es-MX" sz="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.</a:t>
            </a:r>
          </a:p>
          <a:p>
            <a:pPr marL="171450" marR="0" lvl="0" indent="-171450" algn="just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s-MX" altLang="es-MX" sz="800" dirty="0">
                <a:latin typeface="+mj-lt"/>
              </a:rPr>
              <a:t>Dentro de la zona Centro y </a:t>
            </a:r>
            <a:r>
              <a:rPr kumimoji="0" lang="es-MX" altLang="es-MX" sz="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Golfo podemos observar precios por de bajo del promedio nacional</a:t>
            </a:r>
            <a:r>
              <a:rPr lang="es-MX" altLang="es-MX" sz="800" dirty="0">
                <a:latin typeface="+mj-lt"/>
              </a:rPr>
              <a:t>,</a:t>
            </a:r>
            <a:r>
              <a:rPr kumimoji="0" lang="es-MX" altLang="es-MX" sz="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</a:rPr>
              <a:t> en especial énfasis </a:t>
            </a:r>
            <a:r>
              <a:rPr lang="es-MX" altLang="es-MX" sz="800" dirty="0">
                <a:latin typeface="+mj-lt"/>
              </a:rPr>
              <a:t>a Hidalgo, Puebla, Tlaxcala, Veracruz y Tabasco.</a:t>
            </a:r>
            <a:endParaRPr kumimoji="0" lang="es-MX" altLang="es-MX" sz="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61435951-2627-5600-155E-AF5A390633F3}"/>
              </a:ext>
            </a:extLst>
          </p:cNvPr>
          <p:cNvSpPr txBox="1"/>
          <p:nvPr/>
        </p:nvSpPr>
        <p:spPr>
          <a:xfrm>
            <a:off x="3451860" y="2080459"/>
            <a:ext cx="4320540" cy="1677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171450" marR="0" lvl="0" indent="-171450" algn="just" defTabSz="914400" eaLnBrk="0" fontAlgn="base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sz="800" i="0" u="none" strike="noStrike" cap="none" normalizeH="0" baseline="0">
                <a:ln>
                  <a:noFill/>
                </a:ln>
                <a:effectLst/>
                <a:latin typeface="+mj-lt"/>
              </a:defRPr>
            </a:lvl1pPr>
          </a:lstStyle>
          <a:p>
            <a:r>
              <a:rPr lang="es-MX" dirty="0"/>
              <a:t>En el norte se observa un contraste marcado: Baja California concentra los precios más altos, mientras que Chihuahua y Tamaulipas destacan por ser de los estados con niveles más bajos dentro de la región y a nivel nacional.</a:t>
            </a:r>
          </a:p>
          <a:p>
            <a:r>
              <a:rPr lang="es-MX" dirty="0"/>
              <a:t>En el corredor del Bajío-Centro (Aguascalientes, Guanajuato, Querétaro, San Luis Potosí y alrededores) los precios son homogéneos y se sitúan en valores intermedios, sin estados que sobresalgan claramente como los más caros o los más baratos.</a:t>
            </a:r>
          </a:p>
          <a:p>
            <a:r>
              <a:rPr lang="es-MX" dirty="0"/>
              <a:t>En el sur-sureste, Quintana Roo aparece con tonos relativamente intensos, lo que sugiere precios por encima del promedio regional, mientras que entidades vecinas como Yucatán, Campeche y Tabasco se mantienen en una banda más moderada.</a:t>
            </a:r>
          </a:p>
          <a:p>
            <a:r>
              <a:rPr lang="es-MX" dirty="0"/>
              <a:t>A escala nacional, las zonas peninsulares —Baja California en el noroeste y la península de Yucatán, con especial énfasis en Quintana Roo— concentran los precios más elevados.</a:t>
            </a:r>
          </a:p>
        </p:txBody>
      </p:sp>
      <mc:AlternateContent xmlns:mc="http://schemas.openxmlformats.org/markup-compatibility/2006">
        <mc:Choice xmlns:cx4="http://schemas.microsoft.com/office/drawing/2016/5/10/chartex" Requires="cx4">
          <p:graphicFrame>
            <p:nvGraphicFramePr>
              <p:cNvPr id="5" name="Gráfico 4">
                <a:extLst>
                  <a:ext uri="{FF2B5EF4-FFF2-40B4-BE49-F238E27FC236}">
                    <a16:creationId xmlns:a16="http://schemas.microsoft.com/office/drawing/2014/main" id="{3D39E8AD-90C9-451A-838A-EC5716C95C49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254913230"/>
                  </p:ext>
                </p:extLst>
              </p:nvPr>
            </p:nvGraphicFramePr>
            <p:xfrm>
              <a:off x="437532" y="1718770"/>
              <a:ext cx="3014328" cy="2038798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6"/>
              </a:graphicData>
            </a:graphic>
          </p:graphicFrame>
        </mc:Choice>
        <mc:Fallback>
          <p:pic>
            <p:nvPicPr>
              <p:cNvPr id="5" name="Gráfico 4">
                <a:extLst>
                  <a:ext uri="{FF2B5EF4-FFF2-40B4-BE49-F238E27FC236}">
                    <a16:creationId xmlns:a16="http://schemas.microsoft.com/office/drawing/2014/main" id="{3D39E8AD-90C9-451A-838A-EC5716C95C4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7532" y="1718770"/>
                <a:ext cx="3014328" cy="20387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cx4="http://schemas.microsoft.com/office/drawing/2016/5/10/chartex" Requires="cx4">
          <p:graphicFrame>
            <p:nvGraphicFramePr>
              <p:cNvPr id="12" name="Gráfico 11">
                <a:extLst>
                  <a:ext uri="{FF2B5EF4-FFF2-40B4-BE49-F238E27FC236}">
                    <a16:creationId xmlns:a16="http://schemas.microsoft.com/office/drawing/2014/main" id="{8627700B-9C90-70D3-9A3B-2BB0D6BAF76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784344769"/>
                  </p:ext>
                </p:extLst>
              </p:nvPr>
            </p:nvGraphicFramePr>
            <p:xfrm>
              <a:off x="473646" y="4406714"/>
              <a:ext cx="2989596" cy="203260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8"/>
              </a:graphicData>
            </a:graphic>
          </p:graphicFrame>
        </mc:Choice>
        <mc:Fallback>
          <p:pic>
            <p:nvPicPr>
              <p:cNvPr id="12" name="Gráfico 11">
                <a:extLst>
                  <a:ext uri="{FF2B5EF4-FFF2-40B4-BE49-F238E27FC236}">
                    <a16:creationId xmlns:a16="http://schemas.microsoft.com/office/drawing/2014/main" id="{8627700B-9C90-70D3-9A3B-2BB0D6BAF76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73646" y="4406714"/>
                <a:ext cx="2989596" cy="203260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cx4="http://schemas.microsoft.com/office/drawing/2016/5/10/chartex" Requires="cx4">
          <p:graphicFrame>
            <p:nvGraphicFramePr>
              <p:cNvPr id="13" name="Gráfico 12">
                <a:extLst>
                  <a:ext uri="{FF2B5EF4-FFF2-40B4-BE49-F238E27FC236}">
                    <a16:creationId xmlns:a16="http://schemas.microsoft.com/office/drawing/2014/main" id="{564E7BF7-97DE-D47E-6A6C-85B0AA58BA53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980342128"/>
                  </p:ext>
                </p:extLst>
              </p:nvPr>
            </p:nvGraphicFramePr>
            <p:xfrm>
              <a:off x="473646" y="7113872"/>
              <a:ext cx="2989596" cy="2023926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10"/>
              </a:graphicData>
            </a:graphic>
          </p:graphicFrame>
        </mc:Choice>
        <mc:Fallback>
          <p:pic>
            <p:nvPicPr>
              <p:cNvPr id="13" name="Gráfico 12">
                <a:extLst>
                  <a:ext uri="{FF2B5EF4-FFF2-40B4-BE49-F238E27FC236}">
                    <a16:creationId xmlns:a16="http://schemas.microsoft.com/office/drawing/2014/main" id="{564E7BF7-97DE-D47E-6A6C-85B0AA58BA5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73646" y="7113872"/>
                <a:ext cx="2989596" cy="202392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94754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26C39A9C-767F-A71A-0EE6-A29D2C9863F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538099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5" progId="TCLayout.ActiveDocument.1">
                  <p:embed/>
                </p:oleObj>
              </mc:Choice>
              <mc:Fallback>
                <p:oleObj name="think-cell Slide" r:id="rId4" imgW="404" imgH="405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6C39A9C-767F-A71A-0EE6-A29D2C9863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1">
            <a:extLst>
              <a:ext uri="{FF2B5EF4-FFF2-40B4-BE49-F238E27FC236}">
                <a16:creationId xmlns:a16="http://schemas.microsoft.com/office/drawing/2014/main" id="{3F8AF1F1-B7E2-0444-E21E-15229EB99A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999374"/>
              </p:ext>
            </p:extLst>
          </p:nvPr>
        </p:nvGraphicFramePr>
        <p:xfrm>
          <a:off x="514511" y="2147637"/>
          <a:ext cx="6702427" cy="55124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41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7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7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72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728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772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7280">
                  <a:extLst>
                    <a:ext uri="{9D8B030D-6E8A-4147-A177-3AD203B41FA5}">
                      <a16:colId xmlns:a16="http://schemas.microsoft.com/office/drawing/2014/main" val="904371586"/>
                    </a:ext>
                  </a:extLst>
                </a:gridCol>
                <a:gridCol w="777280">
                  <a:extLst>
                    <a:ext uri="{9D8B030D-6E8A-4147-A177-3AD203B41FA5}">
                      <a16:colId xmlns:a16="http://schemas.microsoft.com/office/drawing/2014/main" val="49802101"/>
                    </a:ext>
                  </a:extLst>
                </a:gridCol>
              </a:tblGrid>
              <a:tr h="229235"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endParaRPr lang="es-MX" sz="800" b="1" spc="-25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635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ESTADO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635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ESTACIONES DE SERVICIO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635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DIÉSEL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635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CAMBIO % MENSUAL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635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PREMIUM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635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CAMBIO % </a:t>
                      </a:r>
                      <a:r>
                        <a:rPr lang="es-MX" sz="800" b="1" kern="1200" spc="-10" noProof="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Arial"/>
                        </a:rPr>
                        <a:t>MENSUAL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635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REGULAR</a:t>
                      </a:r>
                    </a:p>
                  </a:txBody>
                  <a:tcPr marL="0" marR="0" marT="635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CAMBIO % </a:t>
                      </a:r>
                      <a:r>
                        <a:rPr lang="es-MX" sz="800" b="1" kern="1200" spc="-10" noProof="0" dirty="0">
                          <a:solidFill>
                            <a:schemeClr val="bg1"/>
                          </a:solidFill>
                          <a:latin typeface="+mj-lt"/>
                          <a:ea typeface="+mn-ea"/>
                          <a:cs typeface="Arial"/>
                        </a:rPr>
                        <a:t>MENSUAL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635" marB="0" anchor="ctr">
                    <a:lnL w="6350">
                      <a:noFill/>
                      <a:prstDash val="soli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marL="1270" algn="ctr" rtl="0">
                        <a:lnSpc>
                          <a:spcPts val="905"/>
                        </a:lnSpc>
                        <a:spcBef>
                          <a:spcPts val="30"/>
                        </a:spcBef>
                      </a:pPr>
                      <a:r>
                        <a:rPr lang="es-MX" sz="800" b="1" spc="-50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1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381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AGS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23.32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25.10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marL="1270" algn="ctr" rtl="0">
                        <a:lnSpc>
                          <a:spcPts val="905"/>
                        </a:lnSpc>
                        <a:spcBef>
                          <a:spcPts val="30"/>
                        </a:spcBef>
                      </a:pPr>
                      <a:r>
                        <a:rPr lang="es-MX" sz="800" b="1" spc="-50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2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381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BC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24.39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-0.91%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9E39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21.18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marL="1270" algn="ctr" rtl="0">
                        <a:lnSpc>
                          <a:spcPts val="905"/>
                        </a:lnSpc>
                        <a:spcBef>
                          <a:spcPts val="30"/>
                        </a:spcBef>
                      </a:pPr>
                      <a:r>
                        <a:rPr lang="es-MX" sz="800" b="1" spc="-50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3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381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BCS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24.03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25.44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21.01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marL="1270" algn="ctr" rtl="0">
                        <a:lnSpc>
                          <a:spcPts val="905"/>
                        </a:lnSpc>
                        <a:spcBef>
                          <a:spcPts val="30"/>
                        </a:spcBef>
                      </a:pPr>
                      <a:r>
                        <a:rPr lang="es-MX" sz="800" b="1" spc="-50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4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381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CAMP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23.39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24.58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marL="1270" algn="ctr" rtl="0">
                        <a:lnSpc>
                          <a:spcPts val="900"/>
                        </a:lnSpc>
                        <a:spcBef>
                          <a:spcPts val="30"/>
                        </a:spcBef>
                      </a:pPr>
                      <a:r>
                        <a:rPr lang="es-MX" sz="800" b="1" spc="-50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5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381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CDMX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24.75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marL="1270" algn="ctr" rtl="0">
                        <a:lnSpc>
                          <a:spcPts val="905"/>
                        </a:lnSpc>
                        <a:spcBef>
                          <a:spcPts val="30"/>
                        </a:spcBef>
                      </a:pPr>
                      <a:r>
                        <a:rPr lang="es-MX" sz="800" b="1" spc="-50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6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381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-0.47%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23.61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19.71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marL="1270" algn="ctr" rtl="0">
                        <a:lnSpc>
                          <a:spcPts val="905"/>
                        </a:lnSpc>
                        <a:spcBef>
                          <a:spcPts val="30"/>
                        </a:spcBef>
                      </a:pPr>
                      <a:r>
                        <a:rPr lang="es-MX" sz="800" b="1" spc="-50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7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381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-0.32%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24.38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marL="1270" algn="ctr" rtl="0">
                        <a:lnSpc>
                          <a:spcPts val="900"/>
                        </a:lnSpc>
                        <a:spcBef>
                          <a:spcPts val="35"/>
                        </a:spcBef>
                      </a:pPr>
                      <a:r>
                        <a:rPr lang="es-MX" sz="800" b="1" spc="-50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8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444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23.64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-0.27%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24.92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20.80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marL="1270" algn="ctr" rtl="0">
                        <a:lnSpc>
                          <a:spcPts val="900"/>
                        </a:lnSpc>
                        <a:spcBef>
                          <a:spcPts val="30"/>
                        </a:spcBef>
                      </a:pPr>
                      <a:r>
                        <a:rPr lang="es-MX" sz="800" b="1" spc="-50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9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381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23.31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24.66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algn="ctr" rtl="0">
                        <a:lnSpc>
                          <a:spcPts val="905"/>
                        </a:lnSpc>
                        <a:spcBef>
                          <a:spcPts val="30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10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381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-0.29%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25.10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20.76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algn="ctr" rtl="0">
                        <a:lnSpc>
                          <a:spcPts val="900"/>
                        </a:lnSpc>
                        <a:spcBef>
                          <a:spcPts val="30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11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381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-0.20%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24.78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algn="ctr" rtl="0">
                        <a:lnSpc>
                          <a:spcPts val="900"/>
                        </a:lnSpc>
                        <a:spcBef>
                          <a:spcPts val="35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12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444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-0.49%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25.08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algn="ctr" rtl="0">
                        <a:lnSpc>
                          <a:spcPts val="900"/>
                        </a:lnSpc>
                        <a:spcBef>
                          <a:spcPts val="30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13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381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24.21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algn="ctr" rtl="0">
                        <a:lnSpc>
                          <a:spcPts val="900"/>
                        </a:lnSpc>
                        <a:spcBef>
                          <a:spcPts val="35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14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444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-0.49%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25.25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algn="ctr" rtl="0">
                        <a:lnSpc>
                          <a:spcPts val="900"/>
                        </a:lnSpc>
                        <a:spcBef>
                          <a:spcPts val="30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15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381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MEX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24.42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algn="ctr" rtl="0">
                        <a:lnSpc>
                          <a:spcPts val="900"/>
                        </a:lnSpc>
                        <a:spcBef>
                          <a:spcPts val="30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16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381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MICH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-0.47%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24.93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algn="ctr" rtl="0">
                        <a:lnSpc>
                          <a:spcPts val="900"/>
                        </a:lnSpc>
                        <a:spcBef>
                          <a:spcPts val="35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17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444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MOR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24.37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algn="ctr" rtl="0">
                        <a:lnSpc>
                          <a:spcPts val="900"/>
                        </a:lnSpc>
                        <a:spcBef>
                          <a:spcPts val="35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18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444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NAY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25.26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-0.25%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-0.27%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algn="ctr" rtl="0">
                        <a:lnSpc>
                          <a:spcPts val="900"/>
                        </a:lnSpc>
                        <a:spcBef>
                          <a:spcPts val="35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19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444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NLE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25.49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20.70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algn="ctr" rtl="0">
                        <a:lnSpc>
                          <a:spcPts val="900"/>
                        </a:lnSpc>
                        <a:spcBef>
                          <a:spcPts val="35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20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444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OAX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23.78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25.16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20.76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algn="ctr" rtl="0">
                        <a:lnSpc>
                          <a:spcPts val="900"/>
                        </a:lnSpc>
                        <a:spcBef>
                          <a:spcPts val="35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21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444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PUE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23.32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-0.29%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24.17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algn="ctr" rtl="0">
                        <a:lnSpc>
                          <a:spcPts val="900"/>
                        </a:lnSpc>
                        <a:spcBef>
                          <a:spcPts val="35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22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444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QRO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-0.20%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24.58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algn="ctr" rtl="0">
                        <a:lnSpc>
                          <a:spcPts val="900"/>
                        </a:lnSpc>
                        <a:spcBef>
                          <a:spcPts val="35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23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444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QROO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24.37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24.83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algn="ctr" rtl="0">
                        <a:lnSpc>
                          <a:spcPts val="900"/>
                        </a:lnSpc>
                        <a:spcBef>
                          <a:spcPts val="35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24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444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SIN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-0.48%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24.98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algn="ctr" rtl="0">
                        <a:lnSpc>
                          <a:spcPts val="900"/>
                        </a:lnSpc>
                        <a:spcBef>
                          <a:spcPts val="35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25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444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SLP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24.50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algn="ctr" rtl="0">
                        <a:lnSpc>
                          <a:spcPts val="900"/>
                        </a:lnSpc>
                        <a:spcBef>
                          <a:spcPts val="35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26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444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SON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23.72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-0.29%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24.87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20.29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algn="ctr" rtl="0">
                        <a:lnSpc>
                          <a:spcPts val="900"/>
                        </a:lnSpc>
                        <a:spcBef>
                          <a:spcPts val="35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27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444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TABS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24.37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algn="ctr" rtl="0">
                        <a:lnSpc>
                          <a:spcPts val="900"/>
                        </a:lnSpc>
                        <a:spcBef>
                          <a:spcPts val="35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28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444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TAMPS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23.97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19.62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algn="ctr" rtl="0">
                        <a:lnSpc>
                          <a:spcPts val="894"/>
                        </a:lnSpc>
                        <a:spcBef>
                          <a:spcPts val="35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29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444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TLAX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-0.22%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24.00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algn="ctr" rtl="0">
                        <a:lnSpc>
                          <a:spcPts val="900"/>
                        </a:lnSpc>
                        <a:spcBef>
                          <a:spcPts val="35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30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444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VER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489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-0.21%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24.13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algn="ctr" rtl="0">
                        <a:lnSpc>
                          <a:spcPts val="900"/>
                        </a:lnSpc>
                        <a:spcBef>
                          <a:spcPts val="35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31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444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YUC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23.31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24.03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20.72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algn="ctr" rtl="0">
                        <a:lnSpc>
                          <a:spcPts val="894"/>
                        </a:lnSpc>
                        <a:spcBef>
                          <a:spcPts val="35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32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444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/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ZAC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23.34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-0.34%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24.83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-0.01%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60097">
                <a:tc>
                  <a:txBody>
                    <a:bodyPr/>
                    <a:lstStyle/>
                    <a:p>
                      <a:pPr algn="ctr" rtl="0">
                        <a:lnSpc>
                          <a:spcPts val="894"/>
                        </a:lnSpc>
                        <a:spcBef>
                          <a:spcPts val="35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 MT"/>
                        </a:rPr>
                        <a:t>33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 MT"/>
                      </a:endParaRPr>
                    </a:p>
                  </a:txBody>
                  <a:tcPr marL="0" marR="0" marT="4445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08000" algn="l" fontAlgn="b">
                        <a:buNone/>
                      </a:pPr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Promedio*</a:t>
                      </a:r>
                    </a:p>
                  </a:txBody>
                  <a:tcPr marL="9112" marR="9112" marT="9112" marB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8112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-0.29%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24.66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20.55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1F5DEF-2BB6-3709-6061-A6A99D36E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BF88-B430-4E44-A8A2-DCB1682CC2CE}" type="slidenum">
              <a:rPr lang="es-MX" noProof="0" smtClean="0"/>
              <a:pPr/>
              <a:t>6</a:t>
            </a:fld>
            <a:endParaRPr lang="es-MX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FEA4FC-4C97-22B9-75C0-0286D037AD4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4988" y="1094875"/>
            <a:ext cx="6702424" cy="10527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dirty="0"/>
              <a:t>Precios estatales promedio sin IVA por litro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1600" b="0" i="1" spc="-30" noProof="0" dirty="0">
                <a:latin typeface="+mj-lt"/>
                <a:cs typeface="Arial"/>
              </a:rPr>
              <a:t>Julio 2026</a:t>
            </a:r>
            <a:endParaRPr lang="es-MX" sz="1600" b="0" noProof="0" dirty="0">
              <a:latin typeface="+mj-lt"/>
              <a:cs typeface="Arial"/>
            </a:endParaRP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5AF1ECBF-1BCC-8383-0CFE-F1F111A1CEC2}"/>
              </a:ext>
            </a:extLst>
          </p:cNvPr>
          <p:cNvSpPr/>
          <p:nvPr/>
        </p:nvSpPr>
        <p:spPr>
          <a:xfrm>
            <a:off x="222636" y="1094875"/>
            <a:ext cx="206997" cy="1052762"/>
          </a:xfrm>
          <a:prstGeom prst="parallelogram">
            <a:avLst>
              <a:gd name="adj" fmla="val 44206"/>
            </a:avLst>
          </a:prstGeom>
          <a:gradFill flip="none" rotWithShape="1">
            <a:gsLst>
              <a:gs pos="8000">
                <a:schemeClr val="tx1">
                  <a:lumMod val="65000"/>
                  <a:lumOff val="35000"/>
                </a:schemeClr>
              </a:gs>
              <a:gs pos="100000">
                <a:schemeClr val="bg1">
                  <a:lumMod val="9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0EA7291-CAC5-EE93-E559-925AE0EA3176}"/>
              </a:ext>
            </a:extLst>
          </p:cNvPr>
          <p:cNvSpPr txBox="1"/>
          <p:nvPr/>
        </p:nvSpPr>
        <p:spPr>
          <a:xfrm>
            <a:off x="514511" y="9281830"/>
            <a:ext cx="6475412" cy="395391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just"/>
            <a:r>
              <a:rPr lang="es-MX" sz="700" b="1" dirty="0"/>
              <a:t>Nota metodológica*: </a:t>
            </a:r>
            <a:r>
              <a:rPr lang="es-MX" sz="700" dirty="0"/>
              <a:t>Los valores de esta tabla corresponden a promedios ponderados por el número de gasolineras en cada estado. En contraste, los promedios presentados en la primera parte del boletín se calculan con datos a nivel de estación de servicio, por lo que pueden mostrar ligeras diferencias. Asimismo, el promedio de la página anterior corresponde a un promedio aritmético.</a:t>
            </a:r>
            <a:endParaRPr lang="es-MX" sz="700" i="1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8F862D5-DB3D-8688-9AD8-EADE0B2B851D}"/>
              </a:ext>
            </a:extLst>
          </p:cNvPr>
          <p:cNvSpPr txBox="1"/>
          <p:nvPr/>
        </p:nvSpPr>
        <p:spPr>
          <a:xfrm>
            <a:off x="514511" y="7729871"/>
            <a:ext cx="6722901" cy="1482160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just"/>
            <a:r>
              <a:rPr lang="es-MX" sz="800" dirty="0"/>
              <a:t>El mes de Julio se caracterizó por un incremento en el precio de la gasolina Regular y Premium del 0.04% y 0.06%, respectivamente.  Esto se debe a la inestabilidad provocada en Medio </a:t>
            </a:r>
            <a:r>
              <a:rPr lang="es-MX" sz="800"/>
              <a:t>Oriente que </a:t>
            </a:r>
            <a:r>
              <a:rPr lang="es-MX" sz="800" dirty="0"/>
              <a:t>mantiene el riesgo de interrupciones en rutas clave como el Estrecho de Ormuz a pesar de diversas pláticas de nuevos acuerdos de paz, junto con recortes reales de producción y exportación así como disrupciones logísticas en países productores.</a:t>
            </a:r>
          </a:p>
          <a:p>
            <a:pPr algn="just"/>
            <a:endParaRPr lang="es-MX" sz="800" dirty="0"/>
          </a:p>
          <a:p>
            <a:pPr algn="just"/>
            <a:r>
              <a:rPr lang="es-MX" sz="800" dirty="0"/>
              <a:t>Para México, este encarecimiento internacional presionó el costo de importación y referencia de gasolinas y Diésel. Por eso el gobierno ajustó el IEPS: El cual desde Abril busca amortiguar el traslado del choque externo al consumidor final.</a:t>
            </a:r>
          </a:p>
          <a:p>
            <a:pPr algn="just"/>
            <a:endParaRPr lang="es-MX" sz="800" dirty="0"/>
          </a:p>
          <a:p>
            <a:pPr algn="just"/>
            <a:r>
              <a:rPr lang="es-MX" sz="800" dirty="0"/>
              <a:t>Baja California se mantuvo como el estado con los precios más altos en gasolina premium y diésel; Mientras que Quintana Roo concentra los precios más altos en gasolina regular.</a:t>
            </a:r>
          </a:p>
          <a:p>
            <a:pPr algn="just"/>
            <a:endParaRPr lang="es-MX" sz="800" dirty="0"/>
          </a:p>
          <a:p>
            <a:pPr algn="just"/>
            <a:r>
              <a:rPr lang="es-MX" sz="800" dirty="0"/>
              <a:t>En el extremo opuesto, Tamaulipas presentó los precios más bajos en gasolina regular y Premium. Finalmente Nuevo León concentra el precio más bajo de Diesel.</a:t>
            </a:r>
          </a:p>
        </p:txBody>
      </p:sp>
      <p:sp>
        <p:nvSpPr>
          <p:cNvPr id="10" name="object 103">
            <a:extLst>
              <a:ext uri="{FF2B5EF4-FFF2-40B4-BE49-F238E27FC236}">
                <a16:creationId xmlns:a16="http://schemas.microsoft.com/office/drawing/2014/main" id="{CC3F08FC-2834-B7B7-39E8-0DE204FC39D4}"/>
              </a:ext>
            </a:extLst>
          </p:cNvPr>
          <p:cNvSpPr txBox="1"/>
          <p:nvPr/>
        </p:nvSpPr>
        <p:spPr>
          <a:xfrm>
            <a:off x="514511" y="9669470"/>
            <a:ext cx="6186333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700" i="1" spc="-10" noProof="0" dirty="0">
                <a:solidFill>
                  <a:schemeClr val="tx2"/>
                </a:solidFill>
                <a:cs typeface="Arial"/>
              </a:rPr>
              <a:t>Fuente:</a:t>
            </a:r>
            <a:r>
              <a:rPr lang="es-MX" sz="700" i="1" spc="-30" noProof="0" dirty="0">
                <a:solidFill>
                  <a:schemeClr val="tx2"/>
                </a:solidFill>
                <a:cs typeface="Arial"/>
              </a:rPr>
              <a:t> </a:t>
            </a:r>
            <a:r>
              <a:rPr lang="es-MX" sz="700" i="1" dirty="0"/>
              <a:t>Elaboración propia con base a información de la Comisión Nacional de Energía (CNE) proporcionada por 8112 estaciones de servicio</a:t>
            </a:r>
            <a:endParaRPr lang="es-MX" sz="700" noProof="0" dirty="0">
              <a:solidFill>
                <a:schemeClr val="tx2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7191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16F6E41-05CE-3000-3A85-E4E02528A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59A41F82-DA02-0B2A-B2F5-C86F94FB446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5" progId="TCLayout.ActiveDocument.1">
                  <p:embed/>
                </p:oleObj>
              </mc:Choice>
              <mc:Fallback>
                <p:oleObj name="think-cell Slide" r:id="rId4" imgW="404" imgH="405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9A41F82-DA02-0B2A-B2F5-C86F94FB44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1">
            <a:extLst>
              <a:ext uri="{FF2B5EF4-FFF2-40B4-BE49-F238E27FC236}">
                <a16:creationId xmlns:a16="http://schemas.microsoft.com/office/drawing/2014/main" id="{8D0942A0-BAEC-C282-83D4-9FE28BAA6A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588975"/>
              </p:ext>
            </p:extLst>
          </p:nvPr>
        </p:nvGraphicFramePr>
        <p:xfrm>
          <a:off x="635001" y="2157396"/>
          <a:ext cx="6235699" cy="69174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7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7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73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45172"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NO.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ESTADO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MUNICIPIO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REGULAR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PREMIUM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DIÉSEL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PROMEDIO*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AGUASCALIENTES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25.37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ASIENTOS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25.44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9E39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21.24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CALVILLO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25.34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COSÍO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25.43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LLANO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23.71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JESÚS MARÍA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20.85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27.90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PABELLÓN DE ARTEAGA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RINCÓN DE ROMOS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FRANCISCO DE LOS ROMO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JOSÉ DE GRACIA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TEPEZALÁ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12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ENSENADA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20.95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23.79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13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MEXICALI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PLAYAS DE ROSARITO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18.63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27.02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15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TECATE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21.49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16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TIJUANA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COMONDÚ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18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PAZ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21.03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27.97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23.61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19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LORETO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21.03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27.97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23.61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LOS CABOS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21.03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27.97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23.61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MULEGÉ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22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CAMP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CALAKMUL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25.27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23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CAMP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CALKINÍ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25.25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21.34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CAMP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CAMPECHE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25.25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86385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CAMP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CANDELARIA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25.25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21.15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26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CAMP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CARMEN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25.25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21.49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27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CAMP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CHAMPOTÓN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25.43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28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CAMP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ESCÁRCEGA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20.14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21.48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29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CAMP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HECELCHAKÁN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21.29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CAMP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HOPELCHÉN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20.77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CAMP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PALIZADA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32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CAMP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TENABO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33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ACACOYAGUA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25.37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34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ACALA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25.34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31092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35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ACAPETAHUA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22.61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49876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36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ALTAMIRANO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9213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37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AMATENANGO DEL VALLE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25.36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17963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38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ARRIAGA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2527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39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BENEMÉRITO DE LAS AMÉRICAS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20.95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046447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40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BERRIOZÁBAL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20.95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22.64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65365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BOCHIL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20.95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4026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42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CACAHOATÁN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20.95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67234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43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CATAZAJÁ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245644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44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CHAMULA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93639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45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CHIAPA DE CORZO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22923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46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CHICOASÉN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58518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47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CHICOMUSELO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36832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48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CHILÓN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03697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49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CINTALAPA DE FIGUEROA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149934"/>
                  </a:ext>
                </a:extLst>
              </a:tr>
              <a:tr h="6789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50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COMITÁN DE DOMÍNGUEZ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890951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FB30D-A366-1362-3B22-44D90AF27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BF88-B430-4E44-A8A2-DCB1682CC2CE}" type="slidenum">
              <a:rPr lang="es-MX" noProof="0" smtClean="0"/>
              <a:pPr/>
              <a:t>7</a:t>
            </a:fld>
            <a:endParaRPr lang="es-MX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C0DFCF-6AAC-EA41-56F5-3C0C8FC224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4988" y="1094875"/>
            <a:ext cx="6702424" cy="1052762"/>
          </a:xfrm>
        </p:spPr>
        <p:txBody>
          <a:bodyPr>
            <a:noAutofit/>
          </a:bodyPr>
          <a:lstStyle/>
          <a:p>
            <a:r>
              <a:rPr lang="es-MX" dirty="0"/>
              <a:t>Precio promedio sin IVA por litro de combustible en los 500 municipios más poblados (80% población nacional)</a:t>
            </a:r>
            <a:br>
              <a:rPr lang="es-MX" dirty="0"/>
            </a:br>
            <a:r>
              <a:rPr lang="es-MX" sz="1600" b="0" i="1" dirty="0">
                <a:cs typeface="Arial"/>
              </a:rPr>
              <a:t>Semana</a:t>
            </a:r>
            <a:r>
              <a:rPr lang="es-MX" sz="1600" b="0" i="1" spc="-25" dirty="0">
                <a:cs typeface="Arial"/>
              </a:rPr>
              <a:t> </a:t>
            </a:r>
            <a:r>
              <a:rPr lang="es-MX" sz="1600" b="0" i="1" dirty="0">
                <a:cs typeface="Arial"/>
              </a:rPr>
              <a:t>del</a:t>
            </a:r>
            <a:r>
              <a:rPr lang="es-MX" sz="1600" b="0" i="1" spc="-30" dirty="0">
                <a:cs typeface="Arial"/>
              </a:rPr>
              <a:t> 19 de enero al 26 de enero de 2026</a:t>
            </a:r>
            <a:endParaRPr lang="es-MX" sz="1600" b="0" dirty="0">
              <a:cs typeface="Arial"/>
            </a:endParaRP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3AFF9E69-A341-ABA1-E317-42FAB7444B52}"/>
              </a:ext>
            </a:extLst>
          </p:cNvPr>
          <p:cNvSpPr/>
          <p:nvPr/>
        </p:nvSpPr>
        <p:spPr>
          <a:xfrm>
            <a:off x="222636" y="1094875"/>
            <a:ext cx="206997" cy="1052762"/>
          </a:xfrm>
          <a:prstGeom prst="parallelogram">
            <a:avLst>
              <a:gd name="adj" fmla="val 44206"/>
            </a:avLst>
          </a:prstGeom>
          <a:gradFill flip="none" rotWithShape="1">
            <a:gsLst>
              <a:gs pos="8000">
                <a:schemeClr val="tx1">
                  <a:lumMod val="65000"/>
                  <a:lumOff val="35000"/>
                </a:schemeClr>
              </a:gs>
              <a:gs pos="100000">
                <a:schemeClr val="bg1">
                  <a:lumMod val="9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CC6BB30-9BDF-037E-0FD8-3C7D7E2DDEFA}"/>
              </a:ext>
            </a:extLst>
          </p:cNvPr>
          <p:cNvSpPr txBox="1"/>
          <p:nvPr/>
        </p:nvSpPr>
        <p:spPr>
          <a:xfrm>
            <a:off x="635000" y="9100722"/>
            <a:ext cx="6235699" cy="120546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just"/>
            <a:r>
              <a:rPr lang="es-MX" sz="700" b="1" dirty="0"/>
              <a:t>Nota metodológica*:</a:t>
            </a:r>
            <a:r>
              <a:rPr lang="es-MX" sz="700" dirty="0"/>
              <a:t> El precio promedio corresponde a un promedio ponderado, en el que las ventas de cada tipo de gasolina y diésel se ponderan con base en su participación respecto al total de ventas de gasolinas y diésel en el municipio.</a:t>
            </a:r>
          </a:p>
        </p:txBody>
      </p:sp>
      <p:sp>
        <p:nvSpPr>
          <p:cNvPr id="10" name="object 103">
            <a:extLst>
              <a:ext uri="{FF2B5EF4-FFF2-40B4-BE49-F238E27FC236}">
                <a16:creationId xmlns:a16="http://schemas.microsoft.com/office/drawing/2014/main" id="{2C8E4BC9-CD6C-631D-14DA-7727405DCAB9}"/>
              </a:ext>
            </a:extLst>
          </p:cNvPr>
          <p:cNvSpPr txBox="1"/>
          <p:nvPr/>
        </p:nvSpPr>
        <p:spPr>
          <a:xfrm>
            <a:off x="635000" y="9507779"/>
            <a:ext cx="6086321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700" i="1" spc="-10" noProof="0" dirty="0">
                <a:solidFill>
                  <a:schemeClr val="tx2"/>
                </a:solidFill>
                <a:cs typeface="Arial"/>
              </a:rPr>
              <a:t>Fuente:</a:t>
            </a:r>
            <a:r>
              <a:rPr lang="es-MX" sz="700" i="1" spc="-30" noProof="0" dirty="0">
                <a:solidFill>
                  <a:schemeClr val="tx2"/>
                </a:solidFill>
                <a:cs typeface="Arial"/>
              </a:rPr>
              <a:t> </a:t>
            </a:r>
            <a:r>
              <a:rPr lang="es-MX" sz="700" i="1" dirty="0"/>
              <a:t>Elaboración propia con base a información de la Comisión Nacional de Energía (CNE) proporcionada por 8112 estaciones de servicio</a:t>
            </a:r>
            <a:endParaRPr lang="es-MX" sz="700" noProof="0" dirty="0">
              <a:solidFill>
                <a:schemeClr val="tx2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2669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3E3D9E5-F2B2-D4E4-9272-F9EF5E5D7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AE40D944-0842-D0D7-2BFE-6454F1CBEB3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5" progId="TCLayout.ActiveDocument.1">
                  <p:embed/>
                </p:oleObj>
              </mc:Choice>
              <mc:Fallback>
                <p:oleObj name="think-cell Slide" r:id="rId4" imgW="404" imgH="405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E40D944-0842-D0D7-2BFE-6454F1CBEB3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1">
            <a:extLst>
              <a:ext uri="{FF2B5EF4-FFF2-40B4-BE49-F238E27FC236}">
                <a16:creationId xmlns:a16="http://schemas.microsoft.com/office/drawing/2014/main" id="{67E968A7-26D2-FD12-489F-48A696C628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937196"/>
              </p:ext>
            </p:extLst>
          </p:nvPr>
        </p:nvGraphicFramePr>
        <p:xfrm>
          <a:off x="635001" y="2157396"/>
          <a:ext cx="6235699" cy="68577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7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7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73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5461"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NO.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ESTADO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MUNICIPIO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REGULAR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PREMIUM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DIÉSEL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PROMEDIO*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51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COPAINALÁ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52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PORVENIR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9E39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53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ESCUINTLA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54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FRONTERA COMALAPA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22.63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55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FRONTERA HIDALGO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26.15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56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HUEHUETÁN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57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HUITIUPÁN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58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HUIXTLA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59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IXTACOMITÁN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60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IXTAPA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61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JIQUIPILAS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62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JITOTOL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63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JUÁREZ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64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CONCORDIA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65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LIBERTAD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66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TRINITARIA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21.45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67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LAS MARGARITAS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68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LAS ROSAS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69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MAPASTEPEC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70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MAZATÁN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22.62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71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MOTOZINTLA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72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OCOSINGO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73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OCOZOCOAUTLA DE ESPINOSA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74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PALENQUE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86385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75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PANTEPEC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76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PICHUCALCO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77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PIJIJIAPAN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78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REFORMA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23.74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79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SALTO DE AGUA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80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CRISTÓBAL DE LAS CASAS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20.84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81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FERNANDO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20.84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82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SILTEPEC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83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SIMOJOVEL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84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SOCOLTENANGO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31092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85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SUCHIAPA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49876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86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SUCHIATE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9213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87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TAPACHULA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17963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88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TAPILULA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2527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89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TECPATÁN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046447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90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TEOPISCA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65365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91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TONALÁ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4026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92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TUXTLA CHICO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67234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93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TUXTLA GUTIÉRREZ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20.81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245644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94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TZIMOL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93639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95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VENUSTIANO CARRANZA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22923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96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VILLA COMALTITLÁN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58518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97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VILLA CORZO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36832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98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VILLAFLORES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03697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99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YAJALÓN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23.33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14993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100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CHIS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COPAINALÁ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20.85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890951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9FE1D2-1716-608E-BBD9-CBD2EE518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BF88-B430-4E44-A8A2-DCB1682CC2CE}" type="slidenum">
              <a:rPr lang="es-MX" noProof="0" smtClean="0"/>
              <a:pPr/>
              <a:t>8</a:t>
            </a:fld>
            <a:endParaRPr lang="es-MX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2F725C-2739-B2C2-D90E-6D2B410DB32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4988" y="1094875"/>
            <a:ext cx="6702424" cy="1052762"/>
          </a:xfrm>
        </p:spPr>
        <p:txBody>
          <a:bodyPr>
            <a:noAutofit/>
          </a:bodyPr>
          <a:lstStyle/>
          <a:p>
            <a:r>
              <a:rPr lang="es-MX" dirty="0"/>
              <a:t>Precio promedio sin IVA por litro de combustible en los 500 municipios más poblados (80% población nacional)</a:t>
            </a:r>
            <a:br>
              <a:rPr lang="es-MX" dirty="0"/>
            </a:br>
            <a:r>
              <a:rPr lang="es-MX" sz="1600" b="0" i="1" dirty="0">
                <a:cs typeface="Arial"/>
              </a:rPr>
              <a:t>Semana</a:t>
            </a:r>
            <a:r>
              <a:rPr lang="es-MX" sz="1600" b="0" i="1" spc="-25" dirty="0">
                <a:cs typeface="Arial"/>
              </a:rPr>
              <a:t> </a:t>
            </a:r>
            <a:r>
              <a:rPr lang="es-MX" sz="1600" b="0" i="1" dirty="0">
                <a:cs typeface="Arial"/>
              </a:rPr>
              <a:t>del</a:t>
            </a:r>
            <a:r>
              <a:rPr lang="es-MX" sz="1600" b="0" i="1" spc="-30" dirty="0">
                <a:cs typeface="Arial"/>
              </a:rPr>
              <a:t> 19 de enero al 26 de enero de 2026</a:t>
            </a:r>
            <a:endParaRPr lang="es-MX" sz="1600" b="0" dirty="0">
              <a:cs typeface="Arial"/>
            </a:endParaRP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8DCDD295-B967-8369-3049-2F21724006D0}"/>
              </a:ext>
            </a:extLst>
          </p:cNvPr>
          <p:cNvSpPr/>
          <p:nvPr/>
        </p:nvSpPr>
        <p:spPr>
          <a:xfrm>
            <a:off x="222636" y="1094875"/>
            <a:ext cx="206997" cy="1052762"/>
          </a:xfrm>
          <a:prstGeom prst="parallelogram">
            <a:avLst>
              <a:gd name="adj" fmla="val 44206"/>
            </a:avLst>
          </a:prstGeom>
          <a:gradFill flip="none" rotWithShape="1">
            <a:gsLst>
              <a:gs pos="8000">
                <a:schemeClr val="tx1">
                  <a:lumMod val="65000"/>
                  <a:lumOff val="35000"/>
                </a:schemeClr>
              </a:gs>
              <a:gs pos="100000">
                <a:schemeClr val="bg1">
                  <a:lumMod val="9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2299894-F888-2CEA-4E73-85082B32A3FB}"/>
              </a:ext>
            </a:extLst>
          </p:cNvPr>
          <p:cNvSpPr txBox="1"/>
          <p:nvPr/>
        </p:nvSpPr>
        <p:spPr>
          <a:xfrm>
            <a:off x="635000" y="9100722"/>
            <a:ext cx="6235699" cy="120546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just"/>
            <a:r>
              <a:rPr lang="es-MX" sz="700" b="1" dirty="0"/>
              <a:t>Nota metodológica*:</a:t>
            </a:r>
            <a:r>
              <a:rPr lang="es-MX" sz="700" dirty="0"/>
              <a:t> El precio promedio corresponde a un promedio ponderado, en el que las ventas de cada tipo de gasolina y diésel se ponderan con base en su participación respecto al total de ventas de gasolinas y diésel en el municipio.</a:t>
            </a:r>
          </a:p>
        </p:txBody>
      </p:sp>
      <p:sp>
        <p:nvSpPr>
          <p:cNvPr id="10" name="object 103">
            <a:extLst>
              <a:ext uri="{FF2B5EF4-FFF2-40B4-BE49-F238E27FC236}">
                <a16:creationId xmlns:a16="http://schemas.microsoft.com/office/drawing/2014/main" id="{6980D511-E31C-E58F-A9C5-A73F4B3D378E}"/>
              </a:ext>
            </a:extLst>
          </p:cNvPr>
          <p:cNvSpPr txBox="1"/>
          <p:nvPr/>
        </p:nvSpPr>
        <p:spPr>
          <a:xfrm>
            <a:off x="635000" y="9507779"/>
            <a:ext cx="6086321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700" i="1" spc="-10" noProof="0" dirty="0">
                <a:solidFill>
                  <a:schemeClr val="tx2"/>
                </a:solidFill>
                <a:cs typeface="Arial"/>
              </a:rPr>
              <a:t>Fuente:</a:t>
            </a:r>
            <a:r>
              <a:rPr lang="es-MX" sz="700" i="1" spc="-30" noProof="0" dirty="0">
                <a:solidFill>
                  <a:schemeClr val="tx2"/>
                </a:solidFill>
                <a:cs typeface="Arial"/>
              </a:rPr>
              <a:t> </a:t>
            </a:r>
            <a:r>
              <a:rPr lang="es-MX" sz="700" i="1" dirty="0"/>
              <a:t>Elaboración propia con base a información de la Comisión Nacional de Energía (CNE) proporcionada por 8112 estaciones de servicio</a:t>
            </a:r>
            <a:endParaRPr lang="es-MX" sz="700" noProof="0" dirty="0">
              <a:solidFill>
                <a:schemeClr val="tx2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4096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6674182-A092-141E-FB1B-6190BAC52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64E3602E-1DB8-5CC7-48E6-A6552E3F2D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5" progId="TCLayout.ActiveDocument.1">
                  <p:embed/>
                </p:oleObj>
              </mc:Choice>
              <mc:Fallback>
                <p:oleObj name="think-cell Slide" r:id="rId4" imgW="404" imgH="405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4E3602E-1DB8-5CC7-48E6-A6552E3F2D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1">
            <a:extLst>
              <a:ext uri="{FF2B5EF4-FFF2-40B4-BE49-F238E27FC236}">
                <a16:creationId xmlns:a16="http://schemas.microsoft.com/office/drawing/2014/main" id="{5F85F3E0-D8E7-0DA2-49A5-2A51040387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69702"/>
              </p:ext>
            </p:extLst>
          </p:nvPr>
        </p:nvGraphicFramePr>
        <p:xfrm>
          <a:off x="635001" y="2157396"/>
          <a:ext cx="6235699" cy="68577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7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7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73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5461"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NO.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ESTADO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MUNICIPIO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REGULAR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PREMIUM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DIÉSEL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PROMEDIO*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442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101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BOCOYNA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25.49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21.20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102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BUENAVENTURA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25.49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9E39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21.20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103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CAMARGO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104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CARICHÍ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105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CASAS GRANDES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106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CHIHUAHUA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107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CHÍNIPAS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108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COYAME DEL SOTOL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109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CUAUHTÉMOC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110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CUSIHUIRIACHI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21.44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111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DELICIAS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14.77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112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BELISARIO DOMÍNGUEZ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13.58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113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TULE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23.62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114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GALEANA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20.87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115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GRAN MORELOS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20.87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116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GUACHOCHI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117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GUADALUPE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20.87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118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GUADALUPE Y CALVO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119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GUAZAPARES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20.87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120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GUERRERO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121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GÓMEZ FARÍAS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20.87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122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HIDALGO DEL PARRAL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21.03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123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IGNACIO ZARAGOZA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124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JANOS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86385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125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JIMÉNEZ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126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JULIMES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21.36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127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JUÁREZ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21.21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128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CRUZ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21.36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129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LÓPEZ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21.36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130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MADERA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21.42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131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MANUEL BENAVIDES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132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MATACHÍ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23.99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133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MATAMOROS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23.99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134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MEOQUI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21.09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31092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135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NAMIQUIPA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23.35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49876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136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NONOAVA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23.35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9213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137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NUEVO CASAS GRANDES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23.35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17963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138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OCAMPO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2527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139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OJINAGA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046447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140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PRAXEDIS G. GUERRERO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65365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141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RIVA PALACIO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21.31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23.70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4026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142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ROSALES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21.31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23.70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67234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143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FRANCISCO DE BORJA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245644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144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FRANCISCO DE CONCHOS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93639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145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BÁRBARA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22923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146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ISABEL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21.49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58518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147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SATEVÓ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21.49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36832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148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SAUCILLO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03697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149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TEMÓSACHIC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13.65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14993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150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BOCOYNA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25.49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21.20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890951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9941F6-75E1-B6E7-35EC-E6ABE92DE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BF88-B430-4E44-A8A2-DCB1682CC2CE}" type="slidenum">
              <a:rPr lang="es-MX" noProof="0" smtClean="0"/>
              <a:pPr/>
              <a:t>9</a:t>
            </a:fld>
            <a:endParaRPr lang="es-MX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4552A9-97C4-1AC2-9E31-C1C732AD415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4988" y="1094875"/>
            <a:ext cx="6702424" cy="1052762"/>
          </a:xfrm>
        </p:spPr>
        <p:txBody>
          <a:bodyPr>
            <a:noAutofit/>
          </a:bodyPr>
          <a:lstStyle/>
          <a:p>
            <a:r>
              <a:rPr lang="es-MX" dirty="0"/>
              <a:t>Precio promedio sin IVA por litro de combustible en los 500 municipios más poblados (80% población nacional)</a:t>
            </a:r>
            <a:br>
              <a:rPr lang="es-MX" dirty="0"/>
            </a:br>
            <a:r>
              <a:rPr lang="es-MX" sz="1600" b="0" i="1" dirty="0">
                <a:cs typeface="Arial"/>
              </a:rPr>
              <a:t>Semana</a:t>
            </a:r>
            <a:r>
              <a:rPr lang="es-MX" sz="1600" b="0" i="1" spc="-25" dirty="0">
                <a:cs typeface="Arial"/>
              </a:rPr>
              <a:t> </a:t>
            </a:r>
            <a:r>
              <a:rPr lang="es-MX" sz="1600" b="0" i="1" dirty="0">
                <a:cs typeface="Arial"/>
              </a:rPr>
              <a:t>del</a:t>
            </a:r>
            <a:r>
              <a:rPr lang="es-MX" sz="1600" b="0" i="1" spc="-30" dirty="0">
                <a:cs typeface="Arial"/>
              </a:rPr>
              <a:t> 19 de enero al 26 de enero de 2026</a:t>
            </a:r>
            <a:endParaRPr lang="es-MX" sz="1600" b="0" dirty="0">
              <a:cs typeface="Arial"/>
            </a:endParaRP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B7896ECB-3215-AC5A-1C48-91DEB0842940}"/>
              </a:ext>
            </a:extLst>
          </p:cNvPr>
          <p:cNvSpPr/>
          <p:nvPr/>
        </p:nvSpPr>
        <p:spPr>
          <a:xfrm>
            <a:off x="222636" y="1094875"/>
            <a:ext cx="206997" cy="1052762"/>
          </a:xfrm>
          <a:prstGeom prst="parallelogram">
            <a:avLst>
              <a:gd name="adj" fmla="val 44206"/>
            </a:avLst>
          </a:prstGeom>
          <a:gradFill flip="none" rotWithShape="1">
            <a:gsLst>
              <a:gs pos="8000">
                <a:schemeClr val="tx1">
                  <a:lumMod val="65000"/>
                  <a:lumOff val="35000"/>
                </a:schemeClr>
              </a:gs>
              <a:gs pos="100000">
                <a:schemeClr val="bg1">
                  <a:lumMod val="9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6F3FAF1-C137-E0FB-C907-75D6E916997E}"/>
              </a:ext>
            </a:extLst>
          </p:cNvPr>
          <p:cNvSpPr txBox="1"/>
          <p:nvPr/>
        </p:nvSpPr>
        <p:spPr>
          <a:xfrm>
            <a:off x="635000" y="9100722"/>
            <a:ext cx="6235699" cy="120546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just"/>
            <a:r>
              <a:rPr lang="es-MX" sz="700" b="1" dirty="0"/>
              <a:t>Nota metodológica*:</a:t>
            </a:r>
            <a:r>
              <a:rPr lang="es-MX" sz="700" dirty="0"/>
              <a:t> El precio promedio corresponde a un promedio ponderado, en el que las ventas de cada tipo de gasolina y diésel se ponderan con base en su participación respecto al total de ventas de gasolinas y diésel en el municipio.</a:t>
            </a:r>
          </a:p>
        </p:txBody>
      </p:sp>
      <p:sp>
        <p:nvSpPr>
          <p:cNvPr id="10" name="object 103">
            <a:extLst>
              <a:ext uri="{FF2B5EF4-FFF2-40B4-BE49-F238E27FC236}">
                <a16:creationId xmlns:a16="http://schemas.microsoft.com/office/drawing/2014/main" id="{714E686E-926E-A7F8-BD38-CBAE4DF41151}"/>
              </a:ext>
            </a:extLst>
          </p:cNvPr>
          <p:cNvSpPr txBox="1"/>
          <p:nvPr/>
        </p:nvSpPr>
        <p:spPr>
          <a:xfrm>
            <a:off x="635000" y="9507779"/>
            <a:ext cx="6086321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700" i="1" spc="-10" noProof="0" dirty="0">
                <a:solidFill>
                  <a:schemeClr val="tx2"/>
                </a:solidFill>
                <a:cs typeface="Arial"/>
              </a:rPr>
              <a:t>Fuente:</a:t>
            </a:r>
            <a:r>
              <a:rPr lang="es-MX" sz="700" i="1" spc="-30" noProof="0" dirty="0">
                <a:solidFill>
                  <a:schemeClr val="tx2"/>
                </a:solidFill>
                <a:cs typeface="Arial"/>
              </a:rPr>
              <a:t> </a:t>
            </a:r>
            <a:r>
              <a:rPr lang="es-MX" sz="700" i="1" dirty="0"/>
              <a:t>Elaboración propia con base a información de la Comisión Nacional de Energía (CNE) proporcionada por 8112 estaciones de servicio</a:t>
            </a:r>
            <a:endParaRPr lang="es-MX" sz="700" noProof="0" dirty="0">
              <a:solidFill>
                <a:schemeClr val="tx2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7822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85BB2AF-0452-3E9D-7E01-2CB55A7E0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C165C8D3-0E4C-ADF0-D1D0-B1296A24AD9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5" progId="TCLayout.ActiveDocument.1">
                  <p:embed/>
                </p:oleObj>
              </mc:Choice>
              <mc:Fallback>
                <p:oleObj name="think-cell Slide" r:id="rId4" imgW="404" imgH="405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165C8D3-0E4C-ADF0-D1D0-B1296A24AD9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1">
            <a:extLst>
              <a:ext uri="{FF2B5EF4-FFF2-40B4-BE49-F238E27FC236}">
                <a16:creationId xmlns:a16="http://schemas.microsoft.com/office/drawing/2014/main" id="{ADCC471D-BF9B-B72F-9DE1-8195243266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291380"/>
              </p:ext>
            </p:extLst>
          </p:nvPr>
        </p:nvGraphicFramePr>
        <p:xfrm>
          <a:off x="635001" y="2157396"/>
          <a:ext cx="6235699" cy="68577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7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7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73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5461"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NO.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ESTADO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MUNICIPIO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REGULAR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PREMIUM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DIÉSEL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PROMEDIO*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151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URIQUE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152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CDMX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AZCAPOTZALCO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22.65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9E39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153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CDMX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BENITO JUÁREZ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22.65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154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CDMX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COYOACÁN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155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CDMX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CUAJIMALPA DE MORELOS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21.03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24.13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156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CDMX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CUAUHTÉMOC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21.03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24.13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157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CDMX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GUSTAVO A. MADERO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158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CDMX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IZTACALCO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22.64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159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CDMX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IZTAPALAPA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22.64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160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CDMX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MAGDALENA CONTRERAS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161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CDMX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MIGUEL HIDALGO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19.92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162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CDMX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MILPA ALTA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19.92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20.82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163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CDMX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TLALPAN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164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CDMX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TLÁHUAC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165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CDMX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VENUSTIANO CARRANZA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166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CDMX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XOCHIMILCO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23.33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167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CDMX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ÁLVARO OBREGÓN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168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ACUÑA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#N/D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#N/D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#N/D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#N/D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169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ALLENDE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24.56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23.72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170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ARTEAGA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171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CANDELA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172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CASTAÑOS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173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CUATRO CIÉNEGAS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20.86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174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ESCOBEDO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86385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175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FRANCISCO I. MADERO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176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FRONTERA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21.12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177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GENERAL CEPEDA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178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GUERRERO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179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JIMÉNEZ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21.29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180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MATAMOROS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181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MONCLOVA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182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MORELOS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24.13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183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MÚZQUIZ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21.06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184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NADADORES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21.06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31092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185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NAVA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21.48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49876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186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OCAMPO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20.27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20.94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9213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187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PARRAS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17963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188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PIEDRAS NEGRAS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2527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189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PROGRESO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23.61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046447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190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RAMOS ARIZPE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23.61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65365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191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SABINAS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20.96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4026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192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SACRAMENTO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20.96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67234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193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SALTILLO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245644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194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BUENAVENTURA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93639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195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JUAN DE SABINAS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22923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196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PEDRO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58518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197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SIERRA MOJADA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21.39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36832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198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TORREÓN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03697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199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VIESCA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14993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200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VILLA UNIÓN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21.48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890951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2402AC-21AF-6404-7F6C-876D4BF11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BF88-B430-4E44-A8A2-DCB1682CC2CE}" type="slidenum">
              <a:rPr lang="es-MX" noProof="0" smtClean="0"/>
              <a:pPr/>
              <a:t>10</a:t>
            </a:fld>
            <a:endParaRPr lang="es-MX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D9FFFD-79D4-77C5-E97B-765B3DA1065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4988" y="1094875"/>
            <a:ext cx="6702424" cy="1052762"/>
          </a:xfrm>
        </p:spPr>
        <p:txBody>
          <a:bodyPr>
            <a:noAutofit/>
          </a:bodyPr>
          <a:lstStyle/>
          <a:p>
            <a:r>
              <a:rPr lang="es-MX" dirty="0"/>
              <a:t>Precio promedio sin IVA por litro de combustible en los 500 municipios más poblados (80% población nacional)</a:t>
            </a:r>
            <a:br>
              <a:rPr lang="es-MX" dirty="0"/>
            </a:br>
            <a:r>
              <a:rPr lang="es-MX" sz="1600" b="0" i="1" dirty="0">
                <a:cs typeface="Arial"/>
              </a:rPr>
              <a:t>Semana</a:t>
            </a:r>
            <a:r>
              <a:rPr lang="es-MX" sz="1600" b="0" i="1" spc="-25" dirty="0">
                <a:cs typeface="Arial"/>
              </a:rPr>
              <a:t> </a:t>
            </a:r>
            <a:r>
              <a:rPr lang="es-MX" sz="1600" b="0" i="1" dirty="0">
                <a:cs typeface="Arial"/>
              </a:rPr>
              <a:t>del</a:t>
            </a:r>
            <a:r>
              <a:rPr lang="es-MX" sz="1600" b="0" i="1" spc="-30" dirty="0">
                <a:cs typeface="Arial"/>
              </a:rPr>
              <a:t> 19 de enero al 26 de enero de 2026</a:t>
            </a:r>
            <a:endParaRPr lang="es-MX" sz="1600" b="0" dirty="0">
              <a:cs typeface="Arial"/>
            </a:endParaRP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29164A38-6151-49D8-7435-6283A05A51F2}"/>
              </a:ext>
            </a:extLst>
          </p:cNvPr>
          <p:cNvSpPr/>
          <p:nvPr/>
        </p:nvSpPr>
        <p:spPr>
          <a:xfrm>
            <a:off x="222636" y="1094875"/>
            <a:ext cx="206997" cy="1052762"/>
          </a:xfrm>
          <a:prstGeom prst="parallelogram">
            <a:avLst>
              <a:gd name="adj" fmla="val 44206"/>
            </a:avLst>
          </a:prstGeom>
          <a:gradFill flip="none" rotWithShape="1">
            <a:gsLst>
              <a:gs pos="8000">
                <a:schemeClr val="tx1">
                  <a:lumMod val="65000"/>
                  <a:lumOff val="35000"/>
                </a:schemeClr>
              </a:gs>
              <a:gs pos="100000">
                <a:schemeClr val="bg1">
                  <a:lumMod val="9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C2BE119-A698-B785-2EC3-B3D7697F0E75}"/>
              </a:ext>
            </a:extLst>
          </p:cNvPr>
          <p:cNvSpPr txBox="1"/>
          <p:nvPr/>
        </p:nvSpPr>
        <p:spPr>
          <a:xfrm>
            <a:off x="635000" y="9100722"/>
            <a:ext cx="6235699" cy="120546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just"/>
            <a:r>
              <a:rPr lang="es-MX" sz="700" b="1" dirty="0"/>
              <a:t>Nota metodológica*:</a:t>
            </a:r>
            <a:r>
              <a:rPr lang="es-MX" sz="700" dirty="0"/>
              <a:t> El precio promedio corresponde a un promedio ponderado, en el que las ventas de cada tipo de gasolina y diésel se ponderan con base en su participación respecto al total de ventas de gasolinas y diésel en el municipio.</a:t>
            </a:r>
          </a:p>
        </p:txBody>
      </p:sp>
      <p:sp>
        <p:nvSpPr>
          <p:cNvPr id="10" name="object 103">
            <a:extLst>
              <a:ext uri="{FF2B5EF4-FFF2-40B4-BE49-F238E27FC236}">
                <a16:creationId xmlns:a16="http://schemas.microsoft.com/office/drawing/2014/main" id="{AFFB267E-65F6-737E-E32D-394D962D8B5E}"/>
              </a:ext>
            </a:extLst>
          </p:cNvPr>
          <p:cNvSpPr txBox="1"/>
          <p:nvPr/>
        </p:nvSpPr>
        <p:spPr>
          <a:xfrm>
            <a:off x="635000" y="9507779"/>
            <a:ext cx="6086321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700" i="1" spc="-10" noProof="0" dirty="0">
                <a:solidFill>
                  <a:schemeClr val="tx2"/>
                </a:solidFill>
                <a:cs typeface="Arial"/>
              </a:rPr>
              <a:t>Fuente:</a:t>
            </a:r>
            <a:r>
              <a:rPr lang="es-MX" sz="700" i="1" spc="-30" noProof="0" dirty="0">
                <a:solidFill>
                  <a:schemeClr val="tx2"/>
                </a:solidFill>
                <a:cs typeface="Arial"/>
              </a:rPr>
              <a:t> </a:t>
            </a:r>
            <a:r>
              <a:rPr lang="es-MX" sz="700" i="1" dirty="0"/>
              <a:t>Elaboración propia con base a información de la Comisión Nacional de Energía (CNE) proporcionada por 8112 estaciones de servicio</a:t>
            </a:r>
            <a:endParaRPr lang="es-MX" sz="700" noProof="0" dirty="0">
              <a:solidFill>
                <a:schemeClr val="tx2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01428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2954F00-3A87-C27B-2EB6-CA4D5E617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B41DC253-A637-485A-D015-E7A3A94BF6D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5" progId="TCLayout.ActiveDocument.1">
                  <p:embed/>
                </p:oleObj>
              </mc:Choice>
              <mc:Fallback>
                <p:oleObj name="think-cell Slide" r:id="rId4" imgW="404" imgH="405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41DC253-A637-485A-D015-E7A3A94BF6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1">
            <a:extLst>
              <a:ext uri="{FF2B5EF4-FFF2-40B4-BE49-F238E27FC236}">
                <a16:creationId xmlns:a16="http://schemas.microsoft.com/office/drawing/2014/main" id="{83442174-46CC-3126-1200-B1E08472DA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615030"/>
              </p:ext>
            </p:extLst>
          </p:nvPr>
        </p:nvGraphicFramePr>
        <p:xfrm>
          <a:off x="635001" y="2157398"/>
          <a:ext cx="6235699" cy="6962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7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7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73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8260"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NO.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ESTADO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MUNICIPIO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REGULAR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PREMIUM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DIÉSEL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PROMEDIO*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201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CUENCAMÉ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202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DURANGO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9E39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203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ORO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21.31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204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GUADALUPE VICTORIA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19.82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20.97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205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GUANACEVÍ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19.82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20.86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206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GÓMEZ PALACIO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207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HIDALGO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208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INDÉ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209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LERDO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210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MAPIMÍ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211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MEZQUITAL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212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NAZAS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20.14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21.04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213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NOMBRE DE DIOS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20.14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21.04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214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NUEVO IDEAL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20.14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21.04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215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OCAMPO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21.11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26.19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23.88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216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PEÑÓN BLANCO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21.11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26.19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23.88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217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POANAS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26.19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218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PUEBLO NUEVO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26.19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219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PÁNUCO DE CORONADO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21.11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26.19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23.88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220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RODEO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20.96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221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DIMAS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222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JUAN DEL RÍO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223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LUIS DEL CORDERO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224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CLARA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225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SANTIAGO PAPASQUIARO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226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SÚCHIL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20.87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227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TAMAZULA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228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TEPEHUANES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229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TLAHUALILO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230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TOPIA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231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VICENTE GUERRERO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232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ABASOLO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#N/D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#N/D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#N/D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#N/D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233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ACÁMBARO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#N/D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#N/D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#N/D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#N/D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234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APASEO EL ALTO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#N/D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#N/D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#N/D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#N/D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310924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235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APASEO EL GRANDE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498764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236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CELAYA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20.27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92136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237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COMONFORT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21.42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179638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238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CORONEO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14.71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19.54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25271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239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CORTAZAR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14.71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18.99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046447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240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CUERÁMARO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20.29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21.08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653652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241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DOCTOR MORA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20.29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21.08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40262"/>
                  </a:ext>
                </a:extLst>
              </a:tr>
              <a:tr h="24744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242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DOLORES HIDALGO CUNA DE LA INDEPENDENCIA NACIONAL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20.29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21.21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672341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243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GUANAJUATO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2456442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244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HUANÍMARO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21.45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936391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245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IRAPUATO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229238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246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JARAL DEL PROGRESO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19.95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20.94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585181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247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JERÉCUARO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19.95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368322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248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LEÓN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20.12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036974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249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MANUEL DOBLADO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149934"/>
                  </a:ext>
                </a:extLst>
              </a:tr>
              <a:tr h="128376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250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MOROLEÓN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890951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012CA7-3522-8473-91A5-3AE3CCDFC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BF88-B430-4E44-A8A2-DCB1682CC2CE}" type="slidenum">
              <a:rPr lang="es-MX" noProof="0" smtClean="0"/>
              <a:pPr/>
              <a:t>11</a:t>
            </a:fld>
            <a:endParaRPr lang="es-MX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B6B29F-D633-B303-85CB-83FE861DD8D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4988" y="1094875"/>
            <a:ext cx="6702424" cy="1052762"/>
          </a:xfrm>
        </p:spPr>
        <p:txBody>
          <a:bodyPr>
            <a:noAutofit/>
          </a:bodyPr>
          <a:lstStyle/>
          <a:p>
            <a:r>
              <a:rPr lang="es-MX" dirty="0"/>
              <a:t>Precio promedio sin IVA por litro de combustible en los 500 municipios más poblados (80% población nacional)</a:t>
            </a:r>
            <a:br>
              <a:rPr lang="es-MX" sz="1600" dirty="0"/>
            </a:br>
            <a:r>
              <a:rPr lang="es-MX" sz="1600" b="0" i="1" dirty="0">
                <a:cs typeface="Arial"/>
              </a:rPr>
              <a:t>Semana</a:t>
            </a:r>
            <a:r>
              <a:rPr lang="es-MX" sz="1600" b="0" i="1" spc="-25" dirty="0">
                <a:cs typeface="Arial"/>
              </a:rPr>
              <a:t> </a:t>
            </a:r>
            <a:r>
              <a:rPr lang="es-MX" sz="1600" b="0" i="1" dirty="0">
                <a:cs typeface="Arial"/>
              </a:rPr>
              <a:t>del</a:t>
            </a:r>
            <a:r>
              <a:rPr lang="es-MX" sz="1600" b="0" i="1" spc="-30" dirty="0">
                <a:cs typeface="Arial"/>
              </a:rPr>
              <a:t> 19 de enero al 26 de enero de 2026</a:t>
            </a:r>
            <a:endParaRPr lang="es-MX" sz="1600" b="0" dirty="0">
              <a:cs typeface="Arial"/>
            </a:endParaRP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92165A70-E942-7CA3-F811-0E95EC452CF7}"/>
              </a:ext>
            </a:extLst>
          </p:cNvPr>
          <p:cNvSpPr/>
          <p:nvPr/>
        </p:nvSpPr>
        <p:spPr>
          <a:xfrm>
            <a:off x="222636" y="1094875"/>
            <a:ext cx="206997" cy="1052762"/>
          </a:xfrm>
          <a:prstGeom prst="parallelogram">
            <a:avLst>
              <a:gd name="adj" fmla="val 44206"/>
            </a:avLst>
          </a:prstGeom>
          <a:gradFill flip="none" rotWithShape="1">
            <a:gsLst>
              <a:gs pos="8000">
                <a:schemeClr val="tx1">
                  <a:lumMod val="65000"/>
                  <a:lumOff val="35000"/>
                </a:schemeClr>
              </a:gs>
              <a:gs pos="100000">
                <a:schemeClr val="bg1">
                  <a:lumMod val="9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A8F9EFC-BAE7-E91F-B813-AD59F3227232}"/>
              </a:ext>
            </a:extLst>
          </p:cNvPr>
          <p:cNvSpPr txBox="1"/>
          <p:nvPr/>
        </p:nvSpPr>
        <p:spPr>
          <a:xfrm>
            <a:off x="635000" y="9193257"/>
            <a:ext cx="6235699" cy="120546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just"/>
            <a:r>
              <a:rPr lang="es-MX" sz="700" b="1" dirty="0"/>
              <a:t>Nota metodológica*:</a:t>
            </a:r>
            <a:r>
              <a:rPr lang="es-MX" sz="700" dirty="0"/>
              <a:t> El precio promedio corresponde a un promedio ponderado, en el que las ventas de cada tipo de gasolina y diésel se ponderan con base en su participación respecto al total de ventas de gasolinas y diésel en el municipio.</a:t>
            </a:r>
          </a:p>
        </p:txBody>
      </p:sp>
      <p:sp>
        <p:nvSpPr>
          <p:cNvPr id="10" name="object 103">
            <a:extLst>
              <a:ext uri="{FF2B5EF4-FFF2-40B4-BE49-F238E27FC236}">
                <a16:creationId xmlns:a16="http://schemas.microsoft.com/office/drawing/2014/main" id="{598BA863-F6F7-04AA-899F-B7C987DAFBFC}"/>
              </a:ext>
            </a:extLst>
          </p:cNvPr>
          <p:cNvSpPr txBox="1"/>
          <p:nvPr/>
        </p:nvSpPr>
        <p:spPr>
          <a:xfrm>
            <a:off x="635000" y="9507779"/>
            <a:ext cx="6086321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700" i="1" spc="-10" noProof="0" dirty="0">
                <a:solidFill>
                  <a:schemeClr val="tx2"/>
                </a:solidFill>
                <a:cs typeface="Arial"/>
              </a:rPr>
              <a:t>Fuente:</a:t>
            </a:r>
            <a:r>
              <a:rPr lang="es-MX" sz="700" i="1" spc="-30" noProof="0" dirty="0">
                <a:solidFill>
                  <a:schemeClr val="tx2"/>
                </a:solidFill>
                <a:cs typeface="Arial"/>
              </a:rPr>
              <a:t> </a:t>
            </a:r>
            <a:r>
              <a:rPr lang="es-MX" sz="700" i="1" dirty="0"/>
              <a:t>Elaboración propia con base a información de la Comisión Nacional de Energía (CNE) proporcionada por 8112 estaciones de servicio</a:t>
            </a:r>
            <a:endParaRPr lang="es-MX" sz="700" noProof="0" dirty="0">
              <a:solidFill>
                <a:schemeClr val="tx2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2223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40B4D63-F767-6B3A-39CA-B864D79DC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1FFC3A6E-F223-8956-208F-384B9A6A79A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5" progId="TCLayout.ActiveDocument.1">
                  <p:embed/>
                </p:oleObj>
              </mc:Choice>
              <mc:Fallback>
                <p:oleObj name="think-cell Slide" r:id="rId4" imgW="404" imgH="405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FFC3A6E-F223-8956-208F-384B9A6A79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1">
            <a:extLst>
              <a:ext uri="{FF2B5EF4-FFF2-40B4-BE49-F238E27FC236}">
                <a16:creationId xmlns:a16="http://schemas.microsoft.com/office/drawing/2014/main" id="{61CBCA15-8E57-9948-DEB3-2AA68CF045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860598"/>
              </p:ext>
            </p:extLst>
          </p:nvPr>
        </p:nvGraphicFramePr>
        <p:xfrm>
          <a:off x="635001" y="2157396"/>
          <a:ext cx="6235699" cy="68566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7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7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73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4400"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NO.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ESTADO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MUNICIPIO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REGULAR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PREMIUM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DIÉSEL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PROMEDIO*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887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251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OCAMPO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252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PUEBLO NUEVO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9E39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253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PURÍSIMA DEL RINCÓN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254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PÉNJAMO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255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ROMITA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256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SALAMANCA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21.10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24.04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257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SALVATIERRA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258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DIEGO DE LA UNIÓN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259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FELIPE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260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FRANCISCO DEL RINCÓN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261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JOSÉ ITURBIDE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262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LUIS DE LA PAZ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263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MIGUEL DE ALLENDE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264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CATARINA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21.39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265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CRUZ DE JUVENTINO ROSAS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266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SANTIAGO MARAVATÍO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21.39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267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SILAO DE LA VICTORIA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23.61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268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TARANDACUAO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23.61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269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TARIMORO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270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URIANGATO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271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VALLE DE SANTIAGO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272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VICTORIA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273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VILLAGRÁN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274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GTO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YURIRIA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23.33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275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ACAPULCO DE JUÁREZ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276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AHUACUOTZINGO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277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AJUCHITLÁN DEL PROGRESO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278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APAXTLA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279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ARCELIA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280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ATENANGO DEL RÍO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281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ATOYAC DE ÁLVAREZ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282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AYUTLA DE LOS LIBRES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283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AZOYÚ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284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BUENAVISTA DE CUÉLLAR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310924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285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CHILAPA DE ÁLVAREZ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498764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286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CHILPANCINGO DE LOS BRAVO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92136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287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COAHUAYUTLA DE JOSÉ MARÍA IZAZAGA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179638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288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COCULA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14.71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25271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289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COPALA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14.71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046447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290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COPANATOYAC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14.71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653652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291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COYUCA DE BENÍTEZ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22.62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40262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292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COYUCA DE CATALÁN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672341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293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CUAJINICUILAPA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2456442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294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CUTZAMALA DE PINZÓN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20.29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936391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295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EDUARDO NERI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229238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296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FLORENCIO VILLARREAL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585181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297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GENERAL HELIODORO CASTILLO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368322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298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HUAMUXTITLÁN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036974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299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HUITZUCO DE LOS FIGUEROA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149934"/>
                  </a:ext>
                </a:extLst>
              </a:tr>
              <a:tr h="13078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300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IGUALA DE LA INDEPENDENCIA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890951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3C1141-A3EB-AF10-7F4A-9011B093A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BF88-B430-4E44-A8A2-DCB1682CC2CE}" type="slidenum">
              <a:rPr lang="es-MX" noProof="0" smtClean="0"/>
              <a:pPr/>
              <a:t>12</a:t>
            </a:fld>
            <a:endParaRPr lang="es-MX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66568B-412F-783F-679E-BB29B22C2B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4988" y="1094875"/>
            <a:ext cx="6702424" cy="1052762"/>
          </a:xfrm>
        </p:spPr>
        <p:txBody>
          <a:bodyPr>
            <a:noAutofit/>
          </a:bodyPr>
          <a:lstStyle/>
          <a:p>
            <a:r>
              <a:rPr lang="es-MX" dirty="0"/>
              <a:t>Precio promedio sin IVA por litro de combustible en los 500 municipios más poblados (80% población nacional)</a:t>
            </a:r>
            <a:br>
              <a:rPr lang="es-MX" sz="1600" dirty="0"/>
            </a:br>
            <a:r>
              <a:rPr lang="es-MX" sz="1600" b="0" i="1" dirty="0">
                <a:cs typeface="Arial"/>
              </a:rPr>
              <a:t>Semana</a:t>
            </a:r>
            <a:r>
              <a:rPr lang="es-MX" sz="1600" b="0" i="1" spc="-25" dirty="0">
                <a:cs typeface="Arial"/>
              </a:rPr>
              <a:t> </a:t>
            </a:r>
            <a:r>
              <a:rPr lang="es-MX" sz="1600" b="0" i="1" dirty="0">
                <a:cs typeface="Arial"/>
              </a:rPr>
              <a:t>del</a:t>
            </a:r>
            <a:r>
              <a:rPr lang="es-MX" sz="1600" b="0" i="1" spc="-30" dirty="0">
                <a:cs typeface="Arial"/>
              </a:rPr>
              <a:t> 19 de enero al 26 de enero de 2026</a:t>
            </a:r>
            <a:endParaRPr lang="es-MX" sz="1600" b="0" dirty="0">
              <a:cs typeface="Arial"/>
            </a:endParaRP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1B19A888-A7A0-57D6-75C1-EA2319193CAF}"/>
              </a:ext>
            </a:extLst>
          </p:cNvPr>
          <p:cNvSpPr/>
          <p:nvPr/>
        </p:nvSpPr>
        <p:spPr>
          <a:xfrm>
            <a:off x="222636" y="1094875"/>
            <a:ext cx="206997" cy="1052762"/>
          </a:xfrm>
          <a:prstGeom prst="parallelogram">
            <a:avLst>
              <a:gd name="adj" fmla="val 44206"/>
            </a:avLst>
          </a:prstGeom>
          <a:gradFill flip="none" rotWithShape="1">
            <a:gsLst>
              <a:gs pos="8000">
                <a:schemeClr val="tx1">
                  <a:lumMod val="65000"/>
                  <a:lumOff val="35000"/>
                </a:schemeClr>
              </a:gs>
              <a:gs pos="100000">
                <a:schemeClr val="bg1">
                  <a:lumMod val="9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DFDC40B-FD96-443D-88A3-73D567910C17}"/>
              </a:ext>
            </a:extLst>
          </p:cNvPr>
          <p:cNvSpPr txBox="1"/>
          <p:nvPr/>
        </p:nvSpPr>
        <p:spPr>
          <a:xfrm>
            <a:off x="635000" y="9100722"/>
            <a:ext cx="6235699" cy="120546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just"/>
            <a:r>
              <a:rPr lang="es-MX" sz="700" b="1" dirty="0"/>
              <a:t>Nota metodológica*:</a:t>
            </a:r>
            <a:r>
              <a:rPr lang="es-MX" sz="700" dirty="0"/>
              <a:t> El precio promedio corresponde a un promedio ponderado, en el que las ventas de cada tipo de gasolina y diésel se ponderan con base en su participación respecto al total de ventas de gasolinas y diésel en el municipio.</a:t>
            </a:r>
          </a:p>
        </p:txBody>
      </p:sp>
      <p:sp>
        <p:nvSpPr>
          <p:cNvPr id="10" name="object 103">
            <a:extLst>
              <a:ext uri="{FF2B5EF4-FFF2-40B4-BE49-F238E27FC236}">
                <a16:creationId xmlns:a16="http://schemas.microsoft.com/office/drawing/2014/main" id="{9CCF6BD3-40D0-82AB-1731-E0C5FC7B248A}"/>
              </a:ext>
            </a:extLst>
          </p:cNvPr>
          <p:cNvSpPr txBox="1"/>
          <p:nvPr/>
        </p:nvSpPr>
        <p:spPr>
          <a:xfrm>
            <a:off x="635000" y="9507779"/>
            <a:ext cx="6086321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700" i="1" spc="-10" noProof="0" dirty="0">
                <a:solidFill>
                  <a:schemeClr val="tx2"/>
                </a:solidFill>
                <a:cs typeface="Arial"/>
              </a:rPr>
              <a:t>Fuente:</a:t>
            </a:r>
            <a:r>
              <a:rPr lang="es-MX" sz="700" i="1" spc="-30" noProof="0" dirty="0">
                <a:solidFill>
                  <a:schemeClr val="tx2"/>
                </a:solidFill>
                <a:cs typeface="Arial"/>
              </a:rPr>
              <a:t> </a:t>
            </a:r>
            <a:r>
              <a:rPr lang="es-MX" sz="700" i="1" dirty="0"/>
              <a:t>Elaboración propia con base a información de la Comisión Nacional de Energía (CNE) proporcionada por 8112 estaciones de servicio</a:t>
            </a:r>
            <a:endParaRPr lang="es-MX" sz="700" noProof="0" dirty="0">
              <a:solidFill>
                <a:schemeClr val="tx2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6311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3F85B0E-BE89-8313-2AB4-F21A1282D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C1C090E9-63D4-6EC8-D146-1E7688A3323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5" progId="TCLayout.ActiveDocument.1">
                  <p:embed/>
                </p:oleObj>
              </mc:Choice>
              <mc:Fallback>
                <p:oleObj name="think-cell Slide" r:id="rId4" imgW="404" imgH="405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C1C090E9-63D4-6EC8-D146-1E7688A3323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1">
            <a:extLst>
              <a:ext uri="{FF2B5EF4-FFF2-40B4-BE49-F238E27FC236}">
                <a16:creationId xmlns:a16="http://schemas.microsoft.com/office/drawing/2014/main" id="{EA6C3C90-5FF4-FDD6-0F1A-24FD2BCC78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517247"/>
              </p:ext>
            </p:extLst>
          </p:nvPr>
        </p:nvGraphicFramePr>
        <p:xfrm>
          <a:off x="635001" y="2157396"/>
          <a:ext cx="6235699" cy="68577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7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7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73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5461"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NO.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ESTADO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MUNICIPIO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REGULAR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PREMIUM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DIÉSEL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PROMEDIO*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301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IGUALAPA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302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JUAN R. ESCUDERO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9E39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303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JUCHITÁN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304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UNIÓN DE ISIDORO MONTES DE OCA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305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LEONARDO BRAVO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21.43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26.49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306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MARQUELIA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19.99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21.29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307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OLINALÁ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308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OMETEPEC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20.14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309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PETATLÁN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23.61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22.62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310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PUNGARABATO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23.61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311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QUECHULTENANGO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23.61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22.62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312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LUIS ACATLÁN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313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MARCOS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314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MIGUEL TOTOLAPAN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315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TAXCO DE ALARCÓN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316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TECOANAPA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18.94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317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TELOLOAPAN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18.75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318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TEPECOACUILCO DE TRUJANO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319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TIXTLA DE GUERRERO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320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TLACOACHISTLAHUACA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321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TLALCHAPA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322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TLALIXTAQUILLA DE MALDONADO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323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TLAPA DE COMONFORT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324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TLAPEHUALA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863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325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TÉCPAN DE GALEANA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326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XALPATLÁHUAC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23.33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327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XOCHIHUEHUETLÁN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23.33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328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XOCHISTLAHUACA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23.33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329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ZIHUATANEJO DE AZUETA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330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ZIRÁNDARO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331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ACATLÁN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25.49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21.49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332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ACAXOCHITLÁN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333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ACTOPAN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19.99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20.83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334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AGUA BLANCA DE ITURBIDE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31092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335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AJACUBA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20.17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26.18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49876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336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ALFAJAYUCAN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9213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337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ALMOLOYA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17963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338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APAN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2527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339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ATITALAQUIA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046447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340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ATLAPEXCO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65365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341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ATOTONILCO DE TULA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4026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342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ATOTONILCO EL GRANDE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25.49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67234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343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CALNALI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245644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344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CARDONAL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93639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345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CHAPANTONGO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22923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346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CHAPULHUACÁN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58518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347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CHILCUAUTLA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36832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348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CUAUTEPEC DE HINOJOSA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03697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349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ARENAL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20.26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21.43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14993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350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ELOXOCHITLÁN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26.19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890951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84C31E-32E6-FFF2-F19D-201F96382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BF88-B430-4E44-A8A2-DCB1682CC2CE}" type="slidenum">
              <a:rPr lang="es-MX" noProof="0" smtClean="0"/>
              <a:pPr/>
              <a:t>13</a:t>
            </a:fld>
            <a:endParaRPr lang="es-MX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9F708E-7188-A157-599A-AB496DCB8B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4988" y="1094875"/>
            <a:ext cx="6702424" cy="1052762"/>
          </a:xfrm>
        </p:spPr>
        <p:txBody>
          <a:bodyPr>
            <a:noAutofit/>
          </a:bodyPr>
          <a:lstStyle/>
          <a:p>
            <a:r>
              <a:rPr lang="es-MX" dirty="0"/>
              <a:t>Precio promedio sin IVA por litro de combustible en los 500 municipios más poblados (80% población nacional)</a:t>
            </a:r>
            <a:br>
              <a:rPr lang="es-MX" sz="1600" dirty="0"/>
            </a:br>
            <a:r>
              <a:rPr lang="es-MX" sz="1600" b="0" i="1" dirty="0">
                <a:cs typeface="Arial"/>
              </a:rPr>
              <a:t>Semana</a:t>
            </a:r>
            <a:r>
              <a:rPr lang="es-MX" sz="1600" b="0" i="1" spc="-25" dirty="0">
                <a:cs typeface="Arial"/>
              </a:rPr>
              <a:t> </a:t>
            </a:r>
            <a:r>
              <a:rPr lang="es-MX" sz="1600" b="0" i="1" dirty="0">
                <a:cs typeface="Arial"/>
              </a:rPr>
              <a:t>del</a:t>
            </a:r>
            <a:r>
              <a:rPr lang="es-MX" sz="1600" b="0" i="1" spc="-30" dirty="0">
                <a:cs typeface="Arial"/>
              </a:rPr>
              <a:t> 19 de enero al 26 de enero de 2026</a:t>
            </a:r>
            <a:endParaRPr lang="es-MX" sz="1600" b="0" dirty="0">
              <a:cs typeface="Arial"/>
            </a:endParaRP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07AC65B6-0C85-F757-4475-E282597003F9}"/>
              </a:ext>
            </a:extLst>
          </p:cNvPr>
          <p:cNvSpPr/>
          <p:nvPr/>
        </p:nvSpPr>
        <p:spPr>
          <a:xfrm>
            <a:off x="222636" y="1094875"/>
            <a:ext cx="206997" cy="1052762"/>
          </a:xfrm>
          <a:prstGeom prst="parallelogram">
            <a:avLst>
              <a:gd name="adj" fmla="val 44206"/>
            </a:avLst>
          </a:prstGeom>
          <a:gradFill flip="none" rotWithShape="1">
            <a:gsLst>
              <a:gs pos="8000">
                <a:schemeClr val="tx1">
                  <a:lumMod val="65000"/>
                  <a:lumOff val="35000"/>
                </a:schemeClr>
              </a:gs>
              <a:gs pos="100000">
                <a:schemeClr val="bg1">
                  <a:lumMod val="9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7DAF5F4-22D6-CEB4-4683-04897EE6E9B6}"/>
              </a:ext>
            </a:extLst>
          </p:cNvPr>
          <p:cNvSpPr txBox="1"/>
          <p:nvPr/>
        </p:nvSpPr>
        <p:spPr>
          <a:xfrm>
            <a:off x="635000" y="9100722"/>
            <a:ext cx="6235699" cy="120546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just"/>
            <a:r>
              <a:rPr lang="es-MX" sz="700" b="1" dirty="0"/>
              <a:t>Nota metodológica*:</a:t>
            </a:r>
            <a:r>
              <a:rPr lang="es-MX" sz="700" dirty="0"/>
              <a:t> El precio promedio corresponde a un promedio ponderado, en el que las ventas de cada tipo de gasolina y diésel se ponderan con base en su participación respecto al total de ventas de gasolinas y diésel en el municipio.</a:t>
            </a:r>
          </a:p>
        </p:txBody>
      </p:sp>
      <p:sp>
        <p:nvSpPr>
          <p:cNvPr id="10" name="object 103">
            <a:extLst>
              <a:ext uri="{FF2B5EF4-FFF2-40B4-BE49-F238E27FC236}">
                <a16:creationId xmlns:a16="http://schemas.microsoft.com/office/drawing/2014/main" id="{6372BAA6-F548-ED85-999D-0A4092D556B3}"/>
              </a:ext>
            </a:extLst>
          </p:cNvPr>
          <p:cNvSpPr txBox="1"/>
          <p:nvPr/>
        </p:nvSpPr>
        <p:spPr>
          <a:xfrm>
            <a:off x="635000" y="9507779"/>
            <a:ext cx="6086321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700" i="1" spc="-10" noProof="0" dirty="0">
                <a:solidFill>
                  <a:schemeClr val="tx2"/>
                </a:solidFill>
                <a:cs typeface="Arial"/>
              </a:rPr>
              <a:t>Fuente:</a:t>
            </a:r>
            <a:r>
              <a:rPr lang="es-MX" sz="700" i="1" spc="-30" noProof="0" dirty="0">
                <a:solidFill>
                  <a:schemeClr val="tx2"/>
                </a:solidFill>
                <a:cs typeface="Arial"/>
              </a:rPr>
              <a:t> </a:t>
            </a:r>
            <a:r>
              <a:rPr lang="es-MX" sz="700" i="1" dirty="0"/>
              <a:t>Elaboración propia con base a información de la Comisión Nacional de Energía (CNE) proporcionada por 8112 estaciones de servicio</a:t>
            </a:r>
            <a:endParaRPr lang="es-MX" sz="700" noProof="0" dirty="0">
              <a:solidFill>
                <a:schemeClr val="tx2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3246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4CD6D5B-55E2-4199-C301-A3D7E642D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54F36985-DB32-5CAE-D4E5-9DA4992FC6E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5" progId="TCLayout.ActiveDocument.1">
                  <p:embed/>
                </p:oleObj>
              </mc:Choice>
              <mc:Fallback>
                <p:oleObj name="think-cell Slide" r:id="rId4" imgW="404" imgH="405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4F36985-DB32-5CAE-D4E5-9DA4992FC6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1">
            <a:extLst>
              <a:ext uri="{FF2B5EF4-FFF2-40B4-BE49-F238E27FC236}">
                <a16:creationId xmlns:a16="http://schemas.microsoft.com/office/drawing/2014/main" id="{47086970-D438-2D63-3AF6-61BAC7DC76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338691"/>
              </p:ext>
            </p:extLst>
          </p:nvPr>
        </p:nvGraphicFramePr>
        <p:xfrm>
          <a:off x="635001" y="2157396"/>
          <a:ext cx="6235699" cy="68577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7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7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73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5461"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NO.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ESTADO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MUNICIPIO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REGULAR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PREMIUM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DIÉSEL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PROMEDIO*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351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EMILIANO ZAPATA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25.52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352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EPAZOYUCAN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23.54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9E39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353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FRANCISCO I. MADERO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22.63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354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HUASCA DE OCAMPO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23.15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355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HUEJUTLA DE REYES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356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HUICHAPAN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23.70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357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IXMIQUILPAN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23.70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358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JACALA DE LEDEZMA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23.70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359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JALTOCÁN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20.28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360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LOLOTLA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20.86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361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METEPEC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362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METZTITLÁN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363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MINERAL DE LA REFORMA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364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MINERAL DEL MONTE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365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MIXQUIAHUALA DE JUÁREZ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21.27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366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MOLANGO DE ESCAMILLA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367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NOPALA DE VILLAGRÁN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23.70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368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PACHUCA DE SOTO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369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PROGRESO DE OBREGÓN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370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AGUSTÍN METZQUITITLÁN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371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AGUSTÍN TLAXIACA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372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FELIPE ORIZATLÁN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373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SALVADOR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374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SANTIAGO TULANTEPEC DE LUGO GUERRERO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863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375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SANTIAGO DE ANAYA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376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SINGUILUCAN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377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TASQUILLO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15.23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378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TECOZAUTLA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15.23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379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TENANGO DE DORIA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15.23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380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TEPEAPULCO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15.57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381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TEPEJI DEL RÍO DE OCAMPO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22.61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382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TEPETITLÁN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383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TETEPANGO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384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TEZONTEPEC DE ALDAMA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31092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385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TIZAYUCA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49876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386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TLAHUELILPAN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9213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387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TLANALAPA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17963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388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TLANCHINOL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2527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389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TLAXCOAPAN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046447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390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TOLCAYUCA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65365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391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TULA DE ALLENDE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4026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392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TULANCINGO DE BRAVO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67234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393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VILLA DE TEZONTEPEC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245644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394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ZACUALTIPÁN DE ÁNGELES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93639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395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ZAPOTLÁN DE JUÁREZ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22923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396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ZEMPOALA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58518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397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HGO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ZIMAPÁN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36832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398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ACATIC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#N/D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#N/D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#N/D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#N/D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03697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349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ACATLÁN DE JUÁREZ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#N/D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#N/D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#N/D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#N/D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14993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400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AHUALULCO DE MERCADO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#N/D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#N/D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#N/D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#N/D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890951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E4976A-2971-3C5D-FADB-1BBD03EDC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BF88-B430-4E44-A8A2-DCB1682CC2CE}" type="slidenum">
              <a:rPr lang="es-MX" noProof="0" smtClean="0"/>
              <a:pPr/>
              <a:t>14</a:t>
            </a:fld>
            <a:endParaRPr lang="es-MX" noProof="0" dirty="0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DE0DE5C5-D900-7953-CFF1-F6CDEE50858E}"/>
              </a:ext>
            </a:extLst>
          </p:cNvPr>
          <p:cNvSpPr/>
          <p:nvPr/>
        </p:nvSpPr>
        <p:spPr>
          <a:xfrm>
            <a:off x="222636" y="1094875"/>
            <a:ext cx="206997" cy="1052762"/>
          </a:xfrm>
          <a:prstGeom prst="parallelogram">
            <a:avLst>
              <a:gd name="adj" fmla="val 44206"/>
            </a:avLst>
          </a:prstGeom>
          <a:gradFill flip="none" rotWithShape="1">
            <a:gsLst>
              <a:gs pos="8000">
                <a:schemeClr val="tx1">
                  <a:lumMod val="65000"/>
                  <a:lumOff val="35000"/>
                </a:schemeClr>
              </a:gs>
              <a:gs pos="100000">
                <a:schemeClr val="bg1">
                  <a:lumMod val="9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3DBD087-55C0-5295-5849-AA90D76B4B78}"/>
              </a:ext>
            </a:extLst>
          </p:cNvPr>
          <p:cNvSpPr txBox="1"/>
          <p:nvPr/>
        </p:nvSpPr>
        <p:spPr>
          <a:xfrm>
            <a:off x="635000" y="9100722"/>
            <a:ext cx="6235699" cy="120546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just"/>
            <a:r>
              <a:rPr lang="es-MX" sz="700" b="1" dirty="0"/>
              <a:t>Nota metodológica*:</a:t>
            </a:r>
            <a:r>
              <a:rPr lang="es-MX" sz="700" dirty="0"/>
              <a:t> El precio promedio corresponde a un promedio ponderado, en el que las ventas de cada tipo de gasolina y diésel se ponderan con base en su participación respecto al total de ventas de gasolinas y diésel en el municipio.</a:t>
            </a:r>
          </a:p>
        </p:txBody>
      </p:sp>
      <p:sp>
        <p:nvSpPr>
          <p:cNvPr id="10" name="object 103">
            <a:extLst>
              <a:ext uri="{FF2B5EF4-FFF2-40B4-BE49-F238E27FC236}">
                <a16:creationId xmlns:a16="http://schemas.microsoft.com/office/drawing/2014/main" id="{01B1118F-8A5E-9CE7-5799-76600852550E}"/>
              </a:ext>
            </a:extLst>
          </p:cNvPr>
          <p:cNvSpPr txBox="1"/>
          <p:nvPr/>
        </p:nvSpPr>
        <p:spPr>
          <a:xfrm>
            <a:off x="635000" y="9507779"/>
            <a:ext cx="6086321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700" i="1" spc="-10" noProof="0" dirty="0">
                <a:solidFill>
                  <a:schemeClr val="tx2"/>
                </a:solidFill>
                <a:cs typeface="Arial"/>
              </a:rPr>
              <a:t>Fuente:</a:t>
            </a:r>
            <a:r>
              <a:rPr lang="es-MX" sz="700" i="1" spc="-30" noProof="0" dirty="0">
                <a:solidFill>
                  <a:schemeClr val="tx2"/>
                </a:solidFill>
                <a:cs typeface="Arial"/>
              </a:rPr>
              <a:t> </a:t>
            </a:r>
            <a:r>
              <a:rPr lang="es-MX" sz="700" i="1" dirty="0"/>
              <a:t>Elaboración propia con base a información de la Comisión Nacional de Energía (CNE) proporcionada por 8112 estaciones de servicio</a:t>
            </a:r>
            <a:endParaRPr lang="es-MX" sz="700" noProof="0" dirty="0">
              <a:solidFill>
                <a:schemeClr val="tx2"/>
              </a:solidFill>
              <a:cs typeface="Arial"/>
            </a:endParaRP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DD38327-B32E-1408-21C3-AEA6EE2A98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4988" y="1094875"/>
            <a:ext cx="6702424" cy="1052762"/>
          </a:xfrm>
        </p:spPr>
        <p:txBody>
          <a:bodyPr>
            <a:noAutofit/>
          </a:bodyPr>
          <a:lstStyle/>
          <a:p>
            <a:r>
              <a:rPr lang="es-MX" dirty="0"/>
              <a:t>Precio promedio sin IVA por litro de combustible en los 500 municipios más poblados (80% población nacional)</a:t>
            </a:r>
            <a:br>
              <a:rPr lang="es-MX" sz="1600" dirty="0"/>
            </a:br>
            <a:r>
              <a:rPr lang="es-MX" sz="1600" b="0" i="1" dirty="0">
                <a:cs typeface="Arial"/>
              </a:rPr>
              <a:t>Semana</a:t>
            </a:r>
            <a:r>
              <a:rPr lang="es-MX" sz="1600" b="0" i="1" spc="-25" dirty="0">
                <a:cs typeface="Arial"/>
              </a:rPr>
              <a:t> </a:t>
            </a:r>
            <a:r>
              <a:rPr lang="es-MX" sz="1600" b="0" i="1" dirty="0">
                <a:cs typeface="Arial"/>
              </a:rPr>
              <a:t>del</a:t>
            </a:r>
            <a:r>
              <a:rPr lang="es-MX" sz="1600" b="0" i="1" spc="-30" dirty="0">
                <a:cs typeface="Arial"/>
              </a:rPr>
              <a:t> 19 de enero al 26 de enero de 2026</a:t>
            </a:r>
            <a:endParaRPr lang="es-MX" sz="1600" b="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946972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F7BF466B-F368-AA2F-11B6-899CBE5AD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9E70FDC9-16E2-5A6C-01D5-586F4FC7622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5" progId="TCLayout.ActiveDocument.1">
                  <p:embed/>
                </p:oleObj>
              </mc:Choice>
              <mc:Fallback>
                <p:oleObj name="think-cell Slide" r:id="rId4" imgW="404" imgH="405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E70FDC9-16E2-5A6C-01D5-586F4FC7622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1">
            <a:extLst>
              <a:ext uri="{FF2B5EF4-FFF2-40B4-BE49-F238E27FC236}">
                <a16:creationId xmlns:a16="http://schemas.microsoft.com/office/drawing/2014/main" id="{D344ABA6-8BAC-EEBD-E7D5-F62468FCD9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455902"/>
              </p:ext>
            </p:extLst>
          </p:nvPr>
        </p:nvGraphicFramePr>
        <p:xfrm>
          <a:off x="635001" y="2157396"/>
          <a:ext cx="6235699" cy="68577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7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7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73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5461"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NO.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ESTADO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MUNICIPIO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REGULAR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PREMIUM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DIÉSEL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PROMEDIO*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401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BOLAÑOS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21.11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24.13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402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CABO CORRIENTES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21.11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24.13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9E39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403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CASIMIRO CASTILLO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404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CAÑADAS DE OBREGÓN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405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CHAPALA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406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CHIQUILISTLÁN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407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CIHUATLÁN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408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COCULA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409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COLOTLÁN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25.94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410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CONCEPCIÓN DE BUENOS AIRES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19.99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411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CUAUTITLÁN DE GARCÍA BARRAGÁN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21.03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25.83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24.13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22.64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412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CUQUÍO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413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DEGOLLADO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25.61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414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ARENAL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23.87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415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GRULLO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416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LIMÓN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417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 SALTO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418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ENCARNACIÓN DE DÍAZ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419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ETZATLÁN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420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GUADALAJARA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421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GÓMEZ FARÍAS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422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HOSTOTIPAQUILLO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423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HUEJUQUILLA EL ALTO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424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HUEJÚCAR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863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425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IXTLAHUACÁN DE LOS MEMBRILLOS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426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IXTLAHUACÁN DEL RÍO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427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JALOSTOTITLÁN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428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JAMAY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429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JESÚS MARÍA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430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JILOTLÁN DE LOS DOLORES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431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JOCOTEPEC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432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JUANACATLÁN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433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JUCHITLÁN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434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BARCA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31092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435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HUERTA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49876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436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 MANZANILLA DE LA PAZ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9213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437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LAGOS DE MORENO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17963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438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MAGDALENA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2527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439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MASCOTA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23.70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046447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440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MAZAMITLA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65365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441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MEXTICACÁN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4026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442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MEZQUITIC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23.27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67234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443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MIXTLÁN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22.57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245644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444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OCOTLÁN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93639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445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OJUELOS DE JALISCO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22923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446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PIHUAMO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58518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447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PONCITLÁN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36832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448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PUERTO VALLARTA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20.09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03697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449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QUITUPAN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014993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450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CRISTÓBAL DE LA BARRANCA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20.20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1890951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E5B679-42A6-20E8-882C-0EF125916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BF88-B430-4E44-A8A2-DCB1682CC2CE}" type="slidenum">
              <a:rPr lang="es-MX" noProof="0" smtClean="0"/>
              <a:pPr/>
              <a:t>15</a:t>
            </a:fld>
            <a:endParaRPr lang="es-MX" noProof="0" dirty="0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DE9533A3-B88D-148B-62CB-A3FCF19D6CAE}"/>
              </a:ext>
            </a:extLst>
          </p:cNvPr>
          <p:cNvSpPr/>
          <p:nvPr/>
        </p:nvSpPr>
        <p:spPr>
          <a:xfrm>
            <a:off x="222636" y="1094875"/>
            <a:ext cx="206997" cy="1052762"/>
          </a:xfrm>
          <a:prstGeom prst="parallelogram">
            <a:avLst>
              <a:gd name="adj" fmla="val 44206"/>
            </a:avLst>
          </a:prstGeom>
          <a:gradFill flip="none" rotWithShape="1">
            <a:gsLst>
              <a:gs pos="8000">
                <a:schemeClr val="tx1">
                  <a:lumMod val="65000"/>
                  <a:lumOff val="35000"/>
                </a:schemeClr>
              </a:gs>
              <a:gs pos="100000">
                <a:schemeClr val="bg1">
                  <a:lumMod val="9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A6B3401-7DBC-C91F-4CC1-EABE05037243}"/>
              </a:ext>
            </a:extLst>
          </p:cNvPr>
          <p:cNvSpPr txBox="1"/>
          <p:nvPr/>
        </p:nvSpPr>
        <p:spPr>
          <a:xfrm>
            <a:off x="635000" y="9100722"/>
            <a:ext cx="6235699" cy="120546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just"/>
            <a:r>
              <a:rPr lang="es-MX" sz="700" b="1" dirty="0"/>
              <a:t>Nota metodológica*:</a:t>
            </a:r>
            <a:r>
              <a:rPr lang="es-MX" sz="700" dirty="0"/>
              <a:t> El precio promedio corresponde a un promedio ponderado, en el que las ventas de cada tipo de gasolina y diésel se ponderan con base en su participación respecto al total de ventas de gasolinas y diésel en el municipio.</a:t>
            </a:r>
          </a:p>
        </p:txBody>
      </p:sp>
      <p:sp>
        <p:nvSpPr>
          <p:cNvPr id="10" name="object 103">
            <a:extLst>
              <a:ext uri="{FF2B5EF4-FFF2-40B4-BE49-F238E27FC236}">
                <a16:creationId xmlns:a16="http://schemas.microsoft.com/office/drawing/2014/main" id="{A6A79D8C-76A7-2719-781B-8192EB3C17D3}"/>
              </a:ext>
            </a:extLst>
          </p:cNvPr>
          <p:cNvSpPr txBox="1"/>
          <p:nvPr/>
        </p:nvSpPr>
        <p:spPr>
          <a:xfrm>
            <a:off x="635000" y="9507779"/>
            <a:ext cx="6086321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700" i="1" spc="-10" noProof="0" dirty="0">
                <a:solidFill>
                  <a:schemeClr val="tx2"/>
                </a:solidFill>
                <a:cs typeface="Arial"/>
              </a:rPr>
              <a:t>Fuente:</a:t>
            </a:r>
            <a:r>
              <a:rPr lang="es-MX" sz="700" i="1" spc="-30" noProof="0" dirty="0">
                <a:solidFill>
                  <a:schemeClr val="tx2"/>
                </a:solidFill>
                <a:cs typeface="Arial"/>
              </a:rPr>
              <a:t> </a:t>
            </a:r>
            <a:r>
              <a:rPr lang="es-MX" sz="700" i="1" dirty="0"/>
              <a:t>Elaboración propia con base a información de la Comisión Nacional de Energía (CNE) proporcionada por 8112 estaciones de servicio</a:t>
            </a:r>
            <a:endParaRPr lang="es-MX" sz="700" noProof="0" dirty="0">
              <a:solidFill>
                <a:schemeClr val="tx2"/>
              </a:solidFill>
              <a:cs typeface="Arial"/>
            </a:endParaRP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D91FC7B8-7454-E879-B8BD-72E0E78E7F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4988" y="1094875"/>
            <a:ext cx="6702424" cy="1052762"/>
          </a:xfrm>
        </p:spPr>
        <p:txBody>
          <a:bodyPr>
            <a:noAutofit/>
          </a:bodyPr>
          <a:lstStyle/>
          <a:p>
            <a:r>
              <a:rPr lang="es-MX" dirty="0"/>
              <a:t>Precio promedio sin IVA por litro de combustible en los 500 municipios más poblados (80% población nacional)</a:t>
            </a:r>
            <a:br>
              <a:rPr lang="es-MX" sz="1600" dirty="0"/>
            </a:br>
            <a:r>
              <a:rPr lang="es-MX" sz="1600" b="0" i="1" dirty="0">
                <a:cs typeface="Arial"/>
              </a:rPr>
              <a:t>Semana</a:t>
            </a:r>
            <a:r>
              <a:rPr lang="es-MX" sz="1600" b="0" i="1" spc="-25" dirty="0">
                <a:cs typeface="Arial"/>
              </a:rPr>
              <a:t> </a:t>
            </a:r>
            <a:r>
              <a:rPr lang="es-MX" sz="1600" b="0" i="1" dirty="0">
                <a:cs typeface="Arial"/>
              </a:rPr>
              <a:t>del</a:t>
            </a:r>
            <a:r>
              <a:rPr lang="es-MX" sz="1600" b="0" i="1" spc="-30" dirty="0">
                <a:cs typeface="Arial"/>
              </a:rPr>
              <a:t> 19 de enero al 26 de enero de 2026</a:t>
            </a:r>
            <a:endParaRPr lang="es-MX" sz="1600" b="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47301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840876E-4E5B-1A92-7326-D8E9BBFD6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-cell data - do not delete" hidden="1">
            <a:extLst>
              <a:ext uri="{FF2B5EF4-FFF2-40B4-BE49-F238E27FC236}">
                <a16:creationId xmlns:a16="http://schemas.microsoft.com/office/drawing/2014/main" id="{F1B59391-C3E2-E06A-3E05-78135A4DC9C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04" imgH="405" progId="TCLayout.ActiveDocument.1">
                  <p:embed/>
                </p:oleObj>
              </mc:Choice>
              <mc:Fallback>
                <p:oleObj name="think-cell Slide" r:id="rId4" imgW="404" imgH="405" progId="TCLayout.ActiveDocument.1">
                  <p:embed/>
                  <p:pic>
                    <p:nvPicPr>
                      <p:cNvPr id="1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1B59391-C3E2-E06A-3E05-78135A4DC9C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11">
            <a:extLst>
              <a:ext uri="{FF2B5EF4-FFF2-40B4-BE49-F238E27FC236}">
                <a16:creationId xmlns:a16="http://schemas.microsoft.com/office/drawing/2014/main" id="{E93F5553-0D30-6E97-FA4B-3A7928CEDA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8631853"/>
              </p:ext>
            </p:extLst>
          </p:nvPr>
        </p:nvGraphicFramePr>
        <p:xfrm>
          <a:off x="635001" y="2157396"/>
          <a:ext cx="6235699" cy="659482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77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7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73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60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5461"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25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NO.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ESTADO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MUNICIPIO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REGULAR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PREMIUM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DIÉSEL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tc>
                  <a:txBody>
                    <a:bodyPr/>
                    <a:lstStyle/>
                    <a:p>
                      <a:pPr marL="67945" algn="ctr" rtl="0">
                        <a:lnSpc>
                          <a:spcPts val="875"/>
                        </a:lnSpc>
                        <a:spcBef>
                          <a:spcPts val="5"/>
                        </a:spcBef>
                      </a:pPr>
                      <a:r>
                        <a:rPr lang="es-MX" sz="800" b="1" spc="-10" noProof="0" dirty="0">
                          <a:solidFill>
                            <a:schemeClr val="bg1"/>
                          </a:solidFill>
                          <a:latin typeface="+mj-lt"/>
                          <a:cs typeface="Arial"/>
                        </a:rPr>
                        <a:t>PROMEDIO*</a:t>
                      </a:r>
                      <a:endParaRPr lang="es-MX" sz="800" b="1" noProof="0" dirty="0">
                        <a:solidFill>
                          <a:schemeClr val="bg1"/>
                        </a:solidFill>
                        <a:latin typeface="+mj-lt"/>
                        <a:cs typeface="Arial"/>
                      </a:endParaRPr>
                    </a:p>
                  </a:txBody>
                  <a:tcPr marL="0" marR="0" marT="577" marB="0" anchor="ctr">
                    <a:lnL w="6350">
                      <a:noFill/>
                      <a:prstDash val="solid"/>
                    </a:lnL>
                    <a:lnR w="6350">
                      <a:noFill/>
                      <a:prstDash val="solid"/>
                    </a:lnR>
                    <a:lnT w="6350">
                      <a:noFill/>
                      <a:prstDash val="soli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792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/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451</a:t>
                      </a:r>
                    </a:p>
                  </a:txBody>
                  <a:tcPr marL="7620" marR="7620" marT="7620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DIEGO DE ALEJANDRÍA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20.20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452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GABRIEL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20.20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772139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453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IGNACIO CERRO GORDO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314108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454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JUAN DE LOS LAGOS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9E39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455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JUANITO DE ESCOBEDO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21.97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456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JULIÁN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457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MARCOS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458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MARTÍN HIDALGO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459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MARTÍN DE BOLAÑOS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460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MIGUEL EL ALTO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461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PEDRO TLAQUEPAQUE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462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SEBASTIÁN DEL OESTE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463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SANTA MARÍA DE LOS ÁNGELES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464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SAYULA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465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16.26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466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TALPA DE ALLENDE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16.57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467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TAMAZULA DE GORDIANO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17.94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468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TAPALPA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16.57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469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TECALITLÁN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16.57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470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TECHALUTA DE MONTENEGRO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16.57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471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TECOLOTLÁN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16.57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472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TENAMAXTLÁN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16.57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473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TEOCALTICHE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16.82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474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TEOCUITATLÁN DE CORONA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16.57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475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TEPATITLÁN DE MORELOS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14.84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476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TEQUILA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8638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477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TEUCHITLÁN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478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TIZAPÁN EL ALTO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479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TLAJOMULCO DE ZÚÑIGA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480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TOLIMÁN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481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TOMATLÁN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482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TONALÁ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23.43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483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TONAYA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21947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484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TONILA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22.81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485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TOTATICHE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19.95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21.89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3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486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TOTOTLÁN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21.34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031092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487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TUXCACUESCO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9498764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488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TUXCUECA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92136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489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TUXPAN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20.58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20.43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717963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490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UNIÓN DE SAN ANTONIO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2527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491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UNIÓN DE TULA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20.36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26.27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21.61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046447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492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VALLE DE GUADALUPE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65365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493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VALLE DE JUÁREZ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22.19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4026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494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VILLA CORONA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23.02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67234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495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VILLA GUERRERO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2456442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496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VILLA HIDALGO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22.44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3936391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497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VILLA PURIFICACIÓN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20.68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26.38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22.93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22.23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9229238"/>
                  </a:ext>
                </a:extLst>
              </a:tr>
              <a:tr h="122539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</a:rPr>
                        <a:t>498</a:t>
                      </a:r>
                    </a:p>
                  </a:txBody>
                  <a:tcPr marL="9525" marR="9525" marT="9525" marB="0" anchor="ctr">
                    <a:lnL w="6350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JAL</a:t>
                      </a:r>
                    </a:p>
                  </a:txBody>
                  <a:tcPr marL="9525" marR="9525" marT="9525" marB="0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 DIEGO DE ALEJANDRÍA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20.20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26.02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22.35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  <a:alpha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21.75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585181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7372C8-3576-E027-8990-48F02412E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EBF88-B430-4E44-A8A2-DCB1682CC2CE}" type="slidenum">
              <a:rPr lang="es-MX" noProof="0" smtClean="0"/>
              <a:pPr/>
              <a:t>16</a:t>
            </a:fld>
            <a:endParaRPr lang="es-MX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E3ACF6-2563-F740-ED77-C9E42F979AD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34988" y="1094875"/>
            <a:ext cx="6702424" cy="1052762"/>
          </a:xfrm>
        </p:spPr>
        <p:txBody>
          <a:bodyPr>
            <a:noAutofit/>
          </a:bodyPr>
          <a:lstStyle/>
          <a:p>
            <a:r>
              <a:rPr lang="es-MX" dirty="0"/>
              <a:t>Precio promedio sin IVA por litro de combustible en los 500 municipios más poblados (80% población nacional)</a:t>
            </a:r>
            <a:br>
              <a:rPr lang="es-MX" sz="1600" dirty="0"/>
            </a:br>
            <a:r>
              <a:rPr lang="es-MX" sz="1600" b="0" i="1" dirty="0">
                <a:cs typeface="Arial"/>
              </a:rPr>
              <a:t>Semana</a:t>
            </a:r>
            <a:r>
              <a:rPr lang="es-MX" sz="1600" b="0" i="1" spc="-25" dirty="0">
                <a:cs typeface="Arial"/>
              </a:rPr>
              <a:t> </a:t>
            </a:r>
            <a:r>
              <a:rPr lang="es-MX" sz="1600" b="0" i="1" dirty="0">
                <a:cs typeface="Arial"/>
              </a:rPr>
              <a:t>del</a:t>
            </a:r>
            <a:r>
              <a:rPr lang="es-MX" sz="1600" b="0" i="1" spc="-30" dirty="0">
                <a:cs typeface="Arial"/>
              </a:rPr>
              <a:t> 19 de enero al 26 de enero de 2026</a:t>
            </a:r>
            <a:endParaRPr lang="es-MX" sz="1600" b="0" dirty="0">
              <a:cs typeface="Arial"/>
            </a:endParaRP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C707BCBA-0706-8BCF-4A35-7CD3331D60F7}"/>
              </a:ext>
            </a:extLst>
          </p:cNvPr>
          <p:cNvSpPr/>
          <p:nvPr/>
        </p:nvSpPr>
        <p:spPr>
          <a:xfrm>
            <a:off x="222636" y="1094875"/>
            <a:ext cx="206997" cy="1052762"/>
          </a:xfrm>
          <a:prstGeom prst="parallelogram">
            <a:avLst>
              <a:gd name="adj" fmla="val 44206"/>
            </a:avLst>
          </a:prstGeom>
          <a:gradFill flip="none" rotWithShape="1">
            <a:gsLst>
              <a:gs pos="8000">
                <a:schemeClr val="tx1">
                  <a:lumMod val="65000"/>
                  <a:lumOff val="35000"/>
                </a:schemeClr>
              </a:gs>
              <a:gs pos="100000">
                <a:schemeClr val="bg1">
                  <a:lumMod val="95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8B346F-E8E3-FE02-9245-4316F553891E}"/>
              </a:ext>
            </a:extLst>
          </p:cNvPr>
          <p:cNvSpPr txBox="1"/>
          <p:nvPr/>
        </p:nvSpPr>
        <p:spPr>
          <a:xfrm>
            <a:off x="635000" y="9100722"/>
            <a:ext cx="6235699" cy="120546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just"/>
            <a:r>
              <a:rPr lang="es-MX" sz="700" b="1" dirty="0"/>
              <a:t>Nota metodológica*:</a:t>
            </a:r>
            <a:r>
              <a:rPr lang="es-MX" sz="700" dirty="0"/>
              <a:t> El precio promedio corresponde a un promedio ponderado, en el que las ventas de cada tipo de gasolina y diésel se ponderan con base en su participación respecto al total de ventas de gasolinas y diésel en el municipio.</a:t>
            </a:r>
          </a:p>
        </p:txBody>
      </p:sp>
      <p:sp>
        <p:nvSpPr>
          <p:cNvPr id="10" name="object 103">
            <a:extLst>
              <a:ext uri="{FF2B5EF4-FFF2-40B4-BE49-F238E27FC236}">
                <a16:creationId xmlns:a16="http://schemas.microsoft.com/office/drawing/2014/main" id="{A750CDBE-449A-FCCD-648E-0C2950A096E4}"/>
              </a:ext>
            </a:extLst>
          </p:cNvPr>
          <p:cNvSpPr txBox="1"/>
          <p:nvPr/>
        </p:nvSpPr>
        <p:spPr>
          <a:xfrm>
            <a:off x="635000" y="9507779"/>
            <a:ext cx="6086321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s-MX" sz="700" i="1" spc="-10" noProof="0" dirty="0">
                <a:solidFill>
                  <a:schemeClr val="tx2"/>
                </a:solidFill>
                <a:cs typeface="Arial"/>
              </a:rPr>
              <a:t>Fuente:</a:t>
            </a:r>
            <a:r>
              <a:rPr lang="es-MX" sz="700" i="1" spc="-30" noProof="0" dirty="0">
                <a:solidFill>
                  <a:schemeClr val="tx2"/>
                </a:solidFill>
                <a:cs typeface="Arial"/>
              </a:rPr>
              <a:t> </a:t>
            </a:r>
            <a:r>
              <a:rPr lang="es-MX" sz="700" i="1" dirty="0"/>
              <a:t>Elaboración propia con base a información de la Comisión Nacional de Energía (CNE) proporcionada por 8112 estaciones de servicio</a:t>
            </a:r>
            <a:endParaRPr lang="es-MX" sz="700" noProof="0" dirty="0">
              <a:solidFill>
                <a:schemeClr val="tx2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946977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PSLIDETOCALGOID" val="Standard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Diseño personalizado">
  <a:themeElements>
    <a:clrScheme name="Verde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18761</TotalTime>
  <Words>6800</Words>
  <Application>Microsoft Office PowerPoint</Application>
  <PresentationFormat>Personalizado</PresentationFormat>
  <Paragraphs>4037</Paragraphs>
  <Slides>16</Slides>
  <Notes>15</Notes>
  <HiddenSlides>10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Aptos Narrow</vt:lpstr>
      <vt:lpstr>Arial</vt:lpstr>
      <vt:lpstr>Calibri</vt:lpstr>
      <vt:lpstr>Horizon</vt:lpstr>
      <vt:lpstr>Poppins</vt:lpstr>
      <vt:lpstr>Diseño personalizado</vt:lpstr>
      <vt:lpstr>think-cell Slide</vt:lpstr>
      <vt:lpstr>BOLETÍN MENSUAL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Jess esquivel</dc:creator>
  <cp:lastModifiedBy>Diego Hernán Márquez Alemán</cp:lastModifiedBy>
  <cp:revision>45</cp:revision>
  <cp:lastPrinted>2025-08-29T18:34:46Z</cp:lastPrinted>
  <dcterms:created xsi:type="dcterms:W3CDTF">2025-07-20T22:35:00Z</dcterms:created>
  <dcterms:modified xsi:type="dcterms:W3CDTF">2026-08-06T18:14:42Z</dcterms:modified>
</cp:coreProperties>
</file>