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6.jpg" ContentType="image/jpg"/>
  <Override PartName="/ppt/media/image47.jpg" ContentType="image/jpg"/>
  <Override PartName="/ppt/media/image48.jpg" ContentType="image/jpg"/>
  <Override PartName="/ppt/notesSlides/notesSlide6.xml" ContentType="application/vnd.openxmlformats-officedocument.presentationml.notesSlide+xml"/>
  <Override PartName="/ppt/media/image52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7" r:id="rId4"/>
  </p:sldMasterIdLst>
  <p:notesMasterIdLst>
    <p:notesMasterId r:id="rId34"/>
  </p:notesMasterIdLst>
  <p:handoutMasterIdLst>
    <p:handoutMasterId r:id="rId35"/>
  </p:handoutMasterIdLst>
  <p:sldIdLst>
    <p:sldId id="258" r:id="rId5"/>
    <p:sldId id="1155" r:id="rId6"/>
    <p:sldId id="260" r:id="rId7"/>
    <p:sldId id="334" r:id="rId8"/>
    <p:sldId id="282" r:id="rId9"/>
    <p:sldId id="337" r:id="rId10"/>
    <p:sldId id="340" r:id="rId11"/>
    <p:sldId id="1094" r:id="rId12"/>
    <p:sldId id="1095" r:id="rId13"/>
    <p:sldId id="1121" r:id="rId14"/>
    <p:sldId id="292" r:id="rId15"/>
    <p:sldId id="1151" r:id="rId16"/>
    <p:sldId id="1152" r:id="rId17"/>
    <p:sldId id="1153" r:id="rId18"/>
    <p:sldId id="1154" r:id="rId19"/>
    <p:sldId id="1071" r:id="rId20"/>
    <p:sldId id="1156" r:id="rId21"/>
    <p:sldId id="1157" r:id="rId22"/>
    <p:sldId id="306" r:id="rId23"/>
    <p:sldId id="391" r:id="rId24"/>
    <p:sldId id="1080" r:id="rId25"/>
    <p:sldId id="1158" r:id="rId26"/>
    <p:sldId id="298" r:id="rId27"/>
    <p:sldId id="302" r:id="rId28"/>
    <p:sldId id="303" r:id="rId29"/>
    <p:sldId id="293" r:id="rId30"/>
    <p:sldId id="297" r:id="rId31"/>
    <p:sldId id="280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9" autoAdjust="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50" d="100"/>
          <a:sy n="50" d="100"/>
        </p:scale>
        <p:origin x="3403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8E1AF-6343-46AA-8AEF-4C12F4118850}" type="datetimeFigureOut">
              <a:rPr lang="en-US" smtClean="0"/>
              <a:t>5/6/2020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858E0-3D38-47B7-97D4-4FE08D90D3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D2517-63AA-420A-887D-BE60360A8F4D}" type="datetimeFigureOut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ECAD9-32EE-4091-BDA5-6BD15ACC5E58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81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4ECAD9-32EE-4091-BDA5-6BD15ACC5E58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522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pPr defTabSz="920750"/>
            <a:r>
              <a:rPr lang="en-US" altLang="en-US" sz="1100" dirty="0">
                <a:latin typeface="Arial" pitchFamily="34" charset="0"/>
                <a:ea typeface="MS PGothic" pitchFamily="34" charset="-128"/>
              </a:rPr>
              <a:t>Authorized Service Provider - C30/C65</a:t>
            </a:r>
          </a:p>
        </p:txBody>
      </p:sp>
      <p:sp>
        <p:nvSpPr>
          <p:cNvPr id="4915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0750"/>
            <a:fld id="{12936E76-02E8-4AAF-AFFE-1A0A5FBABC06}" type="slidenum">
              <a:rPr lang="en-US" altLang="en-US" sz="1100">
                <a:latin typeface="Arial" pitchFamily="34" charset="0"/>
              </a:rPr>
              <a:pPr defTabSz="920750"/>
              <a:t>4</a:t>
            </a:fld>
            <a:endParaRPr lang="en-US" altLang="en-US" sz="1100" dirty="0">
              <a:latin typeface="Arial" pitchFamily="34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8500"/>
            <a:ext cx="6197600" cy="3486150"/>
          </a:xfrm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79888"/>
          </a:xfrm>
          <a:noFill/>
          <a:ln/>
        </p:spPr>
        <p:txBody>
          <a:bodyPr lIns="90322" tIns="45163" rIns="90322" bIns="45163"/>
          <a:lstStyle/>
          <a:p>
            <a:pPr eaLnBrk="1" hangingPunct="1"/>
            <a:r>
              <a:rPr lang="en-US" altLang="en-US" dirty="0">
                <a:latin typeface="Arial" pitchFamily="34" charset="0"/>
                <a:cs typeface="Arial" pitchFamily="34" charset="0"/>
              </a:rPr>
              <a:t>Add video of air bearing</a:t>
            </a:r>
          </a:p>
          <a:p>
            <a:pPr eaLnBrk="1" hangingPunct="1"/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102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otes Placeholder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0049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5278808D-0200-4F27-A6A6-DFC3FA7A29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1863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1863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1863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8979B64-B661-44BB-BAB9-0C21FC19C51E}" type="slidenum"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en-US" sz="1200" i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3ED3531F-E204-4091-9608-25507D6659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8500"/>
            <a:ext cx="6067425" cy="3413125"/>
          </a:xfrm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87905042-E007-4325-916C-82A10F2474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1813"/>
            <a:ext cx="5032375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23" tIns="43661" rIns="87323" bIns="43661"/>
          <a:lstStyle/>
          <a:p>
            <a:pPr eaLnBrk="1" hangingPunct="1"/>
            <a:r>
              <a:rPr lang="en-US" altLang="en-US"/>
              <a:t>Capstone is one of two companies which has implemented air-bearings in commercial applications</a:t>
            </a:r>
          </a:p>
          <a:p>
            <a:pPr eaLnBrk="1" hangingPunct="1"/>
            <a:r>
              <a:rPr lang="en-US" altLang="en-US"/>
              <a:t>Air bearings eliminate the need for conventional oil lubrication of any kind</a:t>
            </a:r>
          </a:p>
          <a:p>
            <a:pPr lvl="1" eaLnBrk="1" hangingPunct="1"/>
            <a:r>
              <a:rPr lang="en-US" altLang="en-US"/>
              <a:t>avoiding oil changes and reducing maintenance costs</a:t>
            </a:r>
          </a:p>
          <a:p>
            <a:pPr eaLnBrk="1" hangingPunct="1"/>
            <a:r>
              <a:rPr lang="en-US" altLang="en-US"/>
              <a:t>One moving part vs. 150 in reciprocating engines dramatically reduces maintenance and replacement costs</a:t>
            </a:r>
          </a:p>
          <a:p>
            <a:pPr eaLnBrk="1" hangingPunct="1"/>
            <a:r>
              <a:rPr lang="en-US" altLang="en-US"/>
              <a:t>The technology provides very clean emissions with less than 9 ppm of NOX while burning natural gas – which is extremely low</a:t>
            </a:r>
          </a:p>
          <a:p>
            <a:pPr eaLnBrk="1" hangingPunct="1"/>
            <a:r>
              <a:rPr lang="en-US" altLang="en-US"/>
              <a:t>All of this is controlled by our patented digital power controller</a:t>
            </a:r>
          </a:p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637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otes Placeholder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943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30834F6-8F96-41B3-8D78-24E07DD93E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98B7DDB-3404-46CB-82F6-EAC4ECB861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N+ redundancy is the cornerstone of resiliency</a:t>
            </a:r>
          </a:p>
          <a:p>
            <a:pPr eaLnBrk="1" hangingPunct="1"/>
            <a:r>
              <a:rPr lang="en-US" altLang="en-US"/>
              <a:t>Backbone of a great microgrid – full system resiliency.  Multiple prime movers gives further redundancy to the system.</a:t>
            </a:r>
          </a:p>
        </p:txBody>
      </p:sp>
      <p:sp>
        <p:nvSpPr>
          <p:cNvPr id="66564" name="Header Placeholder 2">
            <a:extLst>
              <a:ext uri="{FF2B5EF4-FFF2-40B4-BE49-F238E27FC236}">
                <a16:creationId xmlns:a16="http://schemas.microsoft.com/office/drawing/2014/main" id="{1BC11FE0-080B-407C-BE49-E510D88A92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2338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2338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2338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2338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100" i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otes Placeholder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0838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Open Access Technology International (OATI)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Bloomington, MN,   headquarters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 and 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data center</a:t>
            </a:r>
            <a:endParaRPr lang="en-US" sz="1200" b="0" i="0" kern="1200">
              <a:solidFill>
                <a:schemeClr val="tx1"/>
              </a:solidFill>
              <a:effectLst/>
              <a:latin typeface="Times New Roman" pitchFamily="18" charset="0"/>
              <a:ea typeface="MS PGothic" panose="020B0600070205080204" pitchFamily="34" charset="-128"/>
              <a:cs typeface="MS PGothic" charset="0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A 600kW Signature Series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MicroTurbine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 package forms the backbone of the OATI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microgrid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 at their new headquarters and data center building in Bloomington, MN, commissioned in 2017.  Integrated in a state-of-the-art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microgrid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 with solar PV, small wind, energy storage and diesel backup, the C600S provides power, heating and cooling in a CCHP application 24/7/365.  Not only is this project the centerpiece of OATI's new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microgrid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MS PGothic" panose="020B0600070205080204" pitchFamily="34" charset="-128"/>
                <a:cs typeface="MS PGothic" charset="0"/>
              </a:rPr>
              <a:t> business that the company intends to develop for other customers going forward,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3A9C3-C1FE-46C4-BA9D-49CF9A760BC3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430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937241" y="8774441"/>
            <a:ext cx="3010832" cy="46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90" tIns="47096" rIns="94190" bIns="47096" anchor="b"/>
          <a:lstStyle>
            <a:lvl1pPr defTabSz="931863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31863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31863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31863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31863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8B0744AE-B672-4787-85C0-231BA65AF14B}" type="slidenum">
              <a:rPr lang="en-US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 algn="r"/>
              <a:t>21</a:t>
            </a:fld>
            <a:endParaRPr lang="en-US" altLang="en-US" sz="1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6657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ED93-0E42-46A8-8D64-57B0761B14A7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2200" y="3043050"/>
            <a:ext cx="3068832" cy="2638359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4CCB7F2-3F44-4D65-BA71-6D7E1DC017E8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249A4-3D4A-46FA-BCBB-176BD0D62F32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19B82A3-8402-4B16-A05D-FE7A26C3D352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anchor="ctr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68DBE4D-22A2-4DAA-A187-8EC89E90DF43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2BE8398-1AE7-4CFE-B766-C9C4C939B1B2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5ADA71F-45F5-4602-A404-7FE41721C115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C76737B-D2A4-46C5-839C-0941FD895C98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élogramme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3EF6F82-5588-43B6-BEC2-D91F844DAF1D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342F00-2A3A-4F50-AB84-0D194807B7F9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550C6-81B2-4B2A-9A46-829F6ECA97CD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élogramme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6394450" y="0"/>
            <a:ext cx="1539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5BCB-319B-4030-BD0F-D100E564B7E1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028FDE-6655-4B55-B3B4-5B366034E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6311900" y="0"/>
            <a:ext cx="15392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64E30-BC56-470C-BE8E-C648540C59E4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F37C7-C774-4E1A-A734-8DCB9C5184C2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élogramme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784E64C-8F1B-4C4A-B71A-49D3F98FC727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96D1132-74CE-4FE7-A159-67251F37F48E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400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511BC-1A7D-42D9-A647-C98CEECC1C00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16251-E99B-4D03-B4F6-EBF2E88E0298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A7BE-937B-4A5A-AC51-952162C80839}" type="datetime1">
              <a:rPr lang="en-US" smtClean="0"/>
              <a:t>5/6/2020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élogramme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7567B3-0E79-4A5C-B722-8126BB26AE0C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élogramme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8194055-DF99-4289-AB56-E0DF9A1920EA}" type="datetime1">
              <a:rPr lang="en-US" noProof="0" smtClean="0"/>
              <a:t>5/6/2020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34" Type="http://schemas.openxmlformats.org/officeDocument/2006/relationships/image" Target="../media/image2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8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Group of people talking">
            <a:extLst>
              <a:ext uri="{FF2B5EF4-FFF2-40B4-BE49-F238E27FC236}">
                <a16:creationId xmlns:a16="http://schemas.microsoft.com/office/drawing/2014/main" id="{C7D5F6B1-1228-4C2A-AE2C-950C34054C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3119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17FF9C-6A7E-4A79-81BB-438E8EA967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NGENX Energy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FFB5E3C-FE17-44EA-B59B-183125D08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Modular energy Solutions</a:t>
            </a:r>
          </a:p>
          <a:p>
            <a:r>
              <a:rPr lang="en-US" dirty="0">
                <a:latin typeface="+mj-lt"/>
              </a:rPr>
              <a:t>04-23-2020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90B11F-594A-4C94-9F71-BF229099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39200" y="5293361"/>
            <a:ext cx="4899661" cy="1119124"/>
          </a:xfrm>
        </p:spPr>
        <p:txBody>
          <a:bodyPr/>
          <a:lstStyle/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FE1F3-D468-4A73-9E52-F82B52705F5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29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49466A9-7222-4419-A873-CCC3C760B3FB}"/>
              </a:ext>
            </a:extLst>
          </p:cNvPr>
          <p:cNvSpPr/>
          <p:nvPr/>
        </p:nvSpPr>
        <p:spPr>
          <a:xfrm>
            <a:off x="7985126" y="6238876"/>
            <a:ext cx="2601913" cy="619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5539" name="Picture 11">
            <a:extLst>
              <a:ext uri="{FF2B5EF4-FFF2-40B4-BE49-F238E27FC236}">
                <a16:creationId xmlns:a16="http://schemas.microsoft.com/office/drawing/2014/main" id="{04E26DE9-05BA-41A9-B790-A9988DBC1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4587875"/>
            <a:ext cx="55864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2" descr="C800_open bay.jpg">
            <a:extLst>
              <a:ext uri="{FF2B5EF4-FFF2-40B4-BE49-F238E27FC236}">
                <a16:creationId xmlns:a16="http://schemas.microsoft.com/office/drawing/2014/main" id="{01CA7C9F-A8E0-46D3-9FB6-4F07757D0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9" y="2624138"/>
            <a:ext cx="5418137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2">
            <a:extLst>
              <a:ext uri="{FF2B5EF4-FFF2-40B4-BE49-F238E27FC236}">
                <a16:creationId xmlns:a16="http://schemas.microsoft.com/office/drawing/2014/main" id="{44B9BD9E-496A-40C9-A51C-D18AED3FB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16101" y="198438"/>
            <a:ext cx="876776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altLang="en-US">
                <a:latin typeface="Century Gothic" panose="020B0502020202020204" pitchFamily="34" charset="0"/>
                <a:cs typeface="Century Gothic" panose="020B0502020202020204" pitchFamily="34" charset="0"/>
              </a:rPr>
              <a:t>Resiliency (N+ Redundancy)</a:t>
            </a:r>
          </a:p>
        </p:txBody>
      </p:sp>
      <p:sp>
        <p:nvSpPr>
          <p:cNvPr id="41990" name="Text Box 7">
            <a:extLst>
              <a:ext uri="{FF2B5EF4-FFF2-40B4-BE49-F238E27FC236}">
                <a16:creationId xmlns:a16="http://schemas.microsoft.com/office/drawing/2014/main" id="{5BA6610E-705A-4B9D-B636-0E70924FE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101" y="2797176"/>
            <a:ext cx="16795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en-US" sz="1100" b="1" dirty="0">
                <a:solidFill>
                  <a:srgbClr val="404040"/>
                </a:solidFill>
                <a:latin typeface="Arial Narrow" pitchFamily="34" charset="0"/>
              </a:rPr>
              <a:t>C600 Power Package</a:t>
            </a:r>
          </a:p>
        </p:txBody>
      </p:sp>
      <p:sp>
        <p:nvSpPr>
          <p:cNvPr id="41991" name="Text Box 7">
            <a:extLst>
              <a:ext uri="{FF2B5EF4-FFF2-40B4-BE49-F238E27FC236}">
                <a16:creationId xmlns:a16="http://schemas.microsoft.com/office/drawing/2014/main" id="{EEC55C4B-5D07-47E1-95C8-5F9677048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0539" y="4511676"/>
            <a:ext cx="16795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en-US" sz="1100" b="1" dirty="0">
                <a:solidFill>
                  <a:srgbClr val="404040"/>
                </a:solidFill>
                <a:latin typeface="Arial Narrow" pitchFamily="34" charset="0"/>
              </a:rPr>
              <a:t>C800 Power Package</a:t>
            </a:r>
          </a:p>
        </p:txBody>
      </p:sp>
      <p:sp>
        <p:nvSpPr>
          <p:cNvPr id="41992" name="Text Box 7">
            <a:extLst>
              <a:ext uri="{FF2B5EF4-FFF2-40B4-BE49-F238E27FC236}">
                <a16:creationId xmlns:a16="http://schemas.microsoft.com/office/drawing/2014/main" id="{1DA608D3-0A80-4555-B788-A3155BB5B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1" y="6592889"/>
            <a:ext cx="16795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en-US" sz="1100" b="1" dirty="0">
                <a:solidFill>
                  <a:srgbClr val="404040"/>
                </a:solidFill>
                <a:latin typeface="Arial Narrow" pitchFamily="34" charset="0"/>
              </a:rPr>
              <a:t>C1000 Power Package</a:t>
            </a:r>
          </a:p>
        </p:txBody>
      </p:sp>
      <p:pic>
        <p:nvPicPr>
          <p:cNvPr id="65545" name="Picture 1" descr="C600_open bay.jpg">
            <a:extLst>
              <a:ext uri="{FF2B5EF4-FFF2-40B4-BE49-F238E27FC236}">
                <a16:creationId xmlns:a16="http://schemas.microsoft.com/office/drawing/2014/main" id="{C3BE8423-120E-4DC3-A631-8F8236CF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3" b="4536"/>
          <a:stretch>
            <a:fillRect/>
          </a:stretch>
        </p:blipFill>
        <p:spPr bwMode="auto">
          <a:xfrm>
            <a:off x="1676400" y="1192213"/>
            <a:ext cx="513080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089251-53B5-49D7-BB85-15962E26D93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D55BE7-BE73-4CBB-9C5C-55CB68A85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1639" y="6312408"/>
            <a:ext cx="1080516" cy="464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12469" y="-331600"/>
            <a:ext cx="2718435" cy="998350"/>
          </a:xfrm>
          <a:prstGeom prst="rect">
            <a:avLst/>
          </a:prstGeom>
        </p:spPr>
        <p:txBody>
          <a:bodyPr vert="horz" wrap="square" lIns="0" tIns="13335" rIns="0" bIns="0" rtlCol="0" anchor="b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  <a:latin typeface="Century Gothic"/>
                <a:cs typeface="Century Gothic"/>
              </a:rPr>
              <a:t>C1000S</a:t>
            </a:r>
            <a:r>
              <a:rPr spc="-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Series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0" y="2749294"/>
            <a:ext cx="6129528" cy="41087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632916" y="1014096"/>
            <a:ext cx="5220335" cy="226600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20675" indent="-307975">
              <a:spcBef>
                <a:spcPts val="370"/>
              </a:spcBef>
              <a:buClr>
                <a:srgbClr val="297920"/>
              </a:buClr>
              <a:buSzPct val="81818"/>
              <a:buFont typeface="Wingdings"/>
              <a:buChar char=""/>
              <a:tabLst>
                <a:tab pos="320675" algn="l"/>
                <a:tab pos="321310" algn="l"/>
              </a:tabLst>
            </a:pP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C600 </a:t>
            </a:r>
            <a:r>
              <a:rPr sz="2200" spc="-5" dirty="0">
                <a:solidFill>
                  <a:srgbClr val="464646"/>
                </a:solidFill>
                <a:latin typeface="Arial Narrow"/>
                <a:cs typeface="Arial Narrow"/>
              </a:rPr>
              <a:t>to </a:t>
            </a: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C1000</a:t>
            </a:r>
            <a:r>
              <a:rPr sz="2200" spc="5" dirty="0">
                <a:solidFill>
                  <a:srgbClr val="464646"/>
                </a:solidFill>
                <a:latin typeface="Arial Narrow"/>
                <a:cs typeface="Arial Narrow"/>
              </a:rPr>
              <a:t> </a:t>
            </a:r>
            <a:r>
              <a:rPr sz="2200" spc="-5" dirty="0">
                <a:solidFill>
                  <a:srgbClr val="464646"/>
                </a:solidFill>
                <a:latin typeface="Arial Narrow"/>
                <a:cs typeface="Arial Narrow"/>
              </a:rPr>
              <a:t>Series</a:t>
            </a:r>
            <a:endParaRPr sz="2200" dirty="0">
              <a:latin typeface="Arial Narrow"/>
              <a:cs typeface="Arial Narrow"/>
            </a:endParaRPr>
          </a:p>
          <a:p>
            <a:pPr marL="320675" indent="-307975">
              <a:spcBef>
                <a:spcPts val="265"/>
              </a:spcBef>
              <a:buClr>
                <a:srgbClr val="297920"/>
              </a:buClr>
              <a:buSzPct val="81818"/>
              <a:buFont typeface="Wingdings"/>
              <a:buChar char=""/>
              <a:tabLst>
                <a:tab pos="320675" algn="l"/>
                <a:tab pos="321310" algn="l"/>
              </a:tabLst>
            </a:pP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Operates </a:t>
            </a:r>
            <a:r>
              <a:rPr sz="2200" spc="-5" dirty="0">
                <a:solidFill>
                  <a:srgbClr val="464646"/>
                </a:solidFill>
                <a:latin typeface="Arial Narrow"/>
                <a:cs typeface="Arial Narrow"/>
              </a:rPr>
              <a:t>as a </a:t>
            </a: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single scalable</a:t>
            </a:r>
            <a:r>
              <a:rPr sz="2200" spc="25" dirty="0">
                <a:solidFill>
                  <a:srgbClr val="464646"/>
                </a:solidFill>
                <a:latin typeface="Arial Narrow"/>
                <a:cs typeface="Arial Narrow"/>
              </a:rPr>
              <a:t> </a:t>
            </a: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genset</a:t>
            </a:r>
            <a:endParaRPr sz="2200" dirty="0">
              <a:latin typeface="Arial Narrow"/>
              <a:cs typeface="Arial Narrow"/>
            </a:endParaRPr>
          </a:p>
          <a:p>
            <a:pPr marL="320675" indent="-307975">
              <a:spcBef>
                <a:spcPts val="265"/>
              </a:spcBef>
              <a:buClr>
                <a:srgbClr val="297920"/>
              </a:buClr>
              <a:buSzPct val="81818"/>
              <a:buFont typeface="Wingdings"/>
              <a:buChar char=""/>
              <a:tabLst>
                <a:tab pos="320675" algn="l"/>
                <a:tab pos="321310" algn="l"/>
              </a:tabLst>
            </a:pPr>
            <a:r>
              <a:rPr sz="2200" spc="-5" dirty="0">
                <a:solidFill>
                  <a:srgbClr val="464646"/>
                </a:solidFill>
                <a:latin typeface="Arial Narrow"/>
                <a:cs typeface="Arial Narrow"/>
              </a:rPr>
              <a:t>Stable </a:t>
            </a: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combustion from idle </a:t>
            </a:r>
            <a:r>
              <a:rPr sz="2200" spc="-5" dirty="0">
                <a:solidFill>
                  <a:srgbClr val="464646"/>
                </a:solidFill>
                <a:latin typeface="Arial Narrow"/>
                <a:cs typeface="Arial Narrow"/>
              </a:rPr>
              <a:t>to </a:t>
            </a: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100%</a:t>
            </a:r>
            <a:r>
              <a:rPr sz="2200" spc="15" dirty="0">
                <a:solidFill>
                  <a:srgbClr val="464646"/>
                </a:solidFill>
                <a:latin typeface="Arial Narrow"/>
                <a:cs typeface="Arial Narrow"/>
              </a:rPr>
              <a:t> </a:t>
            </a: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load</a:t>
            </a:r>
            <a:endParaRPr sz="2200" dirty="0">
              <a:latin typeface="Arial Narrow"/>
              <a:cs typeface="Arial Narrow"/>
            </a:endParaRPr>
          </a:p>
          <a:p>
            <a:pPr marL="320675" indent="-307975">
              <a:spcBef>
                <a:spcPts val="250"/>
              </a:spcBef>
              <a:buClr>
                <a:srgbClr val="297920"/>
              </a:buClr>
              <a:buSzPct val="81818"/>
              <a:buFont typeface="Wingdings"/>
              <a:buChar char=""/>
              <a:tabLst>
                <a:tab pos="320675" algn="l"/>
                <a:tab pos="321310" algn="l"/>
              </a:tabLst>
            </a:pP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Catastrophic failure </a:t>
            </a:r>
            <a:r>
              <a:rPr sz="2200" spc="-5" dirty="0">
                <a:solidFill>
                  <a:srgbClr val="464646"/>
                </a:solidFill>
                <a:latin typeface="Arial Narrow"/>
                <a:cs typeface="Arial Narrow"/>
              </a:rPr>
              <a:t>is </a:t>
            </a: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limited </a:t>
            </a:r>
            <a:r>
              <a:rPr sz="2200" spc="-5" dirty="0">
                <a:solidFill>
                  <a:srgbClr val="464646"/>
                </a:solidFill>
                <a:latin typeface="Arial Narrow"/>
                <a:cs typeface="Arial Narrow"/>
              </a:rPr>
              <a:t>to a </a:t>
            </a: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200kW</a:t>
            </a:r>
            <a:r>
              <a:rPr sz="2200" spc="50" dirty="0">
                <a:solidFill>
                  <a:srgbClr val="464646"/>
                </a:solidFill>
                <a:latin typeface="Arial Narrow"/>
                <a:cs typeface="Arial Narrow"/>
              </a:rPr>
              <a:t> </a:t>
            </a:r>
            <a:r>
              <a:rPr sz="2200" spc="-10" dirty="0">
                <a:solidFill>
                  <a:srgbClr val="464646"/>
                </a:solidFill>
                <a:latin typeface="Arial Narrow"/>
                <a:cs typeface="Arial Narrow"/>
              </a:rPr>
              <a:t>engine</a:t>
            </a:r>
            <a:endParaRPr lang="en-US" sz="2200" spc="-10" dirty="0">
              <a:solidFill>
                <a:srgbClr val="464646"/>
              </a:solidFill>
              <a:latin typeface="Arial Narrow"/>
              <a:cs typeface="Arial Narrow"/>
            </a:endParaRPr>
          </a:p>
          <a:p>
            <a:pPr marL="320675" indent="-307975">
              <a:spcBef>
                <a:spcPts val="250"/>
              </a:spcBef>
              <a:buClr>
                <a:srgbClr val="297920"/>
              </a:buClr>
              <a:buSzPct val="81818"/>
              <a:buFont typeface="Wingdings"/>
              <a:buChar char=""/>
              <a:tabLst>
                <a:tab pos="320675" algn="l"/>
                <a:tab pos="321310" algn="l"/>
              </a:tabLst>
            </a:pPr>
            <a:r>
              <a:rPr lang="en-US" altLang="en-US" sz="2200" dirty="0">
                <a:latin typeface="Arial Narrow" panose="020B0606020202030204" pitchFamily="34" charset="0"/>
                <a:cs typeface="Arial Narrow" panose="020B0606020202030204" pitchFamily="34" charset="0"/>
              </a:rPr>
              <a:t>All Capstone </a:t>
            </a:r>
            <a:r>
              <a:rPr lang="en-US" altLang="en-US" sz="2200" dirty="0" err="1">
                <a:latin typeface="Arial Narrow" panose="020B0606020202030204" pitchFamily="34" charset="0"/>
                <a:cs typeface="Arial Narrow" panose="020B0606020202030204" pitchFamily="34" charset="0"/>
              </a:rPr>
              <a:t>Microturbines</a:t>
            </a:r>
            <a:r>
              <a:rPr lang="en-US" altLang="en-US" sz="2200" dirty="0">
                <a:latin typeface="Arial Narrow" panose="020B0606020202030204" pitchFamily="34" charset="0"/>
                <a:cs typeface="Arial Narrow" panose="020B0606020202030204" pitchFamily="34" charset="0"/>
              </a:rPr>
              <a:t> are UL2200 Listed</a:t>
            </a:r>
          </a:p>
          <a:p>
            <a:pPr marL="12700">
              <a:spcBef>
                <a:spcPts val="250"/>
              </a:spcBef>
              <a:buClr>
                <a:srgbClr val="297920"/>
              </a:buClr>
              <a:buSzPct val="81818"/>
              <a:tabLst>
                <a:tab pos="320675" algn="l"/>
                <a:tab pos="321310" algn="l"/>
              </a:tabLst>
            </a:pPr>
            <a:endParaRPr sz="22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94221" y="1796795"/>
            <a:ext cx="3573779" cy="2636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007717-78A6-42EC-B0FC-B1179419BFC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F8EA43-5C41-466B-AB93-7EAA15C4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29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246879-460B-44EE-922B-952F41F17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Load Efficiency</a:t>
            </a:r>
          </a:p>
        </p:txBody>
      </p:sp>
      <p:pic>
        <p:nvPicPr>
          <p:cNvPr id="5" name="Picture 1" descr="image001">
            <a:extLst>
              <a:ext uri="{FF2B5EF4-FFF2-40B4-BE49-F238E27FC236}">
                <a16:creationId xmlns:a16="http://schemas.microsoft.com/office/drawing/2014/main" id="{EFF71BAC-AA6E-47EE-B532-55945E7973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3"/>
          <a:stretch/>
        </p:blipFill>
        <p:spPr bwMode="auto">
          <a:xfrm>
            <a:off x="1695450" y="1819275"/>
            <a:ext cx="8458200" cy="492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E2DCBE-E9DB-4ACE-A563-70E2E1CF264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FBA5A7-9A4C-4915-8D8F-2E32609E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09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1640681" y="227012"/>
            <a:ext cx="8229600" cy="1143000"/>
          </a:xfrm>
        </p:spPr>
        <p:txBody>
          <a:bodyPr/>
          <a:lstStyle/>
          <a:p>
            <a:r>
              <a:rPr lang="en-US" altLang="en-US" dirty="0">
                <a:latin typeface="Century Gothic" panose="020B0502020202020204" pitchFamily="34" charset="0"/>
                <a:cs typeface="Arial Narrow" pitchFamily="34" charset="0"/>
              </a:rPr>
              <a:t>Hot Water</a:t>
            </a:r>
          </a:p>
        </p:txBody>
      </p:sp>
      <p:sp>
        <p:nvSpPr>
          <p:cNvPr id="71683" name="Content Placeholder 5"/>
          <p:cNvSpPr>
            <a:spLocks noGrp="1"/>
          </p:cNvSpPr>
          <p:nvPr>
            <p:ph idx="1"/>
          </p:nvPr>
        </p:nvSpPr>
        <p:spPr>
          <a:xfrm>
            <a:off x="1752600" y="1485901"/>
            <a:ext cx="2433638" cy="1638300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1600" dirty="0">
                <a:latin typeface="Arial Narrow" pitchFamily="34" charset="0"/>
                <a:cs typeface="Arial Narrow" pitchFamily="34" charset="0"/>
              </a:rPr>
              <a:t>Hot water heat exchanger integrated for all turbines</a:t>
            </a:r>
          </a:p>
          <a:p>
            <a:r>
              <a:rPr lang="en-US" altLang="en-US" sz="1600" dirty="0">
                <a:latin typeface="Arial Narrow" pitchFamily="34" charset="0"/>
                <a:cs typeface="Arial Narrow" pitchFamily="34" charset="0"/>
              </a:rPr>
              <a:t>Up to 210 ºF hot water</a:t>
            </a:r>
          </a:p>
          <a:p>
            <a:r>
              <a:rPr lang="en-US" altLang="en-US" sz="1600" dirty="0">
                <a:latin typeface="Arial Narrow" pitchFamily="34" charset="0"/>
                <a:cs typeface="Arial Narrow" pitchFamily="34" charset="0"/>
              </a:rPr>
              <a:t>External heat recovery available for higher temperatures/efficiencies</a:t>
            </a:r>
          </a:p>
        </p:txBody>
      </p:sp>
      <p:sp>
        <p:nvSpPr>
          <p:cNvPr id="10" name="object 8"/>
          <p:cNvSpPr/>
          <p:nvPr/>
        </p:nvSpPr>
        <p:spPr>
          <a:xfrm>
            <a:off x="1936750" y="3609273"/>
            <a:ext cx="1452034" cy="2271205"/>
          </a:xfrm>
          <a:prstGeom prst="rect">
            <a:avLst/>
          </a:prstGeom>
          <a:blipFill>
            <a:blip r:embed="rId2" cstate="screen"/>
            <a:srcRect/>
            <a:stretch>
              <a:fillRect l="-78910" t="-1518"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5294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379913" y="1476376"/>
          <a:ext cx="6129336" cy="1112837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5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6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61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61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61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615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569">
                <a:tc gridSpan="7">
                  <a:txBody>
                    <a:bodyPr/>
                    <a:lstStyle/>
                    <a:p>
                      <a:r>
                        <a:rPr lang="en-US" sz="1200" dirty="0">
                          <a:latin typeface="Arial Narrow"/>
                          <a:cs typeface="Arial Narrow"/>
                        </a:rPr>
                        <a:t>Hot</a:t>
                      </a:r>
                      <a:r>
                        <a:rPr lang="en-US" sz="1200" baseline="0" dirty="0">
                          <a:latin typeface="Arial Narrow"/>
                          <a:cs typeface="Arial Narrow"/>
                        </a:rPr>
                        <a:t> Water @100F</a:t>
                      </a:r>
                      <a:endParaRPr lang="en-US" sz="1200" dirty="0">
                        <a:latin typeface="Arial Narrow"/>
                        <a:cs typeface="Arial Narrow"/>
                      </a:endParaRPr>
                    </a:p>
                  </a:txBody>
                  <a:tcPr marL="91415" marR="91415" marT="40385" marB="4038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569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C65</a:t>
                      </a: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C200</a:t>
                      </a: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(2)C200</a:t>
                      </a: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C600</a:t>
                      </a: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C800</a:t>
                      </a: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C1000</a:t>
                      </a:r>
                    </a:p>
                  </a:txBody>
                  <a:tcPr marL="91415" marR="91415" marT="40385" marB="4038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6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Hot Water Output (Btu/hr)</a:t>
                      </a: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420,000</a:t>
                      </a: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1,000,000</a:t>
                      </a: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2,000,000</a:t>
                      </a: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3,000,000</a:t>
                      </a: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4,000,000</a:t>
                      </a:r>
                    </a:p>
                  </a:txBody>
                  <a:tcPr marL="91415" marR="91415" marT="40385" marB="403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5,000,000</a:t>
                      </a:r>
                    </a:p>
                  </a:txBody>
                  <a:tcPr marL="91415" marR="91415" marT="40385" marB="4038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object 4"/>
          <p:cNvSpPr txBox="1"/>
          <p:nvPr/>
        </p:nvSpPr>
        <p:spPr>
          <a:xfrm>
            <a:off x="1936751" y="6016626"/>
            <a:ext cx="1211263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397" algn="ctr">
              <a:defRPr/>
            </a:pPr>
            <a:r>
              <a:rPr sz="1500" b="1" spc="-18" dirty="0">
                <a:solidFill>
                  <a:srgbClr val="404040"/>
                </a:solidFill>
                <a:latin typeface="Arial Narrow"/>
                <a:cs typeface="Arial Narrow"/>
              </a:rPr>
              <a:t>C65</a:t>
            </a:r>
            <a:r>
              <a:rPr lang="en-US" sz="1500" b="1" spc="-18" dirty="0">
                <a:solidFill>
                  <a:srgbClr val="404040"/>
                </a:solidFill>
                <a:latin typeface="Arial Narrow"/>
                <a:cs typeface="Arial Narrow"/>
              </a:rPr>
              <a:t> ICHP</a:t>
            </a:r>
            <a:endParaRPr sz="1500" b="1" dirty="0">
              <a:solidFill>
                <a:srgbClr val="404040"/>
              </a:solidFill>
              <a:latin typeface="Arial Narrow"/>
              <a:cs typeface="Arial Narrow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4602957" y="6009838"/>
            <a:ext cx="1152525" cy="2301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397">
              <a:defRPr/>
            </a:pPr>
            <a:r>
              <a:rPr sz="1500" b="1" spc="-18" dirty="0">
                <a:solidFill>
                  <a:srgbClr val="404040"/>
                </a:solidFill>
                <a:latin typeface="Arial Narrow"/>
                <a:cs typeface="Arial Narrow"/>
              </a:rPr>
              <a:t>C</a:t>
            </a:r>
            <a:r>
              <a:rPr lang="en-US" sz="1500" b="1" spc="-18" dirty="0">
                <a:solidFill>
                  <a:srgbClr val="404040"/>
                </a:solidFill>
                <a:latin typeface="Arial Narrow"/>
                <a:cs typeface="Arial Narrow"/>
              </a:rPr>
              <a:t>200 ICHP</a:t>
            </a:r>
            <a:endParaRPr sz="1500" b="1" dirty="0">
              <a:solidFill>
                <a:srgbClr val="404040"/>
              </a:solidFill>
              <a:latin typeface="Arial Narrow"/>
              <a:cs typeface="Arial Narrow"/>
            </a:endParaRPr>
          </a:p>
        </p:txBody>
      </p:sp>
      <p:pic>
        <p:nvPicPr>
          <p:cNvPr id="71713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26" y="2904628"/>
            <a:ext cx="4840287" cy="322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s://d16a519alwszqc.cloudfront.net/_697769aa425f6ee69b7bf1e6f2842d30/capstoneturbine/db/222/6543/ima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 r="18933"/>
          <a:stretch/>
        </p:blipFill>
        <p:spPr bwMode="auto">
          <a:xfrm>
            <a:off x="3884012" y="3318149"/>
            <a:ext cx="2334828" cy="259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4"/>
          <p:cNvSpPr txBox="1"/>
          <p:nvPr/>
        </p:nvSpPr>
        <p:spPr>
          <a:xfrm>
            <a:off x="7371556" y="6016626"/>
            <a:ext cx="1701800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1397">
              <a:defRPr/>
            </a:pPr>
            <a:r>
              <a:rPr sz="1500" b="1" spc="-18" dirty="0">
                <a:solidFill>
                  <a:srgbClr val="404040"/>
                </a:solidFill>
                <a:latin typeface="Arial Narrow"/>
                <a:cs typeface="Arial Narrow"/>
              </a:rPr>
              <a:t>C</a:t>
            </a:r>
            <a:r>
              <a:rPr lang="en-US" sz="1500" b="1" spc="-18" dirty="0">
                <a:solidFill>
                  <a:srgbClr val="404040"/>
                </a:solidFill>
                <a:latin typeface="Arial Narrow"/>
                <a:cs typeface="Arial Narrow"/>
              </a:rPr>
              <a:t>1000 Series ICHP</a:t>
            </a:r>
            <a:endParaRPr sz="1500" b="1" dirty="0">
              <a:solidFill>
                <a:srgbClr val="404040"/>
              </a:solidFill>
              <a:latin typeface="Arial Narrow"/>
              <a:cs typeface="Arial Narrow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D1F87E-E1A2-45F4-B748-5EE60004099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7BB366-7A44-42A0-9B1F-D02612CB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92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 Narrow" pitchFamily="34" charset="0"/>
                <a:cs typeface="Arial Narrow" pitchFamily="34" charset="0"/>
              </a:rPr>
              <a:t>Steam Production</a:t>
            </a:r>
          </a:p>
        </p:txBody>
      </p:sp>
      <p:sp>
        <p:nvSpPr>
          <p:cNvPr id="72707" name="Content Placeholder 1"/>
          <p:cNvSpPr>
            <a:spLocks noGrp="1"/>
          </p:cNvSpPr>
          <p:nvPr>
            <p:ph idx="1"/>
          </p:nvPr>
        </p:nvSpPr>
        <p:spPr>
          <a:xfrm>
            <a:off x="165354" y="1919504"/>
            <a:ext cx="3686174" cy="2519146"/>
          </a:xfrm>
        </p:spPr>
        <p:txBody>
          <a:bodyPr>
            <a:normAutofit/>
          </a:bodyPr>
          <a:lstStyle/>
          <a:p>
            <a:r>
              <a:rPr lang="en-US" altLang="en-US" sz="1800" dirty="0">
                <a:latin typeface="Arial Narrow" pitchFamily="34" charset="0"/>
                <a:cs typeface="Arial Narrow" pitchFamily="34" charset="0"/>
              </a:rPr>
              <a:t>Heat recovery steam generators</a:t>
            </a:r>
          </a:p>
          <a:p>
            <a:r>
              <a:rPr lang="en-US" altLang="en-US" sz="1800" dirty="0">
                <a:latin typeface="Arial Narrow" pitchFamily="34" charset="0"/>
                <a:cs typeface="Arial Narrow" pitchFamily="34" charset="0"/>
              </a:rPr>
              <a:t>3 to 500 psig</a:t>
            </a:r>
          </a:p>
          <a:p>
            <a:r>
              <a:rPr lang="en-US" altLang="en-US" sz="1800" dirty="0">
                <a:latin typeface="Arial Narrow" pitchFamily="34" charset="0"/>
                <a:cs typeface="Arial Narrow" pitchFamily="34" charset="0"/>
              </a:rPr>
              <a:t>Integrated duct burners</a:t>
            </a:r>
          </a:p>
          <a:p>
            <a:r>
              <a:rPr lang="en-US" altLang="en-US" sz="1800" dirty="0">
                <a:latin typeface="Arial Narrow" pitchFamily="34" charset="0"/>
                <a:cs typeface="Arial Narrow" pitchFamily="34" charset="0"/>
              </a:rPr>
              <a:t>Efficiencies of up to 90%</a:t>
            </a:r>
          </a:p>
          <a:p>
            <a:r>
              <a:rPr lang="en-US" altLang="en-US" sz="1800" dirty="0">
                <a:latin typeface="Arial Narrow" pitchFamily="34" charset="0"/>
                <a:cs typeface="Arial Narrow" pitchFamily="34" charset="0"/>
              </a:rPr>
              <a:t>Skid mounted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234213"/>
              </p:ext>
            </p:extLst>
          </p:nvPr>
        </p:nvGraphicFramePr>
        <p:xfrm>
          <a:off x="4338222" y="2020646"/>
          <a:ext cx="6534254" cy="143238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554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32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2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32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5176">
                <a:tc gridSpan="7">
                  <a:txBody>
                    <a:bodyPr/>
                    <a:lstStyle/>
                    <a:p>
                      <a:r>
                        <a:rPr lang="en-US" sz="1400" dirty="0"/>
                        <a:t>Steam</a:t>
                      </a:r>
                      <a:r>
                        <a:rPr lang="en-US" sz="1400" baseline="0" dirty="0"/>
                        <a:t> @15 psig</a:t>
                      </a:r>
                      <a:endParaRPr lang="en-US" sz="1400" dirty="0"/>
                    </a:p>
                  </a:txBody>
                  <a:tcPr marL="91435" marR="91435" marT="45708" marB="4570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925"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C65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C200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C600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C800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C1000</a:t>
                      </a:r>
                    </a:p>
                  </a:txBody>
                  <a:tcPr marL="91435" marR="91435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925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Steam Capacity</a:t>
                      </a:r>
                      <a:r>
                        <a:rPr lang="en-US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 with Duct Burner (lbs/hr)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450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6,650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19,675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25,950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32,000</a:t>
                      </a:r>
                    </a:p>
                  </a:txBody>
                  <a:tcPr marL="91435" marR="91435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93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Steam Capacity Unfired (lbs/hr)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300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795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2,365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3,120</a:t>
                      </a:r>
                    </a:p>
                  </a:txBody>
                  <a:tcPr marL="91435" marR="91435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3,870</a:t>
                      </a:r>
                    </a:p>
                  </a:txBody>
                  <a:tcPr marL="91435" marR="91435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16" y="3904400"/>
            <a:ext cx="2161106" cy="2542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573" y="4219334"/>
            <a:ext cx="5992427" cy="2638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50DA6A-0B58-47E6-9B9E-24941B7D523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072A15-C36B-4151-8408-CA54D87B4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051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83526" y="6027738"/>
            <a:ext cx="2697163" cy="830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782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  <a:ea typeface="MS PGothic" charset="0"/>
                <a:cs typeface="Arial Narrow" charset="0"/>
              </a:rPr>
              <a:t>Chilled Water</a:t>
            </a:r>
          </a:p>
        </p:txBody>
      </p:sp>
      <p:sp>
        <p:nvSpPr>
          <p:cNvPr id="77828" name="Content Placeholder 5"/>
          <p:cNvSpPr>
            <a:spLocks noGrp="1"/>
          </p:cNvSpPr>
          <p:nvPr>
            <p:ph idx="1"/>
          </p:nvPr>
        </p:nvSpPr>
        <p:spPr>
          <a:xfrm>
            <a:off x="915489" y="2351089"/>
            <a:ext cx="2368550" cy="3406775"/>
          </a:xfrm>
        </p:spPr>
        <p:txBody>
          <a:bodyPr/>
          <a:lstStyle/>
          <a:p>
            <a:r>
              <a:rPr lang="en-US" sz="1800" dirty="0">
                <a:solidFill>
                  <a:srgbClr val="404040"/>
                </a:solidFill>
                <a:latin typeface="Arial Narrow" charset="0"/>
                <a:ea typeface="MS PGothic" charset="0"/>
                <a:cs typeface="Arial Narrow" charset="0"/>
              </a:rPr>
              <a:t>20 to 400 tons</a:t>
            </a:r>
          </a:p>
          <a:p>
            <a:r>
              <a:rPr lang="en-US" sz="1800" dirty="0">
                <a:solidFill>
                  <a:srgbClr val="404040"/>
                </a:solidFill>
                <a:latin typeface="Arial Narrow" charset="0"/>
                <a:ea typeface="MS PGothic" charset="0"/>
                <a:cs typeface="Arial Narrow" charset="0"/>
              </a:rPr>
              <a:t>Single to triple effect</a:t>
            </a:r>
          </a:p>
          <a:p>
            <a:r>
              <a:rPr lang="en-US" sz="1800" dirty="0">
                <a:solidFill>
                  <a:srgbClr val="404040"/>
                </a:solidFill>
                <a:latin typeface="Arial Narrow" charset="0"/>
                <a:ea typeface="MS PGothic" charset="0"/>
                <a:cs typeface="Arial Narrow" charset="0"/>
              </a:rPr>
              <a:t>Hot water, steam, and exhaust driven</a:t>
            </a:r>
          </a:p>
          <a:p>
            <a:r>
              <a:rPr lang="en-US" sz="1800" dirty="0">
                <a:solidFill>
                  <a:srgbClr val="404040"/>
                </a:solidFill>
                <a:latin typeface="Arial Narrow" charset="0"/>
                <a:ea typeface="MS PGothic" charset="0"/>
                <a:cs typeface="Arial Narrow" charset="0"/>
              </a:rPr>
              <a:t>COP 0.7 to 2.5</a:t>
            </a:r>
          </a:p>
          <a:p>
            <a:r>
              <a:rPr lang="en-US" sz="1800" dirty="0">
                <a:solidFill>
                  <a:srgbClr val="404040"/>
                </a:solidFill>
                <a:latin typeface="Arial Narrow" charset="0"/>
                <a:ea typeface="MS PGothic" charset="0"/>
                <a:cs typeface="Arial Narrow" charset="0"/>
              </a:rPr>
              <a:t>Indoor and outdoor rated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597773"/>
              </p:ext>
            </p:extLst>
          </p:nvPr>
        </p:nvGraphicFramePr>
        <p:xfrm>
          <a:off x="4194175" y="1938802"/>
          <a:ext cx="6303962" cy="1084263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878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75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5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75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1421">
                <a:tc gridSpan="7">
                  <a:txBody>
                    <a:bodyPr/>
                    <a:lstStyle/>
                    <a:p>
                      <a:r>
                        <a:rPr lang="en-US" sz="1600" b="1" dirty="0">
                          <a:latin typeface="Arial Narrow"/>
                          <a:cs typeface="Arial Narrow"/>
                        </a:rPr>
                        <a:t>Absorption</a:t>
                      </a:r>
                      <a:r>
                        <a:rPr lang="en-US" sz="1600" b="1" baseline="0" dirty="0">
                          <a:latin typeface="Arial Narrow"/>
                          <a:cs typeface="Arial Narrow"/>
                        </a:rPr>
                        <a:t> Chiller</a:t>
                      </a:r>
                      <a:endParaRPr lang="en-US" sz="1600" b="1" dirty="0">
                        <a:latin typeface="Arial Narrow"/>
                        <a:cs typeface="Arial Narrow"/>
                      </a:endParaRPr>
                    </a:p>
                  </a:txBody>
                  <a:tcPr marL="91430" marR="91430" marT="45743" marB="4574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421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C65</a:t>
                      </a: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C200</a:t>
                      </a: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(2)C200</a:t>
                      </a: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C600</a:t>
                      </a: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C800</a:t>
                      </a: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C1000</a:t>
                      </a:r>
                    </a:p>
                  </a:txBody>
                  <a:tcPr marL="91430" marR="91430" marT="45743" marB="4574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421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Tons of Chilled Water</a:t>
                      </a: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25</a:t>
                      </a: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65</a:t>
                      </a: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130</a:t>
                      </a: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195</a:t>
                      </a: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260</a:t>
                      </a:r>
                    </a:p>
                  </a:txBody>
                  <a:tcPr marL="91430" marR="91430" marT="45743" marB="4574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Narrow"/>
                          <a:cs typeface="Arial Narrow"/>
                        </a:rPr>
                        <a:t>325</a:t>
                      </a:r>
                    </a:p>
                  </a:txBody>
                  <a:tcPr marL="91430" marR="91430" marT="45743" marB="4574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0396" y="3023065"/>
            <a:ext cx="4953740" cy="3548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135145-5AA4-4A04-9112-3E0C65DA5AE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37A918-C31F-4202-AAC9-74608F9B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46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entury Gothic" panose="020B0502020202020204" pitchFamily="34" charset="0"/>
                <a:cs typeface="Arial Narrow" pitchFamily="34" charset="0"/>
              </a:rPr>
              <a:t>Remote Monitoring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339849" y="1828800"/>
            <a:ext cx="43513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97921"/>
              </a:buClr>
              <a:buChar char="•"/>
              <a:defRPr sz="3200">
                <a:solidFill>
                  <a:srgbClr val="414343"/>
                </a:solidFill>
                <a:latin typeface="+mn-lt"/>
                <a:ea typeface="+mn-ea"/>
                <a:cs typeface="ＭＳ Ｐゴシック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14343"/>
                </a:solidFill>
                <a:latin typeface="+mn-lt"/>
                <a:ea typeface="+mn-ea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14343"/>
                </a:solidFill>
                <a:latin typeface="+mn-lt"/>
                <a:ea typeface="+mn-ea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14343"/>
                </a:solidFill>
                <a:latin typeface="+mn-lt"/>
                <a:ea typeface="+mn-ea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14343"/>
                </a:solidFill>
                <a:latin typeface="+mn-lt"/>
                <a:ea typeface="+mn-ea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14343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14343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14343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14343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altLang="en-US" sz="2800" kern="0" dirty="0">
                <a:latin typeface="Arial Narrow"/>
                <a:cs typeface="Arial Narrow"/>
              </a:rPr>
              <a:t>Web access to sites</a:t>
            </a:r>
          </a:p>
          <a:p>
            <a:pPr eaLnBrk="1" hangingPunct="1">
              <a:lnSpc>
                <a:spcPct val="90000"/>
              </a:lnSpc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altLang="en-US" sz="2800" kern="0" dirty="0">
                <a:latin typeface="Arial Narrow"/>
                <a:cs typeface="Arial Narrow"/>
              </a:rPr>
              <a:t>Data logging</a:t>
            </a:r>
          </a:p>
          <a:p>
            <a:pPr eaLnBrk="1" hangingPunct="1">
              <a:lnSpc>
                <a:spcPct val="90000"/>
              </a:lnSpc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altLang="en-US" sz="2800" kern="0" dirty="0">
                <a:latin typeface="Arial Narrow"/>
                <a:cs typeface="Arial Narrow"/>
              </a:rPr>
              <a:t>Alarming</a:t>
            </a:r>
          </a:p>
          <a:p>
            <a:pPr eaLnBrk="1" hangingPunct="1">
              <a:lnSpc>
                <a:spcPct val="90000"/>
              </a:lnSpc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altLang="en-US" sz="2800" kern="0" dirty="0">
                <a:latin typeface="Arial Narrow"/>
                <a:cs typeface="Arial Narrow"/>
              </a:rPr>
              <a:t>Remote trouble shooting</a:t>
            </a:r>
          </a:p>
          <a:p>
            <a:pPr eaLnBrk="1" hangingPunct="1">
              <a:lnSpc>
                <a:spcPct val="90000"/>
              </a:lnSpc>
              <a:buClr>
                <a:schemeClr val="accent3"/>
              </a:buClr>
              <a:buFont typeface="Wingdings" pitchFamily="2" charset="2"/>
              <a:buChar char="§"/>
              <a:defRPr/>
            </a:pPr>
            <a:r>
              <a:rPr lang="en-US" altLang="en-US" sz="2800" kern="0" dirty="0">
                <a:latin typeface="Arial Narrow"/>
                <a:cs typeface="Arial Narrow"/>
              </a:rPr>
              <a:t>Less down time</a:t>
            </a:r>
          </a:p>
        </p:txBody>
      </p:sp>
      <p:pic>
        <p:nvPicPr>
          <p:cNvPr id="80900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1" y="4304447"/>
            <a:ext cx="41052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7" descr="ca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3464" y="1962151"/>
            <a:ext cx="3468687" cy="42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9D2B84-EB71-465A-A1A0-790886DA821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5574BE-3A30-47C2-9EBF-36CDE99D9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94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C5A2-9172-4722-8B67-58B3F7432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558B5-BA17-45AA-8637-2935AF9A4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0C092-D14A-40AB-8B36-C6BC2E503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042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97AA-F693-4CFE-B658-DAEB0F37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5B2B-0F2C-43DF-913F-2D16896EF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1A0CB-9E9D-454D-9B4F-77F43C387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pic>
        <p:nvPicPr>
          <p:cNvPr id="2050" name="Picture 2" descr="The Top 6 Benefits of a Modular Data Center">
            <a:extLst>
              <a:ext uri="{FF2B5EF4-FFF2-40B4-BE49-F238E27FC236}">
                <a16:creationId xmlns:a16="http://schemas.microsoft.com/office/drawing/2014/main" id="{D70D667F-4200-4B22-B9DC-ECBAB83AD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16" y="1503680"/>
            <a:ext cx="6483423" cy="31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052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9783" y="221230"/>
            <a:ext cx="8563927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700">
              <a:defRPr/>
            </a:pPr>
            <a:r>
              <a:rPr lang="en-US" sz="3200" b="1" spc="-25" dirty="0">
                <a:solidFill>
                  <a:schemeClr val="bg1"/>
                </a:solidFill>
                <a:latin typeface="Century Gothic" panose="020B0502020202020204" pitchFamily="34" charset="0"/>
                <a:cs typeface="Arial Black"/>
              </a:rPr>
              <a:t> Data Center</a:t>
            </a:r>
            <a:endParaRPr sz="3200" dirty="0">
              <a:solidFill>
                <a:schemeClr val="bg1"/>
              </a:solidFill>
              <a:latin typeface="Century Gothic" panose="020B0502020202020204" pitchFamily="34" charset="0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5593" y="467451"/>
            <a:ext cx="6556463" cy="3939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355600" indent="-342900">
              <a:tabLst>
                <a:tab pos="355600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5650" indent="-285750">
              <a:tabLst>
                <a:tab pos="355600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355600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355600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355600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69850" indent="0">
              <a:spcBef>
                <a:spcPts val="425"/>
              </a:spcBef>
            </a:pPr>
            <a:r>
              <a:rPr lang="en-US" altLang="en-US" sz="2800" b="1" i="0" dirty="0">
                <a:solidFill>
                  <a:srgbClr val="41434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PSECU – Harrisburg, PA</a:t>
            </a:r>
          </a:p>
          <a:p>
            <a:pPr indent="-285750">
              <a:spcBef>
                <a:spcPts val="425"/>
              </a:spcBef>
              <a:buFont typeface="Wingdings" pitchFamily="2" charset="2"/>
              <a:buChar char="§"/>
            </a:pPr>
            <a:endParaRPr lang="en-US" altLang="en-US" sz="1800" b="1" i="0" dirty="0">
              <a:solidFill>
                <a:srgbClr val="414343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25"/>
              </a:spcBef>
              <a:buFont typeface="Wingdings" pitchFamily="2" charset="2"/>
              <a:buChar char="§"/>
            </a:pPr>
            <a:r>
              <a:rPr lang="en-US" altLang="en-US" sz="2000" i="0" dirty="0">
                <a:solidFill>
                  <a:srgbClr val="41434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C800 MicroTurbine</a:t>
            </a:r>
          </a:p>
          <a:p>
            <a:pPr lvl="1">
              <a:spcBef>
                <a:spcPts val="425"/>
              </a:spcBef>
              <a:buFont typeface="Wingdings" pitchFamily="2" charset="2"/>
              <a:buChar char="§"/>
            </a:pPr>
            <a:r>
              <a:rPr lang="en-US" altLang="en-US" sz="2000" i="0" dirty="0">
                <a:solidFill>
                  <a:srgbClr val="41434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800 kW of Electricity</a:t>
            </a:r>
          </a:p>
          <a:p>
            <a:pPr lvl="1">
              <a:spcBef>
                <a:spcPts val="425"/>
              </a:spcBef>
              <a:buFont typeface="Wingdings" pitchFamily="2" charset="2"/>
              <a:buChar char="§"/>
            </a:pPr>
            <a:r>
              <a:rPr lang="en-US" altLang="en-US" sz="2000" i="0" dirty="0">
                <a:solidFill>
                  <a:srgbClr val="41434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Hot Water &amp; Chilled Water Produced</a:t>
            </a:r>
            <a:endParaRPr lang="en-US" altLang="en-US" sz="2000" i="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425"/>
              </a:spcBef>
              <a:buFont typeface="Wingdings" pitchFamily="2" charset="2"/>
              <a:buChar char="§"/>
            </a:pPr>
            <a:r>
              <a:rPr lang="en-US" altLang="en-US" sz="2000" i="0" dirty="0">
                <a:solidFill>
                  <a:srgbClr val="41434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Primary power to data center (grid connect)</a:t>
            </a:r>
          </a:p>
          <a:p>
            <a:pPr marL="12700" indent="0">
              <a:spcBef>
                <a:spcPts val="425"/>
              </a:spcBef>
            </a:pPr>
            <a:r>
              <a:rPr lang="en-US" altLang="en-US" sz="2000" b="1" i="0" dirty="0">
                <a:solidFill>
                  <a:srgbClr val="41434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Benefits</a:t>
            </a:r>
          </a:p>
          <a:p>
            <a:pPr lvl="1">
              <a:spcBef>
                <a:spcPts val="425"/>
              </a:spcBef>
              <a:buFont typeface="Wingdings" pitchFamily="2" charset="2"/>
              <a:buChar char="§"/>
            </a:pPr>
            <a:r>
              <a:rPr lang="en-US" altLang="en-US" sz="2000" i="0" dirty="0">
                <a:solidFill>
                  <a:srgbClr val="41434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Payback is exceeding the original model</a:t>
            </a:r>
          </a:p>
          <a:p>
            <a:pPr lvl="1">
              <a:spcBef>
                <a:spcPts val="425"/>
              </a:spcBef>
              <a:buFont typeface="Wingdings" pitchFamily="2" charset="2"/>
              <a:buChar char="§"/>
            </a:pPr>
            <a:r>
              <a:rPr lang="en-US" altLang="en-US" sz="2000" i="0" dirty="0">
                <a:solidFill>
                  <a:srgbClr val="41434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System helped client achieve LEED Gold status</a:t>
            </a:r>
          </a:p>
          <a:p>
            <a:pPr lvl="1">
              <a:spcBef>
                <a:spcPts val="425"/>
              </a:spcBef>
              <a:buFont typeface="Wingdings" pitchFamily="2" charset="2"/>
              <a:buChar char="§"/>
            </a:pPr>
            <a:r>
              <a:rPr lang="en-US" altLang="en-US" sz="2000" i="0" dirty="0">
                <a:solidFill>
                  <a:srgbClr val="41434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Has provided backup power to site multiple times since installatio</a:t>
            </a:r>
            <a:r>
              <a:rPr lang="en-US" altLang="en-US" sz="1800" i="0" dirty="0">
                <a:solidFill>
                  <a:srgbClr val="414343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65" name="object 5"/>
          <p:cNvSpPr txBox="1">
            <a:spLocks noChangeArrowheads="1"/>
          </p:cNvSpPr>
          <p:nvPr/>
        </p:nvSpPr>
        <p:spPr bwMode="auto">
          <a:xfrm>
            <a:off x="10121900" y="6583363"/>
            <a:ext cx="1397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 dirty="0">
                <a:solidFill>
                  <a:srgbClr val="297921"/>
                </a:solidFill>
                <a:cs typeface="Arial" panose="020B0604020202020204" pitchFamily="34" charset="0"/>
              </a:rPr>
              <a:t>16</a:t>
            </a:r>
            <a:endParaRPr lang="en-US" altLang="en-US" sz="800" dirty="0">
              <a:cs typeface="Arial" panose="020B0604020202020204" pitchFamily="34" charset="0"/>
            </a:endParaRPr>
          </a:p>
        </p:txBody>
      </p:sp>
      <p:pic>
        <p:nvPicPr>
          <p:cNvPr id="7" name="Picture 6" descr="IMG_0017_Edit_small.jpg"/>
          <p:cNvPicPr>
            <a:picLocks noChangeAspect="1"/>
          </p:cNvPicPr>
          <p:nvPr/>
        </p:nvPicPr>
        <p:blipFill rotWithShape="1">
          <a:blip r:embed="rId3" cstate="print"/>
          <a:srcRect/>
          <a:stretch/>
        </p:blipFill>
        <p:spPr>
          <a:xfrm>
            <a:off x="7752056" y="1524000"/>
            <a:ext cx="2369845" cy="2268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4" name="Picture 6" descr="Image result for psecu data cen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883" y="4287206"/>
            <a:ext cx="3279971" cy="21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5 Core Elements to Look for in a Data Cen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57" y="4313430"/>
            <a:ext cx="3497802" cy="210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3CE6F-9BB6-40AC-B489-A22AE0C60C9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B0864-7C1B-4477-ABEA-8ACB8AA0E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32731-9D51-417F-AEB6-DD3F2C641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NGENX Energy has coupled marquee technology providers into a unique application for data center solutions</a:t>
            </a:r>
          </a:p>
          <a:p>
            <a:r>
              <a:rPr lang="en-US" dirty="0"/>
              <a:t>Scalable from 65Kw to up to 3WM our solutions provide primary power and cooling with inherent redundancy</a:t>
            </a:r>
          </a:p>
          <a:p>
            <a:r>
              <a:rPr lang="en-US" dirty="0"/>
              <a:t>Power and Cooling availability assured with N+1+1 reliability </a:t>
            </a:r>
          </a:p>
          <a:p>
            <a:r>
              <a:rPr lang="en-US" dirty="0"/>
              <a:t>Solutions custom designed for power, cooling and resiliency requirements to meet specific data center objectives</a:t>
            </a:r>
          </a:p>
          <a:p>
            <a:r>
              <a:rPr lang="en-US" dirty="0"/>
              <a:t>Modular scalable approach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5562E-ACD0-441F-B0DE-434BD6CF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5854" y="6484494"/>
            <a:ext cx="4846321" cy="365125"/>
          </a:xfrm>
        </p:spPr>
        <p:txBody>
          <a:bodyPr/>
          <a:lstStyle/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AC911-F2D5-424D-86CD-466682CE7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24" y="2692312"/>
            <a:ext cx="2651125" cy="3118922"/>
          </a:xfrm>
          <a:prstGeom prst="rect">
            <a:avLst/>
          </a:prstGeom>
        </p:spPr>
      </p:pic>
      <p:pic>
        <p:nvPicPr>
          <p:cNvPr id="1026" name="Picture 2" descr="Modular Data Center - BASELAYER">
            <a:extLst>
              <a:ext uri="{FF2B5EF4-FFF2-40B4-BE49-F238E27FC236}">
                <a16:creationId xmlns:a16="http://schemas.microsoft.com/office/drawing/2014/main" id="{2CD9D5D6-2135-45EF-9FCC-24F6A02E9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504175"/>
            <a:ext cx="3116554" cy="207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F6C77E-EE7D-4213-8EB9-584788DA4F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28386"/>
            <a:ext cx="1160780" cy="72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468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54951" y="5943600"/>
            <a:ext cx="2595563" cy="914400"/>
          </a:xfrm>
          <a:prstGeom prst="rect">
            <a:avLst/>
          </a:prstGeom>
          <a:solidFill>
            <a:srgbClr val="FFFFFF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017206"/>
            <a:ext cx="5248671" cy="56102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2400" b="1" dirty="0">
                <a:cs typeface="Arial" panose="020B0604020202020204" pitchFamily="34" charset="0"/>
              </a:rPr>
              <a:t>Microgrid Solutions</a:t>
            </a:r>
            <a:endParaRPr lang="en-US" sz="1600" dirty="0">
              <a:solidFill>
                <a:srgbClr val="404040"/>
              </a:solidFill>
            </a:endParaRPr>
          </a:p>
          <a:p>
            <a:r>
              <a:rPr lang="en-US" sz="2100" dirty="0">
                <a:solidFill>
                  <a:srgbClr val="404040"/>
                </a:solidFill>
              </a:rPr>
              <a:t>600 kW of Microturbines</a:t>
            </a:r>
          </a:p>
          <a:p>
            <a:r>
              <a:rPr lang="en-US" sz="2100" dirty="0"/>
              <a:t>125 kW Solar PV</a:t>
            </a:r>
          </a:p>
          <a:p>
            <a:r>
              <a:rPr lang="en-US" sz="2100" dirty="0"/>
              <a:t>24 kW Wind</a:t>
            </a:r>
          </a:p>
          <a:p>
            <a:r>
              <a:rPr lang="en-US" sz="2100" dirty="0"/>
              <a:t>125 kW </a:t>
            </a:r>
            <a:r>
              <a:rPr lang="en-US" sz="2100" dirty="0" err="1"/>
              <a:t>Ensync</a:t>
            </a:r>
            <a:r>
              <a:rPr lang="en-US" sz="2100" dirty="0"/>
              <a:t> Battery</a:t>
            </a:r>
          </a:p>
          <a:p>
            <a:r>
              <a:rPr lang="en-US" sz="2100" dirty="0"/>
              <a:t>1500 kW Diesel Generator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altLang="en-US" sz="2600" b="1" dirty="0">
                <a:cs typeface="Arial" panose="020B0604020202020204" pitchFamily="34" charset="0"/>
              </a:rPr>
              <a:t>Results</a:t>
            </a:r>
            <a:endParaRPr lang="en-US" altLang="en-US" sz="1600" b="1" dirty="0">
              <a:cs typeface="Arial" panose="020B0604020202020204" pitchFamily="34" charset="0"/>
            </a:endParaRPr>
          </a:p>
          <a:p>
            <a:r>
              <a:rPr lang="en-US" altLang="en-US" sz="1600" dirty="0">
                <a:cs typeface="Arial" panose="020B0604020202020204" pitchFamily="34" charset="0"/>
              </a:rPr>
              <a:t>System has 2 modes of operation:  “Normal” and “Emergency”</a:t>
            </a:r>
          </a:p>
          <a:p>
            <a:r>
              <a:rPr lang="en-US" altLang="en-US" sz="1600" dirty="0">
                <a:cs typeface="Arial" panose="020B0604020202020204" pitchFamily="34" charset="0"/>
              </a:rPr>
              <a:t>OATI’s Grid mind schedules available distributed generation resources and orchestrates operation of prioritized loads</a:t>
            </a:r>
          </a:p>
          <a:p>
            <a:r>
              <a:rPr lang="en-US" altLang="en-US" sz="1600" dirty="0">
                <a:cs typeface="Arial" panose="020B0604020202020204" pitchFamily="34" charset="0"/>
              </a:rPr>
              <a:t>Microgrid can power 100% of building for several days without grid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400" dirty="0"/>
          </a:p>
          <a:p>
            <a:pPr lvl="1"/>
            <a:endParaRPr lang="en-US" sz="1400" dirty="0">
              <a:solidFill>
                <a:srgbClr val="404040"/>
              </a:solidFill>
            </a:endParaRPr>
          </a:p>
        </p:txBody>
      </p:sp>
      <p:sp>
        <p:nvSpPr>
          <p:cNvPr id="5" name="AutoShape 2" descr="OATIC600Sinstalled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OATIC600Sinstalled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http://documents.capstoneturbine.com/Distributor/SiteAssets/Lists/Posts/Post/OATIC600Sinstalled.JP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503" y="1219201"/>
            <a:ext cx="3641176" cy="273088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E041BC8-1046-44AC-82A3-2D6BFB7A1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270" y="171070"/>
            <a:ext cx="6248400" cy="549275"/>
          </a:xfrm>
        </p:spPr>
        <p:txBody>
          <a:bodyPr>
            <a:normAutofit fontScale="90000"/>
          </a:bodyPr>
          <a:lstStyle/>
          <a:p>
            <a:r>
              <a:rPr lang="en-US" dirty="0"/>
              <a:t>OATI Data Center</a:t>
            </a:r>
          </a:p>
        </p:txBody>
      </p:sp>
      <p:pic>
        <p:nvPicPr>
          <p:cNvPr id="2050" name="Picture 2" descr="Image result for oati microgrid">
            <a:extLst>
              <a:ext uri="{FF2B5EF4-FFF2-40B4-BE49-F238E27FC236}">
                <a16:creationId xmlns:a16="http://schemas.microsoft.com/office/drawing/2014/main" id="{82DE02DA-FA1D-42D9-AB28-1F8D6C989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04" y="4267201"/>
            <a:ext cx="3382241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F5AC7C-85A6-4DCF-9545-9B4298AA690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5B9961-55D8-4887-8D23-1B6D6B571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87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 Narrow" panose="020B0606020202030204" pitchFamily="34" charset="0"/>
                <a:cs typeface="Arial Narrow" panose="020B0606020202030204" pitchFamily="34" charset="0"/>
              </a:rPr>
              <a:t>Caribbean Microgrid</a:t>
            </a:r>
          </a:p>
        </p:txBody>
      </p:sp>
      <p:sp>
        <p:nvSpPr>
          <p:cNvPr id="112644" name="Content Placeholder 1"/>
          <p:cNvSpPr txBox="1">
            <a:spLocks/>
          </p:cNvSpPr>
          <p:nvPr/>
        </p:nvSpPr>
        <p:spPr bwMode="auto">
          <a:xfrm>
            <a:off x="1299952" y="1876425"/>
            <a:ext cx="4633912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lr>
                <a:srgbClr val="9BBB59"/>
              </a:buClr>
              <a:buFont typeface="Arial" panose="020B0604020202020204" pitchFamily="34" charset="0"/>
              <a:buChar char="•"/>
              <a:defRPr sz="3200">
                <a:solidFill>
                  <a:srgbClr val="40404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 Narrow" panose="020B060602020203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rgbClr val="9BBB59"/>
              </a:buClr>
              <a:buFont typeface="Arial" panose="020B0604020202020204" pitchFamily="34" charset="0"/>
              <a:buChar char="•"/>
              <a:defRPr sz="2800">
                <a:solidFill>
                  <a:srgbClr val="40404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 Narrow" panose="020B060602020203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rgbClr val="9BBB59"/>
              </a:buClr>
              <a:buFont typeface="Arial" panose="020B0604020202020204" pitchFamily="34" charset="0"/>
              <a:buChar char="•"/>
              <a:defRPr sz="2400">
                <a:solidFill>
                  <a:srgbClr val="40404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 Narrow" panose="020B060602020203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9BBB59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 Narrow" panose="020B060602020203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9BBB59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 Narrow" panose="020B0606020202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 Narrow" panose="020B0606020202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 Narrow" panose="020B0606020202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 Narrow" panose="020B0606020202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•"/>
              <a:defRPr sz="2000">
                <a:solidFill>
                  <a:srgbClr val="40404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 Narrow" panose="020B0606020202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FFFF"/>
              </a:buClr>
              <a:buFontTx/>
              <a:buNone/>
            </a:pPr>
            <a:r>
              <a:rPr lang="en-US" altLang="en-US" sz="2000" b="1" dirty="0">
                <a:cs typeface="Arial" panose="020B0604020202020204" pitchFamily="34" charset="0"/>
              </a:rPr>
              <a:t>USVI Microgrid – St. Croix</a:t>
            </a:r>
          </a:p>
          <a:p>
            <a:pPr eaLnBrk="1" hangingPunct="1">
              <a:lnSpc>
                <a:spcPct val="90000"/>
              </a:lnSpc>
              <a:buClr>
                <a:srgbClr val="FFFFFF"/>
              </a:buClr>
              <a:buFontTx/>
              <a:buNone/>
            </a:pPr>
            <a:endParaRPr lang="en-US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 C1000 Turbine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 750kW Solar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 625kW Tesla Battery Storage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 Onsite Propane Storage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FFFF"/>
              </a:buClr>
              <a:buFontTx/>
              <a:buNone/>
            </a:pPr>
            <a:r>
              <a:rPr lang="en-US" altLang="en-US" sz="2000" b="1" dirty="0">
                <a:cs typeface="Arial" panose="020B0604020202020204" pitchFamily="34" charset="0"/>
              </a:rPr>
              <a:t>Results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 Microturbines run in parallel with the Solar PV    and Tesla batteries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 Utility grid is backup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 Standalone site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 Site “powered” through Hurricane Maria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cs typeface="Arial" panose="020B0604020202020204" pitchFamily="34" charset="0"/>
              </a:rPr>
              <a:t> Customer under 8 year FPP</a:t>
            </a:r>
          </a:p>
        </p:txBody>
      </p:sp>
      <p:sp>
        <p:nvSpPr>
          <p:cNvPr id="112645" name="Rectangle 1"/>
          <p:cNvSpPr>
            <a:spLocks noChangeArrowheads="1"/>
          </p:cNvSpPr>
          <p:nvPr/>
        </p:nvSpPr>
        <p:spPr bwMode="auto">
          <a:xfrm>
            <a:off x="7010400" y="17081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297921"/>
              </a:buClr>
            </a:pPr>
            <a:endParaRPr lang="en-US" altLang="en-US" sz="1800" i="0" dirty="0">
              <a:solidFill>
                <a:srgbClr val="414343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D8F9BD-B4DC-4E6E-AB7B-CF79A91990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6" t="16945" r="29166" b="22000"/>
          <a:stretch/>
        </p:blipFill>
        <p:spPr>
          <a:xfrm>
            <a:off x="7239000" y="3844596"/>
            <a:ext cx="2676722" cy="2451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4319C-3FE6-4DE8-B26F-ABDC6BB082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11" t="19889" r="29166" b="10000"/>
          <a:stretch/>
        </p:blipFill>
        <p:spPr>
          <a:xfrm>
            <a:off x="8331200" y="1539876"/>
            <a:ext cx="1747944" cy="2051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322C1C-58B9-4A4F-86CF-0772986352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66" t="10001" r="29167" b="8666"/>
          <a:stretch/>
        </p:blipFill>
        <p:spPr>
          <a:xfrm>
            <a:off x="6405271" y="1539876"/>
            <a:ext cx="1667458" cy="2034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D2E80D-6D92-442E-B3DF-F99CB415C1D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6F24F-5769-418C-AD9B-79B28A15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3145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97AA-F693-4CFE-B658-DAEB0F37F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Modular Data Center Integration with in rack cooling capability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1A0CB-9E9D-454D-9B4F-77F43C387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Modular Data Center </a:t>
            </a:r>
            <a:r>
              <a:rPr lang="en-US" noProof="0" dirty="0" err="1"/>
              <a:t>Soloution</a:t>
            </a:r>
            <a:r>
              <a:rPr lang="en-US" noProof="0" dirty="0"/>
              <a:t> Assessment 04242020 zzz301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B50BB5E-DFEA-4B33-9998-22AD12AC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95" y="942975"/>
            <a:ext cx="6068467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86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3A593A-3094-4337-99B9-7E946FE9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9C49E-647C-418F-BCA1-B8E2419E5F8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480" y="5997575"/>
            <a:ext cx="1422400" cy="860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530144-7EDE-4678-B40E-B617E6DA0520}"/>
              </a:ext>
            </a:extLst>
          </p:cNvPr>
          <p:cNvSpPr/>
          <p:nvPr/>
        </p:nvSpPr>
        <p:spPr>
          <a:xfrm>
            <a:off x="3667124" y="904875"/>
            <a:ext cx="8524875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Arial" panose="020B0604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Proper air flow management within the data center is achieved through containing of the hot air on the back side of the rack row; hot aisle containment prevents mixing of cold and hot air and improves power usage efficiency of a cooling system. False ceiling is used for hot air return.</a:t>
            </a:r>
            <a:endParaRPr lang="en-US" sz="1400" kern="1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Arial" panose="020B0604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 modular data </a:t>
            </a:r>
            <a:r>
              <a:rPr lang="en-US" kern="100" dirty="0" err="1">
                <a:latin typeface="Arial" panose="020B0604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centre</a:t>
            </a:r>
            <a:r>
              <a:rPr lang="en-US" kern="100" dirty="0">
                <a:latin typeface="Arial" panose="020B0604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solution leveraging CW with absorption chilling is proposed. Absorption chiller runs on excess heat generated by the Capstone Micro-turbine and thus decreases overall PUE significantly compared to the situation where only electrical chillers or DX cooling would be used.</a:t>
            </a:r>
            <a:endParaRPr lang="en-US" sz="1400" kern="1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Arial" panose="020B0604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Generation approach uses highly efficient modular power equipment in its design to maintain efficiency at low utilization.</a:t>
            </a:r>
            <a:endParaRPr lang="en-US" sz="1400" kern="1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kern="100" dirty="0">
                <a:latin typeface="Arial" panose="020B0604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Distributed power topology is proposed with N+1 energy </a:t>
            </a:r>
            <a:r>
              <a:rPr lang="en-US" kern="100" dirty="0" err="1">
                <a:latin typeface="Arial" panose="020B0604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centre</a:t>
            </a:r>
            <a:r>
              <a:rPr lang="en-US" kern="100" dirty="0">
                <a:latin typeface="Arial" panose="020B0604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configuration once the data </a:t>
            </a:r>
            <a:r>
              <a:rPr lang="en-US" kern="100" dirty="0" err="1">
                <a:latin typeface="Arial" panose="020B0604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centre</a:t>
            </a:r>
            <a:r>
              <a:rPr lang="en-US" kern="100" dirty="0">
                <a:latin typeface="Arial" panose="020B060402020202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is expanded beyond the first phase of 1MW. This allows reduction of the number of power rooms and amount of power equipment (UPS, switchgear) from 10 sets to 6 in a total build out, while still providing 2N redundancy at the rack level. The final deployment of 5MW will have only 17% of unused power, compared to 50% for the 2N block redundant power design.</a:t>
            </a:r>
            <a:endParaRPr lang="en-US" sz="14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026" name="Picture 2" descr="Iron Mountain Data Center Modules">
            <a:extLst>
              <a:ext uri="{FF2B5EF4-FFF2-40B4-BE49-F238E27FC236}">
                <a16:creationId xmlns:a16="http://schemas.microsoft.com/office/drawing/2014/main" id="{9BE75E9E-17F0-4823-B213-0C3E2BA5B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0" y="94209"/>
            <a:ext cx="3374054" cy="20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d Aisle Containment">
            <a:extLst>
              <a:ext uri="{FF2B5EF4-FFF2-40B4-BE49-F238E27FC236}">
                <a16:creationId xmlns:a16="http://schemas.microsoft.com/office/drawing/2014/main" id="{815B6F66-5B49-4FC5-ACC2-82F0DAEC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0" y="2823025"/>
            <a:ext cx="3374054" cy="337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151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91A3DA-6123-44B5-834B-A1947EB83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83" t="23634" r="10167" b="18144"/>
          <a:stretch/>
        </p:blipFill>
        <p:spPr>
          <a:xfrm>
            <a:off x="5557002" y="680370"/>
            <a:ext cx="6494000" cy="5949030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D01D5C-3412-4661-8390-7EDF1D831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Modular Data Center Soloution Assessment 04242020 zzz301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BCA6C-51E6-439C-BB6B-A3433CC11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anchor="ctr">
            <a:normAutofit/>
          </a:bodyPr>
          <a:lstStyle/>
          <a:p>
            <a:r>
              <a:rPr lang="en-US" sz="3400"/>
              <a:t>PUE Improvement under chilled water approach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C7686-C694-42D1-8B32-492431C6091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480" y="5997575"/>
            <a:ext cx="1422400" cy="86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790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DB202-402F-4568-AAFB-1BAB49238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9" t="39704" r="57915" b="25037"/>
          <a:stretch/>
        </p:blipFill>
        <p:spPr>
          <a:xfrm>
            <a:off x="5235464" y="1304775"/>
            <a:ext cx="6639263" cy="3734585"/>
          </a:xfrm>
          <a:prstGeom prst="rect">
            <a:avLst/>
          </a:prstGeom>
          <a:noFill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AE1C86-4EBD-44B0-9FB5-A22B2C48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noProof="0"/>
              <a:t>Modular Data Center Soloution Assessment 04242020 zzz301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D1FAA40-3E52-4AC5-8075-511460CE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291525"/>
            <a:ext cx="3314700" cy="2093975"/>
          </a:xfrm>
        </p:spPr>
        <p:txBody>
          <a:bodyPr>
            <a:normAutofit fontScale="90000"/>
          </a:bodyPr>
          <a:lstStyle/>
          <a:p>
            <a:r>
              <a:rPr lang="en-US" dirty="0"/>
              <a:t>PUE 1.15 versus ~1.7 for traditional brick and mortar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DC63C-6393-4B14-8274-F3DB4C55D3F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480" y="5997575"/>
            <a:ext cx="1422400" cy="86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374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5D3CE-F26A-46A1-85E0-D5FECEAC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CHP Financial Assessment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3A593A-3094-4337-99B9-7E946FE9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9C49E-647C-418F-BCA1-B8E2419E5F8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480" y="5997575"/>
            <a:ext cx="1422400" cy="8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D84C6-E325-44C3-8CBD-0DEFC276C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" t="21333" r="9000" b="25333"/>
          <a:stretch/>
        </p:blipFill>
        <p:spPr>
          <a:xfrm>
            <a:off x="168636" y="1737360"/>
            <a:ext cx="12023364" cy="401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31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3A593A-3094-4337-99B9-7E946FE9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9C49E-647C-418F-BCA1-B8E2419E5F8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480" y="5997575"/>
            <a:ext cx="1422400" cy="8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6E31CB-6858-46AA-B45F-4DBA3B471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25" t="21389" r="9000" b="25334"/>
          <a:stretch/>
        </p:blipFill>
        <p:spPr>
          <a:xfrm>
            <a:off x="0" y="0"/>
            <a:ext cx="12082703" cy="599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2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indoor. Person is signing document&#10;">
            <a:extLst>
              <a:ext uri="{FF2B5EF4-FFF2-40B4-BE49-F238E27FC236}">
                <a16:creationId xmlns:a16="http://schemas.microsoft.com/office/drawing/2014/main" id="{A7C45DDD-A694-4705-892B-497F786E96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444079D-629C-4C44-8DB6-B4B5E7C5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DD298F-7709-4C89-8DDF-E2CA0855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Modular Data Center Soloution Assessment 04242020 zzz301</a:t>
            </a:r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149CFA-0584-4E64-8F1E-F0EE700C48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016625"/>
            <a:ext cx="1422400" cy="86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008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65BF64-4B30-4125-9A30-A1B08C80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dirty="0">
                <a:solidFill>
                  <a:srgbClr val="FFFFFF"/>
                </a:solidFill>
                <a:latin typeface="+mj-lt"/>
              </a:rPr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305886-8ACA-4ED6-AA5B-215F6D741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5225240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cap="all" spc="200" dirty="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51CCF5-43FB-4600-8138-A3F7B20E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7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0881" y="954645"/>
            <a:ext cx="8839200" cy="568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934618" y="3210316"/>
            <a:ext cx="4615815" cy="762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800" b="1" spc="-5" dirty="0">
                <a:solidFill>
                  <a:srgbClr val="474747"/>
                </a:solidFill>
                <a:latin typeface="Arial"/>
                <a:cs typeface="Arial"/>
              </a:rPr>
              <a:t>ENERGY</a:t>
            </a:r>
            <a:r>
              <a:rPr sz="2800" b="1" spc="-70" dirty="0">
                <a:solidFill>
                  <a:srgbClr val="474747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474747"/>
                </a:solidFill>
                <a:latin typeface="Arial"/>
                <a:cs typeface="Arial"/>
              </a:rPr>
              <a:t>EFFICIENCY</a:t>
            </a:r>
            <a:endParaRPr sz="2800" dirty="0">
              <a:latin typeface="Arial"/>
              <a:cs typeface="Arial"/>
            </a:endParaRPr>
          </a:p>
          <a:p>
            <a:pPr algn="ctr">
              <a:spcBef>
                <a:spcPts val="40"/>
              </a:spcBef>
            </a:pPr>
            <a:r>
              <a:rPr sz="2000" spc="-5" dirty="0">
                <a:solidFill>
                  <a:srgbClr val="474747"/>
                </a:solidFill>
                <a:latin typeface="Arial"/>
                <a:cs typeface="Arial"/>
              </a:rPr>
              <a:t>Overall </a:t>
            </a:r>
            <a:r>
              <a:rPr sz="2000" b="1" dirty="0">
                <a:solidFill>
                  <a:srgbClr val="297921"/>
                </a:solidFill>
                <a:latin typeface="Arial"/>
                <a:cs typeface="Arial"/>
              </a:rPr>
              <a:t>ELECTRIC </a:t>
            </a:r>
            <a:r>
              <a:rPr sz="2000" b="1" spc="-5" dirty="0">
                <a:solidFill>
                  <a:srgbClr val="297921"/>
                </a:solidFill>
                <a:latin typeface="Arial"/>
                <a:cs typeface="Arial"/>
              </a:rPr>
              <a:t>EFFICIENCY </a:t>
            </a:r>
            <a:r>
              <a:rPr sz="2000" dirty="0">
                <a:solidFill>
                  <a:srgbClr val="474747"/>
                </a:solidFill>
                <a:latin typeface="Arial"/>
                <a:cs typeface="Arial"/>
              </a:rPr>
              <a:t>of</a:t>
            </a:r>
            <a:r>
              <a:rPr sz="2000" spc="-50" dirty="0">
                <a:solidFill>
                  <a:srgbClr val="474747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97921"/>
                </a:solidFill>
                <a:latin typeface="Arial"/>
                <a:cs typeface="Arial"/>
              </a:rPr>
              <a:t>33%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35530" y="6007100"/>
            <a:ext cx="10401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474747"/>
                </a:solidFill>
                <a:latin typeface="Arial"/>
                <a:cs typeface="Arial"/>
              </a:rPr>
              <a:t>COLD</a:t>
            </a:r>
            <a:r>
              <a:rPr sz="1200" b="1" spc="-55" dirty="0">
                <a:solidFill>
                  <a:srgbClr val="474747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474747"/>
                </a:solidFill>
                <a:latin typeface="Arial"/>
                <a:cs typeface="Arial"/>
              </a:rPr>
              <a:t>WATER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16510" y="5964795"/>
            <a:ext cx="558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474747"/>
                </a:solidFill>
                <a:latin typeface="Arial"/>
                <a:cs typeface="Arial"/>
              </a:rPr>
              <a:t>S</a:t>
            </a:r>
            <a:r>
              <a:rPr sz="1200" b="1" dirty="0">
                <a:solidFill>
                  <a:srgbClr val="474747"/>
                </a:solidFill>
                <a:latin typeface="Arial"/>
                <a:cs typeface="Arial"/>
              </a:rPr>
              <a:t>T</a:t>
            </a:r>
            <a:r>
              <a:rPr sz="1200" b="1" spc="-5" dirty="0">
                <a:solidFill>
                  <a:srgbClr val="474747"/>
                </a:solidFill>
                <a:latin typeface="Arial"/>
                <a:cs typeface="Arial"/>
              </a:rPr>
              <a:t>EA</a:t>
            </a:r>
            <a:r>
              <a:rPr sz="1200" b="1" dirty="0">
                <a:solidFill>
                  <a:srgbClr val="474747"/>
                </a:solidFill>
                <a:latin typeface="Arial"/>
                <a:cs typeface="Arial"/>
              </a:rPr>
              <a:t>M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10200" y="5930896"/>
            <a:ext cx="9302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474747"/>
                </a:solidFill>
                <a:latin typeface="Arial"/>
                <a:cs typeface="Arial"/>
              </a:rPr>
              <a:t>HOT</a:t>
            </a:r>
            <a:r>
              <a:rPr sz="1200" b="1" spc="-55" dirty="0">
                <a:solidFill>
                  <a:srgbClr val="474747"/>
                </a:solidFill>
                <a:latin typeface="Arial"/>
                <a:cs typeface="Arial"/>
              </a:rPr>
              <a:t> </a:t>
            </a:r>
            <a:r>
              <a:rPr sz="1200" b="1" spc="-35" dirty="0">
                <a:solidFill>
                  <a:srgbClr val="474747"/>
                </a:solidFill>
                <a:latin typeface="Arial"/>
                <a:cs typeface="Arial"/>
              </a:rPr>
              <a:t>WATER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90856" y="2019300"/>
            <a:ext cx="7931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30" dirty="0">
                <a:solidFill>
                  <a:srgbClr val="474747"/>
                </a:solidFill>
                <a:latin typeface="Arial"/>
                <a:cs typeface="Arial"/>
              </a:rPr>
              <a:t>HEAT</a:t>
            </a:r>
            <a:r>
              <a:rPr sz="1200" b="1" spc="-55" dirty="0">
                <a:solidFill>
                  <a:srgbClr val="474747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474747"/>
                </a:solidFill>
                <a:latin typeface="Arial"/>
                <a:cs typeface="Arial"/>
              </a:rPr>
              <a:t>OUT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418706" y="6168635"/>
            <a:ext cx="6178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474747"/>
                </a:solidFill>
                <a:latin typeface="Arial"/>
                <a:cs typeface="Arial"/>
              </a:rPr>
              <a:t>FUEL</a:t>
            </a:r>
            <a:r>
              <a:rPr sz="1200" b="1" spc="-80" dirty="0">
                <a:solidFill>
                  <a:srgbClr val="474747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74747"/>
                </a:solidFill>
                <a:latin typeface="Arial"/>
                <a:cs typeface="Arial"/>
              </a:rPr>
              <a:t>IN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63001" y="2095500"/>
            <a:ext cx="48323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474747"/>
                </a:solidFill>
                <a:latin typeface="Arial"/>
                <a:cs typeface="Arial"/>
              </a:rPr>
              <a:t>AIR</a:t>
            </a:r>
            <a:r>
              <a:rPr sz="1200" b="1" spc="-70" dirty="0">
                <a:solidFill>
                  <a:srgbClr val="474747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474747"/>
                </a:solidFill>
                <a:latin typeface="Arial"/>
                <a:cs typeface="Arial"/>
              </a:rPr>
              <a:t>IN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07871" y="3009900"/>
            <a:ext cx="602615" cy="3860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39700" marR="5080" indent="-127000">
              <a:lnSpc>
                <a:spcPts val="1400"/>
              </a:lnSpc>
              <a:spcBef>
                <a:spcPts val="180"/>
              </a:spcBef>
            </a:pPr>
            <a:r>
              <a:rPr sz="1200" b="1" spc="-5" dirty="0">
                <a:solidFill>
                  <a:srgbClr val="474747"/>
                </a:solidFill>
                <a:latin typeface="Arial"/>
                <a:cs typeface="Arial"/>
              </a:rPr>
              <a:t>P</a:t>
            </a:r>
            <a:r>
              <a:rPr sz="1200" b="1" dirty="0">
                <a:solidFill>
                  <a:srgbClr val="474747"/>
                </a:solidFill>
                <a:latin typeface="Arial"/>
                <a:cs typeface="Arial"/>
              </a:rPr>
              <a:t>OW</a:t>
            </a:r>
            <a:r>
              <a:rPr sz="1200" b="1" spc="-5" dirty="0">
                <a:solidFill>
                  <a:srgbClr val="474747"/>
                </a:solidFill>
                <a:latin typeface="Arial"/>
                <a:cs typeface="Arial"/>
              </a:rPr>
              <a:t>ER  OUT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F14AEA-CDD3-466D-AFA3-E50E23F81FD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28386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A3720A45-65B9-41F9-AB2A-A2BAB6EFE7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13755"/>
            <a:ext cx="7467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>
                <a:latin typeface="Arial Narrow" pitchFamily="34" charset="0"/>
                <a:cs typeface="Arial Narrow" pitchFamily="34" charset="0"/>
              </a:rPr>
              <a:t>Microturbine Power and Cooling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8DAB1-B7E5-48D6-961E-72D3059D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13755"/>
            <a:ext cx="7467600" cy="762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 Narrow" pitchFamily="34" charset="0"/>
                <a:cs typeface="Arial Narrow" pitchFamily="34" charset="0"/>
              </a:rPr>
              <a:t> Rotor Shaft</a:t>
            </a:r>
          </a:p>
        </p:txBody>
      </p:sp>
      <p:pic>
        <p:nvPicPr>
          <p:cNvPr id="48131" name="Picture 1" descr="ROTOR GROUP FINAL 0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3682" y="1573764"/>
            <a:ext cx="8125618" cy="507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4954588" y="6118226"/>
            <a:ext cx="59531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500" dirty="0">
                <a:cs typeface="Arial Narrow" pitchFamily="34" charset="0"/>
              </a:rPr>
              <a:t>C30</a:t>
            </a:r>
          </a:p>
        </p:txBody>
      </p:sp>
      <p:sp>
        <p:nvSpPr>
          <p:cNvPr id="48133" name="TextBox 12"/>
          <p:cNvSpPr txBox="1">
            <a:spLocks noChangeArrowheads="1"/>
          </p:cNvSpPr>
          <p:nvPr/>
        </p:nvSpPr>
        <p:spPr bwMode="auto">
          <a:xfrm>
            <a:off x="6748464" y="5629275"/>
            <a:ext cx="5937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500" dirty="0">
                <a:cs typeface="Arial Narrow" pitchFamily="34" charset="0"/>
              </a:rPr>
              <a:t>C65</a:t>
            </a:r>
          </a:p>
        </p:txBody>
      </p:sp>
      <p:sp>
        <p:nvSpPr>
          <p:cNvPr id="48134" name="TextBox 13"/>
          <p:cNvSpPr txBox="1">
            <a:spLocks noChangeArrowheads="1"/>
          </p:cNvSpPr>
          <p:nvPr/>
        </p:nvSpPr>
        <p:spPr bwMode="auto">
          <a:xfrm>
            <a:off x="8599488" y="4987925"/>
            <a:ext cx="8048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500" dirty="0">
                <a:cs typeface="Arial Narrow" pitchFamily="34" charset="0"/>
              </a:rPr>
              <a:t>C200</a:t>
            </a:r>
          </a:p>
        </p:txBody>
      </p:sp>
      <p:sp>
        <p:nvSpPr>
          <p:cNvPr id="48135" name="TextBox 14"/>
          <p:cNvSpPr txBox="1">
            <a:spLocks noChangeArrowheads="1"/>
          </p:cNvSpPr>
          <p:nvPr/>
        </p:nvSpPr>
        <p:spPr bwMode="auto">
          <a:xfrm>
            <a:off x="8266113" y="5237163"/>
            <a:ext cx="14335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500" dirty="0">
                <a:cs typeface="Arial Narrow" pitchFamily="34" charset="0"/>
              </a:rPr>
              <a:t>61,000 RPM</a:t>
            </a:r>
          </a:p>
        </p:txBody>
      </p:sp>
      <p:sp>
        <p:nvSpPr>
          <p:cNvPr id="48136" name="TextBox 15"/>
          <p:cNvSpPr txBox="1">
            <a:spLocks noChangeArrowheads="1"/>
          </p:cNvSpPr>
          <p:nvPr/>
        </p:nvSpPr>
        <p:spPr bwMode="auto">
          <a:xfrm>
            <a:off x="6392863" y="5897563"/>
            <a:ext cx="14335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500" dirty="0">
                <a:cs typeface="Arial Narrow" pitchFamily="34" charset="0"/>
              </a:rPr>
              <a:t>96,000 RPM</a:t>
            </a:r>
          </a:p>
        </p:txBody>
      </p:sp>
      <p:sp>
        <p:nvSpPr>
          <p:cNvPr id="48137" name="TextBox 16"/>
          <p:cNvSpPr txBox="1">
            <a:spLocks noChangeArrowheads="1"/>
          </p:cNvSpPr>
          <p:nvPr/>
        </p:nvSpPr>
        <p:spPr bwMode="auto">
          <a:xfrm>
            <a:off x="4602164" y="6384926"/>
            <a:ext cx="143192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500" dirty="0">
                <a:cs typeface="Arial Narrow" pitchFamily="34" charset="0"/>
              </a:rPr>
              <a:t>96,000 RPM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3E84C-54D8-4FFD-AC01-55E4DB3AF47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B62B92-C0D5-42CB-BC90-537DD5417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09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053839" y="2551176"/>
            <a:ext cx="4172712" cy="3029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407910" y="1389125"/>
            <a:ext cx="2519045" cy="1551940"/>
          </a:xfrm>
          <a:custGeom>
            <a:avLst/>
            <a:gdLst/>
            <a:ahLst/>
            <a:cxnLst/>
            <a:rect l="l" t="t" r="r" b="b"/>
            <a:pathLst>
              <a:path w="2519045" h="1551939">
                <a:moveTo>
                  <a:pt x="0" y="0"/>
                </a:moveTo>
                <a:lnTo>
                  <a:pt x="2518664" y="17779"/>
                </a:lnTo>
                <a:lnTo>
                  <a:pt x="2518329" y="86315"/>
                </a:lnTo>
                <a:lnTo>
                  <a:pt x="2517939" y="151176"/>
                </a:lnTo>
                <a:lnTo>
                  <a:pt x="2517497" y="212626"/>
                </a:lnTo>
                <a:lnTo>
                  <a:pt x="2517006" y="270927"/>
                </a:lnTo>
                <a:lnTo>
                  <a:pt x="2516472" y="326342"/>
                </a:lnTo>
                <a:lnTo>
                  <a:pt x="2515897" y="379132"/>
                </a:lnTo>
                <a:lnTo>
                  <a:pt x="2515286" y="429560"/>
                </a:lnTo>
                <a:lnTo>
                  <a:pt x="2514643" y="477889"/>
                </a:lnTo>
                <a:lnTo>
                  <a:pt x="2513973" y="524381"/>
                </a:lnTo>
                <a:lnTo>
                  <a:pt x="2513278" y="569298"/>
                </a:lnTo>
                <a:lnTo>
                  <a:pt x="2512563" y="612903"/>
                </a:lnTo>
                <a:lnTo>
                  <a:pt x="2511832" y="655458"/>
                </a:lnTo>
                <a:lnTo>
                  <a:pt x="2511089" y="697225"/>
                </a:lnTo>
                <a:lnTo>
                  <a:pt x="2510338" y="738467"/>
                </a:lnTo>
                <a:lnTo>
                  <a:pt x="2509583" y="779446"/>
                </a:lnTo>
                <a:lnTo>
                  <a:pt x="2508828" y="820425"/>
                </a:lnTo>
                <a:lnTo>
                  <a:pt x="2508077" y="861666"/>
                </a:lnTo>
                <a:lnTo>
                  <a:pt x="2507334" y="903431"/>
                </a:lnTo>
                <a:lnTo>
                  <a:pt x="2506603" y="945983"/>
                </a:lnTo>
                <a:lnTo>
                  <a:pt x="2505888" y="989584"/>
                </a:lnTo>
                <a:lnTo>
                  <a:pt x="2505193" y="1034496"/>
                </a:lnTo>
                <a:lnTo>
                  <a:pt x="2504523" y="1080982"/>
                </a:lnTo>
                <a:lnTo>
                  <a:pt x="2503880" y="1129305"/>
                </a:lnTo>
                <a:lnTo>
                  <a:pt x="2503269" y="1179726"/>
                </a:lnTo>
                <a:lnTo>
                  <a:pt x="2502694" y="1232508"/>
                </a:lnTo>
                <a:lnTo>
                  <a:pt x="2502160" y="1287914"/>
                </a:lnTo>
                <a:lnTo>
                  <a:pt x="2501669" y="1346205"/>
                </a:lnTo>
                <a:lnTo>
                  <a:pt x="2501227" y="1407644"/>
                </a:lnTo>
                <a:lnTo>
                  <a:pt x="2500837" y="1472495"/>
                </a:lnTo>
                <a:lnTo>
                  <a:pt x="2500503" y="1541018"/>
                </a:lnTo>
                <a:lnTo>
                  <a:pt x="20065" y="1551813"/>
                </a:lnTo>
                <a:lnTo>
                  <a:pt x="19737" y="1513214"/>
                </a:lnTo>
                <a:lnTo>
                  <a:pt x="19345" y="1472324"/>
                </a:lnTo>
                <a:lnTo>
                  <a:pt x="18894" y="1429300"/>
                </a:lnTo>
                <a:lnTo>
                  <a:pt x="18387" y="1384300"/>
                </a:lnTo>
                <a:lnTo>
                  <a:pt x="17830" y="1337482"/>
                </a:lnTo>
                <a:lnTo>
                  <a:pt x="17227" y="1289004"/>
                </a:lnTo>
                <a:lnTo>
                  <a:pt x="16582" y="1239025"/>
                </a:lnTo>
                <a:lnTo>
                  <a:pt x="15899" y="1187701"/>
                </a:lnTo>
                <a:lnTo>
                  <a:pt x="15184" y="1135193"/>
                </a:lnTo>
                <a:lnTo>
                  <a:pt x="14439" y="1081657"/>
                </a:lnTo>
                <a:lnTo>
                  <a:pt x="13671" y="1027251"/>
                </a:lnTo>
                <a:lnTo>
                  <a:pt x="12883" y="972134"/>
                </a:lnTo>
                <a:lnTo>
                  <a:pt x="12080" y="916464"/>
                </a:lnTo>
                <a:lnTo>
                  <a:pt x="11265" y="860399"/>
                </a:lnTo>
                <a:lnTo>
                  <a:pt x="10444" y="804097"/>
                </a:lnTo>
                <a:lnTo>
                  <a:pt x="9621" y="747715"/>
                </a:lnTo>
                <a:lnTo>
                  <a:pt x="8800" y="691413"/>
                </a:lnTo>
                <a:lnTo>
                  <a:pt x="7985" y="635348"/>
                </a:lnTo>
                <a:lnTo>
                  <a:pt x="7182" y="579678"/>
                </a:lnTo>
                <a:lnTo>
                  <a:pt x="6394" y="524561"/>
                </a:lnTo>
                <a:lnTo>
                  <a:pt x="5626" y="470155"/>
                </a:lnTo>
                <a:lnTo>
                  <a:pt x="4881" y="416619"/>
                </a:lnTo>
                <a:lnTo>
                  <a:pt x="4166" y="364111"/>
                </a:lnTo>
                <a:lnTo>
                  <a:pt x="3483" y="312787"/>
                </a:lnTo>
                <a:lnTo>
                  <a:pt x="2838" y="262808"/>
                </a:lnTo>
                <a:lnTo>
                  <a:pt x="2235" y="214330"/>
                </a:lnTo>
                <a:lnTo>
                  <a:pt x="1678" y="167512"/>
                </a:lnTo>
                <a:lnTo>
                  <a:pt x="1171" y="122512"/>
                </a:lnTo>
                <a:lnTo>
                  <a:pt x="720" y="79488"/>
                </a:lnTo>
                <a:lnTo>
                  <a:pt x="328" y="3859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52842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936741" y="2097023"/>
            <a:ext cx="1399540" cy="2006600"/>
          </a:xfrm>
          <a:custGeom>
            <a:avLst/>
            <a:gdLst/>
            <a:ahLst/>
            <a:cxnLst/>
            <a:rect l="l" t="t" r="r" b="b"/>
            <a:pathLst>
              <a:path w="1399539" h="2006600">
                <a:moveTo>
                  <a:pt x="1399286" y="0"/>
                </a:moveTo>
                <a:lnTo>
                  <a:pt x="1190879" y="0"/>
                </a:lnTo>
                <a:lnTo>
                  <a:pt x="1167960" y="39452"/>
                </a:lnTo>
                <a:lnTo>
                  <a:pt x="1143752" y="80995"/>
                </a:lnTo>
                <a:lnTo>
                  <a:pt x="1118333" y="124496"/>
                </a:lnTo>
                <a:lnTo>
                  <a:pt x="1091782" y="169827"/>
                </a:lnTo>
                <a:lnTo>
                  <a:pt x="1064178" y="216858"/>
                </a:lnTo>
                <a:lnTo>
                  <a:pt x="1035600" y="265458"/>
                </a:lnTo>
                <a:lnTo>
                  <a:pt x="1006126" y="315499"/>
                </a:lnTo>
                <a:lnTo>
                  <a:pt x="975837" y="366850"/>
                </a:lnTo>
                <a:lnTo>
                  <a:pt x="944810" y="419381"/>
                </a:lnTo>
                <a:lnTo>
                  <a:pt x="913125" y="472963"/>
                </a:lnTo>
                <a:lnTo>
                  <a:pt x="880861" y="527465"/>
                </a:lnTo>
                <a:lnTo>
                  <a:pt x="848096" y="582759"/>
                </a:lnTo>
                <a:lnTo>
                  <a:pt x="814910" y="638713"/>
                </a:lnTo>
                <a:lnTo>
                  <a:pt x="781381" y="695199"/>
                </a:lnTo>
                <a:lnTo>
                  <a:pt x="747589" y="752086"/>
                </a:lnTo>
                <a:lnTo>
                  <a:pt x="713612" y="809245"/>
                </a:lnTo>
                <a:lnTo>
                  <a:pt x="679529" y="866545"/>
                </a:lnTo>
                <a:lnTo>
                  <a:pt x="645419" y="923858"/>
                </a:lnTo>
                <a:lnTo>
                  <a:pt x="611362" y="981052"/>
                </a:lnTo>
                <a:lnTo>
                  <a:pt x="577436" y="1037999"/>
                </a:lnTo>
                <a:lnTo>
                  <a:pt x="543720" y="1094568"/>
                </a:lnTo>
                <a:lnTo>
                  <a:pt x="510293" y="1150630"/>
                </a:lnTo>
                <a:lnTo>
                  <a:pt x="477234" y="1206055"/>
                </a:lnTo>
                <a:lnTo>
                  <a:pt x="444622" y="1260713"/>
                </a:lnTo>
                <a:lnTo>
                  <a:pt x="412535" y="1314473"/>
                </a:lnTo>
                <a:lnTo>
                  <a:pt x="381054" y="1367207"/>
                </a:lnTo>
                <a:lnTo>
                  <a:pt x="350256" y="1418785"/>
                </a:lnTo>
                <a:lnTo>
                  <a:pt x="320221" y="1469076"/>
                </a:lnTo>
                <a:lnTo>
                  <a:pt x="291027" y="1517951"/>
                </a:lnTo>
                <a:lnTo>
                  <a:pt x="262754" y="1565280"/>
                </a:lnTo>
                <a:lnTo>
                  <a:pt x="235480" y="1610933"/>
                </a:lnTo>
                <a:lnTo>
                  <a:pt x="209285" y="1654781"/>
                </a:lnTo>
                <a:lnTo>
                  <a:pt x="184248" y="1696693"/>
                </a:lnTo>
                <a:lnTo>
                  <a:pt x="160446" y="1736539"/>
                </a:lnTo>
                <a:lnTo>
                  <a:pt x="137960" y="1774191"/>
                </a:lnTo>
                <a:lnTo>
                  <a:pt x="116868" y="1809517"/>
                </a:lnTo>
                <a:lnTo>
                  <a:pt x="97250" y="1842389"/>
                </a:lnTo>
                <a:lnTo>
                  <a:pt x="62748" y="1900248"/>
                </a:lnTo>
                <a:lnTo>
                  <a:pt x="35086" y="1946731"/>
                </a:lnTo>
                <a:lnTo>
                  <a:pt x="14895" y="1980797"/>
                </a:lnTo>
                <a:lnTo>
                  <a:pt x="2807" y="2001409"/>
                </a:lnTo>
                <a:lnTo>
                  <a:pt x="0" y="2006345"/>
                </a:lnTo>
              </a:path>
            </a:pathLst>
          </a:custGeom>
          <a:ln w="25908">
            <a:solidFill>
              <a:srgbClr val="52842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1783079" y="1388363"/>
            <a:ext cx="3627120" cy="2865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543800" y="1435608"/>
            <a:ext cx="2284476" cy="14676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859279" y="1459991"/>
            <a:ext cx="2424684" cy="1415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8287893" y="3050285"/>
            <a:ext cx="9321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5F5F5F"/>
                </a:solidFill>
                <a:latin typeface="Arial"/>
                <a:cs typeface="Arial"/>
              </a:rPr>
              <a:t>Rotor</a:t>
            </a:r>
            <a:r>
              <a:rPr sz="1200" b="1" spc="-55" dirty="0">
                <a:solidFill>
                  <a:srgbClr val="5F5F5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F5F5F"/>
                </a:solidFill>
                <a:latin typeface="Arial"/>
                <a:cs typeface="Arial"/>
              </a:rPr>
              <a:t>Group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69819" y="3045714"/>
            <a:ext cx="5511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15" dirty="0">
                <a:solidFill>
                  <a:srgbClr val="5F5F5F"/>
                </a:solidFill>
                <a:latin typeface="Arial"/>
                <a:cs typeface="Arial"/>
              </a:rPr>
              <a:t>Air</a:t>
            </a:r>
            <a:r>
              <a:rPr sz="1200" b="1" spc="-35" dirty="0">
                <a:solidFill>
                  <a:srgbClr val="5F5F5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5F5F5F"/>
                </a:solidFill>
                <a:latin typeface="Arial"/>
                <a:cs typeface="Arial"/>
              </a:rPr>
              <a:t>Foil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33016" y="5561482"/>
            <a:ext cx="23044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spcBef>
                <a:spcPts val="100"/>
              </a:spcBef>
              <a:buClr>
                <a:srgbClr val="297920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pc="-5" dirty="0">
                <a:solidFill>
                  <a:srgbClr val="404040"/>
                </a:solidFill>
                <a:latin typeface="Arial"/>
                <a:cs typeface="Arial"/>
              </a:rPr>
              <a:t>Single stage</a:t>
            </a:r>
            <a:r>
              <a:rPr spc="-5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404040"/>
                </a:solidFill>
                <a:latin typeface="Arial"/>
                <a:cs typeface="Arial"/>
              </a:rPr>
              <a:t>design</a:t>
            </a:r>
            <a:endParaRPr dirty="0">
              <a:latin typeface="Arial"/>
              <a:cs typeface="Arial"/>
            </a:endParaRPr>
          </a:p>
          <a:p>
            <a:pPr marL="299085" indent="-286385">
              <a:buClr>
                <a:srgbClr val="297920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pc="-5" dirty="0">
                <a:solidFill>
                  <a:srgbClr val="404040"/>
                </a:solidFill>
                <a:latin typeface="Arial"/>
                <a:cs typeface="Arial"/>
              </a:rPr>
              <a:t>Recuperated</a:t>
            </a:r>
            <a:endParaRPr dirty="0">
              <a:latin typeface="Arial"/>
              <a:cs typeface="Arial"/>
            </a:endParaRPr>
          </a:p>
          <a:p>
            <a:pPr marL="299085" indent="-286385">
              <a:buClr>
                <a:srgbClr val="297920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pc="-5" dirty="0">
                <a:solidFill>
                  <a:srgbClr val="404040"/>
                </a:solidFill>
                <a:latin typeface="Arial"/>
                <a:cs typeface="Arial"/>
              </a:rPr>
              <a:t>Single moving</a:t>
            </a:r>
            <a:r>
              <a:rPr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404040"/>
                </a:solidFill>
                <a:latin typeface="Arial"/>
                <a:cs typeface="Arial"/>
              </a:rPr>
              <a:t>part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75805" y="5561482"/>
            <a:ext cx="32270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spcBef>
                <a:spcPts val="100"/>
              </a:spcBef>
              <a:buClr>
                <a:srgbClr val="297920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pc="-5" dirty="0">
                <a:solidFill>
                  <a:srgbClr val="404040"/>
                </a:solidFill>
                <a:latin typeface="Arial"/>
                <a:cs typeface="Arial"/>
              </a:rPr>
              <a:t>Air lubricated</a:t>
            </a:r>
            <a:endParaRPr dirty="0">
              <a:latin typeface="Arial"/>
              <a:cs typeface="Arial"/>
            </a:endParaRPr>
          </a:p>
          <a:p>
            <a:pPr marL="299085" indent="-286385">
              <a:buClr>
                <a:srgbClr val="297920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pc="-5" dirty="0">
                <a:solidFill>
                  <a:srgbClr val="404040"/>
                </a:solidFill>
                <a:latin typeface="Arial"/>
                <a:cs typeface="Arial"/>
              </a:rPr>
              <a:t>Air cooled</a:t>
            </a:r>
            <a:endParaRPr dirty="0">
              <a:latin typeface="Arial"/>
              <a:cs typeface="Arial"/>
            </a:endParaRPr>
          </a:p>
          <a:p>
            <a:pPr marL="299085" indent="-286385">
              <a:buClr>
                <a:srgbClr val="297920"/>
              </a:buClr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pc="-5" dirty="0">
                <a:solidFill>
                  <a:srgbClr val="404040"/>
                </a:solidFill>
                <a:latin typeface="Arial"/>
                <a:cs typeface="Arial"/>
              </a:rPr>
              <a:t>Low emissions </a:t>
            </a:r>
            <a:r>
              <a:rPr dirty="0">
                <a:solidFill>
                  <a:srgbClr val="404040"/>
                </a:solidFill>
                <a:latin typeface="Arial"/>
                <a:cs typeface="Arial"/>
              </a:rPr>
              <a:t>&lt; </a:t>
            </a:r>
            <a:r>
              <a:rPr spc="-5" dirty="0">
                <a:solidFill>
                  <a:srgbClr val="404040"/>
                </a:solidFill>
                <a:latin typeface="Arial"/>
                <a:cs typeface="Arial"/>
              </a:rPr>
              <a:t>9 ppm</a:t>
            </a:r>
            <a:r>
              <a:rPr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404040"/>
                </a:solidFill>
                <a:latin typeface="Arial"/>
                <a:cs typeface="Arial"/>
              </a:rPr>
              <a:t>NOx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60DF32-1991-478A-951D-A543FAAD0C8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5">
            <a:extLst>
              <a:ext uri="{FF2B5EF4-FFF2-40B4-BE49-F238E27FC236}">
                <a16:creationId xmlns:a16="http://schemas.microsoft.com/office/drawing/2014/main" id="{1244ACC5-B85C-45AB-8C47-88A7ED47ABDF}"/>
              </a:ext>
            </a:extLst>
          </p:cNvPr>
          <p:cNvSpPr txBox="1">
            <a:spLocks/>
          </p:cNvSpPr>
          <p:nvPr/>
        </p:nvSpPr>
        <p:spPr>
          <a:xfrm>
            <a:off x="1752603" y="44239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Microturbine Generation</a:t>
            </a:r>
            <a:endParaRPr lang="en-IN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1A43D0D-BBE3-478C-99ED-26349661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15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object 2"/>
          <p:cNvSpPr txBox="1">
            <a:spLocks noChangeArrowheads="1"/>
          </p:cNvSpPr>
          <p:nvPr/>
        </p:nvSpPr>
        <p:spPr bwMode="auto">
          <a:xfrm>
            <a:off x="3015447" y="4400570"/>
            <a:ext cx="7569961" cy="207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28600" indent="-215900">
              <a:tabLst>
                <a:tab pos="233363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233363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233363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233363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233363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6000" i="1">
                <a:solidFill>
                  <a:srgbClr val="001777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9BBB59"/>
              </a:buClr>
              <a:buSzPct val="90000"/>
              <a:buFont typeface="Arial Narrow" panose="020B0606020202030204" pitchFamily="34" charset="0"/>
              <a:buChar char="•"/>
            </a:pPr>
            <a:r>
              <a:rPr lang="en-US" altLang="en-US" sz="2000" i="0" dirty="0">
                <a:solidFill>
                  <a:srgbClr val="404040"/>
                </a:solidFill>
                <a:latin typeface="Arial Narrow" panose="020B0606020202030204" pitchFamily="34" charset="0"/>
              </a:rPr>
              <a:t>Inverter-based technology</a:t>
            </a:r>
          </a:p>
          <a:p>
            <a:pPr>
              <a:lnSpc>
                <a:spcPts val="2325"/>
              </a:lnSpc>
              <a:spcBef>
                <a:spcPts val="1213"/>
              </a:spcBef>
              <a:buClr>
                <a:srgbClr val="9BBB59"/>
              </a:buClr>
              <a:buSzPct val="90000"/>
              <a:buFont typeface="Arial Narrow" panose="020B0606020202030204" pitchFamily="34" charset="0"/>
              <a:buChar char="•"/>
            </a:pPr>
            <a:r>
              <a:rPr lang="en-US" altLang="en-US" sz="2000" i="0" dirty="0">
                <a:solidFill>
                  <a:srgbClr val="404040"/>
                </a:solidFill>
                <a:latin typeface="Arial Narrow" panose="020B0606020202030204" pitchFamily="34" charset="0"/>
              </a:rPr>
              <a:t>Superior turndown ability</a:t>
            </a:r>
          </a:p>
          <a:p>
            <a:pPr>
              <a:lnSpc>
                <a:spcPct val="101000"/>
              </a:lnSpc>
              <a:spcBef>
                <a:spcPts val="988"/>
              </a:spcBef>
              <a:buClr>
                <a:srgbClr val="9BBB59"/>
              </a:buClr>
              <a:buSzPct val="90000"/>
              <a:buFont typeface="Arial Narrow" panose="020B0606020202030204" pitchFamily="34" charset="0"/>
              <a:buChar char="•"/>
            </a:pPr>
            <a:r>
              <a:rPr lang="en-US" altLang="en-US" sz="2000" i="0" dirty="0">
                <a:solidFill>
                  <a:srgbClr val="404040"/>
                </a:solidFill>
                <a:latin typeface="Arial Narrow" panose="020B0606020202030204" pitchFamily="34" charset="0"/>
              </a:rPr>
              <a:t>Batteries utilized to support step loading, Black Start and Island Mode </a:t>
            </a:r>
          </a:p>
          <a:p>
            <a:pPr>
              <a:lnSpc>
                <a:spcPct val="101000"/>
              </a:lnSpc>
              <a:spcBef>
                <a:spcPts val="988"/>
              </a:spcBef>
              <a:buClr>
                <a:srgbClr val="9BBB59"/>
              </a:buClr>
              <a:buSzPct val="90000"/>
              <a:buFont typeface="Arial Narrow" panose="020B0606020202030204" pitchFamily="34" charset="0"/>
              <a:buChar char="•"/>
            </a:pPr>
            <a:r>
              <a:rPr lang="en-US" altLang="en-US" sz="2000" i="0" dirty="0">
                <a:solidFill>
                  <a:srgbClr val="404040"/>
                </a:solidFill>
                <a:latin typeface="Arial Narrow" panose="020B0606020202030204" pitchFamily="34" charset="0"/>
              </a:rPr>
              <a:t>Power Electronics are UL1741 Listed and IEEE 1547 Compliant</a:t>
            </a:r>
          </a:p>
          <a:p>
            <a:pPr>
              <a:lnSpc>
                <a:spcPct val="101000"/>
              </a:lnSpc>
              <a:spcBef>
                <a:spcPts val="988"/>
              </a:spcBef>
              <a:buClr>
                <a:srgbClr val="9BBB59"/>
              </a:buClr>
              <a:buSzPct val="90000"/>
              <a:buFont typeface="Arial Narrow" panose="020B0606020202030204" pitchFamily="34" charset="0"/>
              <a:buChar char="•"/>
            </a:pPr>
            <a:r>
              <a:rPr lang="en-US" altLang="en-US" sz="2000" i="0" dirty="0">
                <a:solidFill>
                  <a:srgbClr val="404040"/>
                </a:solidFill>
                <a:latin typeface="Arial Narrow" panose="020B0606020202030204" pitchFamily="34" charset="0"/>
              </a:rPr>
              <a:t>No Synchronization Equipment Required.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096022" y="1175544"/>
            <a:ext cx="5695156" cy="3171826"/>
            <a:chOff x="3048000" y="1714500"/>
            <a:chExt cx="5840413" cy="3484563"/>
          </a:xfrm>
        </p:grpSpPr>
        <p:sp>
          <p:nvSpPr>
            <p:cNvPr id="63492" name="object 4"/>
            <p:cNvSpPr>
              <a:spLocks noChangeArrowheads="1"/>
            </p:cNvSpPr>
            <p:nvPr/>
          </p:nvSpPr>
          <p:spPr bwMode="auto">
            <a:xfrm>
              <a:off x="4440238" y="2284413"/>
              <a:ext cx="923925" cy="151606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493" name="object 5"/>
            <p:cNvSpPr>
              <a:spLocks/>
            </p:cNvSpPr>
            <p:nvPr/>
          </p:nvSpPr>
          <p:spPr bwMode="auto">
            <a:xfrm>
              <a:off x="4440238" y="2284413"/>
              <a:ext cx="923925" cy="1516062"/>
            </a:xfrm>
            <a:custGeom>
              <a:avLst/>
              <a:gdLst>
                <a:gd name="T0" fmla="*/ 0 w 923925"/>
                <a:gd name="T1" fmla="*/ 0 h 1516379"/>
                <a:gd name="T2" fmla="*/ 0 w 923925"/>
                <a:gd name="T3" fmla="*/ 1512990 h 1516379"/>
                <a:gd name="T4" fmla="*/ 923809 w 923925"/>
                <a:gd name="T5" fmla="*/ 1512990 h 1516379"/>
                <a:gd name="T6" fmla="*/ 923808 w 923925"/>
                <a:gd name="T7" fmla="*/ 0 h 1516379"/>
                <a:gd name="T8" fmla="*/ 0 w 923925"/>
                <a:gd name="T9" fmla="*/ 0 h 15163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3925" h="1516379">
                  <a:moveTo>
                    <a:pt x="0" y="0"/>
                  </a:moveTo>
                  <a:lnTo>
                    <a:pt x="0" y="1515839"/>
                  </a:lnTo>
                  <a:lnTo>
                    <a:pt x="923809" y="1515839"/>
                  </a:lnTo>
                  <a:lnTo>
                    <a:pt x="92380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060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494" name="object 6"/>
            <p:cNvSpPr>
              <a:spLocks noChangeArrowheads="1"/>
            </p:cNvSpPr>
            <p:nvPr/>
          </p:nvSpPr>
          <p:spPr bwMode="auto">
            <a:xfrm>
              <a:off x="6846888" y="2284413"/>
              <a:ext cx="923925" cy="1516062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495" name="object 7"/>
            <p:cNvSpPr>
              <a:spLocks/>
            </p:cNvSpPr>
            <p:nvPr/>
          </p:nvSpPr>
          <p:spPr bwMode="auto">
            <a:xfrm>
              <a:off x="6846888" y="2284413"/>
              <a:ext cx="923925" cy="1516062"/>
            </a:xfrm>
            <a:custGeom>
              <a:avLst/>
              <a:gdLst>
                <a:gd name="T0" fmla="*/ 0 w 923925"/>
                <a:gd name="T1" fmla="*/ 0 h 1516379"/>
                <a:gd name="T2" fmla="*/ 0 w 923925"/>
                <a:gd name="T3" fmla="*/ 1512990 h 1516379"/>
                <a:gd name="T4" fmla="*/ 923810 w 923925"/>
                <a:gd name="T5" fmla="*/ 1512990 h 1516379"/>
                <a:gd name="T6" fmla="*/ 923809 w 923925"/>
                <a:gd name="T7" fmla="*/ 0 h 1516379"/>
                <a:gd name="T8" fmla="*/ 0 w 923925"/>
                <a:gd name="T9" fmla="*/ 0 h 15163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3925" h="1516379">
                  <a:moveTo>
                    <a:pt x="0" y="0"/>
                  </a:moveTo>
                  <a:lnTo>
                    <a:pt x="0" y="1515839"/>
                  </a:lnTo>
                  <a:lnTo>
                    <a:pt x="923810" y="1515839"/>
                  </a:lnTo>
                  <a:lnTo>
                    <a:pt x="92380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060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496" name="object 8"/>
            <p:cNvSpPr>
              <a:spLocks/>
            </p:cNvSpPr>
            <p:nvPr/>
          </p:nvSpPr>
          <p:spPr bwMode="auto">
            <a:xfrm>
              <a:off x="5364163" y="2587625"/>
              <a:ext cx="1482725" cy="0"/>
            </a:xfrm>
            <a:custGeom>
              <a:avLst/>
              <a:gdLst>
                <a:gd name="T0" fmla="*/ 0 w 1482725"/>
                <a:gd name="T1" fmla="*/ 1482725 w 148272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482725">
                  <a:moveTo>
                    <a:pt x="0" y="0"/>
                  </a:moveTo>
                  <a:lnTo>
                    <a:pt x="1482725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497" name="object 9"/>
            <p:cNvSpPr>
              <a:spLocks/>
            </p:cNvSpPr>
            <p:nvPr/>
          </p:nvSpPr>
          <p:spPr bwMode="auto">
            <a:xfrm>
              <a:off x="5364163" y="3497263"/>
              <a:ext cx="1482725" cy="0"/>
            </a:xfrm>
            <a:custGeom>
              <a:avLst/>
              <a:gdLst>
                <a:gd name="T0" fmla="*/ 0 w 1482725"/>
                <a:gd name="T1" fmla="*/ 1482725 w 148272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482725">
                  <a:moveTo>
                    <a:pt x="0" y="0"/>
                  </a:moveTo>
                  <a:lnTo>
                    <a:pt x="1482725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498" name="object 10"/>
            <p:cNvSpPr>
              <a:spLocks/>
            </p:cNvSpPr>
            <p:nvPr/>
          </p:nvSpPr>
          <p:spPr bwMode="auto">
            <a:xfrm>
              <a:off x="5634038" y="3497263"/>
              <a:ext cx="0" cy="606425"/>
            </a:xfrm>
            <a:custGeom>
              <a:avLst/>
              <a:gdLst>
                <a:gd name="T0" fmla="*/ 0 h 606425"/>
                <a:gd name="T1" fmla="*/ 605976 h 60642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06425">
                  <a:moveTo>
                    <a:pt x="0" y="0"/>
                  </a:moveTo>
                  <a:lnTo>
                    <a:pt x="0" y="605976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499" name="object 11"/>
            <p:cNvSpPr>
              <a:spLocks/>
            </p:cNvSpPr>
            <p:nvPr/>
          </p:nvSpPr>
          <p:spPr bwMode="auto">
            <a:xfrm>
              <a:off x="5749925" y="2587625"/>
              <a:ext cx="0" cy="1514475"/>
            </a:xfrm>
            <a:custGeom>
              <a:avLst/>
              <a:gdLst>
                <a:gd name="T0" fmla="*/ 0 h 1514475"/>
                <a:gd name="T1" fmla="*/ 1514139 h 151447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1514475">
                  <a:moveTo>
                    <a:pt x="0" y="0"/>
                  </a:moveTo>
                  <a:lnTo>
                    <a:pt x="0" y="1514139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00" name="object 12"/>
            <p:cNvSpPr>
              <a:spLocks noChangeArrowheads="1"/>
            </p:cNvSpPr>
            <p:nvPr/>
          </p:nvSpPr>
          <p:spPr bwMode="auto">
            <a:xfrm>
              <a:off x="4537075" y="4102100"/>
              <a:ext cx="1347788" cy="303213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01" name="object 13"/>
            <p:cNvSpPr>
              <a:spLocks/>
            </p:cNvSpPr>
            <p:nvPr/>
          </p:nvSpPr>
          <p:spPr bwMode="auto">
            <a:xfrm>
              <a:off x="4537075" y="4102100"/>
              <a:ext cx="1346200" cy="304800"/>
            </a:xfrm>
            <a:custGeom>
              <a:avLst/>
              <a:gdLst>
                <a:gd name="T0" fmla="*/ 0 w 1346200"/>
                <a:gd name="T1" fmla="*/ 0 h 304800"/>
                <a:gd name="T2" fmla="*/ 0 w 1346200"/>
                <a:gd name="T3" fmla="*/ 304350 h 304800"/>
                <a:gd name="T4" fmla="*/ 1346200 w 1346200"/>
                <a:gd name="T5" fmla="*/ 304349 h 304800"/>
                <a:gd name="T6" fmla="*/ 1346200 w 1346200"/>
                <a:gd name="T7" fmla="*/ 0 h 304800"/>
                <a:gd name="T8" fmla="*/ 0 w 1346200"/>
                <a:gd name="T9" fmla="*/ 0 h 304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6200" h="304800">
                  <a:moveTo>
                    <a:pt x="0" y="0"/>
                  </a:moveTo>
                  <a:lnTo>
                    <a:pt x="0" y="304350"/>
                  </a:lnTo>
                  <a:lnTo>
                    <a:pt x="1346200" y="304349"/>
                  </a:lnTo>
                  <a:lnTo>
                    <a:pt x="13462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4156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02" name="object 14"/>
            <p:cNvSpPr>
              <a:spLocks/>
            </p:cNvSpPr>
            <p:nvPr/>
          </p:nvSpPr>
          <p:spPr bwMode="auto">
            <a:xfrm>
              <a:off x="4170363" y="3041650"/>
              <a:ext cx="187325" cy="0"/>
            </a:xfrm>
            <a:custGeom>
              <a:avLst/>
              <a:gdLst>
                <a:gd name="T0" fmla="*/ 187209 w 187325"/>
                <a:gd name="T1" fmla="*/ 0 w 18732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87325">
                  <a:moveTo>
                    <a:pt x="187209" y="0"/>
                  </a:moveTo>
                  <a:lnTo>
                    <a:pt x="0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03" name="object 15"/>
            <p:cNvSpPr>
              <a:spLocks/>
            </p:cNvSpPr>
            <p:nvPr/>
          </p:nvSpPr>
          <p:spPr bwMode="auto">
            <a:xfrm>
              <a:off x="4351338" y="3011488"/>
              <a:ext cx="88900" cy="61912"/>
            </a:xfrm>
            <a:custGeom>
              <a:avLst/>
              <a:gdLst>
                <a:gd name="T0" fmla="*/ 0 w 88900"/>
                <a:gd name="T1" fmla="*/ 0 h 62230"/>
                <a:gd name="T2" fmla="*/ 0 w 88900"/>
                <a:gd name="T3" fmla="*/ 58913 h 62230"/>
                <a:gd name="T4" fmla="*/ 88784 w 88900"/>
                <a:gd name="T5" fmla="*/ 29139 h 62230"/>
                <a:gd name="T6" fmla="*/ 0 w 88900"/>
                <a:gd name="T7" fmla="*/ 0 h 622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8900" h="62230">
                  <a:moveTo>
                    <a:pt x="0" y="0"/>
                  </a:moveTo>
                  <a:lnTo>
                    <a:pt x="0" y="61692"/>
                  </a:lnTo>
                  <a:lnTo>
                    <a:pt x="88784" y="305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151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04" name="object 16"/>
            <p:cNvSpPr>
              <a:spLocks/>
            </p:cNvSpPr>
            <p:nvPr/>
          </p:nvSpPr>
          <p:spPr bwMode="auto">
            <a:xfrm>
              <a:off x="4660900" y="2814638"/>
              <a:ext cx="306388" cy="150812"/>
            </a:xfrm>
            <a:custGeom>
              <a:avLst/>
              <a:gdLst>
                <a:gd name="T0" fmla="*/ 0 w 306704"/>
                <a:gd name="T1" fmla="*/ 76909 h 150494"/>
                <a:gd name="T2" fmla="*/ 9249 w 306704"/>
                <a:gd name="T3" fmla="*/ 39603 h 150494"/>
                <a:gd name="T4" fmla="*/ 33915 w 306704"/>
                <a:gd name="T5" fmla="*/ 12378 h 150494"/>
                <a:gd name="T6" fmla="*/ 69328 w 306704"/>
                <a:gd name="T7" fmla="*/ 0 h 150494"/>
                <a:gd name="T8" fmla="*/ 83499 w 306704"/>
                <a:gd name="T9" fmla="*/ 933 h 150494"/>
                <a:gd name="T10" fmla="*/ 119606 w 306704"/>
                <a:gd name="T11" fmla="*/ 14726 h 150494"/>
                <a:gd name="T12" fmla="*/ 143541 w 306704"/>
                <a:gd name="T13" fmla="*/ 41717 h 150494"/>
                <a:gd name="T14" fmla="*/ 152290 w 306704"/>
                <a:gd name="T15" fmla="*/ 80219 h 150494"/>
                <a:gd name="T16" fmla="*/ 155224 w 306704"/>
                <a:gd name="T17" fmla="*/ 94255 h 150494"/>
                <a:gd name="T18" fmla="*/ 173091 w 306704"/>
                <a:gd name="T19" fmla="*/ 128267 h 150494"/>
                <a:gd name="T20" fmla="*/ 201574 w 306704"/>
                <a:gd name="T21" fmla="*/ 148520 h 150494"/>
                <a:gd name="T22" fmla="*/ 224560 w 306704"/>
                <a:gd name="T23" fmla="*/ 153343 h 150494"/>
                <a:gd name="T24" fmla="*/ 238366 w 306704"/>
                <a:gd name="T25" fmla="*/ 152299 h 150494"/>
                <a:gd name="T26" fmla="*/ 273637 w 306704"/>
                <a:gd name="T27" fmla="*/ 137743 h 150494"/>
                <a:gd name="T28" fmla="*/ 296745 w 306704"/>
                <a:gd name="T29" fmla="*/ 109659 h 150494"/>
                <a:gd name="T30" fmla="*/ 301090 w 306704"/>
                <a:gd name="T31" fmla="*/ 98097 h 150494"/>
                <a:gd name="T32" fmla="*/ 303523 w 306704"/>
                <a:gd name="T33" fmla="*/ 85718 h 15049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6704" h="150494">
                  <a:moveTo>
                    <a:pt x="0" y="75462"/>
                  </a:moveTo>
                  <a:lnTo>
                    <a:pt x="9339" y="38858"/>
                  </a:lnTo>
                  <a:lnTo>
                    <a:pt x="34230" y="12144"/>
                  </a:lnTo>
                  <a:lnTo>
                    <a:pt x="69976" y="0"/>
                  </a:lnTo>
                  <a:lnTo>
                    <a:pt x="84277" y="915"/>
                  </a:lnTo>
                  <a:lnTo>
                    <a:pt x="120720" y="14447"/>
                  </a:lnTo>
                  <a:lnTo>
                    <a:pt x="144879" y="40931"/>
                  </a:lnTo>
                  <a:lnTo>
                    <a:pt x="153709" y="78709"/>
                  </a:lnTo>
                  <a:lnTo>
                    <a:pt x="156670" y="92481"/>
                  </a:lnTo>
                  <a:lnTo>
                    <a:pt x="174705" y="125853"/>
                  </a:lnTo>
                  <a:lnTo>
                    <a:pt x="203453" y="145723"/>
                  </a:lnTo>
                  <a:lnTo>
                    <a:pt x="226654" y="150456"/>
                  </a:lnTo>
                  <a:lnTo>
                    <a:pt x="240588" y="149433"/>
                  </a:lnTo>
                  <a:lnTo>
                    <a:pt x="276188" y="135151"/>
                  </a:lnTo>
                  <a:lnTo>
                    <a:pt x="299511" y="107595"/>
                  </a:lnTo>
                  <a:lnTo>
                    <a:pt x="303896" y="96250"/>
                  </a:lnTo>
                  <a:lnTo>
                    <a:pt x="306352" y="84105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05" name="object 17"/>
            <p:cNvSpPr>
              <a:spLocks/>
            </p:cNvSpPr>
            <p:nvPr/>
          </p:nvSpPr>
          <p:spPr bwMode="auto">
            <a:xfrm>
              <a:off x="4652963" y="2776538"/>
              <a:ext cx="546100" cy="538162"/>
            </a:xfrm>
            <a:custGeom>
              <a:avLst/>
              <a:gdLst>
                <a:gd name="T0" fmla="*/ 546099 w 546100"/>
                <a:gd name="T1" fmla="*/ 0 h 538479"/>
                <a:gd name="T2" fmla="*/ 0 w 546100"/>
                <a:gd name="T3" fmla="*/ 535318 h 53847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46100" h="538479">
                  <a:moveTo>
                    <a:pt x="546099" y="0"/>
                  </a:moveTo>
                  <a:lnTo>
                    <a:pt x="0" y="538162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06" name="object 18"/>
            <p:cNvSpPr>
              <a:spLocks/>
            </p:cNvSpPr>
            <p:nvPr/>
          </p:nvSpPr>
          <p:spPr bwMode="auto">
            <a:xfrm>
              <a:off x="4852988" y="3200400"/>
              <a:ext cx="279400" cy="0"/>
            </a:xfrm>
            <a:custGeom>
              <a:avLst/>
              <a:gdLst>
                <a:gd name="T0" fmla="*/ 0 w 279400"/>
                <a:gd name="T1" fmla="*/ 279169 w 27940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79400">
                  <a:moveTo>
                    <a:pt x="0" y="0"/>
                  </a:moveTo>
                  <a:lnTo>
                    <a:pt x="279169" y="0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07" name="object 19"/>
            <p:cNvSpPr>
              <a:spLocks/>
            </p:cNvSpPr>
            <p:nvPr/>
          </p:nvSpPr>
          <p:spPr bwMode="auto">
            <a:xfrm>
              <a:off x="4852988" y="3240088"/>
              <a:ext cx="65087" cy="0"/>
            </a:xfrm>
            <a:custGeom>
              <a:avLst/>
              <a:gdLst>
                <a:gd name="T0" fmla="*/ 0 w 65404"/>
                <a:gd name="T1" fmla="*/ 62193 w 6540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5404">
                  <a:moveTo>
                    <a:pt x="0" y="0"/>
                  </a:moveTo>
                  <a:lnTo>
                    <a:pt x="64972" y="0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08" name="object 20"/>
            <p:cNvSpPr>
              <a:spLocks/>
            </p:cNvSpPr>
            <p:nvPr/>
          </p:nvSpPr>
          <p:spPr bwMode="auto">
            <a:xfrm>
              <a:off x="4964113" y="3240088"/>
              <a:ext cx="57150" cy="0"/>
            </a:xfrm>
            <a:custGeom>
              <a:avLst/>
              <a:gdLst>
                <a:gd name="T0" fmla="*/ 0 w 57150"/>
                <a:gd name="T1" fmla="*/ 56921 w 5715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57150">
                  <a:moveTo>
                    <a:pt x="0" y="0"/>
                  </a:moveTo>
                  <a:lnTo>
                    <a:pt x="56921" y="0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09" name="object 21"/>
            <p:cNvSpPr>
              <a:spLocks/>
            </p:cNvSpPr>
            <p:nvPr/>
          </p:nvSpPr>
          <p:spPr bwMode="auto">
            <a:xfrm>
              <a:off x="5067300" y="3240088"/>
              <a:ext cx="65088" cy="0"/>
            </a:xfrm>
            <a:custGeom>
              <a:avLst/>
              <a:gdLst>
                <a:gd name="T0" fmla="*/ 0 w 65404"/>
                <a:gd name="T1" fmla="*/ 62314 w 6540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5404">
                  <a:moveTo>
                    <a:pt x="0" y="0"/>
                  </a:moveTo>
                  <a:lnTo>
                    <a:pt x="65089" y="0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10" name="object 22"/>
            <p:cNvSpPr>
              <a:spLocks/>
            </p:cNvSpPr>
            <p:nvPr/>
          </p:nvSpPr>
          <p:spPr bwMode="auto">
            <a:xfrm>
              <a:off x="7273925" y="3125788"/>
              <a:ext cx="307975" cy="150812"/>
            </a:xfrm>
            <a:custGeom>
              <a:avLst/>
              <a:gdLst>
                <a:gd name="T0" fmla="*/ 0 w 307975"/>
                <a:gd name="T1" fmla="*/ 76265 h 150495"/>
                <a:gd name="T2" fmla="*/ 9594 w 307975"/>
                <a:gd name="T3" fmla="*/ 39278 h 150495"/>
                <a:gd name="T4" fmla="*/ 34931 w 307975"/>
                <a:gd name="T5" fmla="*/ 12200 h 150495"/>
                <a:gd name="T6" fmla="*/ 70836 w 307975"/>
                <a:gd name="T7" fmla="*/ 0 h 150495"/>
                <a:gd name="T8" fmla="*/ 85258 w 307975"/>
                <a:gd name="T9" fmla="*/ 953 h 150495"/>
                <a:gd name="T10" fmla="*/ 121963 w 307975"/>
                <a:gd name="T11" fmla="*/ 14826 h 150495"/>
                <a:gd name="T12" fmla="*/ 146207 w 307975"/>
                <a:gd name="T13" fmla="*/ 41818 h 150495"/>
                <a:gd name="T14" fmla="*/ 154943 w 307975"/>
                <a:gd name="T15" fmla="*/ 80047 h 150495"/>
                <a:gd name="T16" fmla="*/ 157852 w 307975"/>
                <a:gd name="T17" fmla="*/ 93999 h 150495"/>
                <a:gd name="T18" fmla="*/ 175728 w 307975"/>
                <a:gd name="T19" fmla="*/ 128029 h 150495"/>
                <a:gd name="T20" fmla="*/ 204534 w 307975"/>
                <a:gd name="T21" fmla="*/ 148472 h 150495"/>
                <a:gd name="T22" fmla="*/ 228034 w 307975"/>
                <a:gd name="T23" fmla="*/ 153376 h 150495"/>
                <a:gd name="T24" fmla="*/ 241795 w 307975"/>
                <a:gd name="T25" fmla="*/ 152323 h 150495"/>
                <a:gd name="T26" fmla="*/ 277293 w 307975"/>
                <a:gd name="T27" fmla="*/ 137664 h 150495"/>
                <a:gd name="T28" fmla="*/ 300897 w 307975"/>
                <a:gd name="T29" fmla="*/ 109509 h 150495"/>
                <a:gd name="T30" fmla="*/ 305406 w 307975"/>
                <a:gd name="T31" fmla="*/ 97958 h 150495"/>
                <a:gd name="T32" fmla="*/ 307981 w 307975"/>
                <a:gd name="T33" fmla="*/ 85622 h 15049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7975" h="150495">
                  <a:moveTo>
                    <a:pt x="0" y="74834"/>
                  </a:moveTo>
                  <a:lnTo>
                    <a:pt x="9594" y="38541"/>
                  </a:lnTo>
                  <a:lnTo>
                    <a:pt x="34931" y="11972"/>
                  </a:lnTo>
                  <a:lnTo>
                    <a:pt x="70836" y="0"/>
                  </a:lnTo>
                  <a:lnTo>
                    <a:pt x="85258" y="935"/>
                  </a:lnTo>
                  <a:lnTo>
                    <a:pt x="121963" y="14547"/>
                  </a:lnTo>
                  <a:lnTo>
                    <a:pt x="146207" y="41032"/>
                  </a:lnTo>
                  <a:lnTo>
                    <a:pt x="154943" y="78545"/>
                  </a:lnTo>
                  <a:lnTo>
                    <a:pt x="157852" y="92234"/>
                  </a:lnTo>
                  <a:lnTo>
                    <a:pt x="175728" y="125627"/>
                  </a:lnTo>
                  <a:lnTo>
                    <a:pt x="204534" y="145686"/>
                  </a:lnTo>
                  <a:lnTo>
                    <a:pt x="228034" y="150498"/>
                  </a:lnTo>
                  <a:lnTo>
                    <a:pt x="241795" y="149465"/>
                  </a:lnTo>
                  <a:lnTo>
                    <a:pt x="277293" y="135081"/>
                  </a:lnTo>
                  <a:lnTo>
                    <a:pt x="300897" y="107454"/>
                  </a:lnTo>
                  <a:lnTo>
                    <a:pt x="305406" y="96120"/>
                  </a:lnTo>
                  <a:lnTo>
                    <a:pt x="307981" y="84015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11" name="object 23"/>
            <p:cNvSpPr>
              <a:spLocks/>
            </p:cNvSpPr>
            <p:nvPr/>
          </p:nvSpPr>
          <p:spPr bwMode="auto">
            <a:xfrm>
              <a:off x="7038975" y="2776538"/>
              <a:ext cx="547688" cy="538162"/>
            </a:xfrm>
            <a:custGeom>
              <a:avLst/>
              <a:gdLst>
                <a:gd name="T0" fmla="*/ 544852 w 548004"/>
                <a:gd name="T1" fmla="*/ 0 h 538479"/>
                <a:gd name="T2" fmla="*/ 0 w 548004"/>
                <a:gd name="T3" fmla="*/ 535318 h 53847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48004" h="538479">
                  <a:moveTo>
                    <a:pt x="547688" y="0"/>
                  </a:moveTo>
                  <a:lnTo>
                    <a:pt x="0" y="538162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12" name="object 24"/>
            <p:cNvSpPr>
              <a:spLocks/>
            </p:cNvSpPr>
            <p:nvPr/>
          </p:nvSpPr>
          <p:spPr bwMode="auto">
            <a:xfrm>
              <a:off x="7043738" y="2860675"/>
              <a:ext cx="279400" cy="0"/>
            </a:xfrm>
            <a:custGeom>
              <a:avLst/>
              <a:gdLst>
                <a:gd name="T0" fmla="*/ 0 w 279400"/>
                <a:gd name="T1" fmla="*/ 279168 w 27940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79400">
                  <a:moveTo>
                    <a:pt x="0" y="0"/>
                  </a:moveTo>
                  <a:lnTo>
                    <a:pt x="279168" y="0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13" name="object 25"/>
            <p:cNvSpPr>
              <a:spLocks/>
            </p:cNvSpPr>
            <p:nvPr/>
          </p:nvSpPr>
          <p:spPr bwMode="auto">
            <a:xfrm>
              <a:off x="7043738" y="2900363"/>
              <a:ext cx="65087" cy="0"/>
            </a:xfrm>
            <a:custGeom>
              <a:avLst/>
              <a:gdLst>
                <a:gd name="T0" fmla="*/ 0 w 65404"/>
                <a:gd name="T1" fmla="*/ 62303 w 65404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5404">
                  <a:moveTo>
                    <a:pt x="0" y="0"/>
                  </a:moveTo>
                  <a:lnTo>
                    <a:pt x="65086" y="0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14" name="object 26"/>
            <p:cNvSpPr>
              <a:spLocks/>
            </p:cNvSpPr>
            <p:nvPr/>
          </p:nvSpPr>
          <p:spPr bwMode="auto">
            <a:xfrm>
              <a:off x="7154863" y="2900363"/>
              <a:ext cx="57150" cy="0"/>
            </a:xfrm>
            <a:custGeom>
              <a:avLst/>
              <a:gdLst>
                <a:gd name="T0" fmla="*/ 0 w 57150"/>
                <a:gd name="T1" fmla="*/ 56921 w 5715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57150">
                  <a:moveTo>
                    <a:pt x="0" y="0"/>
                  </a:moveTo>
                  <a:lnTo>
                    <a:pt x="56921" y="0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15" name="object 27"/>
            <p:cNvSpPr>
              <a:spLocks/>
            </p:cNvSpPr>
            <p:nvPr/>
          </p:nvSpPr>
          <p:spPr bwMode="auto">
            <a:xfrm>
              <a:off x="7256463" y="2900363"/>
              <a:ext cx="66675" cy="0"/>
            </a:xfrm>
            <a:custGeom>
              <a:avLst/>
              <a:gdLst>
                <a:gd name="T0" fmla="*/ 0 w 66675"/>
                <a:gd name="T1" fmla="*/ 66674 w 6667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6675">
                  <a:moveTo>
                    <a:pt x="0" y="0"/>
                  </a:moveTo>
                  <a:lnTo>
                    <a:pt x="66674" y="0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16" name="object 28"/>
            <p:cNvSpPr>
              <a:spLocks noChangeArrowheads="1"/>
            </p:cNvSpPr>
            <p:nvPr/>
          </p:nvSpPr>
          <p:spPr bwMode="auto">
            <a:xfrm>
              <a:off x="5719763" y="2559050"/>
              <a:ext cx="58737" cy="55563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17" name="object 29"/>
            <p:cNvSpPr>
              <a:spLocks/>
            </p:cNvSpPr>
            <p:nvPr/>
          </p:nvSpPr>
          <p:spPr bwMode="auto">
            <a:xfrm>
              <a:off x="5719763" y="2559050"/>
              <a:ext cx="58737" cy="55563"/>
            </a:xfrm>
            <a:custGeom>
              <a:avLst/>
              <a:gdLst>
                <a:gd name="T0" fmla="*/ 0 w 59054"/>
                <a:gd name="T1" fmla="*/ 29112 h 55244"/>
                <a:gd name="T2" fmla="*/ 2764 w 59054"/>
                <a:gd name="T3" fmla="*/ 16156 h 55244"/>
                <a:gd name="T4" fmla="*/ 10172 w 59054"/>
                <a:gd name="T5" fmla="*/ 5976 h 55244"/>
                <a:gd name="T6" fmla="*/ 20904 w 59054"/>
                <a:gd name="T7" fmla="*/ 0 h 55244"/>
                <a:gd name="T8" fmla="*/ 35493 w 59054"/>
                <a:gd name="T9" fmla="*/ 1729 h 55244"/>
                <a:gd name="T10" fmla="*/ 46353 w 59054"/>
                <a:gd name="T11" fmla="*/ 7667 h 55244"/>
                <a:gd name="T12" fmla="*/ 53218 w 59054"/>
                <a:gd name="T13" fmla="*/ 16783 h 55244"/>
                <a:gd name="T14" fmla="*/ 55829 w 59054"/>
                <a:gd name="T15" fmla="*/ 28049 h 55244"/>
                <a:gd name="T16" fmla="*/ 53170 w 59054"/>
                <a:gd name="T17" fmla="*/ 41458 h 55244"/>
                <a:gd name="T18" fmla="*/ 46003 w 59054"/>
                <a:gd name="T19" fmla="*/ 51857 h 55244"/>
                <a:gd name="T20" fmla="*/ 35581 w 59054"/>
                <a:gd name="T21" fmla="*/ 58032 h 55244"/>
                <a:gd name="T22" fmla="*/ 20798 w 59054"/>
                <a:gd name="T23" fmla="*/ 56466 h 55244"/>
                <a:gd name="T24" fmla="*/ 9818 w 59054"/>
                <a:gd name="T25" fmla="*/ 50737 h 55244"/>
                <a:gd name="T26" fmla="*/ 2835 w 59054"/>
                <a:gd name="T27" fmla="*/ 41850 h 55244"/>
                <a:gd name="T28" fmla="*/ 46 w 59054"/>
                <a:gd name="T29" fmla="*/ 30811 h 55244"/>
                <a:gd name="T30" fmla="*/ 0 w 59054"/>
                <a:gd name="T31" fmla="*/ 29112 h 552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054" h="55244">
                  <a:moveTo>
                    <a:pt x="0" y="27644"/>
                  </a:moveTo>
                  <a:lnTo>
                    <a:pt x="2900" y="15340"/>
                  </a:lnTo>
                  <a:lnTo>
                    <a:pt x="10676" y="5674"/>
                  </a:lnTo>
                  <a:lnTo>
                    <a:pt x="21942" y="0"/>
                  </a:lnTo>
                  <a:lnTo>
                    <a:pt x="37257" y="1640"/>
                  </a:lnTo>
                  <a:lnTo>
                    <a:pt x="48654" y="7279"/>
                  </a:lnTo>
                  <a:lnTo>
                    <a:pt x="55859" y="15935"/>
                  </a:lnTo>
                  <a:lnTo>
                    <a:pt x="58601" y="26634"/>
                  </a:lnTo>
                  <a:lnTo>
                    <a:pt x="55810" y="39364"/>
                  </a:lnTo>
                  <a:lnTo>
                    <a:pt x="48286" y="49239"/>
                  </a:lnTo>
                  <a:lnTo>
                    <a:pt x="37345" y="55103"/>
                  </a:lnTo>
                  <a:lnTo>
                    <a:pt x="21830" y="53616"/>
                  </a:lnTo>
                  <a:lnTo>
                    <a:pt x="10305" y="48176"/>
                  </a:lnTo>
                  <a:lnTo>
                    <a:pt x="2976" y="39737"/>
                  </a:lnTo>
                  <a:lnTo>
                    <a:pt x="46" y="29255"/>
                  </a:lnTo>
                  <a:lnTo>
                    <a:pt x="0" y="27644"/>
                  </a:lnTo>
                  <a:close/>
                </a:path>
              </a:pathLst>
            </a:custGeom>
            <a:noFill/>
            <a:ln w="4156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18" name="object 30"/>
            <p:cNvSpPr>
              <a:spLocks noChangeArrowheads="1"/>
            </p:cNvSpPr>
            <p:nvPr/>
          </p:nvSpPr>
          <p:spPr bwMode="auto">
            <a:xfrm>
              <a:off x="5605463" y="3468688"/>
              <a:ext cx="57150" cy="53975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19" name="object 31"/>
            <p:cNvSpPr>
              <a:spLocks/>
            </p:cNvSpPr>
            <p:nvPr/>
          </p:nvSpPr>
          <p:spPr bwMode="auto">
            <a:xfrm>
              <a:off x="5605463" y="3468688"/>
              <a:ext cx="57150" cy="55562"/>
            </a:xfrm>
            <a:custGeom>
              <a:avLst/>
              <a:gdLst>
                <a:gd name="T0" fmla="*/ 0 w 57150"/>
                <a:gd name="T1" fmla="*/ 29151 h 55245"/>
                <a:gd name="T2" fmla="*/ 2821 w 57150"/>
                <a:gd name="T3" fmla="*/ 15886 h 55245"/>
                <a:gd name="T4" fmla="*/ 10388 w 57150"/>
                <a:gd name="T5" fmla="*/ 5787 h 55245"/>
                <a:gd name="T6" fmla="*/ 21349 w 57150"/>
                <a:gd name="T7" fmla="*/ 0 h 55245"/>
                <a:gd name="T8" fmla="*/ 36259 w 57150"/>
                <a:gd name="T9" fmla="*/ 1656 h 55245"/>
                <a:gd name="T10" fmla="*/ 47350 w 57150"/>
                <a:gd name="T11" fmla="*/ 7450 h 55245"/>
                <a:gd name="T12" fmla="*/ 54359 w 57150"/>
                <a:gd name="T13" fmla="*/ 16534 h 55245"/>
                <a:gd name="T14" fmla="*/ 57018 w 57150"/>
                <a:gd name="T15" fmla="*/ 28072 h 55245"/>
                <a:gd name="T16" fmla="*/ 54304 w 57150"/>
                <a:gd name="T17" fmla="*/ 41482 h 55245"/>
                <a:gd name="T18" fmla="*/ 46986 w 57150"/>
                <a:gd name="T19" fmla="*/ 51882 h 55245"/>
                <a:gd name="T20" fmla="*/ 36343 w 57150"/>
                <a:gd name="T21" fmla="*/ 58059 h 55245"/>
                <a:gd name="T22" fmla="*/ 21246 w 57150"/>
                <a:gd name="T23" fmla="*/ 56496 h 55245"/>
                <a:gd name="T24" fmla="*/ 10031 w 57150"/>
                <a:gd name="T25" fmla="*/ 50771 h 55245"/>
                <a:gd name="T26" fmla="*/ 2898 w 57150"/>
                <a:gd name="T27" fmla="*/ 41889 h 55245"/>
                <a:gd name="T28" fmla="*/ 46 w 57150"/>
                <a:gd name="T29" fmla="*/ 30856 h 55245"/>
                <a:gd name="T30" fmla="*/ 0 w 57150"/>
                <a:gd name="T31" fmla="*/ 29151 h 552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150" h="55245">
                  <a:moveTo>
                    <a:pt x="0" y="27688"/>
                  </a:moveTo>
                  <a:lnTo>
                    <a:pt x="2821" y="15087"/>
                  </a:lnTo>
                  <a:lnTo>
                    <a:pt x="10388" y="5496"/>
                  </a:lnTo>
                  <a:lnTo>
                    <a:pt x="21349" y="0"/>
                  </a:lnTo>
                  <a:lnTo>
                    <a:pt x="36259" y="1575"/>
                  </a:lnTo>
                  <a:lnTo>
                    <a:pt x="47350" y="7075"/>
                  </a:lnTo>
                  <a:lnTo>
                    <a:pt x="54359" y="15704"/>
                  </a:lnTo>
                  <a:lnTo>
                    <a:pt x="57018" y="26663"/>
                  </a:lnTo>
                  <a:lnTo>
                    <a:pt x="54304" y="39399"/>
                  </a:lnTo>
                  <a:lnTo>
                    <a:pt x="46986" y="49277"/>
                  </a:lnTo>
                  <a:lnTo>
                    <a:pt x="36343" y="55145"/>
                  </a:lnTo>
                  <a:lnTo>
                    <a:pt x="21246" y="53660"/>
                  </a:lnTo>
                  <a:lnTo>
                    <a:pt x="10031" y="48222"/>
                  </a:lnTo>
                  <a:lnTo>
                    <a:pt x="2898" y="39785"/>
                  </a:lnTo>
                  <a:lnTo>
                    <a:pt x="46" y="29307"/>
                  </a:lnTo>
                  <a:lnTo>
                    <a:pt x="0" y="27688"/>
                  </a:lnTo>
                  <a:close/>
                </a:path>
              </a:pathLst>
            </a:custGeom>
            <a:noFill/>
            <a:ln w="4156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20" name="object 32"/>
            <p:cNvSpPr>
              <a:spLocks noChangeArrowheads="1"/>
            </p:cNvSpPr>
            <p:nvPr/>
          </p:nvSpPr>
          <p:spPr bwMode="auto">
            <a:xfrm>
              <a:off x="4689475" y="4708525"/>
              <a:ext cx="1079500" cy="303213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21" name="object 33"/>
            <p:cNvSpPr>
              <a:spLocks/>
            </p:cNvSpPr>
            <p:nvPr/>
          </p:nvSpPr>
          <p:spPr bwMode="auto">
            <a:xfrm>
              <a:off x="4691063" y="4708525"/>
              <a:ext cx="1077912" cy="303213"/>
            </a:xfrm>
            <a:custGeom>
              <a:avLst/>
              <a:gdLst>
                <a:gd name="T0" fmla="*/ 0 w 1077595"/>
                <a:gd name="T1" fmla="*/ 0 h 303529"/>
                <a:gd name="T2" fmla="*/ 0 w 1077595"/>
                <a:gd name="T3" fmla="*/ 300381 h 303529"/>
                <a:gd name="T4" fmla="*/ 1080422 w 1077595"/>
                <a:gd name="T5" fmla="*/ 300381 h 303529"/>
                <a:gd name="T6" fmla="*/ 1080422 w 1077595"/>
                <a:gd name="T7" fmla="*/ 0 h 303529"/>
                <a:gd name="T8" fmla="*/ 0 w 1077595"/>
                <a:gd name="T9" fmla="*/ 0 h 3035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7595" h="303529">
                  <a:moveTo>
                    <a:pt x="0" y="0"/>
                  </a:moveTo>
                  <a:lnTo>
                    <a:pt x="0" y="303211"/>
                  </a:lnTo>
                  <a:lnTo>
                    <a:pt x="1077566" y="303211"/>
                  </a:lnTo>
                  <a:lnTo>
                    <a:pt x="107756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4156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22" name="object 34"/>
            <p:cNvSpPr>
              <a:spLocks noChangeArrowheads="1"/>
            </p:cNvSpPr>
            <p:nvPr/>
          </p:nvSpPr>
          <p:spPr bwMode="auto">
            <a:xfrm>
              <a:off x="5392738" y="4413250"/>
              <a:ext cx="7937" cy="312738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23" name="object 35"/>
            <p:cNvSpPr>
              <a:spLocks/>
            </p:cNvSpPr>
            <p:nvPr/>
          </p:nvSpPr>
          <p:spPr bwMode="auto">
            <a:xfrm>
              <a:off x="5383213" y="4405313"/>
              <a:ext cx="0" cy="304800"/>
            </a:xfrm>
            <a:custGeom>
              <a:avLst/>
              <a:gdLst>
                <a:gd name="T0" fmla="*/ 0 h 304800"/>
                <a:gd name="T1" fmla="*/ 304349 h 30480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04800">
                  <a:moveTo>
                    <a:pt x="0" y="0"/>
                  </a:moveTo>
                  <a:lnTo>
                    <a:pt x="0" y="304349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24" name="object 36"/>
            <p:cNvSpPr>
              <a:spLocks noChangeArrowheads="1"/>
            </p:cNvSpPr>
            <p:nvPr/>
          </p:nvSpPr>
          <p:spPr bwMode="auto">
            <a:xfrm>
              <a:off x="5508625" y="4413250"/>
              <a:ext cx="7938" cy="312738"/>
            </a:xfrm>
            <a:prstGeom prst="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25" name="object 37"/>
            <p:cNvSpPr>
              <a:spLocks/>
            </p:cNvSpPr>
            <p:nvPr/>
          </p:nvSpPr>
          <p:spPr bwMode="auto">
            <a:xfrm>
              <a:off x="5499100" y="4405313"/>
              <a:ext cx="0" cy="304800"/>
            </a:xfrm>
            <a:custGeom>
              <a:avLst/>
              <a:gdLst>
                <a:gd name="T0" fmla="*/ 0 h 304800"/>
                <a:gd name="T1" fmla="*/ 304349 h 30480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04800">
                  <a:moveTo>
                    <a:pt x="0" y="0"/>
                  </a:moveTo>
                  <a:lnTo>
                    <a:pt x="0" y="304349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26" name="object 38"/>
            <p:cNvSpPr>
              <a:spLocks/>
            </p:cNvSpPr>
            <p:nvPr/>
          </p:nvSpPr>
          <p:spPr bwMode="auto">
            <a:xfrm>
              <a:off x="3748088" y="3222625"/>
              <a:ext cx="192087" cy="93663"/>
            </a:xfrm>
            <a:custGeom>
              <a:avLst/>
              <a:gdLst>
                <a:gd name="T0" fmla="*/ 0 w 191770"/>
                <a:gd name="T1" fmla="*/ 45121 h 93979"/>
                <a:gd name="T2" fmla="*/ 14451 w 191770"/>
                <a:gd name="T3" fmla="*/ 11942 h 93979"/>
                <a:gd name="T4" fmla="*/ 36126 w 191770"/>
                <a:gd name="T5" fmla="*/ 0 h 93979"/>
                <a:gd name="T6" fmla="*/ 52072 w 191770"/>
                <a:gd name="T7" fmla="*/ 725 h 93979"/>
                <a:gd name="T8" fmla="*/ 86177 w 191770"/>
                <a:gd name="T9" fmla="*/ 16847 h 93979"/>
                <a:gd name="T10" fmla="*/ 98191 w 191770"/>
                <a:gd name="T11" fmla="*/ 50741 h 93979"/>
                <a:gd name="T12" fmla="*/ 102566 w 191770"/>
                <a:gd name="T13" fmla="*/ 63475 h 93979"/>
                <a:gd name="T14" fmla="*/ 109145 w 191770"/>
                <a:gd name="T15" fmla="*/ 73955 h 93979"/>
                <a:gd name="T16" fmla="*/ 117592 w 191770"/>
                <a:gd name="T17" fmla="*/ 82055 h 93979"/>
                <a:gd name="T18" fmla="*/ 127577 w 191770"/>
                <a:gd name="T19" fmla="*/ 87652 h 93979"/>
                <a:gd name="T20" fmla="*/ 138769 w 191770"/>
                <a:gd name="T21" fmla="*/ 90627 h 93979"/>
                <a:gd name="T22" fmla="*/ 153631 w 191770"/>
                <a:gd name="T23" fmla="*/ 89380 h 93979"/>
                <a:gd name="T24" fmla="*/ 166606 w 191770"/>
                <a:gd name="T25" fmla="*/ 85447 h 93979"/>
                <a:gd name="T26" fmla="*/ 177435 w 191770"/>
                <a:gd name="T27" fmla="*/ 79169 h 93979"/>
                <a:gd name="T28" fmla="*/ 185861 w 191770"/>
                <a:gd name="T29" fmla="*/ 70912 h 93979"/>
                <a:gd name="T30" fmla="*/ 191625 w 191770"/>
                <a:gd name="T31" fmla="*/ 61029 h 93979"/>
                <a:gd name="T32" fmla="*/ 194467 w 191770"/>
                <a:gd name="T33" fmla="*/ 49879 h 939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1770" h="93979">
                  <a:moveTo>
                    <a:pt x="0" y="46510"/>
                  </a:moveTo>
                  <a:lnTo>
                    <a:pt x="14235" y="12310"/>
                  </a:lnTo>
                  <a:lnTo>
                    <a:pt x="35593" y="0"/>
                  </a:lnTo>
                  <a:lnTo>
                    <a:pt x="51303" y="744"/>
                  </a:lnTo>
                  <a:lnTo>
                    <a:pt x="84905" y="17366"/>
                  </a:lnTo>
                  <a:lnTo>
                    <a:pt x="96742" y="52303"/>
                  </a:lnTo>
                  <a:lnTo>
                    <a:pt x="101053" y="65430"/>
                  </a:lnTo>
                  <a:lnTo>
                    <a:pt x="107534" y="76232"/>
                  </a:lnTo>
                  <a:lnTo>
                    <a:pt x="115857" y="84582"/>
                  </a:lnTo>
                  <a:lnTo>
                    <a:pt x="125695" y="90353"/>
                  </a:lnTo>
                  <a:lnTo>
                    <a:pt x="136721" y="93418"/>
                  </a:lnTo>
                  <a:lnTo>
                    <a:pt x="151364" y="92135"/>
                  </a:lnTo>
                  <a:lnTo>
                    <a:pt x="164148" y="88076"/>
                  </a:lnTo>
                  <a:lnTo>
                    <a:pt x="174818" y="81607"/>
                  </a:lnTo>
                  <a:lnTo>
                    <a:pt x="183118" y="73095"/>
                  </a:lnTo>
                  <a:lnTo>
                    <a:pt x="188797" y="62908"/>
                  </a:lnTo>
                  <a:lnTo>
                    <a:pt x="191598" y="51414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27" name="object 39"/>
            <p:cNvSpPr>
              <a:spLocks/>
            </p:cNvSpPr>
            <p:nvPr/>
          </p:nvSpPr>
          <p:spPr bwMode="auto">
            <a:xfrm>
              <a:off x="7770813" y="2967038"/>
              <a:ext cx="269875" cy="0"/>
            </a:xfrm>
            <a:custGeom>
              <a:avLst/>
              <a:gdLst>
                <a:gd name="T0" fmla="*/ 0 w 269875"/>
                <a:gd name="T1" fmla="*/ 269759 w 26987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69875">
                  <a:moveTo>
                    <a:pt x="0" y="0"/>
                  </a:moveTo>
                  <a:lnTo>
                    <a:pt x="269759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28" name="object 40"/>
            <p:cNvSpPr>
              <a:spLocks/>
            </p:cNvSpPr>
            <p:nvPr/>
          </p:nvSpPr>
          <p:spPr bwMode="auto">
            <a:xfrm>
              <a:off x="7770813" y="2816225"/>
              <a:ext cx="269875" cy="0"/>
            </a:xfrm>
            <a:custGeom>
              <a:avLst/>
              <a:gdLst>
                <a:gd name="T0" fmla="*/ 0 w 269875"/>
                <a:gd name="T1" fmla="*/ 269759 w 26987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69875">
                  <a:moveTo>
                    <a:pt x="0" y="0"/>
                  </a:moveTo>
                  <a:lnTo>
                    <a:pt x="269759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29" name="object 41"/>
            <p:cNvSpPr>
              <a:spLocks/>
            </p:cNvSpPr>
            <p:nvPr/>
          </p:nvSpPr>
          <p:spPr bwMode="auto">
            <a:xfrm>
              <a:off x="7770813" y="3117850"/>
              <a:ext cx="269875" cy="0"/>
            </a:xfrm>
            <a:custGeom>
              <a:avLst/>
              <a:gdLst>
                <a:gd name="T0" fmla="*/ 0 w 269875"/>
                <a:gd name="T1" fmla="*/ 269759 w 26987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69875">
                  <a:moveTo>
                    <a:pt x="0" y="0"/>
                  </a:moveTo>
                  <a:lnTo>
                    <a:pt x="269759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30" name="object 42"/>
            <p:cNvSpPr>
              <a:spLocks noChangeArrowheads="1"/>
            </p:cNvSpPr>
            <p:nvPr/>
          </p:nvSpPr>
          <p:spPr bwMode="auto">
            <a:xfrm>
              <a:off x="4440238" y="2174875"/>
              <a:ext cx="925512" cy="79375"/>
            </a:xfrm>
            <a:prstGeom prst="rect">
              <a:avLst/>
            </a:prstGeom>
            <a:blipFill dpi="0" rotWithShape="1">
              <a:blip r:embed="rId11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31" name="object 43"/>
            <p:cNvSpPr>
              <a:spLocks noChangeArrowheads="1"/>
            </p:cNvSpPr>
            <p:nvPr/>
          </p:nvSpPr>
          <p:spPr bwMode="auto">
            <a:xfrm>
              <a:off x="6853238" y="2174875"/>
              <a:ext cx="919162" cy="79375"/>
            </a:xfrm>
            <a:prstGeom prst="rect">
              <a:avLst/>
            </a:prstGeom>
            <a:blipFill dpi="0" rotWithShape="1">
              <a:blip r:embed="rId1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32" name="object 44"/>
            <p:cNvSpPr>
              <a:spLocks/>
            </p:cNvSpPr>
            <p:nvPr/>
          </p:nvSpPr>
          <p:spPr bwMode="auto">
            <a:xfrm>
              <a:off x="7770813" y="3270250"/>
              <a:ext cx="654050" cy="0"/>
            </a:xfrm>
            <a:custGeom>
              <a:avLst/>
              <a:gdLst>
                <a:gd name="T0" fmla="*/ 0 w 654050"/>
                <a:gd name="T1" fmla="*/ 654049 w 65405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654050">
                  <a:moveTo>
                    <a:pt x="0" y="0"/>
                  </a:moveTo>
                  <a:lnTo>
                    <a:pt x="654049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33" name="object 45"/>
            <p:cNvSpPr>
              <a:spLocks noChangeArrowheads="1"/>
            </p:cNvSpPr>
            <p:nvPr/>
          </p:nvSpPr>
          <p:spPr bwMode="auto">
            <a:xfrm>
              <a:off x="8045450" y="2795588"/>
              <a:ext cx="36513" cy="34925"/>
            </a:xfrm>
            <a:prstGeom prst="rect">
              <a:avLst/>
            </a:prstGeom>
            <a:blipFill dpi="0" rotWithShape="1">
              <a:blip r:embed="rId1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34" name="object 46"/>
            <p:cNvSpPr>
              <a:spLocks/>
            </p:cNvSpPr>
            <p:nvPr/>
          </p:nvSpPr>
          <p:spPr bwMode="auto">
            <a:xfrm>
              <a:off x="8045450" y="2795588"/>
              <a:ext cx="36513" cy="34925"/>
            </a:xfrm>
            <a:custGeom>
              <a:avLst/>
              <a:gdLst>
                <a:gd name="T0" fmla="*/ 0 w 36195"/>
                <a:gd name="T1" fmla="*/ 18338 h 34925"/>
                <a:gd name="T2" fmla="*/ 4281 w 36195"/>
                <a:gd name="T3" fmla="*/ 6522 h 34925"/>
                <a:gd name="T4" fmla="*/ 15360 w 36195"/>
                <a:gd name="T5" fmla="*/ 0 h 34925"/>
                <a:gd name="T6" fmla="*/ 30540 w 36195"/>
                <a:gd name="T7" fmla="*/ 2646 h 34925"/>
                <a:gd name="T8" fmla="*/ 39012 w 36195"/>
                <a:gd name="T9" fmla="*/ 10664 h 34925"/>
                <a:gd name="T10" fmla="*/ 37427 w 36195"/>
                <a:gd name="T11" fmla="*/ 25999 h 34925"/>
                <a:gd name="T12" fmla="*/ 30468 w 36195"/>
                <a:gd name="T13" fmla="*/ 34686 h 34925"/>
                <a:gd name="T14" fmla="*/ 13509 w 36195"/>
                <a:gd name="T15" fmla="*/ 34135 h 34925"/>
                <a:gd name="T16" fmla="*/ 3612 w 36195"/>
                <a:gd name="T17" fmla="*/ 28573 h 34925"/>
                <a:gd name="T18" fmla="*/ 37 w 36195"/>
                <a:gd name="T19" fmla="*/ 19577 h 34925"/>
                <a:gd name="T20" fmla="*/ 0 w 36195"/>
                <a:gd name="T21" fmla="*/ 18338 h 349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95" h="34925">
                  <a:moveTo>
                    <a:pt x="0" y="18338"/>
                  </a:moveTo>
                  <a:lnTo>
                    <a:pt x="3957" y="6522"/>
                  </a:lnTo>
                  <a:lnTo>
                    <a:pt x="14197" y="0"/>
                  </a:lnTo>
                  <a:lnTo>
                    <a:pt x="28228" y="2646"/>
                  </a:lnTo>
                  <a:lnTo>
                    <a:pt x="36058" y="10664"/>
                  </a:lnTo>
                  <a:lnTo>
                    <a:pt x="34593" y="25999"/>
                  </a:lnTo>
                  <a:lnTo>
                    <a:pt x="28162" y="34686"/>
                  </a:lnTo>
                  <a:lnTo>
                    <a:pt x="12483" y="34135"/>
                  </a:lnTo>
                  <a:lnTo>
                    <a:pt x="3339" y="28573"/>
                  </a:lnTo>
                  <a:lnTo>
                    <a:pt x="37" y="19577"/>
                  </a:lnTo>
                  <a:lnTo>
                    <a:pt x="0" y="18338"/>
                  </a:lnTo>
                  <a:close/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35" name="object 47"/>
            <p:cNvSpPr>
              <a:spLocks noChangeArrowheads="1"/>
            </p:cNvSpPr>
            <p:nvPr/>
          </p:nvSpPr>
          <p:spPr bwMode="auto">
            <a:xfrm>
              <a:off x="8137525" y="2795588"/>
              <a:ext cx="36513" cy="34925"/>
            </a:xfrm>
            <a:prstGeom prst="rect">
              <a:avLst/>
            </a:prstGeom>
            <a:blipFill dpi="0" rotWithShape="1">
              <a:blip r:embed="rId1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36" name="object 48"/>
            <p:cNvSpPr>
              <a:spLocks/>
            </p:cNvSpPr>
            <p:nvPr/>
          </p:nvSpPr>
          <p:spPr bwMode="auto">
            <a:xfrm>
              <a:off x="8137525" y="2795588"/>
              <a:ext cx="36513" cy="34925"/>
            </a:xfrm>
            <a:custGeom>
              <a:avLst/>
              <a:gdLst>
                <a:gd name="T0" fmla="*/ 0 w 36195"/>
                <a:gd name="T1" fmla="*/ 18338 h 34925"/>
                <a:gd name="T2" fmla="*/ 4281 w 36195"/>
                <a:gd name="T3" fmla="*/ 6522 h 34925"/>
                <a:gd name="T4" fmla="*/ 15360 w 36195"/>
                <a:gd name="T5" fmla="*/ 0 h 34925"/>
                <a:gd name="T6" fmla="*/ 30540 w 36195"/>
                <a:gd name="T7" fmla="*/ 2646 h 34925"/>
                <a:gd name="T8" fmla="*/ 39012 w 36195"/>
                <a:gd name="T9" fmla="*/ 10664 h 34925"/>
                <a:gd name="T10" fmla="*/ 37427 w 36195"/>
                <a:gd name="T11" fmla="*/ 25999 h 34925"/>
                <a:gd name="T12" fmla="*/ 30468 w 36195"/>
                <a:gd name="T13" fmla="*/ 34686 h 34925"/>
                <a:gd name="T14" fmla="*/ 13509 w 36195"/>
                <a:gd name="T15" fmla="*/ 34135 h 34925"/>
                <a:gd name="T16" fmla="*/ 3612 w 36195"/>
                <a:gd name="T17" fmla="*/ 28573 h 34925"/>
                <a:gd name="T18" fmla="*/ 37 w 36195"/>
                <a:gd name="T19" fmla="*/ 19577 h 34925"/>
                <a:gd name="T20" fmla="*/ 0 w 36195"/>
                <a:gd name="T21" fmla="*/ 18338 h 349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95" h="34925">
                  <a:moveTo>
                    <a:pt x="0" y="18338"/>
                  </a:moveTo>
                  <a:lnTo>
                    <a:pt x="3957" y="6522"/>
                  </a:lnTo>
                  <a:lnTo>
                    <a:pt x="14197" y="0"/>
                  </a:lnTo>
                  <a:lnTo>
                    <a:pt x="28228" y="2646"/>
                  </a:lnTo>
                  <a:lnTo>
                    <a:pt x="36058" y="10664"/>
                  </a:lnTo>
                  <a:lnTo>
                    <a:pt x="34593" y="25999"/>
                  </a:lnTo>
                  <a:lnTo>
                    <a:pt x="28162" y="34686"/>
                  </a:lnTo>
                  <a:lnTo>
                    <a:pt x="12483" y="34135"/>
                  </a:lnTo>
                  <a:lnTo>
                    <a:pt x="3339" y="28573"/>
                  </a:lnTo>
                  <a:lnTo>
                    <a:pt x="37" y="19577"/>
                  </a:lnTo>
                  <a:lnTo>
                    <a:pt x="0" y="18338"/>
                  </a:lnTo>
                  <a:close/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37" name="object 49"/>
            <p:cNvSpPr>
              <a:spLocks/>
            </p:cNvSpPr>
            <p:nvPr/>
          </p:nvSpPr>
          <p:spPr bwMode="auto">
            <a:xfrm>
              <a:off x="8047038" y="2771775"/>
              <a:ext cx="122237" cy="0"/>
            </a:xfrm>
            <a:custGeom>
              <a:avLst/>
              <a:gdLst>
                <a:gd name="T0" fmla="*/ 0 w 121920"/>
                <a:gd name="T1" fmla="*/ 124654 w 12192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21920">
                  <a:moveTo>
                    <a:pt x="0" y="0"/>
                  </a:moveTo>
                  <a:lnTo>
                    <a:pt x="121775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38" name="object 50"/>
            <p:cNvSpPr>
              <a:spLocks noChangeArrowheads="1"/>
            </p:cNvSpPr>
            <p:nvPr/>
          </p:nvSpPr>
          <p:spPr bwMode="auto">
            <a:xfrm>
              <a:off x="8045450" y="2947988"/>
              <a:ext cx="36513" cy="33337"/>
            </a:xfrm>
            <a:prstGeom prst="rect">
              <a:avLst/>
            </a:prstGeom>
            <a:blipFill dpi="0" rotWithShape="1">
              <a:blip r:embed="rId1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39" name="object 51"/>
            <p:cNvSpPr>
              <a:spLocks/>
            </p:cNvSpPr>
            <p:nvPr/>
          </p:nvSpPr>
          <p:spPr bwMode="auto">
            <a:xfrm>
              <a:off x="8045450" y="2947988"/>
              <a:ext cx="36513" cy="33337"/>
            </a:xfrm>
            <a:custGeom>
              <a:avLst/>
              <a:gdLst>
                <a:gd name="T0" fmla="*/ 0 w 36195"/>
                <a:gd name="T1" fmla="*/ 16036 h 33655"/>
                <a:gd name="T2" fmla="*/ 4281 w 36195"/>
                <a:gd name="T3" fmla="*/ 5929 h 33655"/>
                <a:gd name="T4" fmla="*/ 15360 w 36195"/>
                <a:gd name="T5" fmla="*/ 0 h 33655"/>
                <a:gd name="T6" fmla="*/ 30530 w 36195"/>
                <a:gd name="T7" fmla="*/ 2441 h 33655"/>
                <a:gd name="T8" fmla="*/ 39004 w 36195"/>
                <a:gd name="T9" fmla="*/ 9546 h 33655"/>
                <a:gd name="T10" fmla="*/ 37393 w 36195"/>
                <a:gd name="T11" fmla="*/ 22883 h 33655"/>
                <a:gd name="T12" fmla="*/ 30353 w 36195"/>
                <a:gd name="T13" fmla="*/ 30431 h 33655"/>
                <a:gd name="T14" fmla="*/ 13420 w 36195"/>
                <a:gd name="T15" fmla="*/ 29888 h 33655"/>
                <a:gd name="T16" fmla="*/ 3557 w 36195"/>
                <a:gd name="T17" fmla="*/ 24958 h 33655"/>
                <a:gd name="T18" fmla="*/ 29 w 36195"/>
                <a:gd name="T19" fmla="*/ 17020 h 33655"/>
                <a:gd name="T20" fmla="*/ 0 w 36195"/>
                <a:gd name="T21" fmla="*/ 16036 h 336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95" h="33655">
                  <a:moveTo>
                    <a:pt x="0" y="17464"/>
                  </a:moveTo>
                  <a:lnTo>
                    <a:pt x="3957" y="6458"/>
                  </a:lnTo>
                  <a:lnTo>
                    <a:pt x="14197" y="0"/>
                  </a:lnTo>
                  <a:lnTo>
                    <a:pt x="28218" y="2658"/>
                  </a:lnTo>
                  <a:lnTo>
                    <a:pt x="36050" y="10397"/>
                  </a:lnTo>
                  <a:lnTo>
                    <a:pt x="34562" y="24923"/>
                  </a:lnTo>
                  <a:lnTo>
                    <a:pt x="28055" y="33144"/>
                  </a:lnTo>
                  <a:lnTo>
                    <a:pt x="12403" y="32554"/>
                  </a:lnTo>
                  <a:lnTo>
                    <a:pt x="3288" y="27183"/>
                  </a:lnTo>
                  <a:lnTo>
                    <a:pt x="29" y="18538"/>
                  </a:lnTo>
                  <a:lnTo>
                    <a:pt x="0" y="17464"/>
                  </a:lnTo>
                  <a:close/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40" name="object 52"/>
            <p:cNvSpPr>
              <a:spLocks noChangeArrowheads="1"/>
            </p:cNvSpPr>
            <p:nvPr/>
          </p:nvSpPr>
          <p:spPr bwMode="auto">
            <a:xfrm>
              <a:off x="8137525" y="2947988"/>
              <a:ext cx="36513" cy="33337"/>
            </a:xfrm>
            <a:prstGeom prst="rect">
              <a:avLst/>
            </a:prstGeom>
            <a:blipFill dpi="0" rotWithShape="1">
              <a:blip r:embed="rId1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41" name="object 53"/>
            <p:cNvSpPr>
              <a:spLocks/>
            </p:cNvSpPr>
            <p:nvPr/>
          </p:nvSpPr>
          <p:spPr bwMode="auto">
            <a:xfrm>
              <a:off x="8137525" y="2947988"/>
              <a:ext cx="36513" cy="33337"/>
            </a:xfrm>
            <a:custGeom>
              <a:avLst/>
              <a:gdLst>
                <a:gd name="T0" fmla="*/ 0 w 36195"/>
                <a:gd name="T1" fmla="*/ 16036 h 33655"/>
                <a:gd name="T2" fmla="*/ 4281 w 36195"/>
                <a:gd name="T3" fmla="*/ 5929 h 33655"/>
                <a:gd name="T4" fmla="*/ 15360 w 36195"/>
                <a:gd name="T5" fmla="*/ 0 h 33655"/>
                <a:gd name="T6" fmla="*/ 30530 w 36195"/>
                <a:gd name="T7" fmla="*/ 2441 h 33655"/>
                <a:gd name="T8" fmla="*/ 39004 w 36195"/>
                <a:gd name="T9" fmla="*/ 9546 h 33655"/>
                <a:gd name="T10" fmla="*/ 37393 w 36195"/>
                <a:gd name="T11" fmla="*/ 22883 h 33655"/>
                <a:gd name="T12" fmla="*/ 30353 w 36195"/>
                <a:gd name="T13" fmla="*/ 30431 h 33655"/>
                <a:gd name="T14" fmla="*/ 13420 w 36195"/>
                <a:gd name="T15" fmla="*/ 29888 h 33655"/>
                <a:gd name="T16" fmla="*/ 3557 w 36195"/>
                <a:gd name="T17" fmla="*/ 24958 h 33655"/>
                <a:gd name="T18" fmla="*/ 29 w 36195"/>
                <a:gd name="T19" fmla="*/ 17020 h 33655"/>
                <a:gd name="T20" fmla="*/ 0 w 36195"/>
                <a:gd name="T21" fmla="*/ 16036 h 336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95" h="33655">
                  <a:moveTo>
                    <a:pt x="0" y="17464"/>
                  </a:moveTo>
                  <a:lnTo>
                    <a:pt x="3957" y="6458"/>
                  </a:lnTo>
                  <a:lnTo>
                    <a:pt x="14197" y="0"/>
                  </a:lnTo>
                  <a:lnTo>
                    <a:pt x="28218" y="2658"/>
                  </a:lnTo>
                  <a:lnTo>
                    <a:pt x="36050" y="10397"/>
                  </a:lnTo>
                  <a:lnTo>
                    <a:pt x="34562" y="24923"/>
                  </a:lnTo>
                  <a:lnTo>
                    <a:pt x="28055" y="33144"/>
                  </a:lnTo>
                  <a:lnTo>
                    <a:pt x="12403" y="32554"/>
                  </a:lnTo>
                  <a:lnTo>
                    <a:pt x="3288" y="27183"/>
                  </a:lnTo>
                  <a:lnTo>
                    <a:pt x="29" y="18538"/>
                  </a:lnTo>
                  <a:lnTo>
                    <a:pt x="0" y="17464"/>
                  </a:lnTo>
                  <a:close/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42" name="object 54"/>
            <p:cNvSpPr>
              <a:spLocks/>
            </p:cNvSpPr>
            <p:nvPr/>
          </p:nvSpPr>
          <p:spPr bwMode="auto">
            <a:xfrm>
              <a:off x="8047038" y="2922588"/>
              <a:ext cx="122237" cy="0"/>
            </a:xfrm>
            <a:custGeom>
              <a:avLst/>
              <a:gdLst>
                <a:gd name="T0" fmla="*/ 0 w 121920"/>
                <a:gd name="T1" fmla="*/ 124654 w 12192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21920">
                  <a:moveTo>
                    <a:pt x="0" y="0"/>
                  </a:moveTo>
                  <a:lnTo>
                    <a:pt x="121775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43" name="object 55"/>
            <p:cNvSpPr>
              <a:spLocks noChangeArrowheads="1"/>
            </p:cNvSpPr>
            <p:nvPr/>
          </p:nvSpPr>
          <p:spPr bwMode="auto">
            <a:xfrm>
              <a:off x="8045450" y="3101975"/>
              <a:ext cx="36513" cy="33338"/>
            </a:xfrm>
            <a:prstGeom prst="rect">
              <a:avLst/>
            </a:prstGeom>
            <a:blipFill dpi="0" rotWithShape="1">
              <a:blip r:embed="rId1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44" name="object 56"/>
            <p:cNvSpPr>
              <a:spLocks/>
            </p:cNvSpPr>
            <p:nvPr/>
          </p:nvSpPr>
          <p:spPr bwMode="auto">
            <a:xfrm>
              <a:off x="8045450" y="3101975"/>
              <a:ext cx="36513" cy="33338"/>
            </a:xfrm>
            <a:custGeom>
              <a:avLst/>
              <a:gdLst>
                <a:gd name="T0" fmla="*/ 0 w 36195"/>
                <a:gd name="T1" fmla="*/ 16038 h 33655"/>
                <a:gd name="T2" fmla="*/ 4281 w 36195"/>
                <a:gd name="T3" fmla="*/ 5931 h 33655"/>
                <a:gd name="T4" fmla="*/ 15360 w 36195"/>
                <a:gd name="T5" fmla="*/ 0 h 33655"/>
                <a:gd name="T6" fmla="*/ 30530 w 36195"/>
                <a:gd name="T7" fmla="*/ 2441 h 33655"/>
                <a:gd name="T8" fmla="*/ 39004 w 36195"/>
                <a:gd name="T9" fmla="*/ 9547 h 33655"/>
                <a:gd name="T10" fmla="*/ 37393 w 36195"/>
                <a:gd name="T11" fmla="*/ 22886 h 33655"/>
                <a:gd name="T12" fmla="*/ 30353 w 36195"/>
                <a:gd name="T13" fmla="*/ 30438 h 33655"/>
                <a:gd name="T14" fmla="*/ 13420 w 36195"/>
                <a:gd name="T15" fmla="*/ 29894 h 33655"/>
                <a:gd name="T16" fmla="*/ 3557 w 36195"/>
                <a:gd name="T17" fmla="*/ 24961 h 33655"/>
                <a:gd name="T18" fmla="*/ 29 w 36195"/>
                <a:gd name="T19" fmla="*/ 17023 h 33655"/>
                <a:gd name="T20" fmla="*/ 0 w 36195"/>
                <a:gd name="T21" fmla="*/ 16038 h 336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95" h="33655">
                  <a:moveTo>
                    <a:pt x="0" y="17464"/>
                  </a:moveTo>
                  <a:lnTo>
                    <a:pt x="3957" y="6458"/>
                  </a:lnTo>
                  <a:lnTo>
                    <a:pt x="14197" y="0"/>
                  </a:lnTo>
                  <a:lnTo>
                    <a:pt x="28218" y="2658"/>
                  </a:lnTo>
                  <a:lnTo>
                    <a:pt x="36050" y="10396"/>
                  </a:lnTo>
                  <a:lnTo>
                    <a:pt x="34562" y="24922"/>
                  </a:lnTo>
                  <a:lnTo>
                    <a:pt x="28055" y="33144"/>
                  </a:lnTo>
                  <a:lnTo>
                    <a:pt x="12403" y="32553"/>
                  </a:lnTo>
                  <a:lnTo>
                    <a:pt x="3288" y="27182"/>
                  </a:lnTo>
                  <a:lnTo>
                    <a:pt x="29" y="18537"/>
                  </a:lnTo>
                  <a:lnTo>
                    <a:pt x="0" y="17464"/>
                  </a:lnTo>
                  <a:close/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45" name="object 57"/>
            <p:cNvSpPr>
              <a:spLocks noChangeArrowheads="1"/>
            </p:cNvSpPr>
            <p:nvPr/>
          </p:nvSpPr>
          <p:spPr bwMode="auto">
            <a:xfrm>
              <a:off x="8137525" y="3101975"/>
              <a:ext cx="36513" cy="33338"/>
            </a:xfrm>
            <a:prstGeom prst="rect">
              <a:avLst/>
            </a:prstGeom>
            <a:blipFill dpi="0" rotWithShape="1">
              <a:blip r:embed="rId1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46" name="object 58"/>
            <p:cNvSpPr>
              <a:spLocks/>
            </p:cNvSpPr>
            <p:nvPr/>
          </p:nvSpPr>
          <p:spPr bwMode="auto">
            <a:xfrm>
              <a:off x="8137525" y="3101975"/>
              <a:ext cx="36513" cy="33338"/>
            </a:xfrm>
            <a:custGeom>
              <a:avLst/>
              <a:gdLst>
                <a:gd name="T0" fmla="*/ 0 w 36195"/>
                <a:gd name="T1" fmla="*/ 16038 h 33655"/>
                <a:gd name="T2" fmla="*/ 4281 w 36195"/>
                <a:gd name="T3" fmla="*/ 5931 h 33655"/>
                <a:gd name="T4" fmla="*/ 15360 w 36195"/>
                <a:gd name="T5" fmla="*/ 0 h 33655"/>
                <a:gd name="T6" fmla="*/ 30530 w 36195"/>
                <a:gd name="T7" fmla="*/ 2441 h 33655"/>
                <a:gd name="T8" fmla="*/ 39004 w 36195"/>
                <a:gd name="T9" fmla="*/ 9547 h 33655"/>
                <a:gd name="T10" fmla="*/ 37393 w 36195"/>
                <a:gd name="T11" fmla="*/ 22886 h 33655"/>
                <a:gd name="T12" fmla="*/ 30353 w 36195"/>
                <a:gd name="T13" fmla="*/ 30438 h 33655"/>
                <a:gd name="T14" fmla="*/ 13420 w 36195"/>
                <a:gd name="T15" fmla="*/ 29894 h 33655"/>
                <a:gd name="T16" fmla="*/ 3557 w 36195"/>
                <a:gd name="T17" fmla="*/ 24961 h 33655"/>
                <a:gd name="T18" fmla="*/ 29 w 36195"/>
                <a:gd name="T19" fmla="*/ 17023 h 33655"/>
                <a:gd name="T20" fmla="*/ 0 w 36195"/>
                <a:gd name="T21" fmla="*/ 16038 h 336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195" h="33655">
                  <a:moveTo>
                    <a:pt x="0" y="17464"/>
                  </a:moveTo>
                  <a:lnTo>
                    <a:pt x="3957" y="6458"/>
                  </a:lnTo>
                  <a:lnTo>
                    <a:pt x="14197" y="0"/>
                  </a:lnTo>
                  <a:lnTo>
                    <a:pt x="28218" y="2658"/>
                  </a:lnTo>
                  <a:lnTo>
                    <a:pt x="36050" y="10396"/>
                  </a:lnTo>
                  <a:lnTo>
                    <a:pt x="34562" y="24922"/>
                  </a:lnTo>
                  <a:lnTo>
                    <a:pt x="28055" y="33144"/>
                  </a:lnTo>
                  <a:lnTo>
                    <a:pt x="12403" y="32553"/>
                  </a:lnTo>
                  <a:lnTo>
                    <a:pt x="3288" y="27182"/>
                  </a:lnTo>
                  <a:lnTo>
                    <a:pt x="29" y="18537"/>
                  </a:lnTo>
                  <a:lnTo>
                    <a:pt x="0" y="17464"/>
                  </a:lnTo>
                  <a:close/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47" name="object 59"/>
            <p:cNvSpPr>
              <a:spLocks/>
            </p:cNvSpPr>
            <p:nvPr/>
          </p:nvSpPr>
          <p:spPr bwMode="auto">
            <a:xfrm>
              <a:off x="8047038" y="3081338"/>
              <a:ext cx="122237" cy="0"/>
            </a:xfrm>
            <a:custGeom>
              <a:avLst/>
              <a:gdLst>
                <a:gd name="T0" fmla="*/ 0 w 121920"/>
                <a:gd name="T1" fmla="*/ 124654 w 12192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21920">
                  <a:moveTo>
                    <a:pt x="0" y="0"/>
                  </a:moveTo>
                  <a:lnTo>
                    <a:pt x="121775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48" name="object 60"/>
            <p:cNvSpPr>
              <a:spLocks/>
            </p:cNvSpPr>
            <p:nvPr/>
          </p:nvSpPr>
          <p:spPr bwMode="auto">
            <a:xfrm>
              <a:off x="8175625" y="2967038"/>
              <a:ext cx="250825" cy="0"/>
            </a:xfrm>
            <a:custGeom>
              <a:avLst/>
              <a:gdLst>
                <a:gd name="T0" fmla="*/ 0 w 250825"/>
                <a:gd name="T1" fmla="*/ 250362 w 25082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50825">
                  <a:moveTo>
                    <a:pt x="0" y="0"/>
                  </a:moveTo>
                  <a:lnTo>
                    <a:pt x="250362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49" name="object 61"/>
            <p:cNvSpPr>
              <a:spLocks/>
            </p:cNvSpPr>
            <p:nvPr/>
          </p:nvSpPr>
          <p:spPr bwMode="auto">
            <a:xfrm>
              <a:off x="8175625" y="2816225"/>
              <a:ext cx="250825" cy="0"/>
            </a:xfrm>
            <a:custGeom>
              <a:avLst/>
              <a:gdLst>
                <a:gd name="T0" fmla="*/ 0 w 250825"/>
                <a:gd name="T1" fmla="*/ 250362 w 25082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50825">
                  <a:moveTo>
                    <a:pt x="0" y="0"/>
                  </a:moveTo>
                  <a:lnTo>
                    <a:pt x="250362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50" name="object 62"/>
            <p:cNvSpPr>
              <a:spLocks/>
            </p:cNvSpPr>
            <p:nvPr/>
          </p:nvSpPr>
          <p:spPr bwMode="auto">
            <a:xfrm>
              <a:off x="8175625" y="3117850"/>
              <a:ext cx="250825" cy="0"/>
            </a:xfrm>
            <a:custGeom>
              <a:avLst/>
              <a:gdLst>
                <a:gd name="T0" fmla="*/ 0 w 250825"/>
                <a:gd name="T1" fmla="*/ 250362 w 250825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50825">
                  <a:moveTo>
                    <a:pt x="0" y="0"/>
                  </a:moveTo>
                  <a:lnTo>
                    <a:pt x="250362" y="0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51" name="object 63"/>
            <p:cNvSpPr>
              <a:spLocks/>
            </p:cNvSpPr>
            <p:nvPr/>
          </p:nvSpPr>
          <p:spPr bwMode="auto">
            <a:xfrm>
              <a:off x="8104188" y="2771775"/>
              <a:ext cx="0" cy="309563"/>
            </a:xfrm>
            <a:custGeom>
              <a:avLst/>
              <a:gdLst>
                <a:gd name="T0" fmla="*/ 0 h 309880"/>
                <a:gd name="T1" fmla="*/ 306721 h 30988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09880">
                  <a:moveTo>
                    <a:pt x="0" y="0"/>
                  </a:moveTo>
                  <a:lnTo>
                    <a:pt x="0" y="309560"/>
                  </a:lnTo>
                </a:path>
              </a:pathLst>
            </a:custGeom>
            <a:noFill/>
            <a:ln w="7060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52" name="object 64"/>
            <p:cNvSpPr>
              <a:spLocks/>
            </p:cNvSpPr>
            <p:nvPr/>
          </p:nvSpPr>
          <p:spPr bwMode="auto">
            <a:xfrm>
              <a:off x="3048000" y="1714500"/>
              <a:ext cx="5840413" cy="3484563"/>
            </a:xfrm>
            <a:custGeom>
              <a:avLst/>
              <a:gdLst>
                <a:gd name="T0" fmla="*/ 0 w 5840730"/>
                <a:gd name="T1" fmla="*/ 3486974 h 3484245"/>
                <a:gd name="T2" fmla="*/ 5837559 w 5840730"/>
                <a:gd name="T3" fmla="*/ 3486974 h 3484245"/>
                <a:gd name="T4" fmla="*/ 5837559 w 5840730"/>
                <a:gd name="T5" fmla="*/ 0 h 3484245"/>
                <a:gd name="T6" fmla="*/ 0 w 5840730"/>
                <a:gd name="T7" fmla="*/ 0 h 3484245"/>
                <a:gd name="T8" fmla="*/ 0 w 5840730"/>
                <a:gd name="T9" fmla="*/ 3486974 h 34842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840730" h="3484245">
                  <a:moveTo>
                    <a:pt x="0" y="3484113"/>
                  </a:moveTo>
                  <a:lnTo>
                    <a:pt x="5840412" y="3484113"/>
                  </a:lnTo>
                  <a:lnTo>
                    <a:pt x="5840412" y="0"/>
                  </a:lnTo>
                  <a:lnTo>
                    <a:pt x="0" y="0"/>
                  </a:lnTo>
                  <a:lnTo>
                    <a:pt x="0" y="3484113"/>
                  </a:lnTo>
                </a:path>
              </a:pathLst>
            </a:custGeom>
            <a:noFill/>
            <a:ln w="7060">
              <a:solidFill>
                <a:srgbClr val="00BA6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55" name="object 67"/>
            <p:cNvSpPr>
              <a:spLocks noChangeArrowheads="1"/>
            </p:cNvSpPr>
            <p:nvPr/>
          </p:nvSpPr>
          <p:spPr bwMode="auto">
            <a:xfrm>
              <a:off x="8462963" y="2770188"/>
              <a:ext cx="84137" cy="836612"/>
            </a:xfrm>
            <a:prstGeom prst="rect">
              <a:avLst/>
            </a:prstGeom>
            <a:blipFill dpi="0" rotWithShape="1">
              <a:blip r:embed="rId19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56" name="object 68"/>
            <p:cNvSpPr>
              <a:spLocks noChangeArrowheads="1"/>
            </p:cNvSpPr>
            <p:nvPr/>
          </p:nvSpPr>
          <p:spPr bwMode="auto">
            <a:xfrm>
              <a:off x="3551238" y="2905125"/>
              <a:ext cx="587375" cy="133350"/>
            </a:xfrm>
            <a:prstGeom prst="rect">
              <a:avLst/>
            </a:prstGeom>
            <a:blipFill dpi="0" rotWithShape="1">
              <a:blip r:embed="rId20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57" name="object 69"/>
            <p:cNvSpPr>
              <a:spLocks noChangeArrowheads="1"/>
            </p:cNvSpPr>
            <p:nvPr/>
          </p:nvSpPr>
          <p:spPr bwMode="auto">
            <a:xfrm>
              <a:off x="3587750" y="3067050"/>
              <a:ext cx="515938" cy="133350"/>
            </a:xfrm>
            <a:prstGeom prst="rect">
              <a:avLst/>
            </a:prstGeom>
            <a:blipFill dpi="0" rotWithShape="1">
              <a:blip r:embed="rId21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58" name="object 70"/>
            <p:cNvSpPr>
              <a:spLocks noChangeArrowheads="1"/>
            </p:cNvSpPr>
            <p:nvPr/>
          </p:nvSpPr>
          <p:spPr bwMode="auto">
            <a:xfrm>
              <a:off x="5986463" y="2489200"/>
              <a:ext cx="300037" cy="196850"/>
            </a:xfrm>
            <a:prstGeom prst="rect">
              <a:avLst/>
            </a:prstGeom>
            <a:blipFill dpi="0" rotWithShape="1">
              <a:blip r:embed="rId2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59" name="object 71"/>
            <p:cNvSpPr>
              <a:spLocks noChangeArrowheads="1"/>
            </p:cNvSpPr>
            <p:nvPr/>
          </p:nvSpPr>
          <p:spPr bwMode="auto">
            <a:xfrm>
              <a:off x="5961858" y="3322637"/>
              <a:ext cx="150812" cy="390525"/>
            </a:xfrm>
            <a:prstGeom prst="rect">
              <a:avLst/>
            </a:prstGeom>
            <a:blipFill dpi="0" rotWithShape="1">
              <a:blip r:embed="rId2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60" name="object 72"/>
            <p:cNvSpPr>
              <a:spLocks noChangeArrowheads="1"/>
            </p:cNvSpPr>
            <p:nvPr/>
          </p:nvSpPr>
          <p:spPr bwMode="auto">
            <a:xfrm>
              <a:off x="6137275" y="3405188"/>
              <a:ext cx="171450" cy="390525"/>
            </a:xfrm>
            <a:prstGeom prst="rect">
              <a:avLst/>
            </a:prstGeom>
            <a:blipFill dpi="0" rotWithShape="1">
              <a:blip r:embed="rId2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61" name="object 73"/>
            <p:cNvSpPr>
              <a:spLocks noChangeArrowheads="1"/>
            </p:cNvSpPr>
            <p:nvPr/>
          </p:nvSpPr>
          <p:spPr bwMode="auto">
            <a:xfrm>
              <a:off x="4803775" y="2390775"/>
              <a:ext cx="193675" cy="392113"/>
            </a:xfrm>
            <a:prstGeom prst="rect">
              <a:avLst/>
            </a:prstGeom>
            <a:blipFill dpi="0" rotWithShape="1">
              <a:blip r:embed="rId2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62" name="object 74"/>
            <p:cNvSpPr>
              <a:spLocks noChangeArrowheads="1"/>
            </p:cNvSpPr>
            <p:nvPr/>
          </p:nvSpPr>
          <p:spPr bwMode="auto">
            <a:xfrm>
              <a:off x="7243763" y="2390775"/>
              <a:ext cx="171450" cy="392113"/>
            </a:xfrm>
            <a:prstGeom prst="rect">
              <a:avLst/>
            </a:prstGeom>
            <a:blipFill dpi="0" rotWithShape="1">
              <a:blip r:embed="rId2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63" name="object 75"/>
            <p:cNvSpPr>
              <a:spLocks noChangeArrowheads="1"/>
            </p:cNvSpPr>
            <p:nvPr/>
          </p:nvSpPr>
          <p:spPr bwMode="auto">
            <a:xfrm>
              <a:off x="7858125" y="2627313"/>
              <a:ext cx="520700" cy="133350"/>
            </a:xfrm>
            <a:prstGeom prst="rect">
              <a:avLst/>
            </a:prstGeom>
            <a:blipFill dpi="0" rotWithShape="1">
              <a:blip r:embed="rId2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64" name="object 76"/>
            <p:cNvSpPr>
              <a:spLocks/>
            </p:cNvSpPr>
            <p:nvPr/>
          </p:nvSpPr>
          <p:spPr bwMode="auto">
            <a:xfrm>
              <a:off x="6481763" y="3490913"/>
              <a:ext cx="0" cy="606425"/>
            </a:xfrm>
            <a:custGeom>
              <a:avLst/>
              <a:gdLst>
                <a:gd name="T0" fmla="*/ 0 h 606425"/>
                <a:gd name="T1" fmla="*/ 605976 h 606425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606425">
                  <a:moveTo>
                    <a:pt x="0" y="0"/>
                  </a:moveTo>
                  <a:lnTo>
                    <a:pt x="0" y="605976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65" name="object 77"/>
            <p:cNvSpPr>
              <a:spLocks/>
            </p:cNvSpPr>
            <p:nvPr/>
          </p:nvSpPr>
          <p:spPr bwMode="auto">
            <a:xfrm>
              <a:off x="6596063" y="2581275"/>
              <a:ext cx="0" cy="1516063"/>
            </a:xfrm>
            <a:custGeom>
              <a:avLst/>
              <a:gdLst>
                <a:gd name="T0" fmla="*/ 0 h 1516379"/>
                <a:gd name="T1" fmla="*/ 1512996 h 1516379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1516379">
                  <a:moveTo>
                    <a:pt x="0" y="0"/>
                  </a:moveTo>
                  <a:lnTo>
                    <a:pt x="0" y="1515838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66" name="object 78"/>
            <p:cNvSpPr>
              <a:spLocks noChangeArrowheads="1"/>
            </p:cNvSpPr>
            <p:nvPr/>
          </p:nvSpPr>
          <p:spPr bwMode="auto">
            <a:xfrm>
              <a:off x="6327775" y="4095750"/>
              <a:ext cx="1347788" cy="303213"/>
            </a:xfrm>
            <a:prstGeom prst="rect">
              <a:avLst/>
            </a:prstGeom>
            <a:blipFill dpi="0" rotWithShape="1">
              <a:blip r:embed="rId2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67" name="object 79"/>
            <p:cNvSpPr>
              <a:spLocks/>
            </p:cNvSpPr>
            <p:nvPr/>
          </p:nvSpPr>
          <p:spPr bwMode="auto">
            <a:xfrm>
              <a:off x="6327775" y="4095750"/>
              <a:ext cx="1346200" cy="304800"/>
            </a:xfrm>
            <a:custGeom>
              <a:avLst/>
              <a:gdLst>
                <a:gd name="T0" fmla="*/ 0 w 1346200"/>
                <a:gd name="T1" fmla="*/ 0 h 304800"/>
                <a:gd name="T2" fmla="*/ 0 w 1346200"/>
                <a:gd name="T3" fmla="*/ 304350 h 304800"/>
                <a:gd name="T4" fmla="*/ 1346199 w 1346200"/>
                <a:gd name="T5" fmla="*/ 304349 h 304800"/>
                <a:gd name="T6" fmla="*/ 1346199 w 1346200"/>
                <a:gd name="T7" fmla="*/ 0 h 304800"/>
                <a:gd name="T8" fmla="*/ 0 w 1346200"/>
                <a:gd name="T9" fmla="*/ 0 h 3048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46200" h="304800">
                  <a:moveTo>
                    <a:pt x="0" y="0"/>
                  </a:moveTo>
                  <a:lnTo>
                    <a:pt x="0" y="304350"/>
                  </a:lnTo>
                  <a:lnTo>
                    <a:pt x="1346199" y="304349"/>
                  </a:lnTo>
                  <a:lnTo>
                    <a:pt x="134619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4156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68" name="object 80"/>
            <p:cNvSpPr>
              <a:spLocks noChangeArrowheads="1"/>
            </p:cNvSpPr>
            <p:nvPr/>
          </p:nvSpPr>
          <p:spPr bwMode="auto">
            <a:xfrm>
              <a:off x="6567488" y="2554288"/>
              <a:ext cx="57150" cy="55562"/>
            </a:xfrm>
            <a:prstGeom prst="rect">
              <a:avLst/>
            </a:prstGeom>
            <a:blipFill dpi="0" rotWithShape="1">
              <a:blip r:embed="rId29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69" name="object 81"/>
            <p:cNvSpPr>
              <a:spLocks/>
            </p:cNvSpPr>
            <p:nvPr/>
          </p:nvSpPr>
          <p:spPr bwMode="auto">
            <a:xfrm>
              <a:off x="6567488" y="2554288"/>
              <a:ext cx="58737" cy="55562"/>
            </a:xfrm>
            <a:custGeom>
              <a:avLst/>
              <a:gdLst>
                <a:gd name="T0" fmla="*/ 0 w 59054"/>
                <a:gd name="T1" fmla="*/ 26261 h 55880"/>
                <a:gd name="T2" fmla="*/ 2791 w 59054"/>
                <a:gd name="T3" fmla="*/ 14573 h 55880"/>
                <a:gd name="T4" fmla="*/ 10273 w 59054"/>
                <a:gd name="T5" fmla="*/ 5390 h 55880"/>
                <a:gd name="T6" fmla="*/ 21114 w 59054"/>
                <a:gd name="T7" fmla="*/ 0 h 55880"/>
                <a:gd name="T8" fmla="*/ 35894 w 59054"/>
                <a:gd name="T9" fmla="*/ 1601 h 55880"/>
                <a:gd name="T10" fmla="*/ 46691 w 59054"/>
                <a:gd name="T11" fmla="*/ 7074 h 55880"/>
                <a:gd name="T12" fmla="*/ 53353 w 59054"/>
                <a:gd name="T13" fmla="*/ 15460 h 55880"/>
                <a:gd name="T14" fmla="*/ 55731 w 59054"/>
                <a:gd name="T15" fmla="*/ 25796 h 55880"/>
                <a:gd name="T16" fmla="*/ 53055 w 59054"/>
                <a:gd name="T17" fmla="*/ 37810 h 55880"/>
                <a:gd name="T18" fmla="*/ 45800 w 59054"/>
                <a:gd name="T19" fmla="*/ 47139 h 55880"/>
                <a:gd name="T20" fmla="*/ 35135 w 59054"/>
                <a:gd name="T21" fmla="*/ 52550 h 55880"/>
                <a:gd name="T22" fmla="*/ 20449 w 59054"/>
                <a:gd name="T23" fmla="*/ 50964 h 55880"/>
                <a:gd name="T24" fmla="*/ 9514 w 59054"/>
                <a:gd name="T25" fmla="*/ 45569 h 55880"/>
                <a:gd name="T26" fmla="*/ 2609 w 59054"/>
                <a:gd name="T27" fmla="*/ 37300 h 55880"/>
                <a:gd name="T28" fmla="*/ 13 w 59054"/>
                <a:gd name="T29" fmla="*/ 27090 h 55880"/>
                <a:gd name="T30" fmla="*/ 0 w 59054"/>
                <a:gd name="T31" fmla="*/ 26261 h 5588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054" h="55880">
                  <a:moveTo>
                    <a:pt x="0" y="27645"/>
                  </a:moveTo>
                  <a:lnTo>
                    <a:pt x="2929" y="15340"/>
                  </a:lnTo>
                  <a:lnTo>
                    <a:pt x="10783" y="5674"/>
                  </a:lnTo>
                  <a:lnTo>
                    <a:pt x="22162" y="0"/>
                  </a:lnTo>
                  <a:lnTo>
                    <a:pt x="37676" y="1684"/>
                  </a:lnTo>
                  <a:lnTo>
                    <a:pt x="49008" y="7446"/>
                  </a:lnTo>
                  <a:lnTo>
                    <a:pt x="56001" y="16274"/>
                  </a:lnTo>
                  <a:lnTo>
                    <a:pt x="58497" y="27155"/>
                  </a:lnTo>
                  <a:lnTo>
                    <a:pt x="55688" y="39802"/>
                  </a:lnTo>
                  <a:lnTo>
                    <a:pt x="48074" y="49623"/>
                  </a:lnTo>
                  <a:lnTo>
                    <a:pt x="36881" y="55318"/>
                  </a:lnTo>
                  <a:lnTo>
                    <a:pt x="21464" y="53649"/>
                  </a:lnTo>
                  <a:lnTo>
                    <a:pt x="9986" y="47969"/>
                  </a:lnTo>
                  <a:lnTo>
                    <a:pt x="2738" y="39265"/>
                  </a:lnTo>
                  <a:lnTo>
                    <a:pt x="13" y="28518"/>
                  </a:lnTo>
                  <a:lnTo>
                    <a:pt x="0" y="27645"/>
                  </a:lnTo>
                  <a:close/>
                </a:path>
              </a:pathLst>
            </a:custGeom>
            <a:noFill/>
            <a:ln w="4156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70" name="object 82"/>
            <p:cNvSpPr>
              <a:spLocks noChangeArrowheads="1"/>
            </p:cNvSpPr>
            <p:nvPr/>
          </p:nvSpPr>
          <p:spPr bwMode="auto">
            <a:xfrm>
              <a:off x="6451600" y="3463925"/>
              <a:ext cx="58738" cy="53975"/>
            </a:xfrm>
            <a:prstGeom prst="rect">
              <a:avLst/>
            </a:prstGeom>
            <a:blipFill dpi="0" rotWithShape="1">
              <a:blip r:embed="rId30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71" name="object 83"/>
            <p:cNvSpPr>
              <a:spLocks/>
            </p:cNvSpPr>
            <p:nvPr/>
          </p:nvSpPr>
          <p:spPr bwMode="auto">
            <a:xfrm>
              <a:off x="6451600" y="3463925"/>
              <a:ext cx="58738" cy="53975"/>
            </a:xfrm>
            <a:custGeom>
              <a:avLst/>
              <a:gdLst>
                <a:gd name="T0" fmla="*/ 0 w 59054"/>
                <a:gd name="T1" fmla="*/ 27398 h 53975"/>
                <a:gd name="T2" fmla="*/ 2699 w 59054"/>
                <a:gd name="T3" fmla="*/ 15163 h 53975"/>
                <a:gd name="T4" fmla="*/ 9955 w 59054"/>
                <a:gd name="T5" fmla="*/ 5635 h 53975"/>
                <a:gd name="T6" fmla="*/ 20486 w 59054"/>
                <a:gd name="T7" fmla="*/ 0 h 53975"/>
                <a:gd name="T8" fmla="*/ 35087 w 59054"/>
                <a:gd name="T9" fmla="*/ 1472 h 53975"/>
                <a:gd name="T10" fmla="*/ 45982 w 59054"/>
                <a:gd name="T11" fmla="*/ 6790 h 53975"/>
                <a:gd name="T12" fmla="*/ 52955 w 59054"/>
                <a:gd name="T13" fmla="*/ 15102 h 53975"/>
                <a:gd name="T14" fmla="*/ 55801 w 59054"/>
                <a:gd name="T15" fmla="*/ 25551 h 53975"/>
                <a:gd name="T16" fmla="*/ 53248 w 59054"/>
                <a:gd name="T17" fmla="*/ 38268 h 53975"/>
                <a:gd name="T18" fmla="*/ 46296 w 59054"/>
                <a:gd name="T19" fmla="*/ 48039 h 53975"/>
                <a:gd name="T20" fmla="*/ 36143 w 59054"/>
                <a:gd name="T21" fmla="*/ 53898 h 53975"/>
                <a:gd name="T22" fmla="*/ 21200 w 59054"/>
                <a:gd name="T23" fmla="*/ 52592 h 53975"/>
                <a:gd name="T24" fmla="*/ 10112 w 59054"/>
                <a:gd name="T25" fmla="*/ 47479 h 53975"/>
                <a:gd name="T26" fmla="*/ 3024 w 59054"/>
                <a:gd name="T27" fmla="*/ 39469 h 53975"/>
                <a:gd name="T28" fmla="*/ 83 w 59054"/>
                <a:gd name="T29" fmla="*/ 29471 h 53975"/>
                <a:gd name="T30" fmla="*/ 0 w 59054"/>
                <a:gd name="T31" fmla="*/ 27398 h 539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9054" h="53975">
                  <a:moveTo>
                    <a:pt x="0" y="27398"/>
                  </a:moveTo>
                  <a:lnTo>
                    <a:pt x="2834" y="15163"/>
                  </a:lnTo>
                  <a:lnTo>
                    <a:pt x="10448" y="5635"/>
                  </a:lnTo>
                  <a:lnTo>
                    <a:pt x="21499" y="0"/>
                  </a:lnTo>
                  <a:lnTo>
                    <a:pt x="36824" y="1472"/>
                  </a:lnTo>
                  <a:lnTo>
                    <a:pt x="48256" y="6790"/>
                  </a:lnTo>
                  <a:lnTo>
                    <a:pt x="55575" y="15102"/>
                  </a:lnTo>
                  <a:lnTo>
                    <a:pt x="58561" y="25551"/>
                  </a:lnTo>
                  <a:lnTo>
                    <a:pt x="55882" y="38268"/>
                  </a:lnTo>
                  <a:lnTo>
                    <a:pt x="48586" y="48039"/>
                  </a:lnTo>
                  <a:lnTo>
                    <a:pt x="37932" y="53898"/>
                  </a:lnTo>
                  <a:lnTo>
                    <a:pt x="22249" y="52592"/>
                  </a:lnTo>
                  <a:lnTo>
                    <a:pt x="10612" y="47479"/>
                  </a:lnTo>
                  <a:lnTo>
                    <a:pt x="3174" y="39469"/>
                  </a:lnTo>
                  <a:lnTo>
                    <a:pt x="83" y="29471"/>
                  </a:lnTo>
                  <a:lnTo>
                    <a:pt x="0" y="27398"/>
                  </a:lnTo>
                  <a:close/>
                </a:path>
              </a:pathLst>
            </a:custGeom>
            <a:noFill/>
            <a:ln w="4156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72" name="object 84"/>
            <p:cNvSpPr>
              <a:spLocks noChangeArrowheads="1"/>
            </p:cNvSpPr>
            <p:nvPr/>
          </p:nvSpPr>
          <p:spPr bwMode="auto">
            <a:xfrm>
              <a:off x="6480175" y="4702175"/>
              <a:ext cx="1079500" cy="303213"/>
            </a:xfrm>
            <a:prstGeom prst="rect">
              <a:avLst/>
            </a:prstGeom>
            <a:blipFill dpi="0" rotWithShape="1">
              <a:blip r:embed="rId31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73" name="object 85"/>
            <p:cNvSpPr>
              <a:spLocks/>
            </p:cNvSpPr>
            <p:nvPr/>
          </p:nvSpPr>
          <p:spPr bwMode="auto">
            <a:xfrm>
              <a:off x="6481763" y="4702175"/>
              <a:ext cx="1077912" cy="303213"/>
            </a:xfrm>
            <a:custGeom>
              <a:avLst/>
              <a:gdLst>
                <a:gd name="T0" fmla="*/ 0 w 1077595"/>
                <a:gd name="T1" fmla="*/ 0 h 302895"/>
                <a:gd name="T2" fmla="*/ 0 w 1077595"/>
                <a:gd name="T3" fmla="*/ 305637 h 302895"/>
                <a:gd name="T4" fmla="*/ 1080306 w 1077595"/>
                <a:gd name="T5" fmla="*/ 305636 h 302895"/>
                <a:gd name="T6" fmla="*/ 1080306 w 1077595"/>
                <a:gd name="T7" fmla="*/ 0 h 302895"/>
                <a:gd name="T8" fmla="*/ 0 w 1077595"/>
                <a:gd name="T9" fmla="*/ 0 h 3028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7595" h="302895">
                  <a:moveTo>
                    <a:pt x="0" y="0"/>
                  </a:moveTo>
                  <a:lnTo>
                    <a:pt x="0" y="302764"/>
                  </a:lnTo>
                  <a:lnTo>
                    <a:pt x="1077450" y="302763"/>
                  </a:lnTo>
                  <a:lnTo>
                    <a:pt x="107745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4156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74" name="object 86"/>
            <p:cNvSpPr>
              <a:spLocks noChangeArrowheads="1"/>
            </p:cNvSpPr>
            <p:nvPr/>
          </p:nvSpPr>
          <p:spPr bwMode="auto">
            <a:xfrm>
              <a:off x="7183438" y="4408488"/>
              <a:ext cx="7937" cy="311150"/>
            </a:xfrm>
            <a:prstGeom prst="rect">
              <a:avLst/>
            </a:prstGeom>
            <a:blipFill dpi="0" rotWithShape="1">
              <a:blip r:embed="rId3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75" name="object 87"/>
            <p:cNvSpPr>
              <a:spLocks/>
            </p:cNvSpPr>
            <p:nvPr/>
          </p:nvSpPr>
          <p:spPr bwMode="auto">
            <a:xfrm>
              <a:off x="7173913" y="4398963"/>
              <a:ext cx="0" cy="303212"/>
            </a:xfrm>
            <a:custGeom>
              <a:avLst/>
              <a:gdLst>
                <a:gd name="T0" fmla="*/ 0 h 303529"/>
                <a:gd name="T1" fmla="*/ 300375 h 303529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03529">
                  <a:moveTo>
                    <a:pt x="0" y="0"/>
                  </a:moveTo>
                  <a:lnTo>
                    <a:pt x="0" y="303212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63576" name="object 88"/>
            <p:cNvSpPr>
              <a:spLocks noChangeArrowheads="1"/>
            </p:cNvSpPr>
            <p:nvPr/>
          </p:nvSpPr>
          <p:spPr bwMode="auto">
            <a:xfrm>
              <a:off x="7299325" y="4408488"/>
              <a:ext cx="7938" cy="311150"/>
            </a:xfrm>
            <a:prstGeom prst="rect">
              <a:avLst/>
            </a:prstGeom>
            <a:blipFill dpi="0" rotWithShape="1">
              <a:blip r:embed="rId3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000" i="1">
                  <a:solidFill>
                    <a:srgbClr val="001777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63577" name="object 89"/>
            <p:cNvSpPr>
              <a:spLocks/>
            </p:cNvSpPr>
            <p:nvPr/>
          </p:nvSpPr>
          <p:spPr bwMode="auto">
            <a:xfrm>
              <a:off x="7289800" y="4398963"/>
              <a:ext cx="0" cy="303212"/>
            </a:xfrm>
            <a:custGeom>
              <a:avLst/>
              <a:gdLst>
                <a:gd name="T0" fmla="*/ 0 h 303529"/>
                <a:gd name="T1" fmla="*/ 300375 h 303529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303529">
                  <a:moveTo>
                    <a:pt x="0" y="0"/>
                  </a:moveTo>
                  <a:lnTo>
                    <a:pt x="0" y="303212"/>
                  </a:lnTo>
                </a:path>
              </a:pathLst>
            </a:custGeom>
            <a:noFill/>
            <a:ln w="9409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  <p:sp>
          <p:nvSpPr>
            <p:cNvPr id="92" name="object 92"/>
            <p:cNvSpPr txBox="1"/>
            <p:nvPr/>
          </p:nvSpPr>
          <p:spPr>
            <a:xfrm>
              <a:off x="4964113" y="4816475"/>
              <a:ext cx="577850" cy="1270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>
                <a:defRPr/>
              </a:pPr>
              <a:r>
                <a:rPr sz="800" b="1" dirty="0">
                  <a:solidFill>
                    <a:srgbClr val="474747"/>
                  </a:solidFill>
                  <a:latin typeface="Arial"/>
                  <a:cs typeface="Arial"/>
                </a:rPr>
                <a:t>B</a:t>
              </a:r>
              <a:r>
                <a:rPr sz="800" b="1" spc="-60" dirty="0">
                  <a:solidFill>
                    <a:srgbClr val="474747"/>
                  </a:solidFill>
                  <a:latin typeface="Arial"/>
                  <a:cs typeface="Arial"/>
                </a:rPr>
                <a:t>A</a:t>
              </a:r>
              <a:r>
                <a:rPr sz="800" b="1" spc="-5" dirty="0">
                  <a:solidFill>
                    <a:srgbClr val="474747"/>
                  </a:solidFill>
                  <a:latin typeface="Arial"/>
                  <a:cs typeface="Arial"/>
                </a:rPr>
                <a:t>TT</a:t>
              </a:r>
              <a:r>
                <a:rPr sz="800" b="1" dirty="0">
                  <a:solidFill>
                    <a:srgbClr val="474747"/>
                  </a:solidFill>
                  <a:latin typeface="Arial"/>
                  <a:cs typeface="Arial"/>
                </a:rPr>
                <a:t>E</a:t>
              </a:r>
              <a:r>
                <a:rPr sz="800" b="1" spc="-30" dirty="0">
                  <a:solidFill>
                    <a:srgbClr val="474747"/>
                  </a:solidFill>
                  <a:latin typeface="Arial"/>
                  <a:cs typeface="Arial"/>
                </a:rPr>
                <a:t>R</a:t>
              </a:r>
              <a:r>
                <a:rPr sz="800" b="1" spc="-10" dirty="0">
                  <a:solidFill>
                    <a:srgbClr val="474747"/>
                  </a:solidFill>
                  <a:latin typeface="Arial"/>
                  <a:cs typeface="Arial"/>
                </a:rPr>
                <a:t>Y</a:t>
              </a:r>
              <a:r>
                <a:rPr sz="800" b="1" spc="-15" dirty="0">
                  <a:solidFill>
                    <a:srgbClr val="474747"/>
                  </a:solidFill>
                  <a:latin typeface="Arial"/>
                  <a:cs typeface="Arial"/>
                </a:rPr>
                <a:t> </a:t>
              </a:r>
              <a:r>
                <a:rPr sz="800" b="1" dirty="0">
                  <a:solidFill>
                    <a:srgbClr val="474747"/>
                  </a:solidFill>
                  <a:latin typeface="Arial"/>
                  <a:cs typeface="Arial"/>
                </a:rPr>
                <a:t>1</a:t>
              </a:r>
              <a:endParaRPr sz="800" dirty="0">
                <a:latin typeface="Arial"/>
                <a:cs typeface="Arial"/>
              </a:endParaRPr>
            </a:p>
          </p:txBody>
        </p:sp>
        <p:sp>
          <p:nvSpPr>
            <p:cNvPr id="93" name="object 93"/>
            <p:cNvSpPr txBox="1"/>
            <p:nvPr/>
          </p:nvSpPr>
          <p:spPr>
            <a:xfrm>
              <a:off x="6761163" y="4805363"/>
              <a:ext cx="576262" cy="1270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>
                <a:defRPr/>
              </a:pPr>
              <a:r>
                <a:rPr sz="800" b="1" dirty="0">
                  <a:solidFill>
                    <a:srgbClr val="474747"/>
                  </a:solidFill>
                  <a:latin typeface="Arial"/>
                  <a:cs typeface="Arial"/>
                </a:rPr>
                <a:t>B</a:t>
              </a:r>
              <a:r>
                <a:rPr sz="800" b="1" spc="-60" dirty="0">
                  <a:solidFill>
                    <a:srgbClr val="474747"/>
                  </a:solidFill>
                  <a:latin typeface="Arial"/>
                  <a:cs typeface="Arial"/>
                </a:rPr>
                <a:t>A</a:t>
              </a:r>
              <a:r>
                <a:rPr sz="800" b="1" spc="-5" dirty="0">
                  <a:solidFill>
                    <a:srgbClr val="474747"/>
                  </a:solidFill>
                  <a:latin typeface="Arial"/>
                  <a:cs typeface="Arial"/>
                </a:rPr>
                <a:t>TT</a:t>
              </a:r>
              <a:r>
                <a:rPr sz="800" b="1" dirty="0">
                  <a:solidFill>
                    <a:srgbClr val="474747"/>
                  </a:solidFill>
                  <a:latin typeface="Arial"/>
                  <a:cs typeface="Arial"/>
                </a:rPr>
                <a:t>E</a:t>
              </a:r>
              <a:r>
                <a:rPr sz="800" b="1" spc="-30" dirty="0">
                  <a:solidFill>
                    <a:srgbClr val="474747"/>
                  </a:solidFill>
                  <a:latin typeface="Arial"/>
                  <a:cs typeface="Arial"/>
                </a:rPr>
                <a:t>R</a:t>
              </a:r>
              <a:r>
                <a:rPr sz="800" b="1" spc="-10" dirty="0">
                  <a:solidFill>
                    <a:srgbClr val="474747"/>
                  </a:solidFill>
                  <a:latin typeface="Arial"/>
                  <a:cs typeface="Arial"/>
                </a:rPr>
                <a:t>Y</a:t>
              </a:r>
              <a:r>
                <a:rPr sz="800" b="1" spc="-15" dirty="0">
                  <a:solidFill>
                    <a:srgbClr val="474747"/>
                  </a:solidFill>
                  <a:latin typeface="Arial"/>
                  <a:cs typeface="Arial"/>
                </a:rPr>
                <a:t> </a:t>
              </a:r>
              <a:r>
                <a:rPr sz="800" b="1" dirty="0">
                  <a:solidFill>
                    <a:srgbClr val="474747"/>
                  </a:solidFill>
                  <a:latin typeface="Arial"/>
                  <a:cs typeface="Arial"/>
                </a:rPr>
                <a:t>2</a:t>
              </a:r>
              <a:endParaRPr sz="800" dirty="0">
                <a:latin typeface="Arial"/>
                <a:cs typeface="Arial"/>
              </a:endParaRPr>
            </a:p>
          </p:txBody>
        </p:sp>
        <p:sp>
          <p:nvSpPr>
            <p:cNvPr id="94" name="object 94"/>
            <p:cNvSpPr txBox="1"/>
            <p:nvPr/>
          </p:nvSpPr>
          <p:spPr>
            <a:xfrm>
              <a:off x="5049838" y="4198938"/>
              <a:ext cx="341312" cy="1270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>
                <a:defRPr/>
              </a:pPr>
              <a:r>
                <a:rPr sz="800" b="1" dirty="0">
                  <a:solidFill>
                    <a:srgbClr val="474747"/>
                  </a:solidFill>
                  <a:latin typeface="Arial"/>
                  <a:cs typeface="Arial"/>
                </a:rPr>
                <a:t>BCM</a:t>
              </a:r>
              <a:r>
                <a:rPr sz="800" b="1" spc="-5" dirty="0">
                  <a:solidFill>
                    <a:srgbClr val="474747"/>
                  </a:solidFill>
                  <a:latin typeface="Arial"/>
                  <a:cs typeface="Arial"/>
                </a:rPr>
                <a:t> </a:t>
              </a:r>
              <a:r>
                <a:rPr sz="800" b="1" dirty="0">
                  <a:solidFill>
                    <a:srgbClr val="474747"/>
                  </a:solidFill>
                  <a:latin typeface="Arial"/>
                  <a:cs typeface="Arial"/>
                </a:rPr>
                <a:t>1</a:t>
              </a:r>
              <a:endParaRPr sz="800" dirty="0">
                <a:latin typeface="Arial"/>
                <a:cs typeface="Arial"/>
              </a:endParaRPr>
            </a:p>
          </p:txBody>
        </p:sp>
        <p:sp>
          <p:nvSpPr>
            <p:cNvPr id="95" name="object 95"/>
            <p:cNvSpPr txBox="1"/>
            <p:nvPr/>
          </p:nvSpPr>
          <p:spPr>
            <a:xfrm>
              <a:off x="6877050" y="4202113"/>
              <a:ext cx="342900" cy="127000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2700">
                <a:defRPr/>
              </a:pPr>
              <a:r>
                <a:rPr sz="800" b="1" dirty="0">
                  <a:solidFill>
                    <a:srgbClr val="474747"/>
                  </a:solidFill>
                  <a:latin typeface="Arial"/>
                  <a:cs typeface="Arial"/>
                </a:rPr>
                <a:t>BCM</a:t>
              </a:r>
              <a:r>
                <a:rPr sz="800" b="1" spc="-5" dirty="0">
                  <a:solidFill>
                    <a:srgbClr val="474747"/>
                  </a:solidFill>
                  <a:latin typeface="Arial"/>
                  <a:cs typeface="Arial"/>
                </a:rPr>
                <a:t> </a:t>
              </a:r>
              <a:r>
                <a:rPr sz="800" b="1" dirty="0">
                  <a:solidFill>
                    <a:srgbClr val="474747"/>
                  </a:solidFill>
                  <a:latin typeface="Arial"/>
                  <a:cs typeface="Arial"/>
                </a:rPr>
                <a:t>2</a:t>
              </a:r>
              <a:endParaRPr sz="800" dirty="0">
                <a:latin typeface="Arial"/>
                <a:cs typeface="Arial"/>
              </a:endParaRPr>
            </a:p>
          </p:txBody>
        </p:sp>
        <p:sp>
          <p:nvSpPr>
            <p:cNvPr id="63583" name="object 96"/>
            <p:cNvSpPr>
              <a:spLocks/>
            </p:cNvSpPr>
            <p:nvPr/>
          </p:nvSpPr>
          <p:spPr bwMode="auto">
            <a:xfrm>
              <a:off x="8386763" y="3367088"/>
              <a:ext cx="193675" cy="93662"/>
            </a:xfrm>
            <a:custGeom>
              <a:avLst/>
              <a:gdLst>
                <a:gd name="T0" fmla="*/ 0 w 193675"/>
                <a:gd name="T1" fmla="*/ 47833 h 93345"/>
                <a:gd name="T2" fmla="*/ 14255 w 193675"/>
                <a:gd name="T3" fmla="*/ 12761 h 93345"/>
                <a:gd name="T4" fmla="*/ 35861 w 193675"/>
                <a:gd name="T5" fmla="*/ 0 h 93345"/>
                <a:gd name="T6" fmla="*/ 51914 w 193675"/>
                <a:gd name="T7" fmla="*/ 716 h 93345"/>
                <a:gd name="T8" fmla="*/ 85780 w 193675"/>
                <a:gd name="T9" fmla="*/ 17751 h 93345"/>
                <a:gd name="T10" fmla="*/ 97530 w 193675"/>
                <a:gd name="T11" fmla="*/ 53431 h 93345"/>
                <a:gd name="T12" fmla="*/ 101838 w 193675"/>
                <a:gd name="T13" fmla="*/ 66839 h 93345"/>
                <a:gd name="T14" fmla="*/ 108341 w 193675"/>
                <a:gd name="T15" fmla="*/ 77984 h 93345"/>
                <a:gd name="T16" fmla="*/ 116726 w 193675"/>
                <a:gd name="T17" fmla="*/ 86686 h 93345"/>
                <a:gd name="T18" fmla="*/ 126687 w 193675"/>
                <a:gd name="T19" fmla="*/ 92788 h 93345"/>
                <a:gd name="T20" fmla="*/ 137910 w 193675"/>
                <a:gd name="T21" fmla="*/ 96108 h 93345"/>
                <a:gd name="T22" fmla="*/ 152881 w 193675"/>
                <a:gd name="T23" fmla="*/ 94777 h 93345"/>
                <a:gd name="T24" fmla="*/ 165828 w 193675"/>
                <a:gd name="T25" fmla="*/ 90518 h 93345"/>
                <a:gd name="T26" fmla="*/ 176542 w 193675"/>
                <a:gd name="T27" fmla="*/ 83767 h 93345"/>
                <a:gd name="T28" fmla="*/ 184814 w 193675"/>
                <a:gd name="T29" fmla="*/ 74937 h 93345"/>
                <a:gd name="T30" fmla="*/ 190433 w 193675"/>
                <a:gd name="T31" fmla="*/ 64467 h 93345"/>
                <a:gd name="T32" fmla="*/ 193188 w 193675"/>
                <a:gd name="T33" fmla="*/ 52784 h 933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3675" h="93345">
                  <a:moveTo>
                    <a:pt x="0" y="46395"/>
                  </a:moveTo>
                  <a:lnTo>
                    <a:pt x="14255" y="12378"/>
                  </a:lnTo>
                  <a:lnTo>
                    <a:pt x="35861" y="0"/>
                  </a:lnTo>
                  <a:lnTo>
                    <a:pt x="51914" y="698"/>
                  </a:lnTo>
                  <a:lnTo>
                    <a:pt x="85780" y="17217"/>
                  </a:lnTo>
                  <a:lnTo>
                    <a:pt x="97530" y="51824"/>
                  </a:lnTo>
                  <a:lnTo>
                    <a:pt x="101838" y="64830"/>
                  </a:lnTo>
                  <a:lnTo>
                    <a:pt x="108341" y="75639"/>
                  </a:lnTo>
                  <a:lnTo>
                    <a:pt x="116726" y="84083"/>
                  </a:lnTo>
                  <a:lnTo>
                    <a:pt x="126687" y="89997"/>
                  </a:lnTo>
                  <a:lnTo>
                    <a:pt x="137910" y="93218"/>
                  </a:lnTo>
                  <a:lnTo>
                    <a:pt x="152881" y="91928"/>
                  </a:lnTo>
                  <a:lnTo>
                    <a:pt x="165828" y="87799"/>
                  </a:lnTo>
                  <a:lnTo>
                    <a:pt x="176542" y="81246"/>
                  </a:lnTo>
                  <a:lnTo>
                    <a:pt x="184814" y="72683"/>
                  </a:lnTo>
                  <a:lnTo>
                    <a:pt x="190433" y="62529"/>
                  </a:lnTo>
                  <a:lnTo>
                    <a:pt x="193188" y="51198"/>
                  </a:lnTo>
                </a:path>
              </a:pathLst>
            </a:custGeom>
            <a:noFill/>
            <a:ln w="14121">
              <a:solidFill>
                <a:srgbClr val="5151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dirty="0"/>
            </a:p>
          </p:txBody>
        </p:sp>
      </p:grp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432719" y="32544"/>
            <a:ext cx="8229600" cy="1143000"/>
          </a:xfrm>
        </p:spPr>
        <p:txBody>
          <a:bodyPr/>
          <a:lstStyle/>
          <a:p>
            <a:r>
              <a:rPr lang="en-US" altLang="en-US" dirty="0"/>
              <a:t>Power Electronics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4A4CBBF8-6C39-4A59-848D-99A5AA9F2A92}"/>
              </a:ext>
            </a:extLst>
          </p:cNvPr>
          <p:cNvPicPr/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5D123D-4A1C-4221-8CB3-A6B08A74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827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13EFBDBC-3A68-472C-9B11-D5942C32A4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 Narrow" panose="020B0606020202030204" pitchFamily="34" charset="0"/>
                <a:cs typeface="Arial Narrow" panose="020B0606020202030204" pitchFamily="34" charset="0"/>
              </a:rPr>
              <a:t>DG &amp; CHP with Ultra Low Emissions</a:t>
            </a:r>
          </a:p>
        </p:txBody>
      </p:sp>
      <p:sp>
        <p:nvSpPr>
          <p:cNvPr id="41987" name="Content Placeholder 1">
            <a:extLst>
              <a:ext uri="{FF2B5EF4-FFF2-40B4-BE49-F238E27FC236}">
                <a16:creationId xmlns:a16="http://schemas.microsoft.com/office/drawing/2014/main" id="{1E059AF0-AFA7-4542-985C-2E171F6D7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58149"/>
            <a:ext cx="8493125" cy="40290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ct val="10000"/>
              </a:spcBef>
              <a:spcAft>
                <a:spcPct val="30000"/>
              </a:spcAft>
            </a:pPr>
            <a:r>
              <a:rPr lang="en-US" altLang="en-US" sz="2500" dirty="0">
                <a:latin typeface="Arial Narrow" panose="020B0606020202030204" pitchFamily="34" charset="0"/>
                <a:cs typeface="Arial Narrow" panose="020B0606020202030204" pitchFamily="34" charset="0"/>
              </a:rPr>
              <a:t>Natural Gas </a:t>
            </a:r>
            <a:r>
              <a:rPr lang="en-US" altLang="en-US" sz="2500" dirty="0" err="1">
                <a:latin typeface="Arial Narrow" panose="020B0606020202030204" pitchFamily="34" charset="0"/>
                <a:cs typeface="Arial Narrow" panose="020B0606020202030204" pitchFamily="34" charset="0"/>
              </a:rPr>
              <a:t>Microturbines</a:t>
            </a:r>
            <a:r>
              <a:rPr lang="en-US" altLang="en-US" sz="2500" dirty="0">
                <a:latin typeface="Arial Narrow" panose="020B0606020202030204" pitchFamily="34" charset="0"/>
                <a:cs typeface="Arial Narrow" panose="020B0606020202030204" pitchFamily="34" charset="0"/>
              </a:rPr>
              <a:t>: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  <a:spcAft>
                <a:spcPct val="30000"/>
              </a:spcAft>
            </a:pPr>
            <a:r>
              <a:rPr lang="en-US" altLang="en-US" dirty="0">
                <a:latin typeface="Arial Narrow" panose="020B0606020202030204" pitchFamily="34" charset="0"/>
                <a:cs typeface="Arial Narrow" panose="020B0606020202030204" pitchFamily="34" charset="0"/>
              </a:rPr>
              <a:t>40 PPM CO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  <a:spcAft>
                <a:spcPct val="30000"/>
              </a:spcAft>
            </a:pPr>
            <a:r>
              <a:rPr lang="en-US" altLang="en-US" dirty="0">
                <a:latin typeface="Arial Narrow" panose="020B0606020202030204" pitchFamily="34" charset="0"/>
                <a:cs typeface="Arial Narrow" panose="020B0606020202030204" pitchFamily="34" charset="0"/>
              </a:rPr>
              <a:t>9PPM NOx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  <a:spcAft>
                <a:spcPct val="30000"/>
              </a:spcAft>
            </a:pPr>
            <a:r>
              <a:rPr lang="en-US" altLang="en-US" dirty="0">
                <a:latin typeface="Arial Narrow" panose="020B0606020202030204" pitchFamily="34" charset="0"/>
                <a:cs typeface="Arial Narrow" panose="020B0606020202030204" pitchFamily="34" charset="0"/>
              </a:rPr>
              <a:t>7 PPM VOC</a:t>
            </a:r>
          </a:p>
          <a:p>
            <a:pPr>
              <a:lnSpc>
                <a:spcPct val="110000"/>
              </a:lnSpc>
              <a:spcBef>
                <a:spcPct val="10000"/>
              </a:spcBef>
              <a:spcAft>
                <a:spcPct val="30000"/>
              </a:spcAft>
            </a:pPr>
            <a:r>
              <a:rPr lang="en-US" altLang="en-US" sz="2500" dirty="0">
                <a:latin typeface="Arial Narrow" panose="020B0606020202030204" pitchFamily="34" charset="0"/>
                <a:cs typeface="Arial Narrow" panose="020B0606020202030204" pitchFamily="34" charset="0"/>
              </a:rPr>
              <a:t>Optional LE Design </a:t>
            </a:r>
          </a:p>
          <a:p>
            <a:pPr>
              <a:lnSpc>
                <a:spcPct val="110000"/>
              </a:lnSpc>
              <a:spcBef>
                <a:spcPct val="10000"/>
              </a:spcBef>
              <a:spcAft>
                <a:spcPct val="30000"/>
              </a:spcAft>
            </a:pPr>
            <a:r>
              <a:rPr lang="en-US" altLang="en-US" sz="2500" dirty="0">
                <a:latin typeface="Arial Narrow" panose="020B0606020202030204" pitchFamily="34" charset="0"/>
                <a:cs typeface="Arial Narrow" panose="020B0606020202030204" pitchFamily="34" charset="0"/>
              </a:rPr>
              <a:t>Ultra-low NO</a:t>
            </a:r>
            <a:r>
              <a:rPr lang="en-US" altLang="en-US" sz="2500" baseline="-25000" dirty="0">
                <a:latin typeface="Arial Narrow" panose="020B0606020202030204" pitchFamily="34" charset="0"/>
                <a:cs typeface="Arial Narrow" panose="020B0606020202030204" pitchFamily="34" charset="0"/>
              </a:rPr>
              <a:t>X</a:t>
            </a:r>
          </a:p>
          <a:p>
            <a:pPr lvl="1">
              <a:lnSpc>
                <a:spcPct val="110000"/>
              </a:lnSpc>
              <a:spcBef>
                <a:spcPct val="10000"/>
              </a:spcBef>
              <a:spcAft>
                <a:spcPct val="30000"/>
              </a:spcAft>
            </a:pPr>
            <a:r>
              <a:rPr lang="en-US" altLang="en-US" sz="1800" dirty="0">
                <a:latin typeface="Arial Narrow" panose="020B0606020202030204" pitchFamily="34" charset="0"/>
                <a:cs typeface="Arial Narrow" panose="020B0606020202030204" pitchFamily="34" charset="0"/>
              </a:rPr>
              <a:t>Less than 5ppm</a:t>
            </a:r>
          </a:p>
          <a:p>
            <a:pPr>
              <a:lnSpc>
                <a:spcPct val="110000"/>
              </a:lnSpc>
              <a:spcBef>
                <a:spcPct val="10000"/>
              </a:spcBef>
              <a:spcAft>
                <a:spcPct val="30000"/>
              </a:spcAft>
            </a:pPr>
            <a:r>
              <a:rPr lang="en-US" altLang="en-US" sz="2500" dirty="0">
                <a:latin typeface="Arial Narrow" panose="020B0606020202030204" pitchFamily="34" charset="0"/>
                <a:cs typeface="Arial Narrow" panose="020B0606020202030204" pitchFamily="34" charset="0"/>
              </a:rPr>
              <a:t>No additional catalyst requirement</a:t>
            </a:r>
          </a:p>
          <a:p>
            <a:pPr>
              <a:lnSpc>
                <a:spcPct val="110000"/>
              </a:lnSpc>
              <a:spcBef>
                <a:spcPct val="10000"/>
              </a:spcBef>
              <a:spcAft>
                <a:spcPct val="30000"/>
              </a:spcAft>
            </a:pPr>
            <a:r>
              <a:rPr lang="en-US" altLang="en-US" sz="2500" dirty="0">
                <a:latin typeface="Arial Narrow" panose="020B0606020202030204" pitchFamily="34" charset="0"/>
                <a:cs typeface="Arial Narrow" panose="020B0606020202030204" pitchFamily="34" charset="0"/>
              </a:rPr>
              <a:t>Considered an insignificant source of emissions in all 50 stares</a:t>
            </a:r>
          </a:p>
          <a:p>
            <a:pPr>
              <a:lnSpc>
                <a:spcPct val="110000"/>
              </a:lnSpc>
            </a:pPr>
            <a:endParaRPr lang="en-US" altLang="en-US" dirty="0"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pic>
        <p:nvPicPr>
          <p:cNvPr id="41988" name="Picture 1">
            <a:extLst>
              <a:ext uri="{FF2B5EF4-FFF2-40B4-BE49-F238E27FC236}">
                <a16:creationId xmlns:a16="http://schemas.microsoft.com/office/drawing/2014/main" id="{9C01EEEB-61FD-47DF-AFB7-0A33A5ED7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84"/>
          <a:stretch>
            <a:fillRect/>
          </a:stretch>
        </p:blipFill>
        <p:spPr bwMode="auto">
          <a:xfrm>
            <a:off x="6126480" y="2158149"/>
            <a:ext cx="4722813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E3EE3C-5135-42E8-9152-20D53A53ED2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675587-EE85-471F-A0C5-A0FC80D4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56333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53515" y="303562"/>
            <a:ext cx="8229600" cy="443198"/>
          </a:xfrm>
        </p:spPr>
        <p:txBody>
          <a:bodyPr vert="horz" lIns="0" tIns="0" rIns="0" bIns="0" rtlCol="0" anchor="b">
            <a:spAutoFit/>
          </a:bodyPr>
          <a:lstStyle/>
          <a:p>
            <a:pPr marL="115570">
              <a:defRPr/>
            </a:pPr>
            <a:r>
              <a:rPr lang="en-US" spc="-5" dirty="0"/>
              <a:t>Broa</a:t>
            </a:r>
            <a:r>
              <a:rPr lang="en-US" dirty="0"/>
              <a:t>d Product </a:t>
            </a:r>
            <a:r>
              <a:rPr lang="en-US" spc="-20" dirty="0"/>
              <a:t>Offering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F1521-809C-4DDF-BE46-9F1706977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57" y="1143001"/>
            <a:ext cx="8368018" cy="2173085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798ABA5B-CB1C-48BF-B52A-93535B76E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667" y="3429000"/>
            <a:ext cx="8229599" cy="2819400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6000" i="1" dirty="0">
              <a:solidFill>
                <a:srgbClr val="001777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E41FE-9F45-4D70-A57D-A55B39A3377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89E589-2B43-4FC4-8D40-6D39DF42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24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1639" y="6312408"/>
            <a:ext cx="1080516" cy="464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91638" y="410688"/>
            <a:ext cx="6804661" cy="751488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entury Gothic"/>
                <a:cs typeface="Century Gothic"/>
              </a:rPr>
              <a:t>C1000S </a:t>
            </a:r>
            <a:r>
              <a:rPr spc="-5" dirty="0">
                <a:latin typeface="Century Gothic"/>
                <a:cs typeface="Century Gothic"/>
              </a:rPr>
              <a:t>Series</a:t>
            </a:r>
            <a:r>
              <a:rPr spc="-90" dirty="0">
                <a:latin typeface="Century Gothic"/>
                <a:cs typeface="Century Gothic"/>
              </a:rPr>
              <a:t> </a:t>
            </a:r>
            <a:r>
              <a:rPr spc="-5" dirty="0">
                <a:latin typeface="Century Gothic"/>
                <a:cs typeface="Century Gothic"/>
              </a:rPr>
              <a:t>Turbine</a:t>
            </a:r>
            <a:endParaRPr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4059" y="1628306"/>
            <a:ext cx="3477220" cy="2360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6223204" y="1549876"/>
            <a:ext cx="4057385" cy="2358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3350117" y="4087199"/>
            <a:ext cx="4537334" cy="27224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4BD5E-7090-4EE7-A9E6-B34A4E2EB2B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18861"/>
            <a:ext cx="1160780" cy="7212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EDC5EE-82EF-4E0D-BEC0-EBAE446A2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Modular Data Center Soloution Assessment 04242020 zzz301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0044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Company All Hands_Win32_MS v3" id="{1F352A5D-0EBE-49A2-9FF7-DEF81AB6F3C6}" vid="{D35781EA-2188-4D84-8966-791644CE13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1302</Words>
  <Application>Microsoft Office PowerPoint</Application>
  <PresentationFormat>Widescreen</PresentationFormat>
  <Paragraphs>237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Century Gothic</vt:lpstr>
      <vt:lpstr>Symbol</vt:lpstr>
      <vt:lpstr>Times New Roman</vt:lpstr>
      <vt:lpstr>Wingdings</vt:lpstr>
      <vt:lpstr>RetrospectVTI</vt:lpstr>
      <vt:lpstr>NGENX Energy</vt:lpstr>
      <vt:lpstr>PowerPoint Presentation</vt:lpstr>
      <vt:lpstr>Microturbine Power and Cooling</vt:lpstr>
      <vt:lpstr> Rotor Shaft</vt:lpstr>
      <vt:lpstr>PowerPoint Presentation</vt:lpstr>
      <vt:lpstr>Power Electronics</vt:lpstr>
      <vt:lpstr>DG &amp; CHP with Ultra Low Emissions</vt:lpstr>
      <vt:lpstr>Broad Product Offering</vt:lpstr>
      <vt:lpstr>C1000S Series Turbine</vt:lpstr>
      <vt:lpstr>Resiliency (N+ Redundancy)</vt:lpstr>
      <vt:lpstr>C1000S Series</vt:lpstr>
      <vt:lpstr>Part Load Efficiency</vt:lpstr>
      <vt:lpstr>Hot Water</vt:lpstr>
      <vt:lpstr>Steam Production</vt:lpstr>
      <vt:lpstr>Chilled Water</vt:lpstr>
      <vt:lpstr>Remote Monitoring</vt:lpstr>
      <vt:lpstr>PowerPoint Presentation</vt:lpstr>
      <vt:lpstr>Case Studies</vt:lpstr>
      <vt:lpstr>PowerPoint Presentation</vt:lpstr>
      <vt:lpstr>OATI Data Center</vt:lpstr>
      <vt:lpstr>Caribbean Microgrid</vt:lpstr>
      <vt:lpstr>Modular Data Center Integration with in rack cooling capability</vt:lpstr>
      <vt:lpstr>PowerPoint Presentation</vt:lpstr>
      <vt:lpstr>PUE Improvement under chilled water approach</vt:lpstr>
      <vt:lpstr>PUE 1.15 versus ~1.7 for traditional brick and mortar</vt:lpstr>
      <vt:lpstr>CHP Financial Assessment</vt:lpstr>
      <vt:lpstr>PowerPoint Presentation</vt:lpstr>
      <vt:lpstr>Wrap Up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2020-04-23T21:24:32Z</dcterms:created>
  <dcterms:modified xsi:type="dcterms:W3CDTF">2020-05-06T15:48:08Z</dcterms:modified>
</cp:coreProperties>
</file>