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428" r:id="rId4"/>
    <p:sldId id="258" r:id="rId5"/>
    <p:sldId id="420" r:id="rId6"/>
    <p:sldId id="421" r:id="rId7"/>
    <p:sldId id="425" r:id="rId8"/>
    <p:sldId id="422" r:id="rId9"/>
    <p:sldId id="426"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78" d="100"/>
          <a:sy n="78" d="100"/>
        </p:scale>
        <p:origin x="87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99A151-E6C7-4BE1-9077-A7A6897169F6}" type="datetimeFigureOut">
              <a:rPr lang="en-US" smtClean="0"/>
              <a:t>6/22/2023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C260E4-B3E1-41CD-B2C9-17568B6D4A3D}" type="slidenum">
              <a:rPr lang="en-US" smtClean="0"/>
              <a:t>‹#›</a:t>
            </a:fld>
            <a:endParaRPr lang="en-US"/>
          </a:p>
        </p:txBody>
      </p:sp>
    </p:spTree>
    <p:extLst>
      <p:ext uri="{BB962C8B-B14F-4D97-AF65-F5344CB8AC3E}">
        <p14:creationId xmlns:p14="http://schemas.microsoft.com/office/powerpoint/2010/main" val="1383289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F9ED292-8347-4C2A-85CA-4B1008D05E5A}" type="slidenum">
              <a:rPr lang="en-US" smtClean="0"/>
              <a:pPr/>
              <a:t>5</a:t>
            </a:fld>
            <a:endParaRPr lang="en-US" dirty="0"/>
          </a:p>
        </p:txBody>
      </p:sp>
    </p:spTree>
    <p:extLst>
      <p:ext uri="{BB962C8B-B14F-4D97-AF65-F5344CB8AC3E}">
        <p14:creationId xmlns:p14="http://schemas.microsoft.com/office/powerpoint/2010/main" val="1630992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F9ED292-8347-4C2A-85CA-4B1008D05E5A}" type="slidenum">
              <a:rPr lang="en-US" smtClean="0"/>
              <a:pPr/>
              <a:t>7</a:t>
            </a:fld>
            <a:endParaRPr lang="en-US" dirty="0"/>
          </a:p>
        </p:txBody>
      </p:sp>
    </p:spTree>
    <p:extLst>
      <p:ext uri="{BB962C8B-B14F-4D97-AF65-F5344CB8AC3E}">
        <p14:creationId xmlns:p14="http://schemas.microsoft.com/office/powerpoint/2010/main" val="3086684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5C6CF140-68D8-4AE6-9383-8C7DA99B77F7}" type="datetimeFigureOut">
              <a:rPr lang="en-US" smtClean="0"/>
              <a:t>6/22/2023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3F6C2-4278-42CC-9781-E43AF82C428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7424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6CF140-68D8-4AE6-9383-8C7DA99B77F7}" type="datetimeFigureOut">
              <a:rPr lang="en-US" smtClean="0"/>
              <a:t>6/22/2023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3F6C2-4278-42CC-9781-E43AF82C428C}" type="slidenum">
              <a:rPr lang="en-US" smtClean="0"/>
              <a:t>‹#›</a:t>
            </a:fld>
            <a:endParaRPr lang="en-US"/>
          </a:p>
        </p:txBody>
      </p:sp>
    </p:spTree>
    <p:extLst>
      <p:ext uri="{BB962C8B-B14F-4D97-AF65-F5344CB8AC3E}">
        <p14:creationId xmlns:p14="http://schemas.microsoft.com/office/powerpoint/2010/main" val="1901226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6CF140-68D8-4AE6-9383-8C7DA99B77F7}" type="datetimeFigureOut">
              <a:rPr lang="en-US" smtClean="0"/>
              <a:t>6/22/2023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3F6C2-4278-42CC-9781-E43AF82C428C}"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5318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6CF140-68D8-4AE6-9383-8C7DA99B77F7}" type="datetimeFigureOut">
              <a:rPr lang="en-US" smtClean="0"/>
              <a:t>6/22/2023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3F6C2-4278-42CC-9781-E43AF82C428C}" type="slidenum">
              <a:rPr lang="en-US" smtClean="0"/>
              <a:t>‹#›</a:t>
            </a:fld>
            <a:endParaRPr lang="en-US"/>
          </a:p>
        </p:txBody>
      </p:sp>
    </p:spTree>
    <p:extLst>
      <p:ext uri="{BB962C8B-B14F-4D97-AF65-F5344CB8AC3E}">
        <p14:creationId xmlns:p14="http://schemas.microsoft.com/office/powerpoint/2010/main" val="575932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6CF140-68D8-4AE6-9383-8C7DA99B77F7}" type="datetimeFigureOut">
              <a:rPr lang="en-US" smtClean="0"/>
              <a:t>6/22/2023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3F6C2-4278-42CC-9781-E43AF82C428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4690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C6CF140-68D8-4AE6-9383-8C7DA99B77F7}" type="datetimeFigureOut">
              <a:rPr lang="en-US" smtClean="0"/>
              <a:t>6/22/2023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C3F6C2-4278-42CC-9781-E43AF82C428C}" type="slidenum">
              <a:rPr lang="en-US" smtClean="0"/>
              <a:t>‹#›</a:t>
            </a:fld>
            <a:endParaRPr lang="en-US"/>
          </a:p>
        </p:txBody>
      </p:sp>
    </p:spTree>
    <p:extLst>
      <p:ext uri="{BB962C8B-B14F-4D97-AF65-F5344CB8AC3E}">
        <p14:creationId xmlns:p14="http://schemas.microsoft.com/office/powerpoint/2010/main" val="2989021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C6CF140-68D8-4AE6-9383-8C7DA99B77F7}" type="datetimeFigureOut">
              <a:rPr lang="en-US" smtClean="0"/>
              <a:t>6/22/2023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C3F6C2-4278-42CC-9781-E43AF82C428C}" type="slidenum">
              <a:rPr lang="en-US" smtClean="0"/>
              <a:t>‹#›</a:t>
            </a:fld>
            <a:endParaRPr lang="en-US"/>
          </a:p>
        </p:txBody>
      </p:sp>
    </p:spTree>
    <p:extLst>
      <p:ext uri="{BB962C8B-B14F-4D97-AF65-F5344CB8AC3E}">
        <p14:creationId xmlns:p14="http://schemas.microsoft.com/office/powerpoint/2010/main" val="2527658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C6CF140-68D8-4AE6-9383-8C7DA99B77F7}" type="datetimeFigureOut">
              <a:rPr lang="en-US" smtClean="0"/>
              <a:t>6/22/2023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C3F6C2-4278-42CC-9781-E43AF82C428C}" type="slidenum">
              <a:rPr lang="en-US" smtClean="0"/>
              <a:t>‹#›</a:t>
            </a:fld>
            <a:endParaRPr lang="en-US"/>
          </a:p>
        </p:txBody>
      </p:sp>
    </p:spTree>
    <p:extLst>
      <p:ext uri="{BB962C8B-B14F-4D97-AF65-F5344CB8AC3E}">
        <p14:creationId xmlns:p14="http://schemas.microsoft.com/office/powerpoint/2010/main" val="3443659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6CF140-68D8-4AE6-9383-8C7DA99B77F7}" type="datetimeFigureOut">
              <a:rPr lang="en-US" smtClean="0"/>
              <a:t>6/22/2023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C3F6C2-4278-42CC-9781-E43AF82C428C}" type="slidenum">
              <a:rPr lang="en-US" smtClean="0"/>
              <a:t>‹#›</a:t>
            </a:fld>
            <a:endParaRPr lang="en-US"/>
          </a:p>
        </p:txBody>
      </p:sp>
    </p:spTree>
    <p:extLst>
      <p:ext uri="{BB962C8B-B14F-4D97-AF65-F5344CB8AC3E}">
        <p14:creationId xmlns:p14="http://schemas.microsoft.com/office/powerpoint/2010/main" val="3353298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C6CF140-68D8-4AE6-9383-8C7DA99B77F7}" type="datetimeFigureOut">
              <a:rPr lang="en-US" smtClean="0"/>
              <a:t>6/22/2023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C3F6C2-4278-42CC-9781-E43AF82C428C}" type="slidenum">
              <a:rPr lang="en-US" smtClean="0"/>
              <a:t>‹#›</a:t>
            </a:fld>
            <a:endParaRPr lang="en-US"/>
          </a:p>
        </p:txBody>
      </p:sp>
    </p:spTree>
    <p:extLst>
      <p:ext uri="{BB962C8B-B14F-4D97-AF65-F5344CB8AC3E}">
        <p14:creationId xmlns:p14="http://schemas.microsoft.com/office/powerpoint/2010/main" val="4277488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C6CF140-68D8-4AE6-9383-8C7DA99B77F7}" type="datetimeFigureOut">
              <a:rPr lang="en-US" smtClean="0"/>
              <a:t>6/22/2023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C3F6C2-4278-42CC-9781-E43AF82C428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0495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5C6CF140-68D8-4AE6-9383-8C7DA99B77F7}" type="datetimeFigureOut">
              <a:rPr lang="en-US" smtClean="0"/>
              <a:t>6/22/2023</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1C3F6C2-4278-42CC-9781-E43AF82C428C}"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91368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8F90C-293A-39A5-A5A0-167B50EBBEF5}"/>
              </a:ext>
            </a:extLst>
          </p:cNvPr>
          <p:cNvSpPr>
            <a:spLocks noGrp="1"/>
          </p:cNvSpPr>
          <p:nvPr>
            <p:ph type="ctrTitle"/>
          </p:nvPr>
        </p:nvSpPr>
        <p:spPr/>
        <p:txBody>
          <a:bodyPr>
            <a:normAutofit fontScale="90000"/>
          </a:bodyPr>
          <a:lstStyle/>
          <a:p>
            <a:r>
              <a:rPr lang="en-US" dirty="0"/>
              <a:t>infrastructure sector </a:t>
            </a:r>
            <a:br>
              <a:rPr lang="en-US" dirty="0"/>
            </a:br>
            <a:r>
              <a:rPr lang="en-US" dirty="0"/>
              <a:t>department of </a:t>
            </a:r>
            <a:r>
              <a:rPr lang="en-US" dirty="0" err="1"/>
              <a:t>tc&amp;I</a:t>
            </a:r>
            <a:br>
              <a:rPr lang="en-US" dirty="0"/>
            </a:br>
            <a:endParaRPr lang="en-US" dirty="0"/>
          </a:p>
        </p:txBody>
      </p:sp>
      <p:sp>
        <p:nvSpPr>
          <p:cNvPr id="3" name="Subtitle 2">
            <a:extLst>
              <a:ext uri="{FF2B5EF4-FFF2-40B4-BE49-F238E27FC236}">
                <a16:creationId xmlns:a16="http://schemas.microsoft.com/office/drawing/2014/main" id="{532EC43B-29BA-7D80-F145-72FB21E3EDA0}"/>
              </a:ext>
            </a:extLst>
          </p:cNvPr>
          <p:cNvSpPr>
            <a:spLocks noGrp="1"/>
          </p:cNvSpPr>
          <p:nvPr>
            <p:ph type="subTitle" idx="1"/>
          </p:nvPr>
        </p:nvSpPr>
        <p:spPr/>
        <p:txBody>
          <a:bodyPr/>
          <a:lstStyle/>
          <a:p>
            <a:r>
              <a:rPr lang="en-US" dirty="0"/>
              <a:t>12</a:t>
            </a:r>
            <a:r>
              <a:rPr lang="en-US" baseline="30000" dirty="0"/>
              <a:t>th</a:t>
            </a:r>
            <a:r>
              <a:rPr lang="en-US" dirty="0"/>
              <a:t> State National Leadership Conference</a:t>
            </a:r>
          </a:p>
          <a:p>
            <a:r>
              <a:rPr lang="en-US" dirty="0"/>
              <a:t>June 21 -23, 2023</a:t>
            </a:r>
          </a:p>
        </p:txBody>
      </p:sp>
      <p:pic>
        <p:nvPicPr>
          <p:cNvPr id="4" name="Picture 3">
            <a:extLst>
              <a:ext uri="{FF2B5EF4-FFF2-40B4-BE49-F238E27FC236}">
                <a16:creationId xmlns:a16="http://schemas.microsoft.com/office/drawing/2014/main" id="{39007F19-BAE7-2079-41DB-E9464394DE91}"/>
              </a:ext>
            </a:extLst>
          </p:cNvPr>
          <p:cNvPicPr>
            <a:picLocks noChangeAspect="1"/>
          </p:cNvPicPr>
          <p:nvPr/>
        </p:nvPicPr>
        <p:blipFill>
          <a:blip r:embed="rId2"/>
          <a:stretch>
            <a:fillRect/>
          </a:stretch>
        </p:blipFill>
        <p:spPr>
          <a:xfrm>
            <a:off x="1033463" y="4762969"/>
            <a:ext cx="1857376" cy="1857376"/>
          </a:xfrm>
          <a:prstGeom prst="rect">
            <a:avLst/>
          </a:prstGeom>
        </p:spPr>
      </p:pic>
    </p:spTree>
    <p:extLst>
      <p:ext uri="{BB962C8B-B14F-4D97-AF65-F5344CB8AC3E}">
        <p14:creationId xmlns:p14="http://schemas.microsoft.com/office/powerpoint/2010/main" val="3218921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B1F77-F262-63BF-9300-224CD2FC236D}"/>
              </a:ext>
            </a:extLst>
          </p:cNvPr>
          <p:cNvSpPr>
            <a:spLocks noGrp="1"/>
          </p:cNvSpPr>
          <p:nvPr>
            <p:ph type="title" idx="4294967295"/>
          </p:nvPr>
        </p:nvSpPr>
        <p:spPr>
          <a:xfrm>
            <a:off x="1126066" y="415925"/>
            <a:ext cx="10608733" cy="1116013"/>
          </a:xfrm>
        </p:spPr>
        <p:txBody>
          <a:bodyPr/>
          <a:lstStyle/>
          <a:p>
            <a:r>
              <a:rPr lang="en-US" dirty="0"/>
              <a:t>Background</a:t>
            </a:r>
          </a:p>
        </p:txBody>
      </p:sp>
      <p:sp>
        <p:nvSpPr>
          <p:cNvPr id="3" name="Content Placeholder 2">
            <a:extLst>
              <a:ext uri="{FF2B5EF4-FFF2-40B4-BE49-F238E27FC236}">
                <a16:creationId xmlns:a16="http://schemas.microsoft.com/office/drawing/2014/main" id="{789455F9-01B6-E0DA-3594-4615AC3A857F}"/>
              </a:ext>
            </a:extLst>
          </p:cNvPr>
          <p:cNvSpPr>
            <a:spLocks noGrp="1"/>
          </p:cNvSpPr>
          <p:nvPr>
            <p:ph idx="4294967295"/>
          </p:nvPr>
        </p:nvSpPr>
        <p:spPr>
          <a:xfrm>
            <a:off x="1126066" y="1371600"/>
            <a:ext cx="10380134" cy="4851399"/>
          </a:xfrm>
        </p:spPr>
        <p:txBody>
          <a:bodyPr>
            <a:normAutofit fontScale="77500" lnSpcReduction="20000"/>
          </a:bodyPr>
          <a:lstStyle/>
          <a:p>
            <a:r>
              <a:rPr lang="en-US" sz="2600" dirty="0"/>
              <a:t>Under Compact II the benefits of </a:t>
            </a:r>
            <a:r>
              <a:rPr lang="en-US" sz="2600" b="1" dirty="0"/>
              <a:t>the infrastructure sector program </a:t>
            </a:r>
            <a:r>
              <a:rPr lang="en-US" sz="2600" dirty="0"/>
              <a:t>were not fully realized because of a number of factors, including:</a:t>
            </a:r>
          </a:p>
          <a:p>
            <a:endParaRPr lang="en-US" sz="2600" dirty="0"/>
          </a:p>
          <a:p>
            <a:pPr lvl="2">
              <a:buFont typeface="Wingdings" panose="05000000000000000000" pitchFamily="2" charset="2"/>
              <a:buChar char="§"/>
            </a:pPr>
            <a:r>
              <a:rPr lang="en-US" sz="2800" dirty="0"/>
              <a:t>Restrictions on the type of projects that could be financed (Tier1/Tier 2) leading to challenges in aligning state priorities with the priorities set out in the agreement.</a:t>
            </a:r>
          </a:p>
          <a:p>
            <a:pPr lvl="2">
              <a:buFont typeface="Wingdings" panose="05000000000000000000" pitchFamily="2" charset="2"/>
              <a:buChar char="§"/>
            </a:pPr>
            <a:r>
              <a:rPr lang="en-US" sz="2800" dirty="0"/>
              <a:t>Absence of an institutional framework to manage the sector in the early years</a:t>
            </a:r>
          </a:p>
          <a:p>
            <a:pPr lvl="2">
              <a:buFont typeface="Wingdings" panose="05000000000000000000" pitchFamily="2" charset="2"/>
              <a:buChar char="§"/>
            </a:pPr>
            <a:r>
              <a:rPr lang="en-US" sz="2800" dirty="0"/>
              <a:t>The need to establish new institutional and staffing arrangements after 2016 and associated problems in recruiting professional staff for the PMO Offices</a:t>
            </a:r>
          </a:p>
          <a:p>
            <a:pPr lvl="2">
              <a:buFont typeface="Wingdings" panose="05000000000000000000" pitchFamily="2" charset="2"/>
              <a:buChar char="§"/>
            </a:pPr>
            <a:r>
              <a:rPr lang="en-US" sz="2800" dirty="0"/>
              <a:t>Delays in securing land title deeds</a:t>
            </a:r>
          </a:p>
          <a:p>
            <a:pPr lvl="2">
              <a:buFont typeface="Wingdings" panose="05000000000000000000" pitchFamily="2" charset="2"/>
              <a:buChar char="§"/>
            </a:pPr>
            <a:r>
              <a:rPr lang="en-US" sz="2800" dirty="0"/>
              <a:t>Disputes/disagreements between the FSM and OIA leading to non-approval and/or extended delays in the approval of grant requests</a:t>
            </a:r>
          </a:p>
          <a:p>
            <a:pPr lvl="2">
              <a:buFont typeface="Wingdings" panose="05000000000000000000" pitchFamily="2" charset="2"/>
              <a:buChar char="§"/>
            </a:pPr>
            <a:r>
              <a:rPr lang="en-US" sz="2800" dirty="0"/>
              <a:t>Construction capacity constraints in the FSM and the region leading to difficulties in meeting the competitive bidding requirements set out in the FPA</a:t>
            </a:r>
          </a:p>
          <a:p>
            <a:pPr lvl="2">
              <a:buFont typeface="Wingdings" panose="05000000000000000000" pitchFamily="2" charset="2"/>
              <a:buChar char="§"/>
            </a:pPr>
            <a:r>
              <a:rPr lang="en-US" sz="2800" dirty="0"/>
              <a:t>With respect to </a:t>
            </a:r>
            <a:r>
              <a:rPr lang="en-US" sz="2800" b="1" dirty="0"/>
              <a:t>the IMF, </a:t>
            </a:r>
            <a:r>
              <a:rPr lang="en-US" sz="2800" dirty="0"/>
              <a:t>the scope of activities have been limited by difficulties in meeting matching requirements </a:t>
            </a:r>
          </a:p>
          <a:p>
            <a:endParaRPr lang="en-US" dirty="0"/>
          </a:p>
          <a:p>
            <a:endParaRPr lang="en-US" dirty="0"/>
          </a:p>
        </p:txBody>
      </p:sp>
    </p:spTree>
    <p:extLst>
      <p:ext uri="{BB962C8B-B14F-4D97-AF65-F5344CB8AC3E}">
        <p14:creationId xmlns:p14="http://schemas.microsoft.com/office/powerpoint/2010/main" val="1022243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B3826-FCC2-65DE-3A26-0898211DDDDA}"/>
              </a:ext>
            </a:extLst>
          </p:cNvPr>
          <p:cNvSpPr>
            <a:spLocks noGrp="1"/>
          </p:cNvSpPr>
          <p:nvPr>
            <p:ph type="title" idx="4294967295"/>
          </p:nvPr>
        </p:nvSpPr>
        <p:spPr>
          <a:xfrm>
            <a:off x="821267" y="-254000"/>
            <a:ext cx="7696200" cy="2269067"/>
          </a:xfrm>
        </p:spPr>
        <p:txBody>
          <a:bodyPr/>
          <a:lstStyle/>
          <a:p>
            <a:r>
              <a:rPr lang="en-US" dirty="0"/>
              <a:t>The current situation</a:t>
            </a:r>
          </a:p>
        </p:txBody>
      </p:sp>
      <p:sp>
        <p:nvSpPr>
          <p:cNvPr id="3" name="Content Placeholder 2">
            <a:extLst>
              <a:ext uri="{FF2B5EF4-FFF2-40B4-BE49-F238E27FC236}">
                <a16:creationId xmlns:a16="http://schemas.microsoft.com/office/drawing/2014/main" id="{85B5BAD5-2E86-34EF-CCC7-E92771C7F6E9}"/>
              </a:ext>
            </a:extLst>
          </p:cNvPr>
          <p:cNvSpPr>
            <a:spLocks noGrp="1"/>
          </p:cNvSpPr>
          <p:nvPr>
            <p:ph sz="half" idx="4294967295"/>
          </p:nvPr>
        </p:nvSpPr>
        <p:spPr>
          <a:xfrm>
            <a:off x="990600" y="1295400"/>
            <a:ext cx="4699000" cy="5013325"/>
          </a:xfrm>
        </p:spPr>
        <p:txBody>
          <a:bodyPr>
            <a:normAutofit fontScale="70000" lnSpcReduction="20000"/>
          </a:bodyPr>
          <a:lstStyle/>
          <a:p>
            <a:pPr>
              <a:buFont typeface="Wingdings" panose="05000000000000000000" pitchFamily="2" charset="2"/>
              <a:buChar char="§"/>
            </a:pPr>
            <a:r>
              <a:rPr lang="en-US" sz="2800" dirty="0">
                <a:solidFill>
                  <a:schemeClr val="tx2"/>
                </a:solidFill>
              </a:rPr>
              <a:t>Over $200 million invested in Infrastructure so far under Compact II in schools, health care, water/wastewater and power systems </a:t>
            </a:r>
          </a:p>
          <a:p>
            <a:pPr>
              <a:buFont typeface="Wingdings" panose="05000000000000000000" pitchFamily="2" charset="2"/>
              <a:buChar char="§"/>
            </a:pPr>
            <a:r>
              <a:rPr lang="en-US" sz="2800" dirty="0">
                <a:solidFill>
                  <a:schemeClr val="tx2"/>
                </a:solidFill>
              </a:rPr>
              <a:t>16 ongoing projects with projected investment of over $116 million  (including Kosrae Hospital, 5 new Dispensaries in Chuuk, 3 major water/waste water projects in Yap and additional infra for COM and new schools in Pohnpei)</a:t>
            </a:r>
          </a:p>
          <a:p>
            <a:pPr>
              <a:buFont typeface="Wingdings" panose="05000000000000000000" pitchFamily="2" charset="2"/>
              <a:buChar char="§"/>
            </a:pPr>
            <a:r>
              <a:rPr lang="en-US" sz="2800" dirty="0">
                <a:solidFill>
                  <a:schemeClr val="tx2"/>
                </a:solidFill>
              </a:rPr>
              <a:t>Another 3 projects out to bid with estimated investment of $30 million</a:t>
            </a:r>
          </a:p>
          <a:p>
            <a:pPr>
              <a:buFont typeface="Wingdings" panose="05000000000000000000" pitchFamily="2" charset="2"/>
              <a:buChar char="§"/>
            </a:pPr>
            <a:r>
              <a:rPr lang="en-US" sz="2800" dirty="0">
                <a:solidFill>
                  <a:schemeClr val="tx2"/>
                </a:solidFill>
              </a:rPr>
              <a:t>Start being made on Chuuk Hospital Project with scoping and masterplan</a:t>
            </a:r>
          </a:p>
          <a:p>
            <a:pPr>
              <a:buFont typeface="Wingdings" panose="05000000000000000000" pitchFamily="2" charset="2"/>
              <a:buChar char="§"/>
            </a:pPr>
            <a:r>
              <a:rPr lang="en-US" sz="2800" dirty="0">
                <a:solidFill>
                  <a:schemeClr val="tx2"/>
                </a:solidFill>
              </a:rPr>
              <a:t>Infrastructure Backlog which was $270 million 3 years ago is now about $140 million and projected to reduce to $90 million by the end of Compact </a:t>
            </a:r>
            <a:r>
              <a:rPr lang="en-US" sz="2800" b="1" dirty="0">
                <a:solidFill>
                  <a:schemeClr val="tx2"/>
                </a:solidFill>
              </a:rPr>
              <a:t>II</a:t>
            </a:r>
          </a:p>
          <a:p>
            <a:pPr marL="285750" indent="-285750">
              <a:buFont typeface="Arial" panose="020B0604020202020204" pitchFamily="34" charset="0"/>
              <a:buChar char="•"/>
            </a:pPr>
            <a:endParaRPr lang="en-US" sz="2000" dirty="0"/>
          </a:p>
          <a:p>
            <a:endParaRPr lang="en-US" sz="2000" dirty="0"/>
          </a:p>
          <a:p>
            <a:endParaRPr lang="en-US" dirty="0"/>
          </a:p>
        </p:txBody>
      </p:sp>
      <p:pic>
        <p:nvPicPr>
          <p:cNvPr id="5" name="Content Placeholder 4">
            <a:extLst>
              <a:ext uri="{FF2B5EF4-FFF2-40B4-BE49-F238E27FC236}">
                <a16:creationId xmlns:a16="http://schemas.microsoft.com/office/drawing/2014/main" id="{9F6E9367-0CB6-6C80-4FC8-D761FDBB8BC6}"/>
              </a:ext>
            </a:extLst>
          </p:cNvPr>
          <p:cNvPicPr>
            <a:picLocks noGrp="1"/>
          </p:cNvPicPr>
          <p:nvPr>
            <p:ph sz="half" idx="4294967295"/>
          </p:nvPr>
        </p:nvPicPr>
        <p:blipFill>
          <a:blip r:embed="rId2" cstate="print">
            <a:extLst>
              <a:ext uri="{28A0092B-C50C-407E-A947-70E740481C1C}">
                <a14:useLocalDpi xmlns:a14="http://schemas.microsoft.com/office/drawing/2010/main" val="0"/>
              </a:ext>
            </a:extLst>
          </a:blip>
          <a:stretch>
            <a:fillRect/>
          </a:stretch>
        </p:blipFill>
        <p:spPr>
          <a:xfrm>
            <a:off x="7284014" y="849856"/>
            <a:ext cx="3565525" cy="1624012"/>
          </a:xfrm>
          <a:prstGeom prst="rect">
            <a:avLst/>
          </a:prstGeom>
        </p:spPr>
      </p:pic>
      <p:pic>
        <p:nvPicPr>
          <p:cNvPr id="6" name="Picture 5">
            <a:extLst>
              <a:ext uri="{FF2B5EF4-FFF2-40B4-BE49-F238E27FC236}">
                <a16:creationId xmlns:a16="http://schemas.microsoft.com/office/drawing/2014/main" id="{EFA7EC6F-D120-9A55-360D-56889B2D5A2F}"/>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7283379" y="2516730"/>
            <a:ext cx="3566160" cy="1737360"/>
          </a:xfrm>
          <a:prstGeom prst="rect">
            <a:avLst/>
          </a:prstGeom>
        </p:spPr>
      </p:pic>
      <p:pic>
        <p:nvPicPr>
          <p:cNvPr id="7" name="Picture 6" descr="A high angle view of a building under construction&#10;&#10;Description automatically generated with medium confidence">
            <a:extLst>
              <a:ext uri="{FF2B5EF4-FFF2-40B4-BE49-F238E27FC236}">
                <a16:creationId xmlns:a16="http://schemas.microsoft.com/office/drawing/2014/main" id="{EC0C30A8-515B-A333-B7AF-78E06F2543F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04051" y="4314388"/>
            <a:ext cx="3545488" cy="1994337"/>
          </a:xfrm>
          <a:prstGeom prst="rect">
            <a:avLst/>
          </a:prstGeom>
        </p:spPr>
      </p:pic>
    </p:spTree>
    <p:extLst>
      <p:ext uri="{BB962C8B-B14F-4D97-AF65-F5344CB8AC3E}">
        <p14:creationId xmlns:p14="http://schemas.microsoft.com/office/powerpoint/2010/main" val="4134181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97720-33BF-F957-B80E-6E96AEB50B3C}"/>
              </a:ext>
            </a:extLst>
          </p:cNvPr>
          <p:cNvSpPr>
            <a:spLocks noGrp="1"/>
          </p:cNvSpPr>
          <p:nvPr>
            <p:ph type="title" idx="4294967295"/>
          </p:nvPr>
        </p:nvSpPr>
        <p:spPr>
          <a:xfrm>
            <a:off x="1634067" y="-203200"/>
            <a:ext cx="8086196" cy="2287588"/>
          </a:xfrm>
        </p:spPr>
        <p:txBody>
          <a:bodyPr/>
          <a:lstStyle/>
          <a:p>
            <a:r>
              <a:rPr lang="en-US" dirty="0"/>
              <a:t>Programs Under Compact 3</a:t>
            </a:r>
          </a:p>
        </p:txBody>
      </p:sp>
      <p:sp>
        <p:nvSpPr>
          <p:cNvPr id="3" name="Content Placeholder 2">
            <a:extLst>
              <a:ext uri="{FF2B5EF4-FFF2-40B4-BE49-F238E27FC236}">
                <a16:creationId xmlns:a16="http://schemas.microsoft.com/office/drawing/2014/main" id="{6A83EA69-CD6E-0B60-F5AE-8DB15D3EF6A4}"/>
              </a:ext>
            </a:extLst>
          </p:cNvPr>
          <p:cNvSpPr>
            <a:spLocks noGrp="1"/>
          </p:cNvSpPr>
          <p:nvPr>
            <p:ph idx="4294967295"/>
          </p:nvPr>
        </p:nvSpPr>
        <p:spPr>
          <a:xfrm>
            <a:off x="1634067" y="1676930"/>
            <a:ext cx="9585325" cy="3894137"/>
          </a:xfrm>
        </p:spPr>
        <p:txBody>
          <a:bodyPr>
            <a:normAutofit fontScale="77500" lnSpcReduction="20000"/>
          </a:bodyPr>
          <a:lstStyle/>
          <a:p>
            <a:pPr algn="l" eaLnBrk="1" hangingPunct="1"/>
            <a:r>
              <a:rPr lang="en-US" altLang="en-US" sz="3000" dirty="0"/>
              <a:t>Priority to be given to:</a:t>
            </a:r>
          </a:p>
          <a:p>
            <a:pPr marL="342900" indent="-342900" algn="l" eaLnBrk="1" hangingPunct="1">
              <a:buFont typeface="Arial" panose="020B0604020202020204" pitchFamily="34" charset="0"/>
              <a:buChar char="•"/>
            </a:pPr>
            <a:r>
              <a:rPr lang="en-US" altLang="en-US" sz="3000" dirty="0"/>
              <a:t>	Primary and Secondary Education</a:t>
            </a:r>
          </a:p>
          <a:p>
            <a:pPr marL="342900" indent="-342900" algn="l" eaLnBrk="1" hangingPunct="1">
              <a:buFont typeface="Arial" panose="020B0604020202020204" pitchFamily="34" charset="0"/>
              <a:buChar char="•"/>
            </a:pPr>
            <a:r>
              <a:rPr lang="en-US" altLang="en-US" sz="3000" dirty="0"/>
              <a:t>	Health and safety including water and wastewater</a:t>
            </a:r>
          </a:p>
          <a:p>
            <a:pPr marL="342900" indent="-342900" algn="l" eaLnBrk="1" hangingPunct="1">
              <a:buFont typeface="Arial" panose="020B0604020202020204" pitchFamily="34" charset="0"/>
              <a:buChar char="•"/>
            </a:pPr>
            <a:r>
              <a:rPr lang="en-US" altLang="en-US" sz="3000" dirty="0"/>
              <a:t>	Solid waste disposal</a:t>
            </a:r>
          </a:p>
          <a:p>
            <a:pPr marL="342900" indent="-342900" algn="l" eaLnBrk="1" hangingPunct="1">
              <a:buFont typeface="Arial" panose="020B0604020202020204" pitchFamily="34" charset="0"/>
              <a:buChar char="•"/>
            </a:pPr>
            <a:r>
              <a:rPr lang="en-US" altLang="en-US" sz="3000" dirty="0"/>
              <a:t>	Health care</a:t>
            </a:r>
          </a:p>
          <a:p>
            <a:pPr marL="342900" indent="-342900" algn="l" eaLnBrk="1" hangingPunct="1">
              <a:buFont typeface="Arial" panose="020B0604020202020204" pitchFamily="34" charset="0"/>
              <a:buChar char="•"/>
            </a:pPr>
            <a:r>
              <a:rPr lang="en-US" altLang="en-US" sz="3000" dirty="0"/>
              <a:t>	Airport and seaport improvements</a:t>
            </a:r>
          </a:p>
          <a:p>
            <a:pPr marL="342900" indent="-342900" algn="l" eaLnBrk="1" hangingPunct="1">
              <a:buFont typeface="Arial" panose="020B0604020202020204" pitchFamily="34" charset="0"/>
              <a:buChar char="•"/>
            </a:pPr>
            <a:r>
              <a:rPr lang="en-US" altLang="en-US" sz="3000" dirty="0"/>
              <a:t>	Roads</a:t>
            </a:r>
          </a:p>
          <a:p>
            <a:pPr marL="342900" indent="-342900" algn="l" eaLnBrk="1" hangingPunct="1">
              <a:buFont typeface="Arial" panose="020B0604020202020204" pitchFamily="34" charset="0"/>
              <a:buChar char="•"/>
            </a:pPr>
            <a:r>
              <a:rPr lang="en-US" altLang="en-US" sz="3000" dirty="0"/>
              <a:t> 	Seawalls</a:t>
            </a:r>
          </a:p>
          <a:p>
            <a:pPr marL="342900" indent="-342900" algn="l" eaLnBrk="1" hangingPunct="1">
              <a:buFont typeface="Arial" panose="020B0604020202020204" pitchFamily="34" charset="0"/>
              <a:buChar char="•"/>
            </a:pPr>
            <a:r>
              <a:rPr lang="en-US" altLang="en-US" sz="3000" dirty="0"/>
              <a:t>	Energy development including renewable energy</a:t>
            </a:r>
          </a:p>
          <a:p>
            <a:endParaRPr lang="en-US" dirty="0"/>
          </a:p>
        </p:txBody>
      </p:sp>
    </p:spTree>
    <p:extLst>
      <p:ext uri="{BB962C8B-B14F-4D97-AF65-F5344CB8AC3E}">
        <p14:creationId xmlns:p14="http://schemas.microsoft.com/office/powerpoint/2010/main" val="1514624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r>
              <a:rPr lang="en-US" sz="2000" dirty="0">
                <a:solidFill>
                  <a:schemeClr val="bg1"/>
                </a:solidFill>
              </a:rPr>
              <a:t>Slide </a:t>
            </a:r>
            <a:fld id="{91332264-9209-4263-AA5C-D762B5A32DD1}" type="slidenum">
              <a:rPr lang="en-US" sz="2000">
                <a:solidFill>
                  <a:schemeClr val="bg1"/>
                </a:solidFill>
              </a:rPr>
              <a:pPr/>
              <a:t>5</a:t>
            </a:fld>
            <a:endParaRPr lang="en-US" sz="1400" dirty="0">
              <a:solidFill>
                <a:schemeClr val="bg1"/>
              </a:solidFill>
            </a:endParaRPr>
          </a:p>
        </p:txBody>
      </p:sp>
      <p:sp>
        <p:nvSpPr>
          <p:cNvPr id="16" name="Title 4">
            <a:extLst>
              <a:ext uri="{FF2B5EF4-FFF2-40B4-BE49-F238E27FC236}">
                <a16:creationId xmlns:a16="http://schemas.microsoft.com/office/drawing/2014/main" id="{BBE9467D-92EA-4C89-BC58-1FFCA25A6BE1}"/>
              </a:ext>
            </a:extLst>
          </p:cNvPr>
          <p:cNvSpPr txBox="1">
            <a:spLocks/>
          </p:cNvSpPr>
          <p:nvPr/>
        </p:nvSpPr>
        <p:spPr bwMode="auto">
          <a:xfrm>
            <a:off x="2106420" y="1143001"/>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eaLnBrk="1" hangingPunct="1"/>
            <a:endParaRPr lang="en-US" altLang="en-US" dirty="0"/>
          </a:p>
        </p:txBody>
      </p:sp>
      <p:sp>
        <p:nvSpPr>
          <p:cNvPr id="17" name="Subtitle 2">
            <a:extLst>
              <a:ext uri="{FF2B5EF4-FFF2-40B4-BE49-F238E27FC236}">
                <a16:creationId xmlns:a16="http://schemas.microsoft.com/office/drawing/2014/main" id="{ECC43012-2D01-416B-B7EA-4CCF00B461A3}"/>
              </a:ext>
            </a:extLst>
          </p:cNvPr>
          <p:cNvSpPr txBox="1">
            <a:spLocks/>
          </p:cNvSpPr>
          <p:nvPr/>
        </p:nvSpPr>
        <p:spPr>
          <a:xfrm>
            <a:off x="2886363" y="4835891"/>
            <a:ext cx="6400800" cy="1219200"/>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en-US" sz="2800" dirty="0">
              <a:solidFill>
                <a:srgbClr val="0070C0"/>
              </a:solidFill>
            </a:endParaRPr>
          </a:p>
        </p:txBody>
      </p:sp>
      <p:pic>
        <p:nvPicPr>
          <p:cNvPr id="2" name="Picture 1">
            <a:extLst>
              <a:ext uri="{FF2B5EF4-FFF2-40B4-BE49-F238E27FC236}">
                <a16:creationId xmlns:a16="http://schemas.microsoft.com/office/drawing/2014/main" id="{C5590B48-9FAF-7045-144B-ED577D66B04B}"/>
              </a:ext>
            </a:extLst>
          </p:cNvPr>
          <p:cNvPicPr>
            <a:picLocks noChangeAspect="1"/>
          </p:cNvPicPr>
          <p:nvPr/>
        </p:nvPicPr>
        <p:blipFill>
          <a:blip r:embed="rId3"/>
          <a:stretch>
            <a:fillRect/>
          </a:stretch>
        </p:blipFill>
        <p:spPr>
          <a:xfrm>
            <a:off x="753533" y="247443"/>
            <a:ext cx="10253133" cy="6328727"/>
          </a:xfrm>
          <a:prstGeom prst="rect">
            <a:avLst/>
          </a:prstGeom>
        </p:spPr>
      </p:pic>
    </p:spTree>
    <p:extLst>
      <p:ext uri="{BB962C8B-B14F-4D97-AF65-F5344CB8AC3E}">
        <p14:creationId xmlns:p14="http://schemas.microsoft.com/office/powerpoint/2010/main" val="3242259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C63138-0479-C5C9-56E0-C641CE8F9EC6}"/>
              </a:ext>
            </a:extLst>
          </p:cNvPr>
          <p:cNvPicPr>
            <a:picLocks noChangeAspect="1"/>
          </p:cNvPicPr>
          <p:nvPr/>
        </p:nvPicPr>
        <p:blipFill>
          <a:blip r:embed="rId2"/>
          <a:stretch>
            <a:fillRect/>
          </a:stretch>
        </p:blipFill>
        <p:spPr>
          <a:xfrm>
            <a:off x="1339686" y="0"/>
            <a:ext cx="9946380" cy="6465146"/>
          </a:xfrm>
          <a:prstGeom prst="rect">
            <a:avLst/>
          </a:prstGeom>
        </p:spPr>
      </p:pic>
    </p:spTree>
    <p:extLst>
      <p:ext uri="{BB962C8B-B14F-4D97-AF65-F5344CB8AC3E}">
        <p14:creationId xmlns:p14="http://schemas.microsoft.com/office/powerpoint/2010/main" val="4232290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r>
              <a:rPr lang="en-US" sz="2000" dirty="0">
                <a:solidFill>
                  <a:schemeClr val="bg1"/>
                </a:solidFill>
              </a:rPr>
              <a:t>Slide </a:t>
            </a:r>
            <a:fld id="{91332264-9209-4263-AA5C-D762B5A32DD1}" type="slidenum">
              <a:rPr lang="en-US" sz="2000">
                <a:solidFill>
                  <a:schemeClr val="bg1"/>
                </a:solidFill>
              </a:rPr>
              <a:pPr/>
              <a:t>7</a:t>
            </a:fld>
            <a:endParaRPr lang="en-US" sz="1400" dirty="0">
              <a:solidFill>
                <a:schemeClr val="bg1"/>
              </a:solidFill>
            </a:endParaRPr>
          </a:p>
        </p:txBody>
      </p:sp>
      <p:sp>
        <p:nvSpPr>
          <p:cNvPr id="16" name="Title 4">
            <a:extLst>
              <a:ext uri="{FF2B5EF4-FFF2-40B4-BE49-F238E27FC236}">
                <a16:creationId xmlns:a16="http://schemas.microsoft.com/office/drawing/2014/main" id="{BBE9467D-92EA-4C89-BC58-1FFCA25A6BE1}"/>
              </a:ext>
            </a:extLst>
          </p:cNvPr>
          <p:cNvSpPr txBox="1">
            <a:spLocks/>
          </p:cNvSpPr>
          <p:nvPr/>
        </p:nvSpPr>
        <p:spPr bwMode="auto">
          <a:xfrm>
            <a:off x="2106420" y="1143001"/>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eaLnBrk="1" hangingPunct="1"/>
            <a:endParaRPr lang="en-US" altLang="en-US" dirty="0"/>
          </a:p>
        </p:txBody>
      </p:sp>
      <p:sp>
        <p:nvSpPr>
          <p:cNvPr id="17" name="Subtitle 2">
            <a:extLst>
              <a:ext uri="{FF2B5EF4-FFF2-40B4-BE49-F238E27FC236}">
                <a16:creationId xmlns:a16="http://schemas.microsoft.com/office/drawing/2014/main" id="{ECC43012-2D01-416B-B7EA-4CCF00B461A3}"/>
              </a:ext>
            </a:extLst>
          </p:cNvPr>
          <p:cNvSpPr txBox="1">
            <a:spLocks/>
          </p:cNvSpPr>
          <p:nvPr/>
        </p:nvSpPr>
        <p:spPr>
          <a:xfrm>
            <a:off x="2886363" y="4835891"/>
            <a:ext cx="6400800" cy="1219200"/>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en-US" sz="2800" dirty="0">
              <a:solidFill>
                <a:srgbClr val="0070C0"/>
              </a:solidFill>
            </a:endParaRPr>
          </a:p>
        </p:txBody>
      </p:sp>
      <p:pic>
        <p:nvPicPr>
          <p:cNvPr id="5" name="Picture 4">
            <a:extLst>
              <a:ext uri="{FF2B5EF4-FFF2-40B4-BE49-F238E27FC236}">
                <a16:creationId xmlns:a16="http://schemas.microsoft.com/office/drawing/2014/main" id="{C1811830-E425-A29C-D4F0-7BBC73118FC2}"/>
              </a:ext>
            </a:extLst>
          </p:cNvPr>
          <p:cNvPicPr>
            <a:picLocks noChangeAspect="1"/>
          </p:cNvPicPr>
          <p:nvPr/>
        </p:nvPicPr>
        <p:blipFill>
          <a:blip r:embed="rId3"/>
          <a:stretch>
            <a:fillRect/>
          </a:stretch>
        </p:blipFill>
        <p:spPr>
          <a:xfrm>
            <a:off x="2106420" y="400669"/>
            <a:ext cx="8111068" cy="6687386"/>
          </a:xfrm>
          <a:prstGeom prst="rect">
            <a:avLst/>
          </a:prstGeom>
        </p:spPr>
      </p:pic>
    </p:spTree>
    <p:extLst>
      <p:ext uri="{BB962C8B-B14F-4D97-AF65-F5344CB8AC3E}">
        <p14:creationId xmlns:p14="http://schemas.microsoft.com/office/powerpoint/2010/main" val="974668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7102318-3A55-AAC1-5713-5E6BC782CA47}"/>
              </a:ext>
            </a:extLst>
          </p:cNvPr>
          <p:cNvPicPr>
            <a:picLocks noChangeAspect="1"/>
          </p:cNvPicPr>
          <p:nvPr/>
        </p:nvPicPr>
        <p:blipFill>
          <a:blip r:embed="rId2"/>
          <a:stretch>
            <a:fillRect/>
          </a:stretch>
        </p:blipFill>
        <p:spPr>
          <a:xfrm>
            <a:off x="1913467" y="254199"/>
            <a:ext cx="8542866" cy="7056330"/>
          </a:xfrm>
          <a:prstGeom prst="rect">
            <a:avLst/>
          </a:prstGeom>
        </p:spPr>
      </p:pic>
    </p:spTree>
    <p:extLst>
      <p:ext uri="{BB962C8B-B14F-4D97-AF65-F5344CB8AC3E}">
        <p14:creationId xmlns:p14="http://schemas.microsoft.com/office/powerpoint/2010/main" val="2791134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7EE1AAD-EDF1-3E33-6F6C-973696D62316}"/>
              </a:ext>
            </a:extLst>
          </p:cNvPr>
          <p:cNvSpPr txBox="1"/>
          <p:nvPr/>
        </p:nvSpPr>
        <p:spPr>
          <a:xfrm>
            <a:off x="804333" y="262467"/>
            <a:ext cx="10761134" cy="6370975"/>
          </a:xfrm>
          <a:prstGeom prst="rect">
            <a:avLst/>
          </a:prstGeom>
          <a:noFill/>
        </p:spPr>
        <p:txBody>
          <a:bodyPr wrap="square">
            <a:spAutoFit/>
          </a:bodyPr>
          <a:lstStyle/>
          <a:p>
            <a:pPr algn="l" eaLnBrk="1" hangingPunct="1">
              <a:defRPr/>
            </a:pPr>
            <a:r>
              <a:rPr lang="en-US" altLang="en-US" sz="2400" u="sng" dirty="0">
                <a:solidFill>
                  <a:prstClr val="black"/>
                </a:solidFill>
                <a:latin typeface="Tw Cen MT Condensed" panose="020B0606020104020203"/>
              </a:rPr>
              <a:t>Some key points for consideration  </a:t>
            </a:r>
          </a:p>
          <a:p>
            <a:pPr marL="457200" indent="-457200" algn="l" eaLnBrk="1" hangingPunct="1">
              <a:buFont typeface="+mj-lt"/>
              <a:buAutoNum type="arabicPeriod"/>
              <a:defRPr/>
            </a:pPr>
            <a:r>
              <a:rPr lang="en-US" altLang="en-US" sz="2400" dirty="0">
                <a:solidFill>
                  <a:prstClr val="black"/>
                </a:solidFill>
                <a:latin typeface="Tw Cen MT Condensed" panose="020B0606020104020203"/>
              </a:rPr>
              <a:t>An Updated Infrastructure Development Plan will be a condition for accessing funding for Infrastructure. The current IDP expires in 2025. </a:t>
            </a:r>
            <a:r>
              <a:rPr lang="en-US" altLang="en-US" sz="2400" b="1" dirty="0">
                <a:solidFill>
                  <a:prstClr val="black"/>
                </a:solidFill>
                <a:latin typeface="Tw Cen MT Condensed" panose="020B0606020104020203"/>
              </a:rPr>
              <a:t>The need to start work on updating the IDP has become urgent.</a:t>
            </a:r>
          </a:p>
          <a:p>
            <a:pPr marL="457200" indent="-457200" algn="l" eaLnBrk="1" hangingPunct="1">
              <a:buFont typeface="+mj-lt"/>
              <a:buAutoNum type="arabicPeriod"/>
              <a:defRPr/>
            </a:pPr>
            <a:r>
              <a:rPr lang="en-US" altLang="en-US" sz="2400" dirty="0">
                <a:solidFill>
                  <a:prstClr val="black"/>
                </a:solidFill>
                <a:latin typeface="Tw Cen MT Condensed" panose="020B0606020104020203"/>
              </a:rPr>
              <a:t>The Compact Agreement sets specific requirements for projects listed in the IDP, including the need to elaborate on project scope, budget and implementation arrangements. </a:t>
            </a:r>
            <a:r>
              <a:rPr lang="en-US" altLang="en-US" sz="2400" b="1" dirty="0">
                <a:solidFill>
                  <a:prstClr val="black"/>
                </a:solidFill>
                <a:latin typeface="Tw Cen MT Condensed" panose="020B0606020104020203"/>
              </a:rPr>
              <a:t>The updated IDP will need to reflect these requirements</a:t>
            </a:r>
          </a:p>
          <a:p>
            <a:pPr marL="457200" indent="-457200" algn="l" eaLnBrk="1" hangingPunct="1">
              <a:buFont typeface="+mj-lt"/>
              <a:buAutoNum type="arabicPeriod"/>
              <a:defRPr/>
            </a:pPr>
            <a:r>
              <a:rPr lang="en-US" altLang="en-US" sz="2400" dirty="0">
                <a:solidFill>
                  <a:prstClr val="black"/>
                </a:solidFill>
                <a:latin typeface="Tw Cen MT Condensed" panose="020B0606020104020203"/>
              </a:rPr>
              <a:t>Compact III provisions will require a huge amount of up-front technical work, including preparing concept designs, site surveys, scoping and budgeting. </a:t>
            </a:r>
            <a:r>
              <a:rPr lang="en-US" altLang="en-US" sz="2400" b="1" dirty="0">
                <a:solidFill>
                  <a:prstClr val="black"/>
                </a:solidFill>
                <a:latin typeface="Tw Cen MT Condensed" panose="020B0606020104020203"/>
              </a:rPr>
              <a:t>There will be a need to strengthen the capacity of the PMU and the PMO Offices to ensure that this capacity is in place.</a:t>
            </a:r>
          </a:p>
          <a:p>
            <a:pPr marL="457200" indent="-457200" algn="l" eaLnBrk="1" hangingPunct="1">
              <a:buFont typeface="+mj-lt"/>
              <a:buAutoNum type="arabicPeriod"/>
              <a:defRPr/>
            </a:pPr>
            <a:r>
              <a:rPr lang="en-US" altLang="en-US" sz="2400" dirty="0">
                <a:solidFill>
                  <a:prstClr val="black"/>
                </a:solidFill>
                <a:latin typeface="Tw Cen MT Condensed" panose="020B0606020104020203"/>
              </a:rPr>
              <a:t>For the first year of the new compact, </a:t>
            </a:r>
            <a:r>
              <a:rPr lang="en-US" altLang="en-US" sz="2400" b="1" dirty="0">
                <a:solidFill>
                  <a:prstClr val="black"/>
                </a:solidFill>
                <a:latin typeface="Tw Cen MT Condensed" panose="020B0606020104020203"/>
              </a:rPr>
              <a:t>States should give priority to projects already designed</a:t>
            </a:r>
            <a:r>
              <a:rPr lang="en-US" altLang="en-US" sz="2400" dirty="0">
                <a:solidFill>
                  <a:prstClr val="black"/>
                </a:solidFill>
                <a:latin typeface="Tw Cen MT Condensed" panose="020B0606020104020203"/>
              </a:rPr>
              <a:t> in order to ensure that the full amount of funding can be obligated during the first year of the new compact. This will require coordination with World Bank and ADB Projects since these programs will have projects already designed (such as FSMIP and Roads) but funding under the World Bank and ADB may be insufficient to  finance construction</a:t>
            </a:r>
          </a:p>
          <a:p>
            <a:pPr marL="457200" indent="-457200" algn="l" eaLnBrk="1" hangingPunct="1">
              <a:buFont typeface="+mj-lt"/>
              <a:buAutoNum type="arabicPeriod"/>
              <a:defRPr/>
            </a:pPr>
            <a:r>
              <a:rPr lang="en-US" altLang="en-US" sz="2400" dirty="0">
                <a:solidFill>
                  <a:prstClr val="black"/>
                </a:solidFill>
                <a:latin typeface="Tw Cen MT Condensed" panose="020B0606020104020203"/>
              </a:rPr>
              <a:t>Given the need to develop a Consolidated Maintenance Plan </a:t>
            </a:r>
            <a:r>
              <a:rPr lang="en-US" altLang="en-US" sz="2400" u="sng" dirty="0">
                <a:solidFill>
                  <a:prstClr val="black"/>
                </a:solidFill>
                <a:latin typeface="Tw Cen MT Condensed" panose="020B0606020104020203"/>
              </a:rPr>
              <a:t>as a condition for release of IMF funding</a:t>
            </a:r>
            <a:r>
              <a:rPr lang="en-US" altLang="en-US" sz="2400" dirty="0">
                <a:solidFill>
                  <a:prstClr val="black"/>
                </a:solidFill>
                <a:latin typeface="Tw Cen MT Condensed" panose="020B0606020104020203"/>
              </a:rPr>
              <a:t>, DTC&amp;I would suggest that a </a:t>
            </a:r>
            <a:r>
              <a:rPr lang="en-US" altLang="en-US" sz="2400" u="sng" dirty="0">
                <a:solidFill>
                  <a:prstClr val="black"/>
                </a:solidFill>
                <a:latin typeface="Tw Cen MT Condensed" panose="020B0606020104020203"/>
              </a:rPr>
              <a:t>Infrastructure Maintenance Working Group </a:t>
            </a:r>
            <a:r>
              <a:rPr lang="en-US" altLang="en-US" sz="2400" dirty="0">
                <a:solidFill>
                  <a:prstClr val="black"/>
                </a:solidFill>
                <a:latin typeface="Tw Cen MT Condensed" panose="020B0606020104020203"/>
              </a:rPr>
              <a:t>be established with National/State Representatives to start work on the Maintenance Plan</a:t>
            </a:r>
          </a:p>
        </p:txBody>
      </p:sp>
    </p:spTree>
    <p:extLst>
      <p:ext uri="{BB962C8B-B14F-4D97-AF65-F5344CB8AC3E}">
        <p14:creationId xmlns:p14="http://schemas.microsoft.com/office/powerpoint/2010/main" val="36629093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151</TotalTime>
  <Words>603</Words>
  <Application>Microsoft Office PowerPoint</Application>
  <PresentationFormat>Widescreen</PresentationFormat>
  <Paragraphs>40</Paragraphs>
  <Slides>9</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Tw Cen MT</vt:lpstr>
      <vt:lpstr>Tw Cen MT Condensed</vt:lpstr>
      <vt:lpstr>Wingdings</vt:lpstr>
      <vt:lpstr>Wingdings 3</vt:lpstr>
      <vt:lpstr>Integral</vt:lpstr>
      <vt:lpstr>infrastructure sector  department of tc&amp;I </vt:lpstr>
      <vt:lpstr>Background</vt:lpstr>
      <vt:lpstr>The current situation</vt:lpstr>
      <vt:lpstr>Programs Under Compact 3</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(SECTOR)  Department Name</dc:title>
  <dc:creator>Admin</dc:creator>
  <cp:lastModifiedBy>Robert Goodwin</cp:lastModifiedBy>
  <cp:revision>7</cp:revision>
  <dcterms:created xsi:type="dcterms:W3CDTF">2023-06-15T04:42:36Z</dcterms:created>
  <dcterms:modified xsi:type="dcterms:W3CDTF">2023-06-21T20:53:35Z</dcterms:modified>
</cp:coreProperties>
</file>