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8" r:id="rId2"/>
    <p:sldId id="256" r:id="rId3"/>
    <p:sldId id="257" r:id="rId4"/>
    <p:sldId id="258" r:id="rId5"/>
    <p:sldId id="259" r:id="rId6"/>
    <p:sldId id="260" r:id="rId7"/>
    <p:sldId id="261" r:id="rId8"/>
    <p:sldId id="263" r:id="rId9"/>
    <p:sldId id="262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7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2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85145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14C93CC6-0D89-4D70-B498-912004FB1312}" type="datetimeFigureOut">
              <a:rPr lang="en-US" smtClean="0"/>
              <a:t>6/15/2023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FB53D13-84B9-41F4-9BDC-1F9F457900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9726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  <a:prstGeom prst="rect">
            <a:avLst/>
          </a:prstGeo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14C93CC6-0D89-4D70-B498-912004FB1312}" type="datetimeFigureOut">
              <a:rPr lang="en-US" smtClean="0"/>
              <a:t>6/15/2023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FB53D13-84B9-41F4-9BDC-1F9F457900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2471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14C93CC6-0D89-4D70-B498-912004FB1312}" type="datetimeFigureOut">
              <a:rPr lang="en-US" smtClean="0"/>
              <a:t>6/15/2023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FB53D13-84B9-41F4-9BDC-1F9F457900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8465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14C93CC6-0D89-4D70-B498-912004FB1312}" type="datetimeFigureOut">
              <a:rPr lang="en-US" smtClean="0"/>
              <a:t>6/15/2023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FB53D13-84B9-41F4-9BDC-1F9F457900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77889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14C93CC6-0D89-4D70-B498-912004FB1312}" type="datetimeFigureOut">
              <a:rPr lang="en-US" smtClean="0"/>
              <a:t>6/15/2023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FB53D13-84B9-41F4-9BDC-1F9F457900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14284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14C93CC6-0D89-4D70-B498-912004FB1312}" type="datetimeFigureOut">
              <a:rPr lang="en-US" smtClean="0"/>
              <a:t>6/15/2023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FB53D13-84B9-41F4-9BDC-1F9F457900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965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14C93CC6-0D89-4D70-B498-912004FB1312}" type="datetimeFigureOut">
              <a:rPr lang="en-US" smtClean="0"/>
              <a:t>6/15/2023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FB53D13-84B9-41F4-9BDC-1F9F457900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6726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14C93CC6-0D89-4D70-B498-912004FB1312}" type="datetimeFigureOut">
              <a:rPr lang="en-US" smtClean="0"/>
              <a:t>6/15/2023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FB53D13-84B9-41F4-9BDC-1F9F457900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1797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14C93CC6-0D89-4D70-B498-912004FB1312}" type="datetimeFigureOut">
              <a:rPr lang="en-US" smtClean="0"/>
              <a:t>6/15/2023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FB53D13-84B9-41F4-9BDC-1F9F457900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3660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14C93CC6-0D89-4D70-B498-912004FB1312}" type="datetimeFigureOut">
              <a:rPr lang="en-US" smtClean="0"/>
              <a:t>6/15/2023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FB53D13-84B9-41F4-9BDC-1F9F457900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0326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0" y="6494477"/>
            <a:ext cx="2686050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>
                <a:solidFill>
                  <a:schemeClr val="bg1"/>
                </a:solidFill>
              </a:rPr>
              <a:t>FSM National Department of Education</a:t>
            </a:r>
          </a:p>
        </p:txBody>
      </p:sp>
      <p:pic>
        <p:nvPicPr>
          <p:cNvPr id="9" name="Picture 2" descr="SmartAddons.Com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5491" y="129824"/>
            <a:ext cx="3973019" cy="7792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3"/>
          <p:cNvSpPr/>
          <p:nvPr userDrawn="1"/>
        </p:nvSpPr>
        <p:spPr>
          <a:xfrm>
            <a:off x="2117" y="996221"/>
            <a:ext cx="9139767" cy="5508046"/>
          </a:xfrm>
          <a:custGeom>
            <a:avLst/>
            <a:gdLst>
              <a:gd name="connsiteX0" fmla="*/ 0 w 9139767"/>
              <a:gd name="connsiteY0" fmla="*/ 0 h 5169694"/>
              <a:gd name="connsiteX1" fmla="*/ 9139767 w 9139767"/>
              <a:gd name="connsiteY1" fmla="*/ 0 h 5169694"/>
              <a:gd name="connsiteX2" fmla="*/ 9139767 w 9139767"/>
              <a:gd name="connsiteY2" fmla="*/ 5169694 h 5169694"/>
              <a:gd name="connsiteX3" fmla="*/ 0 w 9139767"/>
              <a:gd name="connsiteY3" fmla="*/ 5169694 h 5169694"/>
              <a:gd name="connsiteX4" fmla="*/ 0 w 9139767"/>
              <a:gd name="connsiteY4" fmla="*/ 0 h 5169694"/>
              <a:gd name="connsiteX0" fmla="*/ 0 w 9139767"/>
              <a:gd name="connsiteY0" fmla="*/ 423333 h 5593027"/>
              <a:gd name="connsiteX1" fmla="*/ 4550834 w 9139767"/>
              <a:gd name="connsiteY1" fmla="*/ 0 h 5593027"/>
              <a:gd name="connsiteX2" fmla="*/ 9139767 w 9139767"/>
              <a:gd name="connsiteY2" fmla="*/ 423333 h 5593027"/>
              <a:gd name="connsiteX3" fmla="*/ 9139767 w 9139767"/>
              <a:gd name="connsiteY3" fmla="*/ 5593027 h 5593027"/>
              <a:gd name="connsiteX4" fmla="*/ 0 w 9139767"/>
              <a:gd name="connsiteY4" fmla="*/ 5593027 h 5593027"/>
              <a:gd name="connsiteX5" fmla="*/ 0 w 9139767"/>
              <a:gd name="connsiteY5" fmla="*/ 423333 h 5593027"/>
              <a:gd name="connsiteX0" fmla="*/ 0 w 9139767"/>
              <a:gd name="connsiteY0" fmla="*/ 423333 h 5593027"/>
              <a:gd name="connsiteX1" fmla="*/ 4550834 w 9139767"/>
              <a:gd name="connsiteY1" fmla="*/ 0 h 5593027"/>
              <a:gd name="connsiteX2" fmla="*/ 9139767 w 9139767"/>
              <a:gd name="connsiteY2" fmla="*/ 423333 h 5593027"/>
              <a:gd name="connsiteX3" fmla="*/ 9139767 w 9139767"/>
              <a:gd name="connsiteY3" fmla="*/ 5593027 h 5593027"/>
              <a:gd name="connsiteX4" fmla="*/ 0 w 9139767"/>
              <a:gd name="connsiteY4" fmla="*/ 5593027 h 5593027"/>
              <a:gd name="connsiteX5" fmla="*/ 0 w 9139767"/>
              <a:gd name="connsiteY5" fmla="*/ 423333 h 5593027"/>
              <a:gd name="connsiteX0" fmla="*/ 0 w 9139767"/>
              <a:gd name="connsiteY0" fmla="*/ 423333 h 5593027"/>
              <a:gd name="connsiteX1" fmla="*/ 4550834 w 9139767"/>
              <a:gd name="connsiteY1" fmla="*/ 0 h 5593027"/>
              <a:gd name="connsiteX2" fmla="*/ 9139767 w 9139767"/>
              <a:gd name="connsiteY2" fmla="*/ 423333 h 5593027"/>
              <a:gd name="connsiteX3" fmla="*/ 9139767 w 9139767"/>
              <a:gd name="connsiteY3" fmla="*/ 5593027 h 5593027"/>
              <a:gd name="connsiteX4" fmla="*/ 0 w 9139767"/>
              <a:gd name="connsiteY4" fmla="*/ 5593027 h 5593027"/>
              <a:gd name="connsiteX5" fmla="*/ 0 w 9139767"/>
              <a:gd name="connsiteY5" fmla="*/ 423333 h 5593027"/>
              <a:gd name="connsiteX0" fmla="*/ 0 w 9139767"/>
              <a:gd name="connsiteY0" fmla="*/ 423333 h 5593027"/>
              <a:gd name="connsiteX1" fmla="*/ 4550834 w 9139767"/>
              <a:gd name="connsiteY1" fmla="*/ 0 h 5593027"/>
              <a:gd name="connsiteX2" fmla="*/ 9139767 w 9139767"/>
              <a:gd name="connsiteY2" fmla="*/ 423333 h 5593027"/>
              <a:gd name="connsiteX3" fmla="*/ 9139767 w 9139767"/>
              <a:gd name="connsiteY3" fmla="*/ 5593027 h 5593027"/>
              <a:gd name="connsiteX4" fmla="*/ 0 w 9139767"/>
              <a:gd name="connsiteY4" fmla="*/ 5593027 h 5593027"/>
              <a:gd name="connsiteX5" fmla="*/ 0 w 9139767"/>
              <a:gd name="connsiteY5" fmla="*/ 423333 h 5593027"/>
              <a:gd name="connsiteX0" fmla="*/ 0 w 9139767"/>
              <a:gd name="connsiteY0" fmla="*/ 423333 h 5593027"/>
              <a:gd name="connsiteX1" fmla="*/ 4550834 w 9139767"/>
              <a:gd name="connsiteY1" fmla="*/ 0 h 5593027"/>
              <a:gd name="connsiteX2" fmla="*/ 9139767 w 9139767"/>
              <a:gd name="connsiteY2" fmla="*/ 423333 h 5593027"/>
              <a:gd name="connsiteX3" fmla="*/ 9139767 w 9139767"/>
              <a:gd name="connsiteY3" fmla="*/ 5593027 h 5593027"/>
              <a:gd name="connsiteX4" fmla="*/ 0 w 9139767"/>
              <a:gd name="connsiteY4" fmla="*/ 5593027 h 5593027"/>
              <a:gd name="connsiteX5" fmla="*/ 0 w 9139767"/>
              <a:gd name="connsiteY5" fmla="*/ 423333 h 5593027"/>
              <a:gd name="connsiteX0" fmla="*/ 0 w 9139767"/>
              <a:gd name="connsiteY0" fmla="*/ 424248 h 5593942"/>
              <a:gd name="connsiteX1" fmla="*/ 4550834 w 9139767"/>
              <a:gd name="connsiteY1" fmla="*/ 915 h 5593942"/>
              <a:gd name="connsiteX2" fmla="*/ 9139767 w 9139767"/>
              <a:gd name="connsiteY2" fmla="*/ 424248 h 5593942"/>
              <a:gd name="connsiteX3" fmla="*/ 9139767 w 9139767"/>
              <a:gd name="connsiteY3" fmla="*/ 5593942 h 5593942"/>
              <a:gd name="connsiteX4" fmla="*/ 0 w 9139767"/>
              <a:gd name="connsiteY4" fmla="*/ 5593942 h 5593942"/>
              <a:gd name="connsiteX5" fmla="*/ 0 w 9139767"/>
              <a:gd name="connsiteY5" fmla="*/ 424248 h 5593942"/>
              <a:gd name="connsiteX0" fmla="*/ 0 w 9139767"/>
              <a:gd name="connsiteY0" fmla="*/ 424309 h 5594003"/>
              <a:gd name="connsiteX1" fmla="*/ 4550834 w 9139767"/>
              <a:gd name="connsiteY1" fmla="*/ 976 h 5594003"/>
              <a:gd name="connsiteX2" fmla="*/ 9139767 w 9139767"/>
              <a:gd name="connsiteY2" fmla="*/ 424309 h 5594003"/>
              <a:gd name="connsiteX3" fmla="*/ 9139767 w 9139767"/>
              <a:gd name="connsiteY3" fmla="*/ 5594003 h 5594003"/>
              <a:gd name="connsiteX4" fmla="*/ 0 w 9139767"/>
              <a:gd name="connsiteY4" fmla="*/ 5594003 h 5594003"/>
              <a:gd name="connsiteX5" fmla="*/ 0 w 9139767"/>
              <a:gd name="connsiteY5" fmla="*/ 424309 h 55940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139767" h="5594003">
                <a:moveTo>
                  <a:pt x="0" y="424309"/>
                </a:moveTo>
                <a:cubicBezTo>
                  <a:pt x="1518356" y="168898"/>
                  <a:pt x="3049411" y="-14547"/>
                  <a:pt x="4550834" y="976"/>
                </a:cubicBezTo>
                <a:cubicBezTo>
                  <a:pt x="6143978" y="-14547"/>
                  <a:pt x="7694790" y="156198"/>
                  <a:pt x="9139767" y="424309"/>
                </a:cubicBezTo>
                <a:lnTo>
                  <a:pt x="9139767" y="5594003"/>
                </a:lnTo>
                <a:lnTo>
                  <a:pt x="0" y="5594003"/>
                </a:lnTo>
                <a:lnTo>
                  <a:pt x="0" y="424309"/>
                </a:lnTo>
                <a:close/>
              </a:path>
            </a:pathLst>
          </a:custGeom>
          <a:solidFill>
            <a:srgbClr val="FFFFF0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Grafik 14" descr="trenner.pn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0" y="1752600"/>
            <a:ext cx="9144000" cy="178594"/>
          </a:xfrm>
          <a:prstGeom prst="rect">
            <a:avLst/>
          </a:prstGeom>
        </p:spPr>
      </p:pic>
      <p:sp>
        <p:nvSpPr>
          <p:cNvPr id="12" name="Date Placeholder 3"/>
          <p:cNvSpPr txBox="1">
            <a:spLocks/>
          </p:cNvSpPr>
          <p:nvPr userDrawn="1"/>
        </p:nvSpPr>
        <p:spPr>
          <a:xfrm>
            <a:off x="7477125" y="6492875"/>
            <a:ext cx="1664759" cy="365125"/>
          </a:xfrm>
          <a:prstGeom prst="rect">
            <a:avLst/>
          </a:prstGeom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4C93CC6-0D89-4D70-B498-912004FB1312}" type="datetimeFigureOut">
              <a:rPr lang="en-US" sz="1200" smtClean="0">
                <a:solidFill>
                  <a:schemeClr val="bg1"/>
                </a:solidFill>
              </a:rPr>
              <a:pPr/>
              <a:t>6/15/2023</a:t>
            </a:fld>
            <a:endParaRPr lang="en-US" sz="1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4129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png"/><Relationship Id="rId5" Type="http://schemas.openxmlformats.org/officeDocument/2006/relationships/image" Target="../media/image5.wmf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348EB3-EEAE-2ABC-5446-ABBF74BD2F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709740"/>
            <a:ext cx="7886700" cy="826984"/>
          </a:xfrm>
        </p:spPr>
        <p:txBody>
          <a:bodyPr/>
          <a:lstStyle/>
          <a:p>
            <a:pPr algn="ctr"/>
            <a:r>
              <a:rPr lang="en-US" sz="4400" dirty="0"/>
              <a:t>FSM Education Sector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2BE057-14B3-4C27-2CEC-454C17894D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4894238"/>
            <a:ext cx="7886700" cy="1250897"/>
          </a:xfrm>
        </p:spPr>
        <p:txBody>
          <a:bodyPr/>
          <a:lstStyle/>
          <a:p>
            <a:pPr algn="ctr"/>
            <a:r>
              <a:rPr lang="en-US" dirty="0"/>
              <a:t>12</a:t>
            </a:r>
            <a:r>
              <a:rPr lang="en-US" baseline="30000" dirty="0"/>
              <a:t>th</a:t>
            </a:r>
            <a:r>
              <a:rPr lang="en-US" dirty="0"/>
              <a:t> STATE AND NATIONAL LEADERSHIP CONFERENCE</a:t>
            </a:r>
          </a:p>
          <a:p>
            <a:pPr algn="ctr"/>
            <a:r>
              <a:rPr lang="en-US" sz="1800" dirty="0"/>
              <a:t>Palikir, Pohnpei</a:t>
            </a:r>
          </a:p>
          <a:p>
            <a:pPr algn="ctr"/>
            <a:r>
              <a:rPr lang="en-US" sz="1800" dirty="0"/>
              <a:t>June 21-23, 2023</a:t>
            </a:r>
          </a:p>
        </p:txBody>
      </p:sp>
      <p:pic>
        <p:nvPicPr>
          <p:cNvPr id="4" name="Picture 3" descr="250px-Coat_of_arms_of_the_Federated_States_of_Micronesia">
            <a:extLst>
              <a:ext uri="{FF2B5EF4-FFF2-40B4-BE49-F238E27FC236}">
                <a16:creationId xmlns:a16="http://schemas.microsoft.com/office/drawing/2014/main" id="{C0DAC7E5-8A87-4BF0-A173-4EAB9414A5EF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0438" y="2536724"/>
            <a:ext cx="2133600" cy="2131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95600374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E89D2F1D-E3C0-4451-9FF1-48E073F41E81}"/>
              </a:ext>
            </a:extLst>
          </p:cNvPr>
          <p:cNvSpPr txBox="1">
            <a:spLocks/>
          </p:cNvSpPr>
          <p:nvPr/>
        </p:nvSpPr>
        <p:spPr>
          <a:xfrm>
            <a:off x="69783" y="1648576"/>
            <a:ext cx="9143999" cy="4843664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50000"/>
              </a:lnSpc>
            </a:pPr>
            <a:endParaRPr lang="en-US" sz="2400" b="1" dirty="0">
              <a:latin typeface="Century Gothic" panose="020B050202020202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224901" y="3244334"/>
            <a:ext cx="269419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dirty="0">
                <a:solidFill>
                  <a:srgbClr val="0070C0"/>
                </a:solidFill>
                <a:latin typeface="Calisto MT" panose="02040603050505030304" pitchFamily="18" charset="0"/>
              </a:rPr>
              <a:t>Thank You</a:t>
            </a:r>
            <a:endParaRPr lang="en-US" sz="4000" b="1" dirty="0">
              <a:latin typeface="Calisto MT" panose="02040603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62597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695796" y="1123635"/>
            <a:ext cx="575240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chemeClr val="accent1">
                    <a:lumMod val="50000"/>
                  </a:schemeClr>
                </a:solidFill>
                <a:latin typeface="Calisto MT" panose="02040603050505030304" pitchFamily="18" charset="0"/>
              </a:rPr>
              <a:t>OVERVIEW</a:t>
            </a:r>
          </a:p>
        </p:txBody>
      </p:sp>
      <p:sp>
        <p:nvSpPr>
          <p:cNvPr id="5" name="Rectangle 4"/>
          <p:cNvSpPr/>
          <p:nvPr/>
        </p:nvSpPr>
        <p:spPr>
          <a:xfrm>
            <a:off x="0" y="2127750"/>
            <a:ext cx="9144000" cy="259430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342900" indent="-342900" algn="ctr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8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FSM EDUCATION COMPACT 3 REQUEST</a:t>
            </a:r>
          </a:p>
          <a:p>
            <a:pPr marL="342900" indent="-342900" algn="ctr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8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NDOE PROGRAMS NEEDING COMPACT</a:t>
            </a:r>
            <a:endParaRPr lang="en-US" sz="28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entury Gothic" panose="020B0502020202020204" pitchFamily="34" charset="0"/>
            </a:endParaRPr>
          </a:p>
          <a:p>
            <a:pPr marL="342900" indent="-342900" algn="ctr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800" b="1" cap="none" spc="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COM-FSM PROGRAMS USING COMPACT</a:t>
            </a:r>
          </a:p>
          <a:p>
            <a:pPr marL="342900" indent="-342900" algn="ctr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28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entury Gothic" panose="020B0502020202020204" pitchFamily="34" charset="0"/>
              </a:rPr>
              <a:t>WAYS FORWARDS</a:t>
            </a:r>
            <a:endParaRPr lang="en-US" sz="2800" b="1" cap="none" spc="0" dirty="0">
              <a:ln w="0"/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23359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98"/>
          <p:cNvGrpSpPr/>
          <p:nvPr/>
        </p:nvGrpSpPr>
        <p:grpSpPr>
          <a:xfrm>
            <a:off x="339075" y="3791933"/>
            <a:ext cx="4166573" cy="1005580"/>
            <a:chOff x="179570" y="6759259"/>
            <a:chExt cx="4132430" cy="1592207"/>
          </a:xfrm>
        </p:grpSpPr>
        <p:cxnSp>
          <p:nvCxnSpPr>
            <p:cNvPr id="3" name="Straight Connector 2"/>
            <p:cNvCxnSpPr/>
            <p:nvPr/>
          </p:nvCxnSpPr>
          <p:spPr>
            <a:xfrm flipH="1" flipV="1">
              <a:off x="3524252" y="7595978"/>
              <a:ext cx="787748" cy="4525"/>
            </a:xfrm>
            <a:prstGeom prst="line">
              <a:avLst/>
            </a:prstGeom>
            <a:solidFill>
              <a:srgbClr val="F2377B"/>
            </a:solidFill>
            <a:ln w="76200">
              <a:solidFill>
                <a:srgbClr val="FFA55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" name="Freeform 26"/>
            <p:cNvSpPr>
              <a:spLocks/>
            </p:cNvSpPr>
            <p:nvPr/>
          </p:nvSpPr>
          <p:spPr bwMode="auto">
            <a:xfrm flipH="1">
              <a:off x="179570" y="6759259"/>
              <a:ext cx="3709257" cy="1592207"/>
            </a:xfrm>
            <a:custGeom>
              <a:avLst/>
              <a:gdLst>
                <a:gd name="T0" fmla="*/ 3260 w 3584"/>
                <a:gd name="T1" fmla="*/ 798 h 798"/>
                <a:gd name="T2" fmla="*/ 0 w 3584"/>
                <a:gd name="T3" fmla="*/ 798 h 798"/>
                <a:gd name="T4" fmla="*/ 0 w 3584"/>
                <a:gd name="T5" fmla="*/ 0 h 798"/>
                <a:gd name="T6" fmla="*/ 3260 w 3584"/>
                <a:gd name="T7" fmla="*/ 0 h 798"/>
                <a:gd name="T8" fmla="*/ 3584 w 3584"/>
                <a:gd name="T9" fmla="*/ 399 h 798"/>
                <a:gd name="T10" fmla="*/ 3260 w 3584"/>
                <a:gd name="T11" fmla="*/ 798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84" h="798">
                  <a:moveTo>
                    <a:pt x="3260" y="798"/>
                  </a:moveTo>
                  <a:lnTo>
                    <a:pt x="0" y="798"/>
                  </a:lnTo>
                  <a:lnTo>
                    <a:pt x="0" y="0"/>
                  </a:lnTo>
                  <a:lnTo>
                    <a:pt x="3260" y="0"/>
                  </a:lnTo>
                  <a:lnTo>
                    <a:pt x="3584" y="399"/>
                  </a:lnTo>
                  <a:lnTo>
                    <a:pt x="3260" y="798"/>
                  </a:lnTo>
                  <a:close/>
                </a:path>
              </a:pathLst>
            </a:custGeom>
            <a:solidFill>
              <a:srgbClr val="FFA55F"/>
            </a:solidFill>
            <a:ln>
              <a:noFill/>
            </a:ln>
          </p:spPr>
          <p:txBody>
            <a:bodyPr vert="horz" wrap="square" lIns="48986" tIns="24493" rIns="48986" bIns="24493" numCol="1" anchor="t" anchorCtr="0" compatLnSpc="1">
              <a:prstTxWarp prst="textNoShape">
                <a:avLst/>
              </a:prstTxWarp>
            </a:bodyPr>
            <a:lstStyle/>
            <a:p>
              <a:endParaRPr lang="en-US" sz="964" dirty="0"/>
            </a:p>
          </p:txBody>
        </p:sp>
        <p:sp>
          <p:nvSpPr>
            <p:cNvPr id="5" name="Rectangle 4"/>
            <p:cNvSpPr/>
            <p:nvPr/>
          </p:nvSpPr>
          <p:spPr>
            <a:xfrm>
              <a:off x="446809" y="6879427"/>
              <a:ext cx="3648032" cy="12120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342900" marR="0" lvl="0" indent="-342900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  <a:buFont typeface="Symbol" panose="05050102010706020507" pitchFamily="18" charset="2"/>
                <a:buChar char=""/>
              </a:pPr>
              <a:r>
                <a:rPr lang="en-US" sz="1400" b="1" dirty="0">
                  <a:solidFill>
                    <a:schemeClr val="bg1"/>
                  </a:solidFill>
                  <a:effectLst/>
                  <a:latin typeface="Century Gothic" panose="020B050202020202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Basic Education Technology Integration &amp; Expansion</a:t>
              </a:r>
              <a:endParaRPr lang="en-US" sz="1400" b="1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L="342900" marR="0" lvl="0" indent="-342900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  <a:buFont typeface="Symbol" panose="05050102010706020507" pitchFamily="18" charset="2"/>
                <a:buChar char=""/>
              </a:pPr>
              <a:r>
                <a:rPr lang="en-US" sz="1400" b="1" dirty="0">
                  <a:solidFill>
                    <a:schemeClr val="bg1"/>
                  </a:solidFill>
                  <a:effectLst/>
                  <a:latin typeface="Century Gothic" panose="020B050202020202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Higher Education Scholarships</a:t>
              </a:r>
              <a:endParaRPr lang="en-US" sz="1400" b="1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6" name="Group 97"/>
          <p:cNvGrpSpPr/>
          <p:nvPr/>
        </p:nvGrpSpPr>
        <p:grpSpPr>
          <a:xfrm>
            <a:off x="4572000" y="2868042"/>
            <a:ext cx="4289387" cy="1042722"/>
            <a:chOff x="4880184" y="4626772"/>
            <a:chExt cx="4427650" cy="1402577"/>
          </a:xfrm>
        </p:grpSpPr>
        <p:cxnSp>
          <p:nvCxnSpPr>
            <p:cNvPr id="7" name="Straight Connector 6"/>
            <p:cNvCxnSpPr/>
            <p:nvPr/>
          </p:nvCxnSpPr>
          <p:spPr>
            <a:xfrm>
              <a:off x="4880184" y="5385071"/>
              <a:ext cx="1133816" cy="0"/>
            </a:xfrm>
            <a:prstGeom prst="line">
              <a:avLst/>
            </a:prstGeom>
            <a:solidFill>
              <a:srgbClr val="0397CC"/>
            </a:solidFill>
            <a:ln w="76200">
              <a:solidFill>
                <a:srgbClr val="0397C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Freeform 26"/>
            <p:cNvSpPr>
              <a:spLocks/>
            </p:cNvSpPr>
            <p:nvPr/>
          </p:nvSpPr>
          <p:spPr bwMode="auto">
            <a:xfrm>
              <a:off x="5428494" y="4626772"/>
              <a:ext cx="3879340" cy="1402577"/>
            </a:xfrm>
            <a:custGeom>
              <a:avLst/>
              <a:gdLst>
                <a:gd name="T0" fmla="*/ 3260 w 3584"/>
                <a:gd name="T1" fmla="*/ 798 h 798"/>
                <a:gd name="T2" fmla="*/ 0 w 3584"/>
                <a:gd name="T3" fmla="*/ 798 h 798"/>
                <a:gd name="T4" fmla="*/ 0 w 3584"/>
                <a:gd name="T5" fmla="*/ 0 h 798"/>
                <a:gd name="T6" fmla="*/ 3260 w 3584"/>
                <a:gd name="T7" fmla="*/ 0 h 798"/>
                <a:gd name="T8" fmla="*/ 3584 w 3584"/>
                <a:gd name="T9" fmla="*/ 399 h 798"/>
                <a:gd name="T10" fmla="*/ 3260 w 3584"/>
                <a:gd name="T11" fmla="*/ 798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84" h="798">
                  <a:moveTo>
                    <a:pt x="3260" y="798"/>
                  </a:moveTo>
                  <a:lnTo>
                    <a:pt x="0" y="798"/>
                  </a:lnTo>
                  <a:lnTo>
                    <a:pt x="0" y="0"/>
                  </a:lnTo>
                  <a:lnTo>
                    <a:pt x="3260" y="0"/>
                  </a:lnTo>
                  <a:lnTo>
                    <a:pt x="3584" y="399"/>
                  </a:lnTo>
                  <a:lnTo>
                    <a:pt x="3260" y="798"/>
                  </a:lnTo>
                  <a:close/>
                </a:path>
              </a:pathLst>
            </a:custGeom>
            <a:solidFill>
              <a:srgbClr val="0397CC"/>
            </a:solidFill>
            <a:ln>
              <a:noFill/>
            </a:ln>
          </p:spPr>
          <p:txBody>
            <a:bodyPr vert="horz" wrap="square" lIns="48986" tIns="24493" rIns="48986" bIns="24493" numCol="1" anchor="t" anchorCtr="0" compatLnSpc="1">
              <a:prstTxWarp prst="textNoShape">
                <a:avLst/>
              </a:prstTxWarp>
            </a:bodyPr>
            <a:lstStyle/>
            <a:p>
              <a:endParaRPr lang="en-US" sz="964"/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5447855" y="4719489"/>
              <a:ext cx="3844825" cy="121714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342900" marR="0" lvl="0" indent="-342900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  <a:buFont typeface="Symbol" panose="05050102010706020507" pitchFamily="18" charset="2"/>
                <a:buChar char=""/>
              </a:pPr>
              <a:r>
                <a:rPr lang="en-US" sz="1400" b="1" dirty="0">
                  <a:solidFill>
                    <a:schemeClr val="bg1"/>
                  </a:solidFill>
                  <a:effectLst/>
                  <a:latin typeface="Century Gothic" panose="020B050202020202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Compulsory ECE for Five-year-olds</a:t>
              </a:r>
              <a:endParaRPr lang="en-US" sz="1400" b="1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L="342900" marR="0" lvl="0" indent="-342900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  <a:buFont typeface="Symbol" panose="05050102010706020507" pitchFamily="18" charset="2"/>
                <a:buChar char=""/>
              </a:pPr>
              <a:r>
                <a:rPr lang="en-US" sz="1400" b="1" dirty="0">
                  <a:solidFill>
                    <a:schemeClr val="bg1"/>
                  </a:solidFill>
                  <a:effectLst/>
                  <a:latin typeface="Century Gothic" panose="020B050202020202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Basic Education Salary Increases</a:t>
              </a:r>
              <a:endParaRPr lang="en-US" sz="1400" b="1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L="342900" marR="0" lvl="0" indent="-342900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  <a:buFont typeface="Symbol" panose="05050102010706020507" pitchFamily="18" charset="2"/>
                <a:buChar char=""/>
              </a:pPr>
              <a:r>
                <a:rPr lang="en-US" sz="1400" b="1" dirty="0">
                  <a:solidFill>
                    <a:schemeClr val="bg1"/>
                  </a:solidFill>
                  <a:effectLst/>
                  <a:latin typeface="Century Gothic" panose="020B050202020202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TVET Workforce Expansion &amp; Maintenance</a:t>
              </a:r>
              <a:r>
                <a:rPr lang="en-US" sz="1200" dirty="0">
                  <a:solidFill>
                    <a:srgbClr val="000000"/>
                  </a:solidFill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: </a:t>
              </a:r>
              <a:endPara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10" name="Group 93"/>
          <p:cNvGrpSpPr/>
          <p:nvPr/>
        </p:nvGrpSpPr>
        <p:grpSpPr>
          <a:xfrm>
            <a:off x="339075" y="1925604"/>
            <a:ext cx="4266573" cy="781874"/>
            <a:chOff x="289109" y="3343598"/>
            <a:chExt cx="4080412" cy="1398357"/>
          </a:xfrm>
        </p:grpSpPr>
        <p:cxnSp>
          <p:nvCxnSpPr>
            <p:cNvPr id="11" name="Straight Connector 10"/>
            <p:cNvCxnSpPr/>
            <p:nvPr/>
          </p:nvCxnSpPr>
          <p:spPr>
            <a:xfrm flipH="1">
              <a:off x="3235705" y="3766686"/>
              <a:ext cx="1133816" cy="0"/>
            </a:xfrm>
            <a:prstGeom prst="line">
              <a:avLst/>
            </a:prstGeom>
            <a:ln w="76200">
              <a:solidFill>
                <a:srgbClr val="31B45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Freeform 26"/>
            <p:cNvSpPr>
              <a:spLocks/>
            </p:cNvSpPr>
            <p:nvPr/>
          </p:nvSpPr>
          <p:spPr bwMode="auto">
            <a:xfrm flipH="1">
              <a:off x="289109" y="3343598"/>
              <a:ext cx="3557014" cy="1398357"/>
            </a:xfrm>
            <a:custGeom>
              <a:avLst/>
              <a:gdLst>
                <a:gd name="T0" fmla="*/ 3260 w 3584"/>
                <a:gd name="T1" fmla="*/ 798 h 798"/>
                <a:gd name="T2" fmla="*/ 0 w 3584"/>
                <a:gd name="T3" fmla="*/ 798 h 798"/>
                <a:gd name="T4" fmla="*/ 0 w 3584"/>
                <a:gd name="T5" fmla="*/ 0 h 798"/>
                <a:gd name="T6" fmla="*/ 3260 w 3584"/>
                <a:gd name="T7" fmla="*/ 0 h 798"/>
                <a:gd name="T8" fmla="*/ 3584 w 3584"/>
                <a:gd name="T9" fmla="*/ 399 h 798"/>
                <a:gd name="T10" fmla="*/ 3260 w 3584"/>
                <a:gd name="T11" fmla="*/ 798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84" h="798">
                  <a:moveTo>
                    <a:pt x="3260" y="798"/>
                  </a:moveTo>
                  <a:lnTo>
                    <a:pt x="0" y="798"/>
                  </a:lnTo>
                  <a:lnTo>
                    <a:pt x="0" y="0"/>
                  </a:lnTo>
                  <a:lnTo>
                    <a:pt x="3260" y="0"/>
                  </a:lnTo>
                  <a:lnTo>
                    <a:pt x="3584" y="399"/>
                  </a:lnTo>
                  <a:lnTo>
                    <a:pt x="3260" y="798"/>
                  </a:lnTo>
                  <a:close/>
                </a:path>
              </a:pathLst>
            </a:custGeom>
            <a:solidFill>
              <a:srgbClr val="31B454"/>
            </a:solidFill>
            <a:ln>
              <a:noFill/>
            </a:ln>
          </p:spPr>
          <p:txBody>
            <a:bodyPr vert="horz" wrap="square" lIns="48986" tIns="24493" rIns="48986" bIns="24493" numCol="1" anchor="t" anchorCtr="0" compatLnSpc="1">
              <a:prstTxWarp prst="textNoShape">
                <a:avLst/>
              </a:prstTxWarp>
            </a:bodyPr>
            <a:lstStyle/>
            <a:p>
              <a:endParaRPr lang="en-US" sz="964"/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670073" y="3396903"/>
              <a:ext cx="3388976" cy="11559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285750" lvl="0" indent="-285750">
                <a:buFont typeface="Arial" panose="020B0604020202020204" pitchFamily="34" charset="0"/>
                <a:buChar char="•"/>
              </a:pPr>
              <a:r>
                <a:rPr lang="en-US" altLang="en-US" sz="1400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Current Operation Budget of all the SDOEs and NDOE </a:t>
              </a:r>
            </a:p>
            <a:p>
              <a:pPr marL="285750" lvl="0" indent="-285750">
                <a:buFont typeface="Arial" panose="020B0604020202020204" pitchFamily="34" charset="0"/>
                <a:buChar char="•"/>
              </a:pPr>
              <a:r>
                <a:rPr lang="en-US" altLang="en-US" sz="1400" b="1" dirty="0">
                  <a:solidFill>
                    <a:schemeClr val="bg1"/>
                  </a:solidFill>
                  <a:latin typeface="Century Gothic" panose="020B0502020202020204" pitchFamily="34" charset="0"/>
                </a:rPr>
                <a:t>COM-FSM shares of Sector &amp; SEG</a:t>
              </a:r>
            </a:p>
          </p:txBody>
        </p:sp>
      </p:grpSp>
      <p:sp>
        <p:nvSpPr>
          <p:cNvPr id="14" name="AutoShape 24"/>
          <p:cNvSpPr>
            <a:spLocks noChangeAspect="1" noChangeArrowheads="1" noTextEdit="1"/>
          </p:cNvSpPr>
          <p:nvPr/>
        </p:nvSpPr>
        <p:spPr bwMode="auto">
          <a:xfrm>
            <a:off x="4517550" y="1080052"/>
            <a:ext cx="2562821" cy="695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8986" tIns="24493" rIns="48986" bIns="24493" numCol="1" anchor="t" anchorCtr="0" compatLnSpc="1">
            <a:prstTxWarp prst="textNoShape">
              <a:avLst/>
            </a:prstTxWarp>
          </a:bodyPr>
          <a:lstStyle/>
          <a:p>
            <a:endParaRPr lang="en-US" sz="964"/>
          </a:p>
        </p:txBody>
      </p:sp>
      <p:sp>
        <p:nvSpPr>
          <p:cNvPr id="16" name="Rectangle 28"/>
          <p:cNvSpPr>
            <a:spLocks noChangeArrowheads="1"/>
          </p:cNvSpPr>
          <p:nvPr/>
        </p:nvSpPr>
        <p:spPr bwMode="auto">
          <a:xfrm>
            <a:off x="7442931" y="4211360"/>
            <a:ext cx="798295" cy="362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489844"/>
            <a:r>
              <a:rPr lang="en-US" altLang="en-US" sz="2357" b="1" dirty="0">
                <a:solidFill>
                  <a:srgbClr val="AB135B"/>
                </a:solidFill>
                <a:latin typeface="Century Gothic" panose="020B0502020202020204" pitchFamily="34" charset="0"/>
              </a:rPr>
              <a:t>TIER 3</a:t>
            </a:r>
            <a:endParaRPr lang="en-US" altLang="en-US" sz="2143" dirty="0">
              <a:solidFill>
                <a:srgbClr val="AB135B"/>
              </a:solidFill>
            </a:endParaRPr>
          </a:p>
        </p:txBody>
      </p:sp>
      <p:sp>
        <p:nvSpPr>
          <p:cNvPr id="17" name="Rectangle 28"/>
          <p:cNvSpPr>
            <a:spLocks noChangeArrowheads="1"/>
          </p:cNvSpPr>
          <p:nvPr/>
        </p:nvSpPr>
        <p:spPr bwMode="auto">
          <a:xfrm>
            <a:off x="7442931" y="2435084"/>
            <a:ext cx="798295" cy="362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489844"/>
            <a:r>
              <a:rPr lang="en-US" altLang="en-US" sz="2357" b="1" dirty="0">
                <a:solidFill>
                  <a:srgbClr val="0397CC"/>
                </a:solidFill>
                <a:latin typeface="Century Gothic" panose="020B0502020202020204" pitchFamily="34" charset="0"/>
              </a:rPr>
              <a:t>TIER 1</a:t>
            </a:r>
            <a:endParaRPr lang="en-US" altLang="en-US" sz="2143" dirty="0">
              <a:solidFill>
                <a:srgbClr val="0397CC"/>
              </a:solidFill>
            </a:endParaRPr>
          </a:p>
        </p:txBody>
      </p:sp>
      <p:grpSp>
        <p:nvGrpSpPr>
          <p:cNvPr id="19" name="Group 99"/>
          <p:cNvGrpSpPr/>
          <p:nvPr/>
        </p:nvGrpSpPr>
        <p:grpSpPr>
          <a:xfrm>
            <a:off x="4774352" y="4574509"/>
            <a:ext cx="4398963" cy="1204382"/>
            <a:chOff x="4814367" y="8527038"/>
            <a:chExt cx="3550889" cy="1916331"/>
          </a:xfrm>
        </p:grpSpPr>
        <p:cxnSp>
          <p:nvCxnSpPr>
            <p:cNvPr id="20" name="Straight Connector 19"/>
            <p:cNvCxnSpPr/>
            <p:nvPr/>
          </p:nvCxnSpPr>
          <p:spPr>
            <a:xfrm flipH="1">
              <a:off x="4814367" y="9195408"/>
              <a:ext cx="1133816" cy="0"/>
            </a:xfrm>
            <a:prstGeom prst="line">
              <a:avLst/>
            </a:prstGeom>
            <a:solidFill>
              <a:srgbClr val="F2377B"/>
            </a:solidFill>
            <a:ln w="76200">
              <a:solidFill>
                <a:srgbClr val="AB135B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Freeform 26"/>
            <p:cNvSpPr>
              <a:spLocks/>
            </p:cNvSpPr>
            <p:nvPr/>
          </p:nvSpPr>
          <p:spPr bwMode="auto">
            <a:xfrm>
              <a:off x="5077825" y="8527038"/>
              <a:ext cx="3117238" cy="1916331"/>
            </a:xfrm>
            <a:custGeom>
              <a:avLst/>
              <a:gdLst>
                <a:gd name="T0" fmla="*/ 3260 w 3584"/>
                <a:gd name="T1" fmla="*/ 798 h 798"/>
                <a:gd name="T2" fmla="*/ 0 w 3584"/>
                <a:gd name="T3" fmla="*/ 798 h 798"/>
                <a:gd name="T4" fmla="*/ 0 w 3584"/>
                <a:gd name="T5" fmla="*/ 0 h 798"/>
                <a:gd name="T6" fmla="*/ 3260 w 3584"/>
                <a:gd name="T7" fmla="*/ 0 h 798"/>
                <a:gd name="T8" fmla="*/ 3584 w 3584"/>
                <a:gd name="T9" fmla="*/ 399 h 798"/>
                <a:gd name="T10" fmla="*/ 3260 w 3584"/>
                <a:gd name="T11" fmla="*/ 798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84" h="798">
                  <a:moveTo>
                    <a:pt x="3260" y="798"/>
                  </a:moveTo>
                  <a:lnTo>
                    <a:pt x="0" y="798"/>
                  </a:lnTo>
                  <a:lnTo>
                    <a:pt x="0" y="0"/>
                  </a:lnTo>
                  <a:lnTo>
                    <a:pt x="3260" y="0"/>
                  </a:lnTo>
                  <a:lnTo>
                    <a:pt x="3584" y="399"/>
                  </a:lnTo>
                  <a:lnTo>
                    <a:pt x="3260" y="798"/>
                  </a:lnTo>
                  <a:close/>
                </a:path>
              </a:pathLst>
            </a:custGeom>
            <a:solidFill>
              <a:srgbClr val="AB135B"/>
            </a:solidFill>
            <a:ln>
              <a:noFill/>
            </a:ln>
          </p:spPr>
          <p:txBody>
            <a:bodyPr vert="horz" wrap="square" lIns="48986" tIns="24493" rIns="48986" bIns="24493" numCol="1" anchor="t" anchorCtr="0" compatLnSpc="1">
              <a:prstTxWarp prst="textNoShape">
                <a:avLst/>
              </a:prstTxWarp>
            </a:bodyPr>
            <a:lstStyle/>
            <a:p>
              <a:endParaRPr lang="en-US" sz="964" dirty="0">
                <a:latin typeface="Century Gothic" panose="020B0502020202020204" pitchFamily="34" charset="0"/>
              </a:endParaRPr>
            </a:p>
          </p:txBody>
        </p:sp>
        <p:sp>
          <p:nvSpPr>
            <p:cNvPr id="22" name="Rectangle 29"/>
            <p:cNvSpPr>
              <a:spLocks noChangeArrowheads="1"/>
            </p:cNvSpPr>
            <p:nvPr/>
          </p:nvSpPr>
          <p:spPr bwMode="auto">
            <a:xfrm>
              <a:off x="5094350" y="8881867"/>
              <a:ext cx="3270906" cy="10710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342900" marR="0" lvl="0" indent="-342900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  <a:buFont typeface="Symbol" panose="05050102010706020507" pitchFamily="18" charset="2"/>
                <a:buChar char=""/>
              </a:pPr>
              <a:r>
                <a:rPr lang="en-US" sz="1400" b="1" dirty="0">
                  <a:solidFill>
                    <a:schemeClr val="bg1"/>
                  </a:solidFill>
                  <a:effectLst/>
                  <a:latin typeface="Century Gothic" panose="020B050202020202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Basic Education Nutrition Program</a:t>
              </a:r>
              <a:endParaRPr lang="en-US" sz="1400" b="1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L="342900" marR="0" lvl="0" indent="-342900">
                <a:lnSpc>
                  <a:spcPct val="107000"/>
                </a:lnSpc>
                <a:spcBef>
                  <a:spcPts val="0"/>
                </a:spcBef>
                <a:spcAft>
                  <a:spcPts val="0"/>
                </a:spcAft>
                <a:buFont typeface="Symbol" panose="05050102010706020507" pitchFamily="18" charset="2"/>
                <a:buChar char=""/>
              </a:pPr>
              <a:r>
                <a:rPr lang="en-US" sz="1400" b="1" dirty="0">
                  <a:solidFill>
                    <a:schemeClr val="bg1"/>
                  </a:solidFill>
                  <a:effectLst/>
                  <a:latin typeface="Century Gothic" panose="020B0502020202020204" pitchFamily="34" charset="0"/>
                  <a:ea typeface="Calibri" panose="020F0502020204030204" pitchFamily="34" charset="0"/>
                  <a:cs typeface="Calibri" panose="020F0502020204030204" pitchFamily="34" charset="0"/>
                </a:rPr>
                <a:t>Basic Education Teaching and Learning Materials</a:t>
              </a:r>
              <a:endParaRPr lang="en-US" sz="1400" b="1" dirty="0">
                <a:solidFill>
                  <a:schemeClr val="bg1"/>
                </a:solidFill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23" name="Rectangle 28"/>
          <p:cNvSpPr>
            <a:spLocks noChangeArrowheads="1"/>
          </p:cNvSpPr>
          <p:nvPr/>
        </p:nvSpPr>
        <p:spPr bwMode="auto">
          <a:xfrm>
            <a:off x="672004" y="3407371"/>
            <a:ext cx="1029065" cy="3627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489844"/>
            <a:r>
              <a:rPr lang="en-US" altLang="en-US" sz="2357" b="1" dirty="0">
                <a:solidFill>
                  <a:srgbClr val="FFA55F"/>
                </a:solidFill>
                <a:latin typeface="Century Gothic" panose="020B0502020202020204" pitchFamily="34" charset="0"/>
              </a:rPr>
              <a:t>TIER 2</a:t>
            </a:r>
            <a:endParaRPr lang="en-US" altLang="en-US" sz="2143" dirty="0">
              <a:solidFill>
                <a:srgbClr val="FFA55F"/>
              </a:solidFill>
            </a:endParaRPr>
          </a:p>
        </p:txBody>
      </p:sp>
      <p:graphicFrame>
        <p:nvGraphicFramePr>
          <p:cNvPr id="26" name="Object 2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57182505"/>
              </p:ext>
            </p:extLst>
          </p:nvPr>
        </p:nvGraphicFramePr>
        <p:xfrm>
          <a:off x="3824498" y="6129757"/>
          <a:ext cx="1495005" cy="6330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6" name="CorelDRAW" r:id="rId3" imgW="5006160" imgH="2016360" progId="">
                  <p:embed/>
                </p:oleObj>
              </mc:Choice>
              <mc:Fallback>
                <p:oleObj name="CorelDRAW" r:id="rId3" imgW="5006160" imgH="2016360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24498" y="6129757"/>
                        <a:ext cx="1495005" cy="63302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27" name="Rectangle 28"/>
          <p:cNvSpPr>
            <a:spLocks noChangeArrowheads="1"/>
          </p:cNvSpPr>
          <p:nvPr/>
        </p:nvSpPr>
        <p:spPr bwMode="auto">
          <a:xfrm>
            <a:off x="672004" y="5024246"/>
            <a:ext cx="2231465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489844"/>
            <a:r>
              <a:rPr lang="en-US" altLang="en-US" sz="2000" b="1" dirty="0">
                <a:solidFill>
                  <a:srgbClr val="FF0000"/>
                </a:solidFill>
                <a:latin typeface="Century Gothic" panose="020B0502020202020204" pitchFamily="34" charset="0"/>
              </a:rPr>
              <a:t>COM-FSM</a:t>
            </a:r>
            <a:endParaRPr lang="en-US" altLang="en-US" sz="2000" dirty="0">
              <a:solidFill>
                <a:srgbClr val="FF0000"/>
              </a:solidFill>
            </a:endParaRPr>
          </a:p>
        </p:txBody>
      </p:sp>
      <p:grpSp>
        <p:nvGrpSpPr>
          <p:cNvPr id="29" name="Group 100"/>
          <p:cNvGrpSpPr/>
          <p:nvPr/>
        </p:nvGrpSpPr>
        <p:grpSpPr>
          <a:xfrm>
            <a:off x="354180" y="5316313"/>
            <a:ext cx="4251468" cy="846970"/>
            <a:chOff x="35745" y="9830534"/>
            <a:chExt cx="4713709" cy="1427531"/>
          </a:xfrm>
        </p:grpSpPr>
        <p:cxnSp>
          <p:nvCxnSpPr>
            <p:cNvPr id="30" name="Elbow Connector 29"/>
            <p:cNvCxnSpPr/>
            <p:nvPr/>
          </p:nvCxnSpPr>
          <p:spPr>
            <a:xfrm rot="10800000">
              <a:off x="3941538" y="10485799"/>
              <a:ext cx="807916" cy="523633"/>
            </a:xfrm>
            <a:prstGeom prst="bentConnector3">
              <a:avLst/>
            </a:prstGeom>
            <a:ln w="57150">
              <a:solidFill>
                <a:schemeClr val="tx1">
                  <a:lumMod val="95000"/>
                  <a:lumOff val="5000"/>
                </a:schemeClr>
              </a:solidFill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Freeform 26"/>
            <p:cNvSpPr>
              <a:spLocks/>
            </p:cNvSpPr>
            <p:nvPr/>
          </p:nvSpPr>
          <p:spPr bwMode="auto">
            <a:xfrm flipH="1">
              <a:off x="35745" y="9830534"/>
              <a:ext cx="4100525" cy="1427531"/>
            </a:xfrm>
            <a:custGeom>
              <a:avLst/>
              <a:gdLst>
                <a:gd name="T0" fmla="*/ 3260 w 3584"/>
                <a:gd name="T1" fmla="*/ 798 h 798"/>
                <a:gd name="T2" fmla="*/ 0 w 3584"/>
                <a:gd name="T3" fmla="*/ 798 h 798"/>
                <a:gd name="T4" fmla="*/ 0 w 3584"/>
                <a:gd name="T5" fmla="*/ 0 h 798"/>
                <a:gd name="T6" fmla="*/ 3260 w 3584"/>
                <a:gd name="T7" fmla="*/ 0 h 798"/>
                <a:gd name="T8" fmla="*/ 3584 w 3584"/>
                <a:gd name="T9" fmla="*/ 399 h 798"/>
                <a:gd name="T10" fmla="*/ 3260 w 3584"/>
                <a:gd name="T11" fmla="*/ 798 h 7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84" h="798">
                  <a:moveTo>
                    <a:pt x="3260" y="798"/>
                  </a:moveTo>
                  <a:lnTo>
                    <a:pt x="0" y="798"/>
                  </a:lnTo>
                  <a:lnTo>
                    <a:pt x="0" y="0"/>
                  </a:lnTo>
                  <a:lnTo>
                    <a:pt x="3260" y="0"/>
                  </a:lnTo>
                  <a:lnTo>
                    <a:pt x="3584" y="399"/>
                  </a:lnTo>
                  <a:lnTo>
                    <a:pt x="3260" y="798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vert="horz" wrap="square" lIns="48986" tIns="24493" rIns="48986" bIns="24493" numCol="1" anchor="t" anchorCtr="0" compatLnSpc="1">
              <a:prstTxWarp prst="textNoShape">
                <a:avLst/>
              </a:prstTxWarp>
            </a:bodyPr>
            <a:lstStyle/>
            <a:p>
              <a:pPr algn="ctr"/>
              <a:endParaRPr lang="en-US" sz="1400" b="1" dirty="0">
                <a:solidFill>
                  <a:schemeClr val="bg1"/>
                </a:solidFill>
                <a:latin typeface="Nexa Bold" panose="02000000000000000000"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3505494" y="9995250"/>
              <a:ext cx="251010" cy="405701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r"/>
              <a:endParaRPr lang="en-US" sz="964" dirty="0">
                <a:solidFill>
                  <a:schemeClr val="bg1"/>
                </a:solidFill>
                <a:latin typeface="Nexa Bold" panose="02000000000000000000" pitchFamily="50" charset="0"/>
              </a:endParaRPr>
            </a:p>
          </p:txBody>
        </p:sp>
      </p:grpSp>
      <p:sp>
        <p:nvSpPr>
          <p:cNvPr id="33" name="Rectangle 32"/>
          <p:cNvSpPr/>
          <p:nvPr/>
        </p:nvSpPr>
        <p:spPr>
          <a:xfrm>
            <a:off x="650098" y="5520423"/>
            <a:ext cx="2395207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AU" sz="1400" b="1" dirty="0">
                <a:solidFill>
                  <a:schemeClr val="bg1"/>
                </a:solidFill>
                <a:latin typeface="Century Gothic" panose="020B0502020202020204" pitchFamily="34" charset="0"/>
                <a:ea typeface="Calibri" panose="020F0502020204030204" pitchFamily="34" charset="0"/>
              </a:rPr>
              <a:t>Increase in SEG share </a:t>
            </a:r>
            <a:endParaRPr lang="en-US" sz="1400" b="1" dirty="0">
              <a:solidFill>
                <a:schemeClr val="bg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34" name="Picture 3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34494" y="1837226"/>
            <a:ext cx="675013" cy="4296302"/>
          </a:xfrm>
          <a:prstGeom prst="rect">
            <a:avLst/>
          </a:prstGeom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1323" y="3759531"/>
            <a:ext cx="588184" cy="907288"/>
          </a:xfrm>
          <a:prstGeom prst="rect">
            <a:avLst/>
          </a:prstGeom>
        </p:spPr>
      </p:pic>
      <p:sp>
        <p:nvSpPr>
          <p:cNvPr id="40" name="Rectangle 39"/>
          <p:cNvSpPr/>
          <p:nvPr/>
        </p:nvSpPr>
        <p:spPr>
          <a:xfrm>
            <a:off x="1207971" y="1191017"/>
            <a:ext cx="67280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Calisto MT" panose="02040603050505030304" pitchFamily="18" charset="0"/>
              </a:rPr>
              <a:t>FSM EDUCATION COMPACT REQUEST</a:t>
            </a:r>
          </a:p>
        </p:txBody>
      </p:sp>
      <p:cxnSp>
        <p:nvCxnSpPr>
          <p:cNvPr id="36" name="Connector: Elbow 35">
            <a:extLst>
              <a:ext uri="{FF2B5EF4-FFF2-40B4-BE49-F238E27FC236}">
                <a16:creationId xmlns:a16="http://schemas.microsoft.com/office/drawing/2014/main" id="{A9B79FD2-EE10-AAAA-ED1C-5C76C54001AE}"/>
              </a:ext>
            </a:extLst>
          </p:cNvPr>
          <p:cNvCxnSpPr>
            <a:cxnSpLocks/>
          </p:cNvCxnSpPr>
          <p:nvPr/>
        </p:nvCxnSpPr>
        <p:spPr>
          <a:xfrm flipV="1">
            <a:off x="1135626" y="2742005"/>
            <a:ext cx="5859931" cy="435712"/>
          </a:xfrm>
          <a:prstGeom prst="bentConnector3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4FD354CC-F6B1-5CB7-B0FE-3AB6F89F1B21}"/>
              </a:ext>
            </a:extLst>
          </p:cNvPr>
          <p:cNvSpPr txBox="1"/>
          <p:nvPr/>
        </p:nvSpPr>
        <p:spPr>
          <a:xfrm flipH="1">
            <a:off x="1424094" y="2842772"/>
            <a:ext cx="20470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Additional requests</a:t>
            </a:r>
          </a:p>
        </p:txBody>
      </p:sp>
    </p:spTree>
    <p:extLst>
      <p:ext uri="{BB962C8B-B14F-4D97-AF65-F5344CB8AC3E}">
        <p14:creationId xmlns:p14="http://schemas.microsoft.com/office/powerpoint/2010/main" val="13434190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3EE363-CDB0-4FF5-8111-AE468A8363EF}"/>
              </a:ext>
            </a:extLst>
          </p:cNvPr>
          <p:cNvSpPr txBox="1">
            <a:spLocks/>
          </p:cNvSpPr>
          <p:nvPr/>
        </p:nvSpPr>
        <p:spPr>
          <a:xfrm>
            <a:off x="264695" y="1961391"/>
            <a:ext cx="8614610" cy="61818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What requests made it </a:t>
            </a:r>
          </a:p>
        </p:txBody>
      </p:sp>
      <p:sp>
        <p:nvSpPr>
          <p:cNvPr id="3" name="Rectangle 2"/>
          <p:cNvSpPr/>
          <p:nvPr/>
        </p:nvSpPr>
        <p:spPr>
          <a:xfrm>
            <a:off x="1207971" y="1191017"/>
            <a:ext cx="67280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Calisto MT" panose="02040603050505030304" pitchFamily="18" charset="0"/>
              </a:rPr>
              <a:t>FSM Education Compact Request</a:t>
            </a:r>
          </a:p>
        </p:txBody>
      </p:sp>
      <p:sp>
        <p:nvSpPr>
          <p:cNvPr id="4" name="Subtitle 2">
            <a:extLst>
              <a:ext uri="{FF2B5EF4-FFF2-40B4-BE49-F238E27FC236}">
                <a16:creationId xmlns:a16="http://schemas.microsoft.com/office/drawing/2014/main" id="{1764B0DD-1B90-4C7C-B0FD-8BAB74D915CF}"/>
              </a:ext>
            </a:extLst>
          </p:cNvPr>
          <p:cNvSpPr txBox="1">
            <a:spLocks/>
          </p:cNvSpPr>
          <p:nvPr/>
        </p:nvSpPr>
        <p:spPr>
          <a:xfrm>
            <a:off x="1207971" y="2675823"/>
            <a:ext cx="7305574" cy="288276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50000"/>
              </a:lnSpc>
              <a:buNone/>
            </a:pPr>
            <a:endParaRPr lang="en-US" sz="2000" b="1" dirty="0">
              <a:latin typeface="Century Gothic" panose="020B050202020202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endParaRPr lang="en-US" sz="2000" b="1" dirty="0">
              <a:latin typeface="Century Gothic" panose="020B050202020202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endParaRPr lang="en-US" sz="1600" b="1" dirty="0">
              <a:latin typeface="Century Gothic" panose="020B0502020202020204" pitchFamily="34" charset="0"/>
            </a:endParaRP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22FE0D86-62F6-A309-18C9-989779CAE2F6}"/>
              </a:ext>
            </a:extLst>
          </p:cNvPr>
          <p:cNvSpPr txBox="1">
            <a:spLocks/>
          </p:cNvSpPr>
          <p:nvPr/>
        </p:nvSpPr>
        <p:spPr>
          <a:xfrm>
            <a:off x="322913" y="2579571"/>
            <a:ext cx="8657924" cy="3858100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1800" b="1" dirty="0">
                <a:latin typeface="Century Gothic" panose="020B0502020202020204" pitchFamily="34" charset="0"/>
              </a:rPr>
              <a:t> Compulsory ECE for 5 yrs. old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1800" b="1" dirty="0">
                <a:latin typeface="Century Gothic" panose="020B0502020202020204" pitchFamily="34" charset="0"/>
              </a:rPr>
              <a:t> Basic Education Salary Increase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1800" b="1" dirty="0">
                <a:latin typeface="Century Gothic" panose="020B0502020202020204" pitchFamily="34" charset="0"/>
              </a:rPr>
              <a:t>TVET Workforce Expansion &amp; Maintenance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1800" b="1" dirty="0">
                <a:latin typeface="Century Gothic" panose="020B0502020202020204" pitchFamily="34" charset="0"/>
              </a:rPr>
              <a:t>Basic Education Technology Integration &amp; Expansion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1800" b="1" dirty="0">
                <a:latin typeface="Century Gothic" panose="020B0502020202020204" pitchFamily="34" charset="0"/>
              </a:rPr>
              <a:t>Higher Education Scholarships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1800" b="1" dirty="0">
                <a:latin typeface="Century Gothic" panose="020B0502020202020204" pitchFamily="34" charset="0"/>
              </a:rPr>
              <a:t>Basic Education Teaching and Learning Materials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1800" b="1" dirty="0">
                <a:latin typeface="Century Gothic" panose="020B0502020202020204" pitchFamily="34" charset="0"/>
              </a:rPr>
              <a:t>Increase in COM-FSM share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endParaRPr lang="en-US" sz="1800" b="1" dirty="0">
              <a:latin typeface="Century Gothic" panose="020B050202020202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endParaRPr lang="en-US" sz="1800" b="1" dirty="0">
              <a:latin typeface="Century Gothic" panose="020B050202020202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endParaRPr lang="en-US" sz="1800" b="1" dirty="0">
              <a:latin typeface="Century Gothic" panose="020B050202020202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endParaRPr lang="en-US" sz="1800" b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05057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207971" y="1191017"/>
            <a:ext cx="67280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Calisto MT" panose="02040603050505030304" pitchFamily="18" charset="0"/>
              </a:rPr>
              <a:t>NDOE Programs Needing Compact Funds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08AF7DD1-C8D1-4B8E-A5CA-219971A66FE5}"/>
              </a:ext>
            </a:extLst>
          </p:cNvPr>
          <p:cNvSpPr txBox="1">
            <a:spLocks/>
          </p:cNvSpPr>
          <p:nvPr/>
        </p:nvSpPr>
        <p:spPr>
          <a:xfrm>
            <a:off x="0" y="1879577"/>
            <a:ext cx="9144000" cy="61335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School Accreditation Program</a:t>
            </a:r>
            <a:endParaRPr lang="en-US" sz="3200" b="1" dirty="0">
              <a:latin typeface="Century Gothic" panose="020B0502020202020204" pitchFamily="34" charset="0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253DB94-09DA-4D0F-BB51-867DBB6E2679}"/>
              </a:ext>
            </a:extLst>
          </p:cNvPr>
          <p:cNvSpPr txBox="1">
            <a:spLocks/>
          </p:cNvSpPr>
          <p:nvPr/>
        </p:nvSpPr>
        <p:spPr>
          <a:xfrm>
            <a:off x="563078" y="2370303"/>
            <a:ext cx="8239226" cy="394938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1800" b="1" dirty="0">
                <a:latin typeface="Century Gothic" panose="020B0502020202020204" pitchFamily="34" charset="0"/>
              </a:rPr>
              <a:t> Mandated by Title 40 of the FSM Code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1800" b="1" dirty="0">
                <a:latin typeface="Century Gothic" panose="020B0502020202020204" pitchFamily="34" charset="0"/>
              </a:rPr>
              <a:t> Improving Schools (6 standards)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1400" b="1" dirty="0">
                <a:latin typeface="Century Gothic" panose="020B0502020202020204" pitchFamily="34" charset="0"/>
              </a:rPr>
              <a:t>Leadership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1400" b="1" dirty="0">
                <a:latin typeface="Century Gothic" panose="020B0502020202020204" pitchFamily="34" charset="0"/>
              </a:rPr>
              <a:t>Teacher Performance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1400" b="1" dirty="0">
                <a:latin typeface="Century Gothic" panose="020B0502020202020204" pitchFamily="34" charset="0"/>
              </a:rPr>
              <a:t>Data Management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1400" b="1" dirty="0">
                <a:latin typeface="Century Gothic" panose="020B0502020202020204" pitchFamily="34" charset="0"/>
              </a:rPr>
              <a:t>Curriculum Standards, Benchmarks and Student Learning Outcomes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1400" b="1" dirty="0">
                <a:latin typeface="Century Gothic" panose="020B0502020202020204" pitchFamily="34" charset="0"/>
              </a:rPr>
              <a:t>School Campus, Classrooms and Facilities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1400" b="1" dirty="0">
                <a:latin typeface="Century Gothic" panose="020B0502020202020204" pitchFamily="34" charset="0"/>
              </a:rPr>
              <a:t>School Improvement Planning</a:t>
            </a:r>
            <a:endParaRPr lang="en-US" sz="1800" b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214315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207971" y="1191017"/>
            <a:ext cx="67280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Calisto MT" panose="02040603050505030304" pitchFamily="18" charset="0"/>
              </a:rPr>
              <a:t>NDOE Program Needing Compact Funds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24FBBB0-509B-4822-BDD9-3F8906A1298A}"/>
              </a:ext>
            </a:extLst>
          </p:cNvPr>
          <p:cNvSpPr txBox="1">
            <a:spLocks/>
          </p:cNvSpPr>
          <p:nvPr/>
        </p:nvSpPr>
        <p:spPr>
          <a:xfrm>
            <a:off x="0" y="1884397"/>
            <a:ext cx="9144000" cy="58448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Teacher Certification</a:t>
            </a:r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67ACC02-CAFD-413D-8F20-9C0DE5E0843D}"/>
              </a:ext>
            </a:extLst>
          </p:cNvPr>
          <p:cNvSpPr txBox="1">
            <a:spLocks/>
          </p:cNvSpPr>
          <p:nvPr/>
        </p:nvSpPr>
        <p:spPr>
          <a:xfrm>
            <a:off x="300790" y="2370312"/>
            <a:ext cx="8657924" cy="1139804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1800" b="1" dirty="0">
                <a:latin typeface="Century Gothic" panose="020B0502020202020204" pitchFamily="34" charset="0"/>
              </a:rPr>
              <a:t> Qualification of Teachers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1800" b="1" dirty="0">
                <a:latin typeface="Century Gothic" panose="020B0502020202020204" pitchFamily="34" charset="0"/>
              </a:rPr>
              <a:t> Certification of Teachers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endParaRPr lang="en-US" sz="1800" b="1" dirty="0">
              <a:latin typeface="Century Gothic" panose="020B0502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9CE82B8-A386-272C-E0B4-6AE4650D3857}"/>
              </a:ext>
            </a:extLst>
          </p:cNvPr>
          <p:cNvSpPr txBox="1"/>
          <p:nvPr/>
        </p:nvSpPr>
        <p:spPr>
          <a:xfrm flipH="1">
            <a:off x="686730" y="3565347"/>
            <a:ext cx="84572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Assessment and Research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8677C02A-EF6A-C33A-BD13-CC28CD9A21A2}"/>
              </a:ext>
            </a:extLst>
          </p:cNvPr>
          <p:cNvSpPr txBox="1">
            <a:spLocks/>
          </p:cNvSpPr>
          <p:nvPr/>
        </p:nvSpPr>
        <p:spPr>
          <a:xfrm>
            <a:off x="300790" y="4302675"/>
            <a:ext cx="8657924" cy="1764719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1800" b="1" dirty="0">
                <a:latin typeface="Century Gothic" panose="020B0502020202020204" pitchFamily="34" charset="0"/>
              </a:rPr>
              <a:t> Student Assessment and Performance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1400" b="1" dirty="0">
                <a:latin typeface="Century Gothic" panose="020B0502020202020204" pitchFamily="34" charset="0"/>
              </a:rPr>
              <a:t>National Minimum Competency Test (NMCT)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1400" b="1" dirty="0">
                <a:latin typeface="Century Gothic" panose="020B0502020202020204" pitchFamily="34" charset="0"/>
              </a:rPr>
              <a:t>Pacific Island Literary &amp; Numeracy Assessment (PILNA)</a:t>
            </a:r>
            <a:endParaRPr lang="en-US" sz="1800" b="1" dirty="0">
              <a:latin typeface="Century Gothic" panose="020B050202020202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1800" b="1" dirty="0">
                <a:latin typeface="Century Gothic" panose="020B0502020202020204" pitchFamily="34" charset="0"/>
              </a:rPr>
              <a:t> Research and Innovations in Education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endParaRPr lang="en-US" sz="1800" b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865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207971" y="1191017"/>
            <a:ext cx="67280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Calisto MT" panose="02040603050505030304" pitchFamily="18" charset="0"/>
              </a:rPr>
              <a:t>FSM Programs Needing Compact Funds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E89D2F1D-E3C0-4451-9FF1-48E073F41E81}"/>
              </a:ext>
            </a:extLst>
          </p:cNvPr>
          <p:cNvSpPr txBox="1">
            <a:spLocks/>
          </p:cNvSpPr>
          <p:nvPr/>
        </p:nvSpPr>
        <p:spPr>
          <a:xfrm>
            <a:off x="1" y="1889206"/>
            <a:ext cx="9143999" cy="493044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FSM Education Management Information System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2C9BAB70-B1C8-EFA7-7C7A-4743232C1BC4}"/>
              </a:ext>
            </a:extLst>
          </p:cNvPr>
          <p:cNvSpPr txBox="1">
            <a:spLocks/>
          </p:cNvSpPr>
          <p:nvPr/>
        </p:nvSpPr>
        <p:spPr>
          <a:xfrm>
            <a:off x="563078" y="2370303"/>
            <a:ext cx="8239226" cy="394938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1800" b="1" dirty="0">
                <a:latin typeface="Century Gothic" panose="020B0502020202020204" pitchFamily="34" charset="0"/>
              </a:rPr>
              <a:t> </a:t>
            </a:r>
            <a:r>
              <a:rPr lang="en-US" sz="1800" b="1" dirty="0" err="1">
                <a:latin typeface="Century Gothic" panose="020B0502020202020204" pitchFamily="34" charset="0"/>
              </a:rPr>
              <a:t>FedEMIS</a:t>
            </a:r>
            <a:r>
              <a:rPr lang="en-US" sz="1800" b="1" dirty="0">
                <a:latin typeface="Century Gothic" panose="020B0502020202020204" pitchFamily="34" charset="0"/>
              </a:rPr>
              <a:t> (centralized)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1400" b="1" dirty="0">
                <a:latin typeface="Century Gothic" panose="020B0502020202020204" pitchFamily="34" charset="0"/>
              </a:rPr>
              <a:t>Web-based centralized system of collecting, analyzing and reporting data</a:t>
            </a:r>
          </a:p>
          <a:p>
            <a:pPr lvl="2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1000" b="1" dirty="0">
                <a:latin typeface="Century Gothic" panose="020B0502020202020204" pitchFamily="34" charset="0"/>
              </a:rPr>
              <a:t>Education Digest, FSM Indicators Reports, and International Reports (UIS)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1800" b="1" dirty="0">
                <a:latin typeface="Century Gothic" panose="020B0502020202020204" pitchFamily="34" charset="0"/>
              </a:rPr>
              <a:t> </a:t>
            </a:r>
            <a:r>
              <a:rPr lang="en-US" sz="1800" b="1" dirty="0" err="1">
                <a:latin typeface="Century Gothic" panose="020B0502020202020204" pitchFamily="34" charset="0"/>
              </a:rPr>
              <a:t>FedSIS</a:t>
            </a:r>
            <a:endParaRPr lang="en-US" sz="1800" b="1" dirty="0">
              <a:latin typeface="Century Gothic" panose="020B0502020202020204" pitchFamily="34" charset="0"/>
            </a:endParaRP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1400" b="1" dirty="0">
                <a:latin typeface="Century Gothic" panose="020B0502020202020204" pitchFamily="34" charset="0"/>
              </a:rPr>
              <a:t>Student Information System for schools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1800" b="1" dirty="0">
                <a:latin typeface="Century Gothic" panose="020B0502020202020204" pitchFamily="34" charset="0"/>
              </a:rPr>
              <a:t>Budget Performance System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1800" b="1" dirty="0">
                <a:latin typeface="Century Gothic" panose="020B0502020202020204" pitchFamily="34" charset="0"/>
              </a:rPr>
              <a:t>Education Apps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1400" b="1" dirty="0">
                <a:latin typeface="Century Gothic" panose="020B0502020202020204" pitchFamily="34" charset="0"/>
              </a:rPr>
              <a:t>Pacific Open Education Data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US" sz="1400" b="1" dirty="0">
                <a:latin typeface="Century Gothic" panose="020B0502020202020204" pitchFamily="34" charset="0"/>
              </a:rPr>
              <a:t>Accreditation &amp; WASH</a:t>
            </a:r>
          </a:p>
        </p:txBody>
      </p:sp>
    </p:spTree>
    <p:extLst>
      <p:ext uri="{BB962C8B-B14F-4D97-AF65-F5344CB8AC3E}">
        <p14:creationId xmlns:p14="http://schemas.microsoft.com/office/powerpoint/2010/main" val="5259069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207971" y="1191017"/>
            <a:ext cx="67280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Calisto MT" panose="02040603050505030304" pitchFamily="18" charset="0"/>
              </a:rPr>
              <a:t>FSM Programs Needing Compact Funds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2DA9E83-4CDD-3C31-FC00-08D73278A8BB}"/>
              </a:ext>
            </a:extLst>
          </p:cNvPr>
          <p:cNvSpPr txBox="1">
            <a:spLocks/>
          </p:cNvSpPr>
          <p:nvPr/>
        </p:nvSpPr>
        <p:spPr>
          <a:xfrm>
            <a:off x="0" y="1884397"/>
            <a:ext cx="9144000" cy="58448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Career Technical Education Program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8B343AAC-EF26-0EDB-6BCB-A097F02B6091}"/>
              </a:ext>
            </a:extLst>
          </p:cNvPr>
          <p:cNvSpPr txBox="1">
            <a:spLocks/>
          </p:cNvSpPr>
          <p:nvPr/>
        </p:nvSpPr>
        <p:spPr>
          <a:xfrm>
            <a:off x="351322" y="2353961"/>
            <a:ext cx="8441356" cy="135525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AU" sz="1800" b="1" dirty="0">
                <a:latin typeface="Century Gothic" panose="020B0502020202020204" pitchFamily="34" charset="0"/>
              </a:rPr>
              <a:t> FSM Skills Academy</a:t>
            </a:r>
            <a:endParaRPr lang="en-US" sz="1800" b="1" dirty="0">
              <a:latin typeface="Century Gothic" panose="020B0502020202020204" pitchFamily="34" charset="0"/>
            </a:endParaRP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AU" sz="1450" b="1" dirty="0">
                <a:latin typeface="Century Gothic" panose="020B0502020202020204" pitchFamily="34" charset="0"/>
              </a:rPr>
              <a:t>Sustaining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AU" sz="1450" b="1" dirty="0">
                <a:latin typeface="Century Gothic" panose="020B0502020202020204" pitchFamily="34" charset="0"/>
              </a:rPr>
              <a:t>Expansion</a:t>
            </a:r>
          </a:p>
          <a:p>
            <a:pPr marL="457200" lvl="1" indent="0">
              <a:lnSpc>
                <a:spcPct val="150000"/>
              </a:lnSpc>
              <a:buNone/>
            </a:pPr>
            <a:endParaRPr lang="en-US" sz="1450" b="1" dirty="0">
              <a:latin typeface="Century Gothic" panose="020B050202020202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endParaRPr lang="en-US" sz="1800" b="1" dirty="0">
              <a:latin typeface="Century Gothic" panose="020B0502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90D9EB1-DFF8-BF40-0728-765BDA120126}"/>
              </a:ext>
            </a:extLst>
          </p:cNvPr>
          <p:cNvSpPr/>
          <p:nvPr/>
        </p:nvSpPr>
        <p:spPr>
          <a:xfrm>
            <a:off x="1207971" y="3791649"/>
            <a:ext cx="67280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Calisto MT" panose="02040603050505030304" pitchFamily="18" charset="0"/>
              </a:rPr>
              <a:t>COM-FSM Programs Needing Compact Funds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117B491-ED62-136C-74DA-7B06FB288F98}"/>
              </a:ext>
            </a:extLst>
          </p:cNvPr>
          <p:cNvSpPr txBox="1">
            <a:spLocks/>
          </p:cNvSpPr>
          <p:nvPr/>
        </p:nvSpPr>
        <p:spPr>
          <a:xfrm>
            <a:off x="407858" y="4280751"/>
            <a:ext cx="8441356" cy="1943067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AU" sz="1800" b="1" dirty="0">
                <a:latin typeface="Century Gothic" panose="020B0502020202020204" pitchFamily="34" charset="0"/>
              </a:rPr>
              <a:t> Teacher Corps</a:t>
            </a:r>
            <a:endParaRPr lang="en-US" sz="1800" b="1" dirty="0">
              <a:latin typeface="Century Gothic" panose="020B050202020202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AU" sz="1850" b="1" dirty="0">
                <a:latin typeface="Century Gothic" panose="020B0502020202020204" pitchFamily="34" charset="0"/>
              </a:rPr>
              <a:t> </a:t>
            </a:r>
            <a:r>
              <a:rPr lang="en-AU" sz="1800" b="1" dirty="0">
                <a:latin typeface="Century Gothic" panose="020B0502020202020204" pitchFamily="34" charset="0"/>
              </a:rPr>
              <a:t>Work Study</a:t>
            </a: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AU" sz="1800" b="1" dirty="0">
                <a:latin typeface="Century Gothic" panose="020B0502020202020204" pitchFamily="34" charset="0"/>
              </a:rPr>
              <a:t> Student Financial Assistance</a:t>
            </a:r>
          </a:p>
          <a:p>
            <a:pPr marL="457200" lvl="1" indent="0">
              <a:lnSpc>
                <a:spcPct val="150000"/>
              </a:lnSpc>
              <a:buNone/>
            </a:pPr>
            <a:endParaRPr lang="en-US" sz="1450" b="1" dirty="0">
              <a:latin typeface="Century Gothic" panose="020B0502020202020204" pitchFamily="34" charset="0"/>
            </a:endParaRPr>
          </a:p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endParaRPr lang="en-US" sz="1800" b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428169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207971" y="1191017"/>
            <a:ext cx="672805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latin typeface="Calisto MT" panose="02040603050505030304" pitchFamily="18" charset="0"/>
              </a:rPr>
              <a:t>WAY FORWARD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E89D2F1D-E3C0-4451-9FF1-48E073F41E81}"/>
              </a:ext>
            </a:extLst>
          </p:cNvPr>
          <p:cNvSpPr txBox="1">
            <a:spLocks/>
          </p:cNvSpPr>
          <p:nvPr/>
        </p:nvSpPr>
        <p:spPr>
          <a:xfrm>
            <a:off x="1" y="1918084"/>
            <a:ext cx="9143999" cy="493044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2800" b="1" dirty="0">
                <a:latin typeface="Century Gothic" panose="020B0502020202020204" pitchFamily="34" charset="0"/>
              </a:rPr>
              <a:t>Consultations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9FDEDC9-A0CF-47D3-9467-20051C1AC551}"/>
              </a:ext>
            </a:extLst>
          </p:cNvPr>
          <p:cNvSpPr txBox="1">
            <a:spLocks/>
          </p:cNvSpPr>
          <p:nvPr/>
        </p:nvSpPr>
        <p:spPr>
          <a:xfrm>
            <a:off x="351322" y="2353961"/>
            <a:ext cx="8441356" cy="4017964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AU" sz="1800" b="1" dirty="0">
                <a:latin typeface="Century Gothic" panose="020B0502020202020204" pitchFamily="34" charset="0"/>
              </a:rPr>
              <a:t> National Education to meet with State Education</a:t>
            </a:r>
            <a:endParaRPr lang="en-US" sz="1800" b="1" dirty="0">
              <a:latin typeface="Century Gothic" panose="020B0502020202020204" pitchFamily="34" charset="0"/>
            </a:endParaRP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AU" sz="1400" b="1" dirty="0">
                <a:latin typeface="Century Gothic" panose="020B0502020202020204" pitchFamily="34" charset="0"/>
              </a:rPr>
              <a:t>Review existing programs &amp; budgeting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AU" sz="1400" b="1" dirty="0">
                <a:latin typeface="Century Gothic" panose="020B0502020202020204" pitchFamily="34" charset="0"/>
              </a:rPr>
              <a:t>Develop Implementation Plan for new programs based on compact request</a:t>
            </a:r>
          </a:p>
          <a:p>
            <a:pPr lvl="1">
              <a:lnSpc>
                <a:spcPct val="150000"/>
              </a:lnSpc>
              <a:buFont typeface="Wingdings" panose="05000000000000000000" pitchFamily="2" charset="2"/>
              <a:buChar char="v"/>
            </a:pPr>
            <a:r>
              <a:rPr lang="en-AU" sz="1400" b="1" dirty="0">
                <a:latin typeface="Century Gothic" panose="020B0502020202020204" pitchFamily="34" charset="0"/>
              </a:rPr>
              <a:t>Dialogue on new reporting format</a:t>
            </a:r>
            <a:endParaRPr lang="en-US" sz="1400" b="1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90373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375</TotalTime>
  <Words>353</Words>
  <Application>Microsoft Office PowerPoint</Application>
  <PresentationFormat>On-screen Show (4:3)</PresentationFormat>
  <Paragraphs>83</Paragraphs>
  <Slides>10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21" baseType="lpstr">
      <vt:lpstr>Arial</vt:lpstr>
      <vt:lpstr>Calibri</vt:lpstr>
      <vt:lpstr>Calibri Light</vt:lpstr>
      <vt:lpstr>Calisto MT</vt:lpstr>
      <vt:lpstr>Century Gothic</vt:lpstr>
      <vt:lpstr>Nexa Bold</vt:lpstr>
      <vt:lpstr>Symbol</vt:lpstr>
      <vt:lpstr>Times New Roman</vt:lpstr>
      <vt:lpstr>Wingdings</vt:lpstr>
      <vt:lpstr>Office Theme</vt:lpstr>
      <vt:lpstr>CorelDRAW</vt:lpstr>
      <vt:lpstr>FSM Education Sector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Wayne Mendiola</cp:lastModifiedBy>
  <cp:revision>44</cp:revision>
  <dcterms:created xsi:type="dcterms:W3CDTF">2017-08-18T13:57:50Z</dcterms:created>
  <dcterms:modified xsi:type="dcterms:W3CDTF">2023-06-15T02:45:45Z</dcterms:modified>
</cp:coreProperties>
</file>