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141" r:id="rId1"/>
  </p:sldMasterIdLst>
  <p:notesMasterIdLst>
    <p:notesMasterId r:id="rId13"/>
  </p:notesMasterIdLst>
  <p:sldIdLst>
    <p:sldId id="256" r:id="rId2"/>
    <p:sldId id="262" r:id="rId3"/>
    <p:sldId id="269" r:id="rId4"/>
    <p:sldId id="271" r:id="rId5"/>
    <p:sldId id="329" r:id="rId6"/>
    <p:sldId id="331" r:id="rId7"/>
    <p:sldId id="332" r:id="rId8"/>
    <p:sldId id="334" r:id="rId9"/>
    <p:sldId id="333" r:id="rId10"/>
    <p:sldId id="335" r:id="rId11"/>
    <p:sldId id="290" r:id="rId12"/>
  </p:sldIdLst>
  <p:sldSz cx="12192000" cy="6858000"/>
  <p:notesSz cx="6881813"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76" userDrawn="1">
          <p15:clr>
            <a:srgbClr val="A4A3A4"/>
          </p15:clr>
        </p15:guide>
        <p15:guide id="2" pos="696" userDrawn="1">
          <p15:clr>
            <a:srgbClr val="A4A3A4"/>
          </p15:clr>
        </p15:guide>
        <p15:guide id="3" orient="horz" pos="696" userDrawn="1">
          <p15:clr>
            <a:srgbClr val="A4A3A4"/>
          </p15:clr>
        </p15:guide>
        <p15:guide id="4" pos="7032" userDrawn="1">
          <p15:clr>
            <a:srgbClr val="A4A3A4"/>
          </p15:clr>
        </p15:guide>
        <p15:guide id="5" orient="horz" pos="398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B2DD"/>
    <a:srgbClr val="52BB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50" autoAdjust="0"/>
    <p:restoredTop sz="95211" autoAdjust="0"/>
  </p:normalViewPr>
  <p:slideViewPr>
    <p:cSldViewPr snapToGrid="0">
      <p:cViewPr varScale="1">
        <p:scale>
          <a:sx n="83" d="100"/>
          <a:sy n="83" d="100"/>
        </p:scale>
        <p:origin x="895" y="46"/>
      </p:cViewPr>
      <p:guideLst>
        <p:guide orient="horz" pos="1176"/>
        <p:guide pos="696"/>
        <p:guide orient="horz" pos="696"/>
        <p:guide pos="7032"/>
        <p:guide orient="horz" pos="3984"/>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3134" y="41"/>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idx="1"/>
          </p:nvPr>
        </p:nvSpPr>
        <p:spPr>
          <a:xfrm>
            <a:off x="3898102" y="0"/>
            <a:ext cx="2982119" cy="466434"/>
          </a:xfrm>
          <a:prstGeom prst="rect">
            <a:avLst/>
          </a:prstGeom>
        </p:spPr>
        <p:txBody>
          <a:bodyPr vert="horz" lIns="92446" tIns="46223" rIns="92446" bIns="46223" rtlCol="0"/>
          <a:lstStyle>
            <a:lvl1pPr algn="r">
              <a:defRPr sz="1200"/>
            </a:lvl1pPr>
          </a:lstStyle>
          <a:p>
            <a:fld id="{EDF11DF3-68DB-334F-96B6-311F5CA038EC}" type="datetimeFigureOut">
              <a:rPr lang="en-US" smtClean="0"/>
              <a:t>6/22/2023</a:t>
            </a:fld>
            <a:endParaRPr lang="en-US" dirty="0"/>
          </a:p>
        </p:txBody>
      </p:sp>
      <p:sp>
        <p:nvSpPr>
          <p:cNvPr id="4" name="Slide Image Placeholder 3"/>
          <p:cNvSpPr>
            <a:spLocks noGrp="1" noRot="1" noChangeAspect="1"/>
          </p:cNvSpPr>
          <p:nvPr>
            <p:ph type="sldImg" idx="2"/>
          </p:nvPr>
        </p:nvSpPr>
        <p:spPr>
          <a:xfrm>
            <a:off x="654050" y="1162050"/>
            <a:ext cx="5575300" cy="3136900"/>
          </a:xfrm>
          <a:prstGeom prst="rect">
            <a:avLst/>
          </a:prstGeom>
          <a:noFill/>
          <a:ln w="12700">
            <a:solidFill>
              <a:prstClr val="black"/>
            </a:solidFill>
          </a:ln>
        </p:spPr>
        <p:txBody>
          <a:bodyPr vert="horz" lIns="92446" tIns="46223" rIns="92446" bIns="46223" rtlCol="0" anchor="ctr"/>
          <a:lstStyle/>
          <a:p>
            <a:endParaRPr lang="en-US" dirty="0"/>
          </a:p>
        </p:txBody>
      </p:sp>
      <p:sp>
        <p:nvSpPr>
          <p:cNvPr id="5" name="Notes Placeholder 4"/>
          <p:cNvSpPr>
            <a:spLocks noGrp="1"/>
          </p:cNvSpPr>
          <p:nvPr>
            <p:ph type="body" sz="quarter" idx="3"/>
          </p:nvPr>
        </p:nvSpPr>
        <p:spPr>
          <a:xfrm>
            <a:off x="688182" y="4473892"/>
            <a:ext cx="5505450" cy="3660458"/>
          </a:xfrm>
          <a:prstGeom prst="rect">
            <a:avLst/>
          </a:prstGeom>
        </p:spPr>
        <p:txBody>
          <a:bodyPr vert="horz" lIns="92446" tIns="46223" rIns="92446" bIns="4622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82119" cy="466433"/>
          </a:xfrm>
          <a:prstGeom prst="rect">
            <a:avLst/>
          </a:prstGeom>
        </p:spPr>
        <p:txBody>
          <a:bodyPr vert="horz" lIns="92446" tIns="46223" rIns="92446" bIns="4622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98102" y="8829967"/>
            <a:ext cx="2982119" cy="466433"/>
          </a:xfrm>
          <a:prstGeom prst="rect">
            <a:avLst/>
          </a:prstGeom>
        </p:spPr>
        <p:txBody>
          <a:bodyPr vert="horz" lIns="92446" tIns="46223" rIns="92446" bIns="46223" rtlCol="0" anchor="b"/>
          <a:lstStyle>
            <a:lvl1pPr algn="r">
              <a:defRPr sz="1200"/>
            </a:lvl1pPr>
          </a:lstStyle>
          <a:p>
            <a:fld id="{45E98EEC-6F50-EF49-94C8-29AA10A0F2C7}" type="slidenum">
              <a:rPr lang="en-US" smtClean="0"/>
              <a:t>‹#›</a:t>
            </a:fld>
            <a:endParaRPr lang="en-US" dirty="0"/>
          </a:p>
        </p:txBody>
      </p:sp>
    </p:spTree>
    <p:extLst>
      <p:ext uri="{BB962C8B-B14F-4D97-AF65-F5344CB8AC3E}">
        <p14:creationId xmlns:p14="http://schemas.microsoft.com/office/powerpoint/2010/main" val="746162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24864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07495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359734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0637559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115949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12484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37077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607794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774417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7" name="Picture 6" descr="A blue flag with white stars&#10;&#10;Description automatically generated with medium confidence">
            <a:extLst>
              <a:ext uri="{FF2B5EF4-FFF2-40B4-BE49-F238E27FC236}">
                <a16:creationId xmlns:a16="http://schemas.microsoft.com/office/drawing/2014/main" id="{2A5CAEE6-3C30-0ABC-C97A-2740A63898FC}"/>
              </a:ext>
            </a:extLst>
          </p:cNvPr>
          <p:cNvPicPr>
            <a:picLocks noChangeAspect="1"/>
          </p:cNvPicPr>
          <p:nvPr userDrawn="1"/>
        </p:nvPicPr>
        <p:blipFill>
          <a:blip r:embed="rId2"/>
          <a:stretch>
            <a:fillRect/>
          </a:stretch>
        </p:blipFill>
        <p:spPr>
          <a:xfrm>
            <a:off x="0" y="0"/>
            <a:ext cx="1496291" cy="787522"/>
          </a:xfrm>
          <a:prstGeom prst="rect">
            <a:avLst/>
          </a:prstGeom>
        </p:spPr>
      </p:pic>
      <p:sp>
        <p:nvSpPr>
          <p:cNvPr id="8" name="Rectangle 7">
            <a:extLst>
              <a:ext uri="{FF2B5EF4-FFF2-40B4-BE49-F238E27FC236}">
                <a16:creationId xmlns:a16="http://schemas.microsoft.com/office/drawing/2014/main" id="{179290A0-5972-A461-BD92-18DB5B629AD0}"/>
              </a:ext>
            </a:extLst>
          </p:cNvPr>
          <p:cNvSpPr/>
          <p:nvPr userDrawn="1"/>
        </p:nvSpPr>
        <p:spPr>
          <a:xfrm>
            <a:off x="1496291" y="-11876"/>
            <a:ext cx="10695709" cy="799397"/>
          </a:xfrm>
          <a:prstGeom prst="rect">
            <a:avLst/>
          </a:prstGeom>
          <a:solidFill>
            <a:srgbClr val="76B2D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08C3802F-10BE-C4B2-EA45-540A9A63EFC6}"/>
              </a:ext>
            </a:extLst>
          </p:cNvPr>
          <p:cNvSpPr txBox="1"/>
          <p:nvPr userDrawn="1"/>
        </p:nvSpPr>
        <p:spPr>
          <a:xfrm>
            <a:off x="4938151" y="181042"/>
            <a:ext cx="6844145" cy="461665"/>
          </a:xfrm>
          <a:prstGeom prst="rect">
            <a:avLst/>
          </a:prstGeom>
          <a:noFill/>
        </p:spPr>
        <p:txBody>
          <a:bodyPr wrap="square" rtlCol="0">
            <a:spAutoFit/>
          </a:bodyPr>
          <a:lstStyle/>
          <a:p>
            <a:pPr algn="r"/>
            <a:r>
              <a:rPr lang="en-US" sz="2400" b="0" i="0" cap="small" baseline="0" dirty="0">
                <a:solidFill>
                  <a:schemeClr val="bg1"/>
                </a:solidFill>
                <a:latin typeface="Futura" panose="020B0602020204020303" pitchFamily="34" charset="-79"/>
              </a:rPr>
              <a:t>Compact Amendments of 2023</a:t>
            </a:r>
          </a:p>
        </p:txBody>
      </p:sp>
    </p:spTree>
    <p:extLst>
      <p:ext uri="{BB962C8B-B14F-4D97-AF65-F5344CB8AC3E}">
        <p14:creationId xmlns:p14="http://schemas.microsoft.com/office/powerpoint/2010/main" val="110145308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92438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74310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98400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137594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29389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84632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48440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B61BEF0D-F0BB-DE4B-95CE-6DB70DBA9567}" type="datetimeFigureOut">
              <a:rPr lang="en-US" smtClean="0"/>
              <a:pPr/>
              <a:t>6/22/2023</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1228464"/>
      </p:ext>
    </p:extLst>
  </p:cSld>
  <p:clrMap bg1="dk1" tx1="lt1" bg2="dk2" tx2="lt2" accent1="accent1" accent2="accent2" accent3="accent3" accent4="accent4" accent5="accent5" accent6="accent6" hlink="hlink" folHlink="folHlink"/>
  <p:sldLayoutIdLst>
    <p:sldLayoutId id="2147484142" r:id="rId1"/>
    <p:sldLayoutId id="2147484143" r:id="rId2"/>
    <p:sldLayoutId id="2147484144" r:id="rId3"/>
    <p:sldLayoutId id="2147484145" r:id="rId4"/>
    <p:sldLayoutId id="2147484146" r:id="rId5"/>
    <p:sldLayoutId id="2147484147" r:id="rId6"/>
    <p:sldLayoutId id="2147484148" r:id="rId7"/>
    <p:sldLayoutId id="2147484149" r:id="rId8"/>
    <p:sldLayoutId id="2147484150" r:id="rId9"/>
    <p:sldLayoutId id="2147484151" r:id="rId10"/>
    <p:sldLayoutId id="2147484152" r:id="rId11"/>
    <p:sldLayoutId id="2147484153" r:id="rId12"/>
    <p:sldLayoutId id="2147484154" r:id="rId13"/>
    <p:sldLayoutId id="2147484155" r:id="rId14"/>
    <p:sldLayoutId id="2147484156" r:id="rId15"/>
    <p:sldLayoutId id="2147484157" r:id="rId16"/>
    <p:sldLayoutId id="2147484158"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1E0BF-C625-26F1-F88D-859B225994AB}"/>
              </a:ext>
            </a:extLst>
          </p:cNvPr>
          <p:cNvSpPr>
            <a:spLocks noGrp="1"/>
          </p:cNvSpPr>
          <p:nvPr>
            <p:ph type="ctrTitle"/>
          </p:nvPr>
        </p:nvSpPr>
        <p:spPr>
          <a:xfrm>
            <a:off x="1200149" y="1868598"/>
            <a:ext cx="7743825" cy="2268559"/>
          </a:xfrm>
          <a:noFill/>
        </p:spPr>
        <p:txBody>
          <a:bodyPr>
            <a:normAutofit/>
          </a:bodyPr>
          <a:lstStyle/>
          <a:p>
            <a:r>
              <a:rPr lang="en-US" sz="3600" dirty="0">
                <a:latin typeface="Georgia" panose="02040502050405020303" pitchFamily="18" charset="0"/>
                <a:ea typeface="Calibri" panose="020F0502020204030204" pitchFamily="34" charset="0"/>
                <a:cs typeface="Futura Medium" panose="020B0602020204020303" pitchFamily="34" charset="-79"/>
              </a:rPr>
              <a:t>Fiscal Procedures Agreement</a:t>
            </a:r>
            <a:endParaRPr lang="en-US" sz="3600" dirty="0">
              <a:solidFill>
                <a:schemeClr val="tx1"/>
              </a:solidFill>
              <a:latin typeface="Georgia" panose="02040502050405020303" pitchFamily="18" charset="0"/>
              <a:cs typeface="Futura Medium" panose="020B0602020204020303" pitchFamily="34" charset="-79"/>
            </a:endParaRPr>
          </a:p>
        </p:txBody>
      </p:sp>
      <p:sp>
        <p:nvSpPr>
          <p:cNvPr id="3" name="Subtitle 2">
            <a:extLst>
              <a:ext uri="{FF2B5EF4-FFF2-40B4-BE49-F238E27FC236}">
                <a16:creationId xmlns:a16="http://schemas.microsoft.com/office/drawing/2014/main" id="{7EB3576E-6CF2-D400-9229-109BC7CE0998}"/>
              </a:ext>
            </a:extLst>
          </p:cNvPr>
          <p:cNvSpPr>
            <a:spLocks noGrp="1"/>
          </p:cNvSpPr>
          <p:nvPr>
            <p:ph type="subTitle" idx="1"/>
          </p:nvPr>
        </p:nvSpPr>
        <p:spPr>
          <a:xfrm>
            <a:off x="1200149" y="1382900"/>
            <a:ext cx="7743824" cy="983512"/>
          </a:xfrm>
        </p:spPr>
        <p:txBody>
          <a:bodyPr>
            <a:noAutofit/>
          </a:bodyPr>
          <a:lstStyle/>
          <a:p>
            <a:r>
              <a:rPr lang="en-US" sz="2000" dirty="0">
                <a:ln w="12700">
                  <a:solidFill>
                    <a:srgbClr val="0070C0"/>
                  </a:solidFill>
                </a:ln>
                <a:latin typeface="Georgia" panose="02040502050405020303" pitchFamily="18" charset="0"/>
                <a:cs typeface="Futura Medium" panose="020B0602020204020303" pitchFamily="34" charset="-79"/>
              </a:rPr>
              <a:t>12</a:t>
            </a:r>
            <a:r>
              <a:rPr lang="en-US" sz="2000" baseline="30000" dirty="0">
                <a:ln w="12700">
                  <a:solidFill>
                    <a:srgbClr val="0070C0"/>
                  </a:solidFill>
                </a:ln>
                <a:latin typeface="Georgia" panose="02040502050405020303" pitchFamily="18" charset="0"/>
                <a:cs typeface="Futura Medium" panose="020B0602020204020303" pitchFamily="34" charset="-79"/>
              </a:rPr>
              <a:t>th</a:t>
            </a:r>
            <a:r>
              <a:rPr lang="en-US" sz="2000" dirty="0">
                <a:ln w="12700">
                  <a:solidFill>
                    <a:srgbClr val="0070C0"/>
                  </a:solidFill>
                </a:ln>
                <a:latin typeface="Georgia" panose="02040502050405020303" pitchFamily="18" charset="0"/>
                <a:cs typeface="Futura Medium" panose="020B0602020204020303" pitchFamily="34" charset="-79"/>
              </a:rPr>
              <a:t> STATE AND NATIONAL LEADERSHIP CONFERENCE</a:t>
            </a:r>
          </a:p>
          <a:p>
            <a:r>
              <a:rPr lang="en-US" dirty="0">
                <a:ln w="12700">
                  <a:solidFill>
                    <a:srgbClr val="0070C0"/>
                  </a:solidFill>
                </a:ln>
                <a:latin typeface="Georgia" panose="02040502050405020303" pitchFamily="18" charset="0"/>
                <a:cs typeface="Futura Medium" panose="020B0602020204020303" pitchFamily="34" charset="-79"/>
              </a:rPr>
              <a:t>JUNE 21-23, 2023</a:t>
            </a:r>
          </a:p>
        </p:txBody>
      </p:sp>
      <p:pic>
        <p:nvPicPr>
          <p:cNvPr id="7" name="Picture 6">
            <a:extLst>
              <a:ext uri="{FF2B5EF4-FFF2-40B4-BE49-F238E27FC236}">
                <a16:creationId xmlns:a16="http://schemas.microsoft.com/office/drawing/2014/main" id="{2D8FD80E-0877-ED1C-E5AB-4C06A2FF9022}"/>
              </a:ext>
            </a:extLst>
          </p:cNvPr>
          <p:cNvPicPr>
            <a:picLocks noChangeAspect="1"/>
          </p:cNvPicPr>
          <p:nvPr/>
        </p:nvPicPr>
        <p:blipFill>
          <a:blip r:embed="rId2"/>
          <a:stretch>
            <a:fillRect/>
          </a:stretch>
        </p:blipFill>
        <p:spPr>
          <a:xfrm>
            <a:off x="9145588" y="1868598"/>
            <a:ext cx="2268559" cy="2268559"/>
          </a:xfrm>
          <a:prstGeom prst="rect">
            <a:avLst/>
          </a:prstGeom>
        </p:spPr>
      </p:pic>
    </p:spTree>
    <p:extLst>
      <p:ext uri="{BB962C8B-B14F-4D97-AF65-F5344CB8AC3E}">
        <p14:creationId xmlns:p14="http://schemas.microsoft.com/office/powerpoint/2010/main" val="38060144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6046C-FA1F-60DF-0833-90DAA4A847A3}"/>
              </a:ext>
            </a:extLst>
          </p:cNvPr>
          <p:cNvSpPr>
            <a:spLocks noGrp="1"/>
          </p:cNvSpPr>
          <p:nvPr>
            <p:ph type="title"/>
          </p:nvPr>
        </p:nvSpPr>
        <p:spPr>
          <a:xfrm>
            <a:off x="1104901" y="804392"/>
            <a:ext cx="10654145" cy="1062508"/>
          </a:xfrm>
        </p:spPr>
        <p:txBody>
          <a:bodyPr>
            <a:normAutofit/>
          </a:bodyPr>
          <a:lstStyle/>
          <a:p>
            <a:pPr algn="l"/>
            <a:r>
              <a:rPr lang="en-US" sz="2800" dirty="0">
                <a:latin typeface="Georgia" panose="02040502050405020303" pitchFamily="18" charset="0"/>
                <a:cs typeface="Futura Medium" panose="020B0602020204020303" pitchFamily="34" charset="-79"/>
              </a:rPr>
              <a:t>Annual implementation plan (AIP)</a:t>
            </a:r>
          </a:p>
        </p:txBody>
      </p:sp>
      <p:sp>
        <p:nvSpPr>
          <p:cNvPr id="3" name="Content Placeholder 2">
            <a:extLst>
              <a:ext uri="{FF2B5EF4-FFF2-40B4-BE49-F238E27FC236}">
                <a16:creationId xmlns:a16="http://schemas.microsoft.com/office/drawing/2014/main" id="{BAA70772-DE30-86C9-D870-00E8151552D6}"/>
              </a:ext>
            </a:extLst>
          </p:cNvPr>
          <p:cNvSpPr>
            <a:spLocks noGrp="1"/>
          </p:cNvSpPr>
          <p:nvPr>
            <p:ph idx="1"/>
          </p:nvPr>
        </p:nvSpPr>
        <p:spPr>
          <a:xfrm>
            <a:off x="1066800" y="1806084"/>
            <a:ext cx="10058400" cy="4247524"/>
          </a:xfrm>
        </p:spPr>
        <p:txBody>
          <a:bodyPr anchor="t">
            <a:normAutofit/>
          </a:bodyPr>
          <a:lstStyle/>
          <a:p>
            <a:pPr marL="0" marR="0" lvl="0" indent="0">
              <a:lnSpc>
                <a:spcPct val="107000"/>
              </a:lnSpc>
              <a:spcBef>
                <a:spcPts val="0"/>
              </a:spcBef>
              <a:spcAft>
                <a:spcPts val="0"/>
              </a:spcAft>
              <a:buNone/>
            </a:pPr>
            <a:endParaRPr lang="en-US" sz="20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r>
              <a:rPr lang="en-US" sz="1800" dirty="0">
                <a:effectLst/>
                <a:latin typeface="Georgia" panose="02040502050405020303" pitchFamily="18" charset="0"/>
                <a:ea typeface="Calibri" panose="020F0502020204030204" pitchFamily="34" charset="0"/>
                <a:cs typeface="Calibri" panose="020F0502020204030204" pitchFamily="34" charset="0"/>
              </a:rPr>
              <a:t>No later than July 15 of each year, the FSM must develop and provide to the U.S. and JEMCO an AIP detailing proposed uses and expenditures of Sector Grants. The AIP requires JEMCO concurrence.</a:t>
            </a:r>
          </a:p>
          <a:p>
            <a:pPr marL="0" marR="0" lvl="0" indent="0">
              <a:lnSpc>
                <a:spcPct val="107000"/>
              </a:lnSpc>
              <a:spcBef>
                <a:spcPts val="0"/>
              </a:spcBef>
              <a:spcAft>
                <a:spcPts val="0"/>
              </a:spcAft>
              <a:buNone/>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r>
              <a:rPr lang="en-US" sz="1800" dirty="0">
                <a:effectLst/>
                <a:latin typeface="Georgia" panose="02040502050405020303" pitchFamily="18" charset="0"/>
                <a:ea typeface="Calibri" panose="020F0502020204030204" pitchFamily="34" charset="0"/>
                <a:cs typeface="Calibri" panose="020F0502020204030204" pitchFamily="34" charset="0"/>
              </a:rPr>
              <a:t>The Annual Implementation Plan must include proposed sector allocations, plus : </a:t>
            </a:r>
          </a:p>
          <a:p>
            <a:pPr marL="342900" marR="0" lvl="0" indent="-342900">
              <a:lnSpc>
                <a:spcPct val="107000"/>
              </a:lnSpc>
              <a:spcBef>
                <a:spcPts val="0"/>
              </a:spcBef>
              <a:spcAft>
                <a:spcPts val="0"/>
              </a:spcAft>
              <a:buFont typeface="Symbol" pitchFamily="2" charset="2"/>
              <a:buChar char=""/>
            </a:pPr>
            <a:endParaRPr lang="en-US" sz="1600" dirty="0">
              <a:effectLst/>
              <a:latin typeface="Georgia" panose="02040502050405020303" pitchFamily="18" charset="0"/>
              <a:ea typeface="Calibri" panose="020F0502020204030204" pitchFamily="34" charset="0"/>
              <a:cs typeface="Calibri" panose="020F0502020204030204" pitchFamily="34" charset="0"/>
            </a:endParaRPr>
          </a:p>
          <a:p>
            <a:pPr lvl="1">
              <a:lnSpc>
                <a:spcPct val="107000"/>
              </a:lnSpc>
              <a:spcBef>
                <a:spcPts val="0"/>
              </a:spcBef>
              <a:buFont typeface="Wingdings" panose="05000000000000000000" pitchFamily="2" charset="2"/>
              <a:buChar char="Ø"/>
            </a:pPr>
            <a:r>
              <a:rPr lang="en-US" sz="1600" dirty="0">
                <a:effectLst/>
                <a:latin typeface="Georgia" panose="02040502050405020303" pitchFamily="18" charset="0"/>
                <a:ea typeface="Calibri" panose="020F0502020204030204" pitchFamily="34" charset="0"/>
                <a:cs typeface="Calibri" panose="020F0502020204030204" pitchFamily="34" charset="0"/>
              </a:rPr>
              <a:t>I</a:t>
            </a:r>
            <a:r>
              <a:rPr lang="en-US" sz="1600" dirty="0">
                <a:latin typeface="Georgia" panose="02040502050405020303" pitchFamily="18" charset="0"/>
                <a:ea typeface="Calibri" panose="020F0502020204030204" pitchFamily="34" charset="0"/>
                <a:cs typeface="Calibri" panose="020F0502020204030204" pitchFamily="34" charset="0"/>
              </a:rPr>
              <a:t>nformation </a:t>
            </a:r>
            <a:r>
              <a:rPr lang="en-US" sz="1600" dirty="0">
                <a:effectLst/>
                <a:latin typeface="Georgia" panose="02040502050405020303" pitchFamily="18" charset="0"/>
                <a:ea typeface="Calibri" panose="020F0502020204030204" pitchFamily="34" charset="0"/>
                <a:cs typeface="Calibri" panose="020F0502020204030204" pitchFamily="34" charset="0"/>
              </a:rPr>
              <a:t>for each sector on expenditures in the most recent Fiscal Year, estimated expenditures in the current Fiscal Year, and proposed expenditures for the upcoming Fiscal Year</a:t>
            </a:r>
          </a:p>
          <a:p>
            <a:pPr lvl="1">
              <a:lnSpc>
                <a:spcPct val="107000"/>
              </a:lnSpc>
              <a:spcBef>
                <a:spcPts val="0"/>
              </a:spcBef>
              <a:buFont typeface="Wingdings" panose="05000000000000000000" pitchFamily="2" charset="2"/>
              <a:buChar char="Ø"/>
            </a:pPr>
            <a:r>
              <a:rPr lang="en-US" sz="1600" dirty="0">
                <a:effectLst/>
                <a:latin typeface="Georgia" panose="02040502050405020303" pitchFamily="18" charset="0"/>
                <a:ea typeface="Calibri" panose="020F0502020204030204" pitchFamily="34" charset="0"/>
                <a:cs typeface="Calibri" panose="020F0502020204030204" pitchFamily="34" charset="0"/>
              </a:rPr>
              <a:t>Objectives, specific performance indicators, and assessment methods for each sector; and  </a:t>
            </a:r>
          </a:p>
          <a:p>
            <a:pPr lvl="1">
              <a:lnSpc>
                <a:spcPct val="107000"/>
              </a:lnSpc>
              <a:spcBef>
                <a:spcPts val="0"/>
              </a:spcBef>
              <a:buFont typeface="Wingdings" panose="05000000000000000000" pitchFamily="2" charset="2"/>
              <a:buChar char="Ø"/>
            </a:pPr>
            <a:r>
              <a:rPr lang="en-US" sz="1600" dirty="0">
                <a:effectLst/>
                <a:latin typeface="Georgia" panose="02040502050405020303" pitchFamily="18" charset="0"/>
                <a:ea typeface="Calibri" panose="020F0502020204030204" pitchFamily="34" charset="0"/>
                <a:cs typeface="Calibri" panose="020F0502020204030204" pitchFamily="34" charset="0"/>
              </a:rPr>
              <a:t>Funds provided to the sector in the current and upcoming Fiscal Years by U.S. federal programs and other U.S. sources, and by international donors and the FSM Government. </a:t>
            </a:r>
          </a:p>
          <a:p>
            <a:pPr marL="342900" marR="0" lvl="0" indent="-342900">
              <a:lnSpc>
                <a:spcPct val="107000"/>
              </a:lnSpc>
              <a:spcBef>
                <a:spcPts val="0"/>
              </a:spcBef>
              <a:spcAft>
                <a:spcPts val="0"/>
              </a:spcAft>
              <a:buFont typeface="Symbol" pitchFamily="2" charset="2"/>
              <a:buChar char=""/>
            </a:pPr>
            <a:endParaRPr lang="en-US" sz="1600" dirty="0">
              <a:effectLst/>
              <a:latin typeface="Georgia" panose="02040502050405020303" pitchFamily="18" charset="0"/>
              <a:ea typeface="Calibri" panose="020F0502020204030204" pitchFamily="34" charset="0"/>
              <a:cs typeface="Calibri" panose="020F0502020204030204" pitchFamily="34" charset="0"/>
            </a:endParaRPr>
          </a:p>
          <a:p>
            <a:pPr>
              <a:lnSpc>
                <a:spcPct val="107000"/>
              </a:lnSpc>
              <a:spcBef>
                <a:spcPts val="0"/>
              </a:spcBef>
            </a:pPr>
            <a:endParaRPr lang="en-US"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837840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6046C-FA1F-60DF-0833-90DAA4A847A3}"/>
              </a:ext>
            </a:extLst>
          </p:cNvPr>
          <p:cNvSpPr>
            <a:spLocks noGrp="1"/>
          </p:cNvSpPr>
          <p:nvPr>
            <p:ph type="title"/>
          </p:nvPr>
        </p:nvSpPr>
        <p:spPr>
          <a:xfrm>
            <a:off x="1104900" y="1113608"/>
            <a:ext cx="10244137" cy="1077229"/>
          </a:xfrm>
        </p:spPr>
        <p:txBody>
          <a:bodyPr>
            <a:noAutofit/>
          </a:bodyPr>
          <a:lstStyle/>
          <a:p>
            <a:pPr algn="l"/>
            <a:r>
              <a:rPr lang="en-US" sz="3200" b="1" dirty="0">
                <a:solidFill>
                  <a:schemeClr val="accent3">
                    <a:lumMod val="60000"/>
                    <a:lumOff val="40000"/>
                  </a:schemeClr>
                </a:solidFill>
                <a:latin typeface="FUTURA MEDIUM" panose="020B0602020204020303" pitchFamily="34" charset="-79"/>
                <a:cs typeface="FUTURA MEDIUM" panose="020B0602020204020303" pitchFamily="34" charset="-79"/>
              </a:rPr>
              <a:t>2023 FPA: Ability to Reopen JEMCO Decisions from FY 2004 - FY 2023 </a:t>
            </a:r>
          </a:p>
        </p:txBody>
      </p:sp>
      <p:sp>
        <p:nvSpPr>
          <p:cNvPr id="3" name="Content Placeholder 2">
            <a:extLst>
              <a:ext uri="{FF2B5EF4-FFF2-40B4-BE49-F238E27FC236}">
                <a16:creationId xmlns:a16="http://schemas.microsoft.com/office/drawing/2014/main" id="{BAA70772-DE30-86C9-D870-00E8151552D6}"/>
              </a:ext>
            </a:extLst>
          </p:cNvPr>
          <p:cNvSpPr>
            <a:spLocks noGrp="1"/>
          </p:cNvSpPr>
          <p:nvPr>
            <p:ph idx="1"/>
          </p:nvPr>
        </p:nvSpPr>
        <p:spPr>
          <a:xfrm>
            <a:off x="1104900" y="2409900"/>
            <a:ext cx="10058400" cy="3997828"/>
          </a:xfrm>
        </p:spPr>
        <p:txBody>
          <a:bodyPr anchor="t">
            <a:noAutofit/>
          </a:bodyPr>
          <a:lstStyle/>
          <a:p>
            <a:pPr>
              <a:lnSpc>
                <a:spcPct val="107000"/>
              </a:lnSpc>
              <a:spcBef>
                <a:spcPts val="0"/>
              </a:spcBef>
            </a:pPr>
            <a:r>
              <a:rPr lang="en-US" sz="2000" dirty="0">
                <a:effectLst/>
                <a:latin typeface="Georgia" panose="02040502050405020303" pitchFamily="18" charset="0"/>
                <a:ea typeface="Calibri" panose="020F0502020204030204" pitchFamily="34" charset="0"/>
                <a:cs typeface="Calibri" panose="020F0502020204030204" pitchFamily="34" charset="0"/>
              </a:rPr>
              <a:t>JEMCO has made numerous Decisions during the current Compact assistance period (FY 2004 through FY 2023).  </a:t>
            </a:r>
          </a:p>
          <a:p>
            <a:pPr>
              <a:lnSpc>
                <a:spcPct val="107000"/>
              </a:lnSpc>
              <a:spcBef>
                <a:spcPts val="0"/>
              </a:spcBef>
            </a:pPr>
            <a:endParaRPr lang="en-US" sz="2000" dirty="0">
              <a:effectLst/>
              <a:latin typeface="Georgia" panose="02040502050405020303" pitchFamily="18" charset="0"/>
              <a:ea typeface="Calibri" panose="020F0502020204030204" pitchFamily="34" charset="0"/>
              <a:cs typeface="Calibri" panose="020F0502020204030204" pitchFamily="34" charset="0"/>
            </a:endParaRPr>
          </a:p>
          <a:p>
            <a:pPr>
              <a:lnSpc>
                <a:spcPct val="107000"/>
              </a:lnSpc>
              <a:spcBef>
                <a:spcPts val="0"/>
              </a:spcBef>
            </a:pPr>
            <a:r>
              <a:rPr lang="en-US" sz="2000" dirty="0">
                <a:effectLst/>
                <a:latin typeface="Georgia" panose="02040502050405020303" pitchFamily="18" charset="0"/>
                <a:ea typeface="Calibri" panose="020F0502020204030204" pitchFamily="34" charset="0"/>
                <a:cs typeface="Calibri" panose="020F0502020204030204" pitchFamily="34" charset="0"/>
              </a:rPr>
              <a:t>Many of these Decisions are relevant only during an earlier fiscal year (such as for sector allocations that year) but others have long term implications (such as the Chuuk Financial Control Commission and other issues)</a:t>
            </a:r>
          </a:p>
          <a:p>
            <a:pPr>
              <a:lnSpc>
                <a:spcPct val="107000"/>
              </a:lnSpc>
              <a:spcBef>
                <a:spcPts val="0"/>
              </a:spcBef>
            </a:pPr>
            <a:endParaRPr lang="en-US" sz="2000" dirty="0">
              <a:effectLst/>
              <a:latin typeface="Georgia" panose="02040502050405020303" pitchFamily="18" charset="0"/>
              <a:ea typeface="Calibri" panose="020F0502020204030204" pitchFamily="34" charset="0"/>
              <a:cs typeface="Calibri" panose="020F0502020204030204" pitchFamily="34" charset="0"/>
            </a:endParaRPr>
          </a:p>
          <a:p>
            <a:pPr>
              <a:lnSpc>
                <a:spcPct val="107000"/>
              </a:lnSpc>
              <a:spcBef>
                <a:spcPts val="0"/>
              </a:spcBef>
            </a:pPr>
            <a:r>
              <a:rPr lang="en-US" sz="2000" dirty="0">
                <a:effectLst/>
                <a:latin typeface="Georgia" panose="02040502050405020303" pitchFamily="18" charset="0"/>
                <a:ea typeface="Calibri" panose="020F0502020204030204" pitchFamily="34" charset="0"/>
                <a:cs typeface="Calibri" panose="020F0502020204030204" pitchFamily="34" charset="0"/>
              </a:rPr>
              <a:t>The FSM will have four months from the date that the new FPA enters into force to ask the newly constitute JEMCO to amend or rescind any prior decisions. </a:t>
            </a:r>
          </a:p>
          <a:p>
            <a:pPr marL="0" marR="0" lvl="0" indent="0">
              <a:lnSpc>
                <a:spcPct val="107000"/>
              </a:lnSpc>
              <a:spcBef>
                <a:spcPts val="0"/>
              </a:spcBef>
              <a:spcAft>
                <a:spcPts val="0"/>
              </a:spcAft>
              <a:buNone/>
            </a:pPr>
            <a:endParaRPr lang="en-US" sz="1400" dirty="0">
              <a:effectLst/>
              <a:latin typeface="Syntax" panose="020B0500000000000000"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70848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6046C-FA1F-60DF-0833-90DAA4A847A3}"/>
              </a:ext>
            </a:extLst>
          </p:cNvPr>
          <p:cNvSpPr>
            <a:spLocks noGrp="1"/>
          </p:cNvSpPr>
          <p:nvPr>
            <p:ph type="title"/>
          </p:nvPr>
        </p:nvSpPr>
        <p:spPr>
          <a:xfrm>
            <a:off x="1066800" y="872594"/>
            <a:ext cx="10058400" cy="1077229"/>
          </a:xfrm>
        </p:spPr>
        <p:txBody>
          <a:bodyPr>
            <a:normAutofit/>
          </a:bodyPr>
          <a:lstStyle/>
          <a:p>
            <a:pPr algn="l"/>
            <a:r>
              <a:rPr lang="en-US" sz="3600" dirty="0">
                <a:latin typeface="Futura Medium" panose="020B0602020204020303" pitchFamily="34" charset="-79"/>
                <a:cs typeface="Futura Medium" panose="020B0602020204020303" pitchFamily="34" charset="-79"/>
              </a:rPr>
              <a:t>Signed Agreements</a:t>
            </a:r>
          </a:p>
        </p:txBody>
      </p:sp>
      <p:sp>
        <p:nvSpPr>
          <p:cNvPr id="3" name="Content Placeholder 2">
            <a:extLst>
              <a:ext uri="{FF2B5EF4-FFF2-40B4-BE49-F238E27FC236}">
                <a16:creationId xmlns:a16="http://schemas.microsoft.com/office/drawing/2014/main" id="{BAA70772-DE30-86C9-D870-00E8151552D6}"/>
              </a:ext>
            </a:extLst>
          </p:cNvPr>
          <p:cNvSpPr>
            <a:spLocks noGrp="1"/>
          </p:cNvSpPr>
          <p:nvPr>
            <p:ph idx="1"/>
          </p:nvPr>
        </p:nvSpPr>
        <p:spPr>
          <a:xfrm>
            <a:off x="1104900" y="1651747"/>
            <a:ext cx="10058400" cy="4419600"/>
          </a:xfrm>
        </p:spPr>
        <p:txBody>
          <a:bodyPr anchor="t">
            <a:noAutofit/>
          </a:bodyPr>
          <a:lstStyle/>
          <a:p>
            <a:pPr marL="0" marR="0" lvl="0" indent="0">
              <a:lnSpc>
                <a:spcPct val="107000"/>
              </a:lnSpc>
              <a:spcBef>
                <a:spcPts val="0"/>
              </a:spcBef>
              <a:spcAft>
                <a:spcPts val="0"/>
              </a:spcAft>
              <a:buNone/>
            </a:pPr>
            <a:endParaRPr lang="en-US" sz="2000" dirty="0">
              <a:effectLst/>
              <a:latin typeface="Georgia" panose="02040502050405020303" pitchFamily="18" charset="0"/>
              <a:ea typeface="Calibri" panose="020F0502020204030204" pitchFamily="34" charset="0"/>
              <a:cs typeface="Calibri" panose="020F0502020204030204" pitchFamily="34" charset="0"/>
            </a:endParaRPr>
          </a:p>
          <a:p>
            <a:pPr marL="457200" marR="0" lvl="0" indent="-457200">
              <a:lnSpc>
                <a:spcPct val="107000"/>
              </a:lnSpc>
              <a:spcBef>
                <a:spcPts val="0"/>
              </a:spcBef>
              <a:spcAft>
                <a:spcPts val="0"/>
              </a:spcAft>
              <a:buFont typeface="+mj-lt"/>
              <a:buAutoNum type="arabicPeriod"/>
            </a:pPr>
            <a:r>
              <a:rPr lang="en-US" sz="2400" dirty="0">
                <a:effectLst/>
                <a:latin typeface="Georgia" panose="02040502050405020303" pitchFamily="18" charset="0"/>
                <a:ea typeface="Calibri" panose="020F0502020204030204" pitchFamily="34" charset="0"/>
                <a:cs typeface="Calibri" panose="020F0502020204030204" pitchFamily="34" charset="0"/>
              </a:rPr>
              <a:t>The 2023 Amended Compact</a:t>
            </a:r>
          </a:p>
          <a:p>
            <a:pPr marL="457200" marR="0" lvl="0" indent="-457200">
              <a:lnSpc>
                <a:spcPct val="107000"/>
              </a:lnSpc>
              <a:spcBef>
                <a:spcPts val="0"/>
              </a:spcBef>
              <a:spcAft>
                <a:spcPts val="0"/>
              </a:spcAft>
              <a:buFont typeface="+mj-lt"/>
              <a:buAutoNum type="arabicPeriod"/>
            </a:pPr>
            <a:endParaRPr lang="en-US" sz="2400" dirty="0">
              <a:effectLst/>
              <a:latin typeface="Georgia" panose="02040502050405020303" pitchFamily="18" charset="0"/>
              <a:ea typeface="Calibri" panose="020F0502020204030204" pitchFamily="34" charset="0"/>
              <a:cs typeface="Calibri" panose="020F0502020204030204" pitchFamily="34" charset="0"/>
            </a:endParaRPr>
          </a:p>
          <a:p>
            <a:pPr marL="457200" marR="0" lvl="0" indent="-457200">
              <a:lnSpc>
                <a:spcPct val="107000"/>
              </a:lnSpc>
              <a:spcBef>
                <a:spcPts val="0"/>
              </a:spcBef>
              <a:spcAft>
                <a:spcPts val="0"/>
              </a:spcAft>
              <a:buFont typeface="+mj-lt"/>
              <a:buAutoNum type="arabicPeriod" startAt="2"/>
            </a:pPr>
            <a:r>
              <a:rPr lang="en-US" sz="2400" dirty="0">
                <a:latin typeface="Georgia" panose="02040502050405020303" pitchFamily="18" charset="0"/>
                <a:ea typeface="Calibri" panose="020F0502020204030204" pitchFamily="34" charset="0"/>
                <a:cs typeface="Calibri" panose="020F0502020204030204" pitchFamily="34" charset="0"/>
              </a:rPr>
              <a:t>The 2023 Fiscal Procedures Agreement</a:t>
            </a:r>
          </a:p>
          <a:p>
            <a:pPr marL="0" marR="0" lvl="0" indent="0">
              <a:lnSpc>
                <a:spcPct val="107000"/>
              </a:lnSpc>
              <a:spcBef>
                <a:spcPts val="0"/>
              </a:spcBef>
              <a:spcAft>
                <a:spcPts val="0"/>
              </a:spcAft>
              <a:buNone/>
            </a:pPr>
            <a:endParaRPr lang="en-US" sz="2400" dirty="0">
              <a:latin typeface="Georgia" panose="02040502050405020303" pitchFamily="18" charset="0"/>
              <a:ea typeface="Calibri" panose="020F0502020204030204" pitchFamily="34" charset="0"/>
              <a:cs typeface="Calibri" panose="020F0502020204030204" pitchFamily="34" charset="0"/>
            </a:endParaRPr>
          </a:p>
          <a:p>
            <a:pPr marL="457200" marR="0" lvl="0" indent="-457200">
              <a:lnSpc>
                <a:spcPct val="107000"/>
              </a:lnSpc>
              <a:spcBef>
                <a:spcPts val="0"/>
              </a:spcBef>
              <a:spcAft>
                <a:spcPts val="0"/>
              </a:spcAft>
              <a:buFont typeface="+mj-lt"/>
              <a:buAutoNum type="arabicPeriod" startAt="3"/>
            </a:pPr>
            <a:r>
              <a:rPr lang="en-US" sz="2400" dirty="0">
                <a:latin typeface="Georgia" panose="02040502050405020303" pitchFamily="18" charset="0"/>
                <a:ea typeface="Calibri" panose="020F0502020204030204" pitchFamily="34" charset="0"/>
                <a:cs typeface="Calibri" panose="020F0502020204030204" pitchFamily="34" charset="0"/>
              </a:rPr>
              <a:t>The 2023 Compact Trust Fund Agreement</a:t>
            </a:r>
            <a:endParaRPr lang="en-US" sz="2000" dirty="0">
              <a:latin typeface="Georgia" panose="02040502050405020303" pitchFamily="18" charset="0"/>
              <a:ea typeface="Calibri" panose="020F0502020204030204" pitchFamily="34" charset="0"/>
              <a:cs typeface="Calibri" panose="020F0502020204030204" pitchFamily="34" charset="0"/>
            </a:endParaRPr>
          </a:p>
          <a:p>
            <a:pPr marL="0" marR="0" lvl="0" indent="0">
              <a:lnSpc>
                <a:spcPct val="107000"/>
              </a:lnSpc>
              <a:spcBef>
                <a:spcPts val="0"/>
              </a:spcBef>
              <a:spcAft>
                <a:spcPts val="0"/>
              </a:spcAft>
              <a:buNone/>
            </a:pPr>
            <a:r>
              <a:rPr lang="en-US" sz="2000" dirty="0">
                <a:effectLst/>
                <a:latin typeface="Georgia" panose="02040502050405020303" pitchFamily="18" charset="0"/>
                <a:ea typeface="Calibri" panose="020F0502020204030204" pitchFamily="34" charset="0"/>
                <a:cs typeface="Calibri" panose="020F0502020204030204" pitchFamily="34" charset="0"/>
              </a:rPr>
              <a:t>  </a:t>
            </a:r>
          </a:p>
          <a:p>
            <a:pPr marL="342900" marR="0" lvl="0" indent="-342900">
              <a:lnSpc>
                <a:spcPct val="107000"/>
              </a:lnSpc>
              <a:spcBef>
                <a:spcPts val="0"/>
              </a:spcBef>
              <a:spcAft>
                <a:spcPts val="0"/>
              </a:spcAft>
              <a:buFont typeface="Symbol" pitchFamily="2" charset="2"/>
              <a:buChar char=""/>
            </a:pPr>
            <a:endParaRPr lang="en-US" sz="16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6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600" dirty="0">
              <a:effectLst/>
              <a:latin typeface="Georgia" panose="02040502050405020303" pitchFamily="18"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77408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6046C-FA1F-60DF-0833-90DAA4A847A3}"/>
              </a:ext>
            </a:extLst>
          </p:cNvPr>
          <p:cNvSpPr>
            <a:spLocks noGrp="1"/>
          </p:cNvSpPr>
          <p:nvPr>
            <p:ph type="title"/>
          </p:nvPr>
        </p:nvSpPr>
        <p:spPr>
          <a:xfrm>
            <a:off x="1104900" y="789671"/>
            <a:ext cx="9587463" cy="1077229"/>
          </a:xfrm>
        </p:spPr>
        <p:txBody>
          <a:bodyPr>
            <a:noAutofit/>
          </a:bodyPr>
          <a:lstStyle/>
          <a:p>
            <a:pPr algn="l"/>
            <a:r>
              <a:rPr lang="en-US" sz="3600" dirty="0">
                <a:latin typeface="Futura Medium" panose="020B0602020204020303" pitchFamily="34" charset="-79"/>
                <a:cs typeface="Futura Medium" panose="020B0602020204020303" pitchFamily="34" charset="-79"/>
              </a:rPr>
              <a:t>Increase in Sector Assistance</a:t>
            </a:r>
          </a:p>
        </p:txBody>
      </p:sp>
      <p:sp>
        <p:nvSpPr>
          <p:cNvPr id="3" name="Content Placeholder 2">
            <a:extLst>
              <a:ext uri="{FF2B5EF4-FFF2-40B4-BE49-F238E27FC236}">
                <a16:creationId xmlns:a16="http://schemas.microsoft.com/office/drawing/2014/main" id="{BAA70772-DE30-86C9-D870-00E8151552D6}"/>
              </a:ext>
            </a:extLst>
          </p:cNvPr>
          <p:cNvSpPr>
            <a:spLocks noGrp="1"/>
          </p:cNvSpPr>
          <p:nvPr>
            <p:ph idx="1"/>
          </p:nvPr>
        </p:nvSpPr>
        <p:spPr>
          <a:xfrm>
            <a:off x="1104900" y="1544171"/>
            <a:ext cx="10061863" cy="3997828"/>
          </a:xfrm>
        </p:spPr>
        <p:txBody>
          <a:bodyPr anchor="t">
            <a:normAutofit/>
          </a:bodyPr>
          <a:lstStyle/>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a:p>
            <a:pPr marL="342900" indent="-342900">
              <a:lnSpc>
                <a:spcPct val="107000"/>
              </a:lnSpc>
              <a:spcBef>
                <a:spcPts val="0"/>
              </a:spcBef>
              <a:buFont typeface="Symbol" pitchFamily="2" charset="2"/>
              <a:buChar char=""/>
            </a:pPr>
            <a:r>
              <a:rPr lang="en-US" dirty="0">
                <a:effectLst/>
                <a:latin typeface="Georgia" panose="02040502050405020303" pitchFamily="18" charset="0"/>
                <a:ea typeface="Calibri" panose="020F0502020204030204" pitchFamily="34" charset="0"/>
                <a:cs typeface="Calibri" panose="020F0502020204030204" pitchFamily="34" charset="0"/>
              </a:rPr>
              <a:t>This Fiscal Year 2023, our annual sector assistance totals about $96 million (about $83 million in sector grants and about $13 million in Supplemental Education Grants).</a:t>
            </a:r>
          </a:p>
          <a:p>
            <a:pPr marL="0" indent="0">
              <a:lnSpc>
                <a:spcPct val="107000"/>
              </a:lnSpc>
              <a:spcBef>
                <a:spcPts val="0"/>
              </a:spcBef>
              <a:buNone/>
            </a:pPr>
            <a:endParaRPr lang="en-US" dirty="0">
              <a:effectLst/>
              <a:latin typeface="Georgia" panose="02040502050405020303" pitchFamily="18" charset="0"/>
              <a:ea typeface="Calibri" panose="020F0502020204030204" pitchFamily="34" charset="0"/>
              <a:cs typeface="Calibri" panose="020F0502020204030204" pitchFamily="34" charset="0"/>
            </a:endParaRPr>
          </a:p>
          <a:p>
            <a:pPr marL="342900" indent="-342900">
              <a:lnSpc>
                <a:spcPct val="107000"/>
              </a:lnSpc>
              <a:spcBef>
                <a:spcPts val="0"/>
              </a:spcBef>
              <a:buFont typeface="Symbol" pitchFamily="2" charset="2"/>
              <a:buChar char=""/>
            </a:pPr>
            <a:r>
              <a:rPr lang="en-US" dirty="0">
                <a:latin typeface="Georgia" panose="02040502050405020303" pitchFamily="18" charset="0"/>
                <a:ea typeface="Calibri" panose="020F0502020204030204" pitchFamily="34" charset="0"/>
                <a:cs typeface="Calibri" panose="020F0502020204030204" pitchFamily="34" charset="0"/>
              </a:rPr>
              <a:t>The U.S. agreed to FSM’s request for a major increase in this amount for the next 20 years </a:t>
            </a:r>
            <a:r>
              <a:rPr lang="en-US" dirty="0">
                <a:effectLst/>
                <a:latin typeface="Georgia" panose="02040502050405020303" pitchFamily="18" charset="0"/>
                <a:ea typeface="Calibri" panose="020F0502020204030204" pitchFamily="34" charset="0"/>
                <a:cs typeface="Calibri" panose="020F0502020204030204" pitchFamily="34" charset="0"/>
              </a:rPr>
              <a:t>($140M/year for 20 years).</a:t>
            </a:r>
          </a:p>
          <a:p>
            <a:pPr marL="0" indent="0">
              <a:lnSpc>
                <a:spcPct val="107000"/>
              </a:lnSpc>
              <a:spcBef>
                <a:spcPts val="0"/>
              </a:spcBef>
              <a:buNone/>
            </a:pPr>
            <a:endParaRPr lang="en-US" dirty="0">
              <a:effectLst/>
              <a:latin typeface="Georgia" panose="02040502050405020303" pitchFamily="18" charset="0"/>
              <a:ea typeface="Calibri" panose="020F0502020204030204" pitchFamily="34" charset="0"/>
              <a:cs typeface="Calibri" panose="020F0502020204030204" pitchFamily="34" charset="0"/>
            </a:endParaRPr>
          </a:p>
          <a:p>
            <a:pPr marL="342900" indent="-342900">
              <a:lnSpc>
                <a:spcPct val="107000"/>
              </a:lnSpc>
              <a:spcBef>
                <a:spcPts val="0"/>
              </a:spcBef>
              <a:buFont typeface="Symbol" pitchFamily="2" charset="2"/>
              <a:buChar char=""/>
            </a:pPr>
            <a:r>
              <a:rPr lang="en-US" dirty="0">
                <a:effectLst/>
                <a:latin typeface="Georgia" panose="02040502050405020303" pitchFamily="18" charset="0"/>
                <a:ea typeface="Calibri" panose="020F0502020204030204" pitchFamily="34" charset="0"/>
                <a:cs typeface="Calibri" panose="020F0502020204030204" pitchFamily="34" charset="0"/>
              </a:rPr>
              <a:t>This is over 40% greater than our current sector number.</a:t>
            </a:r>
          </a:p>
          <a:p>
            <a:pPr marL="342900" indent="-342900">
              <a:lnSpc>
                <a:spcPct val="107000"/>
              </a:lnSpc>
              <a:spcBef>
                <a:spcPts val="0"/>
              </a:spcBef>
              <a:buFont typeface="Symbol" pitchFamily="2" charset="2"/>
              <a:buChar char=""/>
            </a:pPr>
            <a:endParaRPr lang="en-US" dirty="0">
              <a:effectLst/>
              <a:latin typeface="Georgia" panose="02040502050405020303" pitchFamily="18" charset="0"/>
              <a:ea typeface="Calibri" panose="020F0502020204030204" pitchFamily="34" charset="0"/>
              <a:cs typeface="Calibri" panose="020F0502020204030204" pitchFamily="34" charset="0"/>
            </a:endParaRPr>
          </a:p>
          <a:p>
            <a:pPr marL="0" indent="0">
              <a:lnSpc>
                <a:spcPct val="107000"/>
              </a:lnSpc>
              <a:spcBef>
                <a:spcPts val="0"/>
              </a:spcBef>
              <a:buNone/>
            </a:pPr>
            <a:endParaRPr lang="en-US" sz="24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2000" dirty="0">
              <a:effectLst/>
              <a:latin typeface="Georgia" panose="02040502050405020303" pitchFamily="18" charset="0"/>
              <a:ea typeface="Calibri" panose="020F0502020204030204" pitchFamily="34" charset="0"/>
              <a:cs typeface="Calibri" panose="020F0502020204030204" pitchFamily="34" charset="0"/>
            </a:endParaRPr>
          </a:p>
          <a:p>
            <a:pPr marL="800100" lvl="1" indent="-342900">
              <a:lnSpc>
                <a:spcPct val="107000"/>
              </a:lnSpc>
              <a:spcBef>
                <a:spcPts val="0"/>
              </a:spcBef>
              <a:buFont typeface="Symbol" pitchFamily="2" charset="2"/>
              <a:buChar char=""/>
            </a:pPr>
            <a:endParaRPr lang="en-US" sz="1600" dirty="0">
              <a:latin typeface="Georgia" panose="02040502050405020303" pitchFamily="18" charset="0"/>
              <a:ea typeface="Calibri" panose="020F0502020204030204" pitchFamily="34" charset="0"/>
              <a:cs typeface="Calibri" panose="020F0502020204030204" pitchFamily="34" charset="0"/>
            </a:endParaRPr>
          </a:p>
          <a:p>
            <a:pPr marL="800100" lvl="1" indent="-342900">
              <a:lnSpc>
                <a:spcPct val="107000"/>
              </a:lnSpc>
              <a:spcBef>
                <a:spcPts val="0"/>
              </a:spcBef>
              <a:buFont typeface="Symbol" pitchFamily="2" charset="2"/>
              <a:buChar char=""/>
            </a:pPr>
            <a:endParaRPr lang="en-US" sz="1600" dirty="0">
              <a:effectLst/>
              <a:latin typeface="Georgia" panose="02040502050405020303" pitchFamily="18"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78986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6046C-FA1F-60DF-0833-90DAA4A847A3}"/>
              </a:ext>
            </a:extLst>
          </p:cNvPr>
          <p:cNvSpPr>
            <a:spLocks noGrp="1"/>
          </p:cNvSpPr>
          <p:nvPr>
            <p:ph type="title"/>
          </p:nvPr>
        </p:nvSpPr>
        <p:spPr>
          <a:xfrm>
            <a:off x="1104901" y="804392"/>
            <a:ext cx="10654145" cy="1062508"/>
          </a:xfrm>
        </p:spPr>
        <p:txBody>
          <a:bodyPr>
            <a:normAutofit/>
          </a:bodyPr>
          <a:lstStyle/>
          <a:p>
            <a:pPr algn="l"/>
            <a:r>
              <a:rPr lang="en-US" sz="2800" dirty="0">
                <a:latin typeface="Georgia" panose="02040502050405020303" pitchFamily="18" charset="0"/>
                <a:cs typeface="Futura Medium" panose="020B0602020204020303" pitchFamily="34" charset="-79"/>
              </a:rPr>
              <a:t>New Rules in the 2023 FPA-opportunities and responsibilities</a:t>
            </a:r>
          </a:p>
        </p:txBody>
      </p:sp>
      <p:sp>
        <p:nvSpPr>
          <p:cNvPr id="3" name="Content Placeholder 2">
            <a:extLst>
              <a:ext uri="{FF2B5EF4-FFF2-40B4-BE49-F238E27FC236}">
                <a16:creationId xmlns:a16="http://schemas.microsoft.com/office/drawing/2014/main" id="{BAA70772-DE30-86C9-D870-00E8151552D6}"/>
              </a:ext>
            </a:extLst>
          </p:cNvPr>
          <p:cNvSpPr>
            <a:spLocks noGrp="1"/>
          </p:cNvSpPr>
          <p:nvPr>
            <p:ph idx="1"/>
          </p:nvPr>
        </p:nvSpPr>
        <p:spPr>
          <a:xfrm>
            <a:off x="1066800" y="1806084"/>
            <a:ext cx="10058400" cy="4247524"/>
          </a:xfrm>
        </p:spPr>
        <p:txBody>
          <a:bodyPr anchor="t">
            <a:normAutofit fontScale="70000" lnSpcReduction="20000"/>
          </a:bodyPr>
          <a:lstStyle/>
          <a:p>
            <a:pPr marL="0" marR="0" lvl="0" indent="0">
              <a:lnSpc>
                <a:spcPct val="107000"/>
              </a:lnSpc>
              <a:spcBef>
                <a:spcPts val="0"/>
              </a:spcBef>
              <a:spcAft>
                <a:spcPts val="0"/>
              </a:spcAft>
              <a:buNone/>
            </a:pPr>
            <a:endParaRPr lang="en-US" sz="2000" dirty="0">
              <a:effectLst/>
              <a:latin typeface="Georgia" panose="02040502050405020303" pitchFamily="18" charset="0"/>
              <a:ea typeface="Calibri" panose="020F0502020204030204" pitchFamily="34" charset="0"/>
              <a:cs typeface="Calibri" panose="020F0502020204030204" pitchFamily="34" charset="0"/>
            </a:endParaRPr>
          </a:p>
          <a:p>
            <a:pPr marL="514350" indent="-514350">
              <a:lnSpc>
                <a:spcPct val="107000"/>
              </a:lnSpc>
              <a:spcBef>
                <a:spcPts val="0"/>
              </a:spcBef>
              <a:buFont typeface="+mj-lt"/>
              <a:buAutoNum type="arabicPeriod"/>
            </a:pPr>
            <a:r>
              <a:rPr lang="en-US" sz="2800" dirty="0">
                <a:effectLst/>
                <a:latin typeface="Georgia" panose="02040502050405020303" pitchFamily="18" charset="0"/>
                <a:ea typeface="Calibri" panose="020F0502020204030204" pitchFamily="34" charset="0"/>
                <a:cs typeface="Calibri" panose="020F0502020204030204" pitchFamily="34" charset="0"/>
              </a:rPr>
              <a:t>Membership in JEMCO is now at three members from each country, with the U.S. breaking a tie only when the six members are deadlocked.</a:t>
            </a:r>
          </a:p>
          <a:p>
            <a:pPr marL="514350" indent="-514350">
              <a:lnSpc>
                <a:spcPct val="107000"/>
              </a:lnSpc>
              <a:spcBef>
                <a:spcPts val="0"/>
              </a:spcBef>
              <a:buFont typeface="+mj-lt"/>
              <a:buAutoNum type="arabicPeriod"/>
            </a:pPr>
            <a:endParaRPr lang="en-US" sz="2800" dirty="0">
              <a:effectLst/>
              <a:latin typeface="Georgia" panose="02040502050405020303" pitchFamily="18" charset="0"/>
              <a:ea typeface="Calibri" panose="020F0502020204030204" pitchFamily="34" charset="0"/>
              <a:cs typeface="Calibri" panose="020F0502020204030204" pitchFamily="34" charset="0"/>
            </a:endParaRPr>
          </a:p>
          <a:p>
            <a:pPr marL="800100" lvl="1" indent="-342900">
              <a:lnSpc>
                <a:spcPct val="107000"/>
              </a:lnSpc>
              <a:spcBef>
                <a:spcPts val="0"/>
              </a:spcBef>
              <a:buFont typeface="Symbol" pitchFamily="2" charset="2"/>
              <a:buChar char=""/>
            </a:pPr>
            <a:r>
              <a:rPr lang="en-US" sz="2300" dirty="0">
                <a:latin typeface="Georgia" panose="02040502050405020303" pitchFamily="18" charset="0"/>
                <a:ea typeface="Calibri" panose="020F0502020204030204" pitchFamily="34" charset="0"/>
                <a:cs typeface="Calibri" panose="020F0502020204030204" pitchFamily="34" charset="0"/>
              </a:rPr>
              <a:t>JEMCO’s role is more limited</a:t>
            </a:r>
          </a:p>
          <a:p>
            <a:pPr marL="800100" lvl="1" indent="-342900">
              <a:lnSpc>
                <a:spcPct val="107000"/>
              </a:lnSpc>
              <a:spcBef>
                <a:spcPts val="0"/>
              </a:spcBef>
              <a:buFont typeface="Symbol" pitchFamily="2" charset="2"/>
              <a:buChar char=""/>
            </a:pPr>
            <a:r>
              <a:rPr lang="en-US" sz="2300" dirty="0">
                <a:latin typeface="Georgia" panose="02040502050405020303" pitchFamily="18" charset="0"/>
                <a:ea typeface="Calibri" panose="020F0502020204030204" pitchFamily="34" charset="0"/>
                <a:cs typeface="Calibri" panose="020F0502020204030204" pitchFamily="34" charset="0"/>
              </a:rPr>
              <a:t>U.S. cannot unilaterally impose substantive terms and conditions, and its is more to review FSM plans for the use of sector funds and reports to JEMCO on the actual use of the funds.</a:t>
            </a:r>
          </a:p>
          <a:p>
            <a:pPr marL="800100" lvl="1" indent="-342900">
              <a:lnSpc>
                <a:spcPct val="107000"/>
              </a:lnSpc>
              <a:spcBef>
                <a:spcPts val="0"/>
              </a:spcBef>
              <a:buFont typeface="Symbol" pitchFamily="2" charset="2"/>
              <a:buChar char=""/>
            </a:pPr>
            <a:endParaRPr lang="en-US" dirty="0">
              <a:latin typeface="Georgia" panose="02040502050405020303" pitchFamily="18" charset="0"/>
              <a:ea typeface="Calibri" panose="020F0502020204030204" pitchFamily="34" charset="0"/>
              <a:cs typeface="Calibri" panose="020F0502020204030204" pitchFamily="34" charset="0"/>
            </a:endParaRPr>
          </a:p>
          <a:p>
            <a:pPr marL="514350" indent="-514350">
              <a:lnSpc>
                <a:spcPct val="107000"/>
              </a:lnSpc>
              <a:spcBef>
                <a:spcPts val="0"/>
              </a:spcBef>
              <a:buFont typeface="+mj-lt"/>
              <a:buAutoNum type="arabicPeriod"/>
            </a:pPr>
            <a:r>
              <a:rPr lang="en-US" sz="2800" dirty="0">
                <a:effectLst/>
                <a:latin typeface="Georgia" panose="02040502050405020303" pitchFamily="18" charset="0"/>
                <a:ea typeface="Calibri" panose="020F0502020204030204" pitchFamily="34" charset="0"/>
                <a:cs typeface="Calibri" panose="020F0502020204030204" pitchFamily="34" charset="0"/>
              </a:rPr>
              <a:t>FSM has greater autonomy in the allocation of funds among the seven sectors (conditioned on our preparing and filing the six reports)</a:t>
            </a:r>
          </a:p>
          <a:p>
            <a:pPr marL="514350" indent="-514350">
              <a:lnSpc>
                <a:spcPct val="107000"/>
              </a:lnSpc>
              <a:spcBef>
                <a:spcPts val="0"/>
              </a:spcBef>
              <a:buFont typeface="+mj-lt"/>
              <a:buAutoNum type="arabicPeriod"/>
            </a:pPr>
            <a:endParaRPr lang="en-US" sz="2800" dirty="0">
              <a:effectLst/>
              <a:latin typeface="Georgia" panose="02040502050405020303" pitchFamily="18" charset="0"/>
              <a:ea typeface="Calibri" panose="020F0502020204030204" pitchFamily="34" charset="0"/>
              <a:cs typeface="Calibri" panose="020F0502020204030204" pitchFamily="34" charset="0"/>
            </a:endParaRPr>
          </a:p>
          <a:p>
            <a:pPr marL="514350" indent="-514350">
              <a:lnSpc>
                <a:spcPct val="107000"/>
              </a:lnSpc>
              <a:spcBef>
                <a:spcPts val="0"/>
              </a:spcBef>
              <a:buFont typeface="+mj-lt"/>
              <a:buAutoNum type="arabicPeriod"/>
            </a:pPr>
            <a:r>
              <a:rPr lang="en-US" sz="2800" dirty="0">
                <a:latin typeface="Georgia" panose="02040502050405020303" pitchFamily="18" charset="0"/>
                <a:ea typeface="Calibri" panose="020F0502020204030204" pitchFamily="34" charset="0"/>
                <a:cs typeface="Calibri" panose="020F0502020204030204" pitchFamily="34" charset="0"/>
              </a:rPr>
              <a:t>Greater flexibility in sector grants other than infrastructure</a:t>
            </a:r>
          </a:p>
          <a:p>
            <a:pPr marL="514350" indent="-514350">
              <a:lnSpc>
                <a:spcPct val="107000"/>
              </a:lnSpc>
              <a:spcBef>
                <a:spcPts val="0"/>
              </a:spcBef>
              <a:buFont typeface="+mj-lt"/>
              <a:buAutoNum type="arabicPeriod"/>
            </a:pPr>
            <a:endParaRPr lang="en-US" sz="2800" dirty="0">
              <a:latin typeface="Georgia" panose="02040502050405020303" pitchFamily="18" charset="0"/>
              <a:ea typeface="Calibri" panose="020F0502020204030204" pitchFamily="34" charset="0"/>
              <a:cs typeface="Calibri" panose="020F0502020204030204" pitchFamily="34" charset="0"/>
            </a:endParaRPr>
          </a:p>
          <a:p>
            <a:pPr marL="514350" indent="-514350">
              <a:lnSpc>
                <a:spcPct val="107000"/>
              </a:lnSpc>
              <a:spcBef>
                <a:spcPts val="0"/>
              </a:spcBef>
              <a:buFont typeface="+mj-lt"/>
              <a:buAutoNum type="arabicPeriod"/>
            </a:pPr>
            <a:r>
              <a:rPr lang="en-US" sz="2800" dirty="0">
                <a:effectLst/>
                <a:latin typeface="Georgia" panose="02040502050405020303" pitchFamily="18" charset="0"/>
                <a:ea typeface="Calibri" panose="020F0502020204030204" pitchFamily="34" charset="0"/>
                <a:cs typeface="Calibri" panose="020F0502020204030204" pitchFamily="34" charset="0"/>
              </a:rPr>
              <a:t>The FSM will have a free hand on allocations of the $140 million</a:t>
            </a:r>
          </a:p>
          <a:p>
            <a:pPr marL="514350" indent="-514350">
              <a:lnSpc>
                <a:spcPct val="107000"/>
              </a:lnSpc>
              <a:spcBef>
                <a:spcPts val="0"/>
              </a:spcBef>
              <a:buFont typeface="+mj-lt"/>
              <a:buAutoNum type="arabicPeriod"/>
            </a:pPr>
            <a:endParaRPr lang="en-US" sz="2800" dirty="0">
              <a:effectLst/>
              <a:latin typeface="Georgia" panose="02040502050405020303" pitchFamily="18" charset="0"/>
              <a:ea typeface="Calibri" panose="020F0502020204030204" pitchFamily="34" charset="0"/>
              <a:cs typeface="Calibri" panose="020F0502020204030204" pitchFamily="34" charset="0"/>
            </a:endParaRPr>
          </a:p>
          <a:p>
            <a:pPr marL="514350" indent="-514350">
              <a:lnSpc>
                <a:spcPct val="107000"/>
              </a:lnSpc>
              <a:spcBef>
                <a:spcPts val="0"/>
              </a:spcBef>
              <a:buFont typeface="+mj-lt"/>
              <a:buAutoNum type="arabicPeriod"/>
            </a:pPr>
            <a:r>
              <a:rPr lang="en-US" sz="2800" dirty="0">
                <a:effectLst/>
                <a:latin typeface="Georgia" panose="02040502050405020303" pitchFamily="18" charset="0"/>
                <a:ea typeface="Calibri" panose="020F0502020204030204" pitchFamily="34" charset="0"/>
                <a:cs typeface="Calibri" panose="020F0502020204030204" pitchFamily="34" charset="0"/>
              </a:rPr>
              <a:t>Ability to reopen JEMCO decisions from FY2004 – FY2023</a:t>
            </a:r>
          </a:p>
          <a:p>
            <a:pPr marL="342900" marR="0" lvl="0" indent="-342900">
              <a:lnSpc>
                <a:spcPct val="107000"/>
              </a:lnSpc>
              <a:spcBef>
                <a:spcPts val="0"/>
              </a:spcBef>
              <a:spcAft>
                <a:spcPts val="0"/>
              </a:spcAft>
              <a:buFont typeface="Symbol" pitchFamily="2" charset="2"/>
              <a:buChar char=""/>
            </a:pPr>
            <a:endParaRPr lang="en-US"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79261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6046C-FA1F-60DF-0833-90DAA4A847A3}"/>
              </a:ext>
            </a:extLst>
          </p:cNvPr>
          <p:cNvSpPr>
            <a:spLocks noGrp="1"/>
          </p:cNvSpPr>
          <p:nvPr>
            <p:ph type="title"/>
          </p:nvPr>
        </p:nvSpPr>
        <p:spPr>
          <a:xfrm>
            <a:off x="1104901" y="804392"/>
            <a:ext cx="10654145" cy="1062508"/>
          </a:xfrm>
        </p:spPr>
        <p:txBody>
          <a:bodyPr>
            <a:normAutofit/>
          </a:bodyPr>
          <a:lstStyle/>
          <a:p>
            <a:pPr algn="l"/>
            <a:r>
              <a:rPr lang="en-US" sz="2800" dirty="0">
                <a:latin typeface="Georgia" panose="02040502050405020303" pitchFamily="18" charset="0"/>
                <a:cs typeface="Futura Medium" panose="020B0602020204020303" pitchFamily="34" charset="-79"/>
              </a:rPr>
              <a:t>Annual resources beyond the $140 </a:t>
            </a:r>
            <a:r>
              <a:rPr lang="en-US" sz="2800" dirty="0" err="1">
                <a:latin typeface="Georgia" panose="02040502050405020303" pitchFamily="18" charset="0"/>
                <a:cs typeface="Futura Medium" panose="020B0602020204020303" pitchFamily="34" charset="-79"/>
              </a:rPr>
              <a:t>mILLION</a:t>
            </a:r>
            <a:endParaRPr lang="en-US" sz="2800" dirty="0">
              <a:latin typeface="Georgia" panose="02040502050405020303" pitchFamily="18" charset="0"/>
              <a:cs typeface="Futura Medium" panose="020B0602020204020303" pitchFamily="34" charset="-79"/>
            </a:endParaRPr>
          </a:p>
        </p:txBody>
      </p:sp>
      <p:sp>
        <p:nvSpPr>
          <p:cNvPr id="3" name="Content Placeholder 2">
            <a:extLst>
              <a:ext uri="{FF2B5EF4-FFF2-40B4-BE49-F238E27FC236}">
                <a16:creationId xmlns:a16="http://schemas.microsoft.com/office/drawing/2014/main" id="{BAA70772-DE30-86C9-D870-00E8151552D6}"/>
              </a:ext>
            </a:extLst>
          </p:cNvPr>
          <p:cNvSpPr>
            <a:spLocks noGrp="1"/>
          </p:cNvSpPr>
          <p:nvPr>
            <p:ph idx="1"/>
          </p:nvPr>
        </p:nvSpPr>
        <p:spPr>
          <a:xfrm>
            <a:off x="1066800" y="1806084"/>
            <a:ext cx="10058400" cy="4247524"/>
          </a:xfrm>
        </p:spPr>
        <p:txBody>
          <a:bodyPr anchor="t">
            <a:normAutofit fontScale="92500" lnSpcReduction="20000"/>
          </a:bodyPr>
          <a:lstStyle/>
          <a:p>
            <a:pPr marL="0" marR="0" lvl="0" indent="0">
              <a:lnSpc>
                <a:spcPct val="107000"/>
              </a:lnSpc>
              <a:spcBef>
                <a:spcPts val="0"/>
              </a:spcBef>
              <a:spcAft>
                <a:spcPts val="0"/>
              </a:spcAft>
              <a:buNone/>
            </a:pPr>
            <a:endParaRPr lang="en-US" sz="2000" dirty="0">
              <a:effectLst/>
              <a:latin typeface="Georgia" panose="02040502050405020303" pitchFamily="18" charset="0"/>
              <a:ea typeface="Calibri" panose="020F0502020204030204" pitchFamily="34" charset="0"/>
              <a:cs typeface="Calibri" panose="020F0502020204030204" pitchFamily="34" charset="0"/>
            </a:endParaRPr>
          </a:p>
          <a:p>
            <a:pPr marL="514350" indent="-514350">
              <a:lnSpc>
                <a:spcPct val="107000"/>
              </a:lnSpc>
              <a:spcBef>
                <a:spcPts val="0"/>
              </a:spcBef>
              <a:buFont typeface="+mj-lt"/>
              <a:buAutoNum type="alphaLcPeriod"/>
            </a:pPr>
            <a:r>
              <a:rPr lang="en-US" sz="2600" dirty="0">
                <a:effectLst/>
                <a:latin typeface="Georgia" panose="02040502050405020303" pitchFamily="18" charset="0"/>
                <a:ea typeface="Calibri" panose="020F0502020204030204" pitchFamily="34" charset="0"/>
                <a:cs typeface="Calibri" panose="020F0502020204030204" pitchFamily="34" charset="0"/>
              </a:rPr>
              <a:t>Carryover Funds </a:t>
            </a:r>
          </a:p>
          <a:p>
            <a:pPr marL="800100" lvl="1" indent="-342900">
              <a:lnSpc>
                <a:spcPct val="107000"/>
              </a:lnSpc>
              <a:spcBef>
                <a:spcPts val="0"/>
              </a:spcBef>
              <a:buFont typeface="Symbol" pitchFamily="2" charset="2"/>
              <a:buChar char=""/>
            </a:pPr>
            <a:r>
              <a:rPr lang="en-US" sz="2600" dirty="0">
                <a:effectLst/>
                <a:latin typeface="Georgia" panose="02040502050405020303" pitchFamily="18" charset="0"/>
                <a:ea typeface="Calibri" panose="020F0502020204030204" pitchFamily="34" charset="0"/>
                <a:cs typeface="Calibri" panose="020F0502020204030204" pitchFamily="34" charset="0"/>
              </a:rPr>
              <a:t>($90M in the infrastructure sector and about $38M in the other six sectors)</a:t>
            </a:r>
          </a:p>
          <a:p>
            <a:pPr marL="457200" lvl="1" indent="0">
              <a:lnSpc>
                <a:spcPct val="107000"/>
              </a:lnSpc>
              <a:spcBef>
                <a:spcPts val="0"/>
              </a:spcBef>
              <a:buNone/>
            </a:pPr>
            <a:endParaRPr lang="en-US" sz="2600" dirty="0">
              <a:latin typeface="Georgia" panose="02040502050405020303" pitchFamily="18" charset="0"/>
              <a:ea typeface="Calibri" panose="020F0502020204030204" pitchFamily="34" charset="0"/>
              <a:cs typeface="Calibri" panose="020F0502020204030204" pitchFamily="34" charset="0"/>
            </a:endParaRPr>
          </a:p>
          <a:p>
            <a:pPr marL="800100" lvl="1" indent="-342900">
              <a:lnSpc>
                <a:spcPct val="107000"/>
              </a:lnSpc>
              <a:spcBef>
                <a:spcPts val="0"/>
              </a:spcBef>
              <a:buFont typeface="Symbol" pitchFamily="2" charset="2"/>
              <a:buChar char=""/>
            </a:pPr>
            <a:r>
              <a:rPr lang="en-US" sz="2600" dirty="0">
                <a:effectLst/>
                <a:latin typeface="Georgia" panose="02040502050405020303" pitchFamily="18" charset="0"/>
                <a:ea typeface="Calibri" panose="020F0502020204030204" pitchFamily="34" charset="0"/>
                <a:cs typeface="Calibri" panose="020F0502020204030204" pitchFamily="34" charset="0"/>
              </a:rPr>
              <a:t>Numbers could change a bit by September 30, but they are a good approximation</a:t>
            </a:r>
          </a:p>
          <a:p>
            <a:pPr marL="457200" lvl="1" indent="0">
              <a:lnSpc>
                <a:spcPct val="107000"/>
              </a:lnSpc>
              <a:spcBef>
                <a:spcPts val="0"/>
              </a:spcBef>
              <a:buNone/>
            </a:pPr>
            <a:endParaRPr lang="en-US" sz="2600" dirty="0">
              <a:effectLst/>
              <a:latin typeface="Georgia" panose="02040502050405020303" pitchFamily="18" charset="0"/>
              <a:ea typeface="Calibri" panose="020F0502020204030204" pitchFamily="34" charset="0"/>
              <a:cs typeface="Calibri" panose="020F0502020204030204" pitchFamily="34" charset="0"/>
            </a:endParaRPr>
          </a:p>
          <a:p>
            <a:pPr marL="800100" lvl="1" indent="-342900">
              <a:lnSpc>
                <a:spcPct val="107000"/>
              </a:lnSpc>
              <a:spcBef>
                <a:spcPts val="0"/>
              </a:spcBef>
              <a:buFont typeface="Symbol" pitchFamily="2" charset="2"/>
              <a:buChar char=""/>
            </a:pPr>
            <a:r>
              <a:rPr lang="en-US" sz="2600" dirty="0">
                <a:effectLst/>
                <a:latin typeface="Georgia" panose="02040502050405020303" pitchFamily="18" charset="0"/>
                <a:ea typeface="Calibri" panose="020F0502020204030204" pitchFamily="34" charset="0"/>
                <a:cs typeface="Calibri" panose="020F0502020204030204" pitchFamily="34" charset="0"/>
              </a:rPr>
              <a:t>Infrastructure Carryover will remain available</a:t>
            </a:r>
          </a:p>
          <a:p>
            <a:pPr marL="457200" lvl="1" indent="0">
              <a:lnSpc>
                <a:spcPct val="107000"/>
              </a:lnSpc>
              <a:spcBef>
                <a:spcPts val="0"/>
              </a:spcBef>
              <a:buNone/>
            </a:pPr>
            <a:endParaRPr lang="en-US" sz="2600" dirty="0">
              <a:effectLst/>
              <a:latin typeface="Georgia" panose="02040502050405020303" pitchFamily="18" charset="0"/>
              <a:ea typeface="Calibri" panose="020F0502020204030204" pitchFamily="34" charset="0"/>
              <a:cs typeface="Calibri" panose="020F0502020204030204" pitchFamily="34" charset="0"/>
            </a:endParaRPr>
          </a:p>
          <a:p>
            <a:pPr marL="800100" lvl="1" indent="-342900">
              <a:lnSpc>
                <a:spcPct val="107000"/>
              </a:lnSpc>
              <a:spcBef>
                <a:spcPts val="0"/>
              </a:spcBef>
              <a:buFont typeface="Symbol" pitchFamily="2" charset="2"/>
              <a:buChar char=""/>
            </a:pPr>
            <a:r>
              <a:rPr lang="en-US" sz="2600" dirty="0">
                <a:effectLst/>
                <a:latin typeface="Georgia" panose="02040502050405020303" pitchFamily="18" charset="0"/>
                <a:ea typeface="Calibri" panose="020F0502020204030204" pitchFamily="34" charset="0"/>
                <a:cs typeface="Calibri" panose="020F0502020204030204" pitchFamily="34" charset="0"/>
              </a:rPr>
              <a:t>Operational Carryover will be moved to a segregated account in the CTF (the FSM can draw on it at any time)</a:t>
            </a:r>
          </a:p>
          <a:p>
            <a:pPr marL="342900" marR="0" lvl="0" indent="-342900">
              <a:lnSpc>
                <a:spcPct val="107000"/>
              </a:lnSpc>
              <a:spcBef>
                <a:spcPts val="0"/>
              </a:spcBef>
              <a:spcAft>
                <a:spcPts val="0"/>
              </a:spcAft>
              <a:buFont typeface="Symbol" pitchFamily="2" charset="2"/>
              <a:buChar char=""/>
            </a:pPr>
            <a:endParaRPr lang="en-US"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371111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6046C-FA1F-60DF-0833-90DAA4A847A3}"/>
              </a:ext>
            </a:extLst>
          </p:cNvPr>
          <p:cNvSpPr>
            <a:spLocks noGrp="1"/>
          </p:cNvSpPr>
          <p:nvPr>
            <p:ph type="title"/>
          </p:nvPr>
        </p:nvSpPr>
        <p:spPr>
          <a:xfrm>
            <a:off x="1104901" y="804392"/>
            <a:ext cx="10654145" cy="1062508"/>
          </a:xfrm>
        </p:spPr>
        <p:txBody>
          <a:bodyPr>
            <a:normAutofit/>
          </a:bodyPr>
          <a:lstStyle/>
          <a:p>
            <a:pPr algn="l"/>
            <a:r>
              <a:rPr lang="en-US" sz="2800" dirty="0">
                <a:latin typeface="Georgia" panose="02040502050405020303" pitchFamily="18" charset="0"/>
                <a:cs typeface="Futura Medium" panose="020B0602020204020303" pitchFamily="34" charset="-79"/>
              </a:rPr>
              <a:t>Annual resources beyond the $140 </a:t>
            </a:r>
            <a:r>
              <a:rPr lang="en-US" sz="2800" dirty="0" err="1">
                <a:latin typeface="Georgia" panose="02040502050405020303" pitchFamily="18" charset="0"/>
                <a:cs typeface="Futura Medium" panose="020B0602020204020303" pitchFamily="34" charset="-79"/>
              </a:rPr>
              <a:t>mILLION</a:t>
            </a:r>
            <a:endParaRPr lang="en-US" sz="2800" dirty="0">
              <a:latin typeface="Georgia" panose="02040502050405020303" pitchFamily="18" charset="0"/>
              <a:cs typeface="Futura Medium" panose="020B0602020204020303" pitchFamily="34" charset="-79"/>
            </a:endParaRPr>
          </a:p>
        </p:txBody>
      </p:sp>
      <p:sp>
        <p:nvSpPr>
          <p:cNvPr id="3" name="Content Placeholder 2">
            <a:extLst>
              <a:ext uri="{FF2B5EF4-FFF2-40B4-BE49-F238E27FC236}">
                <a16:creationId xmlns:a16="http://schemas.microsoft.com/office/drawing/2014/main" id="{BAA70772-DE30-86C9-D870-00E8151552D6}"/>
              </a:ext>
            </a:extLst>
          </p:cNvPr>
          <p:cNvSpPr>
            <a:spLocks noGrp="1"/>
          </p:cNvSpPr>
          <p:nvPr>
            <p:ph idx="1"/>
          </p:nvPr>
        </p:nvSpPr>
        <p:spPr>
          <a:xfrm>
            <a:off x="1066800" y="1806084"/>
            <a:ext cx="10058400" cy="4247524"/>
          </a:xfrm>
        </p:spPr>
        <p:txBody>
          <a:bodyPr anchor="t">
            <a:normAutofit/>
          </a:bodyPr>
          <a:lstStyle/>
          <a:p>
            <a:pPr marL="0" marR="0" lvl="0" indent="0">
              <a:lnSpc>
                <a:spcPct val="107000"/>
              </a:lnSpc>
              <a:spcBef>
                <a:spcPts val="0"/>
              </a:spcBef>
              <a:spcAft>
                <a:spcPts val="0"/>
              </a:spcAft>
              <a:buNone/>
            </a:pPr>
            <a:endParaRPr lang="en-US" sz="2000" dirty="0">
              <a:effectLst/>
              <a:latin typeface="Georgia" panose="02040502050405020303" pitchFamily="18" charset="0"/>
              <a:ea typeface="Calibri" panose="020F0502020204030204" pitchFamily="34" charset="0"/>
              <a:cs typeface="Calibri" panose="020F0502020204030204" pitchFamily="34" charset="0"/>
            </a:endParaRPr>
          </a:p>
          <a:p>
            <a:pPr marL="0" indent="0">
              <a:lnSpc>
                <a:spcPct val="107000"/>
              </a:lnSpc>
              <a:spcBef>
                <a:spcPts val="0"/>
              </a:spcBef>
              <a:buNone/>
            </a:pPr>
            <a:r>
              <a:rPr lang="en-US" sz="2600" dirty="0">
                <a:effectLst/>
                <a:latin typeface="Georgia" panose="02040502050405020303" pitchFamily="18" charset="0"/>
                <a:ea typeface="Calibri" panose="020F0502020204030204" pitchFamily="34" charset="0"/>
                <a:cs typeface="Calibri" panose="020F0502020204030204" pitchFamily="34" charset="0"/>
              </a:rPr>
              <a:t>b. Carryover Funds </a:t>
            </a:r>
          </a:p>
          <a:p>
            <a:pPr marL="800100" lvl="1" indent="-342900">
              <a:lnSpc>
                <a:spcPct val="107000"/>
              </a:lnSpc>
              <a:spcBef>
                <a:spcPts val="0"/>
              </a:spcBef>
              <a:buFont typeface="Symbol" pitchFamily="2" charset="2"/>
              <a:buChar char=""/>
            </a:pPr>
            <a:r>
              <a:rPr lang="en-US" sz="2600" dirty="0">
                <a:effectLst/>
                <a:latin typeface="Georgia" panose="02040502050405020303" pitchFamily="18" charset="0"/>
                <a:ea typeface="Calibri" panose="020F0502020204030204" pitchFamily="34" charset="0"/>
                <a:cs typeface="Calibri" panose="020F0502020204030204" pitchFamily="34" charset="0"/>
              </a:rPr>
              <a:t>The anticipated $100 million in CO will be on top of the $140 million a year and can and should be taken into account in planning</a:t>
            </a:r>
          </a:p>
          <a:p>
            <a:pPr marL="457200" lvl="1" indent="0">
              <a:lnSpc>
                <a:spcPct val="107000"/>
              </a:lnSpc>
              <a:spcBef>
                <a:spcPts val="0"/>
              </a:spcBef>
              <a:buNone/>
            </a:pPr>
            <a:endParaRPr lang="en-US" sz="2600" dirty="0">
              <a:latin typeface="Georgia" panose="02040502050405020303" pitchFamily="18" charset="0"/>
              <a:ea typeface="Calibri" panose="020F0502020204030204" pitchFamily="34" charset="0"/>
              <a:cs typeface="Calibri" panose="020F0502020204030204" pitchFamily="34" charset="0"/>
            </a:endParaRPr>
          </a:p>
          <a:p>
            <a:pPr marL="800100" lvl="1" indent="-342900">
              <a:lnSpc>
                <a:spcPct val="107000"/>
              </a:lnSpc>
              <a:spcBef>
                <a:spcPts val="0"/>
              </a:spcBef>
              <a:buFont typeface="Symbol" pitchFamily="2" charset="2"/>
              <a:buChar char=""/>
            </a:pPr>
            <a:r>
              <a:rPr lang="en-US" sz="2600" dirty="0">
                <a:effectLst/>
                <a:latin typeface="Georgia" panose="02040502050405020303" pitchFamily="18" charset="0"/>
                <a:ea typeface="Calibri" panose="020F0502020204030204" pitchFamily="34" charset="0"/>
                <a:cs typeface="Calibri" panose="020F0502020204030204" pitchFamily="34" charset="0"/>
              </a:rPr>
              <a:t>The existence of CO creates a positive incentive for us to plan to use it</a:t>
            </a:r>
          </a:p>
          <a:p>
            <a:pPr marL="342900" marR="0" lvl="0" indent="-342900">
              <a:lnSpc>
                <a:spcPct val="107000"/>
              </a:lnSpc>
              <a:spcBef>
                <a:spcPts val="0"/>
              </a:spcBef>
              <a:spcAft>
                <a:spcPts val="0"/>
              </a:spcAft>
              <a:buFont typeface="Symbol" pitchFamily="2" charset="2"/>
              <a:buChar char=""/>
            </a:pPr>
            <a:endParaRPr lang="en-US"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09374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6046C-FA1F-60DF-0833-90DAA4A847A3}"/>
              </a:ext>
            </a:extLst>
          </p:cNvPr>
          <p:cNvSpPr>
            <a:spLocks noGrp="1"/>
          </p:cNvSpPr>
          <p:nvPr>
            <p:ph type="title"/>
          </p:nvPr>
        </p:nvSpPr>
        <p:spPr>
          <a:xfrm>
            <a:off x="1104901" y="804392"/>
            <a:ext cx="10654145" cy="1062508"/>
          </a:xfrm>
        </p:spPr>
        <p:txBody>
          <a:bodyPr>
            <a:normAutofit/>
          </a:bodyPr>
          <a:lstStyle/>
          <a:p>
            <a:pPr algn="l"/>
            <a:r>
              <a:rPr lang="en-US" sz="2800" dirty="0">
                <a:latin typeface="Georgia" panose="02040502050405020303" pitchFamily="18" charset="0"/>
                <a:cs typeface="Futura Medium" panose="020B0602020204020303" pitchFamily="34" charset="-79"/>
              </a:rPr>
              <a:t>Annual resources beyond the $140 </a:t>
            </a:r>
            <a:r>
              <a:rPr lang="en-US" sz="2800" dirty="0" err="1">
                <a:latin typeface="Georgia" panose="02040502050405020303" pitchFamily="18" charset="0"/>
                <a:cs typeface="Futura Medium" panose="020B0602020204020303" pitchFamily="34" charset="-79"/>
              </a:rPr>
              <a:t>mILLION</a:t>
            </a:r>
            <a:endParaRPr lang="en-US" sz="2800" dirty="0">
              <a:latin typeface="Georgia" panose="02040502050405020303" pitchFamily="18" charset="0"/>
              <a:cs typeface="Futura Medium" panose="020B0602020204020303" pitchFamily="34" charset="-79"/>
            </a:endParaRPr>
          </a:p>
        </p:txBody>
      </p:sp>
      <p:sp>
        <p:nvSpPr>
          <p:cNvPr id="3" name="Content Placeholder 2">
            <a:extLst>
              <a:ext uri="{FF2B5EF4-FFF2-40B4-BE49-F238E27FC236}">
                <a16:creationId xmlns:a16="http://schemas.microsoft.com/office/drawing/2014/main" id="{BAA70772-DE30-86C9-D870-00E8151552D6}"/>
              </a:ext>
            </a:extLst>
          </p:cNvPr>
          <p:cNvSpPr>
            <a:spLocks noGrp="1"/>
          </p:cNvSpPr>
          <p:nvPr>
            <p:ph idx="1"/>
          </p:nvPr>
        </p:nvSpPr>
        <p:spPr>
          <a:xfrm>
            <a:off x="1066800" y="1806084"/>
            <a:ext cx="10058400" cy="4247524"/>
          </a:xfrm>
        </p:spPr>
        <p:txBody>
          <a:bodyPr anchor="t">
            <a:normAutofit/>
          </a:bodyPr>
          <a:lstStyle/>
          <a:p>
            <a:pPr marL="0" marR="0" lvl="0" indent="0">
              <a:lnSpc>
                <a:spcPct val="107000"/>
              </a:lnSpc>
              <a:spcBef>
                <a:spcPts val="0"/>
              </a:spcBef>
              <a:spcAft>
                <a:spcPts val="0"/>
              </a:spcAft>
              <a:buNone/>
            </a:pPr>
            <a:endParaRPr lang="en-US" sz="2000" dirty="0">
              <a:effectLst/>
              <a:latin typeface="Georgia" panose="02040502050405020303" pitchFamily="18" charset="0"/>
              <a:ea typeface="Calibri" panose="020F0502020204030204" pitchFamily="34" charset="0"/>
              <a:cs typeface="Calibri" panose="020F0502020204030204" pitchFamily="34" charset="0"/>
            </a:endParaRPr>
          </a:p>
          <a:p>
            <a:pPr marL="0" indent="0">
              <a:lnSpc>
                <a:spcPct val="107000"/>
              </a:lnSpc>
              <a:spcBef>
                <a:spcPts val="0"/>
              </a:spcBef>
              <a:buNone/>
            </a:pPr>
            <a:r>
              <a:rPr lang="en-US" sz="2600" dirty="0">
                <a:effectLst/>
                <a:latin typeface="Georgia" panose="02040502050405020303" pitchFamily="18" charset="0"/>
                <a:ea typeface="Calibri" panose="020F0502020204030204" pitchFamily="34" charset="0"/>
                <a:cs typeface="Calibri" panose="020F0502020204030204" pitchFamily="34" charset="0"/>
              </a:rPr>
              <a:t>c. Compact Trust Fund</a:t>
            </a:r>
          </a:p>
          <a:p>
            <a:pPr marL="800100" lvl="1" indent="-342900">
              <a:lnSpc>
                <a:spcPct val="107000"/>
              </a:lnSpc>
              <a:spcBef>
                <a:spcPts val="0"/>
              </a:spcBef>
              <a:buFont typeface="Symbol" pitchFamily="2" charset="2"/>
              <a:buChar char=""/>
            </a:pPr>
            <a:r>
              <a:rPr lang="en-US" sz="2600" dirty="0">
                <a:effectLst/>
                <a:latin typeface="Georgia" panose="02040502050405020303" pitchFamily="18" charset="0"/>
                <a:ea typeface="Calibri" panose="020F0502020204030204" pitchFamily="34" charset="0"/>
                <a:cs typeface="Calibri" panose="020F0502020204030204" pitchFamily="34" charset="0"/>
              </a:rPr>
              <a:t>Resiliency Distributions – if and when need and on a limited basis</a:t>
            </a:r>
          </a:p>
          <a:p>
            <a:pPr marL="457200" lvl="1" indent="0">
              <a:lnSpc>
                <a:spcPct val="107000"/>
              </a:lnSpc>
              <a:spcBef>
                <a:spcPts val="0"/>
              </a:spcBef>
              <a:buNone/>
            </a:pPr>
            <a:endParaRPr lang="en-US" sz="2600" dirty="0">
              <a:latin typeface="Georgia" panose="02040502050405020303" pitchFamily="18" charset="0"/>
              <a:ea typeface="Calibri" panose="020F0502020204030204" pitchFamily="34" charset="0"/>
              <a:cs typeface="Calibri" panose="020F0502020204030204" pitchFamily="34" charset="0"/>
            </a:endParaRPr>
          </a:p>
          <a:p>
            <a:pPr marL="800100" lvl="1" indent="-342900">
              <a:lnSpc>
                <a:spcPct val="107000"/>
              </a:lnSpc>
              <a:spcBef>
                <a:spcPts val="0"/>
              </a:spcBef>
              <a:buFont typeface="Symbol" pitchFamily="2" charset="2"/>
              <a:buChar char=""/>
            </a:pPr>
            <a:r>
              <a:rPr lang="en-US" sz="2600" dirty="0">
                <a:effectLst/>
                <a:latin typeface="Georgia" panose="02040502050405020303" pitchFamily="18" charset="0"/>
                <a:ea typeface="Calibri" panose="020F0502020204030204" pitchFamily="34" charset="0"/>
                <a:cs typeface="Calibri" panose="020F0502020204030204" pitchFamily="34" charset="0"/>
              </a:rPr>
              <a:t>Distribution is limited under a formula </a:t>
            </a:r>
          </a:p>
          <a:p>
            <a:pPr marL="457200" lvl="1" indent="0">
              <a:lnSpc>
                <a:spcPct val="107000"/>
              </a:lnSpc>
              <a:spcBef>
                <a:spcPts val="0"/>
              </a:spcBef>
              <a:buNone/>
            </a:pPr>
            <a:endParaRPr lang="en-US" sz="2600" dirty="0">
              <a:effectLst/>
              <a:latin typeface="Georgia" panose="02040502050405020303" pitchFamily="18" charset="0"/>
              <a:ea typeface="Calibri" panose="020F0502020204030204" pitchFamily="34" charset="0"/>
              <a:cs typeface="Calibri" panose="020F0502020204030204" pitchFamily="34" charset="0"/>
            </a:endParaRPr>
          </a:p>
          <a:p>
            <a:pPr marL="800100" lvl="1" indent="-342900">
              <a:lnSpc>
                <a:spcPct val="107000"/>
              </a:lnSpc>
              <a:spcBef>
                <a:spcPts val="0"/>
              </a:spcBef>
              <a:buFont typeface="Symbol" pitchFamily="2" charset="2"/>
              <a:buChar char=""/>
            </a:pPr>
            <a:r>
              <a:rPr lang="en-US" sz="2600" dirty="0">
                <a:effectLst/>
                <a:latin typeface="Georgia" panose="02040502050405020303" pitchFamily="18" charset="0"/>
                <a:ea typeface="Calibri" panose="020F0502020204030204" pitchFamily="34" charset="0"/>
                <a:cs typeface="Calibri" panose="020F0502020204030204" pitchFamily="34" charset="0"/>
              </a:rPr>
              <a:t>Right guardrails </a:t>
            </a:r>
          </a:p>
          <a:p>
            <a:pPr marL="342900" marR="0" lvl="0" indent="-342900">
              <a:lnSpc>
                <a:spcPct val="107000"/>
              </a:lnSpc>
              <a:spcBef>
                <a:spcPts val="0"/>
              </a:spcBef>
              <a:spcAft>
                <a:spcPts val="0"/>
              </a:spcAft>
              <a:buFont typeface="Symbol" pitchFamily="2" charset="2"/>
              <a:buChar char=""/>
            </a:pPr>
            <a:endParaRPr lang="en-US"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09212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6046C-FA1F-60DF-0833-90DAA4A847A3}"/>
              </a:ext>
            </a:extLst>
          </p:cNvPr>
          <p:cNvSpPr>
            <a:spLocks noGrp="1"/>
          </p:cNvSpPr>
          <p:nvPr>
            <p:ph type="title"/>
          </p:nvPr>
        </p:nvSpPr>
        <p:spPr>
          <a:xfrm>
            <a:off x="1104901" y="804392"/>
            <a:ext cx="10654145" cy="1062508"/>
          </a:xfrm>
        </p:spPr>
        <p:txBody>
          <a:bodyPr>
            <a:normAutofit/>
          </a:bodyPr>
          <a:lstStyle/>
          <a:p>
            <a:pPr algn="l"/>
            <a:r>
              <a:rPr lang="en-US" sz="2800" dirty="0">
                <a:latin typeface="Georgia" panose="02040502050405020303" pitchFamily="18" charset="0"/>
                <a:cs typeface="Futura Medium" panose="020B0602020204020303" pitchFamily="34" charset="-79"/>
              </a:rPr>
              <a:t>REQUIRED Reports AND PLANS</a:t>
            </a:r>
          </a:p>
        </p:txBody>
      </p:sp>
      <p:sp>
        <p:nvSpPr>
          <p:cNvPr id="3" name="Content Placeholder 2">
            <a:extLst>
              <a:ext uri="{FF2B5EF4-FFF2-40B4-BE49-F238E27FC236}">
                <a16:creationId xmlns:a16="http://schemas.microsoft.com/office/drawing/2014/main" id="{BAA70772-DE30-86C9-D870-00E8151552D6}"/>
              </a:ext>
            </a:extLst>
          </p:cNvPr>
          <p:cNvSpPr>
            <a:spLocks noGrp="1"/>
          </p:cNvSpPr>
          <p:nvPr>
            <p:ph idx="1"/>
          </p:nvPr>
        </p:nvSpPr>
        <p:spPr>
          <a:xfrm>
            <a:off x="1066800" y="1806084"/>
            <a:ext cx="10058400" cy="4247524"/>
          </a:xfrm>
        </p:spPr>
        <p:txBody>
          <a:bodyPr anchor="t">
            <a:normAutofit fontScale="92500" lnSpcReduction="20000"/>
          </a:bodyPr>
          <a:lstStyle/>
          <a:p>
            <a:pPr marL="0" marR="0" lvl="0" indent="0">
              <a:lnSpc>
                <a:spcPct val="107000"/>
              </a:lnSpc>
              <a:spcBef>
                <a:spcPts val="0"/>
              </a:spcBef>
              <a:spcAft>
                <a:spcPts val="0"/>
              </a:spcAft>
              <a:buNone/>
            </a:pPr>
            <a:endParaRPr lang="en-US" sz="2000" dirty="0">
              <a:effectLst/>
              <a:latin typeface="Georgia" panose="02040502050405020303" pitchFamily="18" charset="0"/>
              <a:ea typeface="Calibri" panose="020F0502020204030204" pitchFamily="34" charset="0"/>
              <a:cs typeface="Calibri" panose="020F0502020204030204" pitchFamily="34" charset="0"/>
            </a:endParaRPr>
          </a:p>
          <a:p>
            <a:pPr marL="571500" indent="-571500">
              <a:lnSpc>
                <a:spcPct val="107000"/>
              </a:lnSpc>
              <a:spcBef>
                <a:spcPts val="0"/>
              </a:spcBef>
              <a:buAutoNum type="romanLcPeriod"/>
            </a:pPr>
            <a:r>
              <a:rPr lang="en-US" sz="2600" dirty="0">
                <a:effectLst/>
                <a:latin typeface="Georgia" panose="02040502050405020303" pitchFamily="18" charset="0"/>
                <a:ea typeface="Calibri" panose="020F0502020204030204" pitchFamily="34" charset="0"/>
                <a:cs typeface="Calibri" panose="020F0502020204030204" pitchFamily="34" charset="0"/>
              </a:rPr>
              <a:t>Strategic Development Plan (SDP)</a:t>
            </a:r>
          </a:p>
          <a:p>
            <a:pPr marL="571500" indent="-571500">
              <a:lnSpc>
                <a:spcPct val="107000"/>
              </a:lnSpc>
              <a:spcBef>
                <a:spcPts val="0"/>
              </a:spcBef>
              <a:buAutoNum type="romanLcPeriod"/>
            </a:pPr>
            <a:endParaRPr lang="en-US" sz="2600" dirty="0">
              <a:effectLst/>
              <a:latin typeface="Georgia" panose="02040502050405020303" pitchFamily="18" charset="0"/>
              <a:ea typeface="Calibri" panose="020F0502020204030204" pitchFamily="34" charset="0"/>
              <a:cs typeface="Calibri" panose="020F0502020204030204" pitchFamily="34" charset="0"/>
            </a:endParaRPr>
          </a:p>
          <a:p>
            <a:pPr marL="571500" indent="-571500">
              <a:lnSpc>
                <a:spcPct val="107000"/>
              </a:lnSpc>
              <a:spcBef>
                <a:spcPts val="0"/>
              </a:spcBef>
              <a:buAutoNum type="romanLcPeriod"/>
            </a:pPr>
            <a:r>
              <a:rPr lang="en-US" sz="2600" dirty="0">
                <a:effectLst/>
                <a:latin typeface="Georgia" panose="02040502050405020303" pitchFamily="18" charset="0"/>
                <a:ea typeface="Calibri" panose="020F0502020204030204" pitchFamily="34" charset="0"/>
                <a:cs typeface="Calibri" panose="020F0502020204030204" pitchFamily="34" charset="0"/>
              </a:rPr>
              <a:t>Infrastructure Development Plan (IDP)</a:t>
            </a:r>
          </a:p>
          <a:p>
            <a:pPr marL="571500" indent="-571500">
              <a:lnSpc>
                <a:spcPct val="107000"/>
              </a:lnSpc>
              <a:spcBef>
                <a:spcPts val="0"/>
              </a:spcBef>
              <a:buAutoNum type="romanLcPeriod"/>
            </a:pPr>
            <a:endParaRPr lang="en-US" sz="2600" dirty="0">
              <a:effectLst/>
              <a:latin typeface="Georgia" panose="02040502050405020303" pitchFamily="18" charset="0"/>
              <a:ea typeface="Calibri" panose="020F0502020204030204" pitchFamily="34" charset="0"/>
              <a:cs typeface="Calibri" panose="020F0502020204030204" pitchFamily="34" charset="0"/>
            </a:endParaRPr>
          </a:p>
          <a:p>
            <a:pPr marL="571500" indent="-571500">
              <a:lnSpc>
                <a:spcPct val="107000"/>
              </a:lnSpc>
              <a:spcBef>
                <a:spcPts val="0"/>
              </a:spcBef>
              <a:buAutoNum type="romanLcPeriod"/>
            </a:pPr>
            <a:r>
              <a:rPr lang="en-US" sz="2600" dirty="0">
                <a:effectLst/>
                <a:latin typeface="Georgia" panose="02040502050405020303" pitchFamily="18" charset="0"/>
                <a:ea typeface="Calibri" panose="020F0502020204030204" pitchFamily="34" charset="0"/>
                <a:cs typeface="Calibri" panose="020F0502020204030204" pitchFamily="34" charset="0"/>
              </a:rPr>
              <a:t>Annual Implementation Plan (AIP)</a:t>
            </a:r>
          </a:p>
          <a:p>
            <a:pPr marL="571500" indent="-571500">
              <a:lnSpc>
                <a:spcPct val="107000"/>
              </a:lnSpc>
              <a:spcBef>
                <a:spcPts val="0"/>
              </a:spcBef>
              <a:buAutoNum type="romanLcPeriod"/>
            </a:pPr>
            <a:endParaRPr lang="en-US" sz="2600" dirty="0">
              <a:effectLst/>
              <a:latin typeface="Georgia" panose="02040502050405020303" pitchFamily="18" charset="0"/>
              <a:ea typeface="Calibri" panose="020F0502020204030204" pitchFamily="34" charset="0"/>
              <a:cs typeface="Calibri" panose="020F0502020204030204" pitchFamily="34" charset="0"/>
            </a:endParaRPr>
          </a:p>
          <a:p>
            <a:pPr marL="571500" indent="-571500">
              <a:lnSpc>
                <a:spcPct val="107000"/>
              </a:lnSpc>
              <a:spcBef>
                <a:spcPts val="0"/>
              </a:spcBef>
              <a:buAutoNum type="romanLcPeriod"/>
            </a:pPr>
            <a:r>
              <a:rPr lang="en-US" sz="2600" dirty="0">
                <a:effectLst/>
                <a:latin typeface="Georgia" panose="02040502050405020303" pitchFamily="18" charset="0"/>
                <a:ea typeface="Calibri" panose="020F0502020204030204" pitchFamily="34" charset="0"/>
                <a:cs typeface="Calibri" panose="020F0502020204030204" pitchFamily="34" charset="0"/>
              </a:rPr>
              <a:t>Section 264 Report (was Section 214 Report)</a:t>
            </a:r>
          </a:p>
          <a:p>
            <a:pPr marL="571500" indent="-571500">
              <a:lnSpc>
                <a:spcPct val="107000"/>
              </a:lnSpc>
              <a:spcBef>
                <a:spcPts val="0"/>
              </a:spcBef>
              <a:buAutoNum type="romanLcPeriod"/>
            </a:pPr>
            <a:endParaRPr lang="en-US" sz="2600" dirty="0">
              <a:effectLst/>
              <a:latin typeface="Georgia" panose="02040502050405020303" pitchFamily="18" charset="0"/>
              <a:ea typeface="Calibri" panose="020F0502020204030204" pitchFamily="34" charset="0"/>
              <a:cs typeface="Calibri" panose="020F0502020204030204" pitchFamily="34" charset="0"/>
            </a:endParaRPr>
          </a:p>
          <a:p>
            <a:pPr marL="571500" indent="-571500">
              <a:lnSpc>
                <a:spcPct val="107000"/>
              </a:lnSpc>
              <a:spcBef>
                <a:spcPts val="0"/>
              </a:spcBef>
              <a:buAutoNum type="romanLcPeriod"/>
            </a:pPr>
            <a:r>
              <a:rPr lang="en-US" sz="2600" dirty="0">
                <a:effectLst/>
                <a:latin typeface="Georgia" panose="02040502050405020303" pitchFamily="18" charset="0"/>
                <a:ea typeface="Calibri" panose="020F0502020204030204" pitchFamily="34" charset="0"/>
                <a:cs typeface="Calibri" panose="020F0502020204030204" pitchFamily="34" charset="0"/>
              </a:rPr>
              <a:t>Annual Financial Report</a:t>
            </a:r>
          </a:p>
          <a:p>
            <a:pPr marL="571500" indent="-571500">
              <a:lnSpc>
                <a:spcPct val="107000"/>
              </a:lnSpc>
              <a:spcBef>
                <a:spcPts val="0"/>
              </a:spcBef>
              <a:buAutoNum type="romanLcPeriod"/>
            </a:pPr>
            <a:endParaRPr lang="en-US" sz="2600" dirty="0">
              <a:effectLst/>
              <a:latin typeface="Georgia" panose="02040502050405020303" pitchFamily="18" charset="0"/>
              <a:ea typeface="Calibri" panose="020F0502020204030204" pitchFamily="34" charset="0"/>
              <a:cs typeface="Calibri" panose="020F0502020204030204" pitchFamily="34" charset="0"/>
            </a:endParaRPr>
          </a:p>
          <a:p>
            <a:pPr marL="571500" indent="-571500">
              <a:lnSpc>
                <a:spcPct val="107000"/>
              </a:lnSpc>
              <a:spcBef>
                <a:spcPts val="0"/>
              </a:spcBef>
              <a:buAutoNum type="romanLcPeriod"/>
            </a:pPr>
            <a:r>
              <a:rPr lang="en-US" sz="2600" dirty="0">
                <a:effectLst/>
                <a:latin typeface="Georgia" panose="02040502050405020303" pitchFamily="18" charset="0"/>
                <a:ea typeface="Calibri" panose="020F0502020204030204" pitchFamily="34" charset="0"/>
                <a:cs typeface="Calibri" panose="020F0502020204030204" pitchFamily="34" charset="0"/>
              </a:rPr>
              <a:t>Annual Performance Report</a:t>
            </a:r>
          </a:p>
          <a:p>
            <a:pPr marL="342900" marR="0" lvl="0" indent="-342900">
              <a:lnSpc>
                <a:spcPct val="107000"/>
              </a:lnSpc>
              <a:spcBef>
                <a:spcPts val="0"/>
              </a:spcBef>
              <a:spcAft>
                <a:spcPts val="0"/>
              </a:spcAft>
              <a:buFont typeface="Symbol" pitchFamily="2" charset="2"/>
              <a:buChar char=""/>
            </a:pPr>
            <a:endParaRPr lang="en-US"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25794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6046C-FA1F-60DF-0833-90DAA4A847A3}"/>
              </a:ext>
            </a:extLst>
          </p:cNvPr>
          <p:cNvSpPr>
            <a:spLocks noGrp="1"/>
          </p:cNvSpPr>
          <p:nvPr>
            <p:ph type="title"/>
          </p:nvPr>
        </p:nvSpPr>
        <p:spPr>
          <a:xfrm>
            <a:off x="1104901" y="804392"/>
            <a:ext cx="10654145" cy="1062508"/>
          </a:xfrm>
        </p:spPr>
        <p:txBody>
          <a:bodyPr>
            <a:normAutofit/>
          </a:bodyPr>
          <a:lstStyle/>
          <a:p>
            <a:pPr algn="l"/>
            <a:r>
              <a:rPr lang="en-US" sz="2800" dirty="0">
                <a:latin typeface="Georgia" panose="02040502050405020303" pitchFamily="18" charset="0"/>
                <a:cs typeface="Futura Medium" panose="020B0602020204020303" pitchFamily="34" charset="-79"/>
              </a:rPr>
              <a:t>Annual implementation plan (AIP)</a:t>
            </a:r>
          </a:p>
        </p:txBody>
      </p:sp>
      <p:sp>
        <p:nvSpPr>
          <p:cNvPr id="3" name="Content Placeholder 2">
            <a:extLst>
              <a:ext uri="{FF2B5EF4-FFF2-40B4-BE49-F238E27FC236}">
                <a16:creationId xmlns:a16="http://schemas.microsoft.com/office/drawing/2014/main" id="{BAA70772-DE30-86C9-D870-00E8151552D6}"/>
              </a:ext>
            </a:extLst>
          </p:cNvPr>
          <p:cNvSpPr>
            <a:spLocks noGrp="1"/>
          </p:cNvSpPr>
          <p:nvPr>
            <p:ph idx="1"/>
          </p:nvPr>
        </p:nvSpPr>
        <p:spPr>
          <a:xfrm>
            <a:off x="1066800" y="1806084"/>
            <a:ext cx="10058400" cy="4247524"/>
          </a:xfrm>
        </p:spPr>
        <p:txBody>
          <a:bodyPr anchor="t">
            <a:normAutofit/>
          </a:bodyPr>
          <a:lstStyle/>
          <a:p>
            <a:pPr marL="0" marR="0" lvl="0" indent="0">
              <a:lnSpc>
                <a:spcPct val="107000"/>
              </a:lnSpc>
              <a:spcBef>
                <a:spcPts val="0"/>
              </a:spcBef>
              <a:spcAft>
                <a:spcPts val="0"/>
              </a:spcAft>
              <a:buNone/>
            </a:pPr>
            <a:endParaRPr lang="en-US" sz="20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r>
              <a:rPr lang="en-US" sz="1800" dirty="0">
                <a:effectLst/>
                <a:latin typeface="Georgia" panose="02040502050405020303" pitchFamily="18" charset="0"/>
                <a:ea typeface="Calibri" panose="020F0502020204030204" pitchFamily="34" charset="0"/>
                <a:cs typeface="Calibri" panose="020F0502020204030204" pitchFamily="34" charset="0"/>
              </a:rPr>
              <a:t>No later than July 15 of each year, the FSM must develop and provide to the U.S. and JEMCO an AIP detailing proposed uses and expenditures of Sector Grants. The AIP requires JEMCO concurrence.</a:t>
            </a:r>
          </a:p>
          <a:p>
            <a:pPr marL="0" marR="0" lvl="0" indent="0">
              <a:lnSpc>
                <a:spcPct val="107000"/>
              </a:lnSpc>
              <a:spcBef>
                <a:spcPts val="0"/>
              </a:spcBef>
              <a:spcAft>
                <a:spcPts val="0"/>
              </a:spcAft>
              <a:buNone/>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r>
              <a:rPr lang="en-US" sz="1800" dirty="0">
                <a:effectLst/>
                <a:latin typeface="Georgia" panose="02040502050405020303" pitchFamily="18" charset="0"/>
                <a:ea typeface="Calibri" panose="020F0502020204030204" pitchFamily="34" charset="0"/>
                <a:cs typeface="Calibri" panose="020F0502020204030204" pitchFamily="34" charset="0"/>
              </a:rPr>
              <a:t>The Annual Implementation Plan must include proposed sector allocations, plus : </a:t>
            </a:r>
          </a:p>
          <a:p>
            <a:pPr marL="342900" marR="0" lvl="0" indent="-342900">
              <a:lnSpc>
                <a:spcPct val="107000"/>
              </a:lnSpc>
              <a:spcBef>
                <a:spcPts val="0"/>
              </a:spcBef>
              <a:spcAft>
                <a:spcPts val="0"/>
              </a:spcAft>
              <a:buFont typeface="Symbol" pitchFamily="2" charset="2"/>
              <a:buChar char=""/>
            </a:pPr>
            <a:endParaRPr lang="en-US" sz="1600" dirty="0">
              <a:effectLst/>
              <a:latin typeface="Georgia" panose="02040502050405020303" pitchFamily="18" charset="0"/>
              <a:ea typeface="Calibri" panose="020F0502020204030204" pitchFamily="34" charset="0"/>
              <a:cs typeface="Calibri" panose="020F0502020204030204" pitchFamily="34" charset="0"/>
            </a:endParaRPr>
          </a:p>
          <a:p>
            <a:pPr lvl="1">
              <a:lnSpc>
                <a:spcPct val="107000"/>
              </a:lnSpc>
              <a:spcBef>
                <a:spcPts val="0"/>
              </a:spcBef>
              <a:buFont typeface="Wingdings" panose="05000000000000000000" pitchFamily="2" charset="2"/>
              <a:buChar char="Ø"/>
            </a:pPr>
            <a:r>
              <a:rPr lang="en-US" sz="1600" dirty="0">
                <a:effectLst/>
                <a:latin typeface="Georgia" panose="02040502050405020303" pitchFamily="18" charset="0"/>
                <a:ea typeface="Calibri" panose="020F0502020204030204" pitchFamily="34" charset="0"/>
                <a:cs typeface="Calibri" panose="020F0502020204030204" pitchFamily="34" charset="0"/>
              </a:rPr>
              <a:t>I</a:t>
            </a:r>
            <a:r>
              <a:rPr lang="en-US" sz="1600" dirty="0">
                <a:latin typeface="Georgia" panose="02040502050405020303" pitchFamily="18" charset="0"/>
                <a:ea typeface="Calibri" panose="020F0502020204030204" pitchFamily="34" charset="0"/>
                <a:cs typeface="Calibri" panose="020F0502020204030204" pitchFamily="34" charset="0"/>
              </a:rPr>
              <a:t>nformation </a:t>
            </a:r>
            <a:r>
              <a:rPr lang="en-US" sz="1600" dirty="0">
                <a:effectLst/>
                <a:latin typeface="Georgia" panose="02040502050405020303" pitchFamily="18" charset="0"/>
                <a:ea typeface="Calibri" panose="020F0502020204030204" pitchFamily="34" charset="0"/>
                <a:cs typeface="Calibri" panose="020F0502020204030204" pitchFamily="34" charset="0"/>
              </a:rPr>
              <a:t>for each sector on expenditures in the most recent Fiscal Year, estimated expenditures in the current Fiscal Year, and proposed expenditures for the upcoming Fiscal Year</a:t>
            </a:r>
          </a:p>
          <a:p>
            <a:pPr lvl="1">
              <a:lnSpc>
                <a:spcPct val="107000"/>
              </a:lnSpc>
              <a:spcBef>
                <a:spcPts val="0"/>
              </a:spcBef>
              <a:buFont typeface="Wingdings" panose="05000000000000000000" pitchFamily="2" charset="2"/>
              <a:buChar char="Ø"/>
            </a:pPr>
            <a:r>
              <a:rPr lang="en-US" sz="1600" dirty="0">
                <a:effectLst/>
                <a:latin typeface="Georgia" panose="02040502050405020303" pitchFamily="18" charset="0"/>
                <a:ea typeface="Calibri" panose="020F0502020204030204" pitchFamily="34" charset="0"/>
                <a:cs typeface="Calibri" panose="020F0502020204030204" pitchFamily="34" charset="0"/>
              </a:rPr>
              <a:t>Objectives, specific performance indicators, and assessment methods for each sector; and  </a:t>
            </a:r>
          </a:p>
          <a:p>
            <a:pPr lvl="1">
              <a:lnSpc>
                <a:spcPct val="107000"/>
              </a:lnSpc>
              <a:spcBef>
                <a:spcPts val="0"/>
              </a:spcBef>
              <a:buFont typeface="Wingdings" panose="05000000000000000000" pitchFamily="2" charset="2"/>
              <a:buChar char="Ø"/>
            </a:pPr>
            <a:r>
              <a:rPr lang="en-US" sz="1600" dirty="0">
                <a:effectLst/>
                <a:latin typeface="Georgia" panose="02040502050405020303" pitchFamily="18" charset="0"/>
                <a:ea typeface="Calibri" panose="020F0502020204030204" pitchFamily="34" charset="0"/>
                <a:cs typeface="Calibri" panose="020F0502020204030204" pitchFamily="34" charset="0"/>
              </a:rPr>
              <a:t>Funds provided to the sector in the current and upcoming Fiscal Years by U.S. federal programs and other U.S. sources, and by international donors and the FSM Government. </a:t>
            </a:r>
          </a:p>
          <a:p>
            <a:pPr marL="342900" marR="0" lvl="0" indent="-342900">
              <a:lnSpc>
                <a:spcPct val="107000"/>
              </a:lnSpc>
              <a:spcBef>
                <a:spcPts val="0"/>
              </a:spcBef>
              <a:spcAft>
                <a:spcPts val="0"/>
              </a:spcAft>
              <a:buFont typeface="Symbol" pitchFamily="2" charset="2"/>
              <a:buChar char=""/>
            </a:pPr>
            <a:endParaRPr lang="en-US" sz="1600" dirty="0">
              <a:effectLst/>
              <a:latin typeface="Georgia" panose="02040502050405020303" pitchFamily="18" charset="0"/>
              <a:ea typeface="Calibri" panose="020F0502020204030204" pitchFamily="34" charset="0"/>
              <a:cs typeface="Calibri" panose="020F0502020204030204" pitchFamily="34" charset="0"/>
            </a:endParaRPr>
          </a:p>
          <a:p>
            <a:pPr>
              <a:lnSpc>
                <a:spcPct val="107000"/>
              </a:lnSpc>
              <a:spcBef>
                <a:spcPts val="0"/>
              </a:spcBef>
            </a:pPr>
            <a:endParaRPr lang="en-US"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itchFamily="2" charset="2"/>
              <a:buChar char=""/>
            </a:pPr>
            <a:endParaRPr lang="en-US" sz="1800" dirty="0">
              <a:effectLst/>
              <a:latin typeface="Georgia" panose="02040502050405020303" pitchFamily="18"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295833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TM04033921[[fn=Damask]]</Template>
  <TotalTime>806</TotalTime>
  <Words>809</Words>
  <Application>Microsoft Office PowerPoint</Application>
  <PresentationFormat>Widescreen</PresentationFormat>
  <Paragraphs>113</Paragraphs>
  <Slides>11</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11</vt:i4>
      </vt:variant>
    </vt:vector>
  </HeadingPairs>
  <TitlesOfParts>
    <vt:vector size="23" baseType="lpstr">
      <vt:lpstr>Arial</vt:lpstr>
      <vt:lpstr>Bookman Old Style</vt:lpstr>
      <vt:lpstr>Calibri</vt:lpstr>
      <vt:lpstr>Futura</vt:lpstr>
      <vt:lpstr>Futura Medium</vt:lpstr>
      <vt:lpstr>Futura Medium</vt:lpstr>
      <vt:lpstr>Georgia</vt:lpstr>
      <vt:lpstr>Rockwell</vt:lpstr>
      <vt:lpstr>Symbol</vt:lpstr>
      <vt:lpstr>Syntax</vt:lpstr>
      <vt:lpstr>Wingdings</vt:lpstr>
      <vt:lpstr>Damask</vt:lpstr>
      <vt:lpstr>Fiscal Procedures Agreement</vt:lpstr>
      <vt:lpstr>Signed Agreements</vt:lpstr>
      <vt:lpstr>Increase in Sector Assistance</vt:lpstr>
      <vt:lpstr>New Rules in the 2023 FPA-opportunities and responsibilities</vt:lpstr>
      <vt:lpstr>Annual resources beyond the $140 mILLION</vt:lpstr>
      <vt:lpstr>Annual resources beyond the $140 mILLION</vt:lpstr>
      <vt:lpstr>Annual resources beyond the $140 mILLION</vt:lpstr>
      <vt:lpstr>REQUIRED Reports AND PLANS</vt:lpstr>
      <vt:lpstr>Annual implementation plan (AIP)</vt:lpstr>
      <vt:lpstr>Annual implementation plan (AIP)</vt:lpstr>
      <vt:lpstr>2023 FPA: Ability to Reopen JEMCO Decisions from FY 2004 - FY 2023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Fiscal Procedures Agreement</dc:title>
  <dc:creator>ODA Compact</dc:creator>
  <cp:lastModifiedBy>ODA Compact</cp:lastModifiedBy>
  <cp:revision>6</cp:revision>
  <cp:lastPrinted>2023-06-19T22:28:35Z</cp:lastPrinted>
  <dcterms:created xsi:type="dcterms:W3CDTF">1900-01-01T05:00:00Z</dcterms:created>
  <dcterms:modified xsi:type="dcterms:W3CDTF">2023-06-21T13:23:22Z</dcterms:modified>
</cp:coreProperties>
</file>