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1" r:id="rId4"/>
    <p:sldId id="262" r:id="rId5"/>
    <p:sldId id="263"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94694"/>
  </p:normalViewPr>
  <p:slideViewPr>
    <p:cSldViewPr snapToGrid="0">
      <p:cViewPr varScale="1">
        <p:scale>
          <a:sx n="109" d="100"/>
          <a:sy n="109" d="100"/>
        </p:scale>
        <p:origin x="72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M"/>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13F216-5BB8-4B51-9A13-3D34C67A5A5C}" type="datetimeFigureOut">
              <a:rPr lang="en-FM" smtClean="0"/>
              <a:t>6/22/23</a:t>
            </a:fld>
            <a:endParaRPr lang="en-FM"/>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M"/>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M"/>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M"/>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4940C0-1EE6-4554-A9EB-6D0DC8C6B61F}" type="slidenum">
              <a:rPr lang="en-FM" smtClean="0"/>
              <a:t>‹#›</a:t>
            </a:fld>
            <a:endParaRPr lang="en-FM"/>
          </a:p>
        </p:txBody>
      </p:sp>
    </p:spTree>
    <p:extLst>
      <p:ext uri="{BB962C8B-B14F-4D97-AF65-F5344CB8AC3E}">
        <p14:creationId xmlns:p14="http://schemas.microsoft.com/office/powerpoint/2010/main" val="202520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compares previous setup with NEW SETUP which highlights that NEW SETUP means expanded environment sector that includes non-EPA areas like water, marine, </a:t>
            </a:r>
            <a:r>
              <a:rPr lang="en-US" dirty="0" err="1"/>
              <a:t>agri</a:t>
            </a:r>
            <a:r>
              <a:rPr lang="en-US" dirty="0"/>
              <a:t>, etc. MORE MONEY and still ACROSS all four States.  The new setup will need some support in coordination, reporting, ME and alignment with national goals.  Next slide shows the support structure.</a:t>
            </a:r>
            <a:endParaRPr lang="en-FM" dirty="0"/>
          </a:p>
        </p:txBody>
      </p:sp>
      <p:sp>
        <p:nvSpPr>
          <p:cNvPr id="4" name="Slide Number Placeholder 3"/>
          <p:cNvSpPr>
            <a:spLocks noGrp="1"/>
          </p:cNvSpPr>
          <p:nvPr>
            <p:ph type="sldNum" sz="quarter" idx="5"/>
          </p:nvPr>
        </p:nvSpPr>
        <p:spPr/>
        <p:txBody>
          <a:bodyPr/>
          <a:lstStyle/>
          <a:p>
            <a:fld id="{364940C0-1EE6-4554-A9EB-6D0DC8C6B61F}" type="slidenum">
              <a:rPr lang="en-FM" smtClean="0"/>
              <a:t>2</a:t>
            </a:fld>
            <a:endParaRPr lang="en-FM"/>
          </a:p>
        </p:txBody>
      </p:sp>
    </p:spTree>
    <p:extLst>
      <p:ext uri="{BB962C8B-B14F-4D97-AF65-F5344CB8AC3E}">
        <p14:creationId xmlns:p14="http://schemas.microsoft.com/office/powerpoint/2010/main" val="2358371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proposal is a support structure – the coordination unit that we are asking for COMPACT funds to support by having working groups set up in all four EPAs for coordination  with national coordination unit at DECEM</a:t>
            </a:r>
            <a:endParaRPr lang="en-FM" dirty="0"/>
          </a:p>
        </p:txBody>
      </p:sp>
      <p:sp>
        <p:nvSpPr>
          <p:cNvPr id="4" name="Slide Number Placeholder 3"/>
          <p:cNvSpPr>
            <a:spLocks noGrp="1"/>
          </p:cNvSpPr>
          <p:nvPr>
            <p:ph type="sldNum" sz="quarter" idx="5"/>
          </p:nvPr>
        </p:nvSpPr>
        <p:spPr/>
        <p:txBody>
          <a:bodyPr/>
          <a:lstStyle/>
          <a:p>
            <a:fld id="{364940C0-1EE6-4554-A9EB-6D0DC8C6B61F}" type="slidenum">
              <a:rPr lang="en-FM" smtClean="0"/>
              <a:t>3</a:t>
            </a:fld>
            <a:endParaRPr lang="en-FM"/>
          </a:p>
        </p:txBody>
      </p:sp>
    </p:spTree>
    <p:extLst>
      <p:ext uri="{BB962C8B-B14F-4D97-AF65-F5344CB8AC3E}">
        <p14:creationId xmlns:p14="http://schemas.microsoft.com/office/powerpoint/2010/main" val="4064019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M" dirty="0"/>
          </a:p>
        </p:txBody>
      </p:sp>
      <p:sp>
        <p:nvSpPr>
          <p:cNvPr id="4" name="Slide Number Placeholder 3"/>
          <p:cNvSpPr>
            <a:spLocks noGrp="1"/>
          </p:cNvSpPr>
          <p:nvPr>
            <p:ph type="sldNum" sz="quarter" idx="5"/>
          </p:nvPr>
        </p:nvSpPr>
        <p:spPr/>
        <p:txBody>
          <a:bodyPr/>
          <a:lstStyle/>
          <a:p>
            <a:fld id="{364940C0-1EE6-4554-A9EB-6D0DC8C6B61F}" type="slidenum">
              <a:rPr lang="en-FM" smtClean="0"/>
              <a:t>4</a:t>
            </a:fld>
            <a:endParaRPr lang="en-FM"/>
          </a:p>
        </p:txBody>
      </p:sp>
    </p:spTree>
    <p:extLst>
      <p:ext uri="{BB962C8B-B14F-4D97-AF65-F5344CB8AC3E}">
        <p14:creationId xmlns:p14="http://schemas.microsoft.com/office/powerpoint/2010/main" val="274914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5C6CF140-68D8-4AE6-9383-8C7DA99B77F7}" type="datetimeFigureOut">
              <a:rPr lang="en-US" smtClean="0"/>
              <a:t>6/22/23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424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1901226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5318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575932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6CF140-68D8-4AE6-9383-8C7DA99B77F7}" type="datetimeFigureOut">
              <a:rPr lang="en-US" smtClean="0"/>
              <a:t>6/22/23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90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6CF140-68D8-4AE6-9383-8C7DA99B77F7}" type="datetimeFigureOut">
              <a:rPr lang="en-US" smtClean="0"/>
              <a:t>6/22/23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2989021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6CF140-68D8-4AE6-9383-8C7DA99B77F7}" type="datetimeFigureOut">
              <a:rPr lang="en-US" smtClean="0"/>
              <a:t>6/22/23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2527658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6CF140-68D8-4AE6-9383-8C7DA99B77F7}" type="datetimeFigureOut">
              <a:rPr lang="en-US" smtClean="0"/>
              <a:t>6/22/23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3443659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CF140-68D8-4AE6-9383-8C7DA99B77F7}" type="datetimeFigureOut">
              <a:rPr lang="en-US" smtClean="0"/>
              <a:t>6/22/23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3353298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6CF140-68D8-4AE6-9383-8C7DA99B77F7}" type="datetimeFigureOut">
              <a:rPr lang="en-US" smtClean="0"/>
              <a:t>6/22/23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427748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6CF140-68D8-4AE6-9383-8C7DA99B77F7}" type="datetimeFigureOut">
              <a:rPr lang="en-US" smtClean="0"/>
              <a:t>6/22/23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495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C6CF140-68D8-4AE6-9383-8C7DA99B77F7}" type="datetimeFigureOut">
              <a:rPr lang="en-US" smtClean="0"/>
              <a:t>6/22/23</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C3F6C2-4278-42CC-9781-E43AF82C428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9136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8F90C-293A-39A5-A5A0-167B50EBBEF5}"/>
              </a:ext>
            </a:extLst>
          </p:cNvPr>
          <p:cNvSpPr>
            <a:spLocks noGrp="1"/>
          </p:cNvSpPr>
          <p:nvPr>
            <p:ph type="ctrTitle"/>
          </p:nvPr>
        </p:nvSpPr>
        <p:spPr>
          <a:xfrm>
            <a:off x="670080" y="5087956"/>
            <a:ext cx="7772400" cy="1463040"/>
          </a:xfrm>
        </p:spPr>
        <p:txBody>
          <a:bodyPr>
            <a:normAutofit fontScale="90000"/>
          </a:bodyPr>
          <a:lstStyle/>
          <a:p>
            <a:r>
              <a:rPr lang="en-US" dirty="0"/>
              <a:t>(</a:t>
            </a:r>
            <a:r>
              <a:rPr lang="en-US"/>
              <a:t>environment Sector) </a:t>
            </a:r>
            <a:br>
              <a:rPr lang="en-US" dirty="0"/>
            </a:br>
            <a:r>
              <a:rPr lang="en-US" dirty="0"/>
              <a:t>	</a:t>
            </a:r>
            <a:r>
              <a:rPr lang="en-US" sz="4000" dirty="0"/>
              <a:t>Department of Environment, Climate Change and Emergency management</a:t>
            </a:r>
            <a:br>
              <a:rPr lang="en-US" dirty="0"/>
            </a:br>
            <a:endParaRPr lang="en-US" dirty="0"/>
          </a:p>
        </p:txBody>
      </p:sp>
      <p:sp>
        <p:nvSpPr>
          <p:cNvPr id="3" name="Subtitle 2">
            <a:extLst>
              <a:ext uri="{FF2B5EF4-FFF2-40B4-BE49-F238E27FC236}">
                <a16:creationId xmlns:a16="http://schemas.microsoft.com/office/drawing/2014/main" id="{532EC43B-29BA-7D80-F145-72FB21E3EDA0}"/>
              </a:ext>
            </a:extLst>
          </p:cNvPr>
          <p:cNvSpPr>
            <a:spLocks noGrp="1"/>
          </p:cNvSpPr>
          <p:nvPr>
            <p:ph type="subTitle" idx="1"/>
          </p:nvPr>
        </p:nvSpPr>
        <p:spPr/>
        <p:txBody>
          <a:bodyPr/>
          <a:lstStyle/>
          <a:p>
            <a:r>
              <a:rPr lang="en-US" dirty="0"/>
              <a:t>12</a:t>
            </a:r>
            <a:r>
              <a:rPr lang="en-US" baseline="30000" dirty="0"/>
              <a:t>th</a:t>
            </a:r>
            <a:r>
              <a:rPr lang="en-US" dirty="0"/>
              <a:t> State National Leadership Conference</a:t>
            </a:r>
          </a:p>
          <a:p>
            <a:r>
              <a:rPr lang="en-US" dirty="0"/>
              <a:t>June 21 -23, 2023</a:t>
            </a:r>
          </a:p>
        </p:txBody>
      </p:sp>
      <p:pic>
        <p:nvPicPr>
          <p:cNvPr id="4" name="Picture 3">
            <a:extLst>
              <a:ext uri="{FF2B5EF4-FFF2-40B4-BE49-F238E27FC236}">
                <a16:creationId xmlns:a16="http://schemas.microsoft.com/office/drawing/2014/main" id="{39007F19-BAE7-2079-41DB-E9464394DE91}"/>
              </a:ext>
            </a:extLst>
          </p:cNvPr>
          <p:cNvPicPr>
            <a:picLocks noChangeAspect="1"/>
          </p:cNvPicPr>
          <p:nvPr/>
        </p:nvPicPr>
        <p:blipFill>
          <a:blip r:embed="rId2"/>
          <a:stretch>
            <a:fillRect/>
          </a:stretch>
        </p:blipFill>
        <p:spPr>
          <a:xfrm>
            <a:off x="74428" y="5000624"/>
            <a:ext cx="1857376" cy="1857376"/>
          </a:xfrm>
          <a:prstGeom prst="rect">
            <a:avLst/>
          </a:prstGeom>
        </p:spPr>
      </p:pic>
    </p:spTree>
    <p:extLst>
      <p:ext uri="{BB962C8B-B14F-4D97-AF65-F5344CB8AC3E}">
        <p14:creationId xmlns:p14="http://schemas.microsoft.com/office/powerpoint/2010/main" val="3218921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B1F77-F262-63BF-9300-224CD2FC236D}"/>
              </a:ext>
            </a:extLst>
          </p:cNvPr>
          <p:cNvSpPr>
            <a:spLocks noGrp="1"/>
          </p:cNvSpPr>
          <p:nvPr>
            <p:ph type="title"/>
          </p:nvPr>
        </p:nvSpPr>
        <p:spPr>
          <a:xfrm>
            <a:off x="1486129" y="0"/>
            <a:ext cx="9720072" cy="1499616"/>
          </a:xfrm>
        </p:spPr>
        <p:txBody>
          <a:bodyPr/>
          <a:lstStyle/>
          <a:p>
            <a:pPr algn="ctr"/>
            <a:r>
              <a:rPr lang="en-US" dirty="0"/>
              <a:t>Compact changes for environment sector</a:t>
            </a:r>
          </a:p>
        </p:txBody>
      </p:sp>
      <p:sp>
        <p:nvSpPr>
          <p:cNvPr id="3" name="Content Placeholder 2">
            <a:extLst>
              <a:ext uri="{FF2B5EF4-FFF2-40B4-BE49-F238E27FC236}">
                <a16:creationId xmlns:a16="http://schemas.microsoft.com/office/drawing/2014/main" id="{789455F9-01B6-E0DA-3594-4615AC3A857F}"/>
              </a:ext>
            </a:extLst>
          </p:cNvPr>
          <p:cNvSpPr>
            <a:spLocks noGrp="1"/>
          </p:cNvSpPr>
          <p:nvPr>
            <p:ph idx="1"/>
          </p:nvPr>
        </p:nvSpPr>
        <p:spPr/>
        <p:txBody>
          <a:bodyPr/>
          <a:lstStyle/>
          <a:p>
            <a:endParaRPr lang="en-US" dirty="0"/>
          </a:p>
          <a:p>
            <a:r>
              <a:rPr lang="en-US" dirty="0"/>
              <a:t> =</a:t>
            </a:r>
          </a:p>
        </p:txBody>
      </p:sp>
      <p:graphicFrame>
        <p:nvGraphicFramePr>
          <p:cNvPr id="4" name="Table 4">
            <a:extLst>
              <a:ext uri="{FF2B5EF4-FFF2-40B4-BE49-F238E27FC236}">
                <a16:creationId xmlns:a16="http://schemas.microsoft.com/office/drawing/2014/main" id="{155D3624-DD10-C8DB-02ED-275BCFF62DD5}"/>
              </a:ext>
            </a:extLst>
          </p:cNvPr>
          <p:cNvGraphicFramePr>
            <a:graphicFrameLocks noGrp="1"/>
          </p:cNvGraphicFramePr>
          <p:nvPr>
            <p:extLst>
              <p:ext uri="{D42A27DB-BD31-4B8C-83A1-F6EECF244321}">
                <p14:modId xmlns:p14="http://schemas.microsoft.com/office/powerpoint/2010/main" val="917801266"/>
              </p:ext>
            </p:extLst>
          </p:nvPr>
        </p:nvGraphicFramePr>
        <p:xfrm>
          <a:off x="301923" y="1128681"/>
          <a:ext cx="12088484" cy="3779520"/>
        </p:xfrm>
        <a:graphic>
          <a:graphicData uri="http://schemas.openxmlformats.org/drawingml/2006/table">
            <a:tbl>
              <a:tblPr firstRow="1" bandRow="1">
                <a:tableStyleId>{5C22544A-7EE6-4342-B048-85BDC9FD1C3A}</a:tableStyleId>
              </a:tblPr>
              <a:tblGrid>
                <a:gridCol w="6044242">
                  <a:extLst>
                    <a:ext uri="{9D8B030D-6E8A-4147-A177-3AD203B41FA5}">
                      <a16:colId xmlns:a16="http://schemas.microsoft.com/office/drawing/2014/main" val="621030024"/>
                    </a:ext>
                  </a:extLst>
                </a:gridCol>
                <a:gridCol w="6044242">
                  <a:extLst>
                    <a:ext uri="{9D8B030D-6E8A-4147-A177-3AD203B41FA5}">
                      <a16:colId xmlns:a16="http://schemas.microsoft.com/office/drawing/2014/main" val="45265495"/>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t>Previous Setup under the Amended Compact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t>New Setup under Compact 3</a:t>
                      </a:r>
                    </a:p>
                    <a:p>
                      <a:endParaRPr lang="en-FM" sz="3200" dirty="0"/>
                    </a:p>
                  </a:txBody>
                  <a:tcPr>
                    <a:solidFill>
                      <a:srgbClr val="92D050"/>
                    </a:solidFill>
                  </a:tcPr>
                </a:tc>
                <a:extLst>
                  <a:ext uri="{0D108BD9-81ED-4DB2-BD59-A6C34878D82A}">
                    <a16:rowId xmlns:a16="http://schemas.microsoft.com/office/drawing/2014/main" val="1756325222"/>
                  </a:ext>
                </a:extLst>
              </a:tr>
              <a:tr h="370840">
                <a:tc>
                  <a:txBody>
                    <a:bodyPr/>
                    <a:lstStyle/>
                    <a:p>
                      <a:pPr lvl="1"/>
                      <a:r>
                        <a:rPr lang="en-US" sz="3200" dirty="0"/>
                        <a:t>Considered “a small sector” = 2 Million &lt;1%</a:t>
                      </a:r>
                    </a:p>
                  </a:txBody>
                  <a:tcPr/>
                </a:tc>
                <a:tc>
                  <a:txBody>
                    <a:bodyPr/>
                    <a:lstStyle/>
                    <a:p>
                      <a:pPr lvl="1"/>
                      <a:r>
                        <a:rPr lang="en-US" sz="3200" dirty="0"/>
                        <a:t>$$ increased package</a:t>
                      </a:r>
                    </a:p>
                    <a:p>
                      <a:endParaRPr lang="en-FM" sz="3200" dirty="0"/>
                    </a:p>
                  </a:txBody>
                  <a:tcPr>
                    <a:solidFill>
                      <a:schemeClr val="accent4">
                        <a:lumMod val="60000"/>
                        <a:lumOff val="40000"/>
                      </a:schemeClr>
                    </a:solidFill>
                  </a:tcPr>
                </a:tc>
                <a:extLst>
                  <a:ext uri="{0D108BD9-81ED-4DB2-BD59-A6C34878D82A}">
                    <a16:rowId xmlns:a16="http://schemas.microsoft.com/office/drawing/2014/main" val="1825458078"/>
                  </a:ext>
                </a:extLst>
              </a:tr>
              <a:tr h="370840">
                <a:tc>
                  <a:txBody>
                    <a:bodyPr/>
                    <a:lstStyle/>
                    <a:p>
                      <a:r>
                        <a:rPr lang="en-US" sz="3200" dirty="0"/>
                        <a:t>Environment (EPA/KIRMA primarily)</a:t>
                      </a:r>
                      <a:endParaRPr lang="en-FM" sz="3200" dirty="0"/>
                    </a:p>
                  </a:txBody>
                  <a:tcPr/>
                </a:tc>
                <a:tc>
                  <a:txBody>
                    <a:bodyPr/>
                    <a:lstStyle/>
                    <a:p>
                      <a:r>
                        <a:rPr lang="en-US" sz="3200" dirty="0"/>
                        <a:t>EPA/KIRMA + Marine, CC, Agri, Energy, Water, CB, Waste, etc.</a:t>
                      </a:r>
                      <a:endParaRPr lang="en-FM" sz="3200" dirty="0"/>
                    </a:p>
                  </a:txBody>
                  <a:tcPr>
                    <a:solidFill>
                      <a:schemeClr val="accent4">
                        <a:lumMod val="60000"/>
                        <a:lumOff val="40000"/>
                      </a:schemeClr>
                    </a:solidFill>
                  </a:tcPr>
                </a:tc>
                <a:extLst>
                  <a:ext uri="{0D108BD9-81ED-4DB2-BD59-A6C34878D82A}">
                    <a16:rowId xmlns:a16="http://schemas.microsoft.com/office/drawing/2014/main" val="227771116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t>Only State Level Access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t>Only State Level Access</a:t>
                      </a:r>
                    </a:p>
                  </a:txBody>
                  <a:tcPr>
                    <a:solidFill>
                      <a:schemeClr val="accent4">
                        <a:lumMod val="60000"/>
                        <a:lumOff val="40000"/>
                      </a:schemeClr>
                    </a:solidFill>
                  </a:tcPr>
                </a:tc>
                <a:extLst>
                  <a:ext uri="{0D108BD9-81ED-4DB2-BD59-A6C34878D82A}">
                    <a16:rowId xmlns:a16="http://schemas.microsoft.com/office/drawing/2014/main" val="2310576979"/>
                  </a:ext>
                </a:extLst>
              </a:tr>
            </a:tbl>
          </a:graphicData>
        </a:graphic>
      </p:graphicFrame>
      <p:sp>
        <p:nvSpPr>
          <p:cNvPr id="5" name="Title 1">
            <a:extLst>
              <a:ext uri="{FF2B5EF4-FFF2-40B4-BE49-F238E27FC236}">
                <a16:creationId xmlns:a16="http://schemas.microsoft.com/office/drawing/2014/main" id="{4402C05E-D5B2-C10C-1EAC-A34C8D6F12CC}"/>
              </a:ext>
            </a:extLst>
          </p:cNvPr>
          <p:cNvSpPr txBox="1">
            <a:spLocks/>
          </p:cNvSpPr>
          <p:nvPr/>
        </p:nvSpPr>
        <p:spPr>
          <a:xfrm>
            <a:off x="462947" y="5007922"/>
            <a:ext cx="12249508" cy="176879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en-US" dirty="0">
                <a:solidFill>
                  <a:srgbClr val="00B050"/>
                </a:solidFill>
              </a:rPr>
              <a:t>Expanded sector/increased $/across 4 states =</a:t>
            </a:r>
          </a:p>
          <a:p>
            <a:r>
              <a:rPr lang="en-US" dirty="0">
                <a:solidFill>
                  <a:srgbClr val="00B050"/>
                </a:solidFill>
              </a:rPr>
              <a:t> </a:t>
            </a:r>
            <a:r>
              <a:rPr lang="en-US" dirty="0">
                <a:solidFill>
                  <a:srgbClr val="C00000"/>
                </a:solidFill>
              </a:rPr>
              <a:t>packaging, Coordination, reporting, </a:t>
            </a:r>
            <a:r>
              <a:rPr lang="en-US" dirty="0" err="1">
                <a:solidFill>
                  <a:srgbClr val="C00000"/>
                </a:solidFill>
              </a:rPr>
              <a:t>m&amp;E</a:t>
            </a:r>
            <a:r>
              <a:rPr lang="en-US" dirty="0">
                <a:solidFill>
                  <a:srgbClr val="C00000"/>
                </a:solidFill>
              </a:rPr>
              <a:t>, national alignment  (support for new setup)</a:t>
            </a:r>
          </a:p>
        </p:txBody>
      </p:sp>
    </p:spTree>
    <p:extLst>
      <p:ext uri="{BB962C8B-B14F-4D97-AF65-F5344CB8AC3E}">
        <p14:creationId xmlns:p14="http://schemas.microsoft.com/office/powerpoint/2010/main" val="1022243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44DBF67-1796-6DCC-8F21-61CDDE593F56}"/>
              </a:ext>
            </a:extLst>
          </p:cNvPr>
          <p:cNvSpPr/>
          <p:nvPr/>
        </p:nvSpPr>
        <p:spPr>
          <a:xfrm>
            <a:off x="9081515" y="3236976"/>
            <a:ext cx="2207291"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KOSRAE Work Group &amp; Focal Point</a:t>
            </a:r>
            <a:r>
              <a:rPr lang="en-US" dirty="0">
                <a:solidFill>
                  <a:srgbClr val="FF0000"/>
                </a:solidFill>
              </a:rPr>
              <a:t> /State Coordinator</a:t>
            </a:r>
            <a:endParaRPr lang="en-FM" dirty="0"/>
          </a:p>
        </p:txBody>
      </p:sp>
      <p:sp>
        <p:nvSpPr>
          <p:cNvPr id="8" name="Content Placeholder 7">
            <a:extLst>
              <a:ext uri="{FF2B5EF4-FFF2-40B4-BE49-F238E27FC236}">
                <a16:creationId xmlns:a16="http://schemas.microsoft.com/office/drawing/2014/main" id="{5C2250EA-B91E-2AD7-3CC0-69DDC035E923}"/>
              </a:ext>
            </a:extLst>
          </p:cNvPr>
          <p:cNvSpPr>
            <a:spLocks noGrp="1"/>
          </p:cNvSpPr>
          <p:nvPr>
            <p:ph idx="1"/>
          </p:nvPr>
        </p:nvSpPr>
        <p:spPr>
          <a:xfrm>
            <a:off x="903193" y="3236976"/>
            <a:ext cx="1922462"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1800" dirty="0"/>
              <a:t>YAP Work Group &amp; Focal point</a:t>
            </a:r>
            <a:r>
              <a:rPr lang="en-US" sz="1800" dirty="0">
                <a:solidFill>
                  <a:srgbClr val="FF0000"/>
                </a:solidFill>
              </a:rPr>
              <a:t>/State Coordinator</a:t>
            </a:r>
            <a:r>
              <a:rPr lang="en-US" sz="1800" dirty="0"/>
              <a:t>	</a:t>
            </a:r>
            <a:endParaRPr lang="en-FM" sz="1800" dirty="0"/>
          </a:p>
        </p:txBody>
      </p:sp>
      <p:sp>
        <p:nvSpPr>
          <p:cNvPr id="9" name="Rectangle 8">
            <a:extLst>
              <a:ext uri="{FF2B5EF4-FFF2-40B4-BE49-F238E27FC236}">
                <a16:creationId xmlns:a16="http://schemas.microsoft.com/office/drawing/2014/main" id="{346F67C5-9E24-3CE2-6D03-D2368BA163AF}"/>
              </a:ext>
            </a:extLst>
          </p:cNvPr>
          <p:cNvSpPr/>
          <p:nvPr/>
        </p:nvSpPr>
        <p:spPr>
          <a:xfrm>
            <a:off x="6216049" y="3236976"/>
            <a:ext cx="2348831"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POHNPEI Work Group &amp; Focal Point</a:t>
            </a:r>
            <a:r>
              <a:rPr lang="en-US" dirty="0">
                <a:solidFill>
                  <a:srgbClr val="FF0000"/>
                </a:solidFill>
              </a:rPr>
              <a:t> /State Coordinator</a:t>
            </a:r>
            <a:endParaRPr lang="en-FM" dirty="0"/>
          </a:p>
        </p:txBody>
      </p:sp>
      <p:sp>
        <p:nvSpPr>
          <p:cNvPr id="10" name="Rectangle 9">
            <a:extLst>
              <a:ext uri="{FF2B5EF4-FFF2-40B4-BE49-F238E27FC236}">
                <a16:creationId xmlns:a16="http://schemas.microsoft.com/office/drawing/2014/main" id="{1796C768-533A-328D-5B5C-0AF052DFA517}"/>
              </a:ext>
            </a:extLst>
          </p:cNvPr>
          <p:cNvSpPr/>
          <p:nvPr/>
        </p:nvSpPr>
        <p:spPr>
          <a:xfrm>
            <a:off x="3413065" y="3236976"/>
            <a:ext cx="2286349"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CHUUK Work Group &amp; Focal Point</a:t>
            </a:r>
            <a:r>
              <a:rPr lang="en-US" dirty="0">
                <a:solidFill>
                  <a:srgbClr val="FF0000"/>
                </a:solidFill>
              </a:rPr>
              <a:t> /State Coordinator</a:t>
            </a:r>
            <a:endParaRPr lang="en-FM" dirty="0"/>
          </a:p>
        </p:txBody>
      </p:sp>
      <p:sp>
        <p:nvSpPr>
          <p:cNvPr id="11" name="Rectangle 10">
            <a:extLst>
              <a:ext uri="{FF2B5EF4-FFF2-40B4-BE49-F238E27FC236}">
                <a16:creationId xmlns:a16="http://schemas.microsoft.com/office/drawing/2014/main" id="{B1028CED-2D53-6D88-8682-14D540086894}"/>
              </a:ext>
            </a:extLst>
          </p:cNvPr>
          <p:cNvSpPr/>
          <p:nvPr/>
        </p:nvSpPr>
        <p:spPr>
          <a:xfrm>
            <a:off x="4384040" y="4783329"/>
            <a:ext cx="3195320" cy="548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FSM National Working Group &amp; Focal Point/</a:t>
            </a:r>
            <a:r>
              <a:rPr lang="en-US" dirty="0">
                <a:solidFill>
                  <a:srgbClr val="C00000"/>
                </a:solidFill>
              </a:rPr>
              <a:t>Coordination Unit</a:t>
            </a:r>
          </a:p>
        </p:txBody>
      </p:sp>
      <p:cxnSp>
        <p:nvCxnSpPr>
          <p:cNvPr id="13" name="Straight Arrow Connector 12">
            <a:extLst>
              <a:ext uri="{FF2B5EF4-FFF2-40B4-BE49-F238E27FC236}">
                <a16:creationId xmlns:a16="http://schemas.microsoft.com/office/drawing/2014/main" id="{3A968DA7-417E-FF95-7D1C-6BC000FB0284}"/>
              </a:ext>
            </a:extLst>
          </p:cNvPr>
          <p:cNvCxnSpPr/>
          <p:nvPr/>
        </p:nvCxnSpPr>
        <p:spPr>
          <a:xfrm>
            <a:off x="2357120" y="3977639"/>
            <a:ext cx="2026920" cy="7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0CC1DB1-4376-1CE3-56FD-CE607ACAFB0E}"/>
              </a:ext>
            </a:extLst>
          </p:cNvPr>
          <p:cNvCxnSpPr/>
          <p:nvPr/>
        </p:nvCxnSpPr>
        <p:spPr>
          <a:xfrm>
            <a:off x="3811047" y="3977639"/>
            <a:ext cx="2026920" cy="7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F7AA1F0-DB94-8C60-49E7-632971963B2D}"/>
              </a:ext>
            </a:extLst>
          </p:cNvPr>
          <p:cNvCxnSpPr/>
          <p:nvPr/>
        </p:nvCxnSpPr>
        <p:spPr>
          <a:xfrm flipH="1">
            <a:off x="7579360" y="3977639"/>
            <a:ext cx="2123440" cy="7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A16DDF9-85CE-0320-C5BD-32EF2C8A4328}"/>
              </a:ext>
            </a:extLst>
          </p:cNvPr>
          <p:cNvCxnSpPr/>
          <p:nvPr/>
        </p:nvCxnSpPr>
        <p:spPr>
          <a:xfrm flipH="1">
            <a:off x="6286824" y="3967479"/>
            <a:ext cx="2123440" cy="795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ontent Placeholder 7">
            <a:extLst>
              <a:ext uri="{FF2B5EF4-FFF2-40B4-BE49-F238E27FC236}">
                <a16:creationId xmlns:a16="http://schemas.microsoft.com/office/drawing/2014/main" id="{FECD9F17-F705-0608-BD1C-24295777AFB9}"/>
              </a:ext>
            </a:extLst>
          </p:cNvPr>
          <p:cNvSpPr txBox="1">
            <a:spLocks/>
          </p:cNvSpPr>
          <p:nvPr/>
        </p:nvSpPr>
        <p:spPr>
          <a:xfrm>
            <a:off x="1527969" y="4752369"/>
            <a:ext cx="1922462" cy="548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45720" tIns="45720" rIns="4572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lt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lt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9pPr>
          </a:lstStyle>
          <a:p>
            <a:r>
              <a:rPr lang="en-US" dirty="0"/>
              <a:t>PMU	</a:t>
            </a:r>
            <a:endParaRPr lang="en-FM" dirty="0"/>
          </a:p>
        </p:txBody>
      </p:sp>
      <p:sp>
        <p:nvSpPr>
          <p:cNvPr id="5" name="Content Placeholder 7">
            <a:extLst>
              <a:ext uri="{FF2B5EF4-FFF2-40B4-BE49-F238E27FC236}">
                <a16:creationId xmlns:a16="http://schemas.microsoft.com/office/drawing/2014/main" id="{159A2501-9D85-7AD3-B92F-F4EB0D8F3DCB}"/>
              </a:ext>
            </a:extLst>
          </p:cNvPr>
          <p:cNvSpPr txBox="1">
            <a:spLocks/>
          </p:cNvSpPr>
          <p:nvPr/>
        </p:nvSpPr>
        <p:spPr>
          <a:xfrm>
            <a:off x="8511922" y="4803648"/>
            <a:ext cx="1922462" cy="548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45720" tIns="45720" rIns="45720" bIns="45720" rtlCol="0" anchor="ctr">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lt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lt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lt1"/>
                </a:solidFill>
                <a:latin typeface="+mn-lt"/>
                <a:ea typeface="+mn-ea"/>
                <a:cs typeface="+mn-cs"/>
              </a:defRPr>
            </a:lvl9pPr>
          </a:lstStyle>
          <a:p>
            <a:r>
              <a:rPr lang="en-US" dirty="0"/>
              <a:t>COMPACT Management	</a:t>
            </a:r>
            <a:endParaRPr lang="en-FM" dirty="0"/>
          </a:p>
        </p:txBody>
      </p:sp>
      <p:cxnSp>
        <p:nvCxnSpPr>
          <p:cNvPr id="12" name="Straight Arrow Connector 11">
            <a:extLst>
              <a:ext uri="{FF2B5EF4-FFF2-40B4-BE49-F238E27FC236}">
                <a16:creationId xmlns:a16="http://schemas.microsoft.com/office/drawing/2014/main" id="{169D9BE8-2CD2-1E49-9265-37745EBD7BF4}"/>
              </a:ext>
            </a:extLst>
          </p:cNvPr>
          <p:cNvCxnSpPr/>
          <p:nvPr/>
        </p:nvCxnSpPr>
        <p:spPr>
          <a:xfrm>
            <a:off x="3450431" y="5077968"/>
            <a:ext cx="93360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4EA76BE-1679-E2A2-DD46-77E9EC4ABEAF}"/>
              </a:ext>
            </a:extLst>
          </p:cNvPr>
          <p:cNvCxnSpPr/>
          <p:nvPr/>
        </p:nvCxnSpPr>
        <p:spPr>
          <a:xfrm>
            <a:off x="7578313" y="5109598"/>
            <a:ext cx="93360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2CED9D45-1E92-83C2-3B57-919E5886FE26}"/>
              </a:ext>
            </a:extLst>
          </p:cNvPr>
          <p:cNvSpPr txBox="1">
            <a:spLocks/>
          </p:cNvSpPr>
          <p:nvPr/>
        </p:nvSpPr>
        <p:spPr>
          <a:xfrm>
            <a:off x="1235964" y="572006"/>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en-US" dirty="0">
                <a:solidFill>
                  <a:srgbClr val="C00000"/>
                </a:solidFill>
              </a:rPr>
              <a:t>“NEW COMPACT” SUPPORT STRUCTURE with national COORDINATION/REPORTING UNIT</a:t>
            </a:r>
            <a:endParaRPr lang="en-FM" dirty="0">
              <a:solidFill>
                <a:srgbClr val="C00000"/>
              </a:solidFill>
            </a:endParaRPr>
          </a:p>
        </p:txBody>
      </p:sp>
    </p:spTree>
    <p:extLst>
      <p:ext uri="{BB962C8B-B14F-4D97-AF65-F5344CB8AC3E}">
        <p14:creationId xmlns:p14="http://schemas.microsoft.com/office/powerpoint/2010/main" val="38392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A7945-41BD-EB33-1723-0FF633CD2811}"/>
              </a:ext>
            </a:extLst>
          </p:cNvPr>
          <p:cNvSpPr>
            <a:spLocks noGrp="1"/>
          </p:cNvSpPr>
          <p:nvPr>
            <p:ph type="title"/>
          </p:nvPr>
        </p:nvSpPr>
        <p:spPr>
          <a:xfrm>
            <a:off x="1024127" y="0"/>
            <a:ext cx="9720072" cy="1499616"/>
          </a:xfrm>
        </p:spPr>
        <p:txBody>
          <a:bodyPr>
            <a:normAutofit/>
          </a:bodyPr>
          <a:lstStyle/>
          <a:p>
            <a:r>
              <a:rPr lang="en-US" dirty="0">
                <a:solidFill>
                  <a:srgbClr val="C00000"/>
                </a:solidFill>
              </a:rPr>
              <a:t>Main Functions of the Coordination unit</a:t>
            </a:r>
            <a:endParaRPr lang="en-FM" dirty="0"/>
          </a:p>
        </p:txBody>
      </p:sp>
      <p:sp>
        <p:nvSpPr>
          <p:cNvPr id="3" name="Content Placeholder 2">
            <a:extLst>
              <a:ext uri="{FF2B5EF4-FFF2-40B4-BE49-F238E27FC236}">
                <a16:creationId xmlns:a16="http://schemas.microsoft.com/office/drawing/2014/main" id="{3428943A-A949-5DDD-2ED0-1930A075EF8E}"/>
              </a:ext>
            </a:extLst>
          </p:cNvPr>
          <p:cNvSpPr>
            <a:spLocks noGrp="1"/>
          </p:cNvSpPr>
          <p:nvPr>
            <p:ph idx="1"/>
          </p:nvPr>
        </p:nvSpPr>
        <p:spPr>
          <a:xfrm>
            <a:off x="648586" y="1161288"/>
            <a:ext cx="11805543" cy="5696712"/>
          </a:xfrm>
        </p:spPr>
        <p:txBody>
          <a:bodyPr>
            <a:normAutofit fontScale="92500"/>
          </a:bodyPr>
          <a:lstStyle/>
          <a:p>
            <a:r>
              <a:rPr lang="en-US" sz="2800" b="1" dirty="0">
                <a:solidFill>
                  <a:srgbClr val="C00000"/>
                </a:solidFill>
              </a:rPr>
              <a:t>Provide support to the development of State workplans</a:t>
            </a:r>
          </a:p>
          <a:p>
            <a:pPr lvl="1"/>
            <a:r>
              <a:rPr lang="en-US" sz="2400" b="1" dirty="0">
                <a:solidFill>
                  <a:srgbClr val="C00000"/>
                </a:solidFill>
              </a:rPr>
              <a:t>Package budget proposal</a:t>
            </a:r>
          </a:p>
          <a:p>
            <a:r>
              <a:rPr lang="en-US" sz="2600" b="1" dirty="0">
                <a:solidFill>
                  <a:srgbClr val="C00000"/>
                </a:solidFill>
              </a:rPr>
              <a:t>Capacity Building of state personnel</a:t>
            </a:r>
          </a:p>
          <a:p>
            <a:r>
              <a:rPr lang="en-US" sz="2800" b="1" dirty="0">
                <a:solidFill>
                  <a:srgbClr val="C00000"/>
                </a:solidFill>
              </a:rPr>
              <a:t>M&amp;E</a:t>
            </a:r>
          </a:p>
          <a:p>
            <a:pPr lvl="1"/>
            <a:r>
              <a:rPr lang="en-US" sz="2400" b="1" dirty="0">
                <a:solidFill>
                  <a:srgbClr val="C00000"/>
                </a:solidFill>
              </a:rPr>
              <a:t>Timely monitoring  </a:t>
            </a:r>
          </a:p>
          <a:p>
            <a:r>
              <a:rPr lang="en-US" sz="2800" b="1" dirty="0">
                <a:solidFill>
                  <a:srgbClr val="C00000"/>
                </a:solidFill>
              </a:rPr>
              <a:t>Reporting</a:t>
            </a:r>
            <a:r>
              <a:rPr lang="en-US" b="1" dirty="0">
                <a:solidFill>
                  <a:srgbClr val="C00000"/>
                </a:solidFill>
              </a:rPr>
              <a:t> </a:t>
            </a:r>
          </a:p>
          <a:p>
            <a:pPr lvl="1"/>
            <a:r>
              <a:rPr lang="en-US" sz="2400" b="1" dirty="0">
                <a:solidFill>
                  <a:srgbClr val="C00000"/>
                </a:solidFill>
              </a:rPr>
              <a:t>Quarterly/Annual progress reports</a:t>
            </a:r>
          </a:p>
          <a:p>
            <a:r>
              <a:rPr lang="en-US" sz="2800" b="1" dirty="0">
                <a:solidFill>
                  <a:srgbClr val="C00000"/>
                </a:solidFill>
              </a:rPr>
              <a:t>National Alignment  </a:t>
            </a:r>
          </a:p>
          <a:p>
            <a:pPr lvl="1"/>
            <a:r>
              <a:rPr lang="en-US" sz="2600" b="1" dirty="0">
                <a:solidFill>
                  <a:srgbClr val="C00000"/>
                </a:solidFill>
              </a:rPr>
              <a:t>Sustainable Development Goals/SDP/State Of Environment Report/Climate Change  Policy/Solid Waste Management Plans</a:t>
            </a:r>
          </a:p>
          <a:p>
            <a:pPr lvl="1"/>
            <a:r>
              <a:rPr lang="en-US" sz="2600" b="1" dirty="0"/>
              <a:t>Global Environment Facility, Green Climate Fund, Adaptation Fund, Other donors</a:t>
            </a:r>
          </a:p>
          <a:p>
            <a:pPr lvl="1"/>
            <a:endParaRPr lang="en-US" b="1" dirty="0"/>
          </a:p>
          <a:p>
            <a:pPr lvl="1"/>
            <a:r>
              <a:rPr lang="en-US" sz="2800" b="1" dirty="0">
                <a:solidFill>
                  <a:srgbClr val="FF0000"/>
                </a:solidFill>
              </a:rPr>
              <a:t>Unit can expand or dissolve depending on the need as implementation progressed</a:t>
            </a:r>
            <a:endParaRPr lang="en-FM" sz="2800" b="1" dirty="0">
              <a:solidFill>
                <a:srgbClr val="FF0000"/>
              </a:solidFill>
            </a:endParaRPr>
          </a:p>
        </p:txBody>
      </p:sp>
    </p:spTree>
    <p:extLst>
      <p:ext uri="{BB962C8B-B14F-4D97-AF65-F5344CB8AC3E}">
        <p14:creationId xmlns:p14="http://schemas.microsoft.com/office/powerpoint/2010/main" val="1372757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BA444-370F-AD5D-C012-C77F49154623}"/>
              </a:ext>
            </a:extLst>
          </p:cNvPr>
          <p:cNvSpPr>
            <a:spLocks noGrp="1"/>
          </p:cNvSpPr>
          <p:nvPr>
            <p:ph type="title"/>
          </p:nvPr>
        </p:nvSpPr>
        <p:spPr/>
        <p:txBody>
          <a:bodyPr>
            <a:normAutofit/>
          </a:bodyPr>
          <a:lstStyle/>
          <a:p>
            <a:r>
              <a:rPr lang="en-US" sz="4800" dirty="0"/>
              <a:t>R&amp;D efforts: climate change activities</a:t>
            </a:r>
          </a:p>
        </p:txBody>
      </p:sp>
      <p:sp>
        <p:nvSpPr>
          <p:cNvPr id="3" name="Content Placeholder 2">
            <a:extLst>
              <a:ext uri="{FF2B5EF4-FFF2-40B4-BE49-F238E27FC236}">
                <a16:creationId xmlns:a16="http://schemas.microsoft.com/office/drawing/2014/main" id="{E60099B4-8999-0255-884F-A06909541619}"/>
              </a:ext>
            </a:extLst>
          </p:cNvPr>
          <p:cNvSpPr>
            <a:spLocks noGrp="1"/>
          </p:cNvSpPr>
          <p:nvPr>
            <p:ph idx="1"/>
          </p:nvPr>
        </p:nvSpPr>
        <p:spPr/>
        <p:txBody>
          <a:bodyPr>
            <a:normAutofit fontScale="77500" lnSpcReduction="20000"/>
          </a:bodyPr>
          <a:lstStyle/>
          <a:p>
            <a:pPr marL="0" marR="0" algn="just">
              <a:spcBef>
                <a:spcPts val="600"/>
              </a:spcBef>
              <a:spcAft>
                <a:spcPts val="600"/>
              </a:spcAft>
            </a:pPr>
            <a:r>
              <a:rPr lang="en-US" sz="2400" dirty="0">
                <a:effectLst/>
                <a:latin typeface="Times New Roman" panose="02020603050405020304" pitchFamily="18" charset="0"/>
                <a:ea typeface="Times New Roman" panose="02020603050405020304" pitchFamily="18" charset="0"/>
              </a:rPr>
              <a:t>Art. II(1)(e) of the Fiscal Procedures Agreement (“FPA”) provides additional guidance on the purpose of Environment Sector Grants. The FPA, drafted in flexible terms that already includes climate change along with other key environmental issues, provides that such grants may be used for:</a:t>
            </a:r>
          </a:p>
          <a:p>
            <a:pPr marL="457200" marR="0" algn="just">
              <a:spcBef>
                <a:spcPts val="600"/>
              </a:spcBef>
              <a:spcAft>
                <a:spcPts val="600"/>
              </a:spcAft>
            </a:pPr>
            <a:r>
              <a:rPr lang="en-US" sz="2400" dirty="0">
                <a:effectLst/>
                <a:latin typeface="Times New Roman" panose="02020603050405020304" pitchFamily="18" charset="0"/>
                <a:ea typeface="Times New Roman" panose="02020603050405020304" pitchFamily="18" charset="0"/>
              </a:rPr>
              <a:t>(e) The environment sector grant shall support the efforts of the Government of the Federated States of Micronesia to protect the Nation’s land and marine environment and to conserve and achieve sustainable use of its natural resources. These efforts include the ongoing development, adoption and enforcement of policies, laws and regulation in pursuit of the above stated goals; the reduction and prevention of environmental degradation and all forms of environmental pollution; adaptation to climate change; the protection of biological diversity, including the assurance of adequate legal and international treaty safeguards relating to the protection of botanical and other </a:t>
            </a:r>
            <a:r>
              <a:rPr lang="en-US" sz="2400" dirty="0" err="1">
                <a:effectLst/>
                <a:latin typeface="Times New Roman" panose="02020603050405020304" pitchFamily="18" charset="0"/>
                <a:ea typeface="Times New Roman" panose="02020603050405020304" pitchFamily="18" charset="0"/>
              </a:rPr>
              <a:t>agro</a:t>
            </a:r>
            <a:r>
              <a:rPr lang="en-US" sz="2400" dirty="0">
                <a:effectLst/>
                <a:latin typeface="Times New Roman" panose="02020603050405020304" pitchFamily="18" charset="0"/>
                <a:ea typeface="Times New Roman" panose="02020603050405020304" pitchFamily="18" charset="0"/>
              </a:rPr>
              <a:t>-ecological property belonging to the Federated States of Micronesia; the establishment and management of conservation (sustainable use) areas; environmental infrastructure planning, design construction, and operation; interaction and cooperation with non-governmental organizations; the promotion of increased environmental awareness in governmental and private sectors; and the promotion of increased involvement of citizens and traditional leaders of the Federated States of Micronesia in the process of conserving their country’s natural resources.</a:t>
            </a:r>
          </a:p>
          <a:p>
            <a:endParaRPr lang="en-US" dirty="0"/>
          </a:p>
        </p:txBody>
      </p:sp>
    </p:spTree>
    <p:extLst>
      <p:ext uri="{BB962C8B-B14F-4D97-AF65-F5344CB8AC3E}">
        <p14:creationId xmlns:p14="http://schemas.microsoft.com/office/powerpoint/2010/main" val="3910007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97720-33BF-F957-B80E-6E96AEB50B3C}"/>
              </a:ext>
            </a:extLst>
          </p:cNvPr>
          <p:cNvSpPr>
            <a:spLocks noGrp="1"/>
          </p:cNvSpPr>
          <p:nvPr>
            <p:ph type="title"/>
          </p:nvPr>
        </p:nvSpPr>
        <p:spPr/>
        <p:txBody>
          <a:bodyPr/>
          <a:lstStyle/>
          <a:p>
            <a:r>
              <a:rPr lang="en-US" dirty="0"/>
              <a:t>Programs </a:t>
            </a:r>
          </a:p>
        </p:txBody>
      </p:sp>
      <p:sp>
        <p:nvSpPr>
          <p:cNvPr id="3" name="Content Placeholder 2">
            <a:extLst>
              <a:ext uri="{FF2B5EF4-FFF2-40B4-BE49-F238E27FC236}">
                <a16:creationId xmlns:a16="http://schemas.microsoft.com/office/drawing/2014/main" id="{6A83EA69-CD6E-0B60-F5AE-8DB15D3EF6A4}"/>
              </a:ext>
            </a:extLst>
          </p:cNvPr>
          <p:cNvSpPr>
            <a:spLocks noGrp="1"/>
          </p:cNvSpPr>
          <p:nvPr>
            <p:ph idx="1"/>
          </p:nvPr>
        </p:nvSpPr>
        <p:spPr/>
        <p:txBody>
          <a:bodyPr/>
          <a:lstStyle/>
          <a:p>
            <a:r>
              <a:rPr lang="en-US" dirty="0"/>
              <a:t>Energy </a:t>
            </a:r>
          </a:p>
          <a:p>
            <a:pPr lvl="1"/>
            <a:r>
              <a:rPr lang="en-US" dirty="0"/>
              <a:t>Renewable Energy and Water Security</a:t>
            </a:r>
          </a:p>
          <a:p>
            <a:r>
              <a:rPr lang="en-US" dirty="0"/>
              <a:t>Agriculture </a:t>
            </a:r>
          </a:p>
          <a:p>
            <a:pPr lvl="1"/>
            <a:r>
              <a:rPr lang="en-US" dirty="0"/>
              <a:t>Food Security; Forestry and Biosecurity</a:t>
            </a:r>
          </a:p>
          <a:p>
            <a:r>
              <a:rPr lang="en-US" dirty="0"/>
              <a:t>Marine</a:t>
            </a:r>
          </a:p>
          <a:p>
            <a:pPr lvl="1"/>
            <a:r>
              <a:rPr lang="en-US" dirty="0"/>
              <a:t>Aquaculture and Marine Conservation</a:t>
            </a:r>
          </a:p>
          <a:p>
            <a:r>
              <a:rPr lang="en-US" dirty="0"/>
              <a:t>Statistics</a:t>
            </a:r>
          </a:p>
          <a:p>
            <a:pPr lvl="1"/>
            <a:r>
              <a:rPr lang="en-US" dirty="0"/>
              <a:t>Environmental statistics</a:t>
            </a:r>
          </a:p>
          <a:p>
            <a:pPr lvl="1"/>
            <a:endParaRPr lang="en-US" dirty="0"/>
          </a:p>
        </p:txBody>
      </p:sp>
    </p:spTree>
    <p:extLst>
      <p:ext uri="{BB962C8B-B14F-4D97-AF65-F5344CB8AC3E}">
        <p14:creationId xmlns:p14="http://schemas.microsoft.com/office/powerpoint/2010/main" val="15146243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3794</TotalTime>
  <Words>640</Words>
  <Application>Microsoft Macintosh PowerPoint</Application>
  <PresentationFormat>Widescreen</PresentationFormat>
  <Paragraphs>54</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Times New Roman</vt:lpstr>
      <vt:lpstr>Tw Cen MT</vt:lpstr>
      <vt:lpstr>Tw Cen MT Condensed</vt:lpstr>
      <vt:lpstr>Wingdings 3</vt:lpstr>
      <vt:lpstr>Integral</vt:lpstr>
      <vt:lpstr>(environment Sector)   Department of Environment, Climate Change and Emergency management </vt:lpstr>
      <vt:lpstr>Compact changes for environment sector</vt:lpstr>
      <vt:lpstr>PowerPoint Presentation</vt:lpstr>
      <vt:lpstr>Main Functions of the Coordination unit</vt:lpstr>
      <vt:lpstr>R&amp;D efforts: climate change activities</vt:lpstr>
      <vt:lpstr>Programs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  Department Name</dc:title>
  <dc:creator>Admin</dc:creator>
  <cp:lastModifiedBy>FJ Yatilman</cp:lastModifiedBy>
  <cp:revision>19</cp:revision>
  <dcterms:created xsi:type="dcterms:W3CDTF">2023-06-15T04:42:36Z</dcterms:created>
  <dcterms:modified xsi:type="dcterms:W3CDTF">2023-06-21T21:01:13Z</dcterms:modified>
</cp:coreProperties>
</file>