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67" r:id="rId1"/>
  </p:sldMasterIdLst>
  <p:notesMasterIdLst>
    <p:notesMasterId r:id="rId21"/>
  </p:notesMasterIdLst>
  <p:sldIdLst>
    <p:sldId id="256" r:id="rId2"/>
    <p:sldId id="257" r:id="rId3"/>
    <p:sldId id="269" r:id="rId4"/>
    <p:sldId id="270" r:id="rId5"/>
    <p:sldId id="273" r:id="rId6"/>
    <p:sldId id="272"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68" r:id="rId20"/>
  </p:sldIdLst>
  <p:sldSz cx="9144000" cy="5143500" type="screen16x9"/>
  <p:notesSz cx="6858000" cy="9144000"/>
  <p:embeddedFontLst>
    <p:embeddedFont>
      <p:font typeface="Calibri Light" panose="020F0302020204030204"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7" d="100"/>
          <a:sy n="117" d="100"/>
        </p:scale>
        <p:origin x="69" y="4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57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41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0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314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96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42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48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080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810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c5d051db2_0_1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c5d051db2_0_1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30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00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29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84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48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803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c5d051db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c5d051db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5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1/16/2020</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73461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449929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582056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709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293618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517184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011933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858093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415355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356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78971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1/16/2020</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502889"/>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fld id="{5586B75A-687E-405C-8A0B-8D00578BA2C3}" type="datetimeFigureOut">
              <a:rPr lang="en-US" smtClean="0"/>
              <a:pPr/>
              <a:t>1/16/2020</a:t>
            </a:fld>
            <a:endParaRPr lang="en-US" dirty="0"/>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492706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hf sldNum="0" hdr="0" ftr="0" dt="0"/>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triwaydevelopments.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mailto:info@triwaydevelopment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triwaydevelopments.c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
        <p:cNvGrpSpPr/>
        <p:nvPr/>
      </p:nvGrpSpPr>
      <p:grpSpPr>
        <a:xfrm>
          <a:off x="0" y="0"/>
          <a:ext cx="0" cy="0"/>
          <a:chOff x="0" y="0"/>
          <a:chExt cx="0" cy="0"/>
        </a:xfrm>
      </p:grpSpPr>
      <p:sp>
        <p:nvSpPr>
          <p:cNvPr id="56" name="Google Shape;56;p13"/>
          <p:cNvSpPr txBox="1">
            <a:spLocks noGrp="1"/>
          </p:cNvSpPr>
          <p:nvPr>
            <p:ph type="ctrTitle"/>
          </p:nvPr>
        </p:nvSpPr>
        <p:spPr>
          <a:xfrm>
            <a:off x="438396" y="3182112"/>
            <a:ext cx="8192729" cy="737101"/>
          </a:xfrm>
          <a:prstGeom prst="rect">
            <a:avLst/>
          </a:prstGeom>
        </p:spPr>
        <p:txBody>
          <a:bodyPr spcFirstLastPara="1" lIns="91425" tIns="91425" rIns="91425" bIns="91425" anchorCtr="0">
            <a:normAutofit fontScale="90000"/>
          </a:bodyPr>
          <a:lstStyle/>
          <a:p>
            <a:pPr marL="0" lvl="0" indent="0" algn="ctr" rtl="0">
              <a:spcBef>
                <a:spcPts val="0"/>
              </a:spcBef>
              <a:spcAft>
                <a:spcPts val="0"/>
              </a:spcAft>
              <a:buNone/>
            </a:pPr>
            <a:r>
              <a:rPr lang="en-CA" sz="5400" b="1" cap="small" dirty="0" err="1"/>
              <a:t>Triway</a:t>
            </a:r>
            <a:r>
              <a:rPr lang="en-CA" sz="5400" b="1" cap="small" dirty="0"/>
              <a:t> Developments</a:t>
            </a:r>
          </a:p>
        </p:txBody>
      </p:sp>
      <p:sp>
        <p:nvSpPr>
          <p:cNvPr id="57" name="Google Shape;57;p13"/>
          <p:cNvSpPr txBox="1">
            <a:spLocks noGrp="1"/>
          </p:cNvSpPr>
          <p:nvPr>
            <p:ph type="subTitle" idx="1"/>
          </p:nvPr>
        </p:nvSpPr>
        <p:spPr>
          <a:xfrm>
            <a:off x="457200" y="3919214"/>
            <a:ext cx="8192728" cy="748650"/>
          </a:xfrm>
          <a:prstGeom prst="rect">
            <a:avLst/>
          </a:prstGeom>
        </p:spPr>
        <p:txBody>
          <a:bodyPr spcFirstLastPara="1" lIns="91425" tIns="91425" rIns="91425" bIns="91425" anchorCtr="0">
            <a:normAutofit/>
          </a:bodyPr>
          <a:lstStyle/>
          <a:p>
            <a:pPr marL="0" lvl="0" indent="0" algn="ctr" rtl="0">
              <a:spcBef>
                <a:spcPts val="0"/>
              </a:spcBef>
              <a:spcAft>
                <a:spcPts val="600"/>
              </a:spcAft>
              <a:buNone/>
            </a:pPr>
            <a:r>
              <a:rPr lang="en-CA" sz="3600" dirty="0"/>
              <a:t>Introduction and Path Forward</a:t>
            </a:r>
          </a:p>
        </p:txBody>
      </p:sp>
      <p:pic>
        <p:nvPicPr>
          <p:cNvPr id="54" name="Google Shape;54;p13"/>
          <p:cNvPicPr preferRelativeResize="0"/>
          <p:nvPr/>
        </p:nvPicPr>
        <p:blipFill rotWithShape="1">
          <a:blip r:embed="rId3"/>
          <a:srcRect t="29016" r="-2" b="13336"/>
          <a:stretch/>
        </p:blipFill>
        <p:spPr>
          <a:xfrm>
            <a:off x="476592" y="480060"/>
            <a:ext cx="8187348" cy="27020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7658101" cy="2824639"/>
          </a:xfrm>
        </p:spPr>
        <p:txBody>
          <a:bodyPr vert="horz" lIns="91440" tIns="45720" rIns="91440" bIns="45720" rtlCol="0">
            <a:normAutofit/>
          </a:bodyPr>
          <a:lstStyle/>
          <a:p>
            <a:pPr marL="114300" indent="0" defTabSz="914400">
              <a:lnSpc>
                <a:spcPct val="114000"/>
              </a:lnSpc>
              <a:spcAft>
                <a:spcPts val="600"/>
              </a:spcAft>
              <a:buNone/>
            </a:pPr>
            <a:r>
              <a:rPr lang="en-US" sz="2000" dirty="0"/>
              <a:t>Tonight, you will receive a questionnaire to fill out that lets us know what your lifestyle needs might be, and what you enjoy about the park currently.  </a:t>
            </a:r>
          </a:p>
          <a:p>
            <a:pPr marL="114300" indent="0" defTabSz="914400">
              <a:lnSpc>
                <a:spcPct val="114000"/>
              </a:lnSpc>
              <a:spcAft>
                <a:spcPts val="600"/>
              </a:spcAft>
              <a:buFont typeface="Arial" pitchFamily="34" charset="0"/>
              <a:buChar char=" "/>
            </a:pPr>
            <a:endParaRPr lang="en-US" sz="2000" dirty="0"/>
          </a:p>
          <a:p>
            <a:pPr marL="114300" indent="0" defTabSz="914400">
              <a:lnSpc>
                <a:spcPct val="114000"/>
              </a:lnSpc>
              <a:spcAft>
                <a:spcPts val="600"/>
              </a:spcAft>
              <a:buFont typeface="Arial" pitchFamily="34" charset="0"/>
              <a:buChar char=" "/>
            </a:pPr>
            <a:r>
              <a:rPr lang="en-US" sz="2000" dirty="0"/>
              <a:t>This, and any other personal information and will be kept </a:t>
            </a:r>
            <a:r>
              <a:rPr lang="en-US" sz="2000" u="sng" dirty="0"/>
              <a:t>confidential</a:t>
            </a:r>
            <a:r>
              <a:rPr lang="en-US" sz="2000" dirty="0"/>
              <a:t>.</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a:t>Individual Needs Analysis</a:t>
            </a:r>
          </a:p>
        </p:txBody>
      </p:sp>
    </p:spTree>
    <p:extLst>
      <p:ext uri="{BB962C8B-B14F-4D97-AF65-F5344CB8AC3E}">
        <p14:creationId xmlns:p14="http://schemas.microsoft.com/office/powerpoint/2010/main" val="134999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9" y="514266"/>
            <a:ext cx="7838210" cy="3333834"/>
          </a:xfrm>
        </p:spPr>
        <p:txBody>
          <a:bodyPr vert="horz" lIns="91440" tIns="45720" rIns="91440" bIns="45720" rtlCol="0">
            <a:normAutofit fontScale="92500" lnSpcReduction="20000"/>
          </a:bodyPr>
          <a:lstStyle/>
          <a:p>
            <a:pPr marL="114300" indent="0" defTabSz="914400">
              <a:lnSpc>
                <a:spcPct val="124000"/>
              </a:lnSpc>
              <a:spcAft>
                <a:spcPts val="600"/>
              </a:spcAft>
              <a:buNone/>
            </a:pPr>
            <a:r>
              <a:rPr lang="en-US" dirty="0"/>
              <a:t>We wish to  interview every resident to further understand your needs.  Rachael will be at the Park several times a week and will be able to meet each resident privately for 20-30 minutes. </a:t>
            </a:r>
          </a:p>
          <a:p>
            <a:pPr marL="114300" indent="0" defTabSz="914400">
              <a:lnSpc>
                <a:spcPct val="124000"/>
              </a:lnSpc>
              <a:spcAft>
                <a:spcPts val="600"/>
              </a:spcAft>
              <a:buFont typeface="Arial" pitchFamily="34" charset="0"/>
              <a:buChar char=" "/>
            </a:pPr>
            <a:endParaRPr lang="en-US" dirty="0"/>
          </a:p>
          <a:p>
            <a:pPr marL="114300" indent="0" defTabSz="914400">
              <a:lnSpc>
                <a:spcPct val="124000"/>
              </a:lnSpc>
              <a:spcAft>
                <a:spcPts val="600"/>
              </a:spcAft>
              <a:buNone/>
            </a:pPr>
            <a:r>
              <a:rPr lang="en-US" dirty="0"/>
              <a:t>Appointment times can be scheduled through the Triway office.</a:t>
            </a:r>
          </a:p>
          <a:p>
            <a:pPr defTabSz="914400">
              <a:lnSpc>
                <a:spcPct val="124000"/>
              </a:lnSpc>
              <a:spcAft>
                <a:spcPts val="600"/>
              </a:spcAft>
              <a:buFont typeface="Arial" pitchFamily="34" charset="0"/>
              <a:buChar char=" "/>
            </a:pPr>
            <a:endParaRPr lang="en-US" dirty="0"/>
          </a:p>
          <a:p>
            <a:pPr marL="114300" indent="0" defTabSz="914400">
              <a:lnSpc>
                <a:spcPct val="124000"/>
              </a:lnSpc>
              <a:spcAft>
                <a:spcPts val="600"/>
              </a:spcAft>
              <a:buNone/>
            </a:pPr>
            <a:r>
              <a:rPr lang="en-US" dirty="0"/>
              <a:t>Bring your form and a friend or relative if you wish.  </a:t>
            </a:r>
          </a:p>
          <a:p>
            <a:pPr defTabSz="914400">
              <a:lnSpc>
                <a:spcPct val="124000"/>
              </a:lnSpc>
              <a:spcAft>
                <a:spcPts val="600"/>
              </a:spcAft>
              <a:buFont typeface="Arial" pitchFamily="34" charset="0"/>
              <a:buChar char=" "/>
            </a:pPr>
            <a:endParaRPr lang="en-US" dirty="0"/>
          </a:p>
          <a:p>
            <a:pPr marL="114300" indent="0" defTabSz="914400">
              <a:lnSpc>
                <a:spcPct val="124000"/>
              </a:lnSpc>
              <a:spcAft>
                <a:spcPts val="600"/>
              </a:spcAft>
              <a:buNone/>
            </a:pPr>
            <a:r>
              <a:rPr lang="en-US" dirty="0"/>
              <a:t>These interviews will run from January to the end of March, to ensure everyone has an opportunity to meet.</a:t>
            </a:r>
          </a:p>
          <a:p>
            <a:pPr marL="114300" indent="0" defTabSz="914400">
              <a:spcAft>
                <a:spcPts val="600"/>
              </a:spcAft>
              <a:buFont typeface="Arial" pitchFamily="34" charset="0"/>
              <a:buChar char=" "/>
            </a:pPr>
            <a:endParaRPr lang="en-US" sz="1500" dirty="0"/>
          </a:p>
          <a:p>
            <a:pPr marL="114300" indent="0" defTabSz="914400">
              <a:spcAft>
                <a:spcPts val="600"/>
              </a:spcAft>
              <a:buFont typeface="Arial" pitchFamily="34" charset="0"/>
              <a:buChar char=" "/>
            </a:pPr>
            <a:endParaRPr lang="en-US" sz="1500" dirty="0"/>
          </a:p>
          <a:p>
            <a:pPr marL="114300" indent="0" defTabSz="914400">
              <a:spcAft>
                <a:spcPts val="600"/>
              </a:spcAft>
              <a:buFont typeface="Arial" pitchFamily="34" charset="0"/>
              <a:buChar char=" "/>
            </a:pPr>
            <a:endParaRPr lang="en-US" sz="1500" dirty="0"/>
          </a:p>
          <a:p>
            <a:pPr marL="114300" indent="0" defTabSz="914400">
              <a:spcAft>
                <a:spcPts val="600"/>
              </a:spcAft>
              <a:buFont typeface="Arial" pitchFamily="34" charset="0"/>
              <a:buChar char=" "/>
            </a:pPr>
            <a:endParaRPr lang="en-US" sz="1500" dirty="0"/>
          </a:p>
          <a:p>
            <a:pPr marL="114300" indent="0" defTabSz="914400">
              <a:spcAft>
                <a:spcPts val="600"/>
              </a:spcAft>
              <a:buFont typeface="Arial" pitchFamily="34" charset="0"/>
              <a:buChar char=" "/>
            </a:pPr>
            <a:endParaRPr lang="en-US" sz="1500" dirty="0"/>
          </a:p>
          <a:p>
            <a:pPr marL="114300" indent="0" defTabSz="914400">
              <a:spcAft>
                <a:spcPts val="600"/>
              </a:spcAft>
              <a:buFont typeface="Arial" pitchFamily="34" charset="0"/>
              <a:buChar char=" "/>
            </a:pPr>
            <a:endParaRPr lang="en-US" sz="1500" dirty="0"/>
          </a:p>
          <a:p>
            <a:pPr marL="114300" indent="0" defTabSz="914400">
              <a:spcAft>
                <a:spcPts val="600"/>
              </a:spcAft>
              <a:buFont typeface="Arial" pitchFamily="34" charset="0"/>
              <a:buChar char=" "/>
            </a:pPr>
            <a:endParaRPr lang="en-US" sz="1500" dirty="0"/>
          </a:p>
        </p:txBody>
      </p:sp>
      <p:sp>
        <p:nvSpPr>
          <p:cNvPr id="62" name="Google Shape;62;p14"/>
          <p:cNvSpPr txBox="1">
            <a:spLocks noGrp="1"/>
          </p:cNvSpPr>
          <p:nvPr>
            <p:ph type="title"/>
          </p:nvPr>
        </p:nvSpPr>
        <p:spPr>
          <a:xfrm>
            <a:off x="658092" y="3445592"/>
            <a:ext cx="8160326"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Individual Needs Analysis - Interviews</a:t>
            </a:r>
          </a:p>
        </p:txBody>
      </p:sp>
    </p:spTree>
    <p:extLst>
      <p:ext uri="{BB962C8B-B14F-4D97-AF65-F5344CB8AC3E}">
        <p14:creationId xmlns:p14="http://schemas.microsoft.com/office/powerpoint/2010/main" val="583612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9" y="514266"/>
            <a:ext cx="7796646" cy="2824639"/>
          </a:xfrm>
        </p:spPr>
        <p:txBody>
          <a:bodyPr vert="horz" lIns="91440" tIns="45720" rIns="91440" bIns="45720" rtlCol="0">
            <a:normAutofit fontScale="85000" lnSpcReduction="10000"/>
          </a:bodyPr>
          <a:lstStyle/>
          <a:p>
            <a:pPr marL="114300" indent="0" defTabSz="914400">
              <a:spcAft>
                <a:spcPts val="600"/>
              </a:spcAft>
              <a:buFont typeface="Arial" pitchFamily="34" charset="0"/>
              <a:buChar char=" "/>
            </a:pPr>
            <a:endParaRPr lang="en-US" dirty="0"/>
          </a:p>
          <a:p>
            <a:pPr marL="114300" indent="0" defTabSz="914400">
              <a:lnSpc>
                <a:spcPct val="124000"/>
              </a:lnSpc>
              <a:spcAft>
                <a:spcPts val="600"/>
              </a:spcAft>
              <a:buNone/>
            </a:pPr>
            <a:r>
              <a:rPr lang="en-US" sz="2000" dirty="0"/>
              <a:t>Once we have an idea what Residents want and need, we will prepare a series of options for your consideration.  </a:t>
            </a:r>
          </a:p>
          <a:p>
            <a:pPr marL="114300" indent="0" defTabSz="914400">
              <a:lnSpc>
                <a:spcPct val="124000"/>
              </a:lnSpc>
              <a:spcAft>
                <a:spcPts val="600"/>
              </a:spcAft>
              <a:buFont typeface="Arial" pitchFamily="34" charset="0"/>
              <a:buChar char=" "/>
            </a:pPr>
            <a:endParaRPr lang="en-US" sz="2000" dirty="0"/>
          </a:p>
          <a:p>
            <a:pPr marL="114300" indent="0" defTabSz="914400">
              <a:lnSpc>
                <a:spcPct val="124000"/>
              </a:lnSpc>
              <a:spcAft>
                <a:spcPts val="600"/>
              </a:spcAft>
              <a:buNone/>
            </a:pPr>
            <a:r>
              <a:rPr lang="en-US" sz="2000" dirty="0"/>
              <a:t>We plan to start this process in April 2020, once the interviews are complete.</a:t>
            </a:r>
          </a:p>
          <a:p>
            <a:pPr marL="114300" indent="0" defTabSz="914400">
              <a:lnSpc>
                <a:spcPct val="124000"/>
              </a:lnSpc>
              <a:spcAft>
                <a:spcPts val="600"/>
              </a:spcAft>
              <a:buFont typeface="Arial" pitchFamily="34" charset="0"/>
              <a:buChar char=" "/>
            </a:pPr>
            <a:endParaRPr lang="en-US" sz="2000" dirty="0"/>
          </a:p>
          <a:p>
            <a:pPr marL="114300" indent="0" defTabSz="914400">
              <a:lnSpc>
                <a:spcPct val="124000"/>
              </a:lnSpc>
              <a:spcAft>
                <a:spcPts val="600"/>
              </a:spcAft>
              <a:buNone/>
            </a:pPr>
            <a:r>
              <a:rPr lang="en-US" sz="2000" dirty="0"/>
              <a:t>We will present these findings to the Residents in the Spring of 2020 at another meeting.</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a:t>Options for Residents</a:t>
            </a:r>
          </a:p>
        </p:txBody>
      </p:sp>
    </p:spTree>
    <p:extLst>
      <p:ext uri="{BB962C8B-B14F-4D97-AF65-F5344CB8AC3E}">
        <p14:creationId xmlns:p14="http://schemas.microsoft.com/office/powerpoint/2010/main" val="181619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9" y="514266"/>
            <a:ext cx="7727374" cy="3060784"/>
          </a:xfrm>
        </p:spPr>
        <p:txBody>
          <a:bodyPr vert="horz" lIns="91440" tIns="45720" rIns="91440" bIns="45720" rtlCol="0">
            <a:normAutofit fontScale="92500" lnSpcReduction="20000"/>
          </a:bodyPr>
          <a:lstStyle/>
          <a:p>
            <a:pPr marL="114300" indent="0" defTabSz="914400">
              <a:lnSpc>
                <a:spcPct val="114000"/>
              </a:lnSpc>
              <a:spcAft>
                <a:spcPts val="600"/>
              </a:spcAft>
              <a:buNone/>
            </a:pPr>
            <a:r>
              <a:rPr lang="en-US" sz="2000" dirty="0"/>
              <a:t>More Interviews!</a:t>
            </a:r>
          </a:p>
          <a:p>
            <a:pPr marL="114300" indent="0" defTabSz="914400">
              <a:lnSpc>
                <a:spcPct val="114000"/>
              </a:lnSpc>
              <a:spcAft>
                <a:spcPts val="600"/>
              </a:spcAft>
              <a:buFont typeface="Arial" pitchFamily="34" charset="0"/>
              <a:buChar char=" "/>
            </a:pPr>
            <a:endParaRPr lang="en-US" sz="2000" dirty="0"/>
          </a:p>
          <a:p>
            <a:pPr marL="114300" indent="0" defTabSz="914400">
              <a:lnSpc>
                <a:spcPct val="134000"/>
              </a:lnSpc>
              <a:spcAft>
                <a:spcPts val="600"/>
              </a:spcAft>
              <a:buNone/>
            </a:pPr>
            <a:r>
              <a:rPr lang="en-US" sz="2000" dirty="0"/>
              <a:t>Some residents will know what they want, however you may need assistance choosing the best option for </a:t>
            </a:r>
            <a:r>
              <a:rPr lang="en-US" sz="2000" u="sng" dirty="0"/>
              <a:t>you</a:t>
            </a:r>
            <a:r>
              <a:rPr lang="en-US" sz="2000" dirty="0"/>
              <a:t>. We are here to help you work through the process to determine the best fit.</a:t>
            </a:r>
          </a:p>
          <a:p>
            <a:pPr marL="114300" indent="0" defTabSz="914400">
              <a:lnSpc>
                <a:spcPct val="134000"/>
              </a:lnSpc>
              <a:spcAft>
                <a:spcPts val="600"/>
              </a:spcAft>
              <a:buFont typeface="Arial" pitchFamily="34" charset="0"/>
              <a:buChar char=" "/>
            </a:pPr>
            <a:endParaRPr lang="en-US" sz="2000" dirty="0"/>
          </a:p>
          <a:p>
            <a:pPr marL="114300" indent="0" defTabSz="914400">
              <a:lnSpc>
                <a:spcPct val="134000"/>
              </a:lnSpc>
              <a:spcAft>
                <a:spcPts val="600"/>
              </a:spcAft>
              <a:buNone/>
            </a:pPr>
            <a:r>
              <a:rPr lang="en-US" sz="2000" dirty="0"/>
              <a:t>It is our intention to ensure each resident clearly understands how they can be accommodated for their individual needs and circumstances.</a:t>
            </a:r>
          </a:p>
          <a:p>
            <a:pPr marL="114300" indent="0" defTabSz="914400">
              <a:lnSpc>
                <a:spcPct val="114000"/>
              </a:lnSpc>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644236" y="3445592"/>
            <a:ext cx="8312728"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How do I know what’s right for me??</a:t>
            </a:r>
          </a:p>
        </p:txBody>
      </p:sp>
    </p:spTree>
    <p:extLst>
      <p:ext uri="{BB962C8B-B14F-4D97-AF65-F5344CB8AC3E}">
        <p14:creationId xmlns:p14="http://schemas.microsoft.com/office/powerpoint/2010/main" val="316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8136083" cy="2978234"/>
          </a:xfrm>
        </p:spPr>
        <p:txBody>
          <a:bodyPr vert="horz" lIns="91440" tIns="45720" rIns="91440" bIns="45720" rtlCol="0">
            <a:normAutofit fontScale="85000" lnSpcReduction="10000"/>
          </a:bodyPr>
          <a:lstStyle/>
          <a:p>
            <a:pPr marL="114300" indent="0" defTabSz="914400">
              <a:lnSpc>
                <a:spcPct val="114000"/>
              </a:lnSpc>
              <a:spcAft>
                <a:spcPts val="600"/>
              </a:spcAft>
              <a:buNone/>
            </a:pPr>
            <a:r>
              <a:rPr lang="en-US" sz="2400" dirty="0"/>
              <a:t>Ideally, each resident will have selected an option by September 2020.</a:t>
            </a:r>
          </a:p>
          <a:p>
            <a:pPr marL="114300" indent="0" defTabSz="914400">
              <a:lnSpc>
                <a:spcPct val="114000"/>
              </a:lnSpc>
              <a:spcAft>
                <a:spcPts val="600"/>
              </a:spcAft>
              <a:buFont typeface="Arial" pitchFamily="34" charset="0"/>
              <a:buChar char=" "/>
            </a:pPr>
            <a:endParaRPr lang="en-US" sz="2400" dirty="0"/>
          </a:p>
          <a:p>
            <a:pPr marL="114300" indent="0" defTabSz="914400">
              <a:lnSpc>
                <a:spcPct val="114000"/>
              </a:lnSpc>
              <a:spcAft>
                <a:spcPts val="600"/>
              </a:spcAft>
              <a:buNone/>
            </a:pPr>
            <a:r>
              <a:rPr lang="en-US" sz="2400" dirty="0"/>
              <a:t>Triway Developments will need to start installing sewers and planning for the park changes once the property sale has closed.</a:t>
            </a:r>
          </a:p>
          <a:p>
            <a:pPr marL="114300" indent="0" defTabSz="914400">
              <a:lnSpc>
                <a:spcPct val="114000"/>
              </a:lnSpc>
              <a:spcAft>
                <a:spcPts val="600"/>
              </a:spcAft>
              <a:buFont typeface="Arial" pitchFamily="34" charset="0"/>
              <a:buChar char=" "/>
            </a:pPr>
            <a:endParaRPr lang="en-US" sz="2400" dirty="0"/>
          </a:p>
          <a:p>
            <a:pPr marL="114300" indent="0" defTabSz="914400">
              <a:lnSpc>
                <a:spcPct val="114000"/>
              </a:lnSpc>
              <a:spcAft>
                <a:spcPts val="600"/>
              </a:spcAft>
              <a:buNone/>
            </a:pPr>
            <a:r>
              <a:rPr lang="en-US" sz="2400" dirty="0"/>
              <a:t>There will be no change to the Park however, until the Autumn of 2021.</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a:t>When do I have to decide?</a:t>
            </a:r>
          </a:p>
        </p:txBody>
      </p:sp>
    </p:spTree>
    <p:extLst>
      <p:ext uri="{BB962C8B-B14F-4D97-AF65-F5344CB8AC3E}">
        <p14:creationId xmlns:p14="http://schemas.microsoft.com/office/powerpoint/2010/main" val="326086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7907483" cy="2824639"/>
          </a:xfrm>
        </p:spPr>
        <p:txBody>
          <a:bodyPr vert="horz" lIns="91440" tIns="45720" rIns="91440" bIns="45720" rtlCol="0">
            <a:normAutofit/>
          </a:bodyPr>
          <a:lstStyle/>
          <a:p>
            <a:pPr marL="114300" indent="0" defTabSz="914400">
              <a:lnSpc>
                <a:spcPct val="114000"/>
              </a:lnSpc>
              <a:spcAft>
                <a:spcPts val="600"/>
              </a:spcAft>
              <a:buNone/>
            </a:pPr>
            <a:r>
              <a:rPr lang="en-US" sz="2400" dirty="0"/>
              <a:t>Unfortunately, Triway Developments is not in the position to offer residents the “buy out”, or any other option until it owns the lands.</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1397000" y="3445592"/>
            <a:ext cx="7175499"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What if I want to leave now?</a:t>
            </a:r>
          </a:p>
        </p:txBody>
      </p:sp>
    </p:spTree>
    <p:extLst>
      <p:ext uri="{BB962C8B-B14F-4D97-AF65-F5344CB8AC3E}">
        <p14:creationId xmlns:p14="http://schemas.microsoft.com/office/powerpoint/2010/main" val="136270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7378701" cy="2824639"/>
          </a:xfrm>
        </p:spPr>
        <p:txBody>
          <a:bodyPr vert="horz" lIns="91440" tIns="45720" rIns="91440" bIns="45720" rtlCol="0">
            <a:normAutofit lnSpcReduction="10000"/>
          </a:bodyPr>
          <a:lstStyle/>
          <a:p>
            <a:pPr marL="114300" indent="0" defTabSz="914400">
              <a:lnSpc>
                <a:spcPct val="114000"/>
              </a:lnSpc>
              <a:spcAft>
                <a:spcPts val="600"/>
              </a:spcAft>
              <a:buNone/>
            </a:pPr>
            <a:r>
              <a:rPr lang="en-US" sz="2000" dirty="0"/>
              <a:t>Consider the questionnaire and fill in as best you can.</a:t>
            </a:r>
          </a:p>
          <a:p>
            <a:pPr marL="114300" indent="0" defTabSz="914400">
              <a:lnSpc>
                <a:spcPct val="114000"/>
              </a:lnSpc>
              <a:spcAft>
                <a:spcPts val="600"/>
              </a:spcAft>
              <a:buFont typeface="Arial" pitchFamily="34" charset="0"/>
              <a:buChar char=" "/>
            </a:pPr>
            <a:endParaRPr lang="en-US" sz="2000" dirty="0"/>
          </a:p>
          <a:p>
            <a:pPr marL="114300" indent="0" defTabSz="914400">
              <a:lnSpc>
                <a:spcPct val="114000"/>
              </a:lnSpc>
              <a:spcAft>
                <a:spcPts val="600"/>
              </a:spcAft>
              <a:buNone/>
            </a:pPr>
            <a:r>
              <a:rPr lang="en-US" sz="2000" dirty="0"/>
              <a:t>Talk to friends and family members.</a:t>
            </a:r>
          </a:p>
          <a:p>
            <a:pPr marL="114300" indent="0" defTabSz="914400">
              <a:lnSpc>
                <a:spcPct val="114000"/>
              </a:lnSpc>
              <a:spcAft>
                <a:spcPts val="600"/>
              </a:spcAft>
              <a:buFont typeface="Arial" pitchFamily="34" charset="0"/>
              <a:buChar char=" "/>
            </a:pPr>
            <a:endParaRPr lang="en-US" sz="2000" dirty="0"/>
          </a:p>
          <a:p>
            <a:pPr marL="114300" indent="0" defTabSz="914400">
              <a:lnSpc>
                <a:spcPct val="114000"/>
              </a:lnSpc>
              <a:spcAft>
                <a:spcPts val="600"/>
              </a:spcAft>
              <a:buNone/>
            </a:pPr>
            <a:r>
              <a:rPr lang="en-US" sz="2000" dirty="0"/>
              <a:t>Make an appointment to meet with Rachael through the Triway Development Office.  Bring the questionnaire with you to your interview.</a:t>
            </a:r>
          </a:p>
          <a:p>
            <a:pPr marL="114300" indent="0" defTabSz="914400">
              <a:spcAft>
                <a:spcPts val="600"/>
              </a:spcAft>
              <a:buFont typeface="Arial" pitchFamily="34" charset="0"/>
              <a:buChar char=" "/>
            </a:pPr>
            <a:endParaRPr lang="en-US" sz="2000"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a:t>What’s  next?</a:t>
            </a:r>
          </a:p>
        </p:txBody>
      </p:sp>
    </p:spTree>
    <p:extLst>
      <p:ext uri="{BB962C8B-B14F-4D97-AF65-F5344CB8AC3E}">
        <p14:creationId xmlns:p14="http://schemas.microsoft.com/office/powerpoint/2010/main" val="133142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9" y="514266"/>
            <a:ext cx="7519556" cy="2824639"/>
          </a:xfrm>
        </p:spPr>
        <p:txBody>
          <a:bodyPr vert="horz" lIns="91440" tIns="45720" rIns="91440" bIns="45720" rtlCol="0">
            <a:normAutofit fontScale="92500" lnSpcReduction="10000"/>
          </a:bodyPr>
          <a:lstStyle/>
          <a:p>
            <a:pPr marL="114300" indent="0" defTabSz="914400">
              <a:lnSpc>
                <a:spcPct val="114000"/>
              </a:lnSpc>
              <a:spcAft>
                <a:spcPts val="600"/>
              </a:spcAft>
              <a:buNone/>
            </a:pPr>
            <a:r>
              <a:rPr lang="en-US" sz="2000" dirty="0"/>
              <a:t>Triway Developments is working hard to ensure that this is a fair process where you will have a number of options for the future.</a:t>
            </a:r>
            <a:br>
              <a:rPr lang="en-US" sz="2000" dirty="0"/>
            </a:br>
            <a:endParaRPr lang="en-US" sz="2000" dirty="0"/>
          </a:p>
          <a:p>
            <a:pPr marL="114300" indent="0" defTabSz="914400">
              <a:lnSpc>
                <a:spcPct val="114000"/>
              </a:lnSpc>
              <a:spcAft>
                <a:spcPts val="600"/>
              </a:spcAft>
              <a:buNone/>
            </a:pPr>
            <a:r>
              <a:rPr lang="en-US" sz="2000" dirty="0"/>
              <a:t>This is not a rushed process. You have lots of time to consider your needs, assess your options and make a decision.</a:t>
            </a:r>
            <a:br>
              <a:rPr lang="en-US" sz="2000" dirty="0"/>
            </a:br>
            <a:endParaRPr lang="en-US" sz="2000" dirty="0"/>
          </a:p>
          <a:p>
            <a:pPr marL="114300" indent="0" defTabSz="914400">
              <a:lnSpc>
                <a:spcPct val="114000"/>
              </a:lnSpc>
              <a:spcAft>
                <a:spcPts val="600"/>
              </a:spcAft>
              <a:buNone/>
            </a:pPr>
            <a:r>
              <a:rPr lang="en-US" sz="2000" dirty="0"/>
              <a:t>Triway Developments will meet regularly with your Residents Representatives to keep the lines of communication open.  </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a:t>Recap</a:t>
            </a:r>
          </a:p>
        </p:txBody>
      </p:sp>
    </p:spTree>
    <p:extLst>
      <p:ext uri="{BB962C8B-B14F-4D97-AF65-F5344CB8AC3E}">
        <p14:creationId xmlns:p14="http://schemas.microsoft.com/office/powerpoint/2010/main" val="205588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9" y="514266"/>
            <a:ext cx="7207828" cy="3276684"/>
          </a:xfrm>
        </p:spPr>
        <p:txBody>
          <a:bodyPr vert="horz" lIns="91440" tIns="45720" rIns="91440" bIns="45720" rtlCol="0">
            <a:normAutofit fontScale="77500" lnSpcReduction="20000"/>
          </a:bodyPr>
          <a:lstStyle/>
          <a:p>
            <a:pPr marL="114300" indent="0" defTabSz="914400">
              <a:lnSpc>
                <a:spcPct val="114000"/>
              </a:lnSpc>
              <a:spcAft>
                <a:spcPts val="600"/>
              </a:spcAft>
              <a:buNone/>
            </a:pPr>
            <a:r>
              <a:rPr lang="en-US" sz="2000" dirty="0"/>
              <a:t>Triway Developments will set up a website with Frequently Asked Questions (FAQ) that will be updated with general information.  </a:t>
            </a:r>
            <a:r>
              <a:rPr lang="en-US" sz="2000" dirty="0">
                <a:hlinkClick r:id="rId3"/>
              </a:rPr>
              <a:t>www.triwaydevelopments.com</a:t>
            </a:r>
            <a:r>
              <a:rPr lang="en-US" sz="2000" dirty="0"/>
              <a:t> </a:t>
            </a:r>
          </a:p>
          <a:p>
            <a:pPr marL="114300" indent="0" defTabSz="914400">
              <a:lnSpc>
                <a:spcPct val="114000"/>
              </a:lnSpc>
              <a:spcAft>
                <a:spcPts val="600"/>
              </a:spcAft>
              <a:buFont typeface="Arial" pitchFamily="34" charset="0"/>
              <a:buChar char=" "/>
            </a:pPr>
            <a:endParaRPr lang="en-US" sz="2000" dirty="0"/>
          </a:p>
          <a:p>
            <a:pPr marL="114300" indent="0" defTabSz="914400">
              <a:lnSpc>
                <a:spcPct val="114000"/>
              </a:lnSpc>
              <a:spcAft>
                <a:spcPts val="600"/>
              </a:spcAft>
              <a:buNone/>
            </a:pPr>
            <a:r>
              <a:rPr lang="en-US" sz="2000" dirty="0"/>
              <a:t>Please call the office and leave a message:  Someone will get back to you on the next business day. </a:t>
            </a:r>
            <a:r>
              <a:rPr lang="en-US" sz="2000"/>
              <a:t>250-384-8024 Extension 300.</a:t>
            </a:r>
            <a:endParaRPr lang="en-US" sz="2000" dirty="0"/>
          </a:p>
          <a:p>
            <a:pPr marL="114300" indent="0" defTabSz="914400">
              <a:lnSpc>
                <a:spcPct val="114000"/>
              </a:lnSpc>
              <a:spcAft>
                <a:spcPts val="600"/>
              </a:spcAft>
              <a:buFont typeface="Arial" pitchFamily="34" charset="0"/>
              <a:buChar char=" "/>
            </a:pPr>
            <a:endParaRPr lang="en-US" sz="2000" dirty="0"/>
          </a:p>
          <a:p>
            <a:pPr marL="114300" indent="0" defTabSz="914400">
              <a:lnSpc>
                <a:spcPct val="114000"/>
              </a:lnSpc>
              <a:spcAft>
                <a:spcPts val="600"/>
              </a:spcAft>
              <a:buNone/>
            </a:pPr>
            <a:r>
              <a:rPr lang="en-US" sz="2000" dirty="0"/>
              <a:t>Email </a:t>
            </a:r>
            <a:r>
              <a:rPr lang="en-US" sz="2000" dirty="0">
                <a:hlinkClick r:id="rId4"/>
              </a:rPr>
              <a:t>info@triwaydevelopments.com</a:t>
            </a:r>
            <a:r>
              <a:rPr lang="en-US" sz="2000" dirty="0"/>
              <a:t>  at anytime.  Your email will be answered on the next business day.</a:t>
            </a:r>
          </a:p>
          <a:p>
            <a:pPr marL="114300" indent="0" defTabSz="914400">
              <a:lnSpc>
                <a:spcPct val="114000"/>
              </a:lnSpc>
              <a:spcAft>
                <a:spcPts val="600"/>
              </a:spcAft>
              <a:buNone/>
            </a:pPr>
            <a:endParaRPr lang="en-US" sz="2000" dirty="0"/>
          </a:p>
          <a:p>
            <a:pPr marL="114300" indent="0" defTabSz="914400">
              <a:lnSpc>
                <a:spcPct val="114000"/>
              </a:lnSpc>
              <a:spcAft>
                <a:spcPts val="600"/>
              </a:spcAft>
              <a:buNone/>
            </a:pPr>
            <a:r>
              <a:rPr lang="en-US" sz="2000" dirty="0"/>
              <a:t>Please pick up a contact card from Robin before you leave today.</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For More Information</a:t>
            </a:r>
          </a:p>
        </p:txBody>
      </p:sp>
    </p:spTree>
    <p:extLst>
      <p:ext uri="{BB962C8B-B14F-4D97-AF65-F5344CB8AC3E}">
        <p14:creationId xmlns:p14="http://schemas.microsoft.com/office/powerpoint/2010/main" val="208991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2"/>
        <p:cNvGrpSpPr/>
        <p:nvPr/>
      </p:nvGrpSpPr>
      <p:grpSpPr>
        <a:xfrm>
          <a:off x="0" y="0"/>
          <a:ext cx="0" cy="0"/>
          <a:chOff x="0" y="0"/>
          <a:chExt cx="0" cy="0"/>
        </a:xfrm>
      </p:grpSpPr>
      <p:sp>
        <p:nvSpPr>
          <p:cNvPr id="114" name="Rectangle 113">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Google Shape;62;p14">
            <a:extLst>
              <a:ext uri="{FF2B5EF4-FFF2-40B4-BE49-F238E27FC236}">
                <a16:creationId xmlns:a16="http://schemas.microsoft.com/office/drawing/2014/main" id="{DFE442BF-EAEC-4991-A569-4BFC173588D3}"/>
              </a:ext>
            </a:extLst>
          </p:cNvPr>
          <p:cNvSpPr txBox="1">
            <a:spLocks noGrp="1"/>
          </p:cNvSpPr>
          <p:nvPr>
            <p:ph type="title"/>
          </p:nvPr>
        </p:nvSpPr>
        <p:spPr>
          <a:xfrm>
            <a:off x="457200" y="3288799"/>
            <a:ext cx="8192729" cy="988232"/>
          </a:xfrm>
          <a:prstGeom prst="rect">
            <a:avLst/>
          </a:prstGeom>
        </p:spPr>
        <p:txBody>
          <a:bodyPr spcFirstLastPara="1" vert="horz" lIns="91440" tIns="45720" rIns="91440" bIns="45720" rtlCol="0" anchor="b" anchorCtr="0">
            <a:normAutofit/>
          </a:bodyPr>
          <a:lstStyle/>
          <a:p>
            <a:pPr marL="0" lvl="0" indent="0" defTabSz="914400">
              <a:lnSpc>
                <a:spcPct val="80000"/>
              </a:lnSpc>
              <a:spcBef>
                <a:spcPct val="0"/>
              </a:spcBef>
              <a:spcAft>
                <a:spcPts val="0"/>
              </a:spcAft>
            </a:pPr>
            <a:r>
              <a:rPr lang="en-US" sz="6800" i="1" kern="1200" spc="-120" baseline="0" dirty="0">
                <a:solidFill>
                  <a:srgbClr val="FFFFFF"/>
                </a:solidFill>
                <a:latin typeface="+mj-lt"/>
                <a:ea typeface="+mj-ea"/>
                <a:cs typeface="+mj-cs"/>
              </a:rPr>
              <a:t>QUESTIONS??</a:t>
            </a:r>
          </a:p>
        </p:txBody>
      </p:sp>
      <p:pic>
        <p:nvPicPr>
          <p:cNvPr id="173" name="Google Shape;173;p25"/>
          <p:cNvPicPr preferRelativeResize="0"/>
          <p:nvPr/>
        </p:nvPicPr>
        <p:blipFill rotWithShape="1">
          <a:blip r:embed="rId3"/>
          <a:srcRect t="29016" r="-2" b="13336"/>
          <a:stretch/>
        </p:blipFill>
        <p:spPr>
          <a:xfrm>
            <a:off x="476592" y="480060"/>
            <a:ext cx="8187348" cy="27020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85" name="Rectangle 84">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571502" y="514266"/>
            <a:ext cx="8210548" cy="3454484"/>
          </a:xfrm>
        </p:spPr>
        <p:txBody>
          <a:bodyPr vert="horz" lIns="91440" tIns="45720" rIns="91440" bIns="45720" rtlCol="0">
            <a:normAutofit fontScale="92500" lnSpcReduction="10000"/>
          </a:bodyPr>
          <a:lstStyle/>
          <a:p>
            <a:pPr marL="114300" indent="0" defTabSz="914400">
              <a:lnSpc>
                <a:spcPct val="114000"/>
              </a:lnSpc>
              <a:spcAft>
                <a:spcPts val="600"/>
              </a:spcAft>
              <a:buNone/>
            </a:pPr>
            <a:r>
              <a:rPr lang="en-US" dirty="0"/>
              <a:t>Thank you for joining us.  We are here today to introduce ourselves and give you an overview of the Tri Way MH Park status and what to expect over the next few months.</a:t>
            </a:r>
          </a:p>
          <a:p>
            <a:pPr marL="114300" indent="0" defTabSz="914400">
              <a:lnSpc>
                <a:spcPct val="114000"/>
              </a:lnSpc>
              <a:spcAft>
                <a:spcPts val="600"/>
              </a:spcAft>
              <a:buNone/>
            </a:pPr>
            <a:endParaRPr lang="en-US" dirty="0"/>
          </a:p>
          <a:p>
            <a:pPr marL="114300" indent="0" defTabSz="914400">
              <a:lnSpc>
                <a:spcPct val="114000"/>
              </a:lnSpc>
              <a:spcAft>
                <a:spcPts val="600"/>
              </a:spcAft>
              <a:buNone/>
            </a:pPr>
            <a:r>
              <a:rPr lang="en-US" dirty="0"/>
              <a:t>A big </a:t>
            </a:r>
            <a:r>
              <a:rPr lang="en-US" b="1" dirty="0"/>
              <a:t>Thank You </a:t>
            </a:r>
            <a:r>
              <a:rPr lang="en-US" dirty="0"/>
              <a:t>to the Tri Way Residents Representatives who are taking a proactive approach to ensuring that residents needs, and concerns are heard.</a:t>
            </a:r>
          </a:p>
          <a:p>
            <a:pPr marL="114300" indent="0" defTabSz="914400">
              <a:lnSpc>
                <a:spcPct val="114000"/>
              </a:lnSpc>
              <a:spcAft>
                <a:spcPts val="600"/>
              </a:spcAft>
              <a:buNone/>
            </a:pPr>
            <a:endParaRPr lang="en-US" dirty="0"/>
          </a:p>
          <a:p>
            <a:pPr marL="114300" indent="0" defTabSz="914400">
              <a:lnSpc>
                <a:spcPct val="114000"/>
              </a:lnSpc>
              <a:spcAft>
                <a:spcPts val="600"/>
              </a:spcAft>
              <a:buNone/>
            </a:pPr>
            <a:r>
              <a:rPr lang="en-US" b="1" dirty="0"/>
              <a:t>PLEASE HOLD YOUR QUESTIONS TO THE END</a:t>
            </a:r>
            <a:r>
              <a:rPr lang="en-US" dirty="0"/>
              <a:t>.  You will find many of them will be answered throughout this presentation.</a:t>
            </a:r>
          </a:p>
          <a:p>
            <a:pPr marL="114300" indent="0" defTabSz="914400">
              <a:lnSpc>
                <a:spcPct val="114000"/>
              </a:lnSpc>
              <a:spcAft>
                <a:spcPts val="600"/>
              </a:spcAft>
              <a:buNone/>
            </a:pPr>
            <a:endParaRPr lang="en-US" dirty="0"/>
          </a:p>
          <a:p>
            <a:pPr marL="114300" indent="0" defTabSz="914400">
              <a:lnSpc>
                <a:spcPct val="114000"/>
              </a:lnSpc>
              <a:spcAft>
                <a:spcPts val="600"/>
              </a:spcAft>
              <a:buNone/>
            </a:pPr>
            <a:r>
              <a:rPr lang="en-US" dirty="0"/>
              <a:t>Join us in the lobby for a meet and greet after this meeting.</a:t>
            </a:r>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WELCOME!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9" y="514266"/>
            <a:ext cx="5856106" cy="2824639"/>
          </a:xfrm>
        </p:spPr>
        <p:txBody>
          <a:bodyPr vert="horz" lIns="91440" tIns="45720" rIns="91440" bIns="45720" rtlCol="0">
            <a:normAutofit/>
          </a:bodyPr>
          <a:lstStyle/>
          <a:p>
            <a:pPr marL="114300" indent="0" defTabSz="914400">
              <a:spcAft>
                <a:spcPts val="600"/>
              </a:spcAft>
              <a:buFont typeface="Arial" pitchFamily="34" charset="0"/>
              <a:buChar char=" "/>
            </a:pPr>
            <a:r>
              <a:rPr lang="en-US" sz="1700" dirty="0"/>
              <a:t>Jim Hartshorn – President</a:t>
            </a:r>
          </a:p>
          <a:p>
            <a:pPr marL="114300" indent="0" defTabSz="914400">
              <a:spcAft>
                <a:spcPts val="600"/>
              </a:spcAft>
              <a:buFont typeface="Arial" pitchFamily="34" charset="0"/>
              <a:buChar char=" "/>
            </a:pPr>
            <a:endParaRPr lang="en-US" sz="1700" dirty="0"/>
          </a:p>
          <a:p>
            <a:pPr marL="114300" indent="0" defTabSz="914400">
              <a:spcAft>
                <a:spcPts val="600"/>
              </a:spcAft>
              <a:buFont typeface="Arial" pitchFamily="34" charset="0"/>
              <a:buChar char=" "/>
            </a:pPr>
            <a:r>
              <a:rPr lang="en-US" sz="1700" dirty="0"/>
              <a:t>Robin </a:t>
            </a:r>
            <a:r>
              <a:rPr lang="en-US" sz="1700" dirty="0" err="1"/>
              <a:t>Achen</a:t>
            </a:r>
            <a:r>
              <a:rPr lang="en-US" sz="1700" dirty="0"/>
              <a:t>-Waugh – Logistics and Coordination</a:t>
            </a:r>
          </a:p>
          <a:p>
            <a:pPr marL="114300" indent="0" defTabSz="914400">
              <a:spcAft>
                <a:spcPts val="600"/>
              </a:spcAft>
              <a:buFont typeface="Arial" pitchFamily="34" charset="0"/>
              <a:buChar char=" "/>
            </a:pPr>
            <a:endParaRPr lang="en-US" sz="1700" dirty="0"/>
          </a:p>
          <a:p>
            <a:pPr marL="114300" indent="0" defTabSz="914400">
              <a:spcAft>
                <a:spcPts val="600"/>
              </a:spcAft>
              <a:buFont typeface="Arial" pitchFamily="34" charset="0"/>
              <a:buChar char=" "/>
            </a:pPr>
            <a:r>
              <a:rPr lang="en-US" sz="1700" dirty="0"/>
              <a:t>Rachael Sansom – Resident’s Liaison</a:t>
            </a:r>
          </a:p>
          <a:p>
            <a:pPr marL="114300" indent="0" defTabSz="914400">
              <a:spcAft>
                <a:spcPts val="600"/>
              </a:spcAft>
              <a:buFont typeface="Arial" pitchFamily="34" charset="0"/>
              <a:buChar char=" "/>
            </a:pPr>
            <a:endParaRPr lang="en-US" sz="1700" dirty="0"/>
          </a:p>
          <a:p>
            <a:pPr marL="114300" indent="0" defTabSz="914400">
              <a:spcAft>
                <a:spcPts val="600"/>
              </a:spcAft>
              <a:buFont typeface="Arial" pitchFamily="34" charset="0"/>
              <a:buChar char=" "/>
            </a:pPr>
            <a:r>
              <a:rPr lang="en-US" sz="1700" dirty="0"/>
              <a:t>Contact us!</a:t>
            </a:r>
          </a:p>
          <a:p>
            <a:pPr marL="114300" indent="0" defTabSz="914400">
              <a:spcAft>
                <a:spcPts val="600"/>
              </a:spcAft>
              <a:buFont typeface="Arial" pitchFamily="34" charset="0"/>
              <a:buChar char=" "/>
            </a:pPr>
            <a:endParaRPr lang="en-US" sz="1700" dirty="0"/>
          </a:p>
          <a:p>
            <a:pPr marL="114300" indent="0" defTabSz="914400">
              <a:spcAft>
                <a:spcPts val="600"/>
              </a:spcAft>
              <a:buFont typeface="Arial" pitchFamily="34" charset="0"/>
              <a:buChar char=" "/>
            </a:pPr>
            <a:r>
              <a:rPr lang="en-US" sz="1700" dirty="0">
                <a:hlinkClick r:id="rId3"/>
              </a:rPr>
              <a:t>info@triwaydevelopments.ca</a:t>
            </a:r>
            <a:r>
              <a:rPr lang="en-US" sz="1700" dirty="0"/>
              <a:t>  or  250-384-8024 Extension 300</a:t>
            </a:r>
          </a:p>
        </p:txBody>
      </p:sp>
      <p:sp>
        <p:nvSpPr>
          <p:cNvPr id="62" name="Google Shape;62;p14"/>
          <p:cNvSpPr txBox="1">
            <a:spLocks noGrp="1"/>
          </p:cNvSpPr>
          <p:nvPr>
            <p:ph type="title"/>
          </p:nvPr>
        </p:nvSpPr>
        <p:spPr>
          <a:xfrm>
            <a:off x="1521849" y="3438665"/>
            <a:ext cx="7345060"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The Triway Development Team</a:t>
            </a:r>
          </a:p>
        </p:txBody>
      </p:sp>
    </p:spTree>
    <p:extLst>
      <p:ext uri="{BB962C8B-B14F-4D97-AF65-F5344CB8AC3E}">
        <p14:creationId xmlns:p14="http://schemas.microsoft.com/office/powerpoint/2010/main" val="60488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17548" y="438066"/>
            <a:ext cx="7537451" cy="3284848"/>
          </a:xfrm>
        </p:spPr>
        <p:txBody>
          <a:bodyPr vert="horz" lIns="91440" tIns="45720" rIns="91440" bIns="45720" rtlCol="0">
            <a:normAutofit fontScale="92500" lnSpcReduction="10000"/>
          </a:bodyPr>
          <a:lstStyle/>
          <a:p>
            <a:pPr marL="114300" indent="0" defTabSz="914400">
              <a:lnSpc>
                <a:spcPct val="114000"/>
              </a:lnSpc>
              <a:spcAft>
                <a:spcPts val="600"/>
              </a:spcAft>
              <a:buFont typeface="Arial" pitchFamily="34" charset="0"/>
              <a:buChar char=" "/>
            </a:pPr>
            <a:r>
              <a:rPr lang="en-US" dirty="0"/>
              <a:t>The property is under contract to Triway Developments (</a:t>
            </a:r>
            <a:r>
              <a:rPr lang="en-US" u="sng" dirty="0"/>
              <a:t>Not</a:t>
            </a:r>
            <a:r>
              <a:rPr lang="en-US" dirty="0"/>
              <a:t> sold)</a:t>
            </a:r>
          </a:p>
          <a:p>
            <a:pPr marL="114300" indent="0" defTabSz="914400">
              <a:lnSpc>
                <a:spcPct val="114000"/>
              </a:lnSpc>
              <a:spcAft>
                <a:spcPts val="600"/>
              </a:spcAft>
              <a:buFont typeface="Arial" pitchFamily="34" charset="0"/>
              <a:buChar char=" "/>
            </a:pPr>
            <a:endParaRPr lang="en-US" dirty="0"/>
          </a:p>
          <a:p>
            <a:pPr marL="114300" indent="0" defTabSz="914400">
              <a:lnSpc>
                <a:spcPct val="114000"/>
              </a:lnSpc>
              <a:spcAft>
                <a:spcPts val="600"/>
              </a:spcAft>
              <a:buNone/>
            </a:pPr>
            <a:r>
              <a:rPr lang="en-US" dirty="0"/>
              <a:t>The rezoning of the land on both sides of the highway to a mixed use Commercial and Residential designation is underway – a 6-month process at minimum.  Examples of mixed use in the community include Belmont Market and Eagle Creek (by VGH). Modular/Mobile Homes will be a permitted use in the new zone.</a:t>
            </a:r>
          </a:p>
          <a:p>
            <a:pPr marL="114300" indent="0" defTabSz="914400">
              <a:lnSpc>
                <a:spcPct val="114000"/>
              </a:lnSpc>
              <a:spcAft>
                <a:spcPts val="600"/>
              </a:spcAft>
              <a:buFont typeface="Arial" pitchFamily="34" charset="0"/>
              <a:buChar char=" "/>
            </a:pPr>
            <a:endParaRPr lang="en-US" dirty="0"/>
          </a:p>
          <a:p>
            <a:pPr marL="114300" indent="0" defTabSz="914400">
              <a:lnSpc>
                <a:spcPct val="114000"/>
              </a:lnSpc>
              <a:spcAft>
                <a:spcPts val="600"/>
              </a:spcAft>
              <a:buNone/>
            </a:pPr>
            <a:r>
              <a:rPr lang="en-US" dirty="0"/>
              <a:t>The current Tri-Way Park area will be protected by a Legal “Covenant” that does not allow development of the Park area until Park Residents have been accommodated in accordance with Langford Policy and Provincial Laws. </a:t>
            </a:r>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1600200" y="3445592"/>
            <a:ext cx="6972299"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Current Park and Project Status</a:t>
            </a:r>
          </a:p>
        </p:txBody>
      </p:sp>
    </p:spTree>
    <p:extLst>
      <p:ext uri="{BB962C8B-B14F-4D97-AF65-F5344CB8AC3E}">
        <p14:creationId xmlns:p14="http://schemas.microsoft.com/office/powerpoint/2010/main" val="234238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9" y="514266"/>
            <a:ext cx="7848600" cy="3136984"/>
          </a:xfrm>
        </p:spPr>
        <p:txBody>
          <a:bodyPr vert="horz" lIns="91440" tIns="45720" rIns="91440" bIns="45720" rtlCol="0">
            <a:normAutofit fontScale="70000" lnSpcReduction="20000"/>
          </a:bodyPr>
          <a:lstStyle/>
          <a:p>
            <a:pPr marL="114300" indent="0" defTabSz="914400">
              <a:lnSpc>
                <a:spcPct val="114000"/>
              </a:lnSpc>
              <a:spcAft>
                <a:spcPts val="600"/>
              </a:spcAft>
              <a:buFont typeface="Arial" pitchFamily="34" charset="0"/>
              <a:buChar char=" "/>
            </a:pPr>
            <a:r>
              <a:rPr lang="en-US" sz="2100" dirty="0"/>
              <a:t>The Legal Covenant buys everyone time.  </a:t>
            </a:r>
          </a:p>
          <a:p>
            <a:pPr marL="114300" indent="0" defTabSz="914400">
              <a:lnSpc>
                <a:spcPct val="114000"/>
              </a:lnSpc>
              <a:spcAft>
                <a:spcPts val="600"/>
              </a:spcAft>
              <a:buFont typeface="Arial" pitchFamily="34" charset="0"/>
              <a:buChar char=" "/>
            </a:pPr>
            <a:endParaRPr lang="en-US" sz="2100" dirty="0"/>
          </a:p>
          <a:p>
            <a:pPr marL="114300" indent="0" defTabSz="914400">
              <a:lnSpc>
                <a:spcPct val="114000"/>
              </a:lnSpc>
              <a:spcAft>
                <a:spcPts val="600"/>
              </a:spcAft>
              <a:buNone/>
            </a:pPr>
            <a:r>
              <a:rPr lang="en-US" sz="2100" dirty="0"/>
              <a:t>The rezoning of the lands around the Park can proceed while resident’s needs are identified, and a real relocation or compensation plan is agreed to. This will be an extensive and detailed process and </a:t>
            </a:r>
            <a:r>
              <a:rPr lang="en-US" sz="2100" u="sng" dirty="0"/>
              <a:t>we need to get it right for everyone</a:t>
            </a:r>
            <a:r>
              <a:rPr lang="en-US" sz="2100" dirty="0"/>
              <a:t>.</a:t>
            </a:r>
          </a:p>
          <a:p>
            <a:pPr marL="114300" indent="0" defTabSz="914400">
              <a:lnSpc>
                <a:spcPct val="114000"/>
              </a:lnSpc>
              <a:spcAft>
                <a:spcPts val="600"/>
              </a:spcAft>
              <a:buFont typeface="Arial" pitchFamily="34" charset="0"/>
              <a:buChar char=" "/>
            </a:pPr>
            <a:endParaRPr lang="en-US" sz="2100" dirty="0"/>
          </a:p>
          <a:p>
            <a:pPr marL="114300" indent="0" defTabSz="914400">
              <a:lnSpc>
                <a:spcPct val="114000"/>
              </a:lnSpc>
              <a:spcAft>
                <a:spcPts val="600"/>
              </a:spcAft>
              <a:buNone/>
            </a:pPr>
            <a:r>
              <a:rPr lang="en-US" sz="2100" dirty="0"/>
              <a:t>Triway Developments cannot honor any agreement with any Park resident until the lands are purchased.  The purchase does not occur until the lands are zoned.</a:t>
            </a:r>
          </a:p>
          <a:p>
            <a:pPr marL="114300" indent="0" defTabSz="914400">
              <a:lnSpc>
                <a:spcPct val="114000"/>
              </a:lnSpc>
              <a:spcAft>
                <a:spcPts val="600"/>
              </a:spcAft>
              <a:buNone/>
            </a:pPr>
            <a:endParaRPr lang="en-US" sz="2100" dirty="0"/>
          </a:p>
          <a:p>
            <a:pPr marL="114300" indent="0" defTabSz="914400">
              <a:lnSpc>
                <a:spcPct val="114000"/>
              </a:lnSpc>
              <a:spcAft>
                <a:spcPts val="600"/>
              </a:spcAft>
              <a:buNone/>
            </a:pPr>
            <a:r>
              <a:rPr lang="en-US" sz="2100" dirty="0"/>
              <a:t>The Covenant cannot be removed without the City of Langford Mayor’s signature, to ensure that their policies are upheld.</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a:t>What does that mean????</a:t>
            </a:r>
          </a:p>
        </p:txBody>
      </p:sp>
    </p:spTree>
    <p:extLst>
      <p:ext uri="{BB962C8B-B14F-4D97-AF65-F5344CB8AC3E}">
        <p14:creationId xmlns:p14="http://schemas.microsoft.com/office/powerpoint/2010/main" val="320816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7338333" cy="3429084"/>
          </a:xfrm>
        </p:spPr>
        <p:txBody>
          <a:bodyPr vert="horz" lIns="91440" tIns="45720" rIns="91440" bIns="45720" rtlCol="0">
            <a:normAutofit/>
          </a:bodyPr>
          <a:lstStyle/>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1234166" y="4057818"/>
            <a:ext cx="7338333" cy="751516"/>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Rezoning and Covenant Area</a:t>
            </a:r>
          </a:p>
        </p:txBody>
      </p:sp>
      <p:sp>
        <p:nvSpPr>
          <p:cNvPr id="2" name="Oval 1">
            <a:extLst>
              <a:ext uri="{FF2B5EF4-FFF2-40B4-BE49-F238E27FC236}">
                <a16:creationId xmlns:a16="http://schemas.microsoft.com/office/drawing/2014/main" id="{BCEC83DF-CDBD-456B-A051-DE23F12B008D}"/>
              </a:ext>
            </a:extLst>
          </p:cNvPr>
          <p:cNvSpPr/>
          <p:nvPr/>
        </p:nvSpPr>
        <p:spPr>
          <a:xfrm>
            <a:off x="1416504" y="571500"/>
            <a:ext cx="7003597" cy="342908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57150">
                <a:solidFill>
                  <a:schemeClr val="tx1"/>
                </a:solidFill>
              </a:ln>
              <a:solidFill>
                <a:srgbClr val="99CCFF"/>
              </a:solidFill>
            </a:endParaRPr>
          </a:p>
        </p:txBody>
      </p:sp>
      <p:sp>
        <p:nvSpPr>
          <p:cNvPr id="4" name="Oval 3">
            <a:extLst>
              <a:ext uri="{FF2B5EF4-FFF2-40B4-BE49-F238E27FC236}">
                <a16:creationId xmlns:a16="http://schemas.microsoft.com/office/drawing/2014/main" id="{B0980747-2C65-42DA-9286-41826ABD61C6}"/>
              </a:ext>
            </a:extLst>
          </p:cNvPr>
          <p:cNvSpPr/>
          <p:nvPr/>
        </p:nvSpPr>
        <p:spPr>
          <a:xfrm>
            <a:off x="1449160" y="1353628"/>
            <a:ext cx="3212645" cy="1680128"/>
          </a:xfrm>
          <a:prstGeom prst="ellipse">
            <a:avLst/>
          </a:prstGeom>
          <a:solidFill>
            <a:schemeClr val="accent6">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96A0CF5B-5409-4512-BFD0-38EB7DA4B656}"/>
              </a:ext>
            </a:extLst>
          </p:cNvPr>
          <p:cNvSpPr/>
          <p:nvPr/>
        </p:nvSpPr>
        <p:spPr>
          <a:xfrm>
            <a:off x="1498147" y="1648726"/>
            <a:ext cx="2012497" cy="1089932"/>
          </a:xfrm>
          <a:prstGeom prst="ellipse">
            <a:avLst/>
          </a:prstGeom>
          <a:solidFill>
            <a:schemeClr val="accent5">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988340F9-D4C1-4076-A482-6407602A3C76}"/>
              </a:ext>
            </a:extLst>
          </p:cNvPr>
          <p:cNvSpPr txBox="1"/>
          <p:nvPr/>
        </p:nvSpPr>
        <p:spPr>
          <a:xfrm>
            <a:off x="5354411" y="2009026"/>
            <a:ext cx="2984046" cy="369332"/>
          </a:xfrm>
          <a:prstGeom prst="rect">
            <a:avLst/>
          </a:prstGeom>
          <a:noFill/>
        </p:spPr>
        <p:txBody>
          <a:bodyPr wrap="square" rtlCol="0">
            <a:spAutoFit/>
          </a:bodyPr>
          <a:lstStyle/>
          <a:p>
            <a:r>
              <a:rPr lang="en-CA" b="1" dirty="0"/>
              <a:t>Extent of Lands to be Rezoned</a:t>
            </a:r>
          </a:p>
        </p:txBody>
      </p:sp>
      <p:cxnSp>
        <p:nvCxnSpPr>
          <p:cNvPr id="8" name="Straight Arrow Connector 7">
            <a:extLst>
              <a:ext uri="{FF2B5EF4-FFF2-40B4-BE49-F238E27FC236}">
                <a16:creationId xmlns:a16="http://schemas.microsoft.com/office/drawing/2014/main" id="{8E3240A6-B452-48A1-9812-4F9730400153}"/>
              </a:ext>
            </a:extLst>
          </p:cNvPr>
          <p:cNvCxnSpPr/>
          <p:nvPr/>
        </p:nvCxnSpPr>
        <p:spPr>
          <a:xfrm flipH="1">
            <a:off x="3604532" y="1125159"/>
            <a:ext cx="310243" cy="3018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B855C9-8699-49DA-8FA7-27E26AD5183D}"/>
              </a:ext>
            </a:extLst>
          </p:cNvPr>
          <p:cNvSpPr txBox="1"/>
          <p:nvPr/>
        </p:nvSpPr>
        <p:spPr>
          <a:xfrm>
            <a:off x="3931104" y="747032"/>
            <a:ext cx="2918728" cy="646331"/>
          </a:xfrm>
          <a:prstGeom prst="rect">
            <a:avLst/>
          </a:prstGeom>
          <a:noFill/>
        </p:spPr>
        <p:txBody>
          <a:bodyPr wrap="square" rtlCol="0">
            <a:spAutoFit/>
          </a:bodyPr>
          <a:lstStyle/>
          <a:p>
            <a:r>
              <a:rPr lang="en-CA" b="1" dirty="0"/>
              <a:t>Park area to be protected by Covenant (all 78 units)</a:t>
            </a:r>
          </a:p>
        </p:txBody>
      </p:sp>
      <p:cxnSp>
        <p:nvCxnSpPr>
          <p:cNvPr id="11" name="Straight Arrow Connector 10">
            <a:extLst>
              <a:ext uri="{FF2B5EF4-FFF2-40B4-BE49-F238E27FC236}">
                <a16:creationId xmlns:a16="http://schemas.microsoft.com/office/drawing/2014/main" id="{DF79B3A2-B0BD-408F-9CC0-3002CFC61134}"/>
              </a:ext>
            </a:extLst>
          </p:cNvPr>
          <p:cNvCxnSpPr>
            <a:cxnSpLocks/>
          </p:cNvCxnSpPr>
          <p:nvPr/>
        </p:nvCxnSpPr>
        <p:spPr>
          <a:xfrm flipH="1" flipV="1">
            <a:off x="2906487" y="2738658"/>
            <a:ext cx="791934" cy="5637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59D02D-89E4-4906-8E4D-D9AC2E5BD006}"/>
              </a:ext>
            </a:extLst>
          </p:cNvPr>
          <p:cNvSpPr txBox="1"/>
          <p:nvPr/>
        </p:nvSpPr>
        <p:spPr>
          <a:xfrm>
            <a:off x="3645351" y="3076260"/>
            <a:ext cx="3290210" cy="646331"/>
          </a:xfrm>
          <a:prstGeom prst="rect">
            <a:avLst/>
          </a:prstGeom>
          <a:noFill/>
        </p:spPr>
        <p:txBody>
          <a:bodyPr wrap="square" rtlCol="0">
            <a:spAutoFit/>
          </a:bodyPr>
          <a:lstStyle/>
          <a:p>
            <a:r>
              <a:rPr lang="en-CA" b="1" dirty="0"/>
              <a:t>Future Park area to be determined by Autumn 2020</a:t>
            </a:r>
          </a:p>
        </p:txBody>
      </p:sp>
    </p:spTree>
    <p:extLst>
      <p:ext uri="{BB962C8B-B14F-4D97-AF65-F5344CB8AC3E}">
        <p14:creationId xmlns:p14="http://schemas.microsoft.com/office/powerpoint/2010/main" val="373821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7778751" cy="2824639"/>
          </a:xfrm>
        </p:spPr>
        <p:txBody>
          <a:bodyPr vert="horz" lIns="91440" tIns="45720" rIns="91440" bIns="45720" rtlCol="0">
            <a:normAutofit/>
          </a:bodyPr>
          <a:lstStyle/>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lnSpc>
                <a:spcPct val="114000"/>
              </a:lnSpc>
              <a:spcAft>
                <a:spcPts val="600"/>
              </a:spcAft>
              <a:buNone/>
            </a:pPr>
            <a:r>
              <a:rPr lang="en-US" dirty="0"/>
              <a:t>If the zoning is successful and the purchase of the lands completes, Triway Developments will be in the position accommodate residents.  </a:t>
            </a:r>
          </a:p>
          <a:p>
            <a:pPr marL="114300" indent="0" defTabSz="914400">
              <a:lnSpc>
                <a:spcPct val="114000"/>
              </a:lnSpc>
              <a:spcAft>
                <a:spcPts val="600"/>
              </a:spcAft>
              <a:buFont typeface="Arial" pitchFamily="34" charset="0"/>
              <a:buChar char=" "/>
            </a:pPr>
            <a:endParaRPr lang="en-US" dirty="0"/>
          </a:p>
          <a:p>
            <a:pPr marL="114300" indent="0" defTabSz="914400">
              <a:lnSpc>
                <a:spcPct val="114000"/>
              </a:lnSpc>
              <a:spcAft>
                <a:spcPts val="600"/>
              </a:spcAft>
              <a:buFont typeface="Arial" pitchFamily="34" charset="0"/>
              <a:buChar char=" "/>
            </a:pPr>
            <a:r>
              <a:rPr lang="en-US" dirty="0"/>
              <a:t>This could be as early as </a:t>
            </a:r>
            <a:r>
              <a:rPr lang="en-US" u="sng" dirty="0"/>
              <a:t>Autumn of 2020</a:t>
            </a:r>
            <a:r>
              <a:rPr lang="en-US" dirty="0"/>
              <a:t>.</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1558636" y="3445592"/>
            <a:ext cx="7013863"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When will decisions be made?</a:t>
            </a:r>
          </a:p>
        </p:txBody>
      </p:sp>
    </p:spTree>
    <p:extLst>
      <p:ext uri="{BB962C8B-B14F-4D97-AF65-F5344CB8AC3E}">
        <p14:creationId xmlns:p14="http://schemas.microsoft.com/office/powerpoint/2010/main" val="301246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8318501" cy="3460834"/>
          </a:xfrm>
        </p:spPr>
        <p:txBody>
          <a:bodyPr vert="horz" lIns="91440" tIns="45720" rIns="91440" bIns="45720" rtlCol="0">
            <a:normAutofit fontScale="85000" lnSpcReduction="20000"/>
          </a:bodyPr>
          <a:lstStyle/>
          <a:p>
            <a:pPr marL="114300" indent="0" defTabSz="914400">
              <a:lnSpc>
                <a:spcPct val="134000"/>
              </a:lnSpc>
              <a:spcAft>
                <a:spcPts val="600"/>
              </a:spcAft>
              <a:buNone/>
            </a:pPr>
            <a:r>
              <a:rPr lang="en-US" sz="2100" b="1" u="sng" dirty="0"/>
              <a:t>We have work to do!  </a:t>
            </a:r>
            <a:r>
              <a:rPr lang="en-US" sz="2100" dirty="0"/>
              <a:t>Triway Developments intends to offer residences a variety of options that </a:t>
            </a:r>
            <a:r>
              <a:rPr lang="en-US" sz="2100" u="sng" dirty="0"/>
              <a:t>may</a:t>
            </a:r>
            <a:r>
              <a:rPr lang="en-US" sz="2100" dirty="0"/>
              <a:t> include:</a:t>
            </a:r>
          </a:p>
          <a:p>
            <a:pPr marL="114300" indent="0" defTabSz="914400">
              <a:spcAft>
                <a:spcPts val="600"/>
              </a:spcAft>
              <a:buFont typeface="Arial" pitchFamily="34" charset="0"/>
              <a:buChar char=" "/>
            </a:pPr>
            <a:endParaRPr lang="en-US" sz="2100" dirty="0"/>
          </a:p>
          <a:p>
            <a:pPr marL="571500" indent="-457200" defTabSz="914400">
              <a:spcAft>
                <a:spcPts val="600"/>
              </a:spcAft>
              <a:buFont typeface="+mj-lt"/>
              <a:buAutoNum type="arabicPeriod"/>
            </a:pPr>
            <a:r>
              <a:rPr lang="en-US" sz="2100" dirty="0"/>
              <a:t>Full compensation in accordance with the law; or</a:t>
            </a:r>
          </a:p>
          <a:p>
            <a:pPr marL="571500" indent="-457200" defTabSz="914400">
              <a:spcAft>
                <a:spcPts val="600"/>
              </a:spcAft>
              <a:buFont typeface="+mj-lt"/>
              <a:buAutoNum type="arabicPeriod"/>
            </a:pPr>
            <a:endParaRPr lang="en-US" sz="2100" dirty="0"/>
          </a:p>
          <a:p>
            <a:pPr marL="571500" indent="-457200" defTabSz="914400">
              <a:spcAft>
                <a:spcPts val="600"/>
              </a:spcAft>
              <a:buFont typeface="+mj-lt"/>
              <a:buAutoNum type="arabicPeriod"/>
            </a:pPr>
            <a:r>
              <a:rPr lang="en-US" sz="2100" dirty="0"/>
              <a:t>A chance stay or relocate within the existing park; or</a:t>
            </a:r>
          </a:p>
          <a:p>
            <a:pPr marL="571500" indent="-457200" defTabSz="914400">
              <a:spcAft>
                <a:spcPts val="600"/>
              </a:spcAft>
              <a:buFont typeface="+mj-lt"/>
              <a:buAutoNum type="arabicPeriod"/>
            </a:pPr>
            <a:endParaRPr lang="en-US" sz="2100" dirty="0"/>
          </a:p>
          <a:p>
            <a:pPr marL="571500" indent="-457200" defTabSz="914400">
              <a:spcAft>
                <a:spcPts val="600"/>
              </a:spcAft>
              <a:buFont typeface="+mj-lt"/>
              <a:buAutoNum type="arabicPeriod"/>
            </a:pPr>
            <a:r>
              <a:rPr lang="en-US" sz="2100" dirty="0"/>
              <a:t>Assistance with a move to subsidized housing; or</a:t>
            </a:r>
          </a:p>
          <a:p>
            <a:pPr marL="571500" indent="-457200" defTabSz="914400">
              <a:spcAft>
                <a:spcPts val="600"/>
              </a:spcAft>
              <a:buFont typeface="+mj-lt"/>
              <a:buAutoNum type="arabicPeriod"/>
            </a:pPr>
            <a:endParaRPr lang="en-US" sz="2100" dirty="0"/>
          </a:p>
          <a:p>
            <a:pPr marL="571500" indent="-457200" defTabSz="914400">
              <a:spcAft>
                <a:spcPts val="600"/>
              </a:spcAft>
              <a:buFont typeface="+mj-lt"/>
              <a:buAutoNum type="arabicPeriod"/>
            </a:pPr>
            <a:r>
              <a:rPr lang="en-US" sz="2100" dirty="0"/>
              <a:t>A purpose-built apartment or condo on or near the Park.</a:t>
            </a:r>
          </a:p>
          <a:p>
            <a:pPr defTabSz="914400">
              <a:spcAft>
                <a:spcPts val="600"/>
              </a:spcAft>
              <a:buFont typeface="Arial" pitchFamily="34" charset="0"/>
              <a:buChar char=" "/>
            </a:pPr>
            <a:endParaRPr lang="en-US" sz="2100" dirty="0"/>
          </a:p>
          <a:p>
            <a:pPr defTabSz="914400">
              <a:spcAft>
                <a:spcPts val="600"/>
              </a:spcAft>
              <a:buFont typeface="Arial" pitchFamily="34" charset="0"/>
              <a:buChar char=" "/>
            </a:pPr>
            <a:r>
              <a:rPr lang="en-US" sz="2100" dirty="0"/>
              <a:t>Or other options that become apparent through the Residents needs analysis</a:t>
            </a:r>
          </a:p>
          <a:p>
            <a:pPr marL="114300" indent="0" defTabSz="914400">
              <a:spcAft>
                <a:spcPts val="600"/>
              </a:spcAft>
              <a:buFont typeface="Arial" pitchFamily="34" charset="0"/>
              <a:buChar char=" "/>
            </a:pPr>
            <a:endParaRPr lang="en-US" sz="1100" dirty="0"/>
          </a:p>
          <a:p>
            <a:pPr marL="114300" indent="0" defTabSz="914400">
              <a:spcAft>
                <a:spcPts val="600"/>
              </a:spcAft>
              <a:buFont typeface="Arial" pitchFamily="34" charset="0"/>
              <a:buChar char=" "/>
            </a:pPr>
            <a:endParaRPr lang="en-US" sz="1100" dirty="0"/>
          </a:p>
          <a:p>
            <a:pPr marL="114300" indent="0" defTabSz="914400">
              <a:spcAft>
                <a:spcPts val="600"/>
              </a:spcAft>
              <a:buFont typeface="Arial" pitchFamily="34" charset="0"/>
              <a:buChar char=" "/>
            </a:pPr>
            <a:endParaRPr lang="en-US" sz="1100" dirty="0"/>
          </a:p>
          <a:p>
            <a:pPr marL="114300" indent="0" defTabSz="914400">
              <a:spcAft>
                <a:spcPts val="600"/>
              </a:spcAft>
              <a:buFont typeface="Arial" pitchFamily="34" charset="0"/>
              <a:buChar char=" "/>
            </a:pPr>
            <a:endParaRPr lang="en-US" sz="1100" dirty="0"/>
          </a:p>
          <a:p>
            <a:pPr marL="114300" indent="0" defTabSz="914400">
              <a:spcAft>
                <a:spcPts val="600"/>
              </a:spcAft>
              <a:buFont typeface="Arial" pitchFamily="34" charset="0"/>
              <a:buChar char=" "/>
            </a:pPr>
            <a:endParaRPr lang="en-US" sz="1100" dirty="0"/>
          </a:p>
          <a:p>
            <a:pPr marL="114300" indent="0" defTabSz="914400">
              <a:spcAft>
                <a:spcPts val="600"/>
              </a:spcAft>
              <a:buFont typeface="Arial" pitchFamily="34" charset="0"/>
              <a:buChar char=" "/>
            </a:pPr>
            <a:endParaRPr lang="en-US" sz="1100" dirty="0"/>
          </a:p>
          <a:p>
            <a:pPr marL="114300" indent="0" defTabSz="914400">
              <a:spcAft>
                <a:spcPts val="600"/>
              </a:spcAft>
              <a:buFont typeface="Arial" pitchFamily="34" charset="0"/>
              <a:buChar char=" "/>
            </a:pPr>
            <a:endParaRPr lang="en-US" sz="1100" dirty="0"/>
          </a:p>
        </p:txBody>
      </p:sp>
      <p:sp>
        <p:nvSpPr>
          <p:cNvPr id="62" name="Google Shape;62;p14"/>
          <p:cNvSpPr txBox="1">
            <a:spLocks noGrp="1"/>
          </p:cNvSpPr>
          <p:nvPr>
            <p:ph type="title"/>
          </p:nvPr>
        </p:nvSpPr>
        <p:spPr>
          <a:xfrm>
            <a:off x="2472198" y="3445592"/>
            <a:ext cx="6100301"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a:t>In the meantime…..</a:t>
            </a:r>
          </a:p>
        </p:txBody>
      </p:sp>
    </p:spTree>
    <p:extLst>
      <p:ext uri="{BB962C8B-B14F-4D97-AF65-F5344CB8AC3E}">
        <p14:creationId xmlns:p14="http://schemas.microsoft.com/office/powerpoint/2010/main" val="145474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1"/>
        <p:cNvGrpSpPr/>
        <p:nvPr/>
      </p:nvGrpSpPr>
      <p:grpSpPr>
        <a:xfrm>
          <a:off x="0" y="0"/>
          <a:ext cx="0" cy="0"/>
          <a:chOff x="0" y="0"/>
          <a:chExt cx="0" cy="0"/>
        </a:xfrm>
      </p:grpSpPr>
      <p:sp>
        <p:nvSpPr>
          <p:cNvPr id="67" name="Rectangle 66">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950" cy="51435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81EE807-13E3-4B66-800B-0B49D1D1E5C5}"/>
              </a:ext>
            </a:extLst>
          </p:cNvPr>
          <p:cNvSpPr>
            <a:spLocks noGrp="1"/>
          </p:cNvSpPr>
          <p:nvPr>
            <p:ph type="body" idx="1"/>
          </p:nvPr>
        </p:nvSpPr>
        <p:spPr>
          <a:xfrm>
            <a:off x="723898" y="514266"/>
            <a:ext cx="7543801" cy="2824639"/>
          </a:xfrm>
        </p:spPr>
        <p:txBody>
          <a:bodyPr vert="horz" lIns="91440" tIns="45720" rIns="91440" bIns="45720" rtlCol="0">
            <a:normAutofit/>
          </a:bodyPr>
          <a:lstStyle/>
          <a:p>
            <a:pPr marL="114300" indent="0" defTabSz="914400">
              <a:lnSpc>
                <a:spcPct val="114000"/>
              </a:lnSpc>
              <a:spcAft>
                <a:spcPts val="600"/>
              </a:spcAft>
              <a:buNone/>
            </a:pPr>
            <a:r>
              <a:rPr lang="en-US" dirty="0"/>
              <a:t>Before Triway Developments spends time and effort on the </a:t>
            </a:r>
            <a:r>
              <a:rPr lang="en-US" dirty="0" err="1"/>
              <a:t>opitons</a:t>
            </a:r>
            <a:r>
              <a:rPr lang="en-US" dirty="0"/>
              <a:t> analysis, we need to know what </a:t>
            </a:r>
            <a:r>
              <a:rPr lang="en-US" u="sng" dirty="0"/>
              <a:t>your</a:t>
            </a:r>
            <a:r>
              <a:rPr lang="en-US" dirty="0"/>
              <a:t> specific individual needs are.  </a:t>
            </a:r>
          </a:p>
          <a:p>
            <a:pPr marL="114300" indent="0" defTabSz="914400">
              <a:lnSpc>
                <a:spcPct val="114000"/>
              </a:lnSpc>
              <a:spcAft>
                <a:spcPts val="600"/>
              </a:spcAft>
              <a:buFont typeface="Arial" pitchFamily="34" charset="0"/>
              <a:buChar char=" "/>
            </a:pPr>
            <a:endParaRPr lang="en-US" dirty="0"/>
          </a:p>
          <a:p>
            <a:pPr marL="114300" indent="0" defTabSz="914400">
              <a:lnSpc>
                <a:spcPct val="114000"/>
              </a:lnSpc>
              <a:spcAft>
                <a:spcPts val="600"/>
              </a:spcAft>
              <a:buFont typeface="Arial" pitchFamily="34" charset="0"/>
              <a:buChar char=" "/>
            </a:pPr>
            <a:r>
              <a:rPr lang="en-US" dirty="0"/>
              <a:t>Everyone’s needs are different. </a:t>
            </a:r>
          </a:p>
          <a:p>
            <a:pPr marL="114300" indent="0" defTabSz="914400">
              <a:lnSpc>
                <a:spcPct val="114000"/>
              </a:lnSpc>
              <a:spcAft>
                <a:spcPts val="600"/>
              </a:spcAft>
              <a:buFont typeface="Arial" pitchFamily="34" charset="0"/>
              <a:buChar char=" "/>
            </a:pPr>
            <a:endParaRPr lang="en-US" dirty="0"/>
          </a:p>
          <a:p>
            <a:pPr marL="114300" indent="0" defTabSz="914400">
              <a:lnSpc>
                <a:spcPct val="114000"/>
              </a:lnSpc>
              <a:spcAft>
                <a:spcPts val="600"/>
              </a:spcAft>
              <a:buFont typeface="Arial" pitchFamily="34" charset="0"/>
              <a:buChar char=" "/>
            </a:pPr>
            <a:r>
              <a:rPr lang="en-US" dirty="0"/>
              <a:t>In order to treat everyone </a:t>
            </a:r>
            <a:r>
              <a:rPr lang="en-US" u="sng" dirty="0"/>
              <a:t>fairly</a:t>
            </a:r>
            <a:r>
              <a:rPr lang="en-US" dirty="0"/>
              <a:t>, we need to know what your needs are.</a:t>
            </a:r>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a:p>
            <a:pPr marL="114300" indent="0" defTabSz="914400">
              <a:spcAft>
                <a:spcPts val="600"/>
              </a:spcAft>
              <a:buFont typeface="Arial" pitchFamily="34" charset="0"/>
              <a:buChar char=" "/>
            </a:pPr>
            <a:endParaRPr lang="en-US" dirty="0"/>
          </a:p>
        </p:txBody>
      </p:sp>
      <p:sp>
        <p:nvSpPr>
          <p:cNvPr id="62" name="Google Shape;62;p14"/>
          <p:cNvSpPr txBox="1">
            <a:spLocks noGrp="1"/>
          </p:cNvSpPr>
          <p:nvPr>
            <p:ph type="title"/>
          </p:nvPr>
        </p:nvSpPr>
        <p:spPr>
          <a:xfrm>
            <a:off x="1115292" y="3445592"/>
            <a:ext cx="7457208" cy="1363742"/>
          </a:xfrm>
          <a:prstGeom prst="rect">
            <a:avLst/>
          </a:prstGeom>
        </p:spPr>
        <p:txBody>
          <a:bodyPr spcFirstLastPara="1" vert="horz" lIns="91440" tIns="45720" rIns="91440" bIns="45720" rtlCol="0" anchor="b" anchorCtr="0">
            <a:normAutofit/>
          </a:bodyPr>
          <a:lstStyle/>
          <a:p>
            <a:pPr marL="0" lvl="0" indent="0" algn="r" defTabSz="914400">
              <a:spcBef>
                <a:spcPct val="0"/>
              </a:spcBef>
              <a:spcAft>
                <a:spcPts val="0"/>
              </a:spcAft>
            </a:pPr>
            <a:r>
              <a:rPr lang="en-US" sz="4500" i="1" spc="-120" dirty="0"/>
              <a:t>When will we see the options?</a:t>
            </a:r>
          </a:p>
        </p:txBody>
      </p:sp>
    </p:spTree>
    <p:extLst>
      <p:ext uri="{BB962C8B-B14F-4D97-AF65-F5344CB8AC3E}">
        <p14:creationId xmlns:p14="http://schemas.microsoft.com/office/powerpoint/2010/main" val="3821172806"/>
      </p:ext>
    </p:extLst>
  </p:cSld>
  <p:clrMapOvr>
    <a:masterClrMapping/>
  </p:clrMapOvr>
</p:sld>
</file>

<file path=ppt/theme/theme1.xml><?xml version="1.0" encoding="utf-8"?>
<a:theme xmlns:a="http://schemas.openxmlformats.org/drawingml/2006/main" name="Metropolita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1103</Words>
  <Application>Microsoft Office PowerPoint</Application>
  <PresentationFormat>On-screen Show (16:9)</PresentationFormat>
  <Paragraphs>186</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 Light</vt:lpstr>
      <vt:lpstr>Arial</vt:lpstr>
      <vt:lpstr>Metropolitan</vt:lpstr>
      <vt:lpstr>Triway Developments</vt:lpstr>
      <vt:lpstr>WELCOME!</vt:lpstr>
      <vt:lpstr>The Triway Development Team</vt:lpstr>
      <vt:lpstr>Current Park and Project Status</vt:lpstr>
      <vt:lpstr>What does that mean????</vt:lpstr>
      <vt:lpstr>Rezoning and Covenant Area</vt:lpstr>
      <vt:lpstr>When will decisions be made?</vt:lpstr>
      <vt:lpstr>In the meantime…..</vt:lpstr>
      <vt:lpstr>When will we see the options?</vt:lpstr>
      <vt:lpstr>Individual Needs Analysis</vt:lpstr>
      <vt:lpstr>Individual Needs Analysis - Interviews</vt:lpstr>
      <vt:lpstr>Options for Residents</vt:lpstr>
      <vt:lpstr>How do I know what’s right for me??</vt:lpstr>
      <vt:lpstr>When do I have to decide?</vt:lpstr>
      <vt:lpstr>What if I want to leave now?</vt:lpstr>
      <vt:lpstr>What’s  next?</vt:lpstr>
      <vt:lpstr>Recap</vt:lpstr>
      <vt:lpstr>For 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Triway Developments</dc:title>
  <dc:creator>Rachael Sansom</dc:creator>
  <cp:lastModifiedBy>Rachael Sansom</cp:lastModifiedBy>
  <cp:revision>5</cp:revision>
  <dcterms:created xsi:type="dcterms:W3CDTF">2020-01-14T15:29:08Z</dcterms:created>
  <dcterms:modified xsi:type="dcterms:W3CDTF">2020-01-16T17:59:41Z</dcterms:modified>
</cp:coreProperties>
</file>