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Inconsolata"/>
      <p:regular r:id="rId12"/>
      <p:bold r:id="rId13"/>
    </p:embeddedFont>
    <p:embeddedFont>
      <p:font typeface="Fjalla One"/>
      <p:regular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Inconsolata-bold.fntdata"/><Relationship Id="rId12" Type="http://schemas.openxmlformats.org/officeDocument/2006/relationships/font" Target="fonts/Inconsolata-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FjallaOn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200">
                <a:solidFill>
                  <a:schemeClr val="dk1"/>
                </a:solidFill>
                <a:latin typeface="Inconsolata"/>
                <a:ea typeface="Inconsolata"/>
                <a:cs typeface="Inconsolata"/>
                <a:sym typeface="Inconsolata"/>
              </a:rPr>
              <a:t>COVID cases have been steadily climbing in Boulder County. The recent surge is attributed to college students socializing out of school hours. Their behavior threatens the education of countless students and stands to increase COVID mortality in the community. People may needlessly die. What is our program model for intervention?</a:t>
            </a:r>
            <a:endParaRPr sz="1200">
              <a:solidFill>
                <a:schemeClr val="dk1"/>
              </a:solidFill>
              <a:latin typeface="Inconsolata"/>
              <a:ea typeface="Inconsolata"/>
              <a:cs typeface="Inconsolata"/>
              <a:sym typeface="Inconsolata"/>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99c31e15ea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99c31e15ea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99c31e15ea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99c31e15ea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99c31e15ea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99c31e15ea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9b5ebe74f7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9b5ebe74f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9b5ebe74f7_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9b5ebe74f7_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200">
                <a:solidFill>
                  <a:schemeClr val="dk1"/>
                </a:solidFill>
                <a:latin typeface="Inconsolata"/>
                <a:ea typeface="Inconsolata"/>
                <a:cs typeface="Inconsolata"/>
                <a:sym typeface="Inconsolata"/>
              </a:rPr>
              <a:t>Across the nation, acts of police brutality have triggered city-wide riots, calls for defunding police, and the indictment of officers. Communities have low levels of trust in the police. In exercise II, you’ll decipher and reconstruct a “technically” sound intervention. Afterwards, you’re welcome to critique it. </a:t>
            </a:r>
            <a:endParaRPr sz="1200">
              <a:solidFill>
                <a:schemeClr val="dk1"/>
              </a:solidFill>
              <a:latin typeface="Inconsolata"/>
              <a:ea typeface="Inconsolata"/>
              <a:cs typeface="Inconsolata"/>
              <a:sym typeface="Inconsolata"/>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hyperlink" Target="http://www.western-eval.com"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www.western-eval.com"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www.western-eval.com"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hyperlink" Target="http://www.western-eval.com"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www.western-eval.com"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hyperlink" Target="http://www.western-eval.com"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53" name="Shape 53"/>
        <p:cNvGrpSpPr/>
        <p:nvPr/>
      </p:nvGrpSpPr>
      <p:grpSpPr>
        <a:xfrm>
          <a:off x="0" y="0"/>
          <a:ext cx="0" cy="0"/>
          <a:chOff x="0" y="0"/>
          <a:chExt cx="0" cy="0"/>
        </a:xfrm>
      </p:grpSpPr>
      <p:sp>
        <p:nvSpPr>
          <p:cNvPr id="54" name="Google Shape;54;p13"/>
          <p:cNvSpPr txBox="1"/>
          <p:nvPr/>
        </p:nvSpPr>
        <p:spPr>
          <a:xfrm>
            <a:off x="0" y="0"/>
            <a:ext cx="4088700" cy="591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800">
                <a:solidFill>
                  <a:srgbClr val="434343"/>
                </a:solidFill>
                <a:latin typeface="Fjalla One"/>
                <a:ea typeface="Fjalla One"/>
                <a:cs typeface="Fjalla One"/>
                <a:sym typeface="Fjalla One"/>
              </a:rPr>
              <a:t>Exercise I: </a:t>
            </a:r>
            <a:r>
              <a:rPr lang="en" sz="1800">
                <a:solidFill>
                  <a:srgbClr val="434343"/>
                </a:solidFill>
                <a:latin typeface="Fjalla One"/>
                <a:ea typeface="Fjalla One"/>
                <a:cs typeface="Fjalla One"/>
                <a:sym typeface="Fjalla One"/>
              </a:rPr>
              <a:t>The COVID and CU-Boulder Case</a:t>
            </a:r>
            <a:endParaRPr sz="1800">
              <a:solidFill>
                <a:srgbClr val="434343"/>
              </a:solidFill>
              <a:latin typeface="Fjalla One"/>
              <a:ea typeface="Fjalla One"/>
              <a:cs typeface="Fjalla One"/>
              <a:sym typeface="Fjalla One"/>
            </a:endParaRPr>
          </a:p>
        </p:txBody>
      </p:sp>
      <p:sp>
        <p:nvSpPr>
          <p:cNvPr id="55" name="Google Shape;55;p13"/>
          <p:cNvSpPr txBox="1"/>
          <p:nvPr/>
        </p:nvSpPr>
        <p:spPr>
          <a:xfrm>
            <a:off x="850775" y="742975"/>
            <a:ext cx="10248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Situation</a:t>
            </a:r>
            <a:endParaRPr b="1">
              <a:latin typeface="Inconsolata"/>
              <a:ea typeface="Inconsolata"/>
              <a:cs typeface="Inconsolata"/>
              <a:sym typeface="Inconsolata"/>
            </a:endParaRPr>
          </a:p>
        </p:txBody>
      </p:sp>
      <p:sp>
        <p:nvSpPr>
          <p:cNvPr id="56" name="Google Shape;56;p13"/>
          <p:cNvSpPr txBox="1"/>
          <p:nvPr/>
        </p:nvSpPr>
        <p:spPr>
          <a:xfrm>
            <a:off x="2515275" y="742975"/>
            <a:ext cx="8262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Actions</a:t>
            </a:r>
            <a:endParaRPr b="1">
              <a:latin typeface="Inconsolata"/>
              <a:ea typeface="Inconsolata"/>
              <a:cs typeface="Inconsolata"/>
              <a:sym typeface="Inconsolata"/>
            </a:endParaRPr>
          </a:p>
        </p:txBody>
      </p:sp>
      <p:sp>
        <p:nvSpPr>
          <p:cNvPr id="57" name="Google Shape;57;p13"/>
          <p:cNvSpPr txBox="1"/>
          <p:nvPr/>
        </p:nvSpPr>
        <p:spPr>
          <a:xfrm>
            <a:off x="4379944" y="742975"/>
            <a:ext cx="9774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Outputs</a:t>
            </a:r>
            <a:endParaRPr b="1">
              <a:latin typeface="Inconsolata"/>
              <a:ea typeface="Inconsolata"/>
              <a:cs typeface="Inconsolata"/>
              <a:sym typeface="Inconsolata"/>
            </a:endParaRPr>
          </a:p>
        </p:txBody>
      </p:sp>
      <p:sp>
        <p:nvSpPr>
          <p:cNvPr id="58" name="Google Shape;58;p13"/>
          <p:cNvSpPr txBox="1"/>
          <p:nvPr/>
        </p:nvSpPr>
        <p:spPr>
          <a:xfrm>
            <a:off x="7969622" y="742975"/>
            <a:ext cx="7347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Goals</a:t>
            </a:r>
            <a:endParaRPr b="1">
              <a:latin typeface="Inconsolata"/>
              <a:ea typeface="Inconsolata"/>
              <a:cs typeface="Inconsolata"/>
              <a:sym typeface="Inconsolata"/>
            </a:endParaRPr>
          </a:p>
        </p:txBody>
      </p:sp>
      <p:sp>
        <p:nvSpPr>
          <p:cNvPr id="59" name="Google Shape;59;p13"/>
          <p:cNvSpPr txBox="1"/>
          <p:nvPr/>
        </p:nvSpPr>
        <p:spPr>
          <a:xfrm>
            <a:off x="6174781" y="742975"/>
            <a:ext cx="9774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Outcomes</a:t>
            </a:r>
            <a:endParaRPr b="1">
              <a:latin typeface="Inconsolata"/>
              <a:ea typeface="Inconsolata"/>
              <a:cs typeface="Inconsolata"/>
              <a:sym typeface="Inconsolata"/>
            </a:endParaRPr>
          </a:p>
        </p:txBody>
      </p:sp>
      <p:sp>
        <p:nvSpPr>
          <p:cNvPr id="60" name="Google Shape;60;p13"/>
          <p:cNvSpPr/>
          <p:nvPr/>
        </p:nvSpPr>
        <p:spPr>
          <a:xfrm>
            <a:off x="4237850" y="2139713"/>
            <a:ext cx="1363200" cy="972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COVID cases are climbing among university students</a:t>
            </a:r>
            <a:endParaRPr sz="1100">
              <a:latin typeface="Inconsolata"/>
              <a:ea typeface="Inconsolata"/>
              <a:cs typeface="Inconsolata"/>
              <a:sym typeface="Inconsolata"/>
            </a:endParaRPr>
          </a:p>
        </p:txBody>
      </p:sp>
      <p:sp>
        <p:nvSpPr>
          <p:cNvPr id="61" name="Google Shape;61;p13"/>
          <p:cNvSpPr/>
          <p:nvPr/>
        </p:nvSpPr>
        <p:spPr>
          <a:xfrm>
            <a:off x="2730100" y="3602175"/>
            <a:ext cx="1565400" cy="6735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Quarantine and contact trace</a:t>
            </a:r>
            <a:endParaRPr sz="1100">
              <a:latin typeface="Inconsolata"/>
              <a:ea typeface="Inconsolata"/>
              <a:cs typeface="Inconsolata"/>
              <a:sym typeface="Inconsolata"/>
            </a:endParaRPr>
          </a:p>
        </p:txBody>
      </p:sp>
      <p:sp>
        <p:nvSpPr>
          <p:cNvPr id="62" name="Google Shape;62;p13"/>
          <p:cNvSpPr/>
          <p:nvPr/>
        </p:nvSpPr>
        <p:spPr>
          <a:xfrm>
            <a:off x="663575" y="3054544"/>
            <a:ext cx="1399200" cy="4800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Rapid COVID tests</a:t>
            </a:r>
            <a:endParaRPr sz="1100">
              <a:latin typeface="Inconsolata"/>
              <a:ea typeface="Inconsolata"/>
              <a:cs typeface="Inconsolata"/>
              <a:sym typeface="Inconsolata"/>
            </a:endParaRPr>
          </a:p>
        </p:txBody>
      </p:sp>
      <p:sp>
        <p:nvSpPr>
          <p:cNvPr id="63" name="Google Shape;63;p13"/>
          <p:cNvSpPr/>
          <p:nvPr/>
        </p:nvSpPr>
        <p:spPr>
          <a:xfrm>
            <a:off x="3211750" y="4505288"/>
            <a:ext cx="1399200" cy="4458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Fine students who party</a:t>
            </a:r>
            <a:endParaRPr sz="1100">
              <a:latin typeface="Inconsolata"/>
              <a:ea typeface="Inconsolata"/>
              <a:cs typeface="Inconsolata"/>
              <a:sym typeface="Inconsolata"/>
            </a:endParaRPr>
          </a:p>
        </p:txBody>
      </p:sp>
      <p:sp>
        <p:nvSpPr>
          <p:cNvPr id="64" name="Google Shape;64;p13"/>
          <p:cNvSpPr/>
          <p:nvPr/>
        </p:nvSpPr>
        <p:spPr>
          <a:xfrm>
            <a:off x="539625" y="3946500"/>
            <a:ext cx="1535100" cy="744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Off campus houses and fraternities are fined</a:t>
            </a:r>
            <a:endParaRPr sz="1100">
              <a:latin typeface="Inconsolata"/>
              <a:ea typeface="Inconsolata"/>
              <a:cs typeface="Inconsolata"/>
              <a:sym typeface="Inconsolata"/>
            </a:endParaRPr>
          </a:p>
        </p:txBody>
      </p:sp>
      <p:sp>
        <p:nvSpPr>
          <p:cNvPr id="65" name="Google Shape;65;p13"/>
          <p:cNvSpPr/>
          <p:nvPr/>
        </p:nvSpPr>
        <p:spPr>
          <a:xfrm>
            <a:off x="681575" y="1846938"/>
            <a:ext cx="1363200" cy="591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Increasing % of students use tests</a:t>
            </a:r>
            <a:endParaRPr sz="1100">
              <a:latin typeface="Inconsolata"/>
              <a:ea typeface="Inconsolata"/>
              <a:cs typeface="Inconsolata"/>
              <a:sym typeface="Inconsolata"/>
            </a:endParaRPr>
          </a:p>
        </p:txBody>
      </p:sp>
      <p:sp>
        <p:nvSpPr>
          <p:cNvPr id="66" name="Google Shape;66;p13"/>
          <p:cNvSpPr/>
          <p:nvPr/>
        </p:nvSpPr>
        <p:spPr>
          <a:xfrm>
            <a:off x="6844675" y="3919525"/>
            <a:ext cx="1674600" cy="6219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Designated dorms are occupied by infected students</a:t>
            </a:r>
            <a:endParaRPr sz="1100">
              <a:latin typeface="Inconsolata"/>
              <a:ea typeface="Inconsolata"/>
              <a:cs typeface="Inconsolata"/>
              <a:sym typeface="Inconsolata"/>
            </a:endParaRPr>
          </a:p>
        </p:txBody>
      </p:sp>
      <p:sp>
        <p:nvSpPr>
          <p:cNvPr id="67" name="Google Shape;67;p13"/>
          <p:cNvSpPr/>
          <p:nvPr/>
        </p:nvSpPr>
        <p:spPr>
          <a:xfrm>
            <a:off x="2625006" y="2348850"/>
            <a:ext cx="1149300" cy="4458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Fewer parties occur</a:t>
            </a:r>
            <a:endParaRPr sz="1100">
              <a:latin typeface="Inconsolata"/>
              <a:ea typeface="Inconsolata"/>
              <a:cs typeface="Inconsolata"/>
              <a:sym typeface="Inconsolata"/>
            </a:endParaRPr>
          </a:p>
        </p:txBody>
      </p:sp>
      <p:sp>
        <p:nvSpPr>
          <p:cNvPr id="68" name="Google Shape;68;p13"/>
          <p:cNvSpPr/>
          <p:nvPr/>
        </p:nvSpPr>
        <p:spPr>
          <a:xfrm>
            <a:off x="5830738" y="1735638"/>
            <a:ext cx="1197000" cy="5571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CU Boulder COVID surge is controlled</a:t>
            </a:r>
            <a:endParaRPr sz="1100">
              <a:latin typeface="Inconsolata"/>
              <a:ea typeface="Inconsolata"/>
              <a:cs typeface="Inconsolata"/>
              <a:sym typeface="Inconsolata"/>
            </a:endParaRPr>
          </a:p>
        </p:txBody>
      </p:sp>
      <p:sp>
        <p:nvSpPr>
          <p:cNvPr id="69" name="Google Shape;69;p13"/>
          <p:cNvSpPr/>
          <p:nvPr/>
        </p:nvSpPr>
        <p:spPr>
          <a:xfrm>
            <a:off x="7260906" y="2789950"/>
            <a:ext cx="1399200" cy="744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Students develop habit of using COVID tests</a:t>
            </a:r>
            <a:endParaRPr sz="1100">
              <a:latin typeface="Inconsolata"/>
              <a:ea typeface="Inconsolata"/>
              <a:cs typeface="Inconsolata"/>
              <a:sym typeface="Inconsolata"/>
            </a:endParaRPr>
          </a:p>
        </p:txBody>
      </p:sp>
      <p:sp>
        <p:nvSpPr>
          <p:cNvPr id="70" name="Google Shape;70;p13"/>
          <p:cNvSpPr/>
          <p:nvPr/>
        </p:nvSpPr>
        <p:spPr>
          <a:xfrm>
            <a:off x="4825256" y="3493675"/>
            <a:ext cx="1615500" cy="744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Fewer opportunities for students transmission</a:t>
            </a:r>
            <a:endParaRPr sz="1100">
              <a:latin typeface="Inconsolata"/>
              <a:ea typeface="Inconsolata"/>
              <a:cs typeface="Inconsolata"/>
              <a:sym typeface="Inconsolata"/>
            </a:endParaRPr>
          </a:p>
        </p:txBody>
      </p:sp>
      <p:sp>
        <p:nvSpPr>
          <p:cNvPr id="71" name="Google Shape;71;p13"/>
          <p:cNvSpPr/>
          <p:nvPr/>
        </p:nvSpPr>
        <p:spPr>
          <a:xfrm>
            <a:off x="4328275" y="88925"/>
            <a:ext cx="4670400" cy="445800"/>
          </a:xfrm>
          <a:prstGeom prst="rightArrow">
            <a:avLst>
              <a:gd fmla="val 50000" name="adj1"/>
              <a:gd fmla="val 50000" name="adj2"/>
            </a:avLst>
          </a:prstGeom>
          <a:solidFill>
            <a:srgbClr val="D9D9D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Time</a:t>
            </a:r>
            <a:endParaRPr b="1"/>
          </a:p>
        </p:txBody>
      </p:sp>
      <p:pic>
        <p:nvPicPr>
          <p:cNvPr id="72" name="Google Shape;72;p13">
            <a:hlinkClick r:id="rId3"/>
          </p:cNvPr>
          <p:cNvPicPr preferRelativeResize="0"/>
          <p:nvPr/>
        </p:nvPicPr>
        <p:blipFill>
          <a:blip r:embed="rId4">
            <a:alphaModFix/>
          </a:blip>
          <a:stretch>
            <a:fillRect/>
          </a:stretch>
        </p:blipFill>
        <p:spPr>
          <a:xfrm>
            <a:off x="8660112" y="4691100"/>
            <a:ext cx="467489" cy="445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76" name="Shape 76"/>
        <p:cNvGrpSpPr/>
        <p:nvPr/>
      </p:nvGrpSpPr>
      <p:grpSpPr>
        <a:xfrm>
          <a:off x="0" y="0"/>
          <a:ext cx="0" cy="0"/>
          <a:chOff x="0" y="0"/>
          <a:chExt cx="0" cy="0"/>
        </a:xfrm>
      </p:grpSpPr>
      <p:sp>
        <p:nvSpPr>
          <p:cNvPr id="77" name="Google Shape;77;p14"/>
          <p:cNvSpPr/>
          <p:nvPr/>
        </p:nvSpPr>
        <p:spPr>
          <a:xfrm>
            <a:off x="4477698" y="3564280"/>
            <a:ext cx="977400" cy="1540200"/>
          </a:xfrm>
          <a:prstGeom prst="up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4"/>
          <p:cNvSpPr/>
          <p:nvPr/>
        </p:nvSpPr>
        <p:spPr>
          <a:xfrm>
            <a:off x="6803411" y="3564280"/>
            <a:ext cx="977400" cy="1540200"/>
          </a:xfrm>
          <a:prstGeom prst="up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4"/>
          <p:cNvSpPr/>
          <p:nvPr/>
        </p:nvSpPr>
        <p:spPr>
          <a:xfrm>
            <a:off x="2151986" y="3564280"/>
            <a:ext cx="977400" cy="1540200"/>
          </a:xfrm>
          <a:prstGeom prst="up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4"/>
          <p:cNvSpPr txBox="1"/>
          <p:nvPr/>
        </p:nvSpPr>
        <p:spPr>
          <a:xfrm>
            <a:off x="0" y="0"/>
            <a:ext cx="2812500" cy="591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800">
                <a:solidFill>
                  <a:srgbClr val="434343"/>
                </a:solidFill>
                <a:latin typeface="Fjalla One"/>
                <a:ea typeface="Fjalla One"/>
                <a:cs typeface="Fjalla One"/>
                <a:sym typeface="Fjalla One"/>
              </a:rPr>
              <a:t>Theory of Change Template I</a:t>
            </a:r>
            <a:endParaRPr sz="1800">
              <a:solidFill>
                <a:srgbClr val="434343"/>
              </a:solidFill>
              <a:latin typeface="Fjalla One"/>
              <a:ea typeface="Fjalla One"/>
              <a:cs typeface="Fjalla One"/>
              <a:sym typeface="Fjalla One"/>
            </a:endParaRPr>
          </a:p>
        </p:txBody>
      </p:sp>
      <p:sp>
        <p:nvSpPr>
          <p:cNvPr id="81" name="Google Shape;81;p14"/>
          <p:cNvSpPr txBox="1"/>
          <p:nvPr/>
        </p:nvSpPr>
        <p:spPr>
          <a:xfrm>
            <a:off x="425325" y="750950"/>
            <a:ext cx="8694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Inputs</a:t>
            </a:r>
            <a:endParaRPr b="1">
              <a:latin typeface="Inconsolata"/>
              <a:ea typeface="Inconsolata"/>
              <a:cs typeface="Inconsolata"/>
              <a:sym typeface="Inconsolata"/>
            </a:endParaRPr>
          </a:p>
        </p:txBody>
      </p:sp>
      <p:sp>
        <p:nvSpPr>
          <p:cNvPr id="82" name="Google Shape;82;p14"/>
          <p:cNvSpPr txBox="1"/>
          <p:nvPr/>
        </p:nvSpPr>
        <p:spPr>
          <a:xfrm>
            <a:off x="2151975" y="742975"/>
            <a:ext cx="11493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Activities</a:t>
            </a:r>
            <a:endParaRPr b="1">
              <a:latin typeface="Inconsolata"/>
              <a:ea typeface="Inconsolata"/>
              <a:cs typeface="Inconsolata"/>
              <a:sym typeface="Inconsolata"/>
            </a:endParaRPr>
          </a:p>
        </p:txBody>
      </p:sp>
      <p:sp>
        <p:nvSpPr>
          <p:cNvPr id="83" name="Google Shape;83;p14"/>
          <p:cNvSpPr txBox="1"/>
          <p:nvPr/>
        </p:nvSpPr>
        <p:spPr>
          <a:xfrm>
            <a:off x="4267225" y="742975"/>
            <a:ext cx="8550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Outputs</a:t>
            </a:r>
            <a:endParaRPr b="1">
              <a:latin typeface="Inconsolata"/>
              <a:ea typeface="Inconsolata"/>
              <a:cs typeface="Inconsolata"/>
              <a:sym typeface="Inconsolata"/>
            </a:endParaRPr>
          </a:p>
        </p:txBody>
      </p:sp>
      <p:sp>
        <p:nvSpPr>
          <p:cNvPr id="84" name="Google Shape;84;p14"/>
          <p:cNvSpPr txBox="1"/>
          <p:nvPr/>
        </p:nvSpPr>
        <p:spPr>
          <a:xfrm>
            <a:off x="8122022" y="742975"/>
            <a:ext cx="7347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Impact</a:t>
            </a:r>
            <a:endParaRPr b="1">
              <a:latin typeface="Inconsolata"/>
              <a:ea typeface="Inconsolata"/>
              <a:cs typeface="Inconsolata"/>
              <a:sym typeface="Inconsolata"/>
            </a:endParaRPr>
          </a:p>
        </p:txBody>
      </p:sp>
      <p:sp>
        <p:nvSpPr>
          <p:cNvPr id="85" name="Google Shape;85;p14"/>
          <p:cNvSpPr txBox="1"/>
          <p:nvPr/>
        </p:nvSpPr>
        <p:spPr>
          <a:xfrm>
            <a:off x="6098581" y="742975"/>
            <a:ext cx="9774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Outcomes</a:t>
            </a:r>
            <a:endParaRPr b="1">
              <a:latin typeface="Inconsolata"/>
              <a:ea typeface="Inconsolata"/>
              <a:cs typeface="Inconsolata"/>
              <a:sym typeface="Inconsolata"/>
            </a:endParaRPr>
          </a:p>
        </p:txBody>
      </p:sp>
      <p:sp>
        <p:nvSpPr>
          <p:cNvPr id="86" name="Google Shape;86;p14"/>
          <p:cNvSpPr/>
          <p:nvPr/>
        </p:nvSpPr>
        <p:spPr>
          <a:xfrm>
            <a:off x="129125" y="1222985"/>
            <a:ext cx="1363200" cy="2226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Inconsolata"/>
              <a:ea typeface="Inconsolata"/>
              <a:cs typeface="Inconsolata"/>
              <a:sym typeface="Inconsolata"/>
            </a:endParaRPr>
          </a:p>
        </p:txBody>
      </p:sp>
      <p:sp>
        <p:nvSpPr>
          <p:cNvPr id="87" name="Google Shape;87;p14"/>
          <p:cNvSpPr/>
          <p:nvPr/>
        </p:nvSpPr>
        <p:spPr>
          <a:xfrm>
            <a:off x="4328275" y="88925"/>
            <a:ext cx="4670400" cy="445800"/>
          </a:xfrm>
          <a:prstGeom prst="rightArrow">
            <a:avLst>
              <a:gd fmla="val 50000" name="adj1"/>
              <a:gd fmla="val 50000" name="adj2"/>
            </a:avLst>
          </a:prstGeom>
          <a:solidFill>
            <a:srgbClr val="D9D9D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Time</a:t>
            </a:r>
            <a:endParaRPr b="1"/>
          </a:p>
        </p:txBody>
      </p:sp>
      <p:sp>
        <p:nvSpPr>
          <p:cNvPr id="88" name="Google Shape;88;p14"/>
          <p:cNvSpPr/>
          <p:nvPr/>
        </p:nvSpPr>
        <p:spPr>
          <a:xfrm>
            <a:off x="1881725" y="4226050"/>
            <a:ext cx="6087900" cy="8253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Relevant Contextual Factors (e.g., location, culture, funding conditions, political climate)</a:t>
            </a:r>
            <a:endParaRPr sz="1100">
              <a:latin typeface="Inconsolata"/>
              <a:ea typeface="Inconsolata"/>
              <a:cs typeface="Inconsolata"/>
              <a:sym typeface="Inconsolata"/>
            </a:endParaRPr>
          </a:p>
        </p:txBody>
      </p:sp>
      <p:sp>
        <p:nvSpPr>
          <p:cNvPr id="89" name="Google Shape;89;p14"/>
          <p:cNvSpPr/>
          <p:nvPr/>
        </p:nvSpPr>
        <p:spPr>
          <a:xfrm>
            <a:off x="2042044" y="1222985"/>
            <a:ext cx="1363200" cy="2226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Inconsolata"/>
              <a:ea typeface="Inconsolata"/>
              <a:cs typeface="Inconsolata"/>
              <a:sym typeface="Inconsolata"/>
            </a:endParaRPr>
          </a:p>
        </p:txBody>
      </p:sp>
      <p:sp>
        <p:nvSpPr>
          <p:cNvPr id="90" name="Google Shape;90;p14"/>
          <p:cNvSpPr/>
          <p:nvPr/>
        </p:nvSpPr>
        <p:spPr>
          <a:xfrm>
            <a:off x="3954963" y="1222985"/>
            <a:ext cx="1363200" cy="2226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Inconsolata"/>
              <a:ea typeface="Inconsolata"/>
              <a:cs typeface="Inconsolata"/>
              <a:sym typeface="Inconsolata"/>
            </a:endParaRPr>
          </a:p>
        </p:txBody>
      </p:sp>
      <p:sp>
        <p:nvSpPr>
          <p:cNvPr id="91" name="Google Shape;91;p14"/>
          <p:cNvSpPr/>
          <p:nvPr/>
        </p:nvSpPr>
        <p:spPr>
          <a:xfrm>
            <a:off x="5867881" y="1222985"/>
            <a:ext cx="1363200" cy="2226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Inconsolata"/>
              <a:ea typeface="Inconsolata"/>
              <a:cs typeface="Inconsolata"/>
              <a:sym typeface="Inconsolata"/>
            </a:endParaRPr>
          </a:p>
        </p:txBody>
      </p:sp>
      <p:sp>
        <p:nvSpPr>
          <p:cNvPr id="92" name="Google Shape;92;p14"/>
          <p:cNvSpPr/>
          <p:nvPr/>
        </p:nvSpPr>
        <p:spPr>
          <a:xfrm>
            <a:off x="7780800" y="1222985"/>
            <a:ext cx="1363200" cy="2226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100">
              <a:latin typeface="Inconsolata"/>
              <a:ea typeface="Inconsolata"/>
              <a:cs typeface="Inconsolata"/>
              <a:sym typeface="Inconsolata"/>
            </a:endParaRPr>
          </a:p>
        </p:txBody>
      </p:sp>
      <p:cxnSp>
        <p:nvCxnSpPr>
          <p:cNvPr id="93" name="Google Shape;93;p14"/>
          <p:cNvCxnSpPr>
            <a:stCxn id="86" idx="3"/>
            <a:endCxn id="89" idx="1"/>
          </p:cNvCxnSpPr>
          <p:nvPr/>
        </p:nvCxnSpPr>
        <p:spPr>
          <a:xfrm>
            <a:off x="1492325" y="2336285"/>
            <a:ext cx="549600" cy="0"/>
          </a:xfrm>
          <a:prstGeom prst="straightConnector1">
            <a:avLst/>
          </a:prstGeom>
          <a:noFill/>
          <a:ln cap="flat" cmpd="sng" w="9525">
            <a:solidFill>
              <a:schemeClr val="dk2"/>
            </a:solidFill>
            <a:prstDash val="solid"/>
            <a:round/>
            <a:headEnd len="med" w="med" type="none"/>
            <a:tailEnd len="med" w="med" type="triangle"/>
          </a:ln>
        </p:spPr>
      </p:cxnSp>
      <p:cxnSp>
        <p:nvCxnSpPr>
          <p:cNvPr id="94" name="Google Shape;94;p14"/>
          <p:cNvCxnSpPr>
            <a:stCxn id="89" idx="3"/>
            <a:endCxn id="90" idx="1"/>
          </p:cNvCxnSpPr>
          <p:nvPr/>
        </p:nvCxnSpPr>
        <p:spPr>
          <a:xfrm>
            <a:off x="3405244" y="2336285"/>
            <a:ext cx="549600" cy="0"/>
          </a:xfrm>
          <a:prstGeom prst="straightConnector1">
            <a:avLst/>
          </a:prstGeom>
          <a:noFill/>
          <a:ln cap="flat" cmpd="sng" w="9525">
            <a:solidFill>
              <a:schemeClr val="dk2"/>
            </a:solidFill>
            <a:prstDash val="solid"/>
            <a:round/>
            <a:headEnd len="med" w="med" type="none"/>
            <a:tailEnd len="med" w="med" type="triangle"/>
          </a:ln>
        </p:spPr>
      </p:cxnSp>
      <p:cxnSp>
        <p:nvCxnSpPr>
          <p:cNvPr id="95" name="Google Shape;95;p14"/>
          <p:cNvCxnSpPr>
            <a:stCxn id="90" idx="3"/>
            <a:endCxn id="91" idx="1"/>
          </p:cNvCxnSpPr>
          <p:nvPr/>
        </p:nvCxnSpPr>
        <p:spPr>
          <a:xfrm>
            <a:off x="5318163" y="2336285"/>
            <a:ext cx="549600" cy="0"/>
          </a:xfrm>
          <a:prstGeom prst="straightConnector1">
            <a:avLst/>
          </a:prstGeom>
          <a:noFill/>
          <a:ln cap="flat" cmpd="sng" w="9525">
            <a:solidFill>
              <a:schemeClr val="dk2"/>
            </a:solidFill>
            <a:prstDash val="solid"/>
            <a:round/>
            <a:headEnd len="med" w="med" type="none"/>
            <a:tailEnd len="med" w="med" type="triangle"/>
          </a:ln>
        </p:spPr>
      </p:cxnSp>
      <p:cxnSp>
        <p:nvCxnSpPr>
          <p:cNvPr id="96" name="Google Shape;96;p14"/>
          <p:cNvCxnSpPr>
            <a:stCxn id="91" idx="3"/>
            <a:endCxn id="92" idx="1"/>
          </p:cNvCxnSpPr>
          <p:nvPr/>
        </p:nvCxnSpPr>
        <p:spPr>
          <a:xfrm>
            <a:off x="7231081" y="2336285"/>
            <a:ext cx="549600" cy="0"/>
          </a:xfrm>
          <a:prstGeom prst="straightConnector1">
            <a:avLst/>
          </a:prstGeom>
          <a:noFill/>
          <a:ln cap="flat" cmpd="sng" w="9525">
            <a:solidFill>
              <a:schemeClr val="dk2"/>
            </a:solidFill>
            <a:prstDash val="solid"/>
            <a:round/>
            <a:headEnd len="med" w="med" type="none"/>
            <a:tailEnd len="med" w="med" type="triangle"/>
          </a:ln>
        </p:spPr>
      </p:cxnSp>
      <p:pic>
        <p:nvPicPr>
          <p:cNvPr id="97" name="Google Shape;97;p14">
            <a:hlinkClick r:id="rId3"/>
          </p:cNvPr>
          <p:cNvPicPr preferRelativeResize="0"/>
          <p:nvPr/>
        </p:nvPicPr>
        <p:blipFill>
          <a:blip r:embed="rId4">
            <a:alphaModFix/>
          </a:blip>
          <a:stretch>
            <a:fillRect/>
          </a:stretch>
        </p:blipFill>
        <p:spPr>
          <a:xfrm>
            <a:off x="8660112" y="4691100"/>
            <a:ext cx="467489" cy="445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101" name="Shape 101"/>
        <p:cNvGrpSpPr/>
        <p:nvPr/>
      </p:nvGrpSpPr>
      <p:grpSpPr>
        <a:xfrm>
          <a:off x="0" y="0"/>
          <a:ext cx="0" cy="0"/>
          <a:chOff x="0" y="0"/>
          <a:chExt cx="0" cy="0"/>
        </a:xfrm>
      </p:grpSpPr>
      <p:sp>
        <p:nvSpPr>
          <p:cNvPr id="102" name="Google Shape;102;p15"/>
          <p:cNvSpPr txBox="1"/>
          <p:nvPr/>
        </p:nvSpPr>
        <p:spPr>
          <a:xfrm>
            <a:off x="0" y="0"/>
            <a:ext cx="2895000" cy="591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800">
                <a:solidFill>
                  <a:srgbClr val="434343"/>
                </a:solidFill>
                <a:latin typeface="Fjalla One"/>
                <a:ea typeface="Fjalla One"/>
                <a:cs typeface="Fjalla One"/>
                <a:sym typeface="Fjalla One"/>
              </a:rPr>
              <a:t>Theory of Change Template II</a:t>
            </a:r>
            <a:endParaRPr sz="1800">
              <a:solidFill>
                <a:srgbClr val="434343"/>
              </a:solidFill>
              <a:latin typeface="Fjalla One"/>
              <a:ea typeface="Fjalla One"/>
              <a:cs typeface="Fjalla One"/>
              <a:sym typeface="Fjalla One"/>
            </a:endParaRPr>
          </a:p>
        </p:txBody>
      </p:sp>
      <p:sp>
        <p:nvSpPr>
          <p:cNvPr id="103" name="Google Shape;103;p15"/>
          <p:cNvSpPr txBox="1"/>
          <p:nvPr/>
        </p:nvSpPr>
        <p:spPr>
          <a:xfrm>
            <a:off x="260225" y="750950"/>
            <a:ext cx="10248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Situation</a:t>
            </a:r>
            <a:endParaRPr b="1">
              <a:latin typeface="Inconsolata"/>
              <a:ea typeface="Inconsolata"/>
              <a:cs typeface="Inconsolata"/>
              <a:sym typeface="Inconsolata"/>
            </a:endParaRPr>
          </a:p>
        </p:txBody>
      </p:sp>
      <p:sp>
        <p:nvSpPr>
          <p:cNvPr id="104" name="Google Shape;104;p15"/>
          <p:cNvSpPr txBox="1"/>
          <p:nvPr/>
        </p:nvSpPr>
        <p:spPr>
          <a:xfrm>
            <a:off x="2014400" y="742975"/>
            <a:ext cx="11493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Activities</a:t>
            </a:r>
            <a:endParaRPr b="1">
              <a:latin typeface="Inconsolata"/>
              <a:ea typeface="Inconsolata"/>
              <a:cs typeface="Inconsolata"/>
              <a:sym typeface="Inconsolata"/>
            </a:endParaRPr>
          </a:p>
        </p:txBody>
      </p:sp>
      <p:sp>
        <p:nvSpPr>
          <p:cNvPr id="105" name="Google Shape;105;p15"/>
          <p:cNvSpPr txBox="1"/>
          <p:nvPr/>
        </p:nvSpPr>
        <p:spPr>
          <a:xfrm>
            <a:off x="4216119" y="742975"/>
            <a:ext cx="9774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Outputs</a:t>
            </a:r>
            <a:endParaRPr b="1">
              <a:latin typeface="Inconsolata"/>
              <a:ea typeface="Inconsolata"/>
              <a:cs typeface="Inconsolata"/>
              <a:sym typeface="Inconsolata"/>
            </a:endParaRPr>
          </a:p>
        </p:txBody>
      </p:sp>
      <p:sp>
        <p:nvSpPr>
          <p:cNvPr id="106" name="Google Shape;106;p15"/>
          <p:cNvSpPr txBox="1"/>
          <p:nvPr/>
        </p:nvSpPr>
        <p:spPr>
          <a:xfrm>
            <a:off x="7982322" y="793775"/>
            <a:ext cx="7347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Goals</a:t>
            </a:r>
            <a:endParaRPr b="1">
              <a:latin typeface="Inconsolata"/>
              <a:ea typeface="Inconsolata"/>
              <a:cs typeface="Inconsolata"/>
              <a:sym typeface="Inconsolata"/>
            </a:endParaRPr>
          </a:p>
        </p:txBody>
      </p:sp>
      <p:sp>
        <p:nvSpPr>
          <p:cNvPr id="107" name="Google Shape;107;p15"/>
          <p:cNvSpPr txBox="1"/>
          <p:nvPr/>
        </p:nvSpPr>
        <p:spPr>
          <a:xfrm>
            <a:off x="6174781" y="742975"/>
            <a:ext cx="9774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Outcomes</a:t>
            </a:r>
            <a:endParaRPr b="1">
              <a:latin typeface="Inconsolata"/>
              <a:ea typeface="Inconsolata"/>
              <a:cs typeface="Inconsolata"/>
              <a:sym typeface="Inconsolata"/>
            </a:endParaRPr>
          </a:p>
        </p:txBody>
      </p:sp>
      <p:sp>
        <p:nvSpPr>
          <p:cNvPr id="108" name="Google Shape;108;p15"/>
          <p:cNvSpPr/>
          <p:nvPr/>
        </p:nvSpPr>
        <p:spPr>
          <a:xfrm>
            <a:off x="3954700" y="1449288"/>
            <a:ext cx="1565400" cy="6735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Come directly from the activities</a:t>
            </a:r>
            <a:endParaRPr sz="1100">
              <a:latin typeface="Inconsolata"/>
              <a:ea typeface="Inconsolata"/>
              <a:cs typeface="Inconsolata"/>
              <a:sym typeface="Inconsolata"/>
            </a:endParaRPr>
          </a:p>
        </p:txBody>
      </p:sp>
      <p:sp>
        <p:nvSpPr>
          <p:cNvPr id="109" name="Google Shape;109;p15"/>
          <p:cNvSpPr/>
          <p:nvPr/>
        </p:nvSpPr>
        <p:spPr>
          <a:xfrm>
            <a:off x="1889125" y="1714700"/>
            <a:ext cx="1513800" cy="4800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Actions that the organization takes</a:t>
            </a:r>
            <a:endParaRPr sz="1100">
              <a:latin typeface="Inconsolata"/>
              <a:ea typeface="Inconsolata"/>
              <a:cs typeface="Inconsolata"/>
              <a:sym typeface="Inconsolata"/>
            </a:endParaRPr>
          </a:p>
        </p:txBody>
      </p:sp>
      <p:sp>
        <p:nvSpPr>
          <p:cNvPr id="110" name="Google Shape;110;p15"/>
          <p:cNvSpPr/>
          <p:nvPr/>
        </p:nvSpPr>
        <p:spPr>
          <a:xfrm>
            <a:off x="91025" y="2462938"/>
            <a:ext cx="1363200" cy="591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Problem Statement</a:t>
            </a:r>
            <a:endParaRPr sz="1100">
              <a:latin typeface="Inconsolata"/>
              <a:ea typeface="Inconsolata"/>
              <a:cs typeface="Inconsolata"/>
              <a:sym typeface="Inconsolata"/>
            </a:endParaRPr>
          </a:p>
        </p:txBody>
      </p:sp>
      <p:sp>
        <p:nvSpPr>
          <p:cNvPr id="111" name="Google Shape;111;p15"/>
          <p:cNvSpPr/>
          <p:nvPr/>
        </p:nvSpPr>
        <p:spPr>
          <a:xfrm>
            <a:off x="5957025" y="1431225"/>
            <a:ext cx="1565400" cy="5571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The impact on the target population over time</a:t>
            </a:r>
            <a:endParaRPr sz="1100">
              <a:latin typeface="Inconsolata"/>
              <a:ea typeface="Inconsolata"/>
              <a:cs typeface="Inconsolata"/>
              <a:sym typeface="Inconsolata"/>
            </a:endParaRPr>
          </a:p>
        </p:txBody>
      </p:sp>
      <p:sp>
        <p:nvSpPr>
          <p:cNvPr id="112" name="Google Shape;112;p15"/>
          <p:cNvSpPr/>
          <p:nvPr/>
        </p:nvSpPr>
        <p:spPr>
          <a:xfrm>
            <a:off x="7803550" y="2293125"/>
            <a:ext cx="1301100" cy="744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Ideal improved state of affairs</a:t>
            </a:r>
            <a:endParaRPr sz="1100">
              <a:latin typeface="Inconsolata"/>
              <a:ea typeface="Inconsolata"/>
              <a:cs typeface="Inconsolata"/>
              <a:sym typeface="Inconsolata"/>
            </a:endParaRPr>
          </a:p>
        </p:txBody>
      </p:sp>
      <p:sp>
        <p:nvSpPr>
          <p:cNvPr id="113" name="Google Shape;113;p15"/>
          <p:cNvSpPr/>
          <p:nvPr/>
        </p:nvSpPr>
        <p:spPr>
          <a:xfrm>
            <a:off x="4328275" y="88925"/>
            <a:ext cx="4670400" cy="445800"/>
          </a:xfrm>
          <a:prstGeom prst="rightArrow">
            <a:avLst>
              <a:gd fmla="val 50000" name="adj1"/>
              <a:gd fmla="val 50000" name="adj2"/>
            </a:avLst>
          </a:prstGeom>
          <a:solidFill>
            <a:srgbClr val="D9D9D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Time</a:t>
            </a:r>
            <a:endParaRPr b="1"/>
          </a:p>
        </p:txBody>
      </p:sp>
      <p:sp>
        <p:nvSpPr>
          <p:cNvPr id="114" name="Google Shape;114;p15"/>
          <p:cNvSpPr/>
          <p:nvPr/>
        </p:nvSpPr>
        <p:spPr>
          <a:xfrm>
            <a:off x="1889125" y="3013675"/>
            <a:ext cx="1513800" cy="4800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Actions that the organization takes</a:t>
            </a:r>
            <a:endParaRPr sz="1100">
              <a:latin typeface="Inconsolata"/>
              <a:ea typeface="Inconsolata"/>
              <a:cs typeface="Inconsolata"/>
              <a:sym typeface="Inconsolata"/>
            </a:endParaRPr>
          </a:p>
        </p:txBody>
      </p:sp>
      <p:sp>
        <p:nvSpPr>
          <p:cNvPr id="115" name="Google Shape;115;p15"/>
          <p:cNvSpPr/>
          <p:nvPr/>
        </p:nvSpPr>
        <p:spPr>
          <a:xfrm>
            <a:off x="3954700" y="2367163"/>
            <a:ext cx="1565400" cy="6735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Come directly from the activities</a:t>
            </a:r>
            <a:endParaRPr sz="1100">
              <a:latin typeface="Inconsolata"/>
              <a:ea typeface="Inconsolata"/>
              <a:cs typeface="Inconsolata"/>
              <a:sym typeface="Inconsolata"/>
            </a:endParaRPr>
          </a:p>
        </p:txBody>
      </p:sp>
      <p:sp>
        <p:nvSpPr>
          <p:cNvPr id="116" name="Google Shape;116;p15"/>
          <p:cNvSpPr/>
          <p:nvPr/>
        </p:nvSpPr>
        <p:spPr>
          <a:xfrm>
            <a:off x="3954700" y="3266975"/>
            <a:ext cx="1565400" cy="6735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Come directly from the activities</a:t>
            </a:r>
            <a:endParaRPr sz="1100">
              <a:latin typeface="Inconsolata"/>
              <a:ea typeface="Inconsolata"/>
              <a:cs typeface="Inconsolata"/>
              <a:sym typeface="Inconsolata"/>
            </a:endParaRPr>
          </a:p>
        </p:txBody>
      </p:sp>
      <p:sp>
        <p:nvSpPr>
          <p:cNvPr id="117" name="Google Shape;117;p15"/>
          <p:cNvSpPr/>
          <p:nvPr/>
        </p:nvSpPr>
        <p:spPr>
          <a:xfrm>
            <a:off x="5957025" y="2407300"/>
            <a:ext cx="1565400" cy="5571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The impact on the target population over time</a:t>
            </a:r>
            <a:endParaRPr sz="1100">
              <a:latin typeface="Inconsolata"/>
              <a:ea typeface="Inconsolata"/>
              <a:cs typeface="Inconsolata"/>
              <a:sym typeface="Inconsolata"/>
            </a:endParaRPr>
          </a:p>
        </p:txBody>
      </p:sp>
      <p:sp>
        <p:nvSpPr>
          <p:cNvPr id="118" name="Google Shape;118;p15"/>
          <p:cNvSpPr/>
          <p:nvPr/>
        </p:nvSpPr>
        <p:spPr>
          <a:xfrm>
            <a:off x="5957025" y="3325175"/>
            <a:ext cx="1565400" cy="5571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The impact on the target population over time</a:t>
            </a:r>
            <a:endParaRPr sz="1100">
              <a:latin typeface="Inconsolata"/>
              <a:ea typeface="Inconsolata"/>
              <a:cs typeface="Inconsolata"/>
              <a:sym typeface="Inconsolata"/>
            </a:endParaRPr>
          </a:p>
        </p:txBody>
      </p:sp>
      <p:cxnSp>
        <p:nvCxnSpPr>
          <p:cNvPr id="119" name="Google Shape;119;p15"/>
          <p:cNvCxnSpPr>
            <a:stCxn id="110" idx="0"/>
            <a:endCxn id="109" idx="1"/>
          </p:cNvCxnSpPr>
          <p:nvPr/>
        </p:nvCxnSpPr>
        <p:spPr>
          <a:xfrm flipH="1" rot="10800000">
            <a:off x="772625" y="1954738"/>
            <a:ext cx="1116600" cy="508200"/>
          </a:xfrm>
          <a:prstGeom prst="straightConnector1">
            <a:avLst/>
          </a:prstGeom>
          <a:noFill/>
          <a:ln cap="flat" cmpd="sng" w="9525">
            <a:solidFill>
              <a:schemeClr val="dk2"/>
            </a:solidFill>
            <a:prstDash val="solid"/>
            <a:round/>
            <a:headEnd len="med" w="med" type="none"/>
            <a:tailEnd len="med" w="med" type="triangle"/>
          </a:ln>
        </p:spPr>
      </p:cxnSp>
      <p:cxnSp>
        <p:nvCxnSpPr>
          <p:cNvPr id="120" name="Google Shape;120;p15"/>
          <p:cNvCxnSpPr>
            <a:stCxn id="110" idx="2"/>
            <a:endCxn id="114" idx="1"/>
          </p:cNvCxnSpPr>
          <p:nvPr/>
        </p:nvCxnSpPr>
        <p:spPr>
          <a:xfrm>
            <a:off x="772625" y="3054538"/>
            <a:ext cx="1116600" cy="199200"/>
          </a:xfrm>
          <a:prstGeom prst="straightConnector1">
            <a:avLst/>
          </a:prstGeom>
          <a:noFill/>
          <a:ln cap="flat" cmpd="sng" w="9525">
            <a:solidFill>
              <a:schemeClr val="dk2"/>
            </a:solidFill>
            <a:prstDash val="solid"/>
            <a:round/>
            <a:headEnd len="med" w="med" type="none"/>
            <a:tailEnd len="med" w="med" type="triangle"/>
          </a:ln>
        </p:spPr>
      </p:cxnSp>
      <p:cxnSp>
        <p:nvCxnSpPr>
          <p:cNvPr id="121" name="Google Shape;121;p15"/>
          <p:cNvCxnSpPr>
            <a:stCxn id="109" idx="3"/>
            <a:endCxn id="108" idx="1"/>
          </p:cNvCxnSpPr>
          <p:nvPr/>
        </p:nvCxnSpPr>
        <p:spPr>
          <a:xfrm flipH="1" rot="10800000">
            <a:off x="3402925" y="1786100"/>
            <a:ext cx="551700" cy="168600"/>
          </a:xfrm>
          <a:prstGeom prst="straightConnector1">
            <a:avLst/>
          </a:prstGeom>
          <a:noFill/>
          <a:ln cap="flat" cmpd="sng" w="9525">
            <a:solidFill>
              <a:schemeClr val="dk2"/>
            </a:solidFill>
            <a:prstDash val="solid"/>
            <a:round/>
            <a:headEnd len="med" w="med" type="none"/>
            <a:tailEnd len="med" w="med" type="triangle"/>
          </a:ln>
        </p:spPr>
      </p:cxnSp>
      <p:cxnSp>
        <p:nvCxnSpPr>
          <p:cNvPr id="122" name="Google Shape;122;p15"/>
          <p:cNvCxnSpPr>
            <a:stCxn id="109" idx="3"/>
            <a:endCxn id="115" idx="1"/>
          </p:cNvCxnSpPr>
          <p:nvPr/>
        </p:nvCxnSpPr>
        <p:spPr>
          <a:xfrm>
            <a:off x="3402925" y="1954700"/>
            <a:ext cx="551700" cy="749100"/>
          </a:xfrm>
          <a:prstGeom prst="straightConnector1">
            <a:avLst/>
          </a:prstGeom>
          <a:noFill/>
          <a:ln cap="flat" cmpd="sng" w="9525">
            <a:solidFill>
              <a:schemeClr val="dk2"/>
            </a:solidFill>
            <a:prstDash val="solid"/>
            <a:round/>
            <a:headEnd len="med" w="med" type="none"/>
            <a:tailEnd len="med" w="med" type="triangle"/>
          </a:ln>
        </p:spPr>
      </p:cxnSp>
      <p:cxnSp>
        <p:nvCxnSpPr>
          <p:cNvPr id="123" name="Google Shape;123;p15"/>
          <p:cNvCxnSpPr>
            <a:stCxn id="114" idx="3"/>
            <a:endCxn id="116" idx="1"/>
          </p:cNvCxnSpPr>
          <p:nvPr/>
        </p:nvCxnSpPr>
        <p:spPr>
          <a:xfrm>
            <a:off x="3402925" y="3253675"/>
            <a:ext cx="551700" cy="350100"/>
          </a:xfrm>
          <a:prstGeom prst="straightConnector1">
            <a:avLst/>
          </a:prstGeom>
          <a:noFill/>
          <a:ln cap="flat" cmpd="sng" w="9525">
            <a:solidFill>
              <a:schemeClr val="dk2"/>
            </a:solidFill>
            <a:prstDash val="solid"/>
            <a:round/>
            <a:headEnd len="med" w="med" type="none"/>
            <a:tailEnd len="med" w="med" type="triangle"/>
          </a:ln>
        </p:spPr>
      </p:cxnSp>
      <p:cxnSp>
        <p:nvCxnSpPr>
          <p:cNvPr id="124" name="Google Shape;124;p15"/>
          <p:cNvCxnSpPr>
            <a:stCxn id="108" idx="3"/>
            <a:endCxn id="117" idx="1"/>
          </p:cNvCxnSpPr>
          <p:nvPr/>
        </p:nvCxnSpPr>
        <p:spPr>
          <a:xfrm>
            <a:off x="5520100" y="1786038"/>
            <a:ext cx="436800" cy="899700"/>
          </a:xfrm>
          <a:prstGeom prst="straightConnector1">
            <a:avLst/>
          </a:prstGeom>
          <a:noFill/>
          <a:ln cap="flat" cmpd="sng" w="9525">
            <a:solidFill>
              <a:schemeClr val="dk2"/>
            </a:solidFill>
            <a:prstDash val="solid"/>
            <a:round/>
            <a:headEnd len="med" w="med" type="none"/>
            <a:tailEnd len="med" w="med" type="triangle"/>
          </a:ln>
        </p:spPr>
      </p:cxnSp>
      <p:cxnSp>
        <p:nvCxnSpPr>
          <p:cNvPr id="125" name="Google Shape;125;p15"/>
          <p:cNvCxnSpPr>
            <a:stCxn id="115" idx="3"/>
            <a:endCxn id="111" idx="1"/>
          </p:cNvCxnSpPr>
          <p:nvPr/>
        </p:nvCxnSpPr>
        <p:spPr>
          <a:xfrm flipH="1" rot="10800000">
            <a:off x="5520100" y="1709713"/>
            <a:ext cx="436800" cy="994200"/>
          </a:xfrm>
          <a:prstGeom prst="straightConnector1">
            <a:avLst/>
          </a:prstGeom>
          <a:noFill/>
          <a:ln cap="flat" cmpd="sng" w="9525">
            <a:solidFill>
              <a:schemeClr val="dk2"/>
            </a:solidFill>
            <a:prstDash val="solid"/>
            <a:round/>
            <a:headEnd len="med" w="med" type="none"/>
            <a:tailEnd len="med" w="med" type="triangle"/>
          </a:ln>
        </p:spPr>
      </p:cxnSp>
      <p:cxnSp>
        <p:nvCxnSpPr>
          <p:cNvPr id="126" name="Google Shape;126;p15"/>
          <p:cNvCxnSpPr>
            <a:stCxn id="116" idx="3"/>
            <a:endCxn id="118" idx="1"/>
          </p:cNvCxnSpPr>
          <p:nvPr/>
        </p:nvCxnSpPr>
        <p:spPr>
          <a:xfrm>
            <a:off x="5520100" y="3603725"/>
            <a:ext cx="436800" cy="0"/>
          </a:xfrm>
          <a:prstGeom prst="straightConnector1">
            <a:avLst/>
          </a:prstGeom>
          <a:noFill/>
          <a:ln cap="flat" cmpd="sng" w="9525">
            <a:solidFill>
              <a:schemeClr val="dk2"/>
            </a:solidFill>
            <a:prstDash val="solid"/>
            <a:round/>
            <a:headEnd len="med" w="med" type="none"/>
            <a:tailEnd len="med" w="med" type="triangle"/>
          </a:ln>
        </p:spPr>
      </p:cxnSp>
      <p:cxnSp>
        <p:nvCxnSpPr>
          <p:cNvPr id="127" name="Google Shape;127;p15"/>
          <p:cNvCxnSpPr>
            <a:stCxn id="118" idx="3"/>
            <a:endCxn id="112" idx="1"/>
          </p:cNvCxnSpPr>
          <p:nvPr/>
        </p:nvCxnSpPr>
        <p:spPr>
          <a:xfrm flipH="1" rot="10800000">
            <a:off x="7522425" y="2665325"/>
            <a:ext cx="281100" cy="938400"/>
          </a:xfrm>
          <a:prstGeom prst="straightConnector1">
            <a:avLst/>
          </a:prstGeom>
          <a:noFill/>
          <a:ln cap="flat" cmpd="sng" w="9525">
            <a:solidFill>
              <a:schemeClr val="dk2"/>
            </a:solidFill>
            <a:prstDash val="solid"/>
            <a:round/>
            <a:headEnd len="med" w="med" type="none"/>
            <a:tailEnd len="med" w="med" type="triangle"/>
          </a:ln>
        </p:spPr>
      </p:cxnSp>
      <p:cxnSp>
        <p:nvCxnSpPr>
          <p:cNvPr id="128" name="Google Shape;128;p15"/>
          <p:cNvCxnSpPr>
            <a:stCxn id="117" idx="3"/>
            <a:endCxn id="112" idx="1"/>
          </p:cNvCxnSpPr>
          <p:nvPr/>
        </p:nvCxnSpPr>
        <p:spPr>
          <a:xfrm flipH="1" rot="10800000">
            <a:off x="7522425" y="2665450"/>
            <a:ext cx="281100" cy="20400"/>
          </a:xfrm>
          <a:prstGeom prst="straightConnector1">
            <a:avLst/>
          </a:prstGeom>
          <a:noFill/>
          <a:ln cap="flat" cmpd="sng" w="9525">
            <a:solidFill>
              <a:schemeClr val="dk2"/>
            </a:solidFill>
            <a:prstDash val="solid"/>
            <a:round/>
            <a:headEnd len="med" w="med" type="none"/>
            <a:tailEnd len="med" w="med" type="triangle"/>
          </a:ln>
        </p:spPr>
      </p:cxnSp>
      <p:cxnSp>
        <p:nvCxnSpPr>
          <p:cNvPr id="129" name="Google Shape;129;p15"/>
          <p:cNvCxnSpPr>
            <a:stCxn id="111" idx="3"/>
            <a:endCxn id="112" idx="1"/>
          </p:cNvCxnSpPr>
          <p:nvPr/>
        </p:nvCxnSpPr>
        <p:spPr>
          <a:xfrm>
            <a:off x="7522425" y="1709775"/>
            <a:ext cx="281100" cy="955800"/>
          </a:xfrm>
          <a:prstGeom prst="straightConnector1">
            <a:avLst/>
          </a:prstGeom>
          <a:noFill/>
          <a:ln cap="flat" cmpd="sng" w="9525">
            <a:solidFill>
              <a:schemeClr val="dk2"/>
            </a:solidFill>
            <a:prstDash val="solid"/>
            <a:round/>
            <a:headEnd len="med" w="med" type="none"/>
            <a:tailEnd len="med" w="med" type="triangle"/>
          </a:ln>
        </p:spPr>
      </p:cxnSp>
      <p:pic>
        <p:nvPicPr>
          <p:cNvPr id="130" name="Google Shape;130;p15">
            <a:hlinkClick r:id="rId3"/>
          </p:cNvPr>
          <p:cNvPicPr preferRelativeResize="0"/>
          <p:nvPr/>
        </p:nvPicPr>
        <p:blipFill>
          <a:blip r:embed="rId4">
            <a:alphaModFix/>
          </a:blip>
          <a:stretch>
            <a:fillRect/>
          </a:stretch>
        </p:blipFill>
        <p:spPr>
          <a:xfrm>
            <a:off x="8660112" y="4691100"/>
            <a:ext cx="467489" cy="445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134" name="Shape 134"/>
        <p:cNvGrpSpPr/>
        <p:nvPr/>
      </p:nvGrpSpPr>
      <p:grpSpPr>
        <a:xfrm>
          <a:off x="0" y="0"/>
          <a:ext cx="0" cy="0"/>
          <a:chOff x="0" y="0"/>
          <a:chExt cx="0" cy="0"/>
        </a:xfrm>
      </p:grpSpPr>
      <p:sp>
        <p:nvSpPr>
          <p:cNvPr id="135" name="Google Shape;135;p16"/>
          <p:cNvSpPr txBox="1"/>
          <p:nvPr/>
        </p:nvSpPr>
        <p:spPr>
          <a:xfrm>
            <a:off x="0" y="0"/>
            <a:ext cx="4088700" cy="591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800">
                <a:solidFill>
                  <a:srgbClr val="434343"/>
                </a:solidFill>
                <a:latin typeface="Fjalla One"/>
                <a:ea typeface="Fjalla One"/>
                <a:cs typeface="Fjalla One"/>
                <a:sym typeface="Fjalla One"/>
              </a:rPr>
              <a:t>Theory of Change Template III</a:t>
            </a:r>
            <a:endParaRPr sz="1800">
              <a:solidFill>
                <a:srgbClr val="434343"/>
              </a:solidFill>
              <a:latin typeface="Fjalla One"/>
              <a:ea typeface="Fjalla One"/>
              <a:cs typeface="Fjalla One"/>
              <a:sym typeface="Fjalla One"/>
            </a:endParaRPr>
          </a:p>
        </p:txBody>
      </p:sp>
      <p:sp>
        <p:nvSpPr>
          <p:cNvPr id="136" name="Google Shape;136;p16"/>
          <p:cNvSpPr txBox="1"/>
          <p:nvPr/>
        </p:nvSpPr>
        <p:spPr>
          <a:xfrm>
            <a:off x="0" y="4337075"/>
            <a:ext cx="10248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Problem Statement</a:t>
            </a:r>
            <a:endParaRPr b="1">
              <a:latin typeface="Inconsolata"/>
              <a:ea typeface="Inconsolata"/>
              <a:cs typeface="Inconsolata"/>
              <a:sym typeface="Inconsolata"/>
            </a:endParaRPr>
          </a:p>
        </p:txBody>
      </p:sp>
      <p:sp>
        <p:nvSpPr>
          <p:cNvPr id="137" name="Google Shape;137;p16"/>
          <p:cNvSpPr txBox="1"/>
          <p:nvPr/>
        </p:nvSpPr>
        <p:spPr>
          <a:xfrm>
            <a:off x="0" y="3421669"/>
            <a:ext cx="11970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Design Principles</a:t>
            </a:r>
            <a:endParaRPr b="1">
              <a:latin typeface="Inconsolata"/>
              <a:ea typeface="Inconsolata"/>
              <a:cs typeface="Inconsolata"/>
              <a:sym typeface="Inconsolata"/>
            </a:endParaRPr>
          </a:p>
        </p:txBody>
      </p:sp>
      <p:sp>
        <p:nvSpPr>
          <p:cNvPr id="138" name="Google Shape;138;p16"/>
          <p:cNvSpPr/>
          <p:nvPr/>
        </p:nvSpPr>
        <p:spPr>
          <a:xfrm>
            <a:off x="1482725" y="2543800"/>
            <a:ext cx="2710800" cy="3540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Program’s actions to create change</a:t>
            </a:r>
            <a:endParaRPr sz="1100">
              <a:latin typeface="Inconsolata"/>
              <a:ea typeface="Inconsolata"/>
              <a:cs typeface="Inconsolata"/>
              <a:sym typeface="Inconsolata"/>
            </a:endParaRPr>
          </a:p>
        </p:txBody>
      </p:sp>
      <p:sp>
        <p:nvSpPr>
          <p:cNvPr id="139" name="Google Shape;139;p16"/>
          <p:cNvSpPr/>
          <p:nvPr/>
        </p:nvSpPr>
        <p:spPr>
          <a:xfrm>
            <a:off x="2615225" y="4460175"/>
            <a:ext cx="3263700" cy="4458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Situation that inspires the program</a:t>
            </a:r>
            <a:endParaRPr sz="1100">
              <a:latin typeface="Inconsolata"/>
              <a:ea typeface="Inconsolata"/>
              <a:cs typeface="Inconsolata"/>
              <a:sym typeface="Inconsolata"/>
            </a:endParaRPr>
          </a:p>
        </p:txBody>
      </p:sp>
      <p:sp>
        <p:nvSpPr>
          <p:cNvPr id="140" name="Google Shape;140;p16"/>
          <p:cNvSpPr/>
          <p:nvPr/>
        </p:nvSpPr>
        <p:spPr>
          <a:xfrm>
            <a:off x="1482725" y="3480850"/>
            <a:ext cx="2312100" cy="4800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Principles and concepts underlying the program</a:t>
            </a:r>
            <a:endParaRPr sz="1100">
              <a:latin typeface="Inconsolata"/>
              <a:ea typeface="Inconsolata"/>
              <a:cs typeface="Inconsolata"/>
              <a:sym typeface="Inconsolata"/>
            </a:endParaRPr>
          </a:p>
        </p:txBody>
      </p:sp>
      <p:sp>
        <p:nvSpPr>
          <p:cNvPr id="141" name="Google Shape;141;p16"/>
          <p:cNvSpPr/>
          <p:nvPr/>
        </p:nvSpPr>
        <p:spPr>
          <a:xfrm>
            <a:off x="1615025" y="1356325"/>
            <a:ext cx="2034900" cy="591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100">
                <a:latin typeface="Inconsolata"/>
                <a:ea typeface="Inconsolata"/>
                <a:cs typeface="Inconsolata"/>
                <a:sym typeface="Inconsolata"/>
              </a:rPr>
              <a:t>Intended program effects for the population</a:t>
            </a:r>
            <a:endParaRPr sz="1100">
              <a:latin typeface="Inconsolata"/>
              <a:ea typeface="Inconsolata"/>
              <a:cs typeface="Inconsolata"/>
              <a:sym typeface="Inconsolata"/>
            </a:endParaRPr>
          </a:p>
        </p:txBody>
      </p:sp>
      <p:sp>
        <p:nvSpPr>
          <p:cNvPr id="142" name="Google Shape;142;p16"/>
          <p:cNvSpPr/>
          <p:nvPr/>
        </p:nvSpPr>
        <p:spPr>
          <a:xfrm>
            <a:off x="3231173" y="591600"/>
            <a:ext cx="3426900" cy="5571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How the program leads to a better state of affairs</a:t>
            </a:r>
            <a:endParaRPr sz="1100">
              <a:latin typeface="Inconsolata"/>
              <a:ea typeface="Inconsolata"/>
              <a:cs typeface="Inconsolata"/>
              <a:sym typeface="Inconsolata"/>
            </a:endParaRPr>
          </a:p>
        </p:txBody>
      </p:sp>
      <p:sp>
        <p:nvSpPr>
          <p:cNvPr id="143" name="Google Shape;143;p16"/>
          <p:cNvSpPr/>
          <p:nvPr/>
        </p:nvSpPr>
        <p:spPr>
          <a:xfrm rot="-5400000">
            <a:off x="6518100" y="2190375"/>
            <a:ext cx="4475700" cy="445800"/>
          </a:xfrm>
          <a:prstGeom prst="rightArrow">
            <a:avLst>
              <a:gd fmla="val 50000" name="adj1"/>
              <a:gd fmla="val 50000" name="adj2"/>
            </a:avLst>
          </a:prstGeom>
          <a:solidFill>
            <a:srgbClr val="D9D9D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Time</a:t>
            </a:r>
            <a:endParaRPr b="1"/>
          </a:p>
        </p:txBody>
      </p:sp>
      <p:sp>
        <p:nvSpPr>
          <p:cNvPr id="144" name="Google Shape;144;p16"/>
          <p:cNvSpPr txBox="1"/>
          <p:nvPr/>
        </p:nvSpPr>
        <p:spPr>
          <a:xfrm>
            <a:off x="0" y="2506263"/>
            <a:ext cx="11970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Activities</a:t>
            </a:r>
            <a:endParaRPr b="1">
              <a:latin typeface="Inconsolata"/>
              <a:ea typeface="Inconsolata"/>
              <a:cs typeface="Inconsolata"/>
              <a:sym typeface="Inconsolata"/>
            </a:endParaRPr>
          </a:p>
        </p:txBody>
      </p:sp>
      <p:sp>
        <p:nvSpPr>
          <p:cNvPr id="145" name="Google Shape;145;p16"/>
          <p:cNvSpPr txBox="1"/>
          <p:nvPr/>
        </p:nvSpPr>
        <p:spPr>
          <a:xfrm>
            <a:off x="0" y="1590856"/>
            <a:ext cx="11970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Outcomes</a:t>
            </a:r>
            <a:endParaRPr b="1">
              <a:latin typeface="Inconsolata"/>
              <a:ea typeface="Inconsolata"/>
              <a:cs typeface="Inconsolata"/>
              <a:sym typeface="Inconsolata"/>
            </a:endParaRPr>
          </a:p>
        </p:txBody>
      </p:sp>
      <p:sp>
        <p:nvSpPr>
          <p:cNvPr id="146" name="Google Shape;146;p16"/>
          <p:cNvSpPr txBox="1"/>
          <p:nvPr/>
        </p:nvSpPr>
        <p:spPr>
          <a:xfrm>
            <a:off x="0" y="675450"/>
            <a:ext cx="11970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Vision</a:t>
            </a:r>
            <a:endParaRPr b="1">
              <a:latin typeface="Inconsolata"/>
              <a:ea typeface="Inconsolata"/>
              <a:cs typeface="Inconsolata"/>
              <a:sym typeface="Inconsolata"/>
            </a:endParaRPr>
          </a:p>
        </p:txBody>
      </p:sp>
      <p:sp>
        <p:nvSpPr>
          <p:cNvPr id="147" name="Google Shape;147;p16"/>
          <p:cNvSpPr/>
          <p:nvPr/>
        </p:nvSpPr>
        <p:spPr>
          <a:xfrm>
            <a:off x="4193400" y="3480850"/>
            <a:ext cx="2312100" cy="4800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Principles and concepts underlying the program</a:t>
            </a:r>
            <a:endParaRPr sz="1100">
              <a:latin typeface="Inconsolata"/>
              <a:ea typeface="Inconsolata"/>
              <a:cs typeface="Inconsolata"/>
              <a:sym typeface="Inconsolata"/>
            </a:endParaRPr>
          </a:p>
        </p:txBody>
      </p:sp>
      <p:sp>
        <p:nvSpPr>
          <p:cNvPr id="148" name="Google Shape;148;p16"/>
          <p:cNvSpPr/>
          <p:nvPr/>
        </p:nvSpPr>
        <p:spPr>
          <a:xfrm>
            <a:off x="4571838" y="2543800"/>
            <a:ext cx="2710800" cy="3540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Program’s actions to create change</a:t>
            </a:r>
            <a:endParaRPr sz="1100">
              <a:latin typeface="Inconsolata"/>
              <a:ea typeface="Inconsolata"/>
              <a:cs typeface="Inconsolata"/>
              <a:sym typeface="Inconsolata"/>
            </a:endParaRPr>
          </a:p>
        </p:txBody>
      </p:sp>
      <p:sp>
        <p:nvSpPr>
          <p:cNvPr id="149" name="Google Shape;149;p16"/>
          <p:cNvSpPr/>
          <p:nvPr/>
        </p:nvSpPr>
        <p:spPr>
          <a:xfrm>
            <a:off x="3881975" y="1356325"/>
            <a:ext cx="2034900" cy="591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100">
                <a:latin typeface="Inconsolata"/>
                <a:ea typeface="Inconsolata"/>
                <a:cs typeface="Inconsolata"/>
                <a:sym typeface="Inconsolata"/>
              </a:rPr>
              <a:t>Intended program effects for the population</a:t>
            </a:r>
            <a:endParaRPr sz="1100">
              <a:latin typeface="Inconsolata"/>
              <a:ea typeface="Inconsolata"/>
              <a:cs typeface="Inconsolata"/>
              <a:sym typeface="Inconsolata"/>
            </a:endParaRPr>
          </a:p>
        </p:txBody>
      </p:sp>
      <p:sp>
        <p:nvSpPr>
          <p:cNvPr id="150" name="Google Shape;150;p16"/>
          <p:cNvSpPr/>
          <p:nvPr/>
        </p:nvSpPr>
        <p:spPr>
          <a:xfrm>
            <a:off x="6148925" y="1356325"/>
            <a:ext cx="2034900" cy="591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100">
                <a:latin typeface="Inconsolata"/>
                <a:ea typeface="Inconsolata"/>
                <a:cs typeface="Inconsolata"/>
                <a:sym typeface="Inconsolata"/>
              </a:rPr>
              <a:t>Intended program effects for the population</a:t>
            </a:r>
            <a:endParaRPr sz="1100">
              <a:latin typeface="Inconsolata"/>
              <a:ea typeface="Inconsolata"/>
              <a:cs typeface="Inconsolata"/>
              <a:sym typeface="Inconsolata"/>
            </a:endParaRPr>
          </a:p>
        </p:txBody>
      </p:sp>
      <p:cxnSp>
        <p:nvCxnSpPr>
          <p:cNvPr id="151" name="Google Shape;151;p16"/>
          <p:cNvCxnSpPr>
            <a:stCxn id="148" idx="2"/>
          </p:cNvCxnSpPr>
          <p:nvPr/>
        </p:nvCxnSpPr>
        <p:spPr>
          <a:xfrm flipH="1">
            <a:off x="5753838" y="2897800"/>
            <a:ext cx="173400" cy="575400"/>
          </a:xfrm>
          <a:prstGeom prst="straightConnector1">
            <a:avLst/>
          </a:prstGeom>
          <a:noFill/>
          <a:ln cap="flat" cmpd="sng" w="9525">
            <a:solidFill>
              <a:schemeClr val="dk2"/>
            </a:solidFill>
            <a:prstDash val="solid"/>
            <a:round/>
            <a:headEnd len="med" w="med" type="none"/>
            <a:tailEnd len="med" w="med" type="triangle"/>
          </a:ln>
        </p:spPr>
      </p:cxnSp>
      <p:cxnSp>
        <p:nvCxnSpPr>
          <p:cNvPr id="152" name="Google Shape;152;p16"/>
          <p:cNvCxnSpPr>
            <a:stCxn id="147" idx="0"/>
          </p:cNvCxnSpPr>
          <p:nvPr/>
        </p:nvCxnSpPr>
        <p:spPr>
          <a:xfrm rot="10800000">
            <a:off x="5294550" y="2911750"/>
            <a:ext cx="54900" cy="569100"/>
          </a:xfrm>
          <a:prstGeom prst="straightConnector1">
            <a:avLst/>
          </a:prstGeom>
          <a:noFill/>
          <a:ln cap="flat" cmpd="sng" w="9525">
            <a:solidFill>
              <a:schemeClr val="dk2"/>
            </a:solidFill>
            <a:prstDash val="solid"/>
            <a:round/>
            <a:headEnd len="med" w="med" type="none"/>
            <a:tailEnd len="med" w="med" type="triangle"/>
          </a:ln>
        </p:spPr>
      </p:cxnSp>
      <p:cxnSp>
        <p:nvCxnSpPr>
          <p:cNvPr id="153" name="Google Shape;153;p16"/>
          <p:cNvCxnSpPr>
            <a:stCxn id="140" idx="0"/>
            <a:endCxn id="138" idx="2"/>
          </p:cNvCxnSpPr>
          <p:nvPr/>
        </p:nvCxnSpPr>
        <p:spPr>
          <a:xfrm flipH="1" rot="10800000">
            <a:off x="2638775" y="2897650"/>
            <a:ext cx="199500" cy="583200"/>
          </a:xfrm>
          <a:prstGeom prst="straightConnector1">
            <a:avLst/>
          </a:prstGeom>
          <a:noFill/>
          <a:ln cap="flat" cmpd="sng" w="9525">
            <a:solidFill>
              <a:schemeClr val="dk2"/>
            </a:solidFill>
            <a:prstDash val="solid"/>
            <a:round/>
            <a:headEnd len="med" w="med" type="none"/>
            <a:tailEnd len="med" w="med" type="triangle"/>
          </a:ln>
        </p:spPr>
      </p:cxnSp>
      <p:cxnSp>
        <p:nvCxnSpPr>
          <p:cNvPr id="154" name="Google Shape;154;p16"/>
          <p:cNvCxnSpPr>
            <a:stCxn id="138" idx="0"/>
            <a:endCxn id="141" idx="2"/>
          </p:cNvCxnSpPr>
          <p:nvPr/>
        </p:nvCxnSpPr>
        <p:spPr>
          <a:xfrm rot="10800000">
            <a:off x="2632625" y="1948000"/>
            <a:ext cx="205500" cy="595800"/>
          </a:xfrm>
          <a:prstGeom prst="straightConnector1">
            <a:avLst/>
          </a:prstGeom>
          <a:noFill/>
          <a:ln cap="flat" cmpd="sng" w="9525">
            <a:solidFill>
              <a:schemeClr val="dk2"/>
            </a:solidFill>
            <a:prstDash val="solid"/>
            <a:round/>
            <a:headEnd len="med" w="med" type="none"/>
            <a:tailEnd len="med" w="med" type="triangle"/>
          </a:ln>
        </p:spPr>
      </p:cxnSp>
      <p:cxnSp>
        <p:nvCxnSpPr>
          <p:cNvPr id="155" name="Google Shape;155;p16"/>
          <p:cNvCxnSpPr>
            <a:stCxn id="148" idx="0"/>
            <a:endCxn id="149" idx="2"/>
          </p:cNvCxnSpPr>
          <p:nvPr/>
        </p:nvCxnSpPr>
        <p:spPr>
          <a:xfrm rot="10800000">
            <a:off x="4899438" y="1948000"/>
            <a:ext cx="1027800" cy="595800"/>
          </a:xfrm>
          <a:prstGeom prst="straightConnector1">
            <a:avLst/>
          </a:prstGeom>
          <a:noFill/>
          <a:ln cap="flat" cmpd="sng" w="9525">
            <a:solidFill>
              <a:schemeClr val="dk2"/>
            </a:solidFill>
            <a:prstDash val="solid"/>
            <a:round/>
            <a:headEnd len="med" w="med" type="none"/>
            <a:tailEnd len="med" w="med" type="triangle"/>
          </a:ln>
        </p:spPr>
      </p:cxnSp>
      <p:cxnSp>
        <p:nvCxnSpPr>
          <p:cNvPr id="156" name="Google Shape;156;p16"/>
          <p:cNvCxnSpPr>
            <a:stCxn id="148" idx="0"/>
            <a:endCxn id="150" idx="2"/>
          </p:cNvCxnSpPr>
          <p:nvPr/>
        </p:nvCxnSpPr>
        <p:spPr>
          <a:xfrm flipH="1" rot="10800000">
            <a:off x="5927238" y="1948000"/>
            <a:ext cx="1239000" cy="595800"/>
          </a:xfrm>
          <a:prstGeom prst="straightConnector1">
            <a:avLst/>
          </a:prstGeom>
          <a:noFill/>
          <a:ln cap="flat" cmpd="sng" w="9525">
            <a:solidFill>
              <a:schemeClr val="dk2"/>
            </a:solidFill>
            <a:prstDash val="solid"/>
            <a:round/>
            <a:headEnd len="med" w="med" type="none"/>
            <a:tailEnd len="med" w="med" type="triangle"/>
          </a:ln>
        </p:spPr>
      </p:cxnSp>
      <p:cxnSp>
        <p:nvCxnSpPr>
          <p:cNvPr id="157" name="Google Shape;157;p16"/>
          <p:cNvCxnSpPr>
            <a:stCxn id="141" idx="0"/>
            <a:endCxn id="142" idx="1"/>
          </p:cNvCxnSpPr>
          <p:nvPr/>
        </p:nvCxnSpPr>
        <p:spPr>
          <a:xfrm flipH="1" rot="10800000">
            <a:off x="2632475" y="870025"/>
            <a:ext cx="598800" cy="486300"/>
          </a:xfrm>
          <a:prstGeom prst="straightConnector1">
            <a:avLst/>
          </a:prstGeom>
          <a:noFill/>
          <a:ln cap="flat" cmpd="sng" w="9525">
            <a:solidFill>
              <a:schemeClr val="dk2"/>
            </a:solidFill>
            <a:prstDash val="solid"/>
            <a:round/>
            <a:headEnd len="med" w="med" type="none"/>
            <a:tailEnd len="med" w="med" type="triangle"/>
          </a:ln>
        </p:spPr>
      </p:cxnSp>
      <p:cxnSp>
        <p:nvCxnSpPr>
          <p:cNvPr id="158" name="Google Shape;158;p16"/>
          <p:cNvCxnSpPr>
            <a:stCxn id="149" idx="0"/>
            <a:endCxn id="142" idx="2"/>
          </p:cNvCxnSpPr>
          <p:nvPr/>
        </p:nvCxnSpPr>
        <p:spPr>
          <a:xfrm flipH="1" rot="10800000">
            <a:off x="4899425" y="1148725"/>
            <a:ext cx="45300" cy="207600"/>
          </a:xfrm>
          <a:prstGeom prst="straightConnector1">
            <a:avLst/>
          </a:prstGeom>
          <a:noFill/>
          <a:ln cap="flat" cmpd="sng" w="9525">
            <a:solidFill>
              <a:schemeClr val="dk2"/>
            </a:solidFill>
            <a:prstDash val="solid"/>
            <a:round/>
            <a:headEnd len="med" w="med" type="none"/>
            <a:tailEnd len="med" w="med" type="triangle"/>
          </a:ln>
        </p:spPr>
      </p:cxnSp>
      <p:cxnSp>
        <p:nvCxnSpPr>
          <p:cNvPr id="159" name="Google Shape;159;p16"/>
          <p:cNvCxnSpPr>
            <a:stCxn id="150" idx="0"/>
            <a:endCxn id="142" idx="3"/>
          </p:cNvCxnSpPr>
          <p:nvPr/>
        </p:nvCxnSpPr>
        <p:spPr>
          <a:xfrm rot="10800000">
            <a:off x="6658175" y="870025"/>
            <a:ext cx="508200" cy="486300"/>
          </a:xfrm>
          <a:prstGeom prst="straightConnector1">
            <a:avLst/>
          </a:prstGeom>
          <a:noFill/>
          <a:ln cap="flat" cmpd="sng" w="9525">
            <a:solidFill>
              <a:schemeClr val="dk2"/>
            </a:solidFill>
            <a:prstDash val="solid"/>
            <a:round/>
            <a:headEnd len="med" w="med" type="none"/>
            <a:tailEnd len="med" w="med" type="triangle"/>
          </a:ln>
        </p:spPr>
      </p:cxnSp>
      <p:cxnSp>
        <p:nvCxnSpPr>
          <p:cNvPr id="160" name="Google Shape;160;p16"/>
          <p:cNvCxnSpPr>
            <a:stCxn id="139" idx="0"/>
            <a:endCxn id="140" idx="2"/>
          </p:cNvCxnSpPr>
          <p:nvPr/>
        </p:nvCxnSpPr>
        <p:spPr>
          <a:xfrm rot="10800000">
            <a:off x="2638775" y="3960975"/>
            <a:ext cx="1608300" cy="499200"/>
          </a:xfrm>
          <a:prstGeom prst="straightConnector1">
            <a:avLst/>
          </a:prstGeom>
          <a:noFill/>
          <a:ln cap="flat" cmpd="sng" w="9525">
            <a:solidFill>
              <a:schemeClr val="dk2"/>
            </a:solidFill>
            <a:prstDash val="solid"/>
            <a:round/>
            <a:headEnd len="med" w="med" type="none"/>
            <a:tailEnd len="med" w="med" type="triangle"/>
          </a:ln>
        </p:spPr>
      </p:cxnSp>
      <p:cxnSp>
        <p:nvCxnSpPr>
          <p:cNvPr id="161" name="Google Shape;161;p16"/>
          <p:cNvCxnSpPr>
            <a:stCxn id="139" idx="0"/>
            <a:endCxn id="147" idx="2"/>
          </p:cNvCxnSpPr>
          <p:nvPr/>
        </p:nvCxnSpPr>
        <p:spPr>
          <a:xfrm flipH="1" rot="10800000">
            <a:off x="4247075" y="3960975"/>
            <a:ext cx="1102500" cy="499200"/>
          </a:xfrm>
          <a:prstGeom prst="straightConnector1">
            <a:avLst/>
          </a:prstGeom>
          <a:noFill/>
          <a:ln cap="flat" cmpd="sng" w="9525">
            <a:solidFill>
              <a:schemeClr val="dk2"/>
            </a:solidFill>
            <a:prstDash val="solid"/>
            <a:round/>
            <a:headEnd len="med" w="med" type="none"/>
            <a:tailEnd len="med" w="med" type="triangle"/>
          </a:ln>
        </p:spPr>
      </p:cxnSp>
      <p:cxnSp>
        <p:nvCxnSpPr>
          <p:cNvPr id="162" name="Google Shape;162;p16"/>
          <p:cNvCxnSpPr>
            <a:endCxn id="149" idx="2"/>
          </p:cNvCxnSpPr>
          <p:nvPr/>
        </p:nvCxnSpPr>
        <p:spPr>
          <a:xfrm flipH="1" rot="10800000">
            <a:off x="4885325" y="1947925"/>
            <a:ext cx="14100" cy="1531500"/>
          </a:xfrm>
          <a:prstGeom prst="straightConnector1">
            <a:avLst/>
          </a:prstGeom>
          <a:noFill/>
          <a:ln cap="flat" cmpd="sng" w="9525">
            <a:solidFill>
              <a:schemeClr val="dk2"/>
            </a:solidFill>
            <a:prstDash val="dot"/>
            <a:round/>
            <a:headEnd len="med" w="med" type="none"/>
            <a:tailEnd len="med" w="med" type="triangle"/>
          </a:ln>
        </p:spPr>
      </p:cxnSp>
      <p:cxnSp>
        <p:nvCxnSpPr>
          <p:cNvPr id="163" name="Google Shape;163;p16"/>
          <p:cNvCxnSpPr/>
          <p:nvPr/>
        </p:nvCxnSpPr>
        <p:spPr>
          <a:xfrm rot="10800000">
            <a:off x="7008750" y="3645725"/>
            <a:ext cx="6300" cy="358500"/>
          </a:xfrm>
          <a:prstGeom prst="straightConnector1">
            <a:avLst/>
          </a:prstGeom>
          <a:noFill/>
          <a:ln cap="flat" cmpd="sng" w="9525">
            <a:solidFill>
              <a:schemeClr val="dk2"/>
            </a:solidFill>
            <a:prstDash val="solid"/>
            <a:round/>
            <a:headEnd len="med" w="med" type="none"/>
            <a:tailEnd len="med" w="med" type="triangle"/>
          </a:ln>
        </p:spPr>
      </p:cxnSp>
      <p:cxnSp>
        <p:nvCxnSpPr>
          <p:cNvPr id="164" name="Google Shape;164;p16"/>
          <p:cNvCxnSpPr/>
          <p:nvPr/>
        </p:nvCxnSpPr>
        <p:spPr>
          <a:xfrm flipH="1">
            <a:off x="7015050" y="4130275"/>
            <a:ext cx="2100" cy="379800"/>
          </a:xfrm>
          <a:prstGeom prst="straightConnector1">
            <a:avLst/>
          </a:prstGeom>
          <a:noFill/>
          <a:ln cap="flat" cmpd="sng" w="9525">
            <a:solidFill>
              <a:schemeClr val="dk2"/>
            </a:solidFill>
            <a:prstDash val="solid"/>
            <a:round/>
            <a:headEnd len="med" w="med" type="none"/>
            <a:tailEnd len="med" w="med" type="triangle"/>
          </a:ln>
        </p:spPr>
      </p:cxnSp>
      <p:cxnSp>
        <p:nvCxnSpPr>
          <p:cNvPr id="165" name="Google Shape;165;p16"/>
          <p:cNvCxnSpPr/>
          <p:nvPr/>
        </p:nvCxnSpPr>
        <p:spPr>
          <a:xfrm rot="10800000">
            <a:off x="7012950" y="4688775"/>
            <a:ext cx="6300" cy="358500"/>
          </a:xfrm>
          <a:prstGeom prst="straightConnector1">
            <a:avLst/>
          </a:prstGeom>
          <a:noFill/>
          <a:ln cap="flat" cmpd="sng" w="9525">
            <a:solidFill>
              <a:schemeClr val="dk2"/>
            </a:solidFill>
            <a:prstDash val="dot"/>
            <a:round/>
            <a:headEnd len="med" w="med" type="none"/>
            <a:tailEnd len="med" w="med" type="triangle"/>
          </a:ln>
        </p:spPr>
      </p:cxnSp>
      <p:sp>
        <p:nvSpPr>
          <p:cNvPr id="166" name="Google Shape;166;p16"/>
          <p:cNvSpPr txBox="1"/>
          <p:nvPr/>
        </p:nvSpPr>
        <p:spPr>
          <a:xfrm>
            <a:off x="7049500" y="4688775"/>
            <a:ext cx="1359000" cy="43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Inconsolata"/>
                <a:ea typeface="Inconsolata"/>
                <a:cs typeface="Inconsolata"/>
                <a:sym typeface="Inconsolata"/>
              </a:rPr>
              <a:t>Jumps levels</a:t>
            </a:r>
            <a:endParaRPr>
              <a:latin typeface="Inconsolata"/>
              <a:ea typeface="Inconsolata"/>
              <a:cs typeface="Inconsolata"/>
              <a:sym typeface="Inconsolata"/>
            </a:endParaRPr>
          </a:p>
        </p:txBody>
      </p:sp>
      <p:sp>
        <p:nvSpPr>
          <p:cNvPr id="167" name="Google Shape;167;p16"/>
          <p:cNvSpPr txBox="1"/>
          <p:nvPr/>
        </p:nvSpPr>
        <p:spPr>
          <a:xfrm>
            <a:off x="7049500" y="4148725"/>
            <a:ext cx="1359000" cy="43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Inconsolata"/>
                <a:ea typeface="Inconsolata"/>
                <a:cs typeface="Inconsolata"/>
                <a:sym typeface="Inconsolata"/>
              </a:rPr>
              <a:t>Affects lower</a:t>
            </a:r>
            <a:endParaRPr>
              <a:latin typeface="Inconsolata"/>
              <a:ea typeface="Inconsolata"/>
              <a:cs typeface="Inconsolata"/>
              <a:sym typeface="Inconsolata"/>
            </a:endParaRPr>
          </a:p>
        </p:txBody>
      </p:sp>
      <p:sp>
        <p:nvSpPr>
          <p:cNvPr id="168" name="Google Shape;168;p16"/>
          <p:cNvSpPr txBox="1"/>
          <p:nvPr/>
        </p:nvSpPr>
        <p:spPr>
          <a:xfrm>
            <a:off x="7049500" y="3608675"/>
            <a:ext cx="1442400" cy="43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Inconsolata"/>
                <a:ea typeface="Inconsolata"/>
                <a:cs typeface="Inconsolata"/>
                <a:sym typeface="Inconsolata"/>
              </a:rPr>
              <a:t>Affects higher</a:t>
            </a:r>
            <a:endParaRPr>
              <a:latin typeface="Inconsolata"/>
              <a:ea typeface="Inconsolata"/>
              <a:cs typeface="Inconsolata"/>
              <a:sym typeface="Inconsolata"/>
            </a:endParaRPr>
          </a:p>
        </p:txBody>
      </p:sp>
      <p:pic>
        <p:nvPicPr>
          <p:cNvPr id="169" name="Google Shape;169;p16">
            <a:hlinkClick r:id="rId3"/>
          </p:cNvPr>
          <p:cNvPicPr preferRelativeResize="0"/>
          <p:nvPr/>
        </p:nvPicPr>
        <p:blipFill>
          <a:blip r:embed="rId4">
            <a:alphaModFix/>
          </a:blip>
          <a:stretch>
            <a:fillRect/>
          </a:stretch>
        </p:blipFill>
        <p:spPr>
          <a:xfrm>
            <a:off x="8660112" y="4691100"/>
            <a:ext cx="467489" cy="445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173" name="Shape 173"/>
        <p:cNvGrpSpPr/>
        <p:nvPr/>
      </p:nvGrpSpPr>
      <p:grpSpPr>
        <a:xfrm>
          <a:off x="0" y="0"/>
          <a:ext cx="0" cy="0"/>
          <a:chOff x="0" y="0"/>
          <a:chExt cx="0" cy="0"/>
        </a:xfrm>
      </p:grpSpPr>
      <p:sp>
        <p:nvSpPr>
          <p:cNvPr id="174" name="Google Shape;174;p17"/>
          <p:cNvSpPr txBox="1"/>
          <p:nvPr/>
        </p:nvSpPr>
        <p:spPr>
          <a:xfrm>
            <a:off x="0" y="0"/>
            <a:ext cx="4088700" cy="591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800">
                <a:solidFill>
                  <a:srgbClr val="434343"/>
                </a:solidFill>
                <a:latin typeface="Fjalla One"/>
                <a:ea typeface="Fjalla One"/>
                <a:cs typeface="Fjalla One"/>
                <a:sym typeface="Fjalla One"/>
              </a:rPr>
              <a:t>Theory of Change Template IV</a:t>
            </a:r>
            <a:endParaRPr sz="1800">
              <a:solidFill>
                <a:srgbClr val="434343"/>
              </a:solidFill>
              <a:latin typeface="Fjalla One"/>
              <a:ea typeface="Fjalla One"/>
              <a:cs typeface="Fjalla One"/>
              <a:sym typeface="Fjalla One"/>
            </a:endParaRPr>
          </a:p>
        </p:txBody>
      </p:sp>
      <p:sp>
        <p:nvSpPr>
          <p:cNvPr id="175" name="Google Shape;175;p17"/>
          <p:cNvSpPr/>
          <p:nvPr/>
        </p:nvSpPr>
        <p:spPr>
          <a:xfrm>
            <a:off x="2896275" y="3595400"/>
            <a:ext cx="3020700" cy="12126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Fjalla One"/>
                <a:ea typeface="Fjalla One"/>
                <a:cs typeface="Fjalla One"/>
                <a:sym typeface="Fjalla One"/>
              </a:rPr>
              <a:t>Community Needs/Assets</a:t>
            </a:r>
            <a:endParaRPr sz="1000">
              <a:latin typeface="Fjalla One"/>
              <a:ea typeface="Fjalla One"/>
              <a:cs typeface="Fjalla One"/>
              <a:sym typeface="Fjalla One"/>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a:p>
        </p:txBody>
      </p:sp>
      <p:sp>
        <p:nvSpPr>
          <p:cNvPr id="176" name="Google Shape;176;p17"/>
          <p:cNvSpPr/>
          <p:nvPr/>
        </p:nvSpPr>
        <p:spPr>
          <a:xfrm>
            <a:off x="2896275" y="2490325"/>
            <a:ext cx="3020700" cy="9507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Fjalla One"/>
                <a:ea typeface="Fjalla One"/>
                <a:cs typeface="Fjalla One"/>
                <a:sym typeface="Fjalla One"/>
              </a:rPr>
              <a:t>Problem or Issue</a:t>
            </a:r>
            <a:endParaRPr sz="1000">
              <a:latin typeface="Fjalla One"/>
              <a:ea typeface="Fjalla One"/>
              <a:cs typeface="Fjalla One"/>
              <a:sym typeface="Fjalla One"/>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a:p>
        </p:txBody>
      </p:sp>
      <p:sp>
        <p:nvSpPr>
          <p:cNvPr id="177" name="Google Shape;177;p17"/>
          <p:cNvSpPr/>
          <p:nvPr/>
        </p:nvSpPr>
        <p:spPr>
          <a:xfrm>
            <a:off x="4331125" y="666200"/>
            <a:ext cx="4088700" cy="13863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Fjalla One"/>
                <a:ea typeface="Fjalla One"/>
                <a:cs typeface="Fjalla One"/>
                <a:sym typeface="Fjalla One"/>
              </a:rPr>
              <a:t>Assumptions</a:t>
            </a:r>
            <a:endParaRPr sz="1000">
              <a:latin typeface="Fjalla One"/>
              <a:ea typeface="Fjalla One"/>
              <a:cs typeface="Fjalla One"/>
              <a:sym typeface="Fjalla One"/>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a:p>
        </p:txBody>
      </p:sp>
      <p:sp>
        <p:nvSpPr>
          <p:cNvPr id="178" name="Google Shape;178;p17"/>
          <p:cNvSpPr/>
          <p:nvPr/>
        </p:nvSpPr>
        <p:spPr>
          <a:xfrm>
            <a:off x="243950" y="666350"/>
            <a:ext cx="3844800" cy="13863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Fjalla One"/>
                <a:ea typeface="Fjalla One"/>
                <a:cs typeface="Fjalla One"/>
                <a:sym typeface="Fjalla One"/>
              </a:rPr>
              <a:t>Strategies</a:t>
            </a:r>
            <a:endParaRPr sz="1000">
              <a:latin typeface="Fjalla One"/>
              <a:ea typeface="Fjalla One"/>
              <a:cs typeface="Fjalla One"/>
              <a:sym typeface="Fjalla One"/>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a:p>
        </p:txBody>
      </p:sp>
      <p:sp>
        <p:nvSpPr>
          <p:cNvPr id="179" name="Google Shape;179;p17"/>
          <p:cNvSpPr/>
          <p:nvPr/>
        </p:nvSpPr>
        <p:spPr>
          <a:xfrm>
            <a:off x="6567925" y="2490326"/>
            <a:ext cx="1851900" cy="23178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Fjalla One"/>
                <a:ea typeface="Fjalla One"/>
                <a:cs typeface="Fjalla One"/>
                <a:sym typeface="Fjalla One"/>
              </a:rPr>
              <a:t>Desired </a:t>
            </a:r>
            <a:r>
              <a:rPr lang="en" sz="1000">
                <a:latin typeface="Fjalla One"/>
                <a:ea typeface="Fjalla One"/>
                <a:cs typeface="Fjalla One"/>
                <a:sym typeface="Fjalla One"/>
              </a:rPr>
              <a:t>Results</a:t>
            </a:r>
            <a:r>
              <a:rPr lang="en" sz="1000">
                <a:latin typeface="Fjalla One"/>
                <a:ea typeface="Fjalla One"/>
                <a:cs typeface="Fjalla One"/>
                <a:sym typeface="Fjalla One"/>
              </a:rPr>
              <a:t> (outputs, outcomes, impact)</a:t>
            </a:r>
            <a:endParaRPr sz="1000">
              <a:latin typeface="Fjalla One"/>
              <a:ea typeface="Fjalla One"/>
              <a:cs typeface="Fjalla One"/>
              <a:sym typeface="Fjalla One"/>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a:p>
        </p:txBody>
      </p:sp>
      <p:sp>
        <p:nvSpPr>
          <p:cNvPr id="180" name="Google Shape;180;p17"/>
          <p:cNvSpPr/>
          <p:nvPr/>
        </p:nvSpPr>
        <p:spPr>
          <a:xfrm>
            <a:off x="243950" y="2490076"/>
            <a:ext cx="1851900" cy="23178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Fjalla One"/>
                <a:ea typeface="Fjalla One"/>
                <a:cs typeface="Fjalla One"/>
                <a:sym typeface="Fjalla One"/>
              </a:rPr>
              <a:t>Influential Factors</a:t>
            </a:r>
            <a:endParaRPr sz="1000">
              <a:latin typeface="Fjalla One"/>
              <a:ea typeface="Fjalla One"/>
              <a:cs typeface="Fjalla One"/>
              <a:sym typeface="Fjalla One"/>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a:p>
        </p:txBody>
      </p:sp>
      <p:cxnSp>
        <p:nvCxnSpPr>
          <p:cNvPr id="181" name="Google Shape;181;p17"/>
          <p:cNvCxnSpPr>
            <a:endCxn id="180" idx="0"/>
          </p:cNvCxnSpPr>
          <p:nvPr/>
        </p:nvCxnSpPr>
        <p:spPr>
          <a:xfrm>
            <a:off x="1169900" y="2069776"/>
            <a:ext cx="0" cy="420300"/>
          </a:xfrm>
          <a:prstGeom prst="straightConnector1">
            <a:avLst/>
          </a:prstGeom>
          <a:noFill/>
          <a:ln cap="flat" cmpd="sng" w="9525">
            <a:solidFill>
              <a:schemeClr val="dk2"/>
            </a:solidFill>
            <a:prstDash val="solid"/>
            <a:round/>
            <a:headEnd len="med" w="med" type="none"/>
            <a:tailEnd len="med" w="med" type="triangle"/>
          </a:ln>
        </p:spPr>
      </p:cxnSp>
      <p:cxnSp>
        <p:nvCxnSpPr>
          <p:cNvPr id="182" name="Google Shape;182;p17"/>
          <p:cNvCxnSpPr>
            <a:stCxn id="180" idx="3"/>
            <a:endCxn id="176" idx="1"/>
          </p:cNvCxnSpPr>
          <p:nvPr/>
        </p:nvCxnSpPr>
        <p:spPr>
          <a:xfrm flipH="1" rot="10800000">
            <a:off x="2095850" y="2965576"/>
            <a:ext cx="800400" cy="683400"/>
          </a:xfrm>
          <a:prstGeom prst="straightConnector1">
            <a:avLst/>
          </a:prstGeom>
          <a:noFill/>
          <a:ln cap="flat" cmpd="sng" w="9525">
            <a:solidFill>
              <a:schemeClr val="dk2"/>
            </a:solidFill>
            <a:prstDash val="solid"/>
            <a:round/>
            <a:headEnd len="med" w="med" type="none"/>
            <a:tailEnd len="med" w="med" type="triangle"/>
          </a:ln>
        </p:spPr>
      </p:cxnSp>
      <p:cxnSp>
        <p:nvCxnSpPr>
          <p:cNvPr id="183" name="Google Shape;183;p17"/>
          <p:cNvCxnSpPr>
            <a:stCxn id="180" idx="3"/>
            <a:endCxn id="175" idx="1"/>
          </p:cNvCxnSpPr>
          <p:nvPr/>
        </p:nvCxnSpPr>
        <p:spPr>
          <a:xfrm>
            <a:off x="2095850" y="3648976"/>
            <a:ext cx="800400" cy="552600"/>
          </a:xfrm>
          <a:prstGeom prst="straightConnector1">
            <a:avLst/>
          </a:prstGeom>
          <a:noFill/>
          <a:ln cap="flat" cmpd="sng" w="9525">
            <a:solidFill>
              <a:schemeClr val="dk2"/>
            </a:solidFill>
            <a:prstDash val="solid"/>
            <a:round/>
            <a:headEnd len="med" w="med" type="none"/>
            <a:tailEnd len="med" w="med" type="triangle"/>
          </a:ln>
        </p:spPr>
      </p:cxnSp>
      <p:cxnSp>
        <p:nvCxnSpPr>
          <p:cNvPr id="184" name="Google Shape;184;p17"/>
          <p:cNvCxnSpPr>
            <a:stCxn id="176" idx="3"/>
            <a:endCxn id="179" idx="1"/>
          </p:cNvCxnSpPr>
          <p:nvPr/>
        </p:nvCxnSpPr>
        <p:spPr>
          <a:xfrm>
            <a:off x="5916975" y="2965675"/>
            <a:ext cx="651000" cy="683700"/>
          </a:xfrm>
          <a:prstGeom prst="straightConnector1">
            <a:avLst/>
          </a:prstGeom>
          <a:noFill/>
          <a:ln cap="flat" cmpd="sng" w="9525">
            <a:solidFill>
              <a:schemeClr val="dk2"/>
            </a:solidFill>
            <a:prstDash val="solid"/>
            <a:round/>
            <a:headEnd len="med" w="med" type="none"/>
            <a:tailEnd len="med" w="med" type="triangle"/>
          </a:ln>
        </p:spPr>
      </p:cxnSp>
      <p:cxnSp>
        <p:nvCxnSpPr>
          <p:cNvPr id="185" name="Google Shape;185;p17"/>
          <p:cNvCxnSpPr>
            <a:stCxn id="175" idx="3"/>
            <a:endCxn id="179" idx="1"/>
          </p:cNvCxnSpPr>
          <p:nvPr/>
        </p:nvCxnSpPr>
        <p:spPr>
          <a:xfrm flipH="1" rot="10800000">
            <a:off x="5916975" y="3649100"/>
            <a:ext cx="651000" cy="552600"/>
          </a:xfrm>
          <a:prstGeom prst="straightConnector1">
            <a:avLst/>
          </a:prstGeom>
          <a:noFill/>
          <a:ln cap="flat" cmpd="sng" w="9525">
            <a:solidFill>
              <a:schemeClr val="dk2"/>
            </a:solidFill>
            <a:prstDash val="solid"/>
            <a:round/>
            <a:headEnd len="med" w="med" type="none"/>
            <a:tailEnd len="med" w="med" type="triangle"/>
          </a:ln>
        </p:spPr>
      </p:cxnSp>
      <p:pic>
        <p:nvPicPr>
          <p:cNvPr id="186" name="Google Shape;186;p17">
            <a:hlinkClick r:id="rId3"/>
          </p:cNvPr>
          <p:cNvPicPr preferRelativeResize="0"/>
          <p:nvPr/>
        </p:nvPicPr>
        <p:blipFill>
          <a:blip r:embed="rId4">
            <a:alphaModFix/>
          </a:blip>
          <a:stretch>
            <a:fillRect/>
          </a:stretch>
        </p:blipFill>
        <p:spPr>
          <a:xfrm>
            <a:off x="8660112" y="4691100"/>
            <a:ext cx="467489" cy="445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190" name="Shape 190"/>
        <p:cNvGrpSpPr/>
        <p:nvPr/>
      </p:nvGrpSpPr>
      <p:grpSpPr>
        <a:xfrm>
          <a:off x="0" y="0"/>
          <a:ext cx="0" cy="0"/>
          <a:chOff x="0" y="0"/>
          <a:chExt cx="0" cy="0"/>
        </a:xfrm>
      </p:grpSpPr>
      <p:sp>
        <p:nvSpPr>
          <p:cNvPr id="191" name="Google Shape;191;p18"/>
          <p:cNvSpPr txBox="1"/>
          <p:nvPr/>
        </p:nvSpPr>
        <p:spPr>
          <a:xfrm>
            <a:off x="0" y="0"/>
            <a:ext cx="4088700" cy="591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800">
                <a:solidFill>
                  <a:srgbClr val="434343"/>
                </a:solidFill>
                <a:latin typeface="Fjalla One"/>
                <a:ea typeface="Fjalla One"/>
                <a:cs typeface="Fjalla One"/>
                <a:sym typeface="Fjalla One"/>
              </a:rPr>
              <a:t>Exercise II: Restoring Trust in Police</a:t>
            </a:r>
            <a:endParaRPr sz="1800">
              <a:solidFill>
                <a:srgbClr val="434343"/>
              </a:solidFill>
              <a:latin typeface="Fjalla One"/>
              <a:ea typeface="Fjalla One"/>
              <a:cs typeface="Fjalla One"/>
              <a:sym typeface="Fjalla One"/>
            </a:endParaRPr>
          </a:p>
        </p:txBody>
      </p:sp>
      <p:sp>
        <p:nvSpPr>
          <p:cNvPr id="192" name="Google Shape;192;p18"/>
          <p:cNvSpPr txBox="1"/>
          <p:nvPr/>
        </p:nvSpPr>
        <p:spPr>
          <a:xfrm>
            <a:off x="317375" y="742975"/>
            <a:ext cx="10248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Situation</a:t>
            </a:r>
            <a:endParaRPr b="1">
              <a:latin typeface="Inconsolata"/>
              <a:ea typeface="Inconsolata"/>
              <a:cs typeface="Inconsolata"/>
              <a:sym typeface="Inconsolata"/>
            </a:endParaRPr>
          </a:p>
        </p:txBody>
      </p:sp>
      <p:sp>
        <p:nvSpPr>
          <p:cNvPr id="193" name="Google Shape;193;p18"/>
          <p:cNvSpPr txBox="1"/>
          <p:nvPr/>
        </p:nvSpPr>
        <p:spPr>
          <a:xfrm>
            <a:off x="2515275" y="742975"/>
            <a:ext cx="8262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Actions</a:t>
            </a:r>
            <a:endParaRPr b="1">
              <a:latin typeface="Inconsolata"/>
              <a:ea typeface="Inconsolata"/>
              <a:cs typeface="Inconsolata"/>
              <a:sym typeface="Inconsolata"/>
            </a:endParaRPr>
          </a:p>
        </p:txBody>
      </p:sp>
      <p:sp>
        <p:nvSpPr>
          <p:cNvPr id="194" name="Google Shape;194;p18"/>
          <p:cNvSpPr txBox="1"/>
          <p:nvPr/>
        </p:nvSpPr>
        <p:spPr>
          <a:xfrm>
            <a:off x="4379944" y="742975"/>
            <a:ext cx="9774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Outputs</a:t>
            </a:r>
            <a:endParaRPr b="1">
              <a:latin typeface="Inconsolata"/>
              <a:ea typeface="Inconsolata"/>
              <a:cs typeface="Inconsolata"/>
              <a:sym typeface="Inconsolata"/>
            </a:endParaRPr>
          </a:p>
        </p:txBody>
      </p:sp>
      <p:sp>
        <p:nvSpPr>
          <p:cNvPr id="195" name="Google Shape;195;p18"/>
          <p:cNvSpPr txBox="1"/>
          <p:nvPr/>
        </p:nvSpPr>
        <p:spPr>
          <a:xfrm>
            <a:off x="7969622" y="742975"/>
            <a:ext cx="7347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Goals</a:t>
            </a:r>
            <a:endParaRPr b="1">
              <a:latin typeface="Inconsolata"/>
              <a:ea typeface="Inconsolata"/>
              <a:cs typeface="Inconsolata"/>
              <a:sym typeface="Inconsolata"/>
            </a:endParaRPr>
          </a:p>
        </p:txBody>
      </p:sp>
      <p:sp>
        <p:nvSpPr>
          <p:cNvPr id="196" name="Google Shape;196;p18"/>
          <p:cNvSpPr txBox="1"/>
          <p:nvPr/>
        </p:nvSpPr>
        <p:spPr>
          <a:xfrm>
            <a:off x="6174781" y="742975"/>
            <a:ext cx="977400" cy="48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Inconsolata"/>
                <a:ea typeface="Inconsolata"/>
                <a:cs typeface="Inconsolata"/>
                <a:sym typeface="Inconsolata"/>
              </a:rPr>
              <a:t>Outcomes</a:t>
            </a:r>
            <a:endParaRPr b="1">
              <a:latin typeface="Inconsolata"/>
              <a:ea typeface="Inconsolata"/>
              <a:cs typeface="Inconsolata"/>
              <a:sym typeface="Inconsolata"/>
            </a:endParaRPr>
          </a:p>
        </p:txBody>
      </p:sp>
      <p:sp>
        <p:nvSpPr>
          <p:cNvPr id="197" name="Google Shape;197;p18"/>
          <p:cNvSpPr/>
          <p:nvPr/>
        </p:nvSpPr>
        <p:spPr>
          <a:xfrm>
            <a:off x="3045700" y="1709250"/>
            <a:ext cx="1615500" cy="8625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Recent and historical police brutality leads to social unrest</a:t>
            </a:r>
            <a:endParaRPr sz="1100">
              <a:latin typeface="Inconsolata"/>
              <a:ea typeface="Inconsolata"/>
              <a:cs typeface="Inconsolata"/>
              <a:sym typeface="Inconsolata"/>
            </a:endParaRPr>
          </a:p>
        </p:txBody>
      </p:sp>
      <p:sp>
        <p:nvSpPr>
          <p:cNvPr id="198" name="Google Shape;198;p18"/>
          <p:cNvSpPr/>
          <p:nvPr/>
        </p:nvSpPr>
        <p:spPr>
          <a:xfrm>
            <a:off x="1342175" y="3781400"/>
            <a:ext cx="1615500" cy="6735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Two dozen completed volunteer projects</a:t>
            </a:r>
            <a:endParaRPr sz="1100">
              <a:latin typeface="Inconsolata"/>
              <a:ea typeface="Inconsolata"/>
              <a:cs typeface="Inconsolata"/>
              <a:sym typeface="Inconsolata"/>
            </a:endParaRPr>
          </a:p>
        </p:txBody>
      </p:sp>
      <p:sp>
        <p:nvSpPr>
          <p:cNvPr id="199" name="Google Shape;199;p18"/>
          <p:cNvSpPr/>
          <p:nvPr/>
        </p:nvSpPr>
        <p:spPr>
          <a:xfrm>
            <a:off x="4943375" y="1480613"/>
            <a:ext cx="1565400" cy="4800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New firearm trainings created</a:t>
            </a:r>
            <a:endParaRPr sz="1100">
              <a:latin typeface="Inconsolata"/>
              <a:ea typeface="Inconsolata"/>
              <a:cs typeface="Inconsolata"/>
              <a:sym typeface="Inconsolata"/>
            </a:endParaRPr>
          </a:p>
        </p:txBody>
      </p:sp>
      <p:sp>
        <p:nvSpPr>
          <p:cNvPr id="200" name="Google Shape;200;p18"/>
          <p:cNvSpPr/>
          <p:nvPr/>
        </p:nvSpPr>
        <p:spPr>
          <a:xfrm>
            <a:off x="5471300" y="4263450"/>
            <a:ext cx="1480500" cy="5298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Police force resembles the community served</a:t>
            </a:r>
            <a:endParaRPr sz="1100">
              <a:latin typeface="Inconsolata"/>
              <a:ea typeface="Inconsolata"/>
              <a:cs typeface="Inconsolata"/>
              <a:sym typeface="Inconsolata"/>
            </a:endParaRPr>
          </a:p>
        </p:txBody>
      </p:sp>
      <p:sp>
        <p:nvSpPr>
          <p:cNvPr id="201" name="Google Shape;201;p18"/>
          <p:cNvSpPr/>
          <p:nvPr/>
        </p:nvSpPr>
        <p:spPr>
          <a:xfrm>
            <a:off x="218300" y="2769600"/>
            <a:ext cx="1647900" cy="744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New diversity policies target hiring officers of color</a:t>
            </a:r>
            <a:endParaRPr sz="1100">
              <a:latin typeface="Inconsolata"/>
              <a:ea typeface="Inconsolata"/>
              <a:cs typeface="Inconsolata"/>
              <a:sym typeface="Inconsolata"/>
            </a:endParaRPr>
          </a:p>
        </p:txBody>
      </p:sp>
      <p:sp>
        <p:nvSpPr>
          <p:cNvPr id="202" name="Google Shape;202;p18"/>
          <p:cNvSpPr/>
          <p:nvPr/>
        </p:nvSpPr>
        <p:spPr>
          <a:xfrm>
            <a:off x="1988600" y="1412400"/>
            <a:ext cx="1454100" cy="591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Police community volunteer program</a:t>
            </a:r>
            <a:endParaRPr sz="1100">
              <a:latin typeface="Inconsolata"/>
              <a:ea typeface="Inconsolata"/>
              <a:cs typeface="Inconsolata"/>
              <a:sym typeface="Inconsolata"/>
            </a:endParaRPr>
          </a:p>
        </p:txBody>
      </p:sp>
      <p:sp>
        <p:nvSpPr>
          <p:cNvPr id="203" name="Google Shape;203;p18"/>
          <p:cNvSpPr/>
          <p:nvPr/>
        </p:nvSpPr>
        <p:spPr>
          <a:xfrm>
            <a:off x="6245875" y="2342400"/>
            <a:ext cx="2126100" cy="6735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Reduced shooting of civilians and increase in other crime prevention strategies</a:t>
            </a:r>
            <a:endParaRPr sz="1100">
              <a:latin typeface="Inconsolata"/>
              <a:ea typeface="Inconsolata"/>
              <a:cs typeface="Inconsolata"/>
              <a:sym typeface="Inconsolata"/>
            </a:endParaRPr>
          </a:p>
        </p:txBody>
      </p:sp>
      <p:sp>
        <p:nvSpPr>
          <p:cNvPr id="204" name="Google Shape;204;p18"/>
          <p:cNvSpPr/>
          <p:nvPr/>
        </p:nvSpPr>
        <p:spPr>
          <a:xfrm>
            <a:off x="4142900" y="2539325"/>
            <a:ext cx="1615500" cy="4458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Police learn and practice new skills</a:t>
            </a:r>
            <a:endParaRPr sz="1100">
              <a:latin typeface="Inconsolata"/>
              <a:ea typeface="Inconsolata"/>
              <a:cs typeface="Inconsolata"/>
              <a:sym typeface="Inconsolata"/>
            </a:endParaRPr>
          </a:p>
        </p:txBody>
      </p:sp>
      <p:sp>
        <p:nvSpPr>
          <p:cNvPr id="205" name="Google Shape;205;p18"/>
          <p:cNvSpPr/>
          <p:nvPr/>
        </p:nvSpPr>
        <p:spPr>
          <a:xfrm>
            <a:off x="2890750" y="3061950"/>
            <a:ext cx="1344600" cy="9459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Processes are in place that build trust between police and community</a:t>
            </a:r>
            <a:endParaRPr sz="1100">
              <a:latin typeface="Inconsolata"/>
              <a:ea typeface="Inconsolata"/>
              <a:cs typeface="Inconsolata"/>
              <a:sym typeface="Inconsolata"/>
            </a:endParaRPr>
          </a:p>
        </p:txBody>
      </p:sp>
      <p:sp>
        <p:nvSpPr>
          <p:cNvPr id="206" name="Google Shape;206;p18"/>
          <p:cNvSpPr/>
          <p:nvPr/>
        </p:nvSpPr>
        <p:spPr>
          <a:xfrm>
            <a:off x="3872406" y="4084675"/>
            <a:ext cx="1399200" cy="744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Community surveys reveal increase faith in police</a:t>
            </a:r>
            <a:endParaRPr sz="1100">
              <a:latin typeface="Inconsolata"/>
              <a:ea typeface="Inconsolata"/>
              <a:cs typeface="Inconsolata"/>
              <a:sym typeface="Inconsolata"/>
            </a:endParaRPr>
          </a:p>
        </p:txBody>
      </p:sp>
      <p:sp>
        <p:nvSpPr>
          <p:cNvPr id="207" name="Google Shape;207;p18"/>
          <p:cNvSpPr/>
          <p:nvPr/>
        </p:nvSpPr>
        <p:spPr>
          <a:xfrm>
            <a:off x="6756475" y="1348325"/>
            <a:ext cx="1615500" cy="744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A doubling of the number of officers of color</a:t>
            </a:r>
            <a:endParaRPr sz="1100">
              <a:latin typeface="Inconsolata"/>
              <a:ea typeface="Inconsolata"/>
              <a:cs typeface="Inconsolata"/>
              <a:sym typeface="Inconsolata"/>
            </a:endParaRPr>
          </a:p>
        </p:txBody>
      </p:sp>
      <p:sp>
        <p:nvSpPr>
          <p:cNvPr id="208" name="Google Shape;208;p18"/>
          <p:cNvSpPr/>
          <p:nvPr/>
        </p:nvSpPr>
        <p:spPr>
          <a:xfrm>
            <a:off x="4328275" y="88925"/>
            <a:ext cx="4670400" cy="445800"/>
          </a:xfrm>
          <a:prstGeom prst="rightArrow">
            <a:avLst>
              <a:gd fmla="val 50000" name="adj1"/>
              <a:gd fmla="val 50000" name="adj2"/>
            </a:avLst>
          </a:prstGeom>
          <a:solidFill>
            <a:srgbClr val="D9D9D9"/>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Time</a:t>
            </a:r>
            <a:endParaRPr b="1"/>
          </a:p>
        </p:txBody>
      </p:sp>
      <p:sp>
        <p:nvSpPr>
          <p:cNvPr id="209" name="Google Shape;209;p18"/>
          <p:cNvSpPr/>
          <p:nvPr/>
        </p:nvSpPr>
        <p:spPr>
          <a:xfrm>
            <a:off x="5471306" y="3162600"/>
            <a:ext cx="1399200" cy="7446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Inconsolata"/>
                <a:ea typeface="Inconsolata"/>
                <a:cs typeface="Inconsolata"/>
                <a:sym typeface="Inconsolata"/>
              </a:rPr>
              <a:t>Police empathize and understand the communities where they work</a:t>
            </a:r>
            <a:endParaRPr sz="1100">
              <a:latin typeface="Inconsolata"/>
              <a:ea typeface="Inconsolata"/>
              <a:cs typeface="Inconsolata"/>
              <a:sym typeface="Inconsolata"/>
            </a:endParaRPr>
          </a:p>
        </p:txBody>
      </p:sp>
      <p:pic>
        <p:nvPicPr>
          <p:cNvPr id="210" name="Google Shape;210;p18">
            <a:hlinkClick r:id="rId3"/>
          </p:cNvPr>
          <p:cNvPicPr preferRelativeResize="0"/>
          <p:nvPr/>
        </p:nvPicPr>
        <p:blipFill>
          <a:blip r:embed="rId4">
            <a:alphaModFix/>
          </a:blip>
          <a:stretch>
            <a:fillRect/>
          </a:stretch>
        </p:blipFill>
        <p:spPr>
          <a:xfrm>
            <a:off x="8660112" y="4691100"/>
            <a:ext cx="467489" cy="445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