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y="5143500" cx="9144000"/>
  <p:notesSz cx="6858000" cy="9144000"/>
  <p:embeddedFontLst>
    <p:embeddedFont>
      <p:font typeface="Anton"/>
      <p:regular r:id="rId54"/>
    </p:embeddedFont>
    <p:embeddedFont>
      <p:font typeface="Inconsolata"/>
      <p:regular r:id="rId55"/>
      <p:bold r:id="rId56"/>
    </p:embeddedFont>
    <p:embeddedFont>
      <p:font typeface="Fjalla One"/>
      <p:regular r:id="rId57"/>
    </p:embeddedFont>
    <p:embeddedFont>
      <p:font typeface="Fira Sans Extra Condensed Medium"/>
      <p:regular r:id="rId58"/>
      <p:bold r:id="rId59"/>
      <p:italic r:id="rId60"/>
      <p:boldItalic r:id="rId61"/>
    </p:embeddedFont>
    <p:embeddedFont>
      <p:font typeface="Barlow Semi Condensed"/>
      <p:regular r:id="rId62"/>
      <p:bold r:id="rId63"/>
      <p:italic r:id="rId64"/>
      <p:boldItalic r:id="rId65"/>
    </p:embeddedFont>
    <p:embeddedFont>
      <p:font typeface="Roboto Slab Regular"/>
      <p:regular r:id="rId66"/>
      <p:bold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BarlowSemiCondensed-regular.fntdata"/><Relationship Id="rId61" Type="http://schemas.openxmlformats.org/officeDocument/2006/relationships/font" Target="fonts/FiraSansExtraCondensedMedium-boldItalic.fntdata"/><Relationship Id="rId20" Type="http://schemas.openxmlformats.org/officeDocument/2006/relationships/slide" Target="slides/slide16.xml"/><Relationship Id="rId64" Type="http://schemas.openxmlformats.org/officeDocument/2006/relationships/font" Target="fonts/BarlowSemiCondensed-italic.fntdata"/><Relationship Id="rId63" Type="http://schemas.openxmlformats.org/officeDocument/2006/relationships/font" Target="fonts/BarlowSemiCondensed-bold.fntdata"/><Relationship Id="rId22" Type="http://schemas.openxmlformats.org/officeDocument/2006/relationships/slide" Target="slides/slide18.xml"/><Relationship Id="rId66" Type="http://schemas.openxmlformats.org/officeDocument/2006/relationships/font" Target="fonts/RobotoSlabRegular-regular.fntdata"/><Relationship Id="rId21" Type="http://schemas.openxmlformats.org/officeDocument/2006/relationships/slide" Target="slides/slide17.xml"/><Relationship Id="rId65" Type="http://schemas.openxmlformats.org/officeDocument/2006/relationships/font" Target="fonts/BarlowSemiCondensed-boldItalic.fntdata"/><Relationship Id="rId24" Type="http://schemas.openxmlformats.org/officeDocument/2006/relationships/slide" Target="slides/slide20.xml"/><Relationship Id="rId23" Type="http://schemas.openxmlformats.org/officeDocument/2006/relationships/slide" Target="slides/slide19.xml"/><Relationship Id="rId67" Type="http://schemas.openxmlformats.org/officeDocument/2006/relationships/font" Target="fonts/RobotoSlabRegular-bold.fntdata"/><Relationship Id="rId60" Type="http://schemas.openxmlformats.org/officeDocument/2006/relationships/font" Target="fonts/FiraSansExtraCondensedMedium-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Inconsolata-regular.fntdata"/><Relationship Id="rId10" Type="http://schemas.openxmlformats.org/officeDocument/2006/relationships/slide" Target="slides/slide6.xml"/><Relationship Id="rId54" Type="http://schemas.openxmlformats.org/officeDocument/2006/relationships/font" Target="fonts/Anton-regular.fntdata"/><Relationship Id="rId13" Type="http://schemas.openxmlformats.org/officeDocument/2006/relationships/slide" Target="slides/slide9.xml"/><Relationship Id="rId57" Type="http://schemas.openxmlformats.org/officeDocument/2006/relationships/font" Target="fonts/FjallaOne-regular.fntdata"/><Relationship Id="rId12" Type="http://schemas.openxmlformats.org/officeDocument/2006/relationships/slide" Target="slides/slide8.xml"/><Relationship Id="rId56" Type="http://schemas.openxmlformats.org/officeDocument/2006/relationships/font" Target="fonts/Inconsolata-bold.fntdata"/><Relationship Id="rId15" Type="http://schemas.openxmlformats.org/officeDocument/2006/relationships/slide" Target="slides/slide11.xml"/><Relationship Id="rId59" Type="http://schemas.openxmlformats.org/officeDocument/2006/relationships/font" Target="fonts/FiraSansExtraCondensedMedium-bold.fntdata"/><Relationship Id="rId14" Type="http://schemas.openxmlformats.org/officeDocument/2006/relationships/slide" Target="slides/slide10.xml"/><Relationship Id="rId58" Type="http://schemas.openxmlformats.org/officeDocument/2006/relationships/font" Target="fonts/FiraSansExtraCondensedMedium-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9b2cb625d4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9b2cb625d4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There are other ways of thinking about program theory. Indigenous evaluation practitioners are lukewarm to the notion of a ToC.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9b2cb625d4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9b2cb625d4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Since this a workshop and we’re going to dive deep into the practice of creating a ToC, let’s begin with an example. This time, it’ll be a little more serious and contemporary than our last example.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97ada557d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97ada557d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Let’s walk through this example that is based on the World Health Organization’s general recommendations for how to handle a pandemic.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9b2cb625d4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9b2cb625d4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There are two historical sources for ToC. The idea of a ToC pushes against a previous (and presently) popular style of evaluation. Think about a ToC as an approach to evaluation that is a modification or improvement based on the shortcomings of previous evaluation practices.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9b2cb625d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9b2cb625d4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 first historical source of the ToC is from program theories. This was a thrust in philanthropy and program design that wanted to surfrace progam theory and discuss causal chains of actions. The ToC diagram was a tool to do this.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9b2cb625d4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9b2cb625d4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 second source of ToC emerged from social change theory and democratic participation theories. THe idea was that program </a:t>
            </a:r>
            <a:r>
              <a:rPr lang="es"/>
              <a:t>assumptions</a:t>
            </a:r>
            <a:r>
              <a:rPr lang="es"/>
              <a:t> and designs were best </a:t>
            </a:r>
            <a:r>
              <a:rPr lang="es"/>
              <a:t>complete</a:t>
            </a:r>
            <a:r>
              <a:rPr lang="es"/>
              <a:t> within a participatory framework. That is, ToC are best created socially with live interaction and input. The gist is that program theories could be used for organizational learning and consensus building on a program model. It is uncommon for programs or </a:t>
            </a:r>
            <a:r>
              <a:rPr lang="es"/>
              <a:t>organizations</a:t>
            </a:r>
            <a:r>
              <a:rPr lang="es"/>
              <a:t> to take the effort to do this. For better or worse, it is more common for an expert or group of experts to draw a diagram.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9b2cb625d4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9b2cb625d4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534badd99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534badd99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 we’ll see in a minute, there are many ways to construct a ToC. </a:t>
            </a:r>
            <a:r>
              <a:rPr lang="es"/>
              <a:t>People</a:t>
            </a:r>
            <a:r>
              <a:rPr lang="es"/>
              <a:t> use different diagrams and they use different vocab. Some of this is overlap but different vocabularies may indicate different ideas and purposes for the diagrams. Keep this in mind. It makes ToC and Logic Models seem different when they’re not. I’ll use some basic basic vocab.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9b2cb625d4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9b2cb625d4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 we’ll see in a minute, there are many ways to construct a ToC. People use different diagrams and they use different vocab. Some of this is overlap but different vocabularies may indicate different ideas and purposes for the diagrams. Keep this in mind. It makes ToC and Logic Models seem different when they’re not. I’ll use some basic basic vocab.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9b2cb625d4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9b2cb625d4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4dfce81f19_0_1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4dfce81f19_0_1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534badd99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534badd99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9b2cb625d4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9b2cb625d4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9b2cb625d4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9b2cb625d4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9b2cb625d4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9b2cb625d4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9b2cb625d4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9b2cb625d4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9b2cb625d4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9b2cb625d4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9b2cb625d4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9b2cb625d4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9b2cb625d4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9b2cb625d4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534badd990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534badd990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 difference between these two ideas is subtle but meaningful. Many evalutins and annual reports from non profits stop at outputs but these are typically easily achieved. For instance, if you’re foundation was giving money to organizations, it’s not surprising that you have money away. That would be an output. The outcome, however, if probably what is more ipmortant and you may not have nearly the impact there.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9b641e1c2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9b641e1c2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 difference between these two ideas is subtle but meaningful. Many evalutins and annual reports from non profits stop at outputs but these are typically easily achieved. For instance, if you’re foundation was giving money to organizations, it’s not surprising that you have money away. That would be an output. The outcome, however, if probably what is more ipmortant and you may not have nearly the impact there.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5465e7bc0b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5465e7bc0b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 reason I began this presentation with those beautiful images and questions is that I think and worry about these big problems. I worry about global climate change, the mistreatment of cultural minorities, and how a community should raise its youth and how youth should be obligated to contribute to society. Like most of you who are passionate about some topic or problem, I want to accompany you on the quest for solutions. My </a:t>
            </a:r>
            <a:r>
              <a:rPr lang="es"/>
              <a:t>skill set</a:t>
            </a:r>
            <a:r>
              <a:rPr lang="es"/>
              <a:t> </a:t>
            </a:r>
            <a:r>
              <a:rPr lang="es"/>
              <a:t>consists</a:t>
            </a:r>
            <a:r>
              <a:rPr lang="es"/>
              <a:t> of training in research methods, program evaluation, and program design. This is what I can offer the world on our battle against </a:t>
            </a:r>
            <a:r>
              <a:rPr lang="es"/>
              <a:t>persistent</a:t>
            </a:r>
            <a:r>
              <a:rPr lang="es"/>
              <a:t> social problems.</a:t>
            </a:r>
            <a:endParaRPr/>
          </a:p>
          <a:p>
            <a:pPr indent="0" lvl="0" marL="0" rtl="0" algn="l">
              <a:spcBef>
                <a:spcPts val="0"/>
              </a:spcBef>
              <a:spcAft>
                <a:spcPts val="0"/>
              </a:spcAft>
              <a:buNone/>
            </a:pPr>
            <a:r>
              <a:rPr lang="es"/>
              <a:t>To show how grateful I am to have you all here, I want to make you an exclusive offer. Everyone attending can reach out to me and schedule a free 30 minute video or phone call. I’m happy to give advice or talk through any problems. Those 30 mintues are yours.”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534badd99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534badd99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Now we’ll turn to viewing the diversity of ToC and Logic Models that exist. We can analyze them a few ways nows. You can analyze if the contain some core components and what they are. The secnd thing we can do is </a:t>
            </a:r>
            <a:r>
              <a:rPr lang="es"/>
              <a:t>evaluate</a:t>
            </a:r>
            <a:r>
              <a:rPr lang="es"/>
              <a:t> if them according to the three ToC criteria.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9b641e1c22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9b641e1c2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is a super technical and dry version. Here we have a flow chart version of a reading intervention. Let’s run it by our criteria: plausible, doable, and testable.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9b2cb625d4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9b2cb625d4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one comes from a state department of education. Is it plausible, doable, and testable?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9b2cb625d4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9b2cb625d4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is from an astronomy literacy program in Sierra Leone. </a:t>
            </a:r>
            <a:endParaRPr/>
          </a:p>
          <a:p>
            <a:pPr indent="0" lvl="0" marL="0" rtl="0" algn="l">
              <a:spcBef>
                <a:spcPts val="0"/>
              </a:spcBef>
              <a:spcAft>
                <a:spcPts val="0"/>
              </a:spcAft>
              <a:buNone/>
            </a:pPr>
            <a:r>
              <a:rPr lang="es"/>
              <a:t>This is one that is more like a Logic Model. I don’t distinguish between a logic model and a theory of change. But often, they’re drawn differently. ToC can seem more flexible but Logic Models are often pretty rigid. Still, we can observed a few new boxs here.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9b2cb625d4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9b2cb625d4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is from a youth development program in Atlanta, Georgia. It’s a different beast but structurally it is identifcal to the other logical models or ToC that we’ve seen. Can you locate the “inputs”? </a:t>
            </a:r>
            <a:br>
              <a:rPr lang="es"/>
            </a:br>
            <a:r>
              <a:rPr lang="es"/>
              <a:t>What do you think of this one?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9b2cb625d4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4" name="Google Shape;1464;g9b2cb625d4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is a model by Davis et al 1989. It is an explanation of the likelihood of a a person or group of </a:t>
            </a:r>
            <a:r>
              <a:rPr lang="es"/>
              <a:t>people</a:t>
            </a:r>
            <a:r>
              <a:rPr lang="es"/>
              <a:t> adopting a technology. </a:t>
            </a:r>
            <a:r>
              <a:rPr lang="es"/>
              <a:t>Because</a:t>
            </a:r>
            <a:r>
              <a:rPr lang="es"/>
              <a:t> it’s a research based grand theory, it won’t really track with our input/output frameworks. But, it should function as the backbone how a program convinces children to use grammar spelling checks or adopting a new technology for creating presentations. Does it pass our inspection of plausible, doable, and testable?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9b2cb625d4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9b2cb625d4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Up to this point, I’ve said very little about the arrows. That’s partly beacuse there isn’t much to say. They typically indicated causal connections between one thing and another. But in the ToC and Logic Models they’re used very liberally. One good practice is that when you use arrows, write in or at least say aloud what you think the arrow means or indicates. This is very important for a project being “Plausible, doable, and testable.” In the case of heavily researched and evaluated models, these arrows will have mathemtaically dervied values so you can tell about how much confidence you would have that a model would function or that one thing would lead to </a:t>
            </a:r>
            <a:r>
              <a:rPr lang="es"/>
              <a:t>another</a:t>
            </a:r>
            <a:r>
              <a:rPr lang="es"/>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9b641e1c2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1" name="Google Shape;1561;g9b641e1c2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Since this a workshop and we’re going to dive deep into the practice of creating a ToC, let’s begin with an example. This time, it’ll be a little more serious and contemporary than our last example.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9b641e1c22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6" name="Google Shape;1596;g9b641e1c22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g9b2cb625d4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9" name="Google Shape;1619;g9b2cb625d4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cartoon is funny. But it points to the fact that there is always some more specificity that can be drawn into aToC. ToC can be written or designed at any level so it’s not always a fair critique. But the arrows and boxes always suggest a simplification of reality.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534badd9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534badd9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On the pathway to creating Theories of Change worth believing in, we have to take some begging steps and establish some basic and shared ideas. To that end, today you’ll learn about ToC, that programs almost always have some kind of theory, the role of Grand or Big Theories in your work, and how grand theories and program theories relate to each other. The basic idea is that grand theories lay out how we understand the problem we’re solving and they give structure or backbone to program theories. Program theories or </a:t>
            </a:r>
            <a:r>
              <a:rPr lang="es"/>
              <a:t>Theories</a:t>
            </a:r>
            <a:r>
              <a:rPr lang="es"/>
              <a:t> of Change interpret or transform these grand theories into practical steps to solving a local problem.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534badd990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534badd990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g9a9a965f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4" name="Google Shape;1674;g9a9a965f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g9b641e1c22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7" name="Google Shape;1697;g9b641e1c22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 we continue to develop our understanding of how to create Theories of Change worth believing, these are the core takeaways.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9a9a966102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1" name="Google Shape;1731;g9a9a96610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 we continue to develop our understanding of how to create Theories of Change worth believing, these are the core takeaways.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4" name="Shape 1764"/>
        <p:cNvGrpSpPr/>
        <p:nvPr/>
      </p:nvGrpSpPr>
      <p:grpSpPr>
        <a:xfrm>
          <a:off x="0" y="0"/>
          <a:ext cx="0" cy="0"/>
          <a:chOff x="0" y="0"/>
          <a:chExt cx="0" cy="0"/>
        </a:xfrm>
      </p:grpSpPr>
      <p:sp>
        <p:nvSpPr>
          <p:cNvPr id="1765" name="Google Shape;1765;g9a9a96610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6" name="Google Shape;1766;g9a9a96610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 we continue to develop our understanding of how to create Theories of Change worth believing, these are the core takeaways.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g9b641e1c22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0" name="Google Shape;1800;g9b641e1c22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g9b641e1c22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4" name="Google Shape;1834;g9b641e1c22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9b641e1c22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8" name="Google Shape;1868;g9b641e1c22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In the final workshop of this series, we’ll explore how the world resists our theories and what we can do about it.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0" name="Shape 1900"/>
        <p:cNvGrpSpPr/>
        <p:nvPr/>
      </p:nvGrpSpPr>
      <p:grpSpPr>
        <a:xfrm>
          <a:off x="0" y="0"/>
          <a:ext cx="0" cy="0"/>
          <a:chOff x="0" y="0"/>
          <a:chExt cx="0" cy="0"/>
        </a:xfrm>
      </p:grpSpPr>
      <p:sp>
        <p:nvSpPr>
          <p:cNvPr id="1901" name="Google Shape;1901;g9b641e1c22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2" name="Google Shape;1902;g9b641e1c22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g9a9a966102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8" name="Google Shape;1938;g9a9a96610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9b2cb625d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9b2cb625d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Let’s start by getting to know each other. </a:t>
            </a:r>
            <a:endParaRPr/>
          </a:p>
          <a:p>
            <a:pPr indent="-298450" lvl="0" marL="457200" rtl="0" algn="l">
              <a:spcBef>
                <a:spcPts val="0"/>
              </a:spcBef>
              <a:spcAft>
                <a:spcPts val="0"/>
              </a:spcAft>
              <a:buSzPts val="1100"/>
              <a:buAutoNum type="arabicParenR"/>
            </a:pPr>
            <a:r>
              <a:rPr lang="es"/>
              <a:t>Name</a:t>
            </a:r>
            <a:endParaRPr/>
          </a:p>
          <a:p>
            <a:pPr indent="-298450" lvl="0" marL="457200" rtl="0" algn="l">
              <a:spcBef>
                <a:spcPts val="0"/>
              </a:spcBef>
              <a:spcAft>
                <a:spcPts val="0"/>
              </a:spcAft>
              <a:buSzPts val="1100"/>
              <a:buAutoNum type="arabicParenR"/>
            </a:pPr>
            <a:r>
              <a:rPr lang="es"/>
              <a:t>Where do you work or what is your interest in ToC/Evaluation</a:t>
            </a:r>
            <a:endParaRPr/>
          </a:p>
          <a:p>
            <a:pPr indent="-298450" lvl="0" marL="457200" rtl="0" algn="l">
              <a:spcBef>
                <a:spcPts val="0"/>
              </a:spcBef>
              <a:spcAft>
                <a:spcPts val="0"/>
              </a:spcAft>
              <a:buSzPts val="1100"/>
              <a:buAutoNum type="arabicParenR"/>
            </a:pPr>
            <a:r>
              <a:rPr lang="es"/>
              <a:t>Do you believe that a hot dog is a type of </a:t>
            </a:r>
            <a:r>
              <a:rPr lang="es"/>
              <a:t>sandwich</a:t>
            </a:r>
            <a:r>
              <a:rPr lang="es"/>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9b2cb625d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9b2cb625d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 big thesis from the last workshop was that programs operate by some kind of theory. There are two kinds of theories: program theories and grand theories. Grand theories are the big ideas about how the social world functions that we should use to design our programs or interventions.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9b2cb625d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9b2cb625d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Generally definition of a logic model or theory of change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9b2cb625d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9b2cb625d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One benefit of a diagram is that it lays out the program’s theory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534badd99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534badd99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When we connect theory to practice, we are assuming that our actions will have a causal effect or impact on the outcomes of importance. It’s </a:t>
            </a:r>
            <a:r>
              <a:rPr lang="es"/>
              <a:t>surprising</a:t>
            </a:r>
            <a:r>
              <a:rPr lang="es"/>
              <a:t> then how many people are afraid of evaluation when the programs purport to use resources </a:t>
            </a:r>
            <a:r>
              <a:rPr lang="es"/>
              <a:t>to</a:t>
            </a:r>
            <a:r>
              <a:rPr lang="es"/>
              <a:t> make positive </a:t>
            </a:r>
            <a:r>
              <a:rPr lang="es"/>
              <a:t>change</a:t>
            </a:r>
            <a:r>
              <a:rPr lang="es"/>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bg>
      <p:bgPr>
        <a:solidFill>
          <a:srgbClr val="F3F3F3"/>
        </a:solidFill>
      </p:bgPr>
    </p:bg>
    <p:spTree>
      <p:nvGrpSpPr>
        <p:cNvPr id="9" name="Shape 9"/>
        <p:cNvGrpSpPr/>
        <p:nvPr/>
      </p:nvGrpSpPr>
      <p:grpSpPr>
        <a:xfrm>
          <a:off x="0" y="0"/>
          <a:ext cx="0" cy="0"/>
          <a:chOff x="0" y="0"/>
          <a:chExt cx="0" cy="0"/>
        </a:xfrm>
      </p:grpSpPr>
      <p:sp>
        <p:nvSpPr>
          <p:cNvPr id="10" name="Google Shape;10;p2"/>
          <p:cNvSpPr/>
          <p:nvPr/>
        </p:nvSpPr>
        <p:spPr>
          <a:xfrm>
            <a:off x="0" y="0"/>
            <a:ext cx="4167900" cy="51435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381175" y="2234767"/>
            <a:ext cx="4700100" cy="1782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Font typeface="Anton"/>
              <a:buNone/>
              <a:defRPr sz="6000">
                <a:latin typeface="Anton"/>
                <a:ea typeface="Anton"/>
                <a:cs typeface="Anton"/>
                <a:sym typeface="Anton"/>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2" name="Google Shape;12;p2"/>
          <p:cNvSpPr txBox="1"/>
          <p:nvPr>
            <p:ph idx="1" type="subTitle"/>
          </p:nvPr>
        </p:nvSpPr>
        <p:spPr>
          <a:xfrm>
            <a:off x="6305475" y="422950"/>
            <a:ext cx="2219400" cy="717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100"/>
              <a:buNone/>
              <a:defRPr sz="11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cxnSp>
        <p:nvCxnSpPr>
          <p:cNvPr id="13" name="Google Shape;13;p2"/>
          <p:cNvCxnSpPr/>
          <p:nvPr/>
        </p:nvCxnSpPr>
        <p:spPr>
          <a:xfrm>
            <a:off x="84201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14" name="Google Shape;14;p2"/>
          <p:cNvCxnSpPr/>
          <p:nvPr/>
        </p:nvCxnSpPr>
        <p:spPr>
          <a:xfrm>
            <a:off x="8420100" y="0"/>
            <a:ext cx="0" cy="395400"/>
          </a:xfrm>
          <a:prstGeom prst="straightConnector1">
            <a:avLst/>
          </a:prstGeom>
          <a:noFill/>
          <a:ln cap="flat" cmpd="sng" w="19050">
            <a:solidFill>
              <a:srgbClr val="434343"/>
            </a:solidFill>
            <a:prstDash val="solid"/>
            <a:round/>
            <a:headEnd len="med" w="med" type="none"/>
            <a:tailEnd len="med" w="med" type="none"/>
          </a:ln>
        </p:spPr>
      </p:cxnSp>
      <p:cxnSp>
        <p:nvCxnSpPr>
          <p:cNvPr id="15" name="Google Shape;15;p2"/>
          <p:cNvCxnSpPr/>
          <p:nvPr/>
        </p:nvCxnSpPr>
        <p:spPr>
          <a:xfrm rot="10800000">
            <a:off x="3543175" y="2156291"/>
            <a:ext cx="4423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14_4_1_2_1">
    <p:bg>
      <p:bgPr>
        <a:solidFill>
          <a:srgbClr val="F3F3F3"/>
        </a:solidFill>
      </p:bgPr>
    </p:bg>
    <p:spTree>
      <p:nvGrpSpPr>
        <p:cNvPr id="281" name="Shape 281"/>
        <p:cNvGrpSpPr/>
        <p:nvPr/>
      </p:nvGrpSpPr>
      <p:grpSpPr>
        <a:xfrm>
          <a:off x="0" y="0"/>
          <a:ext cx="0" cy="0"/>
          <a:chOff x="0" y="0"/>
          <a:chExt cx="0" cy="0"/>
        </a:xfrm>
      </p:grpSpPr>
      <p:sp>
        <p:nvSpPr>
          <p:cNvPr id="282" name="Google Shape;282;p11"/>
          <p:cNvSpPr/>
          <p:nvPr/>
        </p:nvSpPr>
        <p:spPr>
          <a:xfrm flipH="1" rot="10800000">
            <a:off x="371475" y="225"/>
            <a:ext cx="704700" cy="51528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3" name="Google Shape;283;p11"/>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284" name="Google Shape;284;p11"/>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285" name="Google Shape;285;p11"/>
          <p:cNvGrpSpPr/>
          <p:nvPr/>
        </p:nvGrpSpPr>
        <p:grpSpPr>
          <a:xfrm rot="-5400000">
            <a:off x="7385674" y="965896"/>
            <a:ext cx="2219245" cy="288063"/>
            <a:chOff x="3906325" y="2716500"/>
            <a:chExt cx="3677900" cy="477400"/>
          </a:xfrm>
        </p:grpSpPr>
        <p:sp>
          <p:nvSpPr>
            <p:cNvPr id="286" name="Google Shape;286;p11"/>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1" name="Google Shape;311;p11"/>
          <p:cNvSpPr/>
          <p:nvPr/>
        </p:nvSpPr>
        <p:spPr>
          <a:xfrm>
            <a:off x="1514575" y="2731900"/>
            <a:ext cx="6465000" cy="17208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
          <p:cNvSpPr txBox="1"/>
          <p:nvPr>
            <p:ph idx="1" type="subTitle"/>
          </p:nvPr>
        </p:nvSpPr>
        <p:spPr>
          <a:xfrm>
            <a:off x="2384475" y="3087525"/>
            <a:ext cx="1685700" cy="91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3" name="Google Shape;313;p11"/>
          <p:cNvSpPr txBox="1"/>
          <p:nvPr>
            <p:ph idx="2" type="subTitle"/>
          </p:nvPr>
        </p:nvSpPr>
        <p:spPr>
          <a:xfrm>
            <a:off x="5416026" y="3087525"/>
            <a:ext cx="1685700" cy="91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4" name="Google Shape;314;p11"/>
          <p:cNvSpPr txBox="1"/>
          <p:nvPr>
            <p:ph idx="3" type="subTitle"/>
          </p:nvPr>
        </p:nvSpPr>
        <p:spPr>
          <a:xfrm>
            <a:off x="2384550" y="4251663"/>
            <a:ext cx="1685700" cy="368100"/>
          </a:xfrm>
          <a:prstGeom prst="rect">
            <a:avLst/>
          </a:prstGeom>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315" name="Google Shape;315;p11"/>
          <p:cNvSpPr txBox="1"/>
          <p:nvPr>
            <p:ph idx="4" type="subTitle"/>
          </p:nvPr>
        </p:nvSpPr>
        <p:spPr>
          <a:xfrm>
            <a:off x="5423970" y="4251650"/>
            <a:ext cx="1685700" cy="368100"/>
          </a:xfrm>
          <a:prstGeom prst="rect">
            <a:avLst/>
          </a:prstGeom>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316" name="Google Shape;316;p11"/>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14_4_1_1_1">
    <p:bg>
      <p:bgPr>
        <a:solidFill>
          <a:srgbClr val="F3F3F3"/>
        </a:solidFill>
      </p:bgPr>
    </p:bg>
    <p:spTree>
      <p:nvGrpSpPr>
        <p:cNvPr id="317" name="Shape 317"/>
        <p:cNvGrpSpPr/>
        <p:nvPr/>
      </p:nvGrpSpPr>
      <p:grpSpPr>
        <a:xfrm>
          <a:off x="0" y="0"/>
          <a:ext cx="0" cy="0"/>
          <a:chOff x="0" y="0"/>
          <a:chExt cx="0" cy="0"/>
        </a:xfrm>
      </p:grpSpPr>
      <p:grpSp>
        <p:nvGrpSpPr>
          <p:cNvPr id="318" name="Google Shape;318;p12"/>
          <p:cNvGrpSpPr/>
          <p:nvPr/>
        </p:nvGrpSpPr>
        <p:grpSpPr>
          <a:xfrm>
            <a:off x="1509775" y="2488450"/>
            <a:ext cx="6496000" cy="2280875"/>
            <a:chOff x="1509775" y="2488450"/>
            <a:chExt cx="6496000" cy="2280875"/>
          </a:xfrm>
        </p:grpSpPr>
        <p:sp>
          <p:nvSpPr>
            <p:cNvPr id="319" name="Google Shape;319;p12"/>
            <p:cNvSpPr/>
            <p:nvPr/>
          </p:nvSpPr>
          <p:spPr>
            <a:xfrm flipH="1" rot="10800000">
              <a:off x="3780975" y="2781525"/>
              <a:ext cx="1953600" cy="19878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
            <p:cNvSpPr/>
            <p:nvPr/>
          </p:nvSpPr>
          <p:spPr>
            <a:xfrm flipH="1" rot="10800000">
              <a:off x="6052175" y="2781525"/>
              <a:ext cx="1953600" cy="19878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flipH="1" rot="10800000">
              <a:off x="1509775" y="2781525"/>
              <a:ext cx="1953600" cy="19878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2" name="Google Shape;322;p12"/>
            <p:cNvCxnSpPr>
              <a:stCxn id="323" idx="2"/>
            </p:cNvCxnSpPr>
            <p:nvPr/>
          </p:nvCxnSpPr>
          <p:spPr>
            <a:xfrm>
              <a:off x="2486575" y="2488450"/>
              <a:ext cx="0" cy="536400"/>
            </a:xfrm>
            <a:prstGeom prst="straightConnector1">
              <a:avLst/>
            </a:prstGeom>
            <a:noFill/>
            <a:ln cap="flat" cmpd="sng" w="19050">
              <a:solidFill>
                <a:srgbClr val="434343"/>
              </a:solidFill>
              <a:prstDash val="solid"/>
              <a:round/>
              <a:headEnd len="med" w="med" type="none"/>
              <a:tailEnd len="med" w="med" type="diamond"/>
            </a:ln>
          </p:spPr>
        </p:cxnSp>
        <p:cxnSp>
          <p:nvCxnSpPr>
            <p:cNvPr id="324" name="Google Shape;324;p12"/>
            <p:cNvCxnSpPr/>
            <p:nvPr/>
          </p:nvCxnSpPr>
          <p:spPr>
            <a:xfrm>
              <a:off x="4757775" y="2488450"/>
              <a:ext cx="0" cy="536400"/>
            </a:xfrm>
            <a:prstGeom prst="straightConnector1">
              <a:avLst/>
            </a:prstGeom>
            <a:noFill/>
            <a:ln cap="flat" cmpd="sng" w="19050">
              <a:solidFill>
                <a:srgbClr val="434343"/>
              </a:solidFill>
              <a:prstDash val="solid"/>
              <a:round/>
              <a:headEnd len="med" w="med" type="none"/>
              <a:tailEnd len="med" w="med" type="diamond"/>
            </a:ln>
          </p:spPr>
        </p:cxnSp>
        <p:cxnSp>
          <p:nvCxnSpPr>
            <p:cNvPr id="325" name="Google Shape;325;p12"/>
            <p:cNvCxnSpPr/>
            <p:nvPr/>
          </p:nvCxnSpPr>
          <p:spPr>
            <a:xfrm>
              <a:off x="7028975" y="2488450"/>
              <a:ext cx="0" cy="536400"/>
            </a:xfrm>
            <a:prstGeom prst="straightConnector1">
              <a:avLst/>
            </a:prstGeom>
            <a:noFill/>
            <a:ln cap="flat" cmpd="sng" w="19050">
              <a:solidFill>
                <a:srgbClr val="434343"/>
              </a:solidFill>
              <a:prstDash val="solid"/>
              <a:round/>
              <a:headEnd len="med" w="med" type="none"/>
              <a:tailEnd len="med" w="med" type="diamond"/>
            </a:ln>
          </p:spPr>
        </p:cxnSp>
      </p:grpSp>
      <p:sp>
        <p:nvSpPr>
          <p:cNvPr id="326" name="Google Shape;326;p12"/>
          <p:cNvSpPr/>
          <p:nvPr/>
        </p:nvSpPr>
        <p:spPr>
          <a:xfrm flipH="1" rot="10800000">
            <a:off x="371475" y="-18900"/>
            <a:ext cx="704700" cy="51624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7" name="Google Shape;327;p12"/>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328" name="Google Shape;328;p12"/>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329" name="Google Shape;329;p12"/>
          <p:cNvGrpSpPr/>
          <p:nvPr/>
        </p:nvGrpSpPr>
        <p:grpSpPr>
          <a:xfrm rot="-5400000">
            <a:off x="7385674" y="965896"/>
            <a:ext cx="2219245" cy="288063"/>
            <a:chOff x="3906325" y="2716500"/>
            <a:chExt cx="3677900" cy="477400"/>
          </a:xfrm>
        </p:grpSpPr>
        <p:sp>
          <p:nvSpPr>
            <p:cNvPr id="330" name="Google Shape;330;p12"/>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2"/>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2"/>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2"/>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2"/>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2"/>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2"/>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2"/>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2"/>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2"/>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2"/>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2"/>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 name="Google Shape;323;p12"/>
          <p:cNvSpPr/>
          <p:nvPr/>
        </p:nvSpPr>
        <p:spPr>
          <a:xfrm>
            <a:off x="2032375" y="1580050"/>
            <a:ext cx="908400" cy="9084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2"/>
          <p:cNvSpPr/>
          <p:nvPr/>
        </p:nvSpPr>
        <p:spPr>
          <a:xfrm>
            <a:off x="4303575" y="1580050"/>
            <a:ext cx="908400" cy="9084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2"/>
          <p:cNvSpPr/>
          <p:nvPr/>
        </p:nvSpPr>
        <p:spPr>
          <a:xfrm>
            <a:off x="6574775" y="1580050"/>
            <a:ext cx="908400" cy="9084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2"/>
          <p:cNvSpPr txBox="1"/>
          <p:nvPr>
            <p:ph idx="1" type="subTitle"/>
          </p:nvPr>
        </p:nvSpPr>
        <p:spPr>
          <a:xfrm>
            <a:off x="1643725" y="3320025"/>
            <a:ext cx="16857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8" name="Google Shape;358;p12"/>
          <p:cNvSpPr txBox="1"/>
          <p:nvPr>
            <p:ph idx="2" type="subTitle"/>
          </p:nvPr>
        </p:nvSpPr>
        <p:spPr>
          <a:xfrm>
            <a:off x="3914925" y="3320025"/>
            <a:ext cx="16857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9" name="Google Shape;359;p12"/>
          <p:cNvSpPr txBox="1"/>
          <p:nvPr>
            <p:ph idx="3" type="subTitle"/>
          </p:nvPr>
        </p:nvSpPr>
        <p:spPr>
          <a:xfrm>
            <a:off x="6186125" y="3320025"/>
            <a:ext cx="16857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60" name="Google Shape;360;p12"/>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CUSTOM_15">
    <p:spTree>
      <p:nvGrpSpPr>
        <p:cNvPr id="361" name="Shape 361"/>
        <p:cNvGrpSpPr/>
        <p:nvPr/>
      </p:nvGrpSpPr>
      <p:grpSpPr>
        <a:xfrm>
          <a:off x="0" y="0"/>
          <a:ext cx="0" cy="0"/>
          <a:chOff x="0" y="0"/>
          <a:chExt cx="0" cy="0"/>
        </a:xfrm>
      </p:grpSpPr>
      <p:cxnSp>
        <p:nvCxnSpPr>
          <p:cNvPr id="362" name="Google Shape;362;p13"/>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363" name="Google Shape;363;p13"/>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sp>
        <p:nvSpPr>
          <p:cNvPr id="364" name="Google Shape;364;p13"/>
          <p:cNvSpPr/>
          <p:nvPr/>
        </p:nvSpPr>
        <p:spPr>
          <a:xfrm flipH="1">
            <a:off x="4976100" y="0"/>
            <a:ext cx="4167900" cy="51435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3"/>
          <p:cNvSpPr txBox="1"/>
          <p:nvPr>
            <p:ph type="ctrTitle"/>
          </p:nvPr>
        </p:nvSpPr>
        <p:spPr>
          <a:xfrm flipH="1">
            <a:off x="1176900" y="1510225"/>
            <a:ext cx="67176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366" name="Google Shape;366;p13"/>
          <p:cNvSpPr txBox="1"/>
          <p:nvPr>
            <p:ph idx="1" type="subTitle"/>
          </p:nvPr>
        </p:nvSpPr>
        <p:spPr>
          <a:xfrm flipH="1">
            <a:off x="1176900" y="3292525"/>
            <a:ext cx="2219400" cy="71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200"/>
              <a:buFont typeface="Barlow Semi Condensed"/>
              <a:buNone/>
              <a:defRPr>
                <a:latin typeface="Barlow Semi Condensed"/>
                <a:ea typeface="Barlow Semi Condensed"/>
                <a:cs typeface="Barlow Semi Condensed"/>
                <a:sym typeface="Barlow Semi Condensed"/>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cxnSp>
        <p:nvCxnSpPr>
          <p:cNvPr id="367" name="Google Shape;367;p13"/>
          <p:cNvCxnSpPr/>
          <p:nvPr/>
        </p:nvCxnSpPr>
        <p:spPr>
          <a:xfrm>
            <a:off x="1177025" y="2156291"/>
            <a:ext cx="4423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4">
  <p:cSld name="CUSTOM_8">
    <p:bg>
      <p:bgPr>
        <a:solidFill>
          <a:srgbClr val="F3F3F3"/>
        </a:solidFill>
      </p:bgPr>
    </p:bg>
    <p:spTree>
      <p:nvGrpSpPr>
        <p:cNvPr id="368" name="Shape 368"/>
        <p:cNvGrpSpPr/>
        <p:nvPr/>
      </p:nvGrpSpPr>
      <p:grpSpPr>
        <a:xfrm>
          <a:off x="0" y="0"/>
          <a:ext cx="0" cy="0"/>
          <a:chOff x="0" y="0"/>
          <a:chExt cx="0" cy="0"/>
        </a:xfrm>
      </p:grpSpPr>
      <p:sp>
        <p:nvSpPr>
          <p:cNvPr id="369" name="Google Shape;369;p14"/>
          <p:cNvSpPr/>
          <p:nvPr/>
        </p:nvSpPr>
        <p:spPr>
          <a:xfrm flipH="1" rot="10800000">
            <a:off x="371475" y="313200"/>
            <a:ext cx="704700" cy="48303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0" name="Google Shape;370;p14"/>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371" name="Google Shape;371;p14"/>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372" name="Google Shape;372;p14"/>
          <p:cNvGrpSpPr/>
          <p:nvPr/>
        </p:nvGrpSpPr>
        <p:grpSpPr>
          <a:xfrm rot="-5400000">
            <a:off x="7385674" y="965896"/>
            <a:ext cx="2219245" cy="288063"/>
            <a:chOff x="3906325" y="2716500"/>
            <a:chExt cx="3677900" cy="477400"/>
          </a:xfrm>
        </p:grpSpPr>
        <p:sp>
          <p:nvSpPr>
            <p:cNvPr id="373" name="Google Shape;373;p14"/>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4"/>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4"/>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4"/>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4"/>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4"/>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14"/>
          <p:cNvSpPr txBox="1"/>
          <p:nvPr>
            <p:ph idx="1" type="body"/>
          </p:nvPr>
        </p:nvSpPr>
        <p:spPr>
          <a:xfrm>
            <a:off x="136650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spcBef>
                <a:spcPts val="1600"/>
              </a:spcBef>
              <a:spcAft>
                <a:spcPts val="0"/>
              </a:spcAft>
              <a:buSzPts val="12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304800" lvl="4" marL="2286000" rtl="0">
              <a:spcBef>
                <a:spcPts val="1600"/>
              </a:spcBef>
              <a:spcAft>
                <a:spcPts val="0"/>
              </a:spcAft>
              <a:buSzPts val="1200"/>
              <a:buChar char="○"/>
              <a:defRPr/>
            </a:lvl5pPr>
            <a:lvl6pPr indent="-304800" lvl="5" marL="2743200" rtl="0">
              <a:spcBef>
                <a:spcPts val="1600"/>
              </a:spcBef>
              <a:spcAft>
                <a:spcPts val="0"/>
              </a:spcAft>
              <a:buSzPts val="1200"/>
              <a:buChar char="■"/>
              <a:defRPr/>
            </a:lvl6pPr>
            <a:lvl7pPr indent="-304800" lvl="6" marL="3200400" rtl="0">
              <a:spcBef>
                <a:spcPts val="1600"/>
              </a:spcBef>
              <a:spcAft>
                <a:spcPts val="0"/>
              </a:spcAft>
              <a:buSzPts val="1200"/>
              <a:buChar char="●"/>
              <a:defRPr/>
            </a:lvl7pPr>
            <a:lvl8pPr indent="-304800" lvl="7" marL="3657600" rtl="0">
              <a:spcBef>
                <a:spcPts val="1600"/>
              </a:spcBef>
              <a:spcAft>
                <a:spcPts val="0"/>
              </a:spcAft>
              <a:buSzPts val="1200"/>
              <a:buChar char="○"/>
              <a:defRPr/>
            </a:lvl8pPr>
            <a:lvl9pPr indent="-304800" lvl="8" marL="4114800" rtl="0">
              <a:spcBef>
                <a:spcPts val="1600"/>
              </a:spcBef>
              <a:spcAft>
                <a:spcPts val="1600"/>
              </a:spcAft>
              <a:buSzPts val="1200"/>
              <a:buChar char="■"/>
              <a:defRPr/>
            </a:lvl9pPr>
          </a:lstStyle>
          <a:p/>
        </p:txBody>
      </p:sp>
      <p:sp>
        <p:nvSpPr>
          <p:cNvPr id="399" name="Google Shape;399;p14"/>
          <p:cNvSpPr/>
          <p:nvPr/>
        </p:nvSpPr>
        <p:spPr>
          <a:xfrm>
            <a:off x="1514575" y="1599150"/>
            <a:ext cx="6465000" cy="35442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4"/>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type="blank">
  <p:cSld name="BLANK">
    <p:bg>
      <p:bgPr>
        <a:solidFill>
          <a:srgbClr val="F3F3F3"/>
        </a:solidFill>
      </p:bgPr>
    </p:bg>
    <p:spTree>
      <p:nvGrpSpPr>
        <p:cNvPr id="401" name="Shape 401"/>
        <p:cNvGrpSpPr/>
        <p:nvPr/>
      </p:nvGrpSpPr>
      <p:grpSpPr>
        <a:xfrm>
          <a:off x="0" y="0"/>
          <a:ext cx="0" cy="0"/>
          <a:chOff x="0" y="0"/>
          <a:chExt cx="0" cy="0"/>
        </a:xfrm>
      </p:grpSpPr>
      <p:sp>
        <p:nvSpPr>
          <p:cNvPr id="402" name="Google Shape;402;p15"/>
          <p:cNvSpPr/>
          <p:nvPr/>
        </p:nvSpPr>
        <p:spPr>
          <a:xfrm flipH="1" rot="10800000">
            <a:off x="371475" y="300"/>
            <a:ext cx="704700" cy="48303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3" name="Google Shape;403;p15"/>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404" name="Google Shape;404;p15"/>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405" name="Google Shape;405;p15"/>
          <p:cNvGrpSpPr/>
          <p:nvPr/>
        </p:nvGrpSpPr>
        <p:grpSpPr>
          <a:xfrm rot="-5400000">
            <a:off x="7385674" y="965896"/>
            <a:ext cx="2219245" cy="288063"/>
            <a:chOff x="3906325" y="2716500"/>
            <a:chExt cx="3677900" cy="477400"/>
          </a:xfrm>
        </p:grpSpPr>
        <p:sp>
          <p:nvSpPr>
            <p:cNvPr id="406" name="Google Shape;406;p15"/>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5"/>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5"/>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5"/>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5"/>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5"/>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5"/>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15"/>
          <p:cNvSpPr/>
          <p:nvPr/>
        </p:nvSpPr>
        <p:spPr>
          <a:xfrm>
            <a:off x="1514575" y="1286400"/>
            <a:ext cx="6465000" cy="35442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_1">
    <p:bg>
      <p:bgPr>
        <a:solidFill>
          <a:srgbClr val="F3F3F3"/>
        </a:solidFill>
      </p:bgPr>
    </p:bg>
    <p:spTree>
      <p:nvGrpSpPr>
        <p:cNvPr id="433" name="Shape 43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p:cSld name="BLANK_2">
    <p:spTree>
      <p:nvGrpSpPr>
        <p:cNvPr id="434" name="Shape 434"/>
        <p:cNvGrpSpPr/>
        <p:nvPr/>
      </p:nvGrpSpPr>
      <p:grpSpPr>
        <a:xfrm>
          <a:off x="0" y="0"/>
          <a:ext cx="0" cy="0"/>
          <a:chOff x="0" y="0"/>
          <a:chExt cx="0" cy="0"/>
        </a:xfrm>
      </p:grpSpPr>
      <p:sp>
        <p:nvSpPr>
          <p:cNvPr id="435" name="Google Shape;435;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3_1">
    <p:bg>
      <p:bgPr>
        <a:solidFill>
          <a:srgbClr val="F3F3F3"/>
        </a:solidFill>
      </p:bgPr>
    </p:bg>
    <p:spTree>
      <p:nvGrpSpPr>
        <p:cNvPr id="16" name="Shape 16"/>
        <p:cNvGrpSpPr/>
        <p:nvPr/>
      </p:nvGrpSpPr>
      <p:grpSpPr>
        <a:xfrm>
          <a:off x="0" y="0"/>
          <a:ext cx="0" cy="0"/>
          <a:chOff x="0" y="0"/>
          <a:chExt cx="0" cy="0"/>
        </a:xfrm>
      </p:grpSpPr>
      <p:sp>
        <p:nvSpPr>
          <p:cNvPr id="17" name="Google Shape;17;p3"/>
          <p:cNvSpPr/>
          <p:nvPr/>
        </p:nvSpPr>
        <p:spPr>
          <a:xfrm flipH="1" rot="10800000">
            <a:off x="371475" y="313200"/>
            <a:ext cx="704700" cy="48303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flipH="1">
            <a:off x="4590900" y="228000"/>
            <a:ext cx="4553100" cy="49128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hasCustomPrompt="1" type="title"/>
          </p:nvPr>
        </p:nvSpPr>
        <p:spPr>
          <a:xfrm>
            <a:off x="541699" y="1367600"/>
            <a:ext cx="4468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1D77B"/>
              </a:buClr>
              <a:buSzPts val="14000"/>
              <a:buNone/>
              <a:defRPr sz="14000">
                <a:solidFill>
                  <a:srgbClr val="F1D77B"/>
                </a:solidFill>
              </a:defRPr>
            </a:lvl1pPr>
            <a:lvl2pPr lvl="1"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p:nvPr>
            <p:ph idx="2" type="ctrTitle"/>
          </p:nvPr>
        </p:nvSpPr>
        <p:spPr>
          <a:xfrm>
            <a:off x="1650049" y="1400174"/>
            <a:ext cx="2251800" cy="502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21" name="Google Shape;21;p3"/>
          <p:cNvSpPr txBox="1"/>
          <p:nvPr>
            <p:ph idx="1" type="subTitle"/>
          </p:nvPr>
        </p:nvSpPr>
        <p:spPr>
          <a:xfrm>
            <a:off x="1650049" y="1739750"/>
            <a:ext cx="22518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cxnSp>
        <p:nvCxnSpPr>
          <p:cNvPr id="22" name="Google Shape;22;p3"/>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23" name="Google Shape;23;p3"/>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sp>
        <p:nvSpPr>
          <p:cNvPr id="24" name="Google Shape;24;p3"/>
          <p:cNvSpPr txBox="1"/>
          <p:nvPr>
            <p:ph idx="3"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5" name="Google Shape;25;p3"/>
          <p:cNvSpPr txBox="1"/>
          <p:nvPr>
            <p:ph hasCustomPrompt="1" idx="4" type="title"/>
          </p:nvPr>
        </p:nvSpPr>
        <p:spPr>
          <a:xfrm>
            <a:off x="541699" y="3386900"/>
            <a:ext cx="4468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1D77B"/>
              </a:buClr>
              <a:buSzPts val="14000"/>
              <a:buNone/>
              <a:defRPr sz="14000">
                <a:solidFill>
                  <a:srgbClr val="F1D77B"/>
                </a:solidFill>
              </a:defRPr>
            </a:lvl1pPr>
            <a:lvl2pPr lvl="1"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9pPr>
          </a:lstStyle>
          <a:p>
            <a:r>
              <a:t>xx%</a:t>
            </a:r>
          </a:p>
        </p:txBody>
      </p:sp>
      <p:sp>
        <p:nvSpPr>
          <p:cNvPr id="26" name="Google Shape;26;p3"/>
          <p:cNvSpPr txBox="1"/>
          <p:nvPr>
            <p:ph idx="5" type="ctrTitle"/>
          </p:nvPr>
        </p:nvSpPr>
        <p:spPr>
          <a:xfrm>
            <a:off x="1650049" y="3419474"/>
            <a:ext cx="2251800" cy="502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27" name="Google Shape;27;p3"/>
          <p:cNvSpPr txBox="1"/>
          <p:nvPr>
            <p:ph idx="6" type="subTitle"/>
          </p:nvPr>
        </p:nvSpPr>
        <p:spPr>
          <a:xfrm>
            <a:off x="1650049" y="3759050"/>
            <a:ext cx="22518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28" name="Google Shape;28;p3"/>
          <p:cNvSpPr txBox="1"/>
          <p:nvPr>
            <p:ph hasCustomPrompt="1" idx="7" type="title"/>
          </p:nvPr>
        </p:nvSpPr>
        <p:spPr>
          <a:xfrm>
            <a:off x="4635299" y="1367600"/>
            <a:ext cx="4468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3F3F3"/>
              </a:buClr>
              <a:buSzPts val="14000"/>
              <a:buNone/>
              <a:defRPr sz="14000">
                <a:solidFill>
                  <a:srgbClr val="F3F3F3"/>
                </a:solidFill>
              </a:defRPr>
            </a:lvl1pPr>
            <a:lvl2pPr lvl="1"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29" name="Google Shape;29;p3"/>
          <p:cNvSpPr txBox="1"/>
          <p:nvPr>
            <p:ph idx="8" type="ctrTitle"/>
          </p:nvPr>
        </p:nvSpPr>
        <p:spPr>
          <a:xfrm>
            <a:off x="5743649" y="1400174"/>
            <a:ext cx="2251800" cy="502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30" name="Google Shape;30;p3"/>
          <p:cNvSpPr txBox="1"/>
          <p:nvPr>
            <p:ph idx="9" type="subTitle"/>
          </p:nvPr>
        </p:nvSpPr>
        <p:spPr>
          <a:xfrm>
            <a:off x="5743649" y="1739750"/>
            <a:ext cx="22518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31" name="Google Shape;31;p3"/>
          <p:cNvSpPr txBox="1"/>
          <p:nvPr>
            <p:ph hasCustomPrompt="1" idx="13" type="title"/>
          </p:nvPr>
        </p:nvSpPr>
        <p:spPr>
          <a:xfrm>
            <a:off x="4635299" y="3386900"/>
            <a:ext cx="4468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3F3F3"/>
              </a:buClr>
              <a:buSzPts val="14000"/>
              <a:buNone/>
              <a:defRPr sz="14000">
                <a:solidFill>
                  <a:srgbClr val="F3F3F3"/>
                </a:solidFill>
              </a:defRPr>
            </a:lvl1pPr>
            <a:lvl2pPr lvl="1"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32" name="Google Shape;32;p3"/>
          <p:cNvSpPr txBox="1"/>
          <p:nvPr>
            <p:ph idx="14" type="ctrTitle"/>
          </p:nvPr>
        </p:nvSpPr>
        <p:spPr>
          <a:xfrm>
            <a:off x="5743649" y="3419474"/>
            <a:ext cx="2251800" cy="502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33" name="Google Shape;33;p3"/>
          <p:cNvSpPr txBox="1"/>
          <p:nvPr>
            <p:ph idx="15" type="subTitle"/>
          </p:nvPr>
        </p:nvSpPr>
        <p:spPr>
          <a:xfrm>
            <a:off x="5743649" y="3759050"/>
            <a:ext cx="22518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grpSp>
        <p:nvGrpSpPr>
          <p:cNvPr id="34" name="Google Shape;34;p3"/>
          <p:cNvGrpSpPr/>
          <p:nvPr/>
        </p:nvGrpSpPr>
        <p:grpSpPr>
          <a:xfrm rot="5400000">
            <a:off x="3462374" y="2427721"/>
            <a:ext cx="2219245" cy="288063"/>
            <a:chOff x="3906325" y="2716500"/>
            <a:chExt cx="3677900" cy="477400"/>
          </a:xfrm>
        </p:grpSpPr>
        <p:sp>
          <p:nvSpPr>
            <p:cNvPr id="35" name="Google Shape;35;p3"/>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
  <p:cSld name="CUSTOM_12">
    <p:bg>
      <p:bgPr>
        <a:solidFill>
          <a:srgbClr val="F3F3F3"/>
        </a:solidFill>
      </p:bgPr>
    </p:bg>
    <p:spTree>
      <p:nvGrpSpPr>
        <p:cNvPr id="60" name="Shape 60"/>
        <p:cNvGrpSpPr/>
        <p:nvPr/>
      </p:nvGrpSpPr>
      <p:grpSpPr>
        <a:xfrm>
          <a:off x="0" y="0"/>
          <a:ext cx="0" cy="0"/>
          <a:chOff x="0" y="0"/>
          <a:chExt cx="0" cy="0"/>
        </a:xfrm>
      </p:grpSpPr>
      <p:sp>
        <p:nvSpPr>
          <p:cNvPr id="61" name="Google Shape;61;p4"/>
          <p:cNvSpPr/>
          <p:nvPr/>
        </p:nvSpPr>
        <p:spPr>
          <a:xfrm flipH="1" rot="10800000">
            <a:off x="371475" y="300"/>
            <a:ext cx="704700" cy="48303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flipH="1">
            <a:off x="4590900" y="0"/>
            <a:ext cx="4553100" cy="40008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txBox="1"/>
          <p:nvPr>
            <p:ph idx="1" type="subTitle"/>
          </p:nvPr>
        </p:nvSpPr>
        <p:spPr>
          <a:xfrm>
            <a:off x="6168375" y="1108200"/>
            <a:ext cx="2251800" cy="1784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100"/>
              <a:buNone/>
              <a:defRPr sz="1100"/>
            </a:lvl1pPr>
            <a:lvl2pPr lvl="1" rtl="0" algn="r">
              <a:lnSpc>
                <a:spcPct val="100000"/>
              </a:lnSpc>
              <a:spcBef>
                <a:spcPts val="0"/>
              </a:spcBef>
              <a:spcAft>
                <a:spcPts val="0"/>
              </a:spcAft>
              <a:buClr>
                <a:srgbClr val="FFFFFF"/>
              </a:buClr>
              <a:buSzPts val="1100"/>
              <a:buNone/>
              <a:defRPr sz="1100">
                <a:solidFill>
                  <a:srgbClr val="FFFFFF"/>
                </a:solidFill>
              </a:defRPr>
            </a:lvl2pPr>
            <a:lvl3pPr lvl="2" rtl="0" algn="r">
              <a:lnSpc>
                <a:spcPct val="100000"/>
              </a:lnSpc>
              <a:spcBef>
                <a:spcPts val="0"/>
              </a:spcBef>
              <a:spcAft>
                <a:spcPts val="0"/>
              </a:spcAft>
              <a:buClr>
                <a:srgbClr val="FFFFFF"/>
              </a:buClr>
              <a:buSzPts val="1100"/>
              <a:buNone/>
              <a:defRPr sz="1100">
                <a:solidFill>
                  <a:srgbClr val="FFFFFF"/>
                </a:solidFill>
              </a:defRPr>
            </a:lvl3pPr>
            <a:lvl4pPr lvl="3" rtl="0" algn="r">
              <a:lnSpc>
                <a:spcPct val="100000"/>
              </a:lnSpc>
              <a:spcBef>
                <a:spcPts val="0"/>
              </a:spcBef>
              <a:spcAft>
                <a:spcPts val="0"/>
              </a:spcAft>
              <a:buClr>
                <a:srgbClr val="FFFFFF"/>
              </a:buClr>
              <a:buSzPts val="1100"/>
              <a:buNone/>
              <a:defRPr sz="1100">
                <a:solidFill>
                  <a:srgbClr val="FFFFFF"/>
                </a:solidFill>
              </a:defRPr>
            </a:lvl4pPr>
            <a:lvl5pPr lvl="4" rtl="0" algn="r">
              <a:lnSpc>
                <a:spcPct val="100000"/>
              </a:lnSpc>
              <a:spcBef>
                <a:spcPts val="0"/>
              </a:spcBef>
              <a:spcAft>
                <a:spcPts val="0"/>
              </a:spcAft>
              <a:buClr>
                <a:srgbClr val="FFFFFF"/>
              </a:buClr>
              <a:buSzPts val="1100"/>
              <a:buNone/>
              <a:defRPr sz="1100">
                <a:solidFill>
                  <a:srgbClr val="FFFFFF"/>
                </a:solidFill>
              </a:defRPr>
            </a:lvl5pPr>
            <a:lvl6pPr lvl="5" rtl="0" algn="r">
              <a:lnSpc>
                <a:spcPct val="100000"/>
              </a:lnSpc>
              <a:spcBef>
                <a:spcPts val="0"/>
              </a:spcBef>
              <a:spcAft>
                <a:spcPts val="0"/>
              </a:spcAft>
              <a:buClr>
                <a:srgbClr val="FFFFFF"/>
              </a:buClr>
              <a:buSzPts val="1100"/>
              <a:buNone/>
              <a:defRPr sz="1100">
                <a:solidFill>
                  <a:srgbClr val="FFFFFF"/>
                </a:solidFill>
              </a:defRPr>
            </a:lvl6pPr>
            <a:lvl7pPr lvl="6" rtl="0" algn="r">
              <a:lnSpc>
                <a:spcPct val="100000"/>
              </a:lnSpc>
              <a:spcBef>
                <a:spcPts val="0"/>
              </a:spcBef>
              <a:spcAft>
                <a:spcPts val="0"/>
              </a:spcAft>
              <a:buClr>
                <a:srgbClr val="FFFFFF"/>
              </a:buClr>
              <a:buSzPts val="1100"/>
              <a:buNone/>
              <a:defRPr sz="1100">
                <a:solidFill>
                  <a:srgbClr val="FFFFFF"/>
                </a:solidFill>
              </a:defRPr>
            </a:lvl7pPr>
            <a:lvl8pPr lvl="7" rtl="0" algn="r">
              <a:lnSpc>
                <a:spcPct val="100000"/>
              </a:lnSpc>
              <a:spcBef>
                <a:spcPts val="0"/>
              </a:spcBef>
              <a:spcAft>
                <a:spcPts val="0"/>
              </a:spcAft>
              <a:buClr>
                <a:srgbClr val="FFFFFF"/>
              </a:buClr>
              <a:buSzPts val="1100"/>
              <a:buNone/>
              <a:defRPr sz="1100">
                <a:solidFill>
                  <a:srgbClr val="FFFFFF"/>
                </a:solidFill>
              </a:defRPr>
            </a:lvl8pPr>
            <a:lvl9pPr lvl="8" rtl="0" algn="r">
              <a:lnSpc>
                <a:spcPct val="100000"/>
              </a:lnSpc>
              <a:spcBef>
                <a:spcPts val="0"/>
              </a:spcBef>
              <a:spcAft>
                <a:spcPts val="0"/>
              </a:spcAft>
              <a:buClr>
                <a:srgbClr val="FFFFFF"/>
              </a:buClr>
              <a:buSzPts val="1100"/>
              <a:buNone/>
              <a:defRPr sz="1100">
                <a:solidFill>
                  <a:srgbClr val="FFFFFF"/>
                </a:solidFill>
              </a:defRPr>
            </a:lvl9pPr>
          </a:lstStyle>
          <a:p/>
        </p:txBody>
      </p:sp>
      <p:cxnSp>
        <p:nvCxnSpPr>
          <p:cNvPr id="64" name="Google Shape;64;p4"/>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65" name="Google Shape;65;p4"/>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sp>
        <p:nvSpPr>
          <p:cNvPr id="66" name="Google Shape;66;p4"/>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14">
    <p:bg>
      <p:bgPr>
        <a:solidFill>
          <a:srgbClr val="F3F3F3"/>
        </a:solidFill>
      </p:bgPr>
    </p:bg>
    <p:spTree>
      <p:nvGrpSpPr>
        <p:cNvPr id="67" name="Shape 67"/>
        <p:cNvGrpSpPr/>
        <p:nvPr/>
      </p:nvGrpSpPr>
      <p:grpSpPr>
        <a:xfrm>
          <a:off x="0" y="0"/>
          <a:ext cx="0" cy="0"/>
          <a:chOff x="0" y="0"/>
          <a:chExt cx="0" cy="0"/>
        </a:xfrm>
      </p:grpSpPr>
      <p:sp>
        <p:nvSpPr>
          <p:cNvPr id="68" name="Google Shape;68;p5"/>
          <p:cNvSpPr/>
          <p:nvPr/>
        </p:nvSpPr>
        <p:spPr>
          <a:xfrm>
            <a:off x="371475" y="310300"/>
            <a:ext cx="8772600" cy="48303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3780975" y="2872525"/>
            <a:ext cx="1953600" cy="1928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6052175" y="2872525"/>
            <a:ext cx="1953600" cy="1928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a:off x="1509775" y="2872525"/>
            <a:ext cx="1953600" cy="1928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txBox="1"/>
          <p:nvPr>
            <p:ph idx="1" type="subTitle"/>
          </p:nvPr>
        </p:nvSpPr>
        <p:spPr>
          <a:xfrm>
            <a:off x="1545925" y="3547000"/>
            <a:ext cx="18813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73" name="Google Shape;73;p5"/>
          <p:cNvSpPr txBox="1"/>
          <p:nvPr>
            <p:ph idx="2" type="subTitle"/>
          </p:nvPr>
        </p:nvSpPr>
        <p:spPr>
          <a:xfrm>
            <a:off x="3825058" y="3547000"/>
            <a:ext cx="18813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74" name="Google Shape;74;p5"/>
          <p:cNvSpPr txBox="1"/>
          <p:nvPr>
            <p:ph idx="3" type="subTitle"/>
          </p:nvPr>
        </p:nvSpPr>
        <p:spPr>
          <a:xfrm>
            <a:off x="6088325" y="3547000"/>
            <a:ext cx="18813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75" name="Google Shape;75;p5"/>
          <p:cNvSpPr txBox="1"/>
          <p:nvPr>
            <p:ph idx="4" type="subTitle"/>
          </p:nvPr>
        </p:nvSpPr>
        <p:spPr>
          <a:xfrm>
            <a:off x="1545926" y="2434600"/>
            <a:ext cx="1881300" cy="1112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76" name="Google Shape;76;p5"/>
          <p:cNvSpPr txBox="1"/>
          <p:nvPr>
            <p:ph idx="5" type="subTitle"/>
          </p:nvPr>
        </p:nvSpPr>
        <p:spPr>
          <a:xfrm>
            <a:off x="3825059" y="2434600"/>
            <a:ext cx="1881300" cy="1112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77" name="Google Shape;77;p5"/>
          <p:cNvSpPr txBox="1"/>
          <p:nvPr>
            <p:ph idx="6" type="subTitle"/>
          </p:nvPr>
        </p:nvSpPr>
        <p:spPr>
          <a:xfrm>
            <a:off x="6088325" y="2434600"/>
            <a:ext cx="1881300" cy="1112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cxnSp>
        <p:nvCxnSpPr>
          <p:cNvPr id="78" name="Google Shape;78;p5"/>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79" name="Google Shape;79;p5"/>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80" name="Google Shape;80;p5"/>
          <p:cNvGrpSpPr/>
          <p:nvPr/>
        </p:nvGrpSpPr>
        <p:grpSpPr>
          <a:xfrm>
            <a:off x="6936924" y="2405296"/>
            <a:ext cx="2219245" cy="288063"/>
            <a:chOff x="3906325" y="2716500"/>
            <a:chExt cx="3677900" cy="477400"/>
          </a:xfrm>
        </p:grpSpPr>
        <p:sp>
          <p:nvSpPr>
            <p:cNvPr id="81" name="Google Shape;81;p5"/>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5"/>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5"/>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5"/>
          <p:cNvSpPr/>
          <p:nvPr/>
        </p:nvSpPr>
        <p:spPr>
          <a:xfrm>
            <a:off x="3780975" y="2166200"/>
            <a:ext cx="1953600" cy="395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p:nvPr/>
        </p:nvSpPr>
        <p:spPr>
          <a:xfrm>
            <a:off x="6052175" y="2166200"/>
            <a:ext cx="1953600" cy="395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1509775" y="2166200"/>
            <a:ext cx="1953600" cy="395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14_4">
    <p:bg>
      <p:bgPr>
        <a:solidFill>
          <a:srgbClr val="F3F3F3"/>
        </a:solidFill>
      </p:bgPr>
    </p:bg>
    <p:spTree>
      <p:nvGrpSpPr>
        <p:cNvPr id="110" name="Shape 110"/>
        <p:cNvGrpSpPr/>
        <p:nvPr/>
      </p:nvGrpSpPr>
      <p:grpSpPr>
        <a:xfrm>
          <a:off x="0" y="0"/>
          <a:ext cx="0" cy="0"/>
          <a:chOff x="0" y="0"/>
          <a:chExt cx="0" cy="0"/>
        </a:xfrm>
      </p:grpSpPr>
      <p:sp>
        <p:nvSpPr>
          <p:cNvPr id="111" name="Google Shape;111;p6"/>
          <p:cNvSpPr/>
          <p:nvPr/>
        </p:nvSpPr>
        <p:spPr>
          <a:xfrm flipH="1" rot="10800000">
            <a:off x="371475" y="225"/>
            <a:ext cx="8772600" cy="48303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
          <p:cNvSpPr/>
          <p:nvPr/>
        </p:nvSpPr>
        <p:spPr>
          <a:xfrm flipH="1" rot="10800000">
            <a:off x="3780975" y="1631275"/>
            <a:ext cx="1953600" cy="1987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p:nvPr/>
        </p:nvSpPr>
        <p:spPr>
          <a:xfrm flipH="1" rot="10800000">
            <a:off x="6052175" y="1631275"/>
            <a:ext cx="1953600" cy="1987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p:nvPr/>
        </p:nvSpPr>
        <p:spPr>
          <a:xfrm flipH="1" rot="10800000">
            <a:off x="1509775" y="1631275"/>
            <a:ext cx="1953600" cy="1987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 name="Google Shape;115;p6"/>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116" name="Google Shape;116;p6"/>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sp>
        <p:nvSpPr>
          <p:cNvPr id="117" name="Google Shape;117;p6"/>
          <p:cNvSpPr txBox="1"/>
          <p:nvPr>
            <p:ph idx="1" type="subTitle"/>
          </p:nvPr>
        </p:nvSpPr>
        <p:spPr>
          <a:xfrm>
            <a:off x="1643650" y="2116350"/>
            <a:ext cx="16857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18" name="Google Shape;118;p6"/>
          <p:cNvSpPr txBox="1"/>
          <p:nvPr>
            <p:ph idx="2" type="subTitle"/>
          </p:nvPr>
        </p:nvSpPr>
        <p:spPr>
          <a:xfrm>
            <a:off x="3914913" y="2116350"/>
            <a:ext cx="16857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19" name="Google Shape;119;p6"/>
          <p:cNvSpPr txBox="1"/>
          <p:nvPr>
            <p:ph idx="3" type="subTitle"/>
          </p:nvPr>
        </p:nvSpPr>
        <p:spPr>
          <a:xfrm>
            <a:off x="6186125" y="2116350"/>
            <a:ext cx="1685700" cy="91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grpSp>
        <p:nvGrpSpPr>
          <p:cNvPr id="120" name="Google Shape;120;p6"/>
          <p:cNvGrpSpPr/>
          <p:nvPr/>
        </p:nvGrpSpPr>
        <p:grpSpPr>
          <a:xfrm rot="-5400000">
            <a:off x="7385674" y="965896"/>
            <a:ext cx="2219245" cy="288063"/>
            <a:chOff x="3906325" y="2716500"/>
            <a:chExt cx="3677900" cy="477400"/>
          </a:xfrm>
        </p:grpSpPr>
        <p:sp>
          <p:nvSpPr>
            <p:cNvPr id="121" name="Google Shape;121;p6"/>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6"/>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6"/>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6"/>
          <p:cNvSpPr txBox="1"/>
          <p:nvPr>
            <p:ph idx="4" type="subTitle"/>
          </p:nvPr>
        </p:nvSpPr>
        <p:spPr>
          <a:xfrm>
            <a:off x="1643725" y="3234750"/>
            <a:ext cx="1685700" cy="736200"/>
          </a:xfrm>
          <a:prstGeom prst="rect">
            <a:avLst/>
          </a:prstGeom>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147" name="Google Shape;147;p6"/>
          <p:cNvSpPr txBox="1"/>
          <p:nvPr>
            <p:ph idx="5" type="subTitle"/>
          </p:nvPr>
        </p:nvSpPr>
        <p:spPr>
          <a:xfrm>
            <a:off x="3922850" y="3234725"/>
            <a:ext cx="1685700" cy="736200"/>
          </a:xfrm>
          <a:prstGeom prst="rect">
            <a:avLst/>
          </a:prstGeom>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148" name="Google Shape;148;p6"/>
          <p:cNvSpPr txBox="1"/>
          <p:nvPr>
            <p:ph idx="6" type="subTitle"/>
          </p:nvPr>
        </p:nvSpPr>
        <p:spPr>
          <a:xfrm>
            <a:off x="6186125" y="3234725"/>
            <a:ext cx="1685700" cy="736200"/>
          </a:xfrm>
          <a:prstGeom prst="rect">
            <a:avLst/>
          </a:prstGeom>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149" name="Google Shape;149;p6"/>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1">
  <p:cSld name="CUSTOM_14_4_1">
    <p:bg>
      <p:bgPr>
        <a:solidFill>
          <a:srgbClr val="F3F3F3"/>
        </a:solidFill>
      </p:bgPr>
    </p:bg>
    <p:spTree>
      <p:nvGrpSpPr>
        <p:cNvPr id="150" name="Shape 150"/>
        <p:cNvGrpSpPr/>
        <p:nvPr/>
      </p:nvGrpSpPr>
      <p:grpSpPr>
        <a:xfrm>
          <a:off x="0" y="0"/>
          <a:ext cx="0" cy="0"/>
          <a:chOff x="0" y="0"/>
          <a:chExt cx="0" cy="0"/>
        </a:xfrm>
      </p:grpSpPr>
      <p:sp>
        <p:nvSpPr>
          <p:cNvPr id="151" name="Google Shape;151;p7"/>
          <p:cNvSpPr/>
          <p:nvPr/>
        </p:nvSpPr>
        <p:spPr>
          <a:xfrm flipH="1" rot="10800000">
            <a:off x="371475" y="313200"/>
            <a:ext cx="704700" cy="48303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2" name="Google Shape;152;p7"/>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153" name="Google Shape;153;p7"/>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154" name="Google Shape;154;p7"/>
          <p:cNvGrpSpPr/>
          <p:nvPr/>
        </p:nvGrpSpPr>
        <p:grpSpPr>
          <a:xfrm rot="-5400000">
            <a:off x="7385674" y="965896"/>
            <a:ext cx="2219245" cy="288063"/>
            <a:chOff x="3906325" y="2716500"/>
            <a:chExt cx="3677900" cy="477400"/>
          </a:xfrm>
        </p:grpSpPr>
        <p:sp>
          <p:nvSpPr>
            <p:cNvPr id="155" name="Google Shape;155;p7"/>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7"/>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7"/>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7"/>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7"/>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7"/>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7"/>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7"/>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7"/>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CUSTOM_14_4_1_1">
    <p:bg>
      <p:bgPr>
        <a:solidFill>
          <a:srgbClr val="F3F3F3"/>
        </a:solidFill>
      </p:bgPr>
    </p:bg>
    <p:spTree>
      <p:nvGrpSpPr>
        <p:cNvPr id="181" name="Shape 181"/>
        <p:cNvGrpSpPr/>
        <p:nvPr/>
      </p:nvGrpSpPr>
      <p:grpSpPr>
        <a:xfrm>
          <a:off x="0" y="0"/>
          <a:ext cx="0" cy="0"/>
          <a:chOff x="0" y="0"/>
          <a:chExt cx="0" cy="0"/>
        </a:xfrm>
      </p:grpSpPr>
      <p:sp>
        <p:nvSpPr>
          <p:cNvPr id="182" name="Google Shape;182;p8"/>
          <p:cNvSpPr/>
          <p:nvPr/>
        </p:nvSpPr>
        <p:spPr>
          <a:xfrm flipH="1" rot="10800000">
            <a:off x="371475" y="-18900"/>
            <a:ext cx="704700" cy="51624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3" name="Google Shape;183;p8"/>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184" name="Google Shape;184;p8"/>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185" name="Google Shape;185;p8"/>
          <p:cNvGrpSpPr/>
          <p:nvPr/>
        </p:nvGrpSpPr>
        <p:grpSpPr>
          <a:xfrm rot="-5400000">
            <a:off x="7385674" y="965896"/>
            <a:ext cx="2219245" cy="288063"/>
            <a:chOff x="3906325" y="2716500"/>
            <a:chExt cx="3677900" cy="477400"/>
          </a:xfrm>
        </p:grpSpPr>
        <p:sp>
          <p:nvSpPr>
            <p:cNvPr id="186" name="Google Shape;186;p8"/>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8"/>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3 ">
  <p:cSld name="CUSTOM_14_4_1_2_2">
    <p:bg>
      <p:bgPr>
        <a:solidFill>
          <a:srgbClr val="F3F3F3"/>
        </a:solidFill>
      </p:bgPr>
    </p:bg>
    <p:spTree>
      <p:nvGrpSpPr>
        <p:cNvPr id="212" name="Shape 212"/>
        <p:cNvGrpSpPr/>
        <p:nvPr/>
      </p:nvGrpSpPr>
      <p:grpSpPr>
        <a:xfrm>
          <a:off x="0" y="0"/>
          <a:ext cx="0" cy="0"/>
          <a:chOff x="0" y="0"/>
          <a:chExt cx="0" cy="0"/>
        </a:xfrm>
      </p:grpSpPr>
      <p:sp>
        <p:nvSpPr>
          <p:cNvPr id="213" name="Google Shape;213;p9"/>
          <p:cNvSpPr/>
          <p:nvPr/>
        </p:nvSpPr>
        <p:spPr>
          <a:xfrm flipH="1" rot="10800000">
            <a:off x="371475" y="300"/>
            <a:ext cx="704700" cy="48303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4" name="Google Shape;214;p9"/>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215" name="Google Shape;215;p9"/>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216" name="Google Shape;216;p9"/>
          <p:cNvGrpSpPr/>
          <p:nvPr/>
        </p:nvGrpSpPr>
        <p:grpSpPr>
          <a:xfrm rot="-5400000">
            <a:off x="7385674" y="965896"/>
            <a:ext cx="2219245" cy="288063"/>
            <a:chOff x="3906325" y="2716500"/>
            <a:chExt cx="3677900" cy="477400"/>
          </a:xfrm>
        </p:grpSpPr>
        <p:sp>
          <p:nvSpPr>
            <p:cNvPr id="217" name="Google Shape;217;p9"/>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9"/>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3">
  <p:cSld name="CUSTOM_14_4_1_1_2">
    <p:bg>
      <p:bgPr>
        <a:solidFill>
          <a:srgbClr val="F3F3F3"/>
        </a:solidFill>
      </p:bgPr>
    </p:bg>
    <p:spTree>
      <p:nvGrpSpPr>
        <p:cNvPr id="243" name="Shape 243"/>
        <p:cNvGrpSpPr/>
        <p:nvPr/>
      </p:nvGrpSpPr>
      <p:grpSpPr>
        <a:xfrm>
          <a:off x="0" y="0"/>
          <a:ext cx="0" cy="0"/>
          <a:chOff x="0" y="0"/>
          <a:chExt cx="0" cy="0"/>
        </a:xfrm>
      </p:grpSpPr>
      <p:sp>
        <p:nvSpPr>
          <p:cNvPr id="244" name="Google Shape;244;p10"/>
          <p:cNvSpPr/>
          <p:nvPr/>
        </p:nvSpPr>
        <p:spPr>
          <a:xfrm flipH="1" rot="10800000">
            <a:off x="371475" y="-18900"/>
            <a:ext cx="704700" cy="51624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5" name="Google Shape;245;p10"/>
          <p:cNvCxnSpPr/>
          <p:nvPr/>
        </p:nvCxnSpPr>
        <p:spPr>
          <a:xfrm>
            <a:off x="723900" y="1139950"/>
            <a:ext cx="0" cy="4000800"/>
          </a:xfrm>
          <a:prstGeom prst="straightConnector1">
            <a:avLst/>
          </a:prstGeom>
          <a:noFill/>
          <a:ln cap="flat" cmpd="sng" w="19050">
            <a:solidFill>
              <a:srgbClr val="434343"/>
            </a:solidFill>
            <a:prstDash val="solid"/>
            <a:round/>
            <a:headEnd len="med" w="med" type="none"/>
            <a:tailEnd len="med" w="med" type="none"/>
          </a:ln>
        </p:spPr>
      </p:cxnSp>
      <p:cxnSp>
        <p:nvCxnSpPr>
          <p:cNvPr id="246" name="Google Shape;246;p10"/>
          <p:cNvCxnSpPr/>
          <p:nvPr/>
        </p:nvCxnSpPr>
        <p:spPr>
          <a:xfrm>
            <a:off x="723900" y="0"/>
            <a:ext cx="0" cy="395400"/>
          </a:xfrm>
          <a:prstGeom prst="straightConnector1">
            <a:avLst/>
          </a:prstGeom>
          <a:noFill/>
          <a:ln cap="flat" cmpd="sng" w="19050">
            <a:solidFill>
              <a:srgbClr val="434343"/>
            </a:solidFill>
            <a:prstDash val="solid"/>
            <a:round/>
            <a:headEnd len="med" w="med" type="none"/>
            <a:tailEnd len="med" w="med" type="none"/>
          </a:ln>
        </p:spPr>
      </p:cxnSp>
      <p:grpSp>
        <p:nvGrpSpPr>
          <p:cNvPr id="247" name="Google Shape;247;p10"/>
          <p:cNvGrpSpPr/>
          <p:nvPr/>
        </p:nvGrpSpPr>
        <p:grpSpPr>
          <a:xfrm rot="-5400000">
            <a:off x="7385674" y="965896"/>
            <a:ext cx="2219245" cy="288063"/>
            <a:chOff x="3906325" y="2716500"/>
            <a:chExt cx="3677900" cy="477400"/>
          </a:xfrm>
        </p:grpSpPr>
        <p:sp>
          <p:nvSpPr>
            <p:cNvPr id="248" name="Google Shape;248;p10"/>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0"/>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0"/>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0"/>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0"/>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0"/>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0"/>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0"/>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0"/>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0"/>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0"/>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0"/>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0"/>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0"/>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0"/>
          <p:cNvSpPr/>
          <p:nvPr/>
        </p:nvSpPr>
        <p:spPr>
          <a:xfrm>
            <a:off x="1488050" y="3628775"/>
            <a:ext cx="6465000" cy="1225500"/>
          </a:xfrm>
          <a:prstGeom prst="rect">
            <a:avLst/>
          </a:prstGeom>
          <a:solidFill>
            <a:srgbClr val="F1D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0"/>
          <p:cNvSpPr txBox="1"/>
          <p:nvPr>
            <p:ph idx="1" type="subTitle"/>
          </p:nvPr>
        </p:nvSpPr>
        <p:spPr>
          <a:xfrm>
            <a:off x="1818094" y="3786125"/>
            <a:ext cx="1685700" cy="91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5" name="Google Shape;275;p10"/>
          <p:cNvSpPr txBox="1"/>
          <p:nvPr>
            <p:ph idx="2" type="subTitle"/>
          </p:nvPr>
        </p:nvSpPr>
        <p:spPr>
          <a:xfrm>
            <a:off x="3877700" y="3786125"/>
            <a:ext cx="1685700" cy="91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6" name="Google Shape;276;p10"/>
          <p:cNvSpPr txBox="1"/>
          <p:nvPr>
            <p:ph idx="3" type="subTitle"/>
          </p:nvPr>
        </p:nvSpPr>
        <p:spPr>
          <a:xfrm>
            <a:off x="5937275" y="3786125"/>
            <a:ext cx="1685700" cy="91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7" name="Google Shape;277;p10"/>
          <p:cNvSpPr txBox="1"/>
          <p:nvPr>
            <p:ph idx="4" type="subTitle"/>
          </p:nvPr>
        </p:nvSpPr>
        <p:spPr>
          <a:xfrm>
            <a:off x="1818100" y="1278511"/>
            <a:ext cx="1685700" cy="315300"/>
          </a:xfrm>
          <a:prstGeom prst="rect">
            <a:avLst/>
          </a:prstGeom>
          <a:solidFill>
            <a:srgbClr val="F1D77B"/>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278" name="Google Shape;278;p10"/>
          <p:cNvSpPr txBox="1"/>
          <p:nvPr>
            <p:ph idx="5" type="subTitle"/>
          </p:nvPr>
        </p:nvSpPr>
        <p:spPr>
          <a:xfrm>
            <a:off x="3877700" y="1278500"/>
            <a:ext cx="1685700" cy="315300"/>
          </a:xfrm>
          <a:prstGeom prst="rect">
            <a:avLst/>
          </a:prstGeom>
          <a:solidFill>
            <a:srgbClr val="F1D77B"/>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279" name="Google Shape;279;p10"/>
          <p:cNvSpPr txBox="1"/>
          <p:nvPr>
            <p:ph idx="6" type="subTitle"/>
          </p:nvPr>
        </p:nvSpPr>
        <p:spPr>
          <a:xfrm>
            <a:off x="5937277" y="1278500"/>
            <a:ext cx="1685700" cy="315300"/>
          </a:xfrm>
          <a:prstGeom prst="rect">
            <a:avLst/>
          </a:prstGeom>
          <a:solidFill>
            <a:srgbClr val="F1D77B"/>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rtl="0" algn="ctr">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rtl="0" algn="ctr">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rtl="0" algn="ctr">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rtl="0" algn="ctr">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rtl="0" algn="ctr">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rtl="0" algn="ctr">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rtl="0" algn="ctr">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rtl="0" algn="ctr">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p:txBody>
      </p:sp>
      <p:sp>
        <p:nvSpPr>
          <p:cNvPr id="280" name="Google Shape;280;p10"/>
          <p:cNvSpPr txBox="1"/>
          <p:nvPr>
            <p:ph type="ctrTitle"/>
          </p:nvPr>
        </p:nvSpPr>
        <p:spPr>
          <a:xfrm>
            <a:off x="590550" y="410777"/>
            <a:ext cx="2092800" cy="744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extLst>
    <p:ext uri="{DCECCB84-F9BA-43D5-87BE-67443E8EF086}">
      <p15:sldGuideLst>
        <p15:guide id="1" pos="2880">
          <p15:clr>
            <a:srgbClr val="FA7B17"/>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1pPr>
            <a:lvl2pPr lvl="1"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2pPr>
            <a:lvl3pPr lvl="2"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3pPr>
            <a:lvl4pPr lvl="3"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4pPr>
            <a:lvl5pPr lvl="4"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5pPr>
            <a:lvl6pPr lvl="5"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6pPr>
            <a:lvl7pPr lvl="6"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7pPr>
            <a:lvl8pPr lvl="7"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8pPr>
            <a:lvl9pPr lvl="8"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1pPr>
            <a:lvl2pPr indent="-304800" lvl="1" marL="9144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2pPr>
            <a:lvl3pPr indent="-304800" lvl="2" marL="13716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3pPr>
            <a:lvl4pPr indent="-304800" lvl="3" marL="18288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4pPr>
            <a:lvl5pPr indent="-304800" lvl="4" marL="22860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5pPr>
            <a:lvl6pPr indent="-304800" lvl="5" marL="27432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6pPr>
            <a:lvl7pPr indent="-304800" lvl="6" marL="32004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7pPr>
            <a:lvl8pPr indent="-304800" lvl="7" marL="36576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8pPr>
            <a:lvl9pPr indent="-304800" lvl="8" marL="4114800" rtl="0">
              <a:lnSpc>
                <a:spcPct val="115000"/>
              </a:lnSpc>
              <a:spcBef>
                <a:spcPts val="1600"/>
              </a:spcBef>
              <a:spcAft>
                <a:spcPts val="1600"/>
              </a:spcAft>
              <a:buClr>
                <a:srgbClr val="434343"/>
              </a:buClr>
              <a:buSzPts val="1200"/>
              <a:buFont typeface="Inconsolata"/>
              <a:buChar char="■"/>
              <a:defRPr sz="1200">
                <a:solidFill>
                  <a:srgbClr val="434343"/>
                </a:solidFill>
                <a:latin typeface="Inconsolata"/>
                <a:ea typeface="Inconsolata"/>
                <a:cs typeface="Inconsolata"/>
                <a:sym typeface="Inconsolata"/>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solidFill>
                  <a:srgbClr val="666666"/>
                </a:solidFill>
                <a:latin typeface="Roboto Slab Regular"/>
                <a:ea typeface="Roboto Slab Regular"/>
                <a:cs typeface="Roboto Slab Regular"/>
                <a:sym typeface="Roboto Slab Regular"/>
              </a:defRPr>
            </a:lvl1pPr>
            <a:lvl2pPr lvl="1" rtl="0" algn="r">
              <a:buNone/>
              <a:defRPr sz="1300">
                <a:solidFill>
                  <a:srgbClr val="666666"/>
                </a:solidFill>
                <a:latin typeface="Roboto Slab Regular"/>
                <a:ea typeface="Roboto Slab Regular"/>
                <a:cs typeface="Roboto Slab Regular"/>
                <a:sym typeface="Roboto Slab Regular"/>
              </a:defRPr>
            </a:lvl2pPr>
            <a:lvl3pPr lvl="2" rtl="0" algn="r">
              <a:buNone/>
              <a:defRPr sz="1300">
                <a:solidFill>
                  <a:srgbClr val="666666"/>
                </a:solidFill>
                <a:latin typeface="Roboto Slab Regular"/>
                <a:ea typeface="Roboto Slab Regular"/>
                <a:cs typeface="Roboto Slab Regular"/>
                <a:sym typeface="Roboto Slab Regular"/>
              </a:defRPr>
            </a:lvl3pPr>
            <a:lvl4pPr lvl="3" rtl="0" algn="r">
              <a:buNone/>
              <a:defRPr sz="1300">
                <a:solidFill>
                  <a:srgbClr val="666666"/>
                </a:solidFill>
                <a:latin typeface="Roboto Slab Regular"/>
                <a:ea typeface="Roboto Slab Regular"/>
                <a:cs typeface="Roboto Slab Regular"/>
                <a:sym typeface="Roboto Slab Regular"/>
              </a:defRPr>
            </a:lvl4pPr>
            <a:lvl5pPr lvl="4" rtl="0" algn="r">
              <a:buNone/>
              <a:defRPr sz="1300">
                <a:solidFill>
                  <a:srgbClr val="666666"/>
                </a:solidFill>
                <a:latin typeface="Roboto Slab Regular"/>
                <a:ea typeface="Roboto Slab Regular"/>
                <a:cs typeface="Roboto Slab Regular"/>
                <a:sym typeface="Roboto Slab Regular"/>
              </a:defRPr>
            </a:lvl5pPr>
            <a:lvl6pPr lvl="5" rtl="0" algn="r">
              <a:buNone/>
              <a:defRPr sz="1300">
                <a:solidFill>
                  <a:srgbClr val="666666"/>
                </a:solidFill>
                <a:latin typeface="Roboto Slab Regular"/>
                <a:ea typeface="Roboto Slab Regular"/>
                <a:cs typeface="Roboto Slab Regular"/>
                <a:sym typeface="Roboto Slab Regular"/>
              </a:defRPr>
            </a:lvl6pPr>
            <a:lvl7pPr lvl="6" rtl="0" algn="r">
              <a:buNone/>
              <a:defRPr sz="1300">
                <a:solidFill>
                  <a:srgbClr val="666666"/>
                </a:solidFill>
                <a:latin typeface="Roboto Slab Regular"/>
                <a:ea typeface="Roboto Slab Regular"/>
                <a:cs typeface="Roboto Slab Regular"/>
                <a:sym typeface="Roboto Slab Regular"/>
              </a:defRPr>
            </a:lvl7pPr>
            <a:lvl8pPr lvl="7" rtl="0" algn="r">
              <a:buNone/>
              <a:defRPr sz="1300">
                <a:solidFill>
                  <a:srgbClr val="666666"/>
                </a:solidFill>
                <a:latin typeface="Roboto Slab Regular"/>
                <a:ea typeface="Roboto Slab Regular"/>
                <a:cs typeface="Roboto Slab Regular"/>
                <a:sym typeface="Roboto Slab Regular"/>
              </a:defRPr>
            </a:lvl8pPr>
            <a:lvl9pPr lvl="8" rtl="0" algn="r">
              <a:buNone/>
              <a:defRPr sz="1300">
                <a:solidFill>
                  <a:srgbClr val="666666"/>
                </a:solidFill>
                <a:latin typeface="Roboto Slab Regular"/>
                <a:ea typeface="Roboto Slab Regular"/>
                <a:cs typeface="Roboto Slab Regular"/>
                <a:sym typeface="Roboto Slab Regular"/>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hyperlink" Target="mailto:WesternEval@gmail.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4.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24.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439" name="Shape 439"/>
        <p:cNvGrpSpPr/>
        <p:nvPr/>
      </p:nvGrpSpPr>
      <p:grpSpPr>
        <a:xfrm>
          <a:off x="0" y="0"/>
          <a:ext cx="0" cy="0"/>
          <a:chOff x="0" y="0"/>
          <a:chExt cx="0" cy="0"/>
        </a:xfrm>
      </p:grpSpPr>
      <p:sp>
        <p:nvSpPr>
          <p:cNvPr id="440" name="Google Shape;440;p18"/>
          <p:cNvSpPr txBox="1"/>
          <p:nvPr>
            <p:ph idx="1" type="subTitle"/>
          </p:nvPr>
        </p:nvSpPr>
        <p:spPr>
          <a:xfrm>
            <a:off x="6305475" y="422950"/>
            <a:ext cx="2219400" cy="71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Workshop II: </a:t>
            </a:r>
            <a:endParaRPr/>
          </a:p>
          <a:p>
            <a:pPr indent="0" lvl="0" marL="0" rtl="0" algn="ctr">
              <a:spcBef>
                <a:spcPts val="0"/>
              </a:spcBef>
              <a:spcAft>
                <a:spcPts val="0"/>
              </a:spcAft>
              <a:buNone/>
            </a:pPr>
            <a:r>
              <a:rPr lang="es"/>
              <a:t>Making Theories of Change </a:t>
            </a:r>
            <a:endParaRPr sz="1100">
              <a:solidFill>
                <a:srgbClr val="434343"/>
              </a:solidFill>
              <a:latin typeface="Inconsolata"/>
              <a:ea typeface="Inconsolata"/>
              <a:cs typeface="Inconsolata"/>
              <a:sym typeface="Inconsolata"/>
            </a:endParaRPr>
          </a:p>
        </p:txBody>
      </p:sp>
      <p:sp>
        <p:nvSpPr>
          <p:cNvPr id="441" name="Google Shape;441;p18"/>
          <p:cNvSpPr/>
          <p:nvPr/>
        </p:nvSpPr>
        <p:spPr>
          <a:xfrm>
            <a:off x="3282500" y="1942775"/>
            <a:ext cx="2665200" cy="2665200"/>
          </a:xfrm>
          <a:prstGeom prst="ellipse">
            <a:avLst/>
          </a:prstGeom>
          <a:gradFill>
            <a:gsLst>
              <a:gs pos="0">
                <a:srgbClr val="F3F3F3"/>
              </a:gs>
              <a:gs pos="50000">
                <a:srgbClr val="FFFFFF">
                  <a:alpha val="0"/>
                </a:srgbClr>
              </a:gs>
              <a:gs pos="100000">
                <a:srgbClr val="FFFF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txBox="1"/>
          <p:nvPr>
            <p:ph type="ctrTitle"/>
          </p:nvPr>
        </p:nvSpPr>
        <p:spPr>
          <a:xfrm>
            <a:off x="4052575" y="2158575"/>
            <a:ext cx="4181400" cy="1782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4900">
                <a:latin typeface="Fjalla One"/>
                <a:ea typeface="Fjalla One"/>
                <a:cs typeface="Fjalla One"/>
                <a:sym typeface="Fjalla One"/>
              </a:rPr>
              <a:t>Theories of Change Worth Believing in</a:t>
            </a:r>
            <a:endParaRPr sz="4900">
              <a:solidFill>
                <a:srgbClr val="434343"/>
              </a:solidFill>
              <a:latin typeface="Fjalla One"/>
              <a:ea typeface="Fjalla One"/>
              <a:cs typeface="Fjalla One"/>
              <a:sym typeface="Fjalla One"/>
            </a:endParaRPr>
          </a:p>
        </p:txBody>
      </p:sp>
      <p:grpSp>
        <p:nvGrpSpPr>
          <p:cNvPr id="443" name="Google Shape;443;p18"/>
          <p:cNvGrpSpPr/>
          <p:nvPr/>
        </p:nvGrpSpPr>
        <p:grpSpPr>
          <a:xfrm>
            <a:off x="3037174" y="-134"/>
            <a:ext cx="2219245" cy="288636"/>
            <a:chOff x="3906325" y="2716500"/>
            <a:chExt cx="3677900" cy="477400"/>
          </a:xfrm>
        </p:grpSpPr>
        <p:sp>
          <p:nvSpPr>
            <p:cNvPr id="444" name="Google Shape;444;p18"/>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8"/>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8"/>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8"/>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8"/>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8"/>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8"/>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8"/>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8"/>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8"/>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8"/>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8"/>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8"/>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8"/>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8"/>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8"/>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8"/>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8"/>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8"/>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8"/>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69" name="Google Shape;469;p18"/>
          <p:cNvCxnSpPr/>
          <p:nvPr/>
        </p:nvCxnSpPr>
        <p:spPr>
          <a:xfrm rot="10800000">
            <a:off x="3543175" y="2156291"/>
            <a:ext cx="4423800" cy="0"/>
          </a:xfrm>
          <a:prstGeom prst="straightConnector1">
            <a:avLst/>
          </a:prstGeom>
          <a:noFill/>
          <a:ln cap="flat" cmpd="sng" w="19050">
            <a:solidFill>
              <a:schemeClr val="dk2"/>
            </a:solidFill>
            <a:prstDash val="solid"/>
            <a:round/>
            <a:headEnd len="med" w="med" type="none"/>
            <a:tailEnd len="med" w="med" type="none"/>
          </a:ln>
        </p:spPr>
      </p:cxnSp>
      <p:grpSp>
        <p:nvGrpSpPr>
          <p:cNvPr id="470" name="Google Shape;470;p18"/>
          <p:cNvGrpSpPr/>
          <p:nvPr/>
        </p:nvGrpSpPr>
        <p:grpSpPr>
          <a:xfrm>
            <a:off x="3037174" y="4176946"/>
            <a:ext cx="2219245" cy="288063"/>
            <a:chOff x="3906325" y="2716500"/>
            <a:chExt cx="3677900" cy="477400"/>
          </a:xfrm>
        </p:grpSpPr>
        <p:sp>
          <p:nvSpPr>
            <p:cNvPr id="471" name="Google Shape;471;p18"/>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8"/>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8"/>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8"/>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8"/>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8"/>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8"/>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8"/>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8"/>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8"/>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8"/>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8"/>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8"/>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8"/>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8"/>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8"/>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8"/>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8"/>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8"/>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8"/>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8"/>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8"/>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8"/>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8"/>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8"/>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6" name="Google Shape;496;p18"/>
          <p:cNvPicPr preferRelativeResize="0"/>
          <p:nvPr/>
        </p:nvPicPr>
        <p:blipFill>
          <a:blip r:embed="rId3">
            <a:alphaModFix/>
          </a:blip>
          <a:stretch>
            <a:fillRect/>
          </a:stretch>
        </p:blipFill>
        <p:spPr>
          <a:xfrm>
            <a:off x="0" y="4646126"/>
            <a:ext cx="499975" cy="476775"/>
          </a:xfrm>
          <a:prstGeom prst="rect">
            <a:avLst/>
          </a:prstGeom>
          <a:noFill/>
          <a:ln>
            <a:noFill/>
          </a:ln>
        </p:spPr>
      </p:pic>
      <p:pic>
        <p:nvPicPr>
          <p:cNvPr id="497" name="Google Shape;497;p18"/>
          <p:cNvPicPr preferRelativeResize="0"/>
          <p:nvPr/>
        </p:nvPicPr>
        <p:blipFill rotWithShape="1">
          <a:blip r:embed="rId4">
            <a:alphaModFix/>
          </a:blip>
          <a:srcRect b="0" l="0" r="0" t="0"/>
          <a:stretch/>
        </p:blipFill>
        <p:spPr>
          <a:xfrm>
            <a:off x="458050" y="4708450"/>
            <a:ext cx="1399049" cy="414451"/>
          </a:xfrm>
          <a:prstGeom prst="rect">
            <a:avLst/>
          </a:prstGeom>
          <a:noFill/>
          <a:ln>
            <a:noFill/>
          </a:ln>
        </p:spPr>
      </p:pic>
      <p:pic>
        <p:nvPicPr>
          <p:cNvPr descr="Six Woman Standing and Siting Inside the Room" id="498" name="Google Shape;498;p18"/>
          <p:cNvPicPr preferRelativeResize="0"/>
          <p:nvPr/>
        </p:nvPicPr>
        <p:blipFill rotWithShape="1">
          <a:blip r:embed="rId5">
            <a:alphaModFix/>
          </a:blip>
          <a:srcRect b="0" l="5640" r="3093" t="0"/>
          <a:stretch/>
        </p:blipFill>
        <p:spPr>
          <a:xfrm>
            <a:off x="76200" y="957775"/>
            <a:ext cx="3937874" cy="2880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57" name="Shape 757"/>
        <p:cNvGrpSpPr/>
        <p:nvPr/>
      </p:nvGrpSpPr>
      <p:grpSpPr>
        <a:xfrm>
          <a:off x="0" y="0"/>
          <a:ext cx="0" cy="0"/>
          <a:chOff x="0" y="0"/>
          <a:chExt cx="0" cy="0"/>
        </a:xfrm>
      </p:grpSpPr>
      <p:sp>
        <p:nvSpPr>
          <p:cNvPr id="758" name="Google Shape;758;p27"/>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7"/>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7"/>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7"/>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762" name="Google Shape;762;p27"/>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763" name="Google Shape;763;p27"/>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764" name="Google Shape;764;p27"/>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765" name="Google Shape;765;p27"/>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766" name="Google Shape;766;p27"/>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767" name="Google Shape;767;p27"/>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Review in Quotes</a:t>
            </a:r>
            <a:endParaRPr/>
          </a:p>
        </p:txBody>
      </p:sp>
      <p:grpSp>
        <p:nvGrpSpPr>
          <p:cNvPr id="768" name="Google Shape;768;p27"/>
          <p:cNvGrpSpPr/>
          <p:nvPr/>
        </p:nvGrpSpPr>
        <p:grpSpPr>
          <a:xfrm>
            <a:off x="6903653" y="2193730"/>
            <a:ext cx="334031" cy="334031"/>
            <a:chOff x="-34776500" y="2631825"/>
            <a:chExt cx="291450" cy="291450"/>
          </a:xfrm>
        </p:grpSpPr>
        <p:sp>
          <p:nvSpPr>
            <p:cNvPr id="769" name="Google Shape;769;p27"/>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7"/>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7"/>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 name="Google Shape;772;p27"/>
          <p:cNvGrpSpPr/>
          <p:nvPr/>
        </p:nvGrpSpPr>
        <p:grpSpPr>
          <a:xfrm>
            <a:off x="4609670" y="2192119"/>
            <a:ext cx="337177" cy="337247"/>
            <a:chOff x="5049725" y="2027900"/>
            <a:chExt cx="481750" cy="481850"/>
          </a:xfrm>
        </p:grpSpPr>
        <p:sp>
          <p:nvSpPr>
            <p:cNvPr id="773" name="Google Shape;773;p27"/>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74" name="Google Shape;774;p27"/>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75" name="Google Shape;775;p27"/>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76" name="Google Shape;776;p27"/>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77" name="Google Shape;777;p27"/>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78" name="Google Shape;778;p27"/>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79" name="Google Shape;779;p27"/>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80" name="Google Shape;780;p27"/>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781" name="Google Shape;781;p27"/>
          <p:cNvGrpSpPr/>
          <p:nvPr/>
        </p:nvGrpSpPr>
        <p:grpSpPr>
          <a:xfrm>
            <a:off x="2320278" y="2194573"/>
            <a:ext cx="332587" cy="332335"/>
            <a:chOff x="1413250" y="2680675"/>
            <a:chExt cx="297750" cy="297525"/>
          </a:xfrm>
        </p:grpSpPr>
        <p:sp>
          <p:nvSpPr>
            <p:cNvPr id="782" name="Google Shape;782;p27"/>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7"/>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7"/>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7"/>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6" name="Google Shape;786;p27"/>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7"/>
          <p:cNvSpPr txBox="1"/>
          <p:nvPr/>
        </p:nvSpPr>
        <p:spPr>
          <a:xfrm>
            <a:off x="1283800" y="1814550"/>
            <a:ext cx="6434100" cy="215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“Indigenous </a:t>
            </a:r>
            <a:r>
              <a:rPr lang="es" sz="1800">
                <a:latin typeface="Inconsolata"/>
                <a:ea typeface="Inconsolata"/>
                <a:cs typeface="Inconsolata"/>
                <a:sym typeface="Inconsolata"/>
              </a:rPr>
              <a:t>knowledge</a:t>
            </a:r>
            <a:r>
              <a:rPr lang="es" sz="1800">
                <a:latin typeface="Inconsolata"/>
                <a:ea typeface="Inconsolata"/>
                <a:cs typeface="Inconsolata"/>
                <a:sym typeface="Inconsolata"/>
              </a:rPr>
              <a:t> values holistic thinking, which contrasts with linear and </a:t>
            </a:r>
            <a:r>
              <a:rPr lang="es" sz="1800">
                <a:latin typeface="Inconsolata"/>
                <a:ea typeface="Inconsolata"/>
                <a:cs typeface="Inconsolata"/>
                <a:sym typeface="Inconsolata"/>
              </a:rPr>
              <a:t>hierarchical</a:t>
            </a:r>
            <a:r>
              <a:rPr lang="es" sz="1800">
                <a:latin typeface="Inconsolata"/>
                <a:ea typeface="Inconsolata"/>
                <a:cs typeface="Inconsolata"/>
                <a:sym typeface="Inconsolata"/>
              </a:rPr>
              <a:t> thinking that </a:t>
            </a:r>
            <a:r>
              <a:rPr lang="es" sz="1800">
                <a:latin typeface="Inconsolata"/>
                <a:ea typeface="Inconsolata"/>
                <a:cs typeface="Inconsolata"/>
                <a:sym typeface="Inconsolata"/>
              </a:rPr>
              <a:t>characterizes</a:t>
            </a:r>
            <a:r>
              <a:rPr lang="es" sz="1800">
                <a:latin typeface="Inconsolata"/>
                <a:ea typeface="Inconsolata"/>
                <a:cs typeface="Inconsolata"/>
                <a:sym typeface="Inconsolata"/>
              </a:rPr>
              <a:t> much of Western evaluation practice.”</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LaFrance, 2004, p. 42</a:t>
            </a:r>
            <a:endParaRPr sz="1800">
              <a:latin typeface="Inconsolata"/>
              <a:ea typeface="Inconsolata"/>
              <a:cs typeface="Inconsolata"/>
              <a:sym typeface="Inconsolata"/>
            </a:endParaRPr>
          </a:p>
        </p:txBody>
      </p:sp>
      <p:pic>
        <p:nvPicPr>
          <p:cNvPr descr="Selective Focus Photo of Brown Dreamcatcher" id="788" name="Google Shape;788;p27"/>
          <p:cNvPicPr preferRelativeResize="0"/>
          <p:nvPr/>
        </p:nvPicPr>
        <p:blipFill>
          <a:blip r:embed="rId3">
            <a:alphaModFix/>
          </a:blip>
          <a:stretch>
            <a:fillRect/>
          </a:stretch>
        </p:blipFill>
        <p:spPr>
          <a:xfrm>
            <a:off x="7221275" y="380025"/>
            <a:ext cx="1881300" cy="125420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92" name="Shape 792"/>
        <p:cNvGrpSpPr/>
        <p:nvPr/>
      </p:nvGrpSpPr>
      <p:grpSpPr>
        <a:xfrm>
          <a:off x="0" y="0"/>
          <a:ext cx="0" cy="0"/>
          <a:chOff x="0" y="0"/>
          <a:chExt cx="0" cy="0"/>
        </a:xfrm>
      </p:grpSpPr>
      <p:sp>
        <p:nvSpPr>
          <p:cNvPr id="793" name="Google Shape;793;p28"/>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8"/>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8"/>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8"/>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797" name="Google Shape;797;p28"/>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798" name="Google Shape;798;p28"/>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799" name="Google Shape;799;p28"/>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800" name="Google Shape;800;p28"/>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801" name="Google Shape;801;p28"/>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802" name="Google Shape;802;p28"/>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Exercise I -</a:t>
            </a:r>
            <a:endParaRPr/>
          </a:p>
          <a:p>
            <a:pPr indent="0" lvl="0" marL="0" rtl="0" algn="l">
              <a:spcBef>
                <a:spcPts val="0"/>
              </a:spcBef>
              <a:spcAft>
                <a:spcPts val="0"/>
              </a:spcAft>
              <a:buNone/>
            </a:pPr>
            <a:r>
              <a:rPr lang="es"/>
              <a:t>CU Boulder COVID</a:t>
            </a:r>
            <a:endParaRPr/>
          </a:p>
        </p:txBody>
      </p:sp>
      <p:grpSp>
        <p:nvGrpSpPr>
          <p:cNvPr id="803" name="Google Shape;803;p28"/>
          <p:cNvGrpSpPr/>
          <p:nvPr/>
        </p:nvGrpSpPr>
        <p:grpSpPr>
          <a:xfrm>
            <a:off x="6903653" y="2193730"/>
            <a:ext cx="334031" cy="334031"/>
            <a:chOff x="-34776500" y="2631825"/>
            <a:chExt cx="291450" cy="291450"/>
          </a:xfrm>
        </p:grpSpPr>
        <p:sp>
          <p:nvSpPr>
            <p:cNvPr id="804" name="Google Shape;804;p28"/>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8"/>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8"/>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 name="Google Shape;807;p28"/>
          <p:cNvGrpSpPr/>
          <p:nvPr/>
        </p:nvGrpSpPr>
        <p:grpSpPr>
          <a:xfrm>
            <a:off x="4609670" y="2192119"/>
            <a:ext cx="337177" cy="337247"/>
            <a:chOff x="5049725" y="2027900"/>
            <a:chExt cx="481750" cy="481850"/>
          </a:xfrm>
        </p:grpSpPr>
        <p:sp>
          <p:nvSpPr>
            <p:cNvPr id="808" name="Google Shape;808;p28"/>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09" name="Google Shape;809;p28"/>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10" name="Google Shape;810;p28"/>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11" name="Google Shape;811;p28"/>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12" name="Google Shape;812;p28"/>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13" name="Google Shape;813;p28"/>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14" name="Google Shape;814;p28"/>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15" name="Google Shape;815;p28"/>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816" name="Google Shape;816;p28"/>
          <p:cNvGrpSpPr/>
          <p:nvPr/>
        </p:nvGrpSpPr>
        <p:grpSpPr>
          <a:xfrm>
            <a:off x="2320278" y="2194573"/>
            <a:ext cx="332587" cy="332335"/>
            <a:chOff x="1413250" y="2680675"/>
            <a:chExt cx="297750" cy="297525"/>
          </a:xfrm>
        </p:grpSpPr>
        <p:sp>
          <p:nvSpPr>
            <p:cNvPr id="817" name="Google Shape;817;p28"/>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8"/>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8"/>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8"/>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1" name="Google Shape;821;p28"/>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8"/>
          <p:cNvSpPr txBox="1"/>
          <p:nvPr/>
        </p:nvSpPr>
        <p:spPr>
          <a:xfrm>
            <a:off x="1283800" y="1814550"/>
            <a:ext cx="6434100" cy="299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COVID cases have been steadily climbing in Boulder County. The recent surge is </a:t>
            </a:r>
            <a:r>
              <a:rPr lang="es" sz="1800">
                <a:latin typeface="Inconsolata"/>
                <a:ea typeface="Inconsolata"/>
                <a:cs typeface="Inconsolata"/>
                <a:sym typeface="Inconsolata"/>
              </a:rPr>
              <a:t>attributed</a:t>
            </a:r>
            <a:r>
              <a:rPr lang="es" sz="1800">
                <a:latin typeface="Inconsolata"/>
                <a:ea typeface="Inconsolata"/>
                <a:cs typeface="Inconsolata"/>
                <a:sym typeface="Inconsolata"/>
              </a:rPr>
              <a:t> to college students socializing out of school hours. Their behavior threatens the </a:t>
            </a:r>
            <a:r>
              <a:rPr lang="es" sz="1800">
                <a:latin typeface="Inconsolata"/>
                <a:ea typeface="Inconsolata"/>
                <a:cs typeface="Inconsolata"/>
                <a:sym typeface="Inconsolata"/>
              </a:rPr>
              <a:t>education</a:t>
            </a:r>
            <a:r>
              <a:rPr lang="es" sz="1800">
                <a:latin typeface="Inconsolata"/>
                <a:ea typeface="Inconsolata"/>
                <a:cs typeface="Inconsolata"/>
                <a:sym typeface="Inconsolata"/>
              </a:rPr>
              <a:t> of countless students and stands to increase COVID mortality in the community. People may needlessly die. What is our program model for intervention?</a:t>
            </a:r>
            <a:endParaRPr sz="1800">
              <a:latin typeface="Inconsolata"/>
              <a:ea typeface="Inconsolata"/>
              <a:cs typeface="Inconsolata"/>
              <a:sym typeface="Inconsolata"/>
            </a:endParaRPr>
          </a:p>
        </p:txBody>
      </p:sp>
      <p:pic>
        <p:nvPicPr>
          <p:cNvPr descr="People Toasting Wine Glasses" id="823" name="Google Shape;823;p28"/>
          <p:cNvPicPr preferRelativeResize="0"/>
          <p:nvPr/>
        </p:nvPicPr>
        <p:blipFill>
          <a:blip r:embed="rId3">
            <a:alphaModFix/>
          </a:blip>
          <a:stretch>
            <a:fillRect/>
          </a:stretch>
        </p:blipFill>
        <p:spPr>
          <a:xfrm>
            <a:off x="6820050" y="380025"/>
            <a:ext cx="2256400" cy="1507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1000"/>
                                        <p:tgtEl>
                                          <p:spTgt spid="8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27" name="Shape 827"/>
        <p:cNvGrpSpPr/>
        <p:nvPr/>
      </p:nvGrpSpPr>
      <p:grpSpPr>
        <a:xfrm>
          <a:off x="0" y="0"/>
          <a:ext cx="0" cy="0"/>
          <a:chOff x="0" y="0"/>
          <a:chExt cx="0" cy="0"/>
        </a:xfrm>
      </p:grpSpPr>
      <p:sp>
        <p:nvSpPr>
          <p:cNvPr id="828" name="Google Shape;828;p29"/>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9"/>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9"/>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9"/>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832" name="Google Shape;832;p29"/>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833" name="Google Shape;833;p29"/>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834" name="Google Shape;834;p29"/>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835" name="Google Shape;835;p29"/>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836" name="Google Shape;836;p29"/>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837" name="Google Shape;837;p29"/>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The COVID and CU-Boulder Case</a:t>
            </a:r>
            <a:endParaRPr/>
          </a:p>
        </p:txBody>
      </p:sp>
      <p:grpSp>
        <p:nvGrpSpPr>
          <p:cNvPr id="838" name="Google Shape;838;p29"/>
          <p:cNvGrpSpPr/>
          <p:nvPr/>
        </p:nvGrpSpPr>
        <p:grpSpPr>
          <a:xfrm>
            <a:off x="6903653" y="2193730"/>
            <a:ext cx="334031" cy="334031"/>
            <a:chOff x="-34776500" y="2631825"/>
            <a:chExt cx="291450" cy="291450"/>
          </a:xfrm>
        </p:grpSpPr>
        <p:sp>
          <p:nvSpPr>
            <p:cNvPr id="839" name="Google Shape;839;p29"/>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9"/>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9"/>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p29"/>
          <p:cNvGrpSpPr/>
          <p:nvPr/>
        </p:nvGrpSpPr>
        <p:grpSpPr>
          <a:xfrm>
            <a:off x="4609670" y="2192119"/>
            <a:ext cx="337177" cy="337247"/>
            <a:chOff x="5049725" y="2027900"/>
            <a:chExt cx="481750" cy="481850"/>
          </a:xfrm>
        </p:grpSpPr>
        <p:sp>
          <p:nvSpPr>
            <p:cNvPr id="843" name="Google Shape;843;p29"/>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44" name="Google Shape;844;p29"/>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45" name="Google Shape;845;p29"/>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46" name="Google Shape;846;p29"/>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47" name="Google Shape;847;p29"/>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48" name="Google Shape;848;p29"/>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49" name="Google Shape;849;p29"/>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50" name="Google Shape;850;p29"/>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851" name="Google Shape;851;p29"/>
          <p:cNvGrpSpPr/>
          <p:nvPr/>
        </p:nvGrpSpPr>
        <p:grpSpPr>
          <a:xfrm>
            <a:off x="2320278" y="2194573"/>
            <a:ext cx="332587" cy="332335"/>
            <a:chOff x="1413250" y="2680675"/>
            <a:chExt cx="297750" cy="297525"/>
          </a:xfrm>
        </p:grpSpPr>
        <p:sp>
          <p:nvSpPr>
            <p:cNvPr id="852" name="Google Shape;852;p29"/>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9"/>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9"/>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9"/>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6" name="Google Shape;856;p29"/>
          <p:cNvSpPr/>
          <p:nvPr/>
        </p:nvSpPr>
        <p:spPr>
          <a:xfrm>
            <a:off x="899650" y="11239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9"/>
          <p:cNvSpPr txBox="1"/>
          <p:nvPr/>
        </p:nvSpPr>
        <p:spPr>
          <a:xfrm>
            <a:off x="850775" y="1123975"/>
            <a:ext cx="10248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Situation</a:t>
            </a:r>
            <a:endParaRPr b="1">
              <a:latin typeface="Inconsolata"/>
              <a:ea typeface="Inconsolata"/>
              <a:cs typeface="Inconsolata"/>
              <a:sym typeface="Inconsolata"/>
            </a:endParaRPr>
          </a:p>
        </p:txBody>
      </p:sp>
      <p:sp>
        <p:nvSpPr>
          <p:cNvPr id="858" name="Google Shape;858;p29"/>
          <p:cNvSpPr txBox="1"/>
          <p:nvPr/>
        </p:nvSpPr>
        <p:spPr>
          <a:xfrm>
            <a:off x="2515275" y="1123975"/>
            <a:ext cx="8262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Actions</a:t>
            </a:r>
            <a:endParaRPr b="1">
              <a:latin typeface="Inconsolata"/>
              <a:ea typeface="Inconsolata"/>
              <a:cs typeface="Inconsolata"/>
              <a:sym typeface="Inconsolata"/>
            </a:endParaRPr>
          </a:p>
        </p:txBody>
      </p:sp>
      <p:sp>
        <p:nvSpPr>
          <p:cNvPr id="859" name="Google Shape;859;p29"/>
          <p:cNvSpPr txBox="1"/>
          <p:nvPr/>
        </p:nvSpPr>
        <p:spPr>
          <a:xfrm>
            <a:off x="4379944" y="1123975"/>
            <a:ext cx="9774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Outputs</a:t>
            </a:r>
            <a:endParaRPr b="1">
              <a:latin typeface="Inconsolata"/>
              <a:ea typeface="Inconsolata"/>
              <a:cs typeface="Inconsolata"/>
              <a:sym typeface="Inconsolata"/>
            </a:endParaRPr>
          </a:p>
        </p:txBody>
      </p:sp>
      <p:sp>
        <p:nvSpPr>
          <p:cNvPr id="860" name="Google Shape;860;p29"/>
          <p:cNvSpPr txBox="1"/>
          <p:nvPr/>
        </p:nvSpPr>
        <p:spPr>
          <a:xfrm>
            <a:off x="7969622" y="1123975"/>
            <a:ext cx="7347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Goals</a:t>
            </a:r>
            <a:endParaRPr b="1">
              <a:latin typeface="Inconsolata"/>
              <a:ea typeface="Inconsolata"/>
              <a:cs typeface="Inconsolata"/>
              <a:sym typeface="Inconsolata"/>
            </a:endParaRPr>
          </a:p>
        </p:txBody>
      </p:sp>
      <p:sp>
        <p:nvSpPr>
          <p:cNvPr id="861" name="Google Shape;861;p29"/>
          <p:cNvSpPr/>
          <p:nvPr/>
        </p:nvSpPr>
        <p:spPr>
          <a:xfrm>
            <a:off x="787975" y="2553550"/>
            <a:ext cx="1363200" cy="97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COVID cases are climbing among university students</a:t>
            </a:r>
            <a:endParaRPr sz="1100">
              <a:latin typeface="Inconsolata"/>
              <a:ea typeface="Inconsolata"/>
              <a:cs typeface="Inconsolata"/>
              <a:sym typeface="Inconsolata"/>
            </a:endParaRPr>
          </a:p>
        </p:txBody>
      </p:sp>
      <p:sp>
        <p:nvSpPr>
          <p:cNvPr id="862" name="Google Shape;862;p29"/>
          <p:cNvSpPr/>
          <p:nvPr/>
        </p:nvSpPr>
        <p:spPr>
          <a:xfrm>
            <a:off x="2342750" y="3318400"/>
            <a:ext cx="1565400" cy="673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Quarantine and contact trace</a:t>
            </a:r>
            <a:endParaRPr sz="1100">
              <a:latin typeface="Inconsolata"/>
              <a:ea typeface="Inconsolata"/>
              <a:cs typeface="Inconsolata"/>
              <a:sym typeface="Inconsolata"/>
            </a:endParaRPr>
          </a:p>
        </p:txBody>
      </p:sp>
      <p:sp>
        <p:nvSpPr>
          <p:cNvPr id="863" name="Google Shape;863;p29"/>
          <p:cNvSpPr/>
          <p:nvPr/>
        </p:nvSpPr>
        <p:spPr>
          <a:xfrm>
            <a:off x="2425850" y="2573869"/>
            <a:ext cx="1399200" cy="48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Rapid COVID tests</a:t>
            </a:r>
            <a:endParaRPr sz="1100">
              <a:latin typeface="Inconsolata"/>
              <a:ea typeface="Inconsolata"/>
              <a:cs typeface="Inconsolata"/>
              <a:sym typeface="Inconsolata"/>
            </a:endParaRPr>
          </a:p>
        </p:txBody>
      </p:sp>
      <p:sp>
        <p:nvSpPr>
          <p:cNvPr id="864" name="Google Shape;864;p29"/>
          <p:cNvSpPr/>
          <p:nvPr/>
        </p:nvSpPr>
        <p:spPr>
          <a:xfrm>
            <a:off x="2425850" y="1863538"/>
            <a:ext cx="1399200" cy="445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Fine students who party</a:t>
            </a:r>
            <a:endParaRPr sz="1100">
              <a:latin typeface="Inconsolata"/>
              <a:ea typeface="Inconsolata"/>
              <a:cs typeface="Inconsolata"/>
              <a:sym typeface="Inconsolata"/>
            </a:endParaRPr>
          </a:p>
        </p:txBody>
      </p:sp>
      <p:sp>
        <p:nvSpPr>
          <p:cNvPr id="865" name="Google Shape;865;p29"/>
          <p:cNvSpPr/>
          <p:nvPr/>
        </p:nvSpPr>
        <p:spPr>
          <a:xfrm>
            <a:off x="4190275" y="1660500"/>
            <a:ext cx="1535100" cy="74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Off campus houses and </a:t>
            </a:r>
            <a:r>
              <a:rPr lang="es" sz="1100">
                <a:latin typeface="Inconsolata"/>
                <a:ea typeface="Inconsolata"/>
                <a:cs typeface="Inconsolata"/>
                <a:sym typeface="Inconsolata"/>
              </a:rPr>
              <a:t>fraternities</a:t>
            </a:r>
            <a:r>
              <a:rPr lang="es" sz="1100">
                <a:latin typeface="Inconsolata"/>
                <a:ea typeface="Inconsolata"/>
                <a:cs typeface="Inconsolata"/>
                <a:sym typeface="Inconsolata"/>
              </a:rPr>
              <a:t> are fined</a:t>
            </a:r>
            <a:endParaRPr sz="1100">
              <a:latin typeface="Inconsolata"/>
              <a:ea typeface="Inconsolata"/>
              <a:cs typeface="Inconsolata"/>
              <a:sym typeface="Inconsolata"/>
            </a:endParaRPr>
          </a:p>
        </p:txBody>
      </p:sp>
      <p:sp>
        <p:nvSpPr>
          <p:cNvPr id="866" name="Google Shape;866;p29"/>
          <p:cNvSpPr/>
          <p:nvPr/>
        </p:nvSpPr>
        <p:spPr>
          <a:xfrm>
            <a:off x="4276225" y="2681913"/>
            <a:ext cx="1363200" cy="591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Increasing % of students use tests</a:t>
            </a:r>
            <a:endParaRPr sz="1100">
              <a:latin typeface="Inconsolata"/>
              <a:ea typeface="Inconsolata"/>
              <a:cs typeface="Inconsolata"/>
              <a:sym typeface="Inconsolata"/>
            </a:endParaRPr>
          </a:p>
        </p:txBody>
      </p:sp>
      <p:sp>
        <p:nvSpPr>
          <p:cNvPr id="867" name="Google Shape;867;p29"/>
          <p:cNvSpPr/>
          <p:nvPr/>
        </p:nvSpPr>
        <p:spPr>
          <a:xfrm>
            <a:off x="4120525" y="3550325"/>
            <a:ext cx="1674600" cy="62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Designated dorms are occupied by infected students</a:t>
            </a:r>
            <a:endParaRPr sz="1100">
              <a:latin typeface="Inconsolata"/>
              <a:ea typeface="Inconsolata"/>
              <a:cs typeface="Inconsolata"/>
              <a:sym typeface="Inconsolata"/>
            </a:endParaRPr>
          </a:p>
        </p:txBody>
      </p:sp>
      <p:sp>
        <p:nvSpPr>
          <p:cNvPr id="868" name="Google Shape;868;p29"/>
          <p:cNvSpPr/>
          <p:nvPr/>
        </p:nvSpPr>
        <p:spPr>
          <a:xfrm>
            <a:off x="6130406" y="1603975"/>
            <a:ext cx="1149300" cy="445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Fewer parties occur</a:t>
            </a:r>
            <a:endParaRPr sz="1100">
              <a:latin typeface="Inconsolata"/>
              <a:ea typeface="Inconsolata"/>
              <a:cs typeface="Inconsolata"/>
              <a:sym typeface="Inconsolata"/>
            </a:endParaRPr>
          </a:p>
        </p:txBody>
      </p:sp>
      <p:sp>
        <p:nvSpPr>
          <p:cNvPr id="869" name="Google Shape;869;p29"/>
          <p:cNvSpPr/>
          <p:nvPr/>
        </p:nvSpPr>
        <p:spPr>
          <a:xfrm>
            <a:off x="7817550" y="2405100"/>
            <a:ext cx="1197000" cy="55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CU Boulder COVID surge is controlled</a:t>
            </a:r>
            <a:endParaRPr sz="1100">
              <a:latin typeface="Inconsolata"/>
              <a:ea typeface="Inconsolata"/>
              <a:cs typeface="Inconsolata"/>
              <a:sym typeface="Inconsolata"/>
            </a:endParaRPr>
          </a:p>
        </p:txBody>
      </p:sp>
      <p:sp>
        <p:nvSpPr>
          <p:cNvPr id="870" name="Google Shape;870;p29"/>
          <p:cNvSpPr/>
          <p:nvPr/>
        </p:nvSpPr>
        <p:spPr>
          <a:xfrm>
            <a:off x="3147150" y="455625"/>
            <a:ext cx="4670400" cy="445800"/>
          </a:xfrm>
          <a:prstGeom prst="rightArrow">
            <a:avLst>
              <a:gd fmla="val 50000" name="adj1"/>
              <a:gd fmla="val 50000" name="adj2"/>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t>Time</a:t>
            </a:r>
            <a:endParaRPr/>
          </a:p>
        </p:txBody>
      </p:sp>
      <p:sp>
        <p:nvSpPr>
          <p:cNvPr id="871" name="Google Shape;871;p29"/>
          <p:cNvSpPr txBox="1"/>
          <p:nvPr/>
        </p:nvSpPr>
        <p:spPr>
          <a:xfrm>
            <a:off x="6174781" y="1123975"/>
            <a:ext cx="9774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Outcomes</a:t>
            </a:r>
            <a:endParaRPr b="1">
              <a:latin typeface="Inconsolata"/>
              <a:ea typeface="Inconsolata"/>
              <a:cs typeface="Inconsolata"/>
              <a:sym typeface="Inconsolata"/>
            </a:endParaRPr>
          </a:p>
        </p:txBody>
      </p:sp>
      <p:sp>
        <p:nvSpPr>
          <p:cNvPr id="872" name="Google Shape;872;p29"/>
          <p:cNvSpPr/>
          <p:nvPr/>
        </p:nvSpPr>
        <p:spPr>
          <a:xfrm>
            <a:off x="6130406" y="2389900"/>
            <a:ext cx="1399200" cy="74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Students develop habit of using COVID tests</a:t>
            </a:r>
            <a:endParaRPr sz="1100">
              <a:latin typeface="Inconsolata"/>
              <a:ea typeface="Inconsolata"/>
              <a:cs typeface="Inconsolata"/>
              <a:sym typeface="Inconsolata"/>
            </a:endParaRPr>
          </a:p>
        </p:txBody>
      </p:sp>
      <p:sp>
        <p:nvSpPr>
          <p:cNvPr id="873" name="Google Shape;873;p29"/>
          <p:cNvSpPr/>
          <p:nvPr/>
        </p:nvSpPr>
        <p:spPr>
          <a:xfrm>
            <a:off x="6130406" y="3474625"/>
            <a:ext cx="1615500" cy="74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Fewer </a:t>
            </a:r>
            <a:r>
              <a:rPr lang="es" sz="1100">
                <a:latin typeface="Inconsolata"/>
                <a:ea typeface="Inconsolata"/>
                <a:cs typeface="Inconsolata"/>
                <a:sym typeface="Inconsolata"/>
              </a:rPr>
              <a:t>opportunities</a:t>
            </a:r>
            <a:r>
              <a:rPr lang="es" sz="1100">
                <a:latin typeface="Inconsolata"/>
                <a:ea typeface="Inconsolata"/>
                <a:cs typeface="Inconsolata"/>
                <a:sym typeface="Inconsolata"/>
              </a:rPr>
              <a:t> for students transmission</a:t>
            </a:r>
            <a:endParaRPr sz="1100">
              <a:latin typeface="Inconsolata"/>
              <a:ea typeface="Inconsolata"/>
              <a:cs typeface="Inconsolata"/>
              <a:sym typeface="Inconsola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000"/>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000"/>
                                        <p:tgtEl>
                                          <p:spTgt spid="864"/>
                                        </p:tgtEl>
                                      </p:cBhvr>
                                    </p:animEffect>
                                  </p:childTnLst>
                                </p:cTn>
                              </p:par>
                              <p:par>
                                <p:cTn fill="hold" nodeType="with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1000"/>
                                        <p:tgtEl>
                                          <p:spTgt spid="8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1000"/>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10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1000"/>
                                        <p:tgtEl>
                                          <p:spTgt spid="8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1000"/>
                                        <p:tgtEl>
                                          <p:spTgt spid="868"/>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par>
                                <p:cTn fill="hold" nodeType="with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1000"/>
                                        <p:tgtEl>
                                          <p:spTgt spid="8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77" name="Shape 877"/>
        <p:cNvGrpSpPr/>
        <p:nvPr/>
      </p:nvGrpSpPr>
      <p:grpSpPr>
        <a:xfrm>
          <a:off x="0" y="0"/>
          <a:ext cx="0" cy="0"/>
          <a:chOff x="0" y="0"/>
          <a:chExt cx="0" cy="0"/>
        </a:xfrm>
      </p:grpSpPr>
      <p:sp>
        <p:nvSpPr>
          <p:cNvPr id="878" name="Google Shape;878;p30"/>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0"/>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0"/>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0"/>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882" name="Google Shape;882;p30"/>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883" name="Google Shape;883;p30"/>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884" name="Google Shape;884;p30"/>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885" name="Google Shape;885;p30"/>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886" name="Google Shape;886;p30"/>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887" name="Google Shape;887;p30"/>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ToC Historical Roots</a:t>
            </a:r>
            <a:endParaRPr/>
          </a:p>
        </p:txBody>
      </p:sp>
      <p:grpSp>
        <p:nvGrpSpPr>
          <p:cNvPr id="888" name="Google Shape;888;p30"/>
          <p:cNvGrpSpPr/>
          <p:nvPr/>
        </p:nvGrpSpPr>
        <p:grpSpPr>
          <a:xfrm>
            <a:off x="6903653" y="2193730"/>
            <a:ext cx="334031" cy="334031"/>
            <a:chOff x="-34776500" y="2631825"/>
            <a:chExt cx="291450" cy="291450"/>
          </a:xfrm>
        </p:grpSpPr>
        <p:sp>
          <p:nvSpPr>
            <p:cNvPr id="889" name="Google Shape;889;p30"/>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0"/>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0"/>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 name="Google Shape;892;p30"/>
          <p:cNvGrpSpPr/>
          <p:nvPr/>
        </p:nvGrpSpPr>
        <p:grpSpPr>
          <a:xfrm>
            <a:off x="4609670" y="2192119"/>
            <a:ext cx="337177" cy="337247"/>
            <a:chOff x="5049725" y="2027900"/>
            <a:chExt cx="481750" cy="481850"/>
          </a:xfrm>
        </p:grpSpPr>
        <p:sp>
          <p:nvSpPr>
            <p:cNvPr id="893" name="Google Shape;893;p30"/>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94" name="Google Shape;894;p30"/>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95" name="Google Shape;895;p30"/>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96" name="Google Shape;896;p30"/>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97" name="Google Shape;897;p30"/>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98" name="Google Shape;898;p30"/>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899" name="Google Shape;899;p30"/>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00" name="Google Shape;900;p30"/>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901" name="Google Shape;901;p30"/>
          <p:cNvGrpSpPr/>
          <p:nvPr/>
        </p:nvGrpSpPr>
        <p:grpSpPr>
          <a:xfrm>
            <a:off x="2320278" y="2194573"/>
            <a:ext cx="332587" cy="332335"/>
            <a:chOff x="1413250" y="2680675"/>
            <a:chExt cx="297750" cy="297525"/>
          </a:xfrm>
        </p:grpSpPr>
        <p:sp>
          <p:nvSpPr>
            <p:cNvPr id="902" name="Google Shape;902;p30"/>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0"/>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0"/>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0"/>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6" name="Google Shape;906;p30"/>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0"/>
          <p:cNvSpPr txBox="1"/>
          <p:nvPr/>
        </p:nvSpPr>
        <p:spPr>
          <a:xfrm>
            <a:off x="1283800" y="1814550"/>
            <a:ext cx="6434100" cy="299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Evaluation Problems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Emerged in the 60s to deal with failing programs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Increase learning in philanthropic orgs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Pushes against “outcomes-based” evaluation</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Surface program assumptions</a:t>
            </a:r>
            <a:endParaRPr sz="1800">
              <a:latin typeface="Inconsolata"/>
              <a:ea typeface="Inconsolata"/>
              <a:cs typeface="Inconsolata"/>
              <a:sym typeface="Inconsolata"/>
            </a:endParaRPr>
          </a:p>
        </p:txBody>
      </p:sp>
      <p:pic>
        <p:nvPicPr>
          <p:cNvPr descr="Vintage Brown Wooden Door" id="908" name="Google Shape;908;p30"/>
          <p:cNvPicPr preferRelativeResize="0"/>
          <p:nvPr/>
        </p:nvPicPr>
        <p:blipFill>
          <a:blip r:embed="rId3">
            <a:alphaModFix/>
          </a:blip>
          <a:stretch>
            <a:fillRect/>
          </a:stretch>
        </p:blipFill>
        <p:spPr>
          <a:xfrm>
            <a:off x="7872400" y="370250"/>
            <a:ext cx="1216750" cy="1520950"/>
          </a:xfrm>
          <a:prstGeom prst="rect">
            <a:avLst/>
          </a:prstGeom>
          <a:noFill/>
          <a:ln>
            <a:noFill/>
          </a:ln>
        </p:spPr>
      </p:pic>
      <p:sp>
        <p:nvSpPr>
          <p:cNvPr id="909" name="Google Shape;909;p30"/>
          <p:cNvSpPr txBox="1"/>
          <p:nvPr/>
        </p:nvSpPr>
        <p:spPr>
          <a:xfrm>
            <a:off x="5619900" y="4727100"/>
            <a:ext cx="35241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(Stein, Danielle, and Valters, 2012)</a:t>
            </a:r>
            <a:endParaRPr>
              <a:latin typeface="Inconsolata"/>
              <a:ea typeface="Inconsolata"/>
              <a:cs typeface="Inconsolata"/>
              <a:sym typeface="Inconsola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1000"/>
                                        <p:tgtEl>
                                          <p:spTgt spid="9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13" name="Shape 913"/>
        <p:cNvGrpSpPr/>
        <p:nvPr/>
      </p:nvGrpSpPr>
      <p:grpSpPr>
        <a:xfrm>
          <a:off x="0" y="0"/>
          <a:ext cx="0" cy="0"/>
          <a:chOff x="0" y="0"/>
          <a:chExt cx="0" cy="0"/>
        </a:xfrm>
      </p:grpSpPr>
      <p:sp>
        <p:nvSpPr>
          <p:cNvPr id="914" name="Google Shape;914;p31"/>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1"/>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1"/>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1"/>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918" name="Google Shape;918;p31"/>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919" name="Google Shape;919;p31"/>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920" name="Google Shape;920;p31"/>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921" name="Google Shape;921;p31"/>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922" name="Google Shape;922;p31"/>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923" name="Google Shape;923;p31"/>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ToC Historical Roots</a:t>
            </a:r>
            <a:endParaRPr/>
          </a:p>
        </p:txBody>
      </p:sp>
      <p:grpSp>
        <p:nvGrpSpPr>
          <p:cNvPr id="924" name="Google Shape;924;p31"/>
          <p:cNvGrpSpPr/>
          <p:nvPr/>
        </p:nvGrpSpPr>
        <p:grpSpPr>
          <a:xfrm>
            <a:off x="6903653" y="2193730"/>
            <a:ext cx="334031" cy="334031"/>
            <a:chOff x="-34776500" y="2631825"/>
            <a:chExt cx="291450" cy="291450"/>
          </a:xfrm>
        </p:grpSpPr>
        <p:sp>
          <p:nvSpPr>
            <p:cNvPr id="925" name="Google Shape;925;p31"/>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1"/>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1"/>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8" name="Google Shape;928;p31"/>
          <p:cNvGrpSpPr/>
          <p:nvPr/>
        </p:nvGrpSpPr>
        <p:grpSpPr>
          <a:xfrm>
            <a:off x="4609670" y="2192119"/>
            <a:ext cx="337177" cy="337247"/>
            <a:chOff x="5049725" y="2027900"/>
            <a:chExt cx="481750" cy="481850"/>
          </a:xfrm>
        </p:grpSpPr>
        <p:sp>
          <p:nvSpPr>
            <p:cNvPr id="929" name="Google Shape;929;p31"/>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30" name="Google Shape;930;p31"/>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31" name="Google Shape;931;p31"/>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32" name="Google Shape;932;p31"/>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33" name="Google Shape;933;p31"/>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34" name="Google Shape;934;p31"/>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35" name="Google Shape;935;p31"/>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36" name="Google Shape;936;p31"/>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937" name="Google Shape;937;p31"/>
          <p:cNvGrpSpPr/>
          <p:nvPr/>
        </p:nvGrpSpPr>
        <p:grpSpPr>
          <a:xfrm>
            <a:off x="2320278" y="2194573"/>
            <a:ext cx="332587" cy="332335"/>
            <a:chOff x="1413250" y="2680675"/>
            <a:chExt cx="297750" cy="297525"/>
          </a:xfrm>
        </p:grpSpPr>
        <p:sp>
          <p:nvSpPr>
            <p:cNvPr id="938" name="Google Shape;938;p31"/>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1"/>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1"/>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1"/>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2" name="Google Shape;942;p31"/>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1"/>
          <p:cNvSpPr txBox="1"/>
          <p:nvPr/>
        </p:nvSpPr>
        <p:spPr>
          <a:xfrm>
            <a:off x="1283800" y="1814550"/>
            <a:ext cx="6434100" cy="299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History - Program Theories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Used to surface underground theories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Increase critical thinking about causal chains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Make explicit the assumptions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Increase dialog and debate about program models</a:t>
            </a:r>
            <a:endParaRPr sz="1800">
              <a:latin typeface="Inconsolata"/>
              <a:ea typeface="Inconsolata"/>
              <a:cs typeface="Inconsolata"/>
              <a:sym typeface="Inconsolata"/>
            </a:endParaRPr>
          </a:p>
        </p:txBody>
      </p:sp>
      <p:pic>
        <p:nvPicPr>
          <p:cNvPr descr="Selective Focus Photoraphy of Chains during Golden Hour" id="944" name="Google Shape;944;p31"/>
          <p:cNvPicPr preferRelativeResize="0"/>
          <p:nvPr/>
        </p:nvPicPr>
        <p:blipFill rotWithShape="1">
          <a:blip r:embed="rId3">
            <a:alphaModFix/>
          </a:blip>
          <a:srcRect b="0" l="21235" r="0" t="0"/>
          <a:stretch/>
        </p:blipFill>
        <p:spPr>
          <a:xfrm>
            <a:off x="7126917" y="410775"/>
            <a:ext cx="1967407" cy="1403775"/>
          </a:xfrm>
          <a:prstGeom prst="rect">
            <a:avLst/>
          </a:prstGeom>
          <a:noFill/>
          <a:ln>
            <a:noFill/>
          </a:ln>
        </p:spPr>
      </p:pic>
      <p:sp>
        <p:nvSpPr>
          <p:cNvPr id="945" name="Google Shape;945;p31"/>
          <p:cNvSpPr txBox="1"/>
          <p:nvPr/>
        </p:nvSpPr>
        <p:spPr>
          <a:xfrm>
            <a:off x="6153300" y="4727100"/>
            <a:ext cx="2973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(Brickmayer and Weiss, 2012)</a:t>
            </a:r>
            <a:endParaRPr>
              <a:latin typeface="Inconsolata"/>
              <a:ea typeface="Inconsolata"/>
              <a:cs typeface="Inconsolata"/>
              <a:sym typeface="Inconsolat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49" name="Shape 949"/>
        <p:cNvGrpSpPr/>
        <p:nvPr/>
      </p:nvGrpSpPr>
      <p:grpSpPr>
        <a:xfrm>
          <a:off x="0" y="0"/>
          <a:ext cx="0" cy="0"/>
          <a:chOff x="0" y="0"/>
          <a:chExt cx="0" cy="0"/>
        </a:xfrm>
      </p:grpSpPr>
      <p:sp>
        <p:nvSpPr>
          <p:cNvPr id="950" name="Google Shape;950;p32"/>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2"/>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2"/>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2"/>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954" name="Google Shape;954;p32"/>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955" name="Google Shape;955;p32"/>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956" name="Google Shape;956;p32"/>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957" name="Google Shape;957;p32"/>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958" name="Google Shape;958;p32"/>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959" name="Google Shape;959;p32"/>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ToC Historical Roots</a:t>
            </a:r>
            <a:endParaRPr/>
          </a:p>
        </p:txBody>
      </p:sp>
      <p:grpSp>
        <p:nvGrpSpPr>
          <p:cNvPr id="960" name="Google Shape;960;p32"/>
          <p:cNvGrpSpPr/>
          <p:nvPr/>
        </p:nvGrpSpPr>
        <p:grpSpPr>
          <a:xfrm>
            <a:off x="6903653" y="2193730"/>
            <a:ext cx="334031" cy="334031"/>
            <a:chOff x="-34776500" y="2631825"/>
            <a:chExt cx="291450" cy="291450"/>
          </a:xfrm>
        </p:grpSpPr>
        <p:sp>
          <p:nvSpPr>
            <p:cNvPr id="961" name="Google Shape;961;p32"/>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2"/>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2"/>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4" name="Google Shape;964;p32"/>
          <p:cNvGrpSpPr/>
          <p:nvPr/>
        </p:nvGrpSpPr>
        <p:grpSpPr>
          <a:xfrm>
            <a:off x="4609670" y="2192119"/>
            <a:ext cx="337177" cy="337247"/>
            <a:chOff x="5049725" y="2027900"/>
            <a:chExt cx="481750" cy="481850"/>
          </a:xfrm>
        </p:grpSpPr>
        <p:sp>
          <p:nvSpPr>
            <p:cNvPr id="965" name="Google Shape;965;p32"/>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66" name="Google Shape;966;p32"/>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67" name="Google Shape;967;p32"/>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68" name="Google Shape;968;p32"/>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69" name="Google Shape;969;p32"/>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70" name="Google Shape;970;p32"/>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71" name="Google Shape;971;p32"/>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972" name="Google Shape;972;p32"/>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973" name="Google Shape;973;p32"/>
          <p:cNvGrpSpPr/>
          <p:nvPr/>
        </p:nvGrpSpPr>
        <p:grpSpPr>
          <a:xfrm>
            <a:off x="2320278" y="2194573"/>
            <a:ext cx="332587" cy="332335"/>
            <a:chOff x="1413250" y="2680675"/>
            <a:chExt cx="297750" cy="297525"/>
          </a:xfrm>
        </p:grpSpPr>
        <p:sp>
          <p:nvSpPr>
            <p:cNvPr id="974" name="Google Shape;974;p32"/>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2"/>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2"/>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2"/>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8" name="Google Shape;978;p32"/>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2"/>
          <p:cNvSpPr txBox="1"/>
          <p:nvPr/>
        </p:nvSpPr>
        <p:spPr>
          <a:xfrm>
            <a:off x="1283800" y="1814550"/>
            <a:ext cx="6434100" cy="299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History - Social Change and Democratic Participation</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Participatory, social process of defining programs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Focus on consensus building</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Combine a theory of social learning with a theory of action production</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For this reason, good ones take time and effort</a:t>
            </a:r>
            <a:endParaRPr sz="1800">
              <a:latin typeface="Inconsolata"/>
              <a:ea typeface="Inconsolata"/>
              <a:cs typeface="Inconsolata"/>
              <a:sym typeface="Inconsolata"/>
            </a:endParaRPr>
          </a:p>
        </p:txBody>
      </p:sp>
      <p:pic>
        <p:nvPicPr>
          <p:cNvPr descr="People Doing Group Hand Cheer" id="980" name="Google Shape;980;p32"/>
          <p:cNvPicPr preferRelativeResize="0"/>
          <p:nvPr/>
        </p:nvPicPr>
        <p:blipFill>
          <a:blip r:embed="rId3">
            <a:alphaModFix/>
          </a:blip>
          <a:stretch>
            <a:fillRect/>
          </a:stretch>
        </p:blipFill>
        <p:spPr>
          <a:xfrm>
            <a:off x="7165450" y="351649"/>
            <a:ext cx="1941750" cy="1293200"/>
          </a:xfrm>
          <a:prstGeom prst="rect">
            <a:avLst/>
          </a:prstGeom>
          <a:noFill/>
          <a:ln>
            <a:noFill/>
          </a:ln>
        </p:spPr>
      </p:pic>
      <p:sp>
        <p:nvSpPr>
          <p:cNvPr id="981" name="Google Shape;981;p32"/>
          <p:cNvSpPr txBox="1"/>
          <p:nvPr/>
        </p:nvSpPr>
        <p:spPr>
          <a:xfrm>
            <a:off x="5619900" y="4727100"/>
            <a:ext cx="35241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(Stein, Danielle, and Valters, 2012)</a:t>
            </a:r>
            <a:endParaRPr>
              <a:latin typeface="Inconsolata"/>
              <a:ea typeface="Inconsolata"/>
              <a:cs typeface="Inconsolata"/>
              <a:sym typeface="Inconsolat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85" name="Shape 985"/>
        <p:cNvGrpSpPr/>
        <p:nvPr/>
      </p:nvGrpSpPr>
      <p:grpSpPr>
        <a:xfrm>
          <a:off x="0" y="0"/>
          <a:ext cx="0" cy="0"/>
          <a:chOff x="0" y="0"/>
          <a:chExt cx="0" cy="0"/>
        </a:xfrm>
      </p:grpSpPr>
      <p:sp>
        <p:nvSpPr>
          <p:cNvPr id="986" name="Google Shape;986;p33"/>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3"/>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3"/>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3"/>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990" name="Google Shape;990;p33"/>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991" name="Google Shape;991;p33"/>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992" name="Google Shape;992;p33"/>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993" name="Google Shape;993;p33"/>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994" name="Google Shape;994;p33"/>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995" name="Google Shape;995;p33"/>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ToC Historical Roots</a:t>
            </a:r>
            <a:endParaRPr/>
          </a:p>
        </p:txBody>
      </p:sp>
      <p:grpSp>
        <p:nvGrpSpPr>
          <p:cNvPr id="996" name="Google Shape;996;p33"/>
          <p:cNvGrpSpPr/>
          <p:nvPr/>
        </p:nvGrpSpPr>
        <p:grpSpPr>
          <a:xfrm>
            <a:off x="6903653" y="2193730"/>
            <a:ext cx="334031" cy="334031"/>
            <a:chOff x="-34776500" y="2631825"/>
            <a:chExt cx="291450" cy="291450"/>
          </a:xfrm>
        </p:grpSpPr>
        <p:sp>
          <p:nvSpPr>
            <p:cNvPr id="997" name="Google Shape;997;p33"/>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3"/>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3"/>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0" name="Google Shape;1000;p33"/>
          <p:cNvGrpSpPr/>
          <p:nvPr/>
        </p:nvGrpSpPr>
        <p:grpSpPr>
          <a:xfrm>
            <a:off x="4609670" y="2192119"/>
            <a:ext cx="337177" cy="337247"/>
            <a:chOff x="5049725" y="2027900"/>
            <a:chExt cx="481750" cy="481850"/>
          </a:xfrm>
        </p:grpSpPr>
        <p:sp>
          <p:nvSpPr>
            <p:cNvPr id="1001" name="Google Shape;1001;p33"/>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02" name="Google Shape;1002;p33"/>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03" name="Google Shape;1003;p33"/>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04" name="Google Shape;1004;p33"/>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05" name="Google Shape;1005;p33"/>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06" name="Google Shape;1006;p33"/>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07" name="Google Shape;1007;p33"/>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08" name="Google Shape;1008;p33"/>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009" name="Google Shape;1009;p33"/>
          <p:cNvGrpSpPr/>
          <p:nvPr/>
        </p:nvGrpSpPr>
        <p:grpSpPr>
          <a:xfrm>
            <a:off x="2320278" y="2194573"/>
            <a:ext cx="332587" cy="332335"/>
            <a:chOff x="1413250" y="2680675"/>
            <a:chExt cx="297750" cy="297525"/>
          </a:xfrm>
        </p:grpSpPr>
        <p:sp>
          <p:nvSpPr>
            <p:cNvPr id="1010" name="Google Shape;1010;p33"/>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3"/>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3"/>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3"/>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4" name="Google Shape;1014;p33"/>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3"/>
          <p:cNvSpPr txBox="1"/>
          <p:nvPr/>
        </p:nvSpPr>
        <p:spPr>
          <a:xfrm>
            <a:off x="1283800" y="1814550"/>
            <a:ext cx="6434100" cy="299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Summary</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Emerged in the 60s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Should be used as part of a social process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Work toward stakeholder consensus building</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Fundamentally a theory of action supported by a theory of social learning</a:t>
            </a:r>
            <a:endParaRPr sz="1800">
              <a:latin typeface="Inconsolata"/>
              <a:ea typeface="Inconsolata"/>
              <a:cs typeface="Inconsolata"/>
              <a:sym typeface="Inconsolata"/>
            </a:endParaRPr>
          </a:p>
        </p:txBody>
      </p:sp>
      <p:pic>
        <p:nvPicPr>
          <p:cNvPr descr="Woman Sharing Her Presentation with her Colleagues" id="1016" name="Google Shape;1016;p33"/>
          <p:cNvPicPr preferRelativeResize="0"/>
          <p:nvPr/>
        </p:nvPicPr>
        <p:blipFill>
          <a:blip r:embed="rId3">
            <a:alphaModFix/>
          </a:blip>
          <a:stretch>
            <a:fillRect/>
          </a:stretch>
        </p:blipFill>
        <p:spPr>
          <a:xfrm>
            <a:off x="7100399" y="360150"/>
            <a:ext cx="2013251" cy="1340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020" name="Shape 1020"/>
        <p:cNvGrpSpPr/>
        <p:nvPr/>
      </p:nvGrpSpPr>
      <p:grpSpPr>
        <a:xfrm>
          <a:off x="0" y="0"/>
          <a:ext cx="0" cy="0"/>
          <a:chOff x="0" y="0"/>
          <a:chExt cx="0" cy="0"/>
        </a:xfrm>
      </p:grpSpPr>
      <p:sp>
        <p:nvSpPr>
          <p:cNvPr id="1021" name="Google Shape;1021;p34"/>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4"/>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4"/>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4"/>
          <p:cNvSpPr txBox="1"/>
          <p:nvPr>
            <p:ph idx="1" type="subTitle"/>
          </p:nvPr>
        </p:nvSpPr>
        <p:spPr>
          <a:xfrm>
            <a:off x="1545925" y="3394600"/>
            <a:ext cx="1881300" cy="133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A sentence that explains the baseline situation that inspires the solution. Self-evidence justification for the problem.</a:t>
            </a:r>
            <a:endParaRPr/>
          </a:p>
        </p:txBody>
      </p:sp>
      <p:sp>
        <p:nvSpPr>
          <p:cNvPr id="1025" name="Google Shape;1025;p34"/>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Human, financial, and community resources to invest in the program’s success</a:t>
            </a:r>
            <a:endParaRPr/>
          </a:p>
        </p:txBody>
      </p:sp>
      <p:sp>
        <p:nvSpPr>
          <p:cNvPr id="1026" name="Google Shape;1026;p34"/>
          <p:cNvSpPr txBox="1"/>
          <p:nvPr>
            <p:ph idx="3" type="subTitle"/>
          </p:nvPr>
        </p:nvSpPr>
        <p:spPr>
          <a:xfrm>
            <a:off x="6088325" y="3394600"/>
            <a:ext cx="1881300" cy="114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What the program does with the inputs. The program’s basic implementation.</a:t>
            </a:r>
            <a:endParaRPr/>
          </a:p>
        </p:txBody>
      </p:sp>
      <p:sp>
        <p:nvSpPr>
          <p:cNvPr id="1027" name="Google Shape;1027;p34"/>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Problem Statement</a:t>
            </a:r>
            <a:endParaRPr/>
          </a:p>
        </p:txBody>
      </p:sp>
      <p:sp>
        <p:nvSpPr>
          <p:cNvPr id="1028" name="Google Shape;1028;p34"/>
          <p:cNvSpPr txBox="1"/>
          <p:nvPr>
            <p:ph idx="5" type="subTitle"/>
          </p:nvPr>
        </p:nvSpPr>
        <p:spPr>
          <a:xfrm>
            <a:off x="3825050" y="2761300"/>
            <a:ext cx="19557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Inputs</a:t>
            </a:r>
            <a:endParaRPr/>
          </a:p>
        </p:txBody>
      </p:sp>
      <p:sp>
        <p:nvSpPr>
          <p:cNvPr id="1029" name="Google Shape;1029;p34"/>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Actions</a:t>
            </a:r>
            <a:endParaRPr/>
          </a:p>
        </p:txBody>
      </p:sp>
      <p:sp>
        <p:nvSpPr>
          <p:cNvPr id="1030" name="Google Shape;1030;p34"/>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ToC Conceptual Vocabulary</a:t>
            </a:r>
            <a:endParaRPr/>
          </a:p>
        </p:txBody>
      </p:sp>
      <p:grpSp>
        <p:nvGrpSpPr>
          <p:cNvPr id="1031" name="Google Shape;1031;p34"/>
          <p:cNvGrpSpPr/>
          <p:nvPr/>
        </p:nvGrpSpPr>
        <p:grpSpPr>
          <a:xfrm>
            <a:off x="2320278" y="2194573"/>
            <a:ext cx="332587" cy="332335"/>
            <a:chOff x="1413250" y="2680675"/>
            <a:chExt cx="297750" cy="297525"/>
          </a:xfrm>
        </p:grpSpPr>
        <p:sp>
          <p:nvSpPr>
            <p:cNvPr id="1032" name="Google Shape;1032;p34"/>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4"/>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4"/>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4"/>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6" name="Google Shape;1036;p34"/>
          <p:cNvGrpSpPr/>
          <p:nvPr/>
        </p:nvGrpSpPr>
        <p:grpSpPr>
          <a:xfrm>
            <a:off x="4599403" y="2194573"/>
            <a:ext cx="332587" cy="332335"/>
            <a:chOff x="1413250" y="2680675"/>
            <a:chExt cx="297750" cy="297525"/>
          </a:xfrm>
        </p:grpSpPr>
        <p:sp>
          <p:nvSpPr>
            <p:cNvPr id="1037" name="Google Shape;1037;p34"/>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4"/>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4"/>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4"/>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1" name="Google Shape;1041;p34"/>
          <p:cNvGrpSpPr/>
          <p:nvPr/>
        </p:nvGrpSpPr>
        <p:grpSpPr>
          <a:xfrm>
            <a:off x="6878528" y="2194573"/>
            <a:ext cx="332587" cy="332335"/>
            <a:chOff x="1413250" y="2680675"/>
            <a:chExt cx="297750" cy="297525"/>
          </a:xfrm>
        </p:grpSpPr>
        <p:sp>
          <p:nvSpPr>
            <p:cNvPr id="1042" name="Google Shape;1042;p34"/>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4"/>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4"/>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4"/>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6" name="Google Shape;1046;p34"/>
          <p:cNvSpPr txBox="1"/>
          <p:nvPr/>
        </p:nvSpPr>
        <p:spPr>
          <a:xfrm>
            <a:off x="6686700" y="4803300"/>
            <a:ext cx="2574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(Savaya and Waysman, 2005)</a:t>
            </a:r>
            <a:endParaRPr>
              <a:latin typeface="Inconsolata"/>
              <a:ea typeface="Inconsolata"/>
              <a:cs typeface="Inconsolata"/>
              <a:sym typeface="Inconsola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1000"/>
                                        <p:tgtEl>
                                          <p:spTgt spid="10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1000"/>
                                        <p:tgtEl>
                                          <p:spTgt spid="10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1000"/>
                                        <p:tgtEl>
                                          <p:spTgt spid="10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050" name="Shape 1050"/>
        <p:cNvGrpSpPr/>
        <p:nvPr/>
      </p:nvGrpSpPr>
      <p:grpSpPr>
        <a:xfrm>
          <a:off x="0" y="0"/>
          <a:ext cx="0" cy="0"/>
          <a:chOff x="0" y="0"/>
          <a:chExt cx="0" cy="0"/>
        </a:xfrm>
      </p:grpSpPr>
      <p:sp>
        <p:nvSpPr>
          <p:cNvPr id="1051" name="Google Shape;1051;p35"/>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5"/>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5"/>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5"/>
          <p:cNvSpPr txBox="1"/>
          <p:nvPr>
            <p:ph idx="1" type="subTitle"/>
          </p:nvPr>
        </p:nvSpPr>
        <p:spPr>
          <a:xfrm>
            <a:off x="1545925" y="3394600"/>
            <a:ext cx="1881300" cy="133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The direct products of </a:t>
            </a:r>
            <a:r>
              <a:rPr lang="es"/>
              <a:t>activities</a:t>
            </a:r>
            <a:r>
              <a:rPr lang="es"/>
              <a:t>, usually measured in volume of work or number of volunteers.</a:t>
            </a:r>
            <a:endParaRPr/>
          </a:p>
        </p:txBody>
      </p:sp>
      <p:sp>
        <p:nvSpPr>
          <p:cNvPr id="1055" name="Google Shape;1055;p35"/>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Benefits that come to the target population. Usually come in layers (short, mid, long) and can extend long into the future.</a:t>
            </a:r>
            <a:endParaRPr/>
          </a:p>
        </p:txBody>
      </p:sp>
      <p:sp>
        <p:nvSpPr>
          <p:cNvPr id="1056" name="Google Shape;1056;p35"/>
          <p:cNvSpPr txBox="1"/>
          <p:nvPr>
            <p:ph idx="3" type="subTitle"/>
          </p:nvPr>
        </p:nvSpPr>
        <p:spPr>
          <a:xfrm>
            <a:off x="6088325" y="3394600"/>
            <a:ext cx="1881300" cy="114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Fundamentally, the desired end state of the program or improved human condition. </a:t>
            </a:r>
            <a:endParaRPr/>
          </a:p>
        </p:txBody>
      </p:sp>
      <p:sp>
        <p:nvSpPr>
          <p:cNvPr id="1057" name="Google Shape;1057;p35"/>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Outputs</a:t>
            </a:r>
            <a:endParaRPr/>
          </a:p>
        </p:txBody>
      </p:sp>
      <p:sp>
        <p:nvSpPr>
          <p:cNvPr id="1058" name="Google Shape;1058;p35"/>
          <p:cNvSpPr txBox="1"/>
          <p:nvPr>
            <p:ph idx="5" type="subTitle"/>
          </p:nvPr>
        </p:nvSpPr>
        <p:spPr>
          <a:xfrm>
            <a:off x="3825050" y="2761300"/>
            <a:ext cx="19557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Outcomes</a:t>
            </a:r>
            <a:endParaRPr/>
          </a:p>
        </p:txBody>
      </p:sp>
      <p:sp>
        <p:nvSpPr>
          <p:cNvPr id="1059" name="Google Shape;1059;p35"/>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Goal</a:t>
            </a:r>
            <a:endParaRPr/>
          </a:p>
        </p:txBody>
      </p:sp>
      <p:sp>
        <p:nvSpPr>
          <p:cNvPr id="1060" name="Google Shape;1060;p35"/>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ToC Conceptual Vocabulary</a:t>
            </a:r>
            <a:endParaRPr/>
          </a:p>
        </p:txBody>
      </p:sp>
      <p:grpSp>
        <p:nvGrpSpPr>
          <p:cNvPr id="1061" name="Google Shape;1061;p35"/>
          <p:cNvGrpSpPr/>
          <p:nvPr/>
        </p:nvGrpSpPr>
        <p:grpSpPr>
          <a:xfrm>
            <a:off x="2320278" y="2194573"/>
            <a:ext cx="332587" cy="332335"/>
            <a:chOff x="1413250" y="2680675"/>
            <a:chExt cx="297750" cy="297525"/>
          </a:xfrm>
        </p:grpSpPr>
        <p:sp>
          <p:nvSpPr>
            <p:cNvPr id="1062" name="Google Shape;1062;p35"/>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5"/>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5"/>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5"/>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6" name="Google Shape;1066;p35"/>
          <p:cNvGrpSpPr/>
          <p:nvPr/>
        </p:nvGrpSpPr>
        <p:grpSpPr>
          <a:xfrm>
            <a:off x="4599403" y="2194573"/>
            <a:ext cx="332587" cy="332335"/>
            <a:chOff x="1413250" y="2680675"/>
            <a:chExt cx="297750" cy="297525"/>
          </a:xfrm>
        </p:grpSpPr>
        <p:sp>
          <p:nvSpPr>
            <p:cNvPr id="1067" name="Google Shape;1067;p35"/>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5"/>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5"/>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5"/>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1" name="Google Shape;1071;p35"/>
          <p:cNvGrpSpPr/>
          <p:nvPr/>
        </p:nvGrpSpPr>
        <p:grpSpPr>
          <a:xfrm>
            <a:off x="6878528" y="2194573"/>
            <a:ext cx="332587" cy="332335"/>
            <a:chOff x="1413250" y="2680675"/>
            <a:chExt cx="297750" cy="297525"/>
          </a:xfrm>
        </p:grpSpPr>
        <p:sp>
          <p:nvSpPr>
            <p:cNvPr id="1072" name="Google Shape;1072;p35"/>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5"/>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5"/>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5"/>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6" name="Google Shape;1076;p35"/>
          <p:cNvSpPr txBox="1"/>
          <p:nvPr/>
        </p:nvSpPr>
        <p:spPr>
          <a:xfrm>
            <a:off x="6686700" y="4803300"/>
            <a:ext cx="2574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(Savaya and Waysman, 2005)</a:t>
            </a:r>
            <a:endParaRPr>
              <a:latin typeface="Inconsolata"/>
              <a:ea typeface="Inconsolata"/>
              <a:cs typeface="Inconsolata"/>
              <a:sym typeface="Inconsola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1000"/>
                                        <p:tgtEl>
                                          <p:spTgt spid="10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1000"/>
                                        <p:tgtEl>
                                          <p:spTgt spid="10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080" name="Shape 1080"/>
        <p:cNvGrpSpPr/>
        <p:nvPr/>
      </p:nvGrpSpPr>
      <p:grpSpPr>
        <a:xfrm>
          <a:off x="0" y="0"/>
          <a:ext cx="0" cy="0"/>
          <a:chOff x="0" y="0"/>
          <a:chExt cx="0" cy="0"/>
        </a:xfrm>
      </p:grpSpPr>
      <p:sp>
        <p:nvSpPr>
          <p:cNvPr id="1081" name="Google Shape;1081;p36"/>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6"/>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6"/>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6"/>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085" name="Google Shape;1085;p36"/>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086" name="Google Shape;1086;p36"/>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087" name="Google Shape;1087;p36"/>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088" name="Google Shape;1088;p36"/>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089" name="Google Shape;1089;p36"/>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090" name="Google Shape;1090;p36"/>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Schematic of a ToC</a:t>
            </a:r>
            <a:endParaRPr/>
          </a:p>
        </p:txBody>
      </p:sp>
      <p:grpSp>
        <p:nvGrpSpPr>
          <p:cNvPr id="1091" name="Google Shape;1091;p36"/>
          <p:cNvGrpSpPr/>
          <p:nvPr/>
        </p:nvGrpSpPr>
        <p:grpSpPr>
          <a:xfrm>
            <a:off x="6903653" y="2193730"/>
            <a:ext cx="334031" cy="334031"/>
            <a:chOff x="-34776500" y="2631825"/>
            <a:chExt cx="291450" cy="291450"/>
          </a:xfrm>
        </p:grpSpPr>
        <p:sp>
          <p:nvSpPr>
            <p:cNvPr id="1092" name="Google Shape;1092;p36"/>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6"/>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6"/>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5" name="Google Shape;1095;p36"/>
          <p:cNvGrpSpPr/>
          <p:nvPr/>
        </p:nvGrpSpPr>
        <p:grpSpPr>
          <a:xfrm>
            <a:off x="4609670" y="2192119"/>
            <a:ext cx="337177" cy="337247"/>
            <a:chOff x="5049725" y="2027900"/>
            <a:chExt cx="481750" cy="481850"/>
          </a:xfrm>
        </p:grpSpPr>
        <p:sp>
          <p:nvSpPr>
            <p:cNvPr id="1096" name="Google Shape;1096;p36"/>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97" name="Google Shape;1097;p36"/>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98" name="Google Shape;1098;p36"/>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099" name="Google Shape;1099;p36"/>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00" name="Google Shape;1100;p36"/>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01" name="Google Shape;1101;p36"/>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02" name="Google Shape;1102;p36"/>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03" name="Google Shape;1103;p36"/>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104" name="Google Shape;1104;p36"/>
          <p:cNvGrpSpPr/>
          <p:nvPr/>
        </p:nvGrpSpPr>
        <p:grpSpPr>
          <a:xfrm>
            <a:off x="2320278" y="2194573"/>
            <a:ext cx="332587" cy="332335"/>
            <a:chOff x="1413250" y="2680675"/>
            <a:chExt cx="297750" cy="297525"/>
          </a:xfrm>
        </p:grpSpPr>
        <p:sp>
          <p:nvSpPr>
            <p:cNvPr id="1105" name="Google Shape;1105;p36"/>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6"/>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6"/>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6"/>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9" name="Google Shape;1109;p36"/>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6"/>
          <p:cNvSpPr/>
          <p:nvPr/>
        </p:nvSpPr>
        <p:spPr>
          <a:xfrm>
            <a:off x="787975" y="308695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Problem Statement</a:t>
            </a:r>
            <a:endParaRPr>
              <a:latin typeface="Inconsolata"/>
              <a:ea typeface="Inconsolata"/>
              <a:cs typeface="Inconsolata"/>
              <a:sym typeface="Inconsolata"/>
            </a:endParaRPr>
          </a:p>
        </p:txBody>
      </p:sp>
      <p:sp>
        <p:nvSpPr>
          <p:cNvPr id="1111" name="Google Shape;1111;p36"/>
          <p:cNvSpPr/>
          <p:nvPr/>
        </p:nvSpPr>
        <p:spPr>
          <a:xfrm>
            <a:off x="2389960" y="3086950"/>
            <a:ext cx="9993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Inputs</a:t>
            </a:r>
            <a:endParaRPr>
              <a:latin typeface="Inconsolata"/>
              <a:ea typeface="Inconsolata"/>
              <a:cs typeface="Inconsolata"/>
              <a:sym typeface="Inconsolata"/>
            </a:endParaRPr>
          </a:p>
        </p:txBody>
      </p:sp>
      <p:sp>
        <p:nvSpPr>
          <p:cNvPr id="1112" name="Google Shape;1112;p36"/>
          <p:cNvSpPr/>
          <p:nvPr/>
        </p:nvSpPr>
        <p:spPr>
          <a:xfrm>
            <a:off x="3676045" y="3086950"/>
            <a:ext cx="12249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Activities</a:t>
            </a:r>
            <a:endParaRPr>
              <a:latin typeface="Inconsolata"/>
              <a:ea typeface="Inconsolata"/>
              <a:cs typeface="Inconsolata"/>
              <a:sym typeface="Inconsolata"/>
            </a:endParaRPr>
          </a:p>
        </p:txBody>
      </p:sp>
      <p:sp>
        <p:nvSpPr>
          <p:cNvPr id="1113" name="Google Shape;1113;p36"/>
          <p:cNvSpPr/>
          <p:nvPr/>
        </p:nvSpPr>
        <p:spPr>
          <a:xfrm>
            <a:off x="5187730" y="3086950"/>
            <a:ext cx="10257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Outputs</a:t>
            </a:r>
            <a:endParaRPr>
              <a:latin typeface="Inconsolata"/>
              <a:ea typeface="Inconsolata"/>
              <a:cs typeface="Inconsolata"/>
              <a:sym typeface="Inconsolata"/>
            </a:endParaRPr>
          </a:p>
        </p:txBody>
      </p:sp>
      <p:sp>
        <p:nvSpPr>
          <p:cNvPr id="1114" name="Google Shape;1114;p36"/>
          <p:cNvSpPr/>
          <p:nvPr/>
        </p:nvSpPr>
        <p:spPr>
          <a:xfrm>
            <a:off x="6500215" y="3086950"/>
            <a:ext cx="12249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Outcomes</a:t>
            </a:r>
            <a:endParaRPr>
              <a:latin typeface="Inconsolata"/>
              <a:ea typeface="Inconsolata"/>
              <a:cs typeface="Inconsolata"/>
              <a:sym typeface="Inconsolata"/>
            </a:endParaRPr>
          </a:p>
        </p:txBody>
      </p:sp>
      <p:sp>
        <p:nvSpPr>
          <p:cNvPr id="1115" name="Google Shape;1115;p36"/>
          <p:cNvSpPr/>
          <p:nvPr/>
        </p:nvSpPr>
        <p:spPr>
          <a:xfrm>
            <a:off x="8011900" y="3086950"/>
            <a:ext cx="10257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Goal</a:t>
            </a:r>
            <a:endParaRPr>
              <a:latin typeface="Inconsolata"/>
              <a:ea typeface="Inconsolata"/>
              <a:cs typeface="Inconsolata"/>
              <a:sym typeface="Inconsolata"/>
            </a:endParaRPr>
          </a:p>
        </p:txBody>
      </p:sp>
      <p:cxnSp>
        <p:nvCxnSpPr>
          <p:cNvPr id="1116" name="Google Shape;1116;p36"/>
          <p:cNvCxnSpPr>
            <a:stCxn id="1110" idx="3"/>
            <a:endCxn id="1111" idx="1"/>
          </p:cNvCxnSpPr>
          <p:nvPr/>
        </p:nvCxnSpPr>
        <p:spPr>
          <a:xfrm>
            <a:off x="2103175" y="3397600"/>
            <a:ext cx="286800" cy="0"/>
          </a:xfrm>
          <a:prstGeom prst="straightConnector1">
            <a:avLst/>
          </a:prstGeom>
          <a:noFill/>
          <a:ln cap="flat" cmpd="sng" w="9525">
            <a:solidFill>
              <a:schemeClr val="dk2"/>
            </a:solidFill>
            <a:prstDash val="solid"/>
            <a:round/>
            <a:headEnd len="med" w="med" type="none"/>
            <a:tailEnd len="med" w="med" type="triangle"/>
          </a:ln>
        </p:spPr>
      </p:cxnSp>
      <p:cxnSp>
        <p:nvCxnSpPr>
          <p:cNvPr id="1117" name="Google Shape;1117;p36"/>
          <p:cNvCxnSpPr>
            <a:stCxn id="1111" idx="3"/>
            <a:endCxn id="1112" idx="1"/>
          </p:cNvCxnSpPr>
          <p:nvPr/>
        </p:nvCxnSpPr>
        <p:spPr>
          <a:xfrm>
            <a:off x="3389260" y="3397600"/>
            <a:ext cx="286800" cy="0"/>
          </a:xfrm>
          <a:prstGeom prst="straightConnector1">
            <a:avLst/>
          </a:prstGeom>
          <a:noFill/>
          <a:ln cap="flat" cmpd="sng" w="9525">
            <a:solidFill>
              <a:schemeClr val="dk2"/>
            </a:solidFill>
            <a:prstDash val="solid"/>
            <a:round/>
            <a:headEnd len="med" w="med" type="none"/>
            <a:tailEnd len="med" w="med" type="triangle"/>
          </a:ln>
        </p:spPr>
      </p:cxnSp>
      <p:cxnSp>
        <p:nvCxnSpPr>
          <p:cNvPr id="1118" name="Google Shape;1118;p36"/>
          <p:cNvCxnSpPr>
            <a:stCxn id="1112" idx="3"/>
            <a:endCxn id="1113" idx="1"/>
          </p:cNvCxnSpPr>
          <p:nvPr/>
        </p:nvCxnSpPr>
        <p:spPr>
          <a:xfrm>
            <a:off x="4900945" y="3397600"/>
            <a:ext cx="286800" cy="0"/>
          </a:xfrm>
          <a:prstGeom prst="straightConnector1">
            <a:avLst/>
          </a:prstGeom>
          <a:noFill/>
          <a:ln cap="flat" cmpd="sng" w="9525">
            <a:solidFill>
              <a:schemeClr val="dk2"/>
            </a:solidFill>
            <a:prstDash val="solid"/>
            <a:round/>
            <a:headEnd len="med" w="med" type="none"/>
            <a:tailEnd len="med" w="med" type="triangle"/>
          </a:ln>
        </p:spPr>
      </p:cxnSp>
      <p:cxnSp>
        <p:nvCxnSpPr>
          <p:cNvPr id="1119" name="Google Shape;1119;p36"/>
          <p:cNvCxnSpPr>
            <a:stCxn id="1113" idx="3"/>
            <a:endCxn id="1114" idx="1"/>
          </p:cNvCxnSpPr>
          <p:nvPr/>
        </p:nvCxnSpPr>
        <p:spPr>
          <a:xfrm>
            <a:off x="6213430" y="3397600"/>
            <a:ext cx="286800" cy="0"/>
          </a:xfrm>
          <a:prstGeom prst="straightConnector1">
            <a:avLst/>
          </a:prstGeom>
          <a:noFill/>
          <a:ln cap="flat" cmpd="sng" w="9525">
            <a:solidFill>
              <a:schemeClr val="dk2"/>
            </a:solidFill>
            <a:prstDash val="solid"/>
            <a:round/>
            <a:headEnd len="med" w="med" type="none"/>
            <a:tailEnd len="med" w="med" type="triangle"/>
          </a:ln>
        </p:spPr>
      </p:cxnSp>
      <p:cxnSp>
        <p:nvCxnSpPr>
          <p:cNvPr id="1120" name="Google Shape;1120;p36"/>
          <p:cNvCxnSpPr>
            <a:stCxn id="1114" idx="3"/>
            <a:endCxn id="1115" idx="1"/>
          </p:cNvCxnSpPr>
          <p:nvPr/>
        </p:nvCxnSpPr>
        <p:spPr>
          <a:xfrm>
            <a:off x="7725115" y="3397600"/>
            <a:ext cx="286800" cy="0"/>
          </a:xfrm>
          <a:prstGeom prst="straightConnector1">
            <a:avLst/>
          </a:prstGeom>
          <a:noFill/>
          <a:ln cap="flat" cmpd="sng" w="9525">
            <a:solidFill>
              <a:schemeClr val="dk2"/>
            </a:solidFill>
            <a:prstDash val="solid"/>
            <a:round/>
            <a:headEnd len="med" w="med" type="none"/>
            <a:tailEnd len="med" w="med" type="triangle"/>
          </a:ln>
        </p:spPr>
      </p:cxnSp>
      <p:pic>
        <p:nvPicPr>
          <p:cNvPr descr="Person Holding White Jigsaw Puzzle Piece" id="1121" name="Google Shape;1121;p36"/>
          <p:cNvPicPr preferRelativeResize="0"/>
          <p:nvPr/>
        </p:nvPicPr>
        <p:blipFill rotWithShape="1">
          <a:blip r:embed="rId3">
            <a:alphaModFix/>
          </a:blip>
          <a:srcRect b="0" l="18253" r="0" t="0"/>
          <a:stretch/>
        </p:blipFill>
        <p:spPr>
          <a:xfrm>
            <a:off x="6852875" y="379700"/>
            <a:ext cx="2210600" cy="1346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02" name="Shape 502"/>
        <p:cNvGrpSpPr/>
        <p:nvPr/>
      </p:nvGrpSpPr>
      <p:grpSpPr>
        <a:xfrm>
          <a:off x="0" y="0"/>
          <a:ext cx="0" cy="0"/>
          <a:chOff x="0" y="0"/>
          <a:chExt cx="0" cy="0"/>
        </a:xfrm>
      </p:grpSpPr>
      <p:sp>
        <p:nvSpPr>
          <p:cNvPr id="503" name="Google Shape;503;p19"/>
          <p:cNvSpPr txBox="1"/>
          <p:nvPr>
            <p:ph idx="3" type="ctrTitle"/>
          </p:nvPr>
        </p:nvSpPr>
        <p:spPr>
          <a:xfrm>
            <a:off x="590550" y="410775"/>
            <a:ext cx="12546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TABLE OF CONTENTS</a:t>
            </a:r>
            <a:endParaRPr/>
          </a:p>
        </p:txBody>
      </p:sp>
      <p:sp>
        <p:nvSpPr>
          <p:cNvPr id="504" name="Google Shape;504;p19"/>
          <p:cNvSpPr txBox="1"/>
          <p:nvPr>
            <p:ph type="title"/>
          </p:nvPr>
        </p:nvSpPr>
        <p:spPr>
          <a:xfrm>
            <a:off x="541699" y="1367600"/>
            <a:ext cx="4468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0</a:t>
            </a:r>
            <a:r>
              <a:rPr lang="es"/>
              <a:t>1</a:t>
            </a:r>
            <a:endParaRPr/>
          </a:p>
        </p:txBody>
      </p:sp>
      <p:sp>
        <p:nvSpPr>
          <p:cNvPr id="505" name="Google Shape;505;p19"/>
          <p:cNvSpPr txBox="1"/>
          <p:nvPr>
            <p:ph idx="2" type="ctrTitle"/>
          </p:nvPr>
        </p:nvSpPr>
        <p:spPr>
          <a:xfrm>
            <a:off x="1650049" y="1400174"/>
            <a:ext cx="2251800" cy="502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Historical Roots</a:t>
            </a:r>
            <a:endParaRPr/>
          </a:p>
        </p:txBody>
      </p:sp>
      <p:sp>
        <p:nvSpPr>
          <p:cNvPr id="506" name="Google Shape;506;p19"/>
          <p:cNvSpPr txBox="1"/>
          <p:nvPr>
            <p:ph idx="4" type="title"/>
          </p:nvPr>
        </p:nvSpPr>
        <p:spPr>
          <a:xfrm>
            <a:off x="541699" y="3386900"/>
            <a:ext cx="4468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02</a:t>
            </a:r>
            <a:endParaRPr/>
          </a:p>
        </p:txBody>
      </p:sp>
      <p:sp>
        <p:nvSpPr>
          <p:cNvPr id="507" name="Google Shape;507;p19"/>
          <p:cNvSpPr txBox="1"/>
          <p:nvPr>
            <p:ph idx="5" type="ctrTitle"/>
          </p:nvPr>
        </p:nvSpPr>
        <p:spPr>
          <a:xfrm>
            <a:off x="1650049" y="3419474"/>
            <a:ext cx="2251800" cy="502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Vocab &amp; Concepts</a:t>
            </a:r>
            <a:endParaRPr/>
          </a:p>
        </p:txBody>
      </p:sp>
      <p:sp>
        <p:nvSpPr>
          <p:cNvPr id="508" name="Google Shape;508;p19"/>
          <p:cNvSpPr txBox="1"/>
          <p:nvPr>
            <p:ph idx="7" type="title"/>
          </p:nvPr>
        </p:nvSpPr>
        <p:spPr>
          <a:xfrm>
            <a:off x="4635299" y="1367600"/>
            <a:ext cx="4468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03</a:t>
            </a:r>
            <a:endParaRPr/>
          </a:p>
        </p:txBody>
      </p:sp>
      <p:sp>
        <p:nvSpPr>
          <p:cNvPr id="509" name="Google Shape;509;p19"/>
          <p:cNvSpPr txBox="1"/>
          <p:nvPr>
            <p:ph idx="8" type="ctrTitle"/>
          </p:nvPr>
        </p:nvSpPr>
        <p:spPr>
          <a:xfrm>
            <a:off x="5743649" y="1400174"/>
            <a:ext cx="2251800" cy="502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Practice</a:t>
            </a:r>
            <a:endParaRPr/>
          </a:p>
        </p:txBody>
      </p:sp>
      <p:sp>
        <p:nvSpPr>
          <p:cNvPr id="510" name="Google Shape;510;p19"/>
          <p:cNvSpPr txBox="1"/>
          <p:nvPr>
            <p:ph idx="13" type="title"/>
          </p:nvPr>
        </p:nvSpPr>
        <p:spPr>
          <a:xfrm>
            <a:off x="4635299" y="3386900"/>
            <a:ext cx="4468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04</a:t>
            </a:r>
            <a:endParaRPr/>
          </a:p>
        </p:txBody>
      </p:sp>
      <p:sp>
        <p:nvSpPr>
          <p:cNvPr id="511" name="Google Shape;511;p19"/>
          <p:cNvSpPr txBox="1"/>
          <p:nvPr>
            <p:ph idx="14" type="ctrTitle"/>
          </p:nvPr>
        </p:nvSpPr>
        <p:spPr>
          <a:xfrm>
            <a:off x="5743649" y="3419474"/>
            <a:ext cx="2251800" cy="502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“Homework” &amp; Third Workshop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125" name="Shape 1125"/>
        <p:cNvGrpSpPr/>
        <p:nvPr/>
      </p:nvGrpSpPr>
      <p:grpSpPr>
        <a:xfrm>
          <a:off x="0" y="0"/>
          <a:ext cx="0" cy="0"/>
          <a:chOff x="0" y="0"/>
          <a:chExt cx="0" cy="0"/>
        </a:xfrm>
      </p:grpSpPr>
      <p:sp>
        <p:nvSpPr>
          <p:cNvPr id="1126" name="Google Shape;1126;p37"/>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7"/>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7"/>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7"/>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130" name="Google Shape;1130;p37"/>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131" name="Google Shape;1131;p37"/>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132" name="Google Shape;1132;p37"/>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133" name="Google Shape;1133;p37"/>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134" name="Google Shape;1134;p37"/>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135" name="Google Shape;1135;p37"/>
          <p:cNvSpPr txBox="1"/>
          <p:nvPr>
            <p:ph type="ctrTitle"/>
          </p:nvPr>
        </p:nvSpPr>
        <p:spPr>
          <a:xfrm>
            <a:off x="590550" y="410775"/>
            <a:ext cx="20622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Quick Review Quiz</a:t>
            </a:r>
            <a:endParaRPr/>
          </a:p>
        </p:txBody>
      </p:sp>
      <p:grpSp>
        <p:nvGrpSpPr>
          <p:cNvPr id="1136" name="Google Shape;1136;p37"/>
          <p:cNvGrpSpPr/>
          <p:nvPr/>
        </p:nvGrpSpPr>
        <p:grpSpPr>
          <a:xfrm>
            <a:off x="6903653" y="2193730"/>
            <a:ext cx="334031" cy="334031"/>
            <a:chOff x="-34776500" y="2631825"/>
            <a:chExt cx="291450" cy="291450"/>
          </a:xfrm>
        </p:grpSpPr>
        <p:sp>
          <p:nvSpPr>
            <p:cNvPr id="1137" name="Google Shape;1137;p37"/>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7"/>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7"/>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0" name="Google Shape;1140;p37"/>
          <p:cNvGrpSpPr/>
          <p:nvPr/>
        </p:nvGrpSpPr>
        <p:grpSpPr>
          <a:xfrm>
            <a:off x="4609670" y="2192119"/>
            <a:ext cx="337177" cy="337247"/>
            <a:chOff x="5049725" y="2027900"/>
            <a:chExt cx="481750" cy="481850"/>
          </a:xfrm>
        </p:grpSpPr>
        <p:sp>
          <p:nvSpPr>
            <p:cNvPr id="1141" name="Google Shape;1141;p37"/>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42" name="Google Shape;1142;p37"/>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43" name="Google Shape;1143;p37"/>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44" name="Google Shape;1144;p37"/>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45" name="Google Shape;1145;p37"/>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46" name="Google Shape;1146;p37"/>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47" name="Google Shape;1147;p37"/>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148" name="Google Shape;1148;p37"/>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149" name="Google Shape;1149;p37"/>
          <p:cNvGrpSpPr/>
          <p:nvPr/>
        </p:nvGrpSpPr>
        <p:grpSpPr>
          <a:xfrm>
            <a:off x="2320278" y="2194573"/>
            <a:ext cx="332587" cy="332335"/>
            <a:chOff x="1413250" y="2680675"/>
            <a:chExt cx="297750" cy="297525"/>
          </a:xfrm>
        </p:grpSpPr>
        <p:sp>
          <p:nvSpPr>
            <p:cNvPr id="1150" name="Google Shape;1150;p37"/>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7"/>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7"/>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7"/>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4" name="Google Shape;1154;p37"/>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7"/>
          <p:cNvSpPr txBox="1"/>
          <p:nvPr/>
        </p:nvSpPr>
        <p:spPr>
          <a:xfrm>
            <a:off x="1062300" y="1576225"/>
            <a:ext cx="5110500" cy="7446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s" sz="1800">
                <a:latin typeface="Inconsolata"/>
                <a:ea typeface="Inconsolata"/>
                <a:cs typeface="Inconsolata"/>
                <a:sym typeface="Inconsolata"/>
              </a:rPr>
              <a:t>Theory of Change Vocabulary and Concepts</a:t>
            </a:r>
            <a:endParaRPr sz="1800">
              <a:latin typeface="Inconsolata"/>
              <a:ea typeface="Inconsolata"/>
              <a:cs typeface="Inconsolata"/>
              <a:sym typeface="Inconsolata"/>
            </a:endParaRPr>
          </a:p>
        </p:txBody>
      </p:sp>
      <p:pic>
        <p:nvPicPr>
          <p:cNvPr id="1156" name="Google Shape;1156;p37"/>
          <p:cNvPicPr preferRelativeResize="0"/>
          <p:nvPr/>
        </p:nvPicPr>
        <p:blipFill>
          <a:blip r:embed="rId3">
            <a:alphaModFix/>
          </a:blip>
          <a:stretch>
            <a:fillRect/>
          </a:stretch>
        </p:blipFill>
        <p:spPr>
          <a:xfrm>
            <a:off x="6903650" y="377225"/>
            <a:ext cx="2186102" cy="144771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38"/>
          <p:cNvSpPr txBox="1"/>
          <p:nvPr>
            <p:ph type="ctrTitle"/>
          </p:nvPr>
        </p:nvSpPr>
        <p:spPr>
          <a:xfrm flipH="1">
            <a:off x="1176900" y="1510225"/>
            <a:ext cx="67176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8"/>
          <p:cNvSpPr txBox="1"/>
          <p:nvPr>
            <p:ph idx="1" type="subTitle"/>
          </p:nvPr>
        </p:nvSpPr>
        <p:spPr>
          <a:xfrm flipH="1">
            <a:off x="1176900" y="3292525"/>
            <a:ext cx="2219400" cy="71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3" name="Google Shape;1163;p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39"/>
          <p:cNvSpPr txBox="1"/>
          <p:nvPr>
            <p:ph type="ctrTitle"/>
          </p:nvPr>
        </p:nvSpPr>
        <p:spPr>
          <a:xfrm flipH="1">
            <a:off x="1176900" y="1510225"/>
            <a:ext cx="67176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9"/>
          <p:cNvSpPr txBox="1"/>
          <p:nvPr>
            <p:ph idx="1" type="subTitle"/>
          </p:nvPr>
        </p:nvSpPr>
        <p:spPr>
          <a:xfrm flipH="1">
            <a:off x="1176900" y="3292525"/>
            <a:ext cx="2219400" cy="71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0" name="Google Shape;1170;p3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40"/>
          <p:cNvSpPr txBox="1"/>
          <p:nvPr>
            <p:ph type="ctrTitle"/>
          </p:nvPr>
        </p:nvSpPr>
        <p:spPr>
          <a:xfrm flipH="1">
            <a:off x="1176900" y="1510225"/>
            <a:ext cx="67176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0"/>
          <p:cNvSpPr txBox="1"/>
          <p:nvPr>
            <p:ph idx="1" type="subTitle"/>
          </p:nvPr>
        </p:nvSpPr>
        <p:spPr>
          <a:xfrm flipH="1">
            <a:off x="1176900" y="3292525"/>
            <a:ext cx="2219400" cy="71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7" name="Google Shape;1177;p4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41"/>
          <p:cNvSpPr txBox="1"/>
          <p:nvPr>
            <p:ph type="ctrTitle"/>
          </p:nvPr>
        </p:nvSpPr>
        <p:spPr>
          <a:xfrm flipH="1">
            <a:off x="1176900" y="1510225"/>
            <a:ext cx="67176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1"/>
          <p:cNvSpPr txBox="1"/>
          <p:nvPr>
            <p:ph idx="1" type="subTitle"/>
          </p:nvPr>
        </p:nvSpPr>
        <p:spPr>
          <a:xfrm flipH="1">
            <a:off x="1176900" y="3292525"/>
            <a:ext cx="2219400" cy="71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4" name="Google Shape;1184;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42"/>
          <p:cNvSpPr txBox="1"/>
          <p:nvPr>
            <p:ph type="ctrTitle"/>
          </p:nvPr>
        </p:nvSpPr>
        <p:spPr>
          <a:xfrm flipH="1">
            <a:off x="1176900" y="1510225"/>
            <a:ext cx="67176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2"/>
          <p:cNvSpPr txBox="1"/>
          <p:nvPr>
            <p:ph idx="1" type="subTitle"/>
          </p:nvPr>
        </p:nvSpPr>
        <p:spPr>
          <a:xfrm flipH="1">
            <a:off x="1176900" y="3292525"/>
            <a:ext cx="2219400" cy="71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1" name="Google Shape;1191;p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43"/>
          <p:cNvSpPr txBox="1"/>
          <p:nvPr>
            <p:ph type="ctrTitle"/>
          </p:nvPr>
        </p:nvSpPr>
        <p:spPr>
          <a:xfrm flipH="1">
            <a:off x="1176900" y="1510225"/>
            <a:ext cx="67176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3"/>
          <p:cNvSpPr txBox="1"/>
          <p:nvPr>
            <p:ph idx="1" type="subTitle"/>
          </p:nvPr>
        </p:nvSpPr>
        <p:spPr>
          <a:xfrm flipH="1">
            <a:off x="1176900" y="3292525"/>
            <a:ext cx="2219400" cy="71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8" name="Google Shape;1198;p4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44"/>
          <p:cNvSpPr txBox="1"/>
          <p:nvPr>
            <p:ph type="ctrTitle"/>
          </p:nvPr>
        </p:nvSpPr>
        <p:spPr>
          <a:xfrm flipH="1">
            <a:off x="1176900" y="1510225"/>
            <a:ext cx="67176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4"/>
          <p:cNvSpPr txBox="1"/>
          <p:nvPr>
            <p:ph idx="1" type="subTitle"/>
          </p:nvPr>
        </p:nvSpPr>
        <p:spPr>
          <a:xfrm flipH="1">
            <a:off x="1176900" y="3292525"/>
            <a:ext cx="2219400" cy="71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5" name="Google Shape;1205;p4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209" name="Shape 1209"/>
        <p:cNvGrpSpPr/>
        <p:nvPr/>
      </p:nvGrpSpPr>
      <p:grpSpPr>
        <a:xfrm>
          <a:off x="0" y="0"/>
          <a:ext cx="0" cy="0"/>
          <a:chOff x="0" y="0"/>
          <a:chExt cx="0" cy="0"/>
        </a:xfrm>
      </p:grpSpPr>
      <p:sp>
        <p:nvSpPr>
          <p:cNvPr id="1210" name="Google Shape;1210;p45"/>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5"/>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5"/>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5"/>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214" name="Google Shape;1214;p45"/>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215" name="Google Shape;1215;p45"/>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216" name="Google Shape;1216;p45"/>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217" name="Google Shape;1217;p45"/>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218" name="Google Shape;1218;p45"/>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219" name="Google Shape;1219;p45"/>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ToC Vocab and Concepts</a:t>
            </a:r>
            <a:endParaRPr/>
          </a:p>
        </p:txBody>
      </p:sp>
      <p:grpSp>
        <p:nvGrpSpPr>
          <p:cNvPr id="1220" name="Google Shape;1220;p45"/>
          <p:cNvGrpSpPr/>
          <p:nvPr/>
        </p:nvGrpSpPr>
        <p:grpSpPr>
          <a:xfrm>
            <a:off x="6903653" y="2193730"/>
            <a:ext cx="334031" cy="334031"/>
            <a:chOff x="-34776500" y="2631825"/>
            <a:chExt cx="291450" cy="291450"/>
          </a:xfrm>
        </p:grpSpPr>
        <p:sp>
          <p:nvSpPr>
            <p:cNvPr id="1221" name="Google Shape;1221;p45"/>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5"/>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5"/>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4" name="Google Shape;1224;p45"/>
          <p:cNvGrpSpPr/>
          <p:nvPr/>
        </p:nvGrpSpPr>
        <p:grpSpPr>
          <a:xfrm>
            <a:off x="4609670" y="2192119"/>
            <a:ext cx="337177" cy="337247"/>
            <a:chOff x="5049725" y="2027900"/>
            <a:chExt cx="481750" cy="481850"/>
          </a:xfrm>
        </p:grpSpPr>
        <p:sp>
          <p:nvSpPr>
            <p:cNvPr id="1225" name="Google Shape;1225;p45"/>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26" name="Google Shape;1226;p45"/>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27" name="Google Shape;1227;p45"/>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28" name="Google Shape;1228;p45"/>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29" name="Google Shape;1229;p45"/>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30" name="Google Shape;1230;p45"/>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31" name="Google Shape;1231;p45"/>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32" name="Google Shape;1232;p45"/>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233" name="Google Shape;1233;p45"/>
          <p:cNvGrpSpPr/>
          <p:nvPr/>
        </p:nvGrpSpPr>
        <p:grpSpPr>
          <a:xfrm>
            <a:off x="2320278" y="2194573"/>
            <a:ext cx="332587" cy="332335"/>
            <a:chOff x="1413250" y="2680675"/>
            <a:chExt cx="297750" cy="297525"/>
          </a:xfrm>
        </p:grpSpPr>
        <p:sp>
          <p:nvSpPr>
            <p:cNvPr id="1234" name="Google Shape;1234;p45"/>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5"/>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5"/>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5"/>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8" name="Google Shape;1238;p45"/>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5"/>
          <p:cNvSpPr txBox="1"/>
          <p:nvPr/>
        </p:nvSpPr>
        <p:spPr>
          <a:xfrm>
            <a:off x="1062300" y="1576225"/>
            <a:ext cx="6748200" cy="249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s" sz="1800">
                <a:latin typeface="Inconsolata"/>
                <a:ea typeface="Inconsolata"/>
                <a:cs typeface="Inconsolata"/>
                <a:sym typeface="Inconsolata"/>
              </a:rPr>
              <a:t>Outputs</a:t>
            </a:r>
            <a:r>
              <a:rPr b="1" lang="es" sz="1800">
                <a:latin typeface="Inconsolata"/>
                <a:ea typeface="Inconsolata"/>
                <a:cs typeface="Inconsolata"/>
                <a:sym typeface="Inconsolata"/>
              </a:rPr>
              <a:t> vs. Outcomes</a:t>
            </a:r>
            <a:endParaRPr b="1"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i="1" lang="es" sz="1800">
                <a:latin typeface="Inconsolata"/>
                <a:ea typeface="Inconsolata"/>
                <a:cs typeface="Inconsolata"/>
                <a:sym typeface="Inconsolata"/>
              </a:rPr>
              <a:t>Output </a:t>
            </a:r>
            <a:r>
              <a:rPr lang="es" sz="1800">
                <a:latin typeface="Inconsolata"/>
                <a:ea typeface="Inconsolata"/>
                <a:cs typeface="Inconsolata"/>
                <a:sym typeface="Inconsolata"/>
              </a:rPr>
              <a:t>- The direct result of activities (e.g., hours worked, people served, dollars given away)</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i="1" lang="es" sz="1800">
                <a:latin typeface="Inconsolata"/>
                <a:ea typeface="Inconsolata"/>
                <a:cs typeface="Inconsolata"/>
                <a:sym typeface="Inconsolata"/>
              </a:rPr>
              <a:t>Outcomes </a:t>
            </a:r>
            <a:r>
              <a:rPr lang="es" sz="1800">
                <a:latin typeface="Inconsolata"/>
                <a:ea typeface="Inconsolata"/>
                <a:cs typeface="Inconsolata"/>
                <a:sym typeface="Inconsolata"/>
              </a:rPr>
              <a:t>- Happen later, are more valuable, and come from outputs (e.g., people </a:t>
            </a:r>
            <a:r>
              <a:rPr lang="es" sz="1800">
                <a:latin typeface="Inconsolata"/>
                <a:ea typeface="Inconsolata"/>
                <a:cs typeface="Inconsolata"/>
                <a:sym typeface="Inconsolata"/>
              </a:rPr>
              <a:t>develop</a:t>
            </a:r>
            <a:r>
              <a:rPr lang="es" sz="1800">
                <a:latin typeface="Inconsolata"/>
                <a:ea typeface="Inconsolata"/>
                <a:cs typeface="Inconsolata"/>
                <a:sym typeface="Inconsolata"/>
              </a:rPr>
              <a:t> a habit of volunteerings, homeless are independent now)</a:t>
            </a:r>
            <a:endParaRPr sz="1800">
              <a:latin typeface="Inconsolata"/>
              <a:ea typeface="Inconsolata"/>
              <a:cs typeface="Inconsolata"/>
              <a:sym typeface="Inconsolata"/>
            </a:endParaRPr>
          </a:p>
        </p:txBody>
      </p:sp>
      <p:sp>
        <p:nvSpPr>
          <p:cNvPr id="1240" name="Google Shape;1240;p45"/>
          <p:cNvSpPr/>
          <p:nvPr/>
        </p:nvSpPr>
        <p:spPr>
          <a:xfrm>
            <a:off x="6362700" y="4327538"/>
            <a:ext cx="1230300" cy="55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300">
                <a:latin typeface="Inconsolata"/>
                <a:ea typeface="Inconsolata"/>
                <a:cs typeface="Inconsolata"/>
                <a:sym typeface="Inconsolata"/>
              </a:rPr>
              <a:t>Outcomes</a:t>
            </a:r>
            <a:endParaRPr sz="1300">
              <a:latin typeface="Inconsolata"/>
              <a:ea typeface="Inconsolata"/>
              <a:cs typeface="Inconsolata"/>
              <a:sym typeface="Inconsolata"/>
            </a:endParaRPr>
          </a:p>
        </p:txBody>
      </p:sp>
      <p:sp>
        <p:nvSpPr>
          <p:cNvPr id="1241" name="Google Shape;1241;p45"/>
          <p:cNvSpPr/>
          <p:nvPr/>
        </p:nvSpPr>
        <p:spPr>
          <a:xfrm>
            <a:off x="7779250" y="382250"/>
            <a:ext cx="1364742" cy="910818"/>
          </a:xfrm>
          <a:prstGeom prst="flowChartMultidocumen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latin typeface="Fjalla One"/>
                <a:ea typeface="Fjalla One"/>
                <a:cs typeface="Fjalla One"/>
                <a:sym typeface="Fjalla One"/>
              </a:rPr>
              <a:t>Evaluator Insights</a:t>
            </a:r>
            <a:endParaRPr>
              <a:latin typeface="Fjalla One"/>
              <a:ea typeface="Fjalla One"/>
              <a:cs typeface="Fjalla One"/>
              <a:sym typeface="Fjalla One"/>
            </a:endParaRPr>
          </a:p>
        </p:txBody>
      </p:sp>
      <p:sp>
        <p:nvSpPr>
          <p:cNvPr id="1242" name="Google Shape;1242;p45"/>
          <p:cNvSpPr/>
          <p:nvPr/>
        </p:nvSpPr>
        <p:spPr>
          <a:xfrm>
            <a:off x="4377875" y="4327538"/>
            <a:ext cx="1230300" cy="55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300">
                <a:latin typeface="Inconsolata"/>
                <a:ea typeface="Inconsolata"/>
                <a:cs typeface="Inconsolata"/>
                <a:sym typeface="Inconsolata"/>
              </a:rPr>
              <a:t>Outputs</a:t>
            </a:r>
            <a:endParaRPr sz="1300">
              <a:latin typeface="Inconsolata"/>
              <a:ea typeface="Inconsolata"/>
              <a:cs typeface="Inconsolata"/>
              <a:sym typeface="Inconsolata"/>
            </a:endParaRPr>
          </a:p>
        </p:txBody>
      </p:sp>
      <p:sp>
        <p:nvSpPr>
          <p:cNvPr id="1243" name="Google Shape;1243;p45"/>
          <p:cNvSpPr/>
          <p:nvPr/>
        </p:nvSpPr>
        <p:spPr>
          <a:xfrm>
            <a:off x="2471850" y="4327538"/>
            <a:ext cx="1230300" cy="55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300">
                <a:latin typeface="Inconsolata"/>
                <a:ea typeface="Inconsolata"/>
                <a:cs typeface="Inconsolata"/>
                <a:sym typeface="Inconsolata"/>
              </a:rPr>
              <a:t>Activities</a:t>
            </a:r>
            <a:endParaRPr sz="1300">
              <a:latin typeface="Inconsolata"/>
              <a:ea typeface="Inconsolata"/>
              <a:cs typeface="Inconsolata"/>
              <a:sym typeface="Inconsolata"/>
            </a:endParaRPr>
          </a:p>
        </p:txBody>
      </p:sp>
      <p:cxnSp>
        <p:nvCxnSpPr>
          <p:cNvPr id="1244" name="Google Shape;1244;p45"/>
          <p:cNvCxnSpPr>
            <a:stCxn id="1243" idx="3"/>
            <a:endCxn id="1242" idx="1"/>
          </p:cNvCxnSpPr>
          <p:nvPr/>
        </p:nvCxnSpPr>
        <p:spPr>
          <a:xfrm>
            <a:off x="3702150" y="4606088"/>
            <a:ext cx="675600" cy="0"/>
          </a:xfrm>
          <a:prstGeom prst="straightConnector1">
            <a:avLst/>
          </a:prstGeom>
          <a:noFill/>
          <a:ln cap="flat" cmpd="sng" w="9525">
            <a:solidFill>
              <a:schemeClr val="dk2"/>
            </a:solidFill>
            <a:prstDash val="solid"/>
            <a:round/>
            <a:headEnd len="med" w="med" type="none"/>
            <a:tailEnd len="med" w="med" type="triangle"/>
          </a:ln>
        </p:spPr>
      </p:cxnSp>
      <p:cxnSp>
        <p:nvCxnSpPr>
          <p:cNvPr id="1245" name="Google Shape;1245;p45"/>
          <p:cNvCxnSpPr>
            <a:stCxn id="1242" idx="3"/>
            <a:endCxn id="1240" idx="1"/>
          </p:cNvCxnSpPr>
          <p:nvPr/>
        </p:nvCxnSpPr>
        <p:spPr>
          <a:xfrm>
            <a:off x="5608175" y="4606088"/>
            <a:ext cx="7545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0"/>
                                        </p:tgtEl>
                                        <p:attrNameLst>
                                          <p:attrName>style.visibility</p:attrName>
                                        </p:attrNameLst>
                                      </p:cBhvr>
                                      <p:to>
                                        <p:strVal val="visible"/>
                                      </p:to>
                                    </p:set>
                                    <p:animEffect filter="fade" transition="in">
                                      <p:cBhvr>
                                        <p:cTn dur="1000"/>
                                        <p:tgtEl>
                                          <p:spTgt spid="124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1000"/>
                                        <p:tgtEl>
                                          <p:spTgt spid="1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249" name="Shape 1249"/>
        <p:cNvGrpSpPr/>
        <p:nvPr/>
      </p:nvGrpSpPr>
      <p:grpSpPr>
        <a:xfrm>
          <a:off x="0" y="0"/>
          <a:ext cx="0" cy="0"/>
          <a:chOff x="0" y="0"/>
          <a:chExt cx="0" cy="0"/>
        </a:xfrm>
      </p:grpSpPr>
      <p:sp>
        <p:nvSpPr>
          <p:cNvPr id="1250" name="Google Shape;1250;p46"/>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6"/>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6"/>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6"/>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254" name="Google Shape;1254;p46"/>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255" name="Google Shape;1255;p46"/>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256" name="Google Shape;1256;p46"/>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257" name="Google Shape;1257;p46"/>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258" name="Google Shape;1258;p46"/>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259" name="Google Shape;1259;p46"/>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ToC Vocab and Concepts</a:t>
            </a:r>
            <a:endParaRPr/>
          </a:p>
        </p:txBody>
      </p:sp>
      <p:grpSp>
        <p:nvGrpSpPr>
          <p:cNvPr id="1260" name="Google Shape;1260;p46"/>
          <p:cNvGrpSpPr/>
          <p:nvPr/>
        </p:nvGrpSpPr>
        <p:grpSpPr>
          <a:xfrm>
            <a:off x="6903653" y="2193730"/>
            <a:ext cx="334031" cy="334031"/>
            <a:chOff x="-34776500" y="2631825"/>
            <a:chExt cx="291450" cy="291450"/>
          </a:xfrm>
        </p:grpSpPr>
        <p:sp>
          <p:nvSpPr>
            <p:cNvPr id="1261" name="Google Shape;1261;p46"/>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46"/>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6"/>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4" name="Google Shape;1264;p46"/>
          <p:cNvGrpSpPr/>
          <p:nvPr/>
        </p:nvGrpSpPr>
        <p:grpSpPr>
          <a:xfrm>
            <a:off x="4609670" y="2192119"/>
            <a:ext cx="337177" cy="337247"/>
            <a:chOff x="5049725" y="2027900"/>
            <a:chExt cx="481750" cy="481850"/>
          </a:xfrm>
        </p:grpSpPr>
        <p:sp>
          <p:nvSpPr>
            <p:cNvPr id="1265" name="Google Shape;1265;p46"/>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66" name="Google Shape;1266;p46"/>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67" name="Google Shape;1267;p46"/>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68" name="Google Shape;1268;p46"/>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69" name="Google Shape;1269;p46"/>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70" name="Google Shape;1270;p46"/>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71" name="Google Shape;1271;p46"/>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272" name="Google Shape;1272;p46"/>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273" name="Google Shape;1273;p46"/>
          <p:cNvGrpSpPr/>
          <p:nvPr/>
        </p:nvGrpSpPr>
        <p:grpSpPr>
          <a:xfrm>
            <a:off x="2320278" y="2194573"/>
            <a:ext cx="332587" cy="332335"/>
            <a:chOff x="1413250" y="2680675"/>
            <a:chExt cx="297750" cy="297525"/>
          </a:xfrm>
        </p:grpSpPr>
        <p:sp>
          <p:nvSpPr>
            <p:cNvPr id="1274" name="Google Shape;1274;p46"/>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46"/>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6"/>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46"/>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8" name="Google Shape;1278;p46"/>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6"/>
          <p:cNvSpPr txBox="1"/>
          <p:nvPr/>
        </p:nvSpPr>
        <p:spPr>
          <a:xfrm>
            <a:off x="1062300" y="1576225"/>
            <a:ext cx="7002000" cy="249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s" sz="1800">
                <a:latin typeface="Inconsolata"/>
                <a:ea typeface="Inconsolata"/>
                <a:cs typeface="Inconsolata"/>
                <a:sym typeface="Inconsolata"/>
              </a:rPr>
              <a:t>What is a program “model”</a:t>
            </a:r>
            <a:endParaRPr b="1"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Models are simplified theoretical notions of the world</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They refer to the entire program</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They are visually represented by a ToC</a:t>
            </a:r>
            <a:endParaRPr sz="1800">
              <a:latin typeface="Inconsolata"/>
              <a:ea typeface="Inconsolata"/>
              <a:cs typeface="Inconsolata"/>
              <a:sym typeface="Inconsolata"/>
            </a:endParaRPr>
          </a:p>
        </p:txBody>
      </p:sp>
      <p:sp>
        <p:nvSpPr>
          <p:cNvPr id="1280" name="Google Shape;1280;p46"/>
          <p:cNvSpPr/>
          <p:nvPr/>
        </p:nvSpPr>
        <p:spPr>
          <a:xfrm>
            <a:off x="1703025" y="3436400"/>
            <a:ext cx="2464800" cy="2054400"/>
          </a:xfrm>
          <a:prstGeom prst="mathMultiply">
            <a:avLst>
              <a:gd fmla="val 23520" name="adj1"/>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6"/>
          <p:cNvSpPr/>
          <p:nvPr/>
        </p:nvSpPr>
        <p:spPr>
          <a:xfrm>
            <a:off x="2320275" y="4188725"/>
            <a:ext cx="1230300" cy="55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300">
                <a:latin typeface="Inconsolata"/>
                <a:ea typeface="Inconsolata"/>
                <a:cs typeface="Inconsolata"/>
                <a:sym typeface="Inconsolata"/>
              </a:rPr>
              <a:t>List of activities</a:t>
            </a:r>
            <a:endParaRPr sz="1300">
              <a:latin typeface="Inconsolata"/>
              <a:ea typeface="Inconsolata"/>
              <a:cs typeface="Inconsolata"/>
              <a:sym typeface="Inconsolata"/>
            </a:endParaRPr>
          </a:p>
        </p:txBody>
      </p:sp>
      <p:sp>
        <p:nvSpPr>
          <p:cNvPr id="1282" name="Google Shape;1282;p46"/>
          <p:cNvSpPr/>
          <p:nvPr/>
        </p:nvSpPr>
        <p:spPr>
          <a:xfrm>
            <a:off x="7779250" y="382250"/>
            <a:ext cx="1364742" cy="910818"/>
          </a:xfrm>
          <a:prstGeom prst="flowChartMultidocumen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a:latin typeface="Fjalla One"/>
                <a:ea typeface="Fjalla One"/>
                <a:cs typeface="Fjalla One"/>
                <a:sym typeface="Fjalla One"/>
              </a:rPr>
              <a:t>Evaluator Insights</a:t>
            </a:r>
            <a:endParaRPr>
              <a:latin typeface="Fjalla One"/>
              <a:ea typeface="Fjalla One"/>
              <a:cs typeface="Fjalla One"/>
              <a:sym typeface="Fjalla One"/>
            </a:endParaRPr>
          </a:p>
        </p:txBody>
      </p:sp>
      <p:sp>
        <p:nvSpPr>
          <p:cNvPr id="1283" name="Google Shape;1283;p46"/>
          <p:cNvSpPr/>
          <p:nvPr/>
        </p:nvSpPr>
        <p:spPr>
          <a:xfrm>
            <a:off x="4627375" y="3810275"/>
            <a:ext cx="1571100" cy="1314000"/>
          </a:xfrm>
          <a:prstGeom prst="donut">
            <a:avLst>
              <a:gd fmla="val 25000" name="adj"/>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6"/>
          <p:cNvSpPr/>
          <p:nvPr/>
        </p:nvSpPr>
        <p:spPr>
          <a:xfrm>
            <a:off x="4641475" y="4188725"/>
            <a:ext cx="1542900" cy="55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300">
                <a:latin typeface="Inconsolata"/>
                <a:ea typeface="Inconsolata"/>
                <a:cs typeface="Inconsolata"/>
                <a:sym typeface="Inconsolata"/>
              </a:rPr>
              <a:t>The entire Theory of Change</a:t>
            </a:r>
            <a:endParaRPr sz="1300">
              <a:latin typeface="Inconsolata"/>
              <a:ea typeface="Inconsolata"/>
              <a:cs typeface="Inconsolata"/>
              <a:sym typeface="Inconsola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1000"/>
                                        <p:tgtEl>
                                          <p:spTgt spid="1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4"/>
                                        </p:tgtEl>
                                        <p:attrNameLst>
                                          <p:attrName>style.visibility</p:attrName>
                                        </p:attrNameLst>
                                      </p:cBhvr>
                                      <p:to>
                                        <p:strVal val="visible"/>
                                      </p:to>
                                    </p:set>
                                    <p:animEffect filter="fade" transition="in">
                                      <p:cBhvr>
                                        <p:cTn dur="1000"/>
                                        <p:tgtEl>
                                          <p:spTgt spid="1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1000"/>
                                        <p:tgtEl>
                                          <p:spTgt spid="1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1000"/>
                                        <p:tgtEl>
                                          <p:spTgt spid="1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15" name="Shape 515"/>
        <p:cNvGrpSpPr/>
        <p:nvPr/>
      </p:nvGrpSpPr>
      <p:grpSpPr>
        <a:xfrm>
          <a:off x="0" y="0"/>
          <a:ext cx="0" cy="0"/>
          <a:chOff x="0" y="0"/>
          <a:chExt cx="0" cy="0"/>
        </a:xfrm>
      </p:grpSpPr>
      <p:sp>
        <p:nvSpPr>
          <p:cNvPr id="516" name="Google Shape;516;p20"/>
          <p:cNvSpPr txBox="1"/>
          <p:nvPr>
            <p:ph idx="1" type="subTitle"/>
          </p:nvPr>
        </p:nvSpPr>
        <p:spPr>
          <a:xfrm>
            <a:off x="5631150" y="953625"/>
            <a:ext cx="3417600" cy="256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400"/>
              <a:t>Erik Dutilly (PhD Education) started the Western Institute for Education Evaluation and Consulting (Western Eval) to provide </a:t>
            </a:r>
            <a:r>
              <a:rPr lang="es" sz="1400"/>
              <a:t>technical</a:t>
            </a:r>
            <a:r>
              <a:rPr lang="es" sz="1400"/>
              <a:t> support</a:t>
            </a:r>
            <a:r>
              <a:rPr lang="es" sz="1400"/>
              <a:t> to organizations working on the most pressing social problems. We work with you to create solutions to education, health, and social problems. Our goal is to leverage evaluation to create a better, safer, and more just world. </a:t>
            </a:r>
            <a:endParaRPr sz="1400"/>
          </a:p>
        </p:txBody>
      </p:sp>
      <p:sp>
        <p:nvSpPr>
          <p:cNvPr id="517" name="Google Shape;517;p20"/>
          <p:cNvSpPr txBox="1"/>
          <p:nvPr>
            <p:ph type="ctrTitle"/>
          </p:nvPr>
        </p:nvSpPr>
        <p:spPr>
          <a:xfrm>
            <a:off x="590550" y="410775"/>
            <a:ext cx="32634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About Erik &amp; Western Eval</a:t>
            </a:r>
            <a:endParaRPr/>
          </a:p>
        </p:txBody>
      </p:sp>
      <p:grpSp>
        <p:nvGrpSpPr>
          <p:cNvPr id="518" name="Google Shape;518;p20"/>
          <p:cNvGrpSpPr/>
          <p:nvPr/>
        </p:nvGrpSpPr>
        <p:grpSpPr>
          <a:xfrm>
            <a:off x="5262599" y="3827896"/>
            <a:ext cx="2219245" cy="288063"/>
            <a:chOff x="3906325" y="2716500"/>
            <a:chExt cx="3677900" cy="477400"/>
          </a:xfrm>
        </p:grpSpPr>
        <p:sp>
          <p:nvSpPr>
            <p:cNvPr id="519" name="Google Shape;519;p20"/>
            <p:cNvSpPr/>
            <p:nvPr/>
          </p:nvSpPr>
          <p:spPr>
            <a:xfrm>
              <a:off x="3906325" y="2716500"/>
              <a:ext cx="268226" cy="267657"/>
            </a:xfrm>
            <a:custGeom>
              <a:rect b="b" l="l" r="r" t="t"/>
              <a:pathLst>
                <a:path extrusionOk="0" h="1881" w="1885">
                  <a:moveTo>
                    <a:pt x="1574" y="1"/>
                  </a:moveTo>
                  <a:lnTo>
                    <a:pt x="1" y="1572"/>
                  </a:lnTo>
                  <a:lnTo>
                    <a:pt x="1" y="1880"/>
                  </a:lnTo>
                  <a:lnTo>
                    <a:pt x="188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3906325" y="2716500"/>
              <a:ext cx="432150" cy="431581"/>
            </a:xfrm>
            <a:custGeom>
              <a:rect b="b" l="l" r="r" t="t"/>
              <a:pathLst>
                <a:path extrusionOk="0" h="3033" w="3037">
                  <a:moveTo>
                    <a:pt x="2725" y="1"/>
                  </a:moveTo>
                  <a:lnTo>
                    <a:pt x="1" y="2724"/>
                  </a:lnTo>
                  <a:lnTo>
                    <a:pt x="1" y="3032"/>
                  </a:lnTo>
                  <a:lnTo>
                    <a:pt x="303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0"/>
            <p:cNvSpPr/>
            <p:nvPr/>
          </p:nvSpPr>
          <p:spPr>
            <a:xfrm>
              <a:off x="3980034" y="2716500"/>
              <a:ext cx="522365" cy="477400"/>
            </a:xfrm>
            <a:custGeom>
              <a:rect b="b" l="l" r="r" t="t"/>
              <a:pathLst>
                <a:path extrusionOk="0" h="3355" w="3671">
                  <a:moveTo>
                    <a:pt x="3359" y="1"/>
                  </a:moveTo>
                  <a:lnTo>
                    <a:pt x="1" y="3355"/>
                  </a:lnTo>
                  <a:lnTo>
                    <a:pt x="312" y="3355"/>
                  </a:lnTo>
                  <a:lnTo>
                    <a:pt x="367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0"/>
            <p:cNvSpPr/>
            <p:nvPr/>
          </p:nvSpPr>
          <p:spPr>
            <a:xfrm>
              <a:off x="4143958" y="2716500"/>
              <a:ext cx="521938" cy="477400"/>
            </a:xfrm>
            <a:custGeom>
              <a:rect b="b" l="l" r="r" t="t"/>
              <a:pathLst>
                <a:path extrusionOk="0" h="3355" w="3668">
                  <a:moveTo>
                    <a:pt x="3359"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4307882" y="2716500"/>
              <a:ext cx="521796" cy="477400"/>
            </a:xfrm>
            <a:custGeom>
              <a:rect b="b" l="l" r="r" t="t"/>
              <a:pathLst>
                <a:path extrusionOk="0" h="3355" w="3667">
                  <a:moveTo>
                    <a:pt x="3355"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0"/>
            <p:cNvSpPr/>
            <p:nvPr/>
          </p:nvSpPr>
          <p:spPr>
            <a:xfrm>
              <a:off x="4471806" y="2716500"/>
              <a:ext cx="521796" cy="477400"/>
            </a:xfrm>
            <a:custGeom>
              <a:rect b="b" l="l" r="r" t="t"/>
              <a:pathLst>
                <a:path extrusionOk="0" h="3355" w="3667">
                  <a:moveTo>
                    <a:pt x="3355" y="1"/>
                  </a:moveTo>
                  <a:lnTo>
                    <a:pt x="1" y="3355"/>
                  </a:lnTo>
                  <a:lnTo>
                    <a:pt x="308"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0"/>
            <p:cNvSpPr/>
            <p:nvPr/>
          </p:nvSpPr>
          <p:spPr>
            <a:xfrm>
              <a:off x="4635303" y="2716500"/>
              <a:ext cx="522223" cy="477400"/>
            </a:xfrm>
            <a:custGeom>
              <a:rect b="b" l="l" r="r" t="t"/>
              <a:pathLst>
                <a:path extrusionOk="0" h="3355" w="3670">
                  <a:moveTo>
                    <a:pt x="3358" y="1"/>
                  </a:moveTo>
                  <a:lnTo>
                    <a:pt x="0" y="3355"/>
                  </a:lnTo>
                  <a:lnTo>
                    <a:pt x="311"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0"/>
            <p:cNvSpPr/>
            <p:nvPr/>
          </p:nvSpPr>
          <p:spPr>
            <a:xfrm>
              <a:off x="4799226" y="2716500"/>
              <a:ext cx="521796" cy="477400"/>
            </a:xfrm>
            <a:custGeom>
              <a:rect b="b" l="l" r="r" t="t"/>
              <a:pathLst>
                <a:path extrusionOk="0" h="3355" w="3667">
                  <a:moveTo>
                    <a:pt x="3358" y="1"/>
                  </a:moveTo>
                  <a:lnTo>
                    <a:pt x="0" y="3355"/>
                  </a:lnTo>
                  <a:lnTo>
                    <a:pt x="311"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0"/>
            <p:cNvSpPr/>
            <p:nvPr/>
          </p:nvSpPr>
          <p:spPr>
            <a:xfrm>
              <a:off x="4963008" y="2716500"/>
              <a:ext cx="521938" cy="477400"/>
            </a:xfrm>
            <a:custGeom>
              <a:rect b="b" l="l" r="r" t="t"/>
              <a:pathLst>
                <a:path extrusionOk="0" h="3355" w="3668">
                  <a:moveTo>
                    <a:pt x="3358" y="1"/>
                  </a:moveTo>
                  <a:lnTo>
                    <a:pt x="1" y="3355"/>
                  </a:lnTo>
                  <a:lnTo>
                    <a:pt x="312"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0"/>
            <p:cNvSpPr/>
            <p:nvPr/>
          </p:nvSpPr>
          <p:spPr>
            <a:xfrm>
              <a:off x="5126932" y="2716500"/>
              <a:ext cx="521796" cy="477400"/>
            </a:xfrm>
            <a:custGeom>
              <a:rect b="b" l="l" r="r" t="t"/>
              <a:pathLst>
                <a:path extrusionOk="0" h="3355" w="3667">
                  <a:moveTo>
                    <a:pt x="3355" y="1"/>
                  </a:moveTo>
                  <a:lnTo>
                    <a:pt x="1" y="3355"/>
                  </a:lnTo>
                  <a:lnTo>
                    <a:pt x="309"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
            <p:cNvSpPr/>
            <p:nvPr/>
          </p:nvSpPr>
          <p:spPr>
            <a:xfrm>
              <a:off x="5290429" y="2716500"/>
              <a:ext cx="522223" cy="477400"/>
            </a:xfrm>
            <a:custGeom>
              <a:rect b="b" l="l" r="r" t="t"/>
              <a:pathLst>
                <a:path extrusionOk="0" h="3355" w="3670">
                  <a:moveTo>
                    <a:pt x="3358" y="1"/>
                  </a:moveTo>
                  <a:lnTo>
                    <a:pt x="0" y="3355"/>
                  </a:lnTo>
                  <a:lnTo>
                    <a:pt x="312"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0"/>
            <p:cNvSpPr/>
            <p:nvPr/>
          </p:nvSpPr>
          <p:spPr>
            <a:xfrm>
              <a:off x="5454353"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0"/>
            <p:cNvSpPr/>
            <p:nvPr/>
          </p:nvSpPr>
          <p:spPr>
            <a:xfrm>
              <a:off x="5618277" y="2716500"/>
              <a:ext cx="521653" cy="477400"/>
            </a:xfrm>
            <a:custGeom>
              <a:rect b="b" l="l" r="r" t="t"/>
              <a:pathLst>
                <a:path extrusionOk="0" h="3355" w="3666">
                  <a:moveTo>
                    <a:pt x="3358" y="1"/>
                  </a:moveTo>
                  <a:lnTo>
                    <a:pt x="0" y="3355"/>
                  </a:lnTo>
                  <a:lnTo>
                    <a:pt x="311"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0"/>
            <p:cNvSpPr/>
            <p:nvPr/>
          </p:nvSpPr>
          <p:spPr>
            <a:xfrm>
              <a:off x="578220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0"/>
            <p:cNvSpPr/>
            <p:nvPr/>
          </p:nvSpPr>
          <p:spPr>
            <a:xfrm>
              <a:off x="5945982" y="2716500"/>
              <a:ext cx="521796" cy="477400"/>
            </a:xfrm>
            <a:custGeom>
              <a:rect b="b" l="l" r="r" t="t"/>
              <a:pathLst>
                <a:path extrusionOk="0" h="3355" w="3667">
                  <a:moveTo>
                    <a:pt x="3355" y="1"/>
                  </a:moveTo>
                  <a:lnTo>
                    <a:pt x="1" y="3355"/>
                  </a:lnTo>
                  <a:lnTo>
                    <a:pt x="309"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p:nvPr/>
          </p:nvSpPr>
          <p:spPr>
            <a:xfrm>
              <a:off x="6109479"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0"/>
            <p:cNvSpPr/>
            <p:nvPr/>
          </p:nvSpPr>
          <p:spPr>
            <a:xfrm>
              <a:off x="6273403" y="2716500"/>
              <a:ext cx="521653" cy="477400"/>
            </a:xfrm>
            <a:custGeom>
              <a:rect b="b" l="l" r="r" t="t"/>
              <a:pathLst>
                <a:path extrusionOk="0" h="3355" w="3666">
                  <a:moveTo>
                    <a:pt x="3358" y="1"/>
                  </a:moveTo>
                  <a:lnTo>
                    <a:pt x="0" y="3355"/>
                  </a:lnTo>
                  <a:lnTo>
                    <a:pt x="312" y="3355"/>
                  </a:lnTo>
                  <a:lnTo>
                    <a:pt x="366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6437327"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p:nvPr/>
          </p:nvSpPr>
          <p:spPr>
            <a:xfrm>
              <a:off x="6601251" y="2716500"/>
              <a:ext cx="521653" cy="477400"/>
            </a:xfrm>
            <a:custGeom>
              <a:rect b="b" l="l" r="r" t="t"/>
              <a:pathLst>
                <a:path extrusionOk="0" h="3355" w="3666">
                  <a:moveTo>
                    <a:pt x="3354" y="1"/>
                  </a:moveTo>
                  <a:lnTo>
                    <a:pt x="0" y="3355"/>
                  </a:lnTo>
                  <a:lnTo>
                    <a:pt x="308" y="3355"/>
                  </a:lnTo>
                  <a:lnTo>
                    <a:pt x="3665"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6764463" y="2716500"/>
              <a:ext cx="522365" cy="477400"/>
            </a:xfrm>
            <a:custGeom>
              <a:rect b="b" l="l" r="r" t="t"/>
              <a:pathLst>
                <a:path extrusionOk="0" h="3355" w="3671">
                  <a:moveTo>
                    <a:pt x="3359" y="1"/>
                  </a:moveTo>
                  <a:lnTo>
                    <a:pt x="1" y="3355"/>
                  </a:lnTo>
                  <a:lnTo>
                    <a:pt x="313" y="3355"/>
                  </a:lnTo>
                  <a:lnTo>
                    <a:pt x="367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p:nvPr/>
          </p:nvSpPr>
          <p:spPr>
            <a:xfrm>
              <a:off x="6928387" y="2716500"/>
              <a:ext cx="521796" cy="477400"/>
            </a:xfrm>
            <a:custGeom>
              <a:rect b="b" l="l" r="r" t="t"/>
              <a:pathLst>
                <a:path extrusionOk="0" h="3355" w="3667">
                  <a:moveTo>
                    <a:pt x="3359" y="1"/>
                  </a:moveTo>
                  <a:lnTo>
                    <a:pt x="1" y="3355"/>
                  </a:lnTo>
                  <a:lnTo>
                    <a:pt x="313" y="3355"/>
                  </a:lnTo>
                  <a:lnTo>
                    <a:pt x="3667"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7092311" y="2716500"/>
              <a:ext cx="491914" cy="477400"/>
            </a:xfrm>
            <a:custGeom>
              <a:rect b="b" l="l" r="r" t="t"/>
              <a:pathLst>
                <a:path extrusionOk="0" h="3355" w="3457">
                  <a:moveTo>
                    <a:pt x="3355" y="1"/>
                  </a:moveTo>
                  <a:lnTo>
                    <a:pt x="1" y="3355"/>
                  </a:lnTo>
                  <a:lnTo>
                    <a:pt x="309" y="3355"/>
                  </a:lnTo>
                  <a:lnTo>
                    <a:pt x="3456" y="210"/>
                  </a:lnTo>
                  <a:lnTo>
                    <a:pt x="34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7256235" y="2865910"/>
              <a:ext cx="327990" cy="327990"/>
            </a:xfrm>
            <a:custGeom>
              <a:rect b="b" l="l" r="r" t="t"/>
              <a:pathLst>
                <a:path extrusionOk="0" h="2305" w="2305">
                  <a:moveTo>
                    <a:pt x="2304" y="1"/>
                  </a:moveTo>
                  <a:lnTo>
                    <a:pt x="0" y="2305"/>
                  </a:lnTo>
                  <a:lnTo>
                    <a:pt x="309" y="2305"/>
                  </a:lnTo>
                  <a:lnTo>
                    <a:pt x="2304" y="312"/>
                  </a:lnTo>
                  <a:lnTo>
                    <a:pt x="230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a:off x="7419590" y="3029834"/>
              <a:ext cx="164635" cy="164066"/>
            </a:xfrm>
            <a:custGeom>
              <a:rect b="b" l="l" r="r" t="t"/>
              <a:pathLst>
                <a:path extrusionOk="0" h="1153" w="1157">
                  <a:moveTo>
                    <a:pt x="1156" y="1"/>
                  </a:moveTo>
                  <a:lnTo>
                    <a:pt x="1" y="1153"/>
                  </a:lnTo>
                  <a:lnTo>
                    <a:pt x="313" y="1153"/>
                  </a:lnTo>
                  <a:lnTo>
                    <a:pt x="1156" y="312"/>
                  </a:lnTo>
                  <a:lnTo>
                    <a:pt x="1156"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a:off x="7583514" y="3193758"/>
              <a:ext cx="711" cy="142"/>
            </a:xfrm>
            <a:custGeom>
              <a:rect b="b" l="l" r="r" t="t"/>
              <a:pathLst>
                <a:path extrusionOk="0" h="1" w="5">
                  <a:moveTo>
                    <a:pt x="4" y="1"/>
                  </a:moveTo>
                  <a:lnTo>
                    <a:pt x="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44" name="Google Shape;544;p20"/>
          <p:cNvPicPr preferRelativeResize="0"/>
          <p:nvPr/>
        </p:nvPicPr>
        <p:blipFill>
          <a:blip r:embed="rId3">
            <a:alphaModFix/>
          </a:blip>
          <a:stretch>
            <a:fillRect/>
          </a:stretch>
        </p:blipFill>
        <p:spPr>
          <a:xfrm>
            <a:off x="1225525" y="953625"/>
            <a:ext cx="3932777" cy="4189873"/>
          </a:xfrm>
          <a:prstGeom prst="rect">
            <a:avLst/>
          </a:prstGeom>
          <a:noFill/>
          <a:ln>
            <a:noFill/>
          </a:ln>
        </p:spPr>
      </p:pic>
      <p:sp>
        <p:nvSpPr>
          <p:cNvPr id="545" name="Google Shape;545;p20"/>
          <p:cNvSpPr txBox="1"/>
          <p:nvPr>
            <p:ph idx="1" type="subTitle"/>
          </p:nvPr>
        </p:nvSpPr>
        <p:spPr>
          <a:xfrm>
            <a:off x="5311425" y="4304125"/>
            <a:ext cx="21216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400" u="sng">
                <a:solidFill>
                  <a:schemeClr val="hlink"/>
                </a:solidFill>
                <a:hlinkClick r:id="rId4"/>
              </a:rPr>
              <a:t>WesternEval@gmail.com</a:t>
            </a:r>
            <a:endParaRPr sz="1400"/>
          </a:p>
          <a:p>
            <a:pPr indent="0" lvl="0" marL="0" rtl="0" algn="l">
              <a:spcBef>
                <a:spcPts val="0"/>
              </a:spcBef>
              <a:spcAft>
                <a:spcPts val="0"/>
              </a:spcAft>
              <a:buNone/>
            </a:pPr>
            <a:r>
              <a:rPr lang="es" sz="1400"/>
              <a:t>(720) 261 - 0602</a:t>
            </a:r>
            <a:endParaRPr sz="1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288" name="Shape 1288"/>
        <p:cNvGrpSpPr/>
        <p:nvPr/>
      </p:nvGrpSpPr>
      <p:grpSpPr>
        <a:xfrm>
          <a:off x="0" y="0"/>
          <a:ext cx="0" cy="0"/>
          <a:chOff x="0" y="0"/>
          <a:chExt cx="0" cy="0"/>
        </a:xfrm>
      </p:grpSpPr>
      <p:sp>
        <p:nvSpPr>
          <p:cNvPr id="1289" name="Google Shape;1289;p47"/>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7"/>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7"/>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7"/>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293" name="Google Shape;1293;p47"/>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294" name="Google Shape;1294;p47"/>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295" name="Google Shape;1295;p47"/>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296" name="Google Shape;1296;p47"/>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297" name="Google Shape;1297;p47"/>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298" name="Google Shape;1298;p47"/>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Diversity of ToC</a:t>
            </a:r>
            <a:endParaRPr/>
          </a:p>
        </p:txBody>
      </p:sp>
      <p:grpSp>
        <p:nvGrpSpPr>
          <p:cNvPr id="1299" name="Google Shape;1299;p47"/>
          <p:cNvGrpSpPr/>
          <p:nvPr/>
        </p:nvGrpSpPr>
        <p:grpSpPr>
          <a:xfrm>
            <a:off x="6903653" y="2193730"/>
            <a:ext cx="334031" cy="334031"/>
            <a:chOff x="-34776500" y="2631825"/>
            <a:chExt cx="291450" cy="291450"/>
          </a:xfrm>
        </p:grpSpPr>
        <p:sp>
          <p:nvSpPr>
            <p:cNvPr id="1300" name="Google Shape;1300;p47"/>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7"/>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7"/>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3" name="Google Shape;1303;p47"/>
          <p:cNvGrpSpPr/>
          <p:nvPr/>
        </p:nvGrpSpPr>
        <p:grpSpPr>
          <a:xfrm>
            <a:off x="4609670" y="2192119"/>
            <a:ext cx="337177" cy="337247"/>
            <a:chOff x="5049725" y="2027900"/>
            <a:chExt cx="481750" cy="481850"/>
          </a:xfrm>
        </p:grpSpPr>
        <p:sp>
          <p:nvSpPr>
            <p:cNvPr id="1304" name="Google Shape;1304;p47"/>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05" name="Google Shape;1305;p47"/>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06" name="Google Shape;1306;p47"/>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07" name="Google Shape;1307;p47"/>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08" name="Google Shape;1308;p47"/>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09" name="Google Shape;1309;p47"/>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10" name="Google Shape;1310;p47"/>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11" name="Google Shape;1311;p47"/>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312" name="Google Shape;1312;p47"/>
          <p:cNvGrpSpPr/>
          <p:nvPr/>
        </p:nvGrpSpPr>
        <p:grpSpPr>
          <a:xfrm>
            <a:off x="2320278" y="2194573"/>
            <a:ext cx="332587" cy="332335"/>
            <a:chOff x="1413250" y="2680675"/>
            <a:chExt cx="297750" cy="297525"/>
          </a:xfrm>
        </p:grpSpPr>
        <p:sp>
          <p:nvSpPr>
            <p:cNvPr id="1313" name="Google Shape;1313;p47"/>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7"/>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7"/>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47"/>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7" name="Google Shape;1317;p47"/>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7"/>
          <p:cNvSpPr txBox="1"/>
          <p:nvPr/>
        </p:nvSpPr>
        <p:spPr>
          <a:xfrm>
            <a:off x="1544425" y="1747850"/>
            <a:ext cx="5986800" cy="183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a:latin typeface="Inconsolata"/>
                <a:ea typeface="Inconsolata"/>
                <a:cs typeface="Inconsolata"/>
                <a:sym typeface="Inconsolata"/>
              </a:rPr>
              <a:t>We’ll practice evaluating each of these ToC diagrams based on the core three criteria:</a:t>
            </a:r>
            <a:endParaRPr>
              <a:latin typeface="Inconsolata"/>
              <a:ea typeface="Inconsolata"/>
              <a:cs typeface="Inconsolata"/>
              <a:sym typeface="Inconsolata"/>
            </a:endParaRPr>
          </a:p>
          <a:p>
            <a:pPr indent="-317500" lvl="0" marL="457200" rtl="0" algn="l">
              <a:lnSpc>
                <a:spcPct val="150000"/>
              </a:lnSpc>
              <a:spcBef>
                <a:spcPts val="0"/>
              </a:spcBef>
              <a:spcAft>
                <a:spcPts val="0"/>
              </a:spcAft>
              <a:buSzPts val="1400"/>
              <a:buFont typeface="Inconsolata"/>
              <a:buChar char="●"/>
            </a:pPr>
            <a:r>
              <a:rPr lang="es">
                <a:latin typeface="Inconsolata"/>
                <a:ea typeface="Inconsolata"/>
                <a:cs typeface="Inconsolata"/>
                <a:sym typeface="Inconsolata"/>
              </a:rPr>
              <a:t>Plausible (</a:t>
            </a:r>
            <a:r>
              <a:rPr lang="es">
                <a:latin typeface="Inconsolata"/>
                <a:ea typeface="Inconsolata"/>
                <a:cs typeface="Inconsolata"/>
                <a:sym typeface="Inconsolata"/>
              </a:rPr>
              <a:t>believable</a:t>
            </a:r>
            <a:r>
              <a:rPr lang="es">
                <a:latin typeface="Inconsolata"/>
                <a:ea typeface="Inconsolata"/>
                <a:cs typeface="Inconsolata"/>
                <a:sym typeface="Inconsolata"/>
              </a:rPr>
              <a:t>)</a:t>
            </a:r>
            <a:endParaRPr>
              <a:latin typeface="Inconsolata"/>
              <a:ea typeface="Inconsolata"/>
              <a:cs typeface="Inconsolata"/>
              <a:sym typeface="Inconsolata"/>
            </a:endParaRPr>
          </a:p>
          <a:p>
            <a:pPr indent="-317500" lvl="0" marL="457200" rtl="0" algn="l">
              <a:lnSpc>
                <a:spcPct val="150000"/>
              </a:lnSpc>
              <a:spcBef>
                <a:spcPts val="0"/>
              </a:spcBef>
              <a:spcAft>
                <a:spcPts val="0"/>
              </a:spcAft>
              <a:buSzPts val="1400"/>
              <a:buFont typeface="Inconsolata"/>
              <a:buChar char="●"/>
            </a:pPr>
            <a:r>
              <a:rPr lang="es">
                <a:latin typeface="Inconsolata"/>
                <a:ea typeface="Inconsolata"/>
                <a:cs typeface="Inconsolata"/>
                <a:sym typeface="Inconsolata"/>
              </a:rPr>
              <a:t>Doable (can this be done)</a:t>
            </a:r>
            <a:endParaRPr>
              <a:latin typeface="Inconsolata"/>
              <a:ea typeface="Inconsolata"/>
              <a:cs typeface="Inconsolata"/>
              <a:sym typeface="Inconsolata"/>
            </a:endParaRPr>
          </a:p>
          <a:p>
            <a:pPr indent="-317500" lvl="0" marL="457200" rtl="0" algn="l">
              <a:lnSpc>
                <a:spcPct val="150000"/>
              </a:lnSpc>
              <a:spcBef>
                <a:spcPts val="0"/>
              </a:spcBef>
              <a:spcAft>
                <a:spcPts val="0"/>
              </a:spcAft>
              <a:buSzPts val="1400"/>
              <a:buFont typeface="Inconsolata"/>
              <a:buChar char="●"/>
            </a:pPr>
            <a:r>
              <a:rPr lang="es">
                <a:latin typeface="Inconsolata"/>
                <a:ea typeface="Inconsolata"/>
                <a:cs typeface="Inconsolata"/>
                <a:sym typeface="Inconsolata"/>
              </a:rPr>
              <a:t>Testable (can the theory produce data to be tested?)</a:t>
            </a:r>
            <a:endParaRPr>
              <a:latin typeface="Inconsolata"/>
              <a:ea typeface="Inconsolata"/>
              <a:cs typeface="Inconsolata"/>
              <a:sym typeface="Inconsolata"/>
            </a:endParaRPr>
          </a:p>
        </p:txBody>
      </p:sp>
      <p:sp>
        <p:nvSpPr>
          <p:cNvPr id="1319" name="Google Shape;1319;p47"/>
          <p:cNvSpPr txBox="1"/>
          <p:nvPr/>
        </p:nvSpPr>
        <p:spPr>
          <a:xfrm>
            <a:off x="3407900" y="3394600"/>
            <a:ext cx="7533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3000">
                <a:solidFill>
                  <a:srgbClr val="6AA84F"/>
                </a:solidFill>
                <a:latin typeface="Inconsolata"/>
                <a:ea typeface="Inconsolata"/>
                <a:cs typeface="Inconsolata"/>
                <a:sym typeface="Inconsolata"/>
              </a:rPr>
              <a:t>1-</a:t>
            </a:r>
            <a:endParaRPr b="1" sz="3000">
              <a:solidFill>
                <a:srgbClr val="6AA84F"/>
              </a:solidFill>
              <a:latin typeface="Inconsolata"/>
              <a:ea typeface="Inconsolata"/>
              <a:cs typeface="Inconsolata"/>
              <a:sym typeface="Inconsolata"/>
            </a:endParaRPr>
          </a:p>
        </p:txBody>
      </p:sp>
      <p:sp>
        <p:nvSpPr>
          <p:cNvPr id="1320" name="Google Shape;1320;p47"/>
          <p:cNvSpPr txBox="1"/>
          <p:nvPr/>
        </p:nvSpPr>
        <p:spPr>
          <a:xfrm>
            <a:off x="3726225" y="3901050"/>
            <a:ext cx="6408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3000">
                <a:solidFill>
                  <a:srgbClr val="6AA84F"/>
                </a:solidFill>
                <a:latin typeface="Inconsolata"/>
                <a:ea typeface="Inconsolata"/>
                <a:cs typeface="Inconsolata"/>
                <a:sym typeface="Inconsolata"/>
              </a:rPr>
              <a:t>2-</a:t>
            </a:r>
            <a:endParaRPr b="1" sz="3000">
              <a:solidFill>
                <a:srgbClr val="6AA84F"/>
              </a:solidFill>
              <a:latin typeface="Inconsolata"/>
              <a:ea typeface="Inconsolata"/>
              <a:cs typeface="Inconsolata"/>
              <a:sym typeface="Inconsolata"/>
            </a:endParaRPr>
          </a:p>
        </p:txBody>
      </p:sp>
      <p:sp>
        <p:nvSpPr>
          <p:cNvPr id="1321" name="Google Shape;1321;p47"/>
          <p:cNvSpPr txBox="1"/>
          <p:nvPr/>
        </p:nvSpPr>
        <p:spPr>
          <a:xfrm>
            <a:off x="3937300" y="4425825"/>
            <a:ext cx="6408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3000">
                <a:solidFill>
                  <a:srgbClr val="6AA84F"/>
                </a:solidFill>
                <a:latin typeface="Inconsolata"/>
                <a:ea typeface="Inconsolata"/>
                <a:cs typeface="Inconsolata"/>
                <a:sym typeface="Inconsolata"/>
              </a:rPr>
              <a:t>3- </a:t>
            </a:r>
            <a:endParaRPr b="1" sz="3000">
              <a:solidFill>
                <a:srgbClr val="6AA84F"/>
              </a:solidFill>
              <a:latin typeface="Inconsolata"/>
              <a:ea typeface="Inconsolata"/>
              <a:cs typeface="Inconsolata"/>
              <a:sym typeface="Inconsolata"/>
            </a:endParaRPr>
          </a:p>
        </p:txBody>
      </p:sp>
      <p:sp>
        <p:nvSpPr>
          <p:cNvPr id="1322" name="Google Shape;1322;p47"/>
          <p:cNvSpPr txBox="1"/>
          <p:nvPr/>
        </p:nvSpPr>
        <p:spPr>
          <a:xfrm>
            <a:off x="4243900" y="4006050"/>
            <a:ext cx="1268100" cy="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Actionable?</a:t>
            </a:r>
            <a:endParaRPr b="1">
              <a:latin typeface="Inconsolata"/>
              <a:ea typeface="Inconsolata"/>
              <a:cs typeface="Inconsolata"/>
              <a:sym typeface="Inconsolata"/>
            </a:endParaRPr>
          </a:p>
        </p:txBody>
      </p:sp>
      <p:sp>
        <p:nvSpPr>
          <p:cNvPr id="1323" name="Google Shape;1323;p47"/>
          <p:cNvSpPr txBox="1"/>
          <p:nvPr/>
        </p:nvSpPr>
        <p:spPr>
          <a:xfrm>
            <a:off x="3935800" y="3521938"/>
            <a:ext cx="1268100" cy="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Believable?</a:t>
            </a:r>
            <a:endParaRPr b="1">
              <a:latin typeface="Inconsolata"/>
              <a:ea typeface="Inconsolata"/>
              <a:cs typeface="Inconsolata"/>
              <a:sym typeface="Inconsolata"/>
            </a:endParaRPr>
          </a:p>
        </p:txBody>
      </p:sp>
      <p:sp>
        <p:nvSpPr>
          <p:cNvPr id="1324" name="Google Shape;1324;p47"/>
          <p:cNvSpPr txBox="1"/>
          <p:nvPr/>
        </p:nvSpPr>
        <p:spPr>
          <a:xfrm>
            <a:off x="4468000" y="4530825"/>
            <a:ext cx="1268100" cy="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Testable?</a:t>
            </a:r>
            <a:endParaRPr b="1">
              <a:latin typeface="Inconsolata"/>
              <a:ea typeface="Inconsolata"/>
              <a:cs typeface="Inconsolata"/>
              <a:sym typeface="Inconsolata"/>
            </a:endParaRPr>
          </a:p>
        </p:txBody>
      </p:sp>
      <p:sp>
        <p:nvSpPr>
          <p:cNvPr id="1325" name="Google Shape;1325;p47"/>
          <p:cNvSpPr txBox="1"/>
          <p:nvPr/>
        </p:nvSpPr>
        <p:spPr>
          <a:xfrm>
            <a:off x="6559125" y="4803300"/>
            <a:ext cx="27018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(Connell and Kubisch, 1998)</a:t>
            </a:r>
            <a:endParaRPr>
              <a:latin typeface="Inconsolata"/>
              <a:ea typeface="Inconsolata"/>
              <a:cs typeface="Inconsolata"/>
              <a:sym typeface="Inconsola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gtEl>
                                        <p:attrNameLst>
                                          <p:attrName>style.visibility</p:attrName>
                                        </p:attrNameLst>
                                      </p:cBhvr>
                                      <p:to>
                                        <p:strVal val="visible"/>
                                      </p:to>
                                    </p:set>
                                    <p:animEffect filter="fade" transition="in">
                                      <p:cBhvr>
                                        <p:cTn dur="1000"/>
                                        <p:tgtEl>
                                          <p:spTgt spid="1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1000"/>
                                        <p:tgtEl>
                                          <p:spTgt spid="1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4"/>
                                        </p:tgtEl>
                                        <p:attrNameLst>
                                          <p:attrName>style.visibility</p:attrName>
                                        </p:attrNameLst>
                                      </p:cBhvr>
                                      <p:to>
                                        <p:strVal val="visible"/>
                                      </p:to>
                                    </p:set>
                                    <p:animEffect filter="fade" transition="in">
                                      <p:cBhvr>
                                        <p:cTn dur="1000"/>
                                        <p:tgtEl>
                                          <p:spTgt spid="1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329" name="Shape 1329"/>
        <p:cNvGrpSpPr/>
        <p:nvPr/>
      </p:nvGrpSpPr>
      <p:grpSpPr>
        <a:xfrm>
          <a:off x="0" y="0"/>
          <a:ext cx="0" cy="0"/>
          <a:chOff x="0" y="0"/>
          <a:chExt cx="0" cy="0"/>
        </a:xfrm>
      </p:grpSpPr>
      <p:sp>
        <p:nvSpPr>
          <p:cNvPr id="1330" name="Google Shape;1330;p48"/>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48"/>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48"/>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8"/>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334" name="Google Shape;1334;p48"/>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335" name="Google Shape;1335;p48"/>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336" name="Google Shape;1336;p48"/>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337" name="Google Shape;1337;p48"/>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338" name="Google Shape;1338;p48"/>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339" name="Google Shape;1339;p48"/>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Diversity of ToC</a:t>
            </a:r>
            <a:endParaRPr/>
          </a:p>
        </p:txBody>
      </p:sp>
      <p:grpSp>
        <p:nvGrpSpPr>
          <p:cNvPr id="1340" name="Google Shape;1340;p48"/>
          <p:cNvGrpSpPr/>
          <p:nvPr/>
        </p:nvGrpSpPr>
        <p:grpSpPr>
          <a:xfrm>
            <a:off x="6903653" y="2193730"/>
            <a:ext cx="334031" cy="334031"/>
            <a:chOff x="-34776500" y="2631825"/>
            <a:chExt cx="291450" cy="291450"/>
          </a:xfrm>
        </p:grpSpPr>
        <p:sp>
          <p:nvSpPr>
            <p:cNvPr id="1341" name="Google Shape;1341;p48"/>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8"/>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48"/>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4" name="Google Shape;1344;p48"/>
          <p:cNvGrpSpPr/>
          <p:nvPr/>
        </p:nvGrpSpPr>
        <p:grpSpPr>
          <a:xfrm>
            <a:off x="4609670" y="2192119"/>
            <a:ext cx="337177" cy="337247"/>
            <a:chOff x="5049725" y="2027900"/>
            <a:chExt cx="481750" cy="481850"/>
          </a:xfrm>
        </p:grpSpPr>
        <p:sp>
          <p:nvSpPr>
            <p:cNvPr id="1345" name="Google Shape;1345;p48"/>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46" name="Google Shape;1346;p48"/>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47" name="Google Shape;1347;p48"/>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48" name="Google Shape;1348;p48"/>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49" name="Google Shape;1349;p48"/>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50" name="Google Shape;1350;p48"/>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51" name="Google Shape;1351;p48"/>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52" name="Google Shape;1352;p48"/>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353" name="Google Shape;1353;p48"/>
          <p:cNvGrpSpPr/>
          <p:nvPr/>
        </p:nvGrpSpPr>
        <p:grpSpPr>
          <a:xfrm>
            <a:off x="2320278" y="2194573"/>
            <a:ext cx="332587" cy="332335"/>
            <a:chOff x="1413250" y="2680675"/>
            <a:chExt cx="297750" cy="297525"/>
          </a:xfrm>
        </p:grpSpPr>
        <p:sp>
          <p:nvSpPr>
            <p:cNvPr id="1354" name="Google Shape;1354;p48"/>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48"/>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48"/>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48"/>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8" name="Google Shape;1358;p48"/>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ogram Theory of Change - SAGE Research Methods" id="1359" name="Google Shape;1359;p48"/>
          <p:cNvPicPr preferRelativeResize="0"/>
          <p:nvPr/>
        </p:nvPicPr>
        <p:blipFill>
          <a:blip r:embed="rId3">
            <a:alphaModFix/>
          </a:blip>
          <a:stretch>
            <a:fillRect/>
          </a:stretch>
        </p:blipFill>
        <p:spPr>
          <a:xfrm>
            <a:off x="859825" y="1735000"/>
            <a:ext cx="8161450" cy="2524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363" name="Shape 1363"/>
        <p:cNvGrpSpPr/>
        <p:nvPr/>
      </p:nvGrpSpPr>
      <p:grpSpPr>
        <a:xfrm>
          <a:off x="0" y="0"/>
          <a:ext cx="0" cy="0"/>
          <a:chOff x="0" y="0"/>
          <a:chExt cx="0" cy="0"/>
        </a:xfrm>
      </p:grpSpPr>
      <p:sp>
        <p:nvSpPr>
          <p:cNvPr id="1364" name="Google Shape;1364;p49"/>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9"/>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49"/>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49"/>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368" name="Google Shape;1368;p49"/>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369" name="Google Shape;1369;p49"/>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370" name="Google Shape;1370;p49"/>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371" name="Google Shape;1371;p49"/>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372" name="Google Shape;1372;p49"/>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373" name="Google Shape;1373;p49"/>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Diversity of ToC</a:t>
            </a:r>
            <a:endParaRPr/>
          </a:p>
        </p:txBody>
      </p:sp>
      <p:grpSp>
        <p:nvGrpSpPr>
          <p:cNvPr id="1374" name="Google Shape;1374;p49"/>
          <p:cNvGrpSpPr/>
          <p:nvPr/>
        </p:nvGrpSpPr>
        <p:grpSpPr>
          <a:xfrm>
            <a:off x="6903653" y="2193730"/>
            <a:ext cx="334031" cy="334031"/>
            <a:chOff x="-34776500" y="2631825"/>
            <a:chExt cx="291450" cy="291450"/>
          </a:xfrm>
        </p:grpSpPr>
        <p:sp>
          <p:nvSpPr>
            <p:cNvPr id="1375" name="Google Shape;1375;p49"/>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49"/>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49"/>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8" name="Google Shape;1378;p49"/>
          <p:cNvGrpSpPr/>
          <p:nvPr/>
        </p:nvGrpSpPr>
        <p:grpSpPr>
          <a:xfrm>
            <a:off x="4609670" y="2192119"/>
            <a:ext cx="337177" cy="337247"/>
            <a:chOff x="5049725" y="2027900"/>
            <a:chExt cx="481750" cy="481850"/>
          </a:xfrm>
        </p:grpSpPr>
        <p:sp>
          <p:nvSpPr>
            <p:cNvPr id="1379" name="Google Shape;1379;p49"/>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80" name="Google Shape;1380;p49"/>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81" name="Google Shape;1381;p49"/>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82" name="Google Shape;1382;p49"/>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83" name="Google Shape;1383;p49"/>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84" name="Google Shape;1384;p49"/>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85" name="Google Shape;1385;p49"/>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386" name="Google Shape;1386;p49"/>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387" name="Google Shape;1387;p49"/>
          <p:cNvGrpSpPr/>
          <p:nvPr/>
        </p:nvGrpSpPr>
        <p:grpSpPr>
          <a:xfrm>
            <a:off x="2320278" y="2194573"/>
            <a:ext cx="332587" cy="332335"/>
            <a:chOff x="1413250" y="2680675"/>
            <a:chExt cx="297750" cy="297525"/>
          </a:xfrm>
        </p:grpSpPr>
        <p:sp>
          <p:nvSpPr>
            <p:cNvPr id="1388" name="Google Shape;1388;p49"/>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49"/>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49"/>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49"/>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2" name="Google Shape;1392;p49"/>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uided reading" id="1393" name="Google Shape;1393;p49"/>
          <p:cNvPicPr preferRelativeResize="0"/>
          <p:nvPr/>
        </p:nvPicPr>
        <p:blipFill rotWithShape="1">
          <a:blip r:embed="rId3">
            <a:alphaModFix/>
          </a:blip>
          <a:srcRect b="6296" l="0" r="0" t="0"/>
          <a:stretch/>
        </p:blipFill>
        <p:spPr>
          <a:xfrm>
            <a:off x="2408200" y="476593"/>
            <a:ext cx="5013399" cy="44248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397" name="Shape 1397"/>
        <p:cNvGrpSpPr/>
        <p:nvPr/>
      </p:nvGrpSpPr>
      <p:grpSpPr>
        <a:xfrm>
          <a:off x="0" y="0"/>
          <a:ext cx="0" cy="0"/>
          <a:chOff x="0" y="0"/>
          <a:chExt cx="0" cy="0"/>
        </a:xfrm>
      </p:grpSpPr>
      <p:sp>
        <p:nvSpPr>
          <p:cNvPr id="1398" name="Google Shape;1398;p50"/>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50"/>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50"/>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50"/>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402" name="Google Shape;1402;p50"/>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403" name="Google Shape;1403;p50"/>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404" name="Google Shape;1404;p50"/>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405" name="Google Shape;1405;p50"/>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406" name="Google Shape;1406;p50"/>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407" name="Google Shape;1407;p50"/>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Diversity of ToC</a:t>
            </a:r>
            <a:endParaRPr/>
          </a:p>
        </p:txBody>
      </p:sp>
      <p:grpSp>
        <p:nvGrpSpPr>
          <p:cNvPr id="1408" name="Google Shape;1408;p50"/>
          <p:cNvGrpSpPr/>
          <p:nvPr/>
        </p:nvGrpSpPr>
        <p:grpSpPr>
          <a:xfrm>
            <a:off x="6903653" y="2193730"/>
            <a:ext cx="334031" cy="334031"/>
            <a:chOff x="-34776500" y="2631825"/>
            <a:chExt cx="291450" cy="291450"/>
          </a:xfrm>
        </p:grpSpPr>
        <p:sp>
          <p:nvSpPr>
            <p:cNvPr id="1409" name="Google Shape;1409;p50"/>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50"/>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50"/>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2" name="Google Shape;1412;p50"/>
          <p:cNvGrpSpPr/>
          <p:nvPr/>
        </p:nvGrpSpPr>
        <p:grpSpPr>
          <a:xfrm>
            <a:off x="4609670" y="2192119"/>
            <a:ext cx="337177" cy="337247"/>
            <a:chOff x="5049725" y="2027900"/>
            <a:chExt cx="481750" cy="481850"/>
          </a:xfrm>
        </p:grpSpPr>
        <p:sp>
          <p:nvSpPr>
            <p:cNvPr id="1413" name="Google Shape;1413;p50"/>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14" name="Google Shape;1414;p50"/>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15" name="Google Shape;1415;p50"/>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16" name="Google Shape;1416;p50"/>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17" name="Google Shape;1417;p50"/>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18" name="Google Shape;1418;p50"/>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19" name="Google Shape;1419;p50"/>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20" name="Google Shape;1420;p50"/>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421" name="Google Shape;1421;p50"/>
          <p:cNvGrpSpPr/>
          <p:nvPr/>
        </p:nvGrpSpPr>
        <p:grpSpPr>
          <a:xfrm>
            <a:off x="2320278" y="2194573"/>
            <a:ext cx="332587" cy="332335"/>
            <a:chOff x="1413250" y="2680675"/>
            <a:chExt cx="297750" cy="297525"/>
          </a:xfrm>
        </p:grpSpPr>
        <p:sp>
          <p:nvSpPr>
            <p:cNvPr id="1422" name="Google Shape;1422;p50"/>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50"/>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50"/>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50"/>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6" name="Google Shape;1426;p50"/>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7" name="Google Shape;1427;p50"/>
          <p:cNvPicPr preferRelativeResize="0"/>
          <p:nvPr/>
        </p:nvPicPr>
        <p:blipFill>
          <a:blip r:embed="rId3">
            <a:alphaModFix/>
          </a:blip>
          <a:stretch>
            <a:fillRect/>
          </a:stretch>
        </p:blipFill>
        <p:spPr>
          <a:xfrm>
            <a:off x="940475" y="1060650"/>
            <a:ext cx="6441100" cy="39660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31" name="Shape 1431"/>
        <p:cNvGrpSpPr/>
        <p:nvPr/>
      </p:nvGrpSpPr>
      <p:grpSpPr>
        <a:xfrm>
          <a:off x="0" y="0"/>
          <a:ext cx="0" cy="0"/>
          <a:chOff x="0" y="0"/>
          <a:chExt cx="0" cy="0"/>
        </a:xfrm>
      </p:grpSpPr>
      <p:sp>
        <p:nvSpPr>
          <p:cNvPr id="1432" name="Google Shape;1432;p51"/>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51"/>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51"/>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51"/>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436" name="Google Shape;1436;p51"/>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437" name="Google Shape;1437;p51"/>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438" name="Google Shape;1438;p51"/>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439" name="Google Shape;1439;p51"/>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440" name="Google Shape;1440;p51"/>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441" name="Google Shape;1441;p51"/>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Diversity of ToC</a:t>
            </a:r>
            <a:endParaRPr/>
          </a:p>
        </p:txBody>
      </p:sp>
      <p:grpSp>
        <p:nvGrpSpPr>
          <p:cNvPr id="1442" name="Google Shape;1442;p51"/>
          <p:cNvGrpSpPr/>
          <p:nvPr/>
        </p:nvGrpSpPr>
        <p:grpSpPr>
          <a:xfrm>
            <a:off x="6903653" y="2193730"/>
            <a:ext cx="334031" cy="334031"/>
            <a:chOff x="-34776500" y="2631825"/>
            <a:chExt cx="291450" cy="291450"/>
          </a:xfrm>
        </p:grpSpPr>
        <p:sp>
          <p:nvSpPr>
            <p:cNvPr id="1443" name="Google Shape;1443;p51"/>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1"/>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51"/>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6" name="Google Shape;1446;p51"/>
          <p:cNvGrpSpPr/>
          <p:nvPr/>
        </p:nvGrpSpPr>
        <p:grpSpPr>
          <a:xfrm>
            <a:off x="4609670" y="2192119"/>
            <a:ext cx="337177" cy="337247"/>
            <a:chOff x="5049725" y="2027900"/>
            <a:chExt cx="481750" cy="481850"/>
          </a:xfrm>
        </p:grpSpPr>
        <p:sp>
          <p:nvSpPr>
            <p:cNvPr id="1447" name="Google Shape;1447;p51"/>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48" name="Google Shape;1448;p51"/>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49" name="Google Shape;1449;p51"/>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50" name="Google Shape;1450;p51"/>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51" name="Google Shape;1451;p51"/>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52" name="Google Shape;1452;p51"/>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53" name="Google Shape;1453;p51"/>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54" name="Google Shape;1454;p51"/>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455" name="Google Shape;1455;p51"/>
          <p:cNvGrpSpPr/>
          <p:nvPr/>
        </p:nvGrpSpPr>
        <p:grpSpPr>
          <a:xfrm>
            <a:off x="2320278" y="2194573"/>
            <a:ext cx="332587" cy="332335"/>
            <a:chOff x="1413250" y="2680675"/>
            <a:chExt cx="297750" cy="297525"/>
          </a:xfrm>
        </p:grpSpPr>
        <p:sp>
          <p:nvSpPr>
            <p:cNvPr id="1456" name="Google Shape;1456;p51"/>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51"/>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51"/>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51"/>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0" name="Google Shape;1460;p51"/>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ic Models and Fundraising: What You Need to Know | Network for Good" id="1461" name="Google Shape;1461;p51"/>
          <p:cNvPicPr preferRelativeResize="0"/>
          <p:nvPr/>
        </p:nvPicPr>
        <p:blipFill>
          <a:blip r:embed="rId3">
            <a:alphaModFix/>
          </a:blip>
          <a:stretch>
            <a:fillRect/>
          </a:stretch>
        </p:blipFill>
        <p:spPr>
          <a:xfrm>
            <a:off x="2149827" y="876300"/>
            <a:ext cx="5448413" cy="4209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65" name="Shape 1465"/>
        <p:cNvGrpSpPr/>
        <p:nvPr/>
      </p:nvGrpSpPr>
      <p:grpSpPr>
        <a:xfrm>
          <a:off x="0" y="0"/>
          <a:ext cx="0" cy="0"/>
          <a:chOff x="0" y="0"/>
          <a:chExt cx="0" cy="0"/>
        </a:xfrm>
      </p:grpSpPr>
      <p:sp>
        <p:nvSpPr>
          <p:cNvPr id="1466" name="Google Shape;1466;p52"/>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2"/>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52"/>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52"/>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470" name="Google Shape;1470;p52"/>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471" name="Google Shape;1471;p52"/>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472" name="Google Shape;1472;p52"/>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473" name="Google Shape;1473;p52"/>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474" name="Google Shape;1474;p52"/>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475" name="Google Shape;1475;p52"/>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Diversity of ToC</a:t>
            </a:r>
            <a:endParaRPr/>
          </a:p>
        </p:txBody>
      </p:sp>
      <p:grpSp>
        <p:nvGrpSpPr>
          <p:cNvPr id="1476" name="Google Shape;1476;p52"/>
          <p:cNvGrpSpPr/>
          <p:nvPr/>
        </p:nvGrpSpPr>
        <p:grpSpPr>
          <a:xfrm>
            <a:off x="6903653" y="2193730"/>
            <a:ext cx="334031" cy="334031"/>
            <a:chOff x="-34776500" y="2631825"/>
            <a:chExt cx="291450" cy="291450"/>
          </a:xfrm>
        </p:grpSpPr>
        <p:sp>
          <p:nvSpPr>
            <p:cNvPr id="1477" name="Google Shape;1477;p52"/>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52"/>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52"/>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0" name="Google Shape;1480;p52"/>
          <p:cNvGrpSpPr/>
          <p:nvPr/>
        </p:nvGrpSpPr>
        <p:grpSpPr>
          <a:xfrm>
            <a:off x="4609670" y="2192119"/>
            <a:ext cx="337177" cy="337247"/>
            <a:chOff x="5049725" y="2027900"/>
            <a:chExt cx="481750" cy="481850"/>
          </a:xfrm>
        </p:grpSpPr>
        <p:sp>
          <p:nvSpPr>
            <p:cNvPr id="1481" name="Google Shape;1481;p52"/>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82" name="Google Shape;1482;p52"/>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83" name="Google Shape;1483;p52"/>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84" name="Google Shape;1484;p52"/>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85" name="Google Shape;1485;p52"/>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86" name="Google Shape;1486;p52"/>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87" name="Google Shape;1487;p52"/>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488" name="Google Shape;1488;p52"/>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489" name="Google Shape;1489;p52"/>
          <p:cNvGrpSpPr/>
          <p:nvPr/>
        </p:nvGrpSpPr>
        <p:grpSpPr>
          <a:xfrm>
            <a:off x="2320278" y="2194573"/>
            <a:ext cx="332587" cy="332335"/>
            <a:chOff x="1413250" y="2680675"/>
            <a:chExt cx="297750" cy="297525"/>
          </a:xfrm>
        </p:grpSpPr>
        <p:sp>
          <p:nvSpPr>
            <p:cNvPr id="1490" name="Google Shape;1490;p52"/>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52"/>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52"/>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52"/>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4" name="Google Shape;1494;p52"/>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52"/>
          <p:cNvSpPr/>
          <p:nvPr/>
        </p:nvSpPr>
        <p:spPr>
          <a:xfrm>
            <a:off x="775400" y="252690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External Variables</a:t>
            </a:r>
            <a:endParaRPr>
              <a:latin typeface="Inconsolata"/>
              <a:ea typeface="Inconsolata"/>
              <a:cs typeface="Inconsolata"/>
              <a:sym typeface="Inconsolata"/>
            </a:endParaRPr>
          </a:p>
        </p:txBody>
      </p:sp>
      <p:sp>
        <p:nvSpPr>
          <p:cNvPr id="1496" name="Google Shape;1496;p52"/>
          <p:cNvSpPr/>
          <p:nvPr/>
        </p:nvSpPr>
        <p:spPr>
          <a:xfrm>
            <a:off x="2320275" y="1964325"/>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Perceived Usefulness</a:t>
            </a:r>
            <a:endParaRPr>
              <a:latin typeface="Inconsolata"/>
              <a:ea typeface="Inconsolata"/>
              <a:cs typeface="Inconsolata"/>
              <a:sym typeface="Inconsolata"/>
            </a:endParaRPr>
          </a:p>
        </p:txBody>
      </p:sp>
      <p:sp>
        <p:nvSpPr>
          <p:cNvPr id="1497" name="Google Shape;1497;p52"/>
          <p:cNvSpPr/>
          <p:nvPr/>
        </p:nvSpPr>
        <p:spPr>
          <a:xfrm>
            <a:off x="2320275" y="2953525"/>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Perceived ease of use</a:t>
            </a:r>
            <a:endParaRPr>
              <a:latin typeface="Inconsolata"/>
              <a:ea typeface="Inconsolata"/>
              <a:cs typeface="Inconsolata"/>
              <a:sym typeface="Inconsolata"/>
            </a:endParaRPr>
          </a:p>
        </p:txBody>
      </p:sp>
      <p:sp>
        <p:nvSpPr>
          <p:cNvPr id="1498" name="Google Shape;1498;p52"/>
          <p:cNvSpPr/>
          <p:nvPr/>
        </p:nvSpPr>
        <p:spPr>
          <a:xfrm>
            <a:off x="4212225" y="245155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Attitude toward using tech</a:t>
            </a:r>
            <a:endParaRPr>
              <a:latin typeface="Inconsolata"/>
              <a:ea typeface="Inconsolata"/>
              <a:cs typeface="Inconsolata"/>
              <a:sym typeface="Inconsolata"/>
            </a:endParaRPr>
          </a:p>
        </p:txBody>
      </p:sp>
      <p:sp>
        <p:nvSpPr>
          <p:cNvPr id="1499" name="Google Shape;1499;p52"/>
          <p:cNvSpPr/>
          <p:nvPr/>
        </p:nvSpPr>
        <p:spPr>
          <a:xfrm>
            <a:off x="5895925" y="245155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Behavioral intention to use tech</a:t>
            </a:r>
            <a:endParaRPr>
              <a:latin typeface="Inconsolata"/>
              <a:ea typeface="Inconsolata"/>
              <a:cs typeface="Inconsolata"/>
              <a:sym typeface="Inconsolata"/>
            </a:endParaRPr>
          </a:p>
        </p:txBody>
      </p:sp>
      <p:sp>
        <p:nvSpPr>
          <p:cNvPr id="1500" name="Google Shape;1500;p52"/>
          <p:cNvSpPr/>
          <p:nvPr/>
        </p:nvSpPr>
        <p:spPr>
          <a:xfrm>
            <a:off x="7497325" y="245155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Actual use of tech</a:t>
            </a:r>
            <a:endParaRPr>
              <a:latin typeface="Inconsolata"/>
              <a:ea typeface="Inconsolata"/>
              <a:cs typeface="Inconsolata"/>
              <a:sym typeface="Inconsolata"/>
            </a:endParaRPr>
          </a:p>
        </p:txBody>
      </p:sp>
      <p:cxnSp>
        <p:nvCxnSpPr>
          <p:cNvPr id="1501" name="Google Shape;1501;p52"/>
          <p:cNvCxnSpPr>
            <a:stCxn id="1495" idx="0"/>
            <a:endCxn id="1496" idx="1"/>
          </p:cNvCxnSpPr>
          <p:nvPr/>
        </p:nvCxnSpPr>
        <p:spPr>
          <a:xfrm flipH="1" rot="10800000">
            <a:off x="1433000" y="2274900"/>
            <a:ext cx="887400" cy="252000"/>
          </a:xfrm>
          <a:prstGeom prst="straightConnector1">
            <a:avLst/>
          </a:prstGeom>
          <a:noFill/>
          <a:ln cap="flat" cmpd="sng" w="9525">
            <a:solidFill>
              <a:schemeClr val="dk2"/>
            </a:solidFill>
            <a:prstDash val="solid"/>
            <a:round/>
            <a:headEnd len="med" w="med" type="none"/>
            <a:tailEnd len="med" w="med" type="triangle"/>
          </a:ln>
        </p:spPr>
      </p:cxnSp>
      <p:cxnSp>
        <p:nvCxnSpPr>
          <p:cNvPr id="1502" name="Google Shape;1502;p52"/>
          <p:cNvCxnSpPr>
            <a:stCxn id="1495" idx="2"/>
            <a:endCxn id="1497" idx="1"/>
          </p:cNvCxnSpPr>
          <p:nvPr/>
        </p:nvCxnSpPr>
        <p:spPr>
          <a:xfrm>
            <a:off x="1433000" y="3148200"/>
            <a:ext cx="887400" cy="116100"/>
          </a:xfrm>
          <a:prstGeom prst="straightConnector1">
            <a:avLst/>
          </a:prstGeom>
          <a:noFill/>
          <a:ln cap="flat" cmpd="sng" w="9525">
            <a:solidFill>
              <a:schemeClr val="dk2"/>
            </a:solidFill>
            <a:prstDash val="solid"/>
            <a:round/>
            <a:headEnd len="med" w="med" type="none"/>
            <a:tailEnd len="med" w="med" type="triangle"/>
          </a:ln>
        </p:spPr>
      </p:cxnSp>
      <p:cxnSp>
        <p:nvCxnSpPr>
          <p:cNvPr id="1503" name="Google Shape;1503;p52"/>
          <p:cNvCxnSpPr>
            <a:stCxn id="1497" idx="0"/>
            <a:endCxn id="1496" idx="2"/>
          </p:cNvCxnSpPr>
          <p:nvPr/>
        </p:nvCxnSpPr>
        <p:spPr>
          <a:xfrm rot="10800000">
            <a:off x="2977875" y="2585725"/>
            <a:ext cx="0" cy="367800"/>
          </a:xfrm>
          <a:prstGeom prst="straightConnector1">
            <a:avLst/>
          </a:prstGeom>
          <a:noFill/>
          <a:ln cap="flat" cmpd="sng" w="9525">
            <a:solidFill>
              <a:schemeClr val="dk2"/>
            </a:solidFill>
            <a:prstDash val="solid"/>
            <a:round/>
            <a:headEnd len="med" w="med" type="none"/>
            <a:tailEnd len="med" w="med" type="triangle"/>
          </a:ln>
        </p:spPr>
      </p:cxnSp>
      <p:cxnSp>
        <p:nvCxnSpPr>
          <p:cNvPr id="1504" name="Google Shape;1504;p52"/>
          <p:cNvCxnSpPr>
            <a:stCxn id="1496" idx="3"/>
            <a:endCxn id="1498" idx="1"/>
          </p:cNvCxnSpPr>
          <p:nvPr/>
        </p:nvCxnSpPr>
        <p:spPr>
          <a:xfrm>
            <a:off x="3635475" y="2274975"/>
            <a:ext cx="576900" cy="487200"/>
          </a:xfrm>
          <a:prstGeom prst="straightConnector1">
            <a:avLst/>
          </a:prstGeom>
          <a:noFill/>
          <a:ln cap="flat" cmpd="sng" w="9525">
            <a:solidFill>
              <a:schemeClr val="dk2"/>
            </a:solidFill>
            <a:prstDash val="solid"/>
            <a:round/>
            <a:headEnd len="med" w="med" type="none"/>
            <a:tailEnd len="med" w="med" type="triangle"/>
          </a:ln>
        </p:spPr>
      </p:cxnSp>
      <p:cxnSp>
        <p:nvCxnSpPr>
          <p:cNvPr id="1505" name="Google Shape;1505;p52"/>
          <p:cNvCxnSpPr>
            <a:stCxn id="1497" idx="3"/>
            <a:endCxn id="1498" idx="1"/>
          </p:cNvCxnSpPr>
          <p:nvPr/>
        </p:nvCxnSpPr>
        <p:spPr>
          <a:xfrm flipH="1" rot="10800000">
            <a:off x="3635475" y="2762275"/>
            <a:ext cx="576900" cy="501900"/>
          </a:xfrm>
          <a:prstGeom prst="straightConnector1">
            <a:avLst/>
          </a:prstGeom>
          <a:noFill/>
          <a:ln cap="flat" cmpd="sng" w="9525">
            <a:solidFill>
              <a:schemeClr val="dk2"/>
            </a:solidFill>
            <a:prstDash val="solid"/>
            <a:round/>
            <a:headEnd len="med" w="med" type="none"/>
            <a:tailEnd len="med" w="med" type="triangle"/>
          </a:ln>
        </p:spPr>
      </p:cxnSp>
      <p:cxnSp>
        <p:nvCxnSpPr>
          <p:cNvPr id="1506" name="Google Shape;1506;p52"/>
          <p:cNvCxnSpPr>
            <a:stCxn id="1498" idx="3"/>
            <a:endCxn id="1499" idx="1"/>
          </p:cNvCxnSpPr>
          <p:nvPr/>
        </p:nvCxnSpPr>
        <p:spPr>
          <a:xfrm>
            <a:off x="5527425" y="2762200"/>
            <a:ext cx="368400" cy="0"/>
          </a:xfrm>
          <a:prstGeom prst="straightConnector1">
            <a:avLst/>
          </a:prstGeom>
          <a:noFill/>
          <a:ln cap="flat" cmpd="sng" w="9525">
            <a:solidFill>
              <a:schemeClr val="dk2"/>
            </a:solidFill>
            <a:prstDash val="solid"/>
            <a:round/>
            <a:headEnd len="med" w="med" type="none"/>
            <a:tailEnd len="med" w="med" type="triangle"/>
          </a:ln>
        </p:spPr>
      </p:cxnSp>
      <p:cxnSp>
        <p:nvCxnSpPr>
          <p:cNvPr id="1507" name="Google Shape;1507;p52"/>
          <p:cNvCxnSpPr>
            <a:stCxn id="1499" idx="3"/>
            <a:endCxn id="1500" idx="1"/>
          </p:cNvCxnSpPr>
          <p:nvPr/>
        </p:nvCxnSpPr>
        <p:spPr>
          <a:xfrm>
            <a:off x="7211125" y="2762200"/>
            <a:ext cx="286200" cy="0"/>
          </a:xfrm>
          <a:prstGeom prst="straightConnector1">
            <a:avLst/>
          </a:prstGeom>
          <a:noFill/>
          <a:ln cap="flat" cmpd="sng" w="9525">
            <a:solidFill>
              <a:schemeClr val="dk2"/>
            </a:solidFill>
            <a:prstDash val="solid"/>
            <a:round/>
            <a:headEnd len="med" w="med" type="none"/>
            <a:tailEnd len="med" w="med" type="triangle"/>
          </a:ln>
        </p:spPr>
      </p:cxnSp>
      <p:cxnSp>
        <p:nvCxnSpPr>
          <p:cNvPr id="1508" name="Google Shape;1508;p52"/>
          <p:cNvCxnSpPr>
            <a:endCxn id="1499" idx="0"/>
          </p:cNvCxnSpPr>
          <p:nvPr/>
        </p:nvCxnSpPr>
        <p:spPr>
          <a:xfrm>
            <a:off x="3572725" y="1975150"/>
            <a:ext cx="2980800" cy="476400"/>
          </a:xfrm>
          <a:prstGeom prst="straightConnector1">
            <a:avLst/>
          </a:prstGeom>
          <a:noFill/>
          <a:ln cap="flat" cmpd="sng" w="9525">
            <a:solidFill>
              <a:schemeClr val="dk2"/>
            </a:solidFill>
            <a:prstDash val="solid"/>
            <a:round/>
            <a:headEnd len="med" w="med" type="none"/>
            <a:tailEnd len="med" w="med" type="triangle"/>
          </a:ln>
        </p:spPr>
      </p:cxnSp>
      <p:sp>
        <p:nvSpPr>
          <p:cNvPr id="1509" name="Google Shape;1509;p52"/>
          <p:cNvSpPr txBox="1"/>
          <p:nvPr/>
        </p:nvSpPr>
        <p:spPr>
          <a:xfrm>
            <a:off x="815425" y="1297600"/>
            <a:ext cx="63957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Davis and colleagues (1989) model for technology adoption</a:t>
            </a:r>
            <a:endParaRPr b="1">
              <a:latin typeface="Inconsolata"/>
              <a:ea typeface="Inconsolata"/>
              <a:cs typeface="Inconsolata"/>
              <a:sym typeface="Inconsolata"/>
            </a:endParaRPr>
          </a:p>
        </p:txBody>
      </p:sp>
      <p:sp>
        <p:nvSpPr>
          <p:cNvPr id="1510" name="Google Shape;1510;p52"/>
          <p:cNvSpPr txBox="1"/>
          <p:nvPr/>
        </p:nvSpPr>
        <p:spPr>
          <a:xfrm>
            <a:off x="6990425" y="4803300"/>
            <a:ext cx="21570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(Davis et al., 1989)</a:t>
            </a:r>
            <a:endParaRPr>
              <a:latin typeface="Inconsolata"/>
              <a:ea typeface="Inconsolata"/>
              <a:cs typeface="Inconsolata"/>
              <a:sym typeface="Inconsola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6"/>
                                        </p:tgtEl>
                                        <p:attrNameLst>
                                          <p:attrName>style.visibility</p:attrName>
                                        </p:attrNameLst>
                                      </p:cBhvr>
                                      <p:to>
                                        <p:strVal val="visible"/>
                                      </p:to>
                                    </p:set>
                                    <p:animEffect filter="fade" transition="in">
                                      <p:cBhvr>
                                        <p:cTn dur="1000"/>
                                        <p:tgtEl>
                                          <p:spTgt spid="1496"/>
                                        </p:tgtEl>
                                      </p:cBhvr>
                                    </p:animEffect>
                                  </p:childTnLst>
                                </p:cTn>
                              </p:par>
                              <p:par>
                                <p:cTn fill="hold" nodeType="withEffect" presetClass="entr" presetID="10" presetSubtype="0">
                                  <p:stCondLst>
                                    <p:cond delay="0"/>
                                  </p:stCondLst>
                                  <p:childTnLst>
                                    <p:set>
                                      <p:cBhvr>
                                        <p:cTn dur="1" fill="hold">
                                          <p:stCondLst>
                                            <p:cond delay="0"/>
                                          </p:stCondLst>
                                        </p:cTn>
                                        <p:tgtEl>
                                          <p:spTgt spid="1497"/>
                                        </p:tgtEl>
                                        <p:attrNameLst>
                                          <p:attrName>style.visibility</p:attrName>
                                        </p:attrNameLst>
                                      </p:cBhvr>
                                      <p:to>
                                        <p:strVal val="visible"/>
                                      </p:to>
                                    </p:set>
                                    <p:animEffect filter="fade" transition="in">
                                      <p:cBhvr>
                                        <p:cTn dur="1000"/>
                                        <p:tgtEl>
                                          <p:spTgt spid="1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8"/>
                                        </p:tgtEl>
                                        <p:attrNameLst>
                                          <p:attrName>style.visibility</p:attrName>
                                        </p:attrNameLst>
                                      </p:cBhvr>
                                      <p:to>
                                        <p:strVal val="visible"/>
                                      </p:to>
                                    </p:set>
                                    <p:animEffect filter="fade" transition="in">
                                      <p:cBhvr>
                                        <p:cTn dur="1000"/>
                                        <p:tgtEl>
                                          <p:spTgt spid="1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9"/>
                                        </p:tgtEl>
                                        <p:attrNameLst>
                                          <p:attrName>style.visibility</p:attrName>
                                        </p:attrNameLst>
                                      </p:cBhvr>
                                      <p:to>
                                        <p:strVal val="visible"/>
                                      </p:to>
                                    </p:set>
                                    <p:animEffect filter="fade" transition="in">
                                      <p:cBhvr>
                                        <p:cTn dur="1000"/>
                                        <p:tgtEl>
                                          <p:spTgt spid="1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0"/>
                                        </p:tgtEl>
                                        <p:attrNameLst>
                                          <p:attrName>style.visibility</p:attrName>
                                        </p:attrNameLst>
                                      </p:cBhvr>
                                      <p:to>
                                        <p:strVal val="visible"/>
                                      </p:to>
                                    </p:set>
                                    <p:animEffect filter="fade" transition="in">
                                      <p:cBhvr>
                                        <p:cTn dur="1000"/>
                                        <p:tgtEl>
                                          <p:spTgt spid="1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14" name="Shape 1514"/>
        <p:cNvGrpSpPr/>
        <p:nvPr/>
      </p:nvGrpSpPr>
      <p:grpSpPr>
        <a:xfrm>
          <a:off x="0" y="0"/>
          <a:ext cx="0" cy="0"/>
          <a:chOff x="0" y="0"/>
          <a:chExt cx="0" cy="0"/>
        </a:xfrm>
      </p:grpSpPr>
      <p:sp>
        <p:nvSpPr>
          <p:cNvPr id="1515" name="Google Shape;1515;p53"/>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3"/>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53"/>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3"/>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519" name="Google Shape;1519;p53"/>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520" name="Google Shape;1520;p53"/>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521" name="Google Shape;1521;p53"/>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522" name="Google Shape;1522;p53"/>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523" name="Google Shape;1523;p53"/>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524" name="Google Shape;1524;p53"/>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The ToC and Arrows</a:t>
            </a:r>
            <a:endParaRPr/>
          </a:p>
        </p:txBody>
      </p:sp>
      <p:grpSp>
        <p:nvGrpSpPr>
          <p:cNvPr id="1525" name="Google Shape;1525;p53"/>
          <p:cNvGrpSpPr/>
          <p:nvPr/>
        </p:nvGrpSpPr>
        <p:grpSpPr>
          <a:xfrm>
            <a:off x="6903653" y="2193730"/>
            <a:ext cx="334031" cy="334031"/>
            <a:chOff x="-34776500" y="2631825"/>
            <a:chExt cx="291450" cy="291450"/>
          </a:xfrm>
        </p:grpSpPr>
        <p:sp>
          <p:nvSpPr>
            <p:cNvPr id="1526" name="Google Shape;1526;p53"/>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53"/>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53"/>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9" name="Google Shape;1529;p53"/>
          <p:cNvGrpSpPr/>
          <p:nvPr/>
        </p:nvGrpSpPr>
        <p:grpSpPr>
          <a:xfrm>
            <a:off x="4609670" y="2192119"/>
            <a:ext cx="337177" cy="337247"/>
            <a:chOff x="5049725" y="2027900"/>
            <a:chExt cx="481750" cy="481850"/>
          </a:xfrm>
        </p:grpSpPr>
        <p:sp>
          <p:nvSpPr>
            <p:cNvPr id="1530" name="Google Shape;1530;p53"/>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31" name="Google Shape;1531;p53"/>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32" name="Google Shape;1532;p53"/>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33" name="Google Shape;1533;p53"/>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34" name="Google Shape;1534;p53"/>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35" name="Google Shape;1535;p53"/>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36" name="Google Shape;1536;p53"/>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37" name="Google Shape;1537;p53"/>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538" name="Google Shape;1538;p53"/>
          <p:cNvGrpSpPr/>
          <p:nvPr/>
        </p:nvGrpSpPr>
        <p:grpSpPr>
          <a:xfrm>
            <a:off x="2320278" y="2194573"/>
            <a:ext cx="332587" cy="332335"/>
            <a:chOff x="1413250" y="2680675"/>
            <a:chExt cx="297750" cy="297525"/>
          </a:xfrm>
        </p:grpSpPr>
        <p:sp>
          <p:nvSpPr>
            <p:cNvPr id="1539" name="Google Shape;1539;p53"/>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53"/>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53"/>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53"/>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3" name="Google Shape;1543;p53"/>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53"/>
          <p:cNvSpPr/>
          <p:nvPr/>
        </p:nvSpPr>
        <p:spPr>
          <a:xfrm>
            <a:off x="775400" y="252690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External Variables</a:t>
            </a:r>
            <a:endParaRPr>
              <a:latin typeface="Inconsolata"/>
              <a:ea typeface="Inconsolata"/>
              <a:cs typeface="Inconsolata"/>
              <a:sym typeface="Inconsolata"/>
            </a:endParaRPr>
          </a:p>
        </p:txBody>
      </p:sp>
      <p:sp>
        <p:nvSpPr>
          <p:cNvPr id="1545" name="Google Shape;1545;p53"/>
          <p:cNvSpPr/>
          <p:nvPr/>
        </p:nvSpPr>
        <p:spPr>
          <a:xfrm>
            <a:off x="2320275" y="1964325"/>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Perceived Usefulness</a:t>
            </a:r>
            <a:endParaRPr>
              <a:latin typeface="Inconsolata"/>
              <a:ea typeface="Inconsolata"/>
              <a:cs typeface="Inconsolata"/>
              <a:sym typeface="Inconsolata"/>
            </a:endParaRPr>
          </a:p>
        </p:txBody>
      </p:sp>
      <p:sp>
        <p:nvSpPr>
          <p:cNvPr id="1546" name="Google Shape;1546;p53"/>
          <p:cNvSpPr/>
          <p:nvPr/>
        </p:nvSpPr>
        <p:spPr>
          <a:xfrm>
            <a:off x="2320275" y="2953525"/>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Perceived ease of use</a:t>
            </a:r>
            <a:endParaRPr>
              <a:latin typeface="Inconsolata"/>
              <a:ea typeface="Inconsolata"/>
              <a:cs typeface="Inconsolata"/>
              <a:sym typeface="Inconsolata"/>
            </a:endParaRPr>
          </a:p>
        </p:txBody>
      </p:sp>
      <p:sp>
        <p:nvSpPr>
          <p:cNvPr id="1547" name="Google Shape;1547;p53"/>
          <p:cNvSpPr/>
          <p:nvPr/>
        </p:nvSpPr>
        <p:spPr>
          <a:xfrm>
            <a:off x="4212225" y="245155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Attitude toward using tech</a:t>
            </a:r>
            <a:endParaRPr>
              <a:latin typeface="Inconsolata"/>
              <a:ea typeface="Inconsolata"/>
              <a:cs typeface="Inconsolata"/>
              <a:sym typeface="Inconsolata"/>
            </a:endParaRPr>
          </a:p>
        </p:txBody>
      </p:sp>
      <p:sp>
        <p:nvSpPr>
          <p:cNvPr id="1548" name="Google Shape;1548;p53"/>
          <p:cNvSpPr/>
          <p:nvPr/>
        </p:nvSpPr>
        <p:spPr>
          <a:xfrm>
            <a:off x="5895925" y="245155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Behavioral intention to use tech</a:t>
            </a:r>
            <a:endParaRPr>
              <a:latin typeface="Inconsolata"/>
              <a:ea typeface="Inconsolata"/>
              <a:cs typeface="Inconsolata"/>
              <a:sym typeface="Inconsolata"/>
            </a:endParaRPr>
          </a:p>
        </p:txBody>
      </p:sp>
      <p:sp>
        <p:nvSpPr>
          <p:cNvPr id="1549" name="Google Shape;1549;p53"/>
          <p:cNvSpPr/>
          <p:nvPr/>
        </p:nvSpPr>
        <p:spPr>
          <a:xfrm>
            <a:off x="7497325" y="2451550"/>
            <a:ext cx="1315200" cy="62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Inconsolata"/>
                <a:ea typeface="Inconsolata"/>
                <a:cs typeface="Inconsolata"/>
                <a:sym typeface="Inconsolata"/>
              </a:rPr>
              <a:t>Actual use of tech</a:t>
            </a:r>
            <a:endParaRPr>
              <a:latin typeface="Inconsolata"/>
              <a:ea typeface="Inconsolata"/>
              <a:cs typeface="Inconsolata"/>
              <a:sym typeface="Inconsolata"/>
            </a:endParaRPr>
          </a:p>
        </p:txBody>
      </p:sp>
      <p:cxnSp>
        <p:nvCxnSpPr>
          <p:cNvPr id="1550" name="Google Shape;1550;p53"/>
          <p:cNvCxnSpPr>
            <a:stCxn id="1544" idx="0"/>
            <a:endCxn id="1545" idx="1"/>
          </p:cNvCxnSpPr>
          <p:nvPr/>
        </p:nvCxnSpPr>
        <p:spPr>
          <a:xfrm flipH="1" rot="10800000">
            <a:off x="1433000" y="2274900"/>
            <a:ext cx="887400" cy="252000"/>
          </a:xfrm>
          <a:prstGeom prst="straightConnector1">
            <a:avLst/>
          </a:prstGeom>
          <a:noFill/>
          <a:ln cap="flat" cmpd="sng" w="9525">
            <a:solidFill>
              <a:schemeClr val="dk2"/>
            </a:solidFill>
            <a:prstDash val="solid"/>
            <a:round/>
            <a:headEnd len="med" w="med" type="none"/>
            <a:tailEnd len="med" w="med" type="triangle"/>
          </a:ln>
        </p:spPr>
      </p:cxnSp>
      <p:cxnSp>
        <p:nvCxnSpPr>
          <p:cNvPr id="1551" name="Google Shape;1551;p53"/>
          <p:cNvCxnSpPr>
            <a:stCxn id="1544" idx="2"/>
            <a:endCxn id="1546" idx="1"/>
          </p:cNvCxnSpPr>
          <p:nvPr/>
        </p:nvCxnSpPr>
        <p:spPr>
          <a:xfrm>
            <a:off x="1433000" y="3148200"/>
            <a:ext cx="887400" cy="116100"/>
          </a:xfrm>
          <a:prstGeom prst="straightConnector1">
            <a:avLst/>
          </a:prstGeom>
          <a:noFill/>
          <a:ln cap="flat" cmpd="sng" w="9525">
            <a:solidFill>
              <a:schemeClr val="dk2"/>
            </a:solidFill>
            <a:prstDash val="solid"/>
            <a:round/>
            <a:headEnd len="med" w="med" type="none"/>
            <a:tailEnd len="med" w="med" type="triangle"/>
          </a:ln>
        </p:spPr>
      </p:cxnSp>
      <p:cxnSp>
        <p:nvCxnSpPr>
          <p:cNvPr id="1552" name="Google Shape;1552;p53"/>
          <p:cNvCxnSpPr>
            <a:stCxn id="1546" idx="0"/>
            <a:endCxn id="1545" idx="2"/>
          </p:cNvCxnSpPr>
          <p:nvPr/>
        </p:nvCxnSpPr>
        <p:spPr>
          <a:xfrm rot="10800000">
            <a:off x="2977875" y="2585725"/>
            <a:ext cx="0" cy="367800"/>
          </a:xfrm>
          <a:prstGeom prst="straightConnector1">
            <a:avLst/>
          </a:prstGeom>
          <a:noFill/>
          <a:ln cap="flat" cmpd="sng" w="9525">
            <a:solidFill>
              <a:schemeClr val="dk2"/>
            </a:solidFill>
            <a:prstDash val="solid"/>
            <a:round/>
            <a:headEnd len="med" w="med" type="none"/>
            <a:tailEnd len="med" w="med" type="triangle"/>
          </a:ln>
        </p:spPr>
      </p:cxnSp>
      <p:cxnSp>
        <p:nvCxnSpPr>
          <p:cNvPr id="1553" name="Google Shape;1553;p53"/>
          <p:cNvCxnSpPr>
            <a:stCxn id="1545" idx="3"/>
            <a:endCxn id="1547" idx="1"/>
          </p:cNvCxnSpPr>
          <p:nvPr/>
        </p:nvCxnSpPr>
        <p:spPr>
          <a:xfrm>
            <a:off x="3635475" y="2274975"/>
            <a:ext cx="576900" cy="487200"/>
          </a:xfrm>
          <a:prstGeom prst="straightConnector1">
            <a:avLst/>
          </a:prstGeom>
          <a:noFill/>
          <a:ln cap="flat" cmpd="sng" w="9525">
            <a:solidFill>
              <a:schemeClr val="dk2"/>
            </a:solidFill>
            <a:prstDash val="solid"/>
            <a:round/>
            <a:headEnd len="med" w="med" type="none"/>
            <a:tailEnd len="med" w="med" type="triangle"/>
          </a:ln>
        </p:spPr>
      </p:cxnSp>
      <p:cxnSp>
        <p:nvCxnSpPr>
          <p:cNvPr id="1554" name="Google Shape;1554;p53"/>
          <p:cNvCxnSpPr>
            <a:stCxn id="1546" idx="3"/>
            <a:endCxn id="1547" idx="1"/>
          </p:cNvCxnSpPr>
          <p:nvPr/>
        </p:nvCxnSpPr>
        <p:spPr>
          <a:xfrm flipH="1" rot="10800000">
            <a:off x="3635475" y="2762275"/>
            <a:ext cx="576900" cy="501900"/>
          </a:xfrm>
          <a:prstGeom prst="straightConnector1">
            <a:avLst/>
          </a:prstGeom>
          <a:noFill/>
          <a:ln cap="flat" cmpd="sng" w="9525">
            <a:solidFill>
              <a:schemeClr val="dk2"/>
            </a:solidFill>
            <a:prstDash val="solid"/>
            <a:round/>
            <a:headEnd len="med" w="med" type="none"/>
            <a:tailEnd len="med" w="med" type="triangle"/>
          </a:ln>
        </p:spPr>
      </p:cxnSp>
      <p:cxnSp>
        <p:nvCxnSpPr>
          <p:cNvPr id="1555" name="Google Shape;1555;p53"/>
          <p:cNvCxnSpPr>
            <a:stCxn id="1547" idx="3"/>
            <a:endCxn id="1548" idx="1"/>
          </p:cNvCxnSpPr>
          <p:nvPr/>
        </p:nvCxnSpPr>
        <p:spPr>
          <a:xfrm>
            <a:off x="5527425" y="2762200"/>
            <a:ext cx="368400" cy="0"/>
          </a:xfrm>
          <a:prstGeom prst="straightConnector1">
            <a:avLst/>
          </a:prstGeom>
          <a:noFill/>
          <a:ln cap="flat" cmpd="sng" w="9525">
            <a:solidFill>
              <a:schemeClr val="dk2"/>
            </a:solidFill>
            <a:prstDash val="solid"/>
            <a:round/>
            <a:headEnd len="med" w="med" type="none"/>
            <a:tailEnd len="med" w="med" type="triangle"/>
          </a:ln>
        </p:spPr>
      </p:cxnSp>
      <p:cxnSp>
        <p:nvCxnSpPr>
          <p:cNvPr id="1556" name="Google Shape;1556;p53"/>
          <p:cNvCxnSpPr>
            <a:stCxn id="1548" idx="3"/>
            <a:endCxn id="1549" idx="1"/>
          </p:cNvCxnSpPr>
          <p:nvPr/>
        </p:nvCxnSpPr>
        <p:spPr>
          <a:xfrm>
            <a:off x="7211125" y="2762200"/>
            <a:ext cx="286200" cy="0"/>
          </a:xfrm>
          <a:prstGeom prst="straightConnector1">
            <a:avLst/>
          </a:prstGeom>
          <a:noFill/>
          <a:ln cap="flat" cmpd="sng" w="9525">
            <a:solidFill>
              <a:schemeClr val="dk2"/>
            </a:solidFill>
            <a:prstDash val="solid"/>
            <a:round/>
            <a:headEnd len="med" w="med" type="none"/>
            <a:tailEnd len="med" w="med" type="triangle"/>
          </a:ln>
        </p:spPr>
      </p:cxnSp>
      <p:cxnSp>
        <p:nvCxnSpPr>
          <p:cNvPr id="1557" name="Google Shape;1557;p53"/>
          <p:cNvCxnSpPr>
            <a:endCxn id="1548" idx="0"/>
          </p:cNvCxnSpPr>
          <p:nvPr/>
        </p:nvCxnSpPr>
        <p:spPr>
          <a:xfrm>
            <a:off x="3572725" y="1975150"/>
            <a:ext cx="2980800" cy="476400"/>
          </a:xfrm>
          <a:prstGeom prst="straightConnector1">
            <a:avLst/>
          </a:prstGeom>
          <a:noFill/>
          <a:ln cap="flat" cmpd="sng" w="9525">
            <a:solidFill>
              <a:schemeClr val="dk2"/>
            </a:solidFill>
            <a:prstDash val="solid"/>
            <a:round/>
            <a:headEnd len="med" w="med" type="none"/>
            <a:tailEnd len="med" w="med" type="triangle"/>
          </a:ln>
        </p:spPr>
      </p:cxnSp>
      <p:sp>
        <p:nvSpPr>
          <p:cNvPr id="1558" name="Google Shape;1558;p53"/>
          <p:cNvSpPr txBox="1"/>
          <p:nvPr/>
        </p:nvSpPr>
        <p:spPr>
          <a:xfrm>
            <a:off x="6990425" y="4803300"/>
            <a:ext cx="21570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(Davis et al., 1989)</a:t>
            </a:r>
            <a:endParaRPr>
              <a:latin typeface="Inconsolata"/>
              <a:ea typeface="Inconsolata"/>
              <a:cs typeface="Inconsolata"/>
              <a:sym typeface="Inconsolat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62" name="Shape 1562"/>
        <p:cNvGrpSpPr/>
        <p:nvPr/>
      </p:nvGrpSpPr>
      <p:grpSpPr>
        <a:xfrm>
          <a:off x="0" y="0"/>
          <a:ext cx="0" cy="0"/>
          <a:chOff x="0" y="0"/>
          <a:chExt cx="0" cy="0"/>
        </a:xfrm>
      </p:grpSpPr>
      <p:sp>
        <p:nvSpPr>
          <p:cNvPr id="1563" name="Google Shape;1563;p54"/>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54"/>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54"/>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54"/>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567" name="Google Shape;1567;p54"/>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568" name="Google Shape;1568;p54"/>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569" name="Google Shape;1569;p54"/>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570" name="Google Shape;1570;p54"/>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571" name="Google Shape;1571;p54"/>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572" name="Google Shape;1572;p54"/>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Exercise II - Police Brutality</a:t>
            </a:r>
            <a:endParaRPr/>
          </a:p>
        </p:txBody>
      </p:sp>
      <p:grpSp>
        <p:nvGrpSpPr>
          <p:cNvPr id="1573" name="Google Shape;1573;p54"/>
          <p:cNvGrpSpPr/>
          <p:nvPr/>
        </p:nvGrpSpPr>
        <p:grpSpPr>
          <a:xfrm>
            <a:off x="6903653" y="2193730"/>
            <a:ext cx="334031" cy="334031"/>
            <a:chOff x="-34776500" y="2631825"/>
            <a:chExt cx="291450" cy="291450"/>
          </a:xfrm>
        </p:grpSpPr>
        <p:sp>
          <p:nvSpPr>
            <p:cNvPr id="1574" name="Google Shape;1574;p54"/>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54"/>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54"/>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7" name="Google Shape;1577;p54"/>
          <p:cNvGrpSpPr/>
          <p:nvPr/>
        </p:nvGrpSpPr>
        <p:grpSpPr>
          <a:xfrm>
            <a:off x="4609670" y="2192119"/>
            <a:ext cx="337177" cy="337247"/>
            <a:chOff x="5049725" y="2027900"/>
            <a:chExt cx="481750" cy="481850"/>
          </a:xfrm>
        </p:grpSpPr>
        <p:sp>
          <p:nvSpPr>
            <p:cNvPr id="1578" name="Google Shape;1578;p54"/>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79" name="Google Shape;1579;p54"/>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80" name="Google Shape;1580;p54"/>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81" name="Google Shape;1581;p54"/>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82" name="Google Shape;1582;p54"/>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83" name="Google Shape;1583;p54"/>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84" name="Google Shape;1584;p54"/>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585" name="Google Shape;1585;p54"/>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586" name="Google Shape;1586;p54"/>
          <p:cNvGrpSpPr/>
          <p:nvPr/>
        </p:nvGrpSpPr>
        <p:grpSpPr>
          <a:xfrm>
            <a:off x="2320278" y="2194573"/>
            <a:ext cx="332587" cy="332335"/>
            <a:chOff x="1413250" y="2680675"/>
            <a:chExt cx="297750" cy="297525"/>
          </a:xfrm>
        </p:grpSpPr>
        <p:sp>
          <p:nvSpPr>
            <p:cNvPr id="1587" name="Google Shape;1587;p54"/>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54"/>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54"/>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54"/>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1" name="Google Shape;1591;p54"/>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54"/>
          <p:cNvSpPr txBox="1"/>
          <p:nvPr/>
        </p:nvSpPr>
        <p:spPr>
          <a:xfrm>
            <a:off x="1283800" y="1814550"/>
            <a:ext cx="6434100" cy="299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Across the nation, acts of police brutality have triggered city-wide riots, calls for defunding police, and the indictment of officers. Communities have low levels of trust in the police. In exercise II, you’ll decipher and reconstruct a “technically” sound intervention. After, you’re welcome to critique it. </a:t>
            </a:r>
            <a:endParaRPr sz="1800">
              <a:latin typeface="Inconsolata"/>
              <a:ea typeface="Inconsolata"/>
              <a:cs typeface="Inconsolata"/>
              <a:sym typeface="Inconsolata"/>
            </a:endParaRPr>
          </a:p>
        </p:txBody>
      </p:sp>
      <p:pic>
        <p:nvPicPr>
          <p:cNvPr descr="Grayscale Portrait Photo of Man Wearing Helmet" id="1593" name="Google Shape;1593;p54"/>
          <p:cNvPicPr preferRelativeResize="0"/>
          <p:nvPr/>
        </p:nvPicPr>
        <p:blipFill>
          <a:blip r:embed="rId3">
            <a:alphaModFix/>
          </a:blip>
          <a:stretch>
            <a:fillRect/>
          </a:stretch>
        </p:blipFill>
        <p:spPr>
          <a:xfrm>
            <a:off x="6996925" y="357375"/>
            <a:ext cx="2116700" cy="1413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2"/>
                                        </p:tgtEl>
                                        <p:attrNameLst>
                                          <p:attrName>style.visibility</p:attrName>
                                        </p:attrNameLst>
                                      </p:cBhvr>
                                      <p:to>
                                        <p:strVal val="visible"/>
                                      </p:to>
                                    </p:set>
                                    <p:animEffect filter="fade" transition="in">
                                      <p:cBhvr>
                                        <p:cTn dur="1000"/>
                                        <p:tgtEl>
                                          <p:spTgt spid="1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597" name="Shape 1597"/>
        <p:cNvGrpSpPr/>
        <p:nvPr/>
      </p:nvGrpSpPr>
      <p:grpSpPr>
        <a:xfrm>
          <a:off x="0" y="0"/>
          <a:ext cx="0" cy="0"/>
          <a:chOff x="0" y="0"/>
          <a:chExt cx="0" cy="0"/>
        </a:xfrm>
      </p:grpSpPr>
      <p:sp>
        <p:nvSpPr>
          <p:cNvPr id="1598" name="Google Shape;1598;p55"/>
          <p:cNvSpPr txBox="1"/>
          <p:nvPr/>
        </p:nvSpPr>
        <p:spPr>
          <a:xfrm>
            <a:off x="0" y="0"/>
            <a:ext cx="4088700" cy="59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800">
                <a:solidFill>
                  <a:srgbClr val="434343"/>
                </a:solidFill>
                <a:latin typeface="Fjalla One"/>
                <a:ea typeface="Fjalla One"/>
                <a:cs typeface="Fjalla One"/>
                <a:sym typeface="Fjalla One"/>
              </a:rPr>
              <a:t>Exercise II: Restoring trust in police</a:t>
            </a:r>
            <a:endParaRPr sz="1800">
              <a:solidFill>
                <a:srgbClr val="434343"/>
              </a:solidFill>
              <a:latin typeface="Fjalla One"/>
              <a:ea typeface="Fjalla One"/>
              <a:cs typeface="Fjalla One"/>
              <a:sym typeface="Fjalla One"/>
            </a:endParaRPr>
          </a:p>
        </p:txBody>
      </p:sp>
      <p:sp>
        <p:nvSpPr>
          <p:cNvPr id="1599" name="Google Shape;1599;p55"/>
          <p:cNvSpPr txBox="1"/>
          <p:nvPr/>
        </p:nvSpPr>
        <p:spPr>
          <a:xfrm>
            <a:off x="317375" y="742975"/>
            <a:ext cx="10248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Situation</a:t>
            </a:r>
            <a:endParaRPr b="1">
              <a:latin typeface="Inconsolata"/>
              <a:ea typeface="Inconsolata"/>
              <a:cs typeface="Inconsolata"/>
              <a:sym typeface="Inconsolata"/>
            </a:endParaRPr>
          </a:p>
        </p:txBody>
      </p:sp>
      <p:sp>
        <p:nvSpPr>
          <p:cNvPr id="1600" name="Google Shape;1600;p55"/>
          <p:cNvSpPr txBox="1"/>
          <p:nvPr/>
        </p:nvSpPr>
        <p:spPr>
          <a:xfrm>
            <a:off x="2399450" y="742975"/>
            <a:ext cx="8262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Actions</a:t>
            </a:r>
            <a:endParaRPr b="1">
              <a:latin typeface="Inconsolata"/>
              <a:ea typeface="Inconsolata"/>
              <a:cs typeface="Inconsolata"/>
              <a:sym typeface="Inconsolata"/>
            </a:endParaRPr>
          </a:p>
        </p:txBody>
      </p:sp>
      <p:sp>
        <p:nvSpPr>
          <p:cNvPr id="1601" name="Google Shape;1601;p55"/>
          <p:cNvSpPr txBox="1"/>
          <p:nvPr/>
        </p:nvSpPr>
        <p:spPr>
          <a:xfrm>
            <a:off x="4461950" y="742975"/>
            <a:ext cx="9774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Outputs</a:t>
            </a:r>
            <a:endParaRPr b="1">
              <a:latin typeface="Inconsolata"/>
              <a:ea typeface="Inconsolata"/>
              <a:cs typeface="Inconsolata"/>
              <a:sym typeface="Inconsolata"/>
            </a:endParaRPr>
          </a:p>
        </p:txBody>
      </p:sp>
      <p:sp>
        <p:nvSpPr>
          <p:cNvPr id="1602" name="Google Shape;1602;p55"/>
          <p:cNvSpPr txBox="1"/>
          <p:nvPr/>
        </p:nvSpPr>
        <p:spPr>
          <a:xfrm>
            <a:off x="8068850" y="742975"/>
            <a:ext cx="7347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Goals</a:t>
            </a:r>
            <a:endParaRPr b="1">
              <a:latin typeface="Inconsolata"/>
              <a:ea typeface="Inconsolata"/>
              <a:cs typeface="Inconsolata"/>
              <a:sym typeface="Inconsolata"/>
            </a:endParaRPr>
          </a:p>
        </p:txBody>
      </p:sp>
      <p:sp>
        <p:nvSpPr>
          <p:cNvPr id="1603" name="Google Shape;1603;p55"/>
          <p:cNvSpPr txBox="1"/>
          <p:nvPr/>
        </p:nvSpPr>
        <p:spPr>
          <a:xfrm>
            <a:off x="6050625" y="742975"/>
            <a:ext cx="9774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Inconsolata"/>
                <a:ea typeface="Inconsolata"/>
                <a:cs typeface="Inconsolata"/>
                <a:sym typeface="Inconsolata"/>
              </a:rPr>
              <a:t>Outcomes</a:t>
            </a:r>
            <a:endParaRPr b="1">
              <a:latin typeface="Inconsolata"/>
              <a:ea typeface="Inconsolata"/>
              <a:cs typeface="Inconsolata"/>
              <a:sym typeface="Inconsolata"/>
            </a:endParaRPr>
          </a:p>
        </p:txBody>
      </p:sp>
      <p:sp>
        <p:nvSpPr>
          <p:cNvPr id="1604" name="Google Shape;1604;p55"/>
          <p:cNvSpPr/>
          <p:nvPr/>
        </p:nvSpPr>
        <p:spPr>
          <a:xfrm>
            <a:off x="84475" y="2311675"/>
            <a:ext cx="1615500" cy="8625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Recent and historical police brutality leads to social unrest</a:t>
            </a:r>
            <a:endParaRPr sz="1100">
              <a:latin typeface="Inconsolata"/>
              <a:ea typeface="Inconsolata"/>
              <a:cs typeface="Inconsolata"/>
              <a:sym typeface="Inconsolata"/>
            </a:endParaRPr>
          </a:p>
        </p:txBody>
      </p:sp>
      <p:sp>
        <p:nvSpPr>
          <p:cNvPr id="1605" name="Google Shape;1605;p55"/>
          <p:cNvSpPr/>
          <p:nvPr/>
        </p:nvSpPr>
        <p:spPr>
          <a:xfrm>
            <a:off x="4142900" y="1534750"/>
            <a:ext cx="1615500" cy="6735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Two dozen completed volunteer projects</a:t>
            </a:r>
            <a:endParaRPr sz="1100">
              <a:latin typeface="Inconsolata"/>
              <a:ea typeface="Inconsolata"/>
              <a:cs typeface="Inconsolata"/>
              <a:sym typeface="Inconsolata"/>
            </a:endParaRPr>
          </a:p>
        </p:txBody>
      </p:sp>
      <p:sp>
        <p:nvSpPr>
          <p:cNvPr id="1606" name="Google Shape;1606;p55"/>
          <p:cNvSpPr/>
          <p:nvPr/>
        </p:nvSpPr>
        <p:spPr>
          <a:xfrm>
            <a:off x="2029850" y="2413963"/>
            <a:ext cx="1565400" cy="4800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New firearm trainings created</a:t>
            </a:r>
            <a:endParaRPr sz="1100">
              <a:latin typeface="Inconsolata"/>
              <a:ea typeface="Inconsolata"/>
              <a:cs typeface="Inconsolata"/>
              <a:sym typeface="Inconsolata"/>
            </a:endParaRPr>
          </a:p>
        </p:txBody>
      </p:sp>
      <p:sp>
        <p:nvSpPr>
          <p:cNvPr id="1607" name="Google Shape;1607;p55"/>
          <p:cNvSpPr/>
          <p:nvPr/>
        </p:nvSpPr>
        <p:spPr>
          <a:xfrm>
            <a:off x="6050625" y="3445925"/>
            <a:ext cx="1480500" cy="5298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Police force resembles the community served</a:t>
            </a:r>
            <a:endParaRPr sz="1100">
              <a:latin typeface="Inconsolata"/>
              <a:ea typeface="Inconsolata"/>
              <a:cs typeface="Inconsolata"/>
              <a:sym typeface="Inconsolata"/>
            </a:endParaRPr>
          </a:p>
        </p:txBody>
      </p:sp>
      <p:sp>
        <p:nvSpPr>
          <p:cNvPr id="1608" name="Google Shape;1608;p55"/>
          <p:cNvSpPr/>
          <p:nvPr/>
        </p:nvSpPr>
        <p:spPr>
          <a:xfrm>
            <a:off x="1988600" y="3323225"/>
            <a:ext cx="1647900" cy="7446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New diversity policies target hiring officers of color</a:t>
            </a:r>
            <a:endParaRPr sz="1100">
              <a:latin typeface="Inconsolata"/>
              <a:ea typeface="Inconsolata"/>
              <a:cs typeface="Inconsolata"/>
              <a:sym typeface="Inconsolata"/>
            </a:endParaRPr>
          </a:p>
        </p:txBody>
      </p:sp>
      <p:sp>
        <p:nvSpPr>
          <p:cNvPr id="1609" name="Google Shape;1609;p55"/>
          <p:cNvSpPr/>
          <p:nvPr/>
        </p:nvSpPr>
        <p:spPr>
          <a:xfrm>
            <a:off x="2085500" y="1393100"/>
            <a:ext cx="1454100" cy="5916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Police community volunteer program</a:t>
            </a:r>
            <a:endParaRPr sz="1100">
              <a:latin typeface="Inconsolata"/>
              <a:ea typeface="Inconsolata"/>
              <a:cs typeface="Inconsolata"/>
              <a:sym typeface="Inconsolata"/>
            </a:endParaRPr>
          </a:p>
        </p:txBody>
      </p:sp>
      <p:sp>
        <p:nvSpPr>
          <p:cNvPr id="1610" name="Google Shape;1610;p55"/>
          <p:cNvSpPr/>
          <p:nvPr/>
        </p:nvSpPr>
        <p:spPr>
          <a:xfrm>
            <a:off x="6050625" y="4363750"/>
            <a:ext cx="2126100" cy="6735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Reduced shooting of civilians and increase in other crime prevention strategies</a:t>
            </a:r>
            <a:endParaRPr sz="1100">
              <a:latin typeface="Inconsolata"/>
              <a:ea typeface="Inconsolata"/>
              <a:cs typeface="Inconsolata"/>
              <a:sym typeface="Inconsolata"/>
            </a:endParaRPr>
          </a:p>
        </p:txBody>
      </p:sp>
      <p:sp>
        <p:nvSpPr>
          <p:cNvPr id="1611" name="Google Shape;1611;p55"/>
          <p:cNvSpPr/>
          <p:nvPr/>
        </p:nvSpPr>
        <p:spPr>
          <a:xfrm>
            <a:off x="4142900" y="2520025"/>
            <a:ext cx="1615500" cy="4458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Police learn and practice new skills</a:t>
            </a:r>
            <a:endParaRPr sz="1100">
              <a:latin typeface="Inconsolata"/>
              <a:ea typeface="Inconsolata"/>
              <a:cs typeface="Inconsolata"/>
              <a:sym typeface="Inconsolata"/>
            </a:endParaRPr>
          </a:p>
        </p:txBody>
      </p:sp>
      <p:sp>
        <p:nvSpPr>
          <p:cNvPr id="1612" name="Google Shape;1612;p55"/>
          <p:cNvSpPr/>
          <p:nvPr/>
        </p:nvSpPr>
        <p:spPr>
          <a:xfrm>
            <a:off x="7763900" y="2365850"/>
            <a:ext cx="1344600" cy="9459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Processes are in place that build trust between police and community</a:t>
            </a:r>
            <a:endParaRPr sz="1100">
              <a:latin typeface="Inconsolata"/>
              <a:ea typeface="Inconsolata"/>
              <a:cs typeface="Inconsolata"/>
              <a:sym typeface="Inconsolata"/>
            </a:endParaRPr>
          </a:p>
        </p:txBody>
      </p:sp>
      <p:sp>
        <p:nvSpPr>
          <p:cNvPr id="1613" name="Google Shape;1613;p55"/>
          <p:cNvSpPr/>
          <p:nvPr/>
        </p:nvSpPr>
        <p:spPr>
          <a:xfrm>
            <a:off x="6050625" y="1316600"/>
            <a:ext cx="1399200" cy="7446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Community surveys reveal increase faith in police</a:t>
            </a:r>
            <a:endParaRPr sz="1100">
              <a:latin typeface="Inconsolata"/>
              <a:ea typeface="Inconsolata"/>
              <a:cs typeface="Inconsolata"/>
              <a:sym typeface="Inconsolata"/>
            </a:endParaRPr>
          </a:p>
        </p:txBody>
      </p:sp>
      <p:sp>
        <p:nvSpPr>
          <p:cNvPr id="1614" name="Google Shape;1614;p55"/>
          <p:cNvSpPr/>
          <p:nvPr/>
        </p:nvSpPr>
        <p:spPr>
          <a:xfrm>
            <a:off x="4142900" y="3384575"/>
            <a:ext cx="1615500" cy="7446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A doubling of the number of officers of color</a:t>
            </a:r>
            <a:endParaRPr sz="1100">
              <a:latin typeface="Inconsolata"/>
              <a:ea typeface="Inconsolata"/>
              <a:cs typeface="Inconsolata"/>
              <a:sym typeface="Inconsolata"/>
            </a:endParaRPr>
          </a:p>
        </p:txBody>
      </p:sp>
      <p:sp>
        <p:nvSpPr>
          <p:cNvPr id="1615" name="Google Shape;1615;p55"/>
          <p:cNvSpPr/>
          <p:nvPr/>
        </p:nvSpPr>
        <p:spPr>
          <a:xfrm>
            <a:off x="4328275" y="88925"/>
            <a:ext cx="4670400" cy="445800"/>
          </a:xfrm>
          <a:prstGeom prst="rightArrow">
            <a:avLst>
              <a:gd fmla="val 50000" name="adj1"/>
              <a:gd fmla="val 50000" name="adj2"/>
            </a:avLst>
          </a:prstGeom>
          <a:solidFill>
            <a:srgbClr val="D9D9D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a:t>Time</a:t>
            </a:r>
            <a:endParaRPr b="1"/>
          </a:p>
        </p:txBody>
      </p:sp>
      <p:sp>
        <p:nvSpPr>
          <p:cNvPr id="1616" name="Google Shape;1616;p55"/>
          <p:cNvSpPr/>
          <p:nvPr/>
        </p:nvSpPr>
        <p:spPr>
          <a:xfrm>
            <a:off x="6050625" y="2321325"/>
            <a:ext cx="1399200" cy="7446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latin typeface="Inconsolata"/>
                <a:ea typeface="Inconsolata"/>
                <a:cs typeface="Inconsolata"/>
                <a:sym typeface="Inconsolata"/>
              </a:rPr>
              <a:t>Police empathize and understand the communities where they work</a:t>
            </a:r>
            <a:endParaRPr sz="1100">
              <a:latin typeface="Inconsolata"/>
              <a:ea typeface="Inconsolata"/>
              <a:cs typeface="Inconsolata"/>
              <a:sym typeface="Inconsolat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20" name="Shape 1620"/>
        <p:cNvGrpSpPr/>
        <p:nvPr/>
      </p:nvGrpSpPr>
      <p:grpSpPr>
        <a:xfrm>
          <a:off x="0" y="0"/>
          <a:ext cx="0" cy="0"/>
          <a:chOff x="0" y="0"/>
          <a:chExt cx="0" cy="0"/>
        </a:xfrm>
      </p:grpSpPr>
      <p:sp>
        <p:nvSpPr>
          <p:cNvPr id="1621" name="Google Shape;1621;p56"/>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56"/>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56"/>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56"/>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625" name="Google Shape;1625;p56"/>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626" name="Google Shape;1626;p56"/>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627" name="Google Shape;1627;p56"/>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628" name="Google Shape;1628;p56"/>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629" name="Google Shape;1629;p56"/>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630" name="Google Shape;1630;p56"/>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Problems with ToC</a:t>
            </a:r>
            <a:endParaRPr/>
          </a:p>
        </p:txBody>
      </p:sp>
      <p:grpSp>
        <p:nvGrpSpPr>
          <p:cNvPr id="1631" name="Google Shape;1631;p56"/>
          <p:cNvGrpSpPr/>
          <p:nvPr/>
        </p:nvGrpSpPr>
        <p:grpSpPr>
          <a:xfrm>
            <a:off x="6903653" y="2193730"/>
            <a:ext cx="334031" cy="334031"/>
            <a:chOff x="-34776500" y="2631825"/>
            <a:chExt cx="291450" cy="291450"/>
          </a:xfrm>
        </p:grpSpPr>
        <p:sp>
          <p:nvSpPr>
            <p:cNvPr id="1632" name="Google Shape;1632;p56"/>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56"/>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56"/>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5" name="Google Shape;1635;p56"/>
          <p:cNvGrpSpPr/>
          <p:nvPr/>
        </p:nvGrpSpPr>
        <p:grpSpPr>
          <a:xfrm>
            <a:off x="4609670" y="2192119"/>
            <a:ext cx="337177" cy="337247"/>
            <a:chOff x="5049725" y="2027900"/>
            <a:chExt cx="481750" cy="481850"/>
          </a:xfrm>
        </p:grpSpPr>
        <p:sp>
          <p:nvSpPr>
            <p:cNvPr id="1636" name="Google Shape;1636;p56"/>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637" name="Google Shape;1637;p56"/>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638" name="Google Shape;1638;p56"/>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639" name="Google Shape;1639;p56"/>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640" name="Google Shape;1640;p56"/>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641" name="Google Shape;1641;p56"/>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642" name="Google Shape;1642;p56"/>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643" name="Google Shape;1643;p56"/>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644" name="Google Shape;1644;p56"/>
          <p:cNvGrpSpPr/>
          <p:nvPr/>
        </p:nvGrpSpPr>
        <p:grpSpPr>
          <a:xfrm>
            <a:off x="2320278" y="2194573"/>
            <a:ext cx="332587" cy="332335"/>
            <a:chOff x="1413250" y="2680675"/>
            <a:chExt cx="297750" cy="297525"/>
          </a:xfrm>
        </p:grpSpPr>
        <p:sp>
          <p:nvSpPr>
            <p:cNvPr id="1645" name="Google Shape;1645;p56"/>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56"/>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56"/>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56"/>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9" name="Google Shape;1649;p56"/>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0" name="Google Shape;1650;p56"/>
          <p:cNvPicPr preferRelativeResize="0"/>
          <p:nvPr/>
        </p:nvPicPr>
        <p:blipFill>
          <a:blip r:embed="rId3">
            <a:alphaModFix/>
          </a:blip>
          <a:stretch>
            <a:fillRect/>
          </a:stretch>
        </p:blipFill>
        <p:spPr>
          <a:xfrm>
            <a:off x="2194175" y="1129625"/>
            <a:ext cx="4858009" cy="3886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49" name="Shape 549"/>
        <p:cNvGrpSpPr/>
        <p:nvPr/>
      </p:nvGrpSpPr>
      <p:grpSpPr>
        <a:xfrm>
          <a:off x="0" y="0"/>
          <a:ext cx="0" cy="0"/>
          <a:chOff x="0" y="0"/>
          <a:chExt cx="0" cy="0"/>
        </a:xfrm>
      </p:grpSpPr>
      <p:sp>
        <p:nvSpPr>
          <p:cNvPr id="550" name="Google Shape;550;p21"/>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1"/>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554" name="Google Shape;554;p21"/>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555" name="Google Shape;555;p21"/>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556" name="Google Shape;556;p21"/>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557" name="Google Shape;557;p21"/>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558" name="Google Shape;558;p21"/>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559" name="Google Shape;559;p21"/>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What you will learn</a:t>
            </a:r>
            <a:endParaRPr/>
          </a:p>
        </p:txBody>
      </p:sp>
      <p:grpSp>
        <p:nvGrpSpPr>
          <p:cNvPr id="560" name="Google Shape;560;p21"/>
          <p:cNvGrpSpPr/>
          <p:nvPr/>
        </p:nvGrpSpPr>
        <p:grpSpPr>
          <a:xfrm>
            <a:off x="6903653" y="2193730"/>
            <a:ext cx="334031" cy="334031"/>
            <a:chOff x="-34776500" y="2631825"/>
            <a:chExt cx="291450" cy="291450"/>
          </a:xfrm>
        </p:grpSpPr>
        <p:sp>
          <p:nvSpPr>
            <p:cNvPr id="561" name="Google Shape;561;p21"/>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1"/>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 name="Google Shape;564;p21"/>
          <p:cNvGrpSpPr/>
          <p:nvPr/>
        </p:nvGrpSpPr>
        <p:grpSpPr>
          <a:xfrm>
            <a:off x="4609670" y="2192119"/>
            <a:ext cx="337177" cy="337247"/>
            <a:chOff x="5049725" y="2027900"/>
            <a:chExt cx="481750" cy="481850"/>
          </a:xfrm>
        </p:grpSpPr>
        <p:sp>
          <p:nvSpPr>
            <p:cNvPr id="565" name="Google Shape;565;p21"/>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566" name="Google Shape;566;p21"/>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567" name="Google Shape;567;p21"/>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568" name="Google Shape;568;p21"/>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569" name="Google Shape;569;p21"/>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570" name="Google Shape;570;p21"/>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571" name="Google Shape;571;p21"/>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572" name="Google Shape;572;p21"/>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573" name="Google Shape;573;p21"/>
          <p:cNvGrpSpPr/>
          <p:nvPr/>
        </p:nvGrpSpPr>
        <p:grpSpPr>
          <a:xfrm>
            <a:off x="2320278" y="2194573"/>
            <a:ext cx="332587" cy="332335"/>
            <a:chOff x="1413250" y="2680675"/>
            <a:chExt cx="297750" cy="297525"/>
          </a:xfrm>
        </p:grpSpPr>
        <p:sp>
          <p:nvSpPr>
            <p:cNvPr id="574" name="Google Shape;574;p21"/>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1"/>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21"/>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1"/>
          <p:cNvSpPr txBox="1"/>
          <p:nvPr/>
        </p:nvSpPr>
        <p:spPr>
          <a:xfrm>
            <a:off x="1062300" y="1576225"/>
            <a:ext cx="6907200" cy="2185200"/>
          </a:xfrm>
          <a:prstGeom prst="rect">
            <a:avLst/>
          </a:prstGeom>
          <a:noFill/>
          <a:ln>
            <a:noFill/>
          </a:ln>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Font typeface="Inconsolata"/>
              <a:buAutoNum type="arabicParenR"/>
            </a:pPr>
            <a:r>
              <a:rPr lang="es" sz="1800">
                <a:latin typeface="Inconsolata"/>
                <a:ea typeface="Inconsolata"/>
                <a:cs typeface="Inconsolata"/>
                <a:sym typeface="Inconsolata"/>
              </a:rPr>
              <a:t>Theories of Change (ToC) have two historic roots</a:t>
            </a:r>
            <a:endParaRPr sz="1800">
              <a:latin typeface="Inconsolata"/>
              <a:ea typeface="Inconsolata"/>
              <a:cs typeface="Inconsolata"/>
              <a:sym typeface="Inconsolata"/>
            </a:endParaRPr>
          </a:p>
          <a:p>
            <a:pPr indent="-342900" lvl="0" marL="457200" rtl="0" algn="l">
              <a:lnSpc>
                <a:spcPct val="200000"/>
              </a:lnSpc>
              <a:spcBef>
                <a:spcPts val="0"/>
              </a:spcBef>
              <a:spcAft>
                <a:spcPts val="0"/>
              </a:spcAft>
              <a:buSzPts val="1800"/>
              <a:buFont typeface="Inconsolata"/>
              <a:buAutoNum type="arabicParenR"/>
            </a:pPr>
            <a:r>
              <a:rPr lang="es" sz="1800">
                <a:latin typeface="Inconsolata"/>
                <a:ea typeface="Inconsolata"/>
                <a:cs typeface="Inconsolata"/>
                <a:sym typeface="Inconsolata"/>
              </a:rPr>
              <a:t>ToC Vocabulary, forms, and concepts vary widely</a:t>
            </a:r>
            <a:endParaRPr sz="1800">
              <a:latin typeface="Inconsolata"/>
              <a:ea typeface="Inconsolata"/>
              <a:cs typeface="Inconsolata"/>
              <a:sym typeface="Inconsolata"/>
            </a:endParaRPr>
          </a:p>
          <a:p>
            <a:pPr indent="-342900" lvl="0" marL="457200" rtl="0" algn="l">
              <a:lnSpc>
                <a:spcPct val="200000"/>
              </a:lnSpc>
              <a:spcBef>
                <a:spcPts val="0"/>
              </a:spcBef>
              <a:spcAft>
                <a:spcPts val="0"/>
              </a:spcAft>
              <a:buSzPts val="1800"/>
              <a:buFont typeface="Inconsolata"/>
              <a:buAutoNum type="arabicParenR"/>
            </a:pPr>
            <a:r>
              <a:rPr lang="es" sz="1800">
                <a:latin typeface="Inconsolata"/>
                <a:ea typeface="Inconsolata"/>
                <a:cs typeface="Inconsolata"/>
                <a:sym typeface="Inconsolata"/>
              </a:rPr>
              <a:t>How to build ToC from partial examples and scratch</a:t>
            </a:r>
            <a:endParaRPr sz="1800">
              <a:latin typeface="Inconsolata"/>
              <a:ea typeface="Inconsolata"/>
              <a:cs typeface="Inconsolata"/>
              <a:sym typeface="Inconsolata"/>
            </a:endParaRPr>
          </a:p>
          <a:p>
            <a:pPr indent="-342900" lvl="0" marL="457200" rtl="0" algn="l">
              <a:lnSpc>
                <a:spcPct val="200000"/>
              </a:lnSpc>
              <a:spcBef>
                <a:spcPts val="0"/>
              </a:spcBef>
              <a:spcAft>
                <a:spcPts val="0"/>
              </a:spcAft>
              <a:buSzPts val="1800"/>
              <a:buFont typeface="Inconsolata"/>
              <a:buAutoNum type="arabicParenR"/>
            </a:pPr>
            <a:r>
              <a:rPr lang="es" sz="1800">
                <a:latin typeface="Inconsolata"/>
                <a:ea typeface="Inconsolata"/>
                <a:cs typeface="Inconsolata"/>
                <a:sym typeface="Inconsolata"/>
              </a:rPr>
              <a:t>Documented</a:t>
            </a:r>
            <a:r>
              <a:rPr lang="es" sz="1800">
                <a:latin typeface="Inconsolata"/>
                <a:ea typeface="Inconsolata"/>
                <a:cs typeface="Inconsolata"/>
                <a:sym typeface="Inconsolata"/>
              </a:rPr>
              <a:t> shortcomings of using a ToC</a:t>
            </a:r>
            <a:endParaRPr sz="1800">
              <a:latin typeface="Inconsolata"/>
              <a:ea typeface="Inconsolata"/>
              <a:cs typeface="Inconsolata"/>
              <a:sym typeface="Inconsolat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54" name="Shape 1654"/>
        <p:cNvGrpSpPr/>
        <p:nvPr/>
      </p:nvGrpSpPr>
      <p:grpSpPr>
        <a:xfrm>
          <a:off x="0" y="0"/>
          <a:ext cx="0" cy="0"/>
          <a:chOff x="0" y="0"/>
          <a:chExt cx="0" cy="0"/>
        </a:xfrm>
      </p:grpSpPr>
      <p:sp>
        <p:nvSpPr>
          <p:cNvPr id="1655" name="Google Shape;1655;p57"/>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57"/>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57"/>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57"/>
          <p:cNvSpPr txBox="1"/>
          <p:nvPr>
            <p:ph idx="1" type="subTitle"/>
          </p:nvPr>
        </p:nvSpPr>
        <p:spPr>
          <a:xfrm>
            <a:off x="1545925" y="3394600"/>
            <a:ext cx="1881300" cy="121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Does the ToC model a social science theory or a program theory? How specific is it exactly and what can we learn from it?</a:t>
            </a:r>
            <a:endParaRPr/>
          </a:p>
        </p:txBody>
      </p:sp>
      <p:sp>
        <p:nvSpPr>
          <p:cNvPr id="1659" name="Google Shape;1659;p57"/>
          <p:cNvSpPr txBox="1"/>
          <p:nvPr>
            <p:ph idx="2" type="subTitle"/>
          </p:nvPr>
        </p:nvSpPr>
        <p:spPr>
          <a:xfrm>
            <a:off x="3825050" y="3394600"/>
            <a:ext cx="1881300" cy="121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ToC take us down a path where accountability becomes more important than hope. That is, deviations from the ToC are counted as bad.</a:t>
            </a:r>
            <a:endParaRPr/>
          </a:p>
        </p:txBody>
      </p:sp>
      <p:sp>
        <p:nvSpPr>
          <p:cNvPr id="1660" name="Google Shape;1660;p57"/>
          <p:cNvSpPr txBox="1"/>
          <p:nvPr>
            <p:ph idx="3" type="subTitle"/>
          </p:nvPr>
        </p:nvSpPr>
        <p:spPr>
          <a:xfrm>
            <a:off x="6088325" y="3394600"/>
            <a:ext cx="1881300" cy="114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ToC fall prey to not contextualizing their theory and practice - the people, the setting, and political climate are deemphasized </a:t>
            </a:r>
            <a:endParaRPr/>
          </a:p>
        </p:txBody>
      </p:sp>
      <p:sp>
        <p:nvSpPr>
          <p:cNvPr id="1661" name="Google Shape;1661;p57"/>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What Theory?</a:t>
            </a:r>
            <a:endParaRPr/>
          </a:p>
        </p:txBody>
      </p:sp>
      <p:sp>
        <p:nvSpPr>
          <p:cNvPr id="1662" name="Google Shape;1662;p57"/>
          <p:cNvSpPr txBox="1"/>
          <p:nvPr>
            <p:ph idx="5" type="subTitle"/>
          </p:nvPr>
        </p:nvSpPr>
        <p:spPr>
          <a:xfrm>
            <a:off x="3825050" y="2761300"/>
            <a:ext cx="19557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Accountability over Hope</a:t>
            </a:r>
            <a:endParaRPr/>
          </a:p>
        </p:txBody>
      </p:sp>
      <p:sp>
        <p:nvSpPr>
          <p:cNvPr id="1663" name="Google Shape;1663;p57"/>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Context</a:t>
            </a:r>
            <a:endParaRPr/>
          </a:p>
        </p:txBody>
      </p:sp>
      <p:sp>
        <p:nvSpPr>
          <p:cNvPr id="1664" name="Google Shape;1664;p57"/>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Three critiques</a:t>
            </a:r>
            <a:endParaRPr/>
          </a:p>
        </p:txBody>
      </p:sp>
      <p:sp>
        <p:nvSpPr>
          <p:cNvPr id="1665" name="Google Shape;1665;p57"/>
          <p:cNvSpPr/>
          <p:nvPr/>
        </p:nvSpPr>
        <p:spPr>
          <a:xfrm>
            <a:off x="2258176" y="2176176"/>
            <a:ext cx="311991" cy="352017"/>
          </a:xfrm>
          <a:custGeom>
            <a:rect b="b" l="l" r="r" t="t"/>
            <a:pathLst>
              <a:path extrusionOk="0" h="12005" w="10640">
                <a:moveTo>
                  <a:pt x="4729" y="1"/>
                </a:moveTo>
                <a:lnTo>
                  <a:pt x="5865" y="678"/>
                </a:lnTo>
                <a:cubicBezTo>
                  <a:pt x="4901" y="1045"/>
                  <a:pt x="3983" y="1516"/>
                  <a:pt x="3122" y="2078"/>
                </a:cubicBezTo>
                <a:cubicBezTo>
                  <a:pt x="2835" y="2273"/>
                  <a:pt x="2559" y="2480"/>
                  <a:pt x="2296" y="2698"/>
                </a:cubicBezTo>
                <a:cubicBezTo>
                  <a:pt x="2227" y="2755"/>
                  <a:pt x="2158" y="2813"/>
                  <a:pt x="2100" y="2870"/>
                </a:cubicBezTo>
                <a:cubicBezTo>
                  <a:pt x="2032" y="2939"/>
                  <a:pt x="1963" y="2997"/>
                  <a:pt x="1905" y="3054"/>
                </a:cubicBezTo>
                <a:lnTo>
                  <a:pt x="1710" y="3249"/>
                </a:lnTo>
                <a:cubicBezTo>
                  <a:pt x="1653" y="3306"/>
                  <a:pt x="1595" y="3375"/>
                  <a:pt x="1538" y="3444"/>
                </a:cubicBezTo>
                <a:cubicBezTo>
                  <a:pt x="1469" y="3513"/>
                  <a:pt x="1412" y="3582"/>
                  <a:pt x="1366" y="3651"/>
                </a:cubicBezTo>
                <a:cubicBezTo>
                  <a:pt x="1308" y="3720"/>
                  <a:pt x="1251" y="3800"/>
                  <a:pt x="1194" y="3869"/>
                </a:cubicBezTo>
                <a:cubicBezTo>
                  <a:pt x="1090" y="4007"/>
                  <a:pt x="987" y="4156"/>
                  <a:pt x="895" y="4305"/>
                </a:cubicBezTo>
                <a:cubicBezTo>
                  <a:pt x="803" y="4466"/>
                  <a:pt x="712" y="4615"/>
                  <a:pt x="631" y="4775"/>
                </a:cubicBezTo>
                <a:cubicBezTo>
                  <a:pt x="539" y="4936"/>
                  <a:pt x="471" y="5097"/>
                  <a:pt x="402" y="5269"/>
                </a:cubicBezTo>
                <a:cubicBezTo>
                  <a:pt x="264" y="5602"/>
                  <a:pt x="161" y="5958"/>
                  <a:pt x="92" y="6313"/>
                </a:cubicBezTo>
                <a:cubicBezTo>
                  <a:pt x="23" y="6681"/>
                  <a:pt x="0" y="7048"/>
                  <a:pt x="23" y="7427"/>
                </a:cubicBezTo>
                <a:cubicBezTo>
                  <a:pt x="57" y="8173"/>
                  <a:pt x="298" y="8907"/>
                  <a:pt x="712" y="9527"/>
                </a:cubicBezTo>
                <a:cubicBezTo>
                  <a:pt x="1102" y="10124"/>
                  <a:pt x="1618" y="10629"/>
                  <a:pt x="2215" y="11019"/>
                </a:cubicBezTo>
                <a:cubicBezTo>
                  <a:pt x="2801" y="11386"/>
                  <a:pt x="3432" y="11662"/>
                  <a:pt x="4097" y="11823"/>
                </a:cubicBezTo>
                <a:cubicBezTo>
                  <a:pt x="4586" y="11942"/>
                  <a:pt x="5094" y="12005"/>
                  <a:pt x="5597" y="12005"/>
                </a:cubicBezTo>
                <a:cubicBezTo>
                  <a:pt x="5767" y="12005"/>
                  <a:pt x="5937" y="11998"/>
                  <a:pt x="6106" y="11983"/>
                </a:cubicBezTo>
                <a:cubicBezTo>
                  <a:pt x="6783" y="11926"/>
                  <a:pt x="7449" y="11731"/>
                  <a:pt x="8046" y="11432"/>
                </a:cubicBezTo>
                <a:cubicBezTo>
                  <a:pt x="8654" y="11122"/>
                  <a:pt x="9182" y="10698"/>
                  <a:pt x="9607" y="10170"/>
                </a:cubicBezTo>
                <a:cubicBezTo>
                  <a:pt x="10043" y="9653"/>
                  <a:pt x="10341" y="9045"/>
                  <a:pt x="10502" y="8391"/>
                </a:cubicBezTo>
                <a:cubicBezTo>
                  <a:pt x="10639" y="7748"/>
                  <a:pt x="10628" y="7071"/>
                  <a:pt x="10444" y="6440"/>
                </a:cubicBezTo>
                <a:cubicBezTo>
                  <a:pt x="10272" y="5808"/>
                  <a:pt x="9939" y="5235"/>
                  <a:pt x="9457" y="4787"/>
                </a:cubicBezTo>
                <a:cubicBezTo>
                  <a:pt x="8987" y="4351"/>
                  <a:pt x="8401" y="4064"/>
                  <a:pt x="7759" y="3949"/>
                </a:cubicBezTo>
                <a:cubicBezTo>
                  <a:pt x="7575" y="3915"/>
                  <a:pt x="7390" y="3898"/>
                  <a:pt x="7206" y="3898"/>
                </a:cubicBezTo>
                <a:cubicBezTo>
                  <a:pt x="6769" y="3898"/>
                  <a:pt x="6337" y="3993"/>
                  <a:pt x="5934" y="4179"/>
                </a:cubicBezTo>
                <a:cubicBezTo>
                  <a:pt x="6268" y="4052"/>
                  <a:pt x="6623" y="3987"/>
                  <a:pt x="6978" y="3987"/>
                </a:cubicBezTo>
                <a:cubicBezTo>
                  <a:pt x="7232" y="3987"/>
                  <a:pt x="7487" y="4020"/>
                  <a:pt x="7736" y="4087"/>
                </a:cubicBezTo>
                <a:cubicBezTo>
                  <a:pt x="8321" y="4236"/>
                  <a:pt x="8849" y="4546"/>
                  <a:pt x="9262" y="4982"/>
                </a:cubicBezTo>
                <a:cubicBezTo>
                  <a:pt x="9652" y="5418"/>
                  <a:pt x="9928" y="5958"/>
                  <a:pt x="10031" y="6531"/>
                </a:cubicBezTo>
                <a:cubicBezTo>
                  <a:pt x="10146" y="7105"/>
                  <a:pt x="10123" y="7702"/>
                  <a:pt x="9951" y="8253"/>
                </a:cubicBezTo>
                <a:cubicBezTo>
                  <a:pt x="9790" y="8804"/>
                  <a:pt x="9492" y="9298"/>
                  <a:pt x="9090" y="9711"/>
                </a:cubicBezTo>
                <a:cubicBezTo>
                  <a:pt x="8700" y="10124"/>
                  <a:pt x="8229" y="10445"/>
                  <a:pt x="7701" y="10663"/>
                </a:cubicBezTo>
                <a:cubicBezTo>
                  <a:pt x="7185" y="10881"/>
                  <a:pt x="6622" y="10996"/>
                  <a:pt x="6060" y="10996"/>
                </a:cubicBezTo>
                <a:cubicBezTo>
                  <a:pt x="5498" y="10996"/>
                  <a:pt x="4935" y="10916"/>
                  <a:pt x="4396" y="10744"/>
                </a:cubicBezTo>
                <a:cubicBezTo>
                  <a:pt x="3879" y="10571"/>
                  <a:pt x="3386" y="10308"/>
                  <a:pt x="2938" y="9975"/>
                </a:cubicBezTo>
                <a:cubicBezTo>
                  <a:pt x="2525" y="9665"/>
                  <a:pt x="2169" y="9263"/>
                  <a:pt x="1905" y="8804"/>
                </a:cubicBezTo>
                <a:cubicBezTo>
                  <a:pt x="1676" y="8368"/>
                  <a:pt x="1549" y="7886"/>
                  <a:pt x="1561" y="7392"/>
                </a:cubicBezTo>
                <a:cubicBezTo>
                  <a:pt x="1572" y="7140"/>
                  <a:pt x="1607" y="6899"/>
                  <a:pt x="1676" y="6658"/>
                </a:cubicBezTo>
                <a:cubicBezTo>
                  <a:pt x="1745" y="6417"/>
                  <a:pt x="1825" y="6176"/>
                  <a:pt x="1951" y="5946"/>
                </a:cubicBezTo>
                <a:cubicBezTo>
                  <a:pt x="1997" y="5820"/>
                  <a:pt x="2066" y="5717"/>
                  <a:pt x="2135" y="5602"/>
                </a:cubicBezTo>
                <a:cubicBezTo>
                  <a:pt x="2192" y="5487"/>
                  <a:pt x="2273" y="5384"/>
                  <a:pt x="2353" y="5280"/>
                </a:cubicBezTo>
                <a:cubicBezTo>
                  <a:pt x="2422" y="5177"/>
                  <a:pt x="2514" y="5074"/>
                  <a:pt x="2594" y="4971"/>
                </a:cubicBezTo>
                <a:cubicBezTo>
                  <a:pt x="2640" y="4925"/>
                  <a:pt x="2686" y="4879"/>
                  <a:pt x="2732" y="4833"/>
                </a:cubicBezTo>
                <a:cubicBezTo>
                  <a:pt x="2778" y="4787"/>
                  <a:pt x="2812" y="4741"/>
                  <a:pt x="2869" y="4684"/>
                </a:cubicBezTo>
                <a:cubicBezTo>
                  <a:pt x="2927" y="4638"/>
                  <a:pt x="2961" y="4592"/>
                  <a:pt x="3019" y="4557"/>
                </a:cubicBezTo>
                <a:lnTo>
                  <a:pt x="3156" y="4431"/>
                </a:lnTo>
                <a:cubicBezTo>
                  <a:pt x="3214" y="4385"/>
                  <a:pt x="3260" y="4339"/>
                  <a:pt x="3317" y="4305"/>
                </a:cubicBezTo>
                <a:cubicBezTo>
                  <a:pt x="3363" y="4259"/>
                  <a:pt x="3420" y="4225"/>
                  <a:pt x="3478" y="4179"/>
                </a:cubicBezTo>
                <a:cubicBezTo>
                  <a:pt x="3696" y="4018"/>
                  <a:pt x="3925" y="3880"/>
                  <a:pt x="4166" y="3743"/>
                </a:cubicBezTo>
                <a:cubicBezTo>
                  <a:pt x="5004" y="3295"/>
                  <a:pt x="5888" y="2928"/>
                  <a:pt x="6795" y="2664"/>
                </a:cubicBezTo>
                <a:lnTo>
                  <a:pt x="6795" y="2664"/>
                </a:lnTo>
                <a:lnTo>
                  <a:pt x="6611" y="3846"/>
                </a:lnTo>
                <a:lnTo>
                  <a:pt x="9790" y="253"/>
                </a:lnTo>
                <a:cubicBezTo>
                  <a:pt x="9618" y="253"/>
                  <a:pt x="4729" y="1"/>
                  <a:pt x="4729"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6" name="Google Shape;1666;p57"/>
          <p:cNvGrpSpPr/>
          <p:nvPr/>
        </p:nvGrpSpPr>
        <p:grpSpPr>
          <a:xfrm>
            <a:off x="4620964" y="2186861"/>
            <a:ext cx="351155" cy="347798"/>
            <a:chOff x="-59889100" y="2671925"/>
            <a:chExt cx="319000" cy="315950"/>
          </a:xfrm>
        </p:grpSpPr>
        <p:sp>
          <p:nvSpPr>
            <p:cNvPr id="1667" name="Google Shape;1667;p57"/>
            <p:cNvSpPr/>
            <p:nvPr/>
          </p:nvSpPr>
          <p:spPr>
            <a:xfrm>
              <a:off x="-59889100" y="2672000"/>
              <a:ext cx="149675" cy="256025"/>
            </a:xfrm>
            <a:custGeom>
              <a:rect b="b" l="l" r="r" t="t"/>
              <a:pathLst>
                <a:path extrusionOk="0" h="10241" w="5987">
                  <a:moveTo>
                    <a:pt x="5073" y="946"/>
                  </a:moveTo>
                  <a:lnTo>
                    <a:pt x="5073" y="2647"/>
                  </a:lnTo>
                  <a:lnTo>
                    <a:pt x="5104" y="2647"/>
                  </a:lnTo>
                  <a:cubicBezTo>
                    <a:pt x="3623" y="3151"/>
                    <a:pt x="2489" y="4569"/>
                    <a:pt x="2489" y="6302"/>
                  </a:cubicBezTo>
                  <a:cubicBezTo>
                    <a:pt x="2489" y="6900"/>
                    <a:pt x="2647" y="7499"/>
                    <a:pt x="2867" y="8034"/>
                  </a:cubicBezTo>
                  <a:lnTo>
                    <a:pt x="1639" y="9263"/>
                  </a:lnTo>
                  <a:cubicBezTo>
                    <a:pt x="1103" y="8381"/>
                    <a:pt x="788" y="7373"/>
                    <a:pt x="788" y="6302"/>
                  </a:cubicBezTo>
                  <a:cubicBezTo>
                    <a:pt x="788" y="3750"/>
                    <a:pt x="2584" y="1513"/>
                    <a:pt x="5073" y="946"/>
                  </a:cubicBezTo>
                  <a:close/>
                  <a:moveTo>
                    <a:pt x="5482" y="1"/>
                  </a:moveTo>
                  <a:cubicBezTo>
                    <a:pt x="2395" y="442"/>
                    <a:pt x="0" y="3088"/>
                    <a:pt x="0" y="6270"/>
                  </a:cubicBezTo>
                  <a:cubicBezTo>
                    <a:pt x="0" y="7688"/>
                    <a:pt x="441" y="8979"/>
                    <a:pt x="1292" y="10082"/>
                  </a:cubicBezTo>
                  <a:cubicBezTo>
                    <a:pt x="1377" y="10184"/>
                    <a:pt x="1500" y="10241"/>
                    <a:pt x="1624" y="10241"/>
                  </a:cubicBezTo>
                  <a:cubicBezTo>
                    <a:pt x="1729" y="10241"/>
                    <a:pt x="1835" y="10200"/>
                    <a:pt x="1922" y="10114"/>
                  </a:cubicBezTo>
                  <a:lnTo>
                    <a:pt x="3718" y="8349"/>
                  </a:lnTo>
                  <a:cubicBezTo>
                    <a:pt x="3812" y="8223"/>
                    <a:pt x="3844" y="8003"/>
                    <a:pt x="3781" y="7845"/>
                  </a:cubicBezTo>
                  <a:cubicBezTo>
                    <a:pt x="3497" y="7373"/>
                    <a:pt x="3340" y="6806"/>
                    <a:pt x="3340" y="6270"/>
                  </a:cubicBezTo>
                  <a:cubicBezTo>
                    <a:pt x="3340" y="4884"/>
                    <a:pt x="4285" y="3655"/>
                    <a:pt x="5671" y="3309"/>
                  </a:cubicBezTo>
                  <a:cubicBezTo>
                    <a:pt x="5860" y="3277"/>
                    <a:pt x="5986" y="3120"/>
                    <a:pt x="5986" y="2899"/>
                  </a:cubicBezTo>
                  <a:lnTo>
                    <a:pt x="5986" y="379"/>
                  </a:lnTo>
                  <a:cubicBezTo>
                    <a:pt x="5955" y="190"/>
                    <a:pt x="5703" y="1"/>
                    <a:pt x="54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57"/>
            <p:cNvSpPr/>
            <p:nvPr/>
          </p:nvSpPr>
          <p:spPr>
            <a:xfrm>
              <a:off x="-59830825" y="2892525"/>
              <a:ext cx="201650" cy="95350"/>
            </a:xfrm>
            <a:custGeom>
              <a:rect b="b" l="l" r="r" t="t"/>
              <a:pathLst>
                <a:path extrusionOk="0" h="3814" w="8066">
                  <a:moveTo>
                    <a:pt x="5735" y="946"/>
                  </a:moveTo>
                  <a:lnTo>
                    <a:pt x="6963" y="2175"/>
                  </a:lnTo>
                  <a:cubicBezTo>
                    <a:pt x="6113" y="2710"/>
                    <a:pt x="5073" y="2994"/>
                    <a:pt x="4065" y="2994"/>
                  </a:cubicBezTo>
                  <a:cubicBezTo>
                    <a:pt x="3025" y="2994"/>
                    <a:pt x="2017" y="2710"/>
                    <a:pt x="1135" y="2175"/>
                  </a:cubicBezTo>
                  <a:lnTo>
                    <a:pt x="2364" y="946"/>
                  </a:lnTo>
                  <a:cubicBezTo>
                    <a:pt x="2868" y="1198"/>
                    <a:pt x="3466" y="1356"/>
                    <a:pt x="4065" y="1356"/>
                  </a:cubicBezTo>
                  <a:cubicBezTo>
                    <a:pt x="4600" y="1356"/>
                    <a:pt x="5199" y="1198"/>
                    <a:pt x="5735" y="946"/>
                  </a:cubicBezTo>
                  <a:close/>
                  <a:moveTo>
                    <a:pt x="5758" y="1"/>
                  </a:moveTo>
                  <a:cubicBezTo>
                    <a:pt x="5693" y="1"/>
                    <a:pt x="5630" y="11"/>
                    <a:pt x="5577" y="32"/>
                  </a:cubicBezTo>
                  <a:cubicBezTo>
                    <a:pt x="5105" y="316"/>
                    <a:pt x="4569" y="474"/>
                    <a:pt x="4002" y="474"/>
                  </a:cubicBezTo>
                  <a:cubicBezTo>
                    <a:pt x="3956" y="476"/>
                    <a:pt x="3911" y="478"/>
                    <a:pt x="3865" y="478"/>
                  </a:cubicBezTo>
                  <a:cubicBezTo>
                    <a:pt x="3376" y="478"/>
                    <a:pt x="2890" y="326"/>
                    <a:pt x="2458" y="95"/>
                  </a:cubicBezTo>
                  <a:cubicBezTo>
                    <a:pt x="2389" y="54"/>
                    <a:pt x="2315" y="31"/>
                    <a:pt x="2239" y="31"/>
                  </a:cubicBezTo>
                  <a:cubicBezTo>
                    <a:pt x="2142" y="31"/>
                    <a:pt x="2043" y="70"/>
                    <a:pt x="1954" y="158"/>
                  </a:cubicBezTo>
                  <a:lnTo>
                    <a:pt x="190" y="1923"/>
                  </a:lnTo>
                  <a:cubicBezTo>
                    <a:pt x="1" y="2143"/>
                    <a:pt x="32" y="2395"/>
                    <a:pt x="221" y="2553"/>
                  </a:cubicBezTo>
                  <a:cubicBezTo>
                    <a:pt x="1324" y="3403"/>
                    <a:pt x="2616" y="3813"/>
                    <a:pt x="4002" y="3813"/>
                  </a:cubicBezTo>
                  <a:cubicBezTo>
                    <a:pt x="5388" y="3813"/>
                    <a:pt x="6711" y="3403"/>
                    <a:pt x="7814" y="2521"/>
                  </a:cubicBezTo>
                  <a:cubicBezTo>
                    <a:pt x="8035" y="2364"/>
                    <a:pt x="8066" y="2080"/>
                    <a:pt x="7877" y="1891"/>
                  </a:cubicBezTo>
                  <a:lnTo>
                    <a:pt x="6113" y="127"/>
                  </a:lnTo>
                  <a:cubicBezTo>
                    <a:pt x="6029" y="43"/>
                    <a:pt x="5889" y="1"/>
                    <a:pt x="5758"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57"/>
            <p:cNvSpPr/>
            <p:nvPr/>
          </p:nvSpPr>
          <p:spPr>
            <a:xfrm>
              <a:off x="-59719775" y="2671925"/>
              <a:ext cx="149675" cy="256425"/>
            </a:xfrm>
            <a:custGeom>
              <a:rect b="b" l="l" r="r" t="t"/>
              <a:pathLst>
                <a:path extrusionOk="0" h="10257" w="5987">
                  <a:moveTo>
                    <a:pt x="820" y="917"/>
                  </a:moveTo>
                  <a:cubicBezTo>
                    <a:pt x="3309" y="1453"/>
                    <a:pt x="5105" y="3690"/>
                    <a:pt x="5105" y="6273"/>
                  </a:cubicBezTo>
                  <a:cubicBezTo>
                    <a:pt x="5073" y="7344"/>
                    <a:pt x="4790" y="8352"/>
                    <a:pt x="4254" y="9235"/>
                  </a:cubicBezTo>
                  <a:lnTo>
                    <a:pt x="3025" y="8006"/>
                  </a:lnTo>
                  <a:cubicBezTo>
                    <a:pt x="3309" y="7502"/>
                    <a:pt x="3435" y="6903"/>
                    <a:pt x="3435" y="6305"/>
                  </a:cubicBezTo>
                  <a:cubicBezTo>
                    <a:pt x="3435" y="4572"/>
                    <a:pt x="2332" y="3154"/>
                    <a:pt x="820" y="2650"/>
                  </a:cubicBezTo>
                  <a:lnTo>
                    <a:pt x="820" y="917"/>
                  </a:lnTo>
                  <a:close/>
                  <a:moveTo>
                    <a:pt x="419" y="0"/>
                  </a:moveTo>
                  <a:cubicBezTo>
                    <a:pt x="190" y="0"/>
                    <a:pt x="1" y="180"/>
                    <a:pt x="1" y="413"/>
                  </a:cubicBezTo>
                  <a:lnTo>
                    <a:pt x="1" y="2934"/>
                  </a:lnTo>
                  <a:cubicBezTo>
                    <a:pt x="1" y="3123"/>
                    <a:pt x="127" y="3280"/>
                    <a:pt x="316" y="3312"/>
                  </a:cubicBezTo>
                  <a:cubicBezTo>
                    <a:pt x="1639" y="3658"/>
                    <a:pt x="2647" y="4855"/>
                    <a:pt x="2647" y="6273"/>
                  </a:cubicBezTo>
                  <a:cubicBezTo>
                    <a:pt x="2647" y="6809"/>
                    <a:pt x="2490" y="7376"/>
                    <a:pt x="2206" y="7848"/>
                  </a:cubicBezTo>
                  <a:cubicBezTo>
                    <a:pt x="2080" y="8006"/>
                    <a:pt x="2112" y="8195"/>
                    <a:pt x="2269" y="8352"/>
                  </a:cubicBezTo>
                  <a:lnTo>
                    <a:pt x="4065" y="10117"/>
                  </a:lnTo>
                  <a:cubicBezTo>
                    <a:pt x="4149" y="10214"/>
                    <a:pt x="4251" y="10257"/>
                    <a:pt x="4353" y="10257"/>
                  </a:cubicBezTo>
                  <a:cubicBezTo>
                    <a:pt x="4481" y="10257"/>
                    <a:pt x="4608" y="10190"/>
                    <a:pt x="4695" y="10085"/>
                  </a:cubicBezTo>
                  <a:cubicBezTo>
                    <a:pt x="5514" y="8982"/>
                    <a:pt x="5987" y="7659"/>
                    <a:pt x="5987" y="6273"/>
                  </a:cubicBezTo>
                  <a:cubicBezTo>
                    <a:pt x="5892" y="3123"/>
                    <a:pt x="3529" y="445"/>
                    <a:pt x="474" y="4"/>
                  </a:cubicBezTo>
                  <a:cubicBezTo>
                    <a:pt x="455" y="1"/>
                    <a:pt x="437" y="0"/>
                    <a:pt x="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57"/>
            <p:cNvSpPr/>
            <p:nvPr/>
          </p:nvSpPr>
          <p:spPr>
            <a:xfrm>
              <a:off x="-59762300" y="2757075"/>
              <a:ext cx="63025" cy="145725"/>
            </a:xfrm>
            <a:custGeom>
              <a:rect b="b" l="l" r="r" t="t"/>
              <a:pathLst>
                <a:path extrusionOk="0" h="5829" w="2521">
                  <a:moveTo>
                    <a:pt x="1261" y="0"/>
                  </a:moveTo>
                  <a:cubicBezTo>
                    <a:pt x="1040" y="0"/>
                    <a:pt x="820" y="189"/>
                    <a:pt x="820" y="378"/>
                  </a:cubicBezTo>
                  <a:lnTo>
                    <a:pt x="820" y="662"/>
                  </a:lnTo>
                  <a:cubicBezTo>
                    <a:pt x="347" y="819"/>
                    <a:pt x="1" y="1292"/>
                    <a:pt x="1" y="1827"/>
                  </a:cubicBezTo>
                  <a:cubicBezTo>
                    <a:pt x="1" y="2521"/>
                    <a:pt x="568" y="2899"/>
                    <a:pt x="977" y="3214"/>
                  </a:cubicBezTo>
                  <a:cubicBezTo>
                    <a:pt x="1292" y="3466"/>
                    <a:pt x="1670" y="3686"/>
                    <a:pt x="1670" y="3938"/>
                  </a:cubicBezTo>
                  <a:cubicBezTo>
                    <a:pt x="1670" y="4159"/>
                    <a:pt x="1450" y="4348"/>
                    <a:pt x="1261" y="4348"/>
                  </a:cubicBezTo>
                  <a:cubicBezTo>
                    <a:pt x="1072" y="4348"/>
                    <a:pt x="820" y="4159"/>
                    <a:pt x="820" y="3938"/>
                  </a:cubicBezTo>
                  <a:cubicBezTo>
                    <a:pt x="820" y="3686"/>
                    <a:pt x="631" y="3497"/>
                    <a:pt x="442" y="3497"/>
                  </a:cubicBezTo>
                  <a:cubicBezTo>
                    <a:pt x="253" y="3497"/>
                    <a:pt x="32" y="3686"/>
                    <a:pt x="32" y="3938"/>
                  </a:cubicBezTo>
                  <a:cubicBezTo>
                    <a:pt x="32" y="4474"/>
                    <a:pt x="410" y="4915"/>
                    <a:pt x="883" y="5104"/>
                  </a:cubicBezTo>
                  <a:lnTo>
                    <a:pt x="883" y="5387"/>
                  </a:lnTo>
                  <a:cubicBezTo>
                    <a:pt x="883" y="5608"/>
                    <a:pt x="1072" y="5829"/>
                    <a:pt x="1292" y="5829"/>
                  </a:cubicBezTo>
                  <a:cubicBezTo>
                    <a:pt x="1544" y="5829"/>
                    <a:pt x="1702" y="5608"/>
                    <a:pt x="1702" y="5387"/>
                  </a:cubicBezTo>
                  <a:lnTo>
                    <a:pt x="1702" y="5104"/>
                  </a:lnTo>
                  <a:cubicBezTo>
                    <a:pt x="2175" y="4946"/>
                    <a:pt x="2521" y="4474"/>
                    <a:pt x="2521" y="3938"/>
                  </a:cubicBezTo>
                  <a:cubicBezTo>
                    <a:pt x="2521" y="3245"/>
                    <a:pt x="1985" y="2867"/>
                    <a:pt x="1544" y="2552"/>
                  </a:cubicBezTo>
                  <a:cubicBezTo>
                    <a:pt x="1229" y="2300"/>
                    <a:pt x="883" y="2079"/>
                    <a:pt x="883" y="1827"/>
                  </a:cubicBezTo>
                  <a:cubicBezTo>
                    <a:pt x="883" y="1607"/>
                    <a:pt x="1072" y="1418"/>
                    <a:pt x="1292" y="1418"/>
                  </a:cubicBezTo>
                  <a:cubicBezTo>
                    <a:pt x="1544" y="1418"/>
                    <a:pt x="1702" y="1607"/>
                    <a:pt x="1702" y="1827"/>
                  </a:cubicBezTo>
                  <a:cubicBezTo>
                    <a:pt x="1702" y="2079"/>
                    <a:pt x="1891" y="2268"/>
                    <a:pt x="2143" y="2268"/>
                  </a:cubicBezTo>
                  <a:cubicBezTo>
                    <a:pt x="2364" y="2268"/>
                    <a:pt x="2521" y="2079"/>
                    <a:pt x="2521" y="1827"/>
                  </a:cubicBezTo>
                  <a:cubicBezTo>
                    <a:pt x="2521" y="1292"/>
                    <a:pt x="2175" y="851"/>
                    <a:pt x="1702" y="662"/>
                  </a:cubicBezTo>
                  <a:lnTo>
                    <a:pt x="1702" y="378"/>
                  </a:lnTo>
                  <a:cubicBezTo>
                    <a:pt x="1702" y="189"/>
                    <a:pt x="1513" y="0"/>
                    <a:pt x="126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1" name="Google Shape;1671;p57"/>
          <p:cNvSpPr/>
          <p:nvPr/>
        </p:nvSpPr>
        <p:spPr>
          <a:xfrm>
            <a:off x="6831787" y="2185636"/>
            <a:ext cx="335836" cy="333114"/>
          </a:xfrm>
          <a:custGeom>
            <a:rect b="b" l="l" r="r" t="t"/>
            <a:pathLst>
              <a:path extrusionOk="0" h="11626" w="11721">
                <a:moveTo>
                  <a:pt x="8570" y="694"/>
                </a:moveTo>
                <a:cubicBezTo>
                  <a:pt x="9106" y="694"/>
                  <a:pt x="9578" y="1166"/>
                  <a:pt x="9578" y="1702"/>
                </a:cubicBezTo>
                <a:cubicBezTo>
                  <a:pt x="9578" y="2269"/>
                  <a:pt x="9106" y="2773"/>
                  <a:pt x="8570" y="2773"/>
                </a:cubicBezTo>
                <a:cubicBezTo>
                  <a:pt x="8003" y="2773"/>
                  <a:pt x="7530" y="2269"/>
                  <a:pt x="7530" y="1702"/>
                </a:cubicBezTo>
                <a:cubicBezTo>
                  <a:pt x="7530" y="1166"/>
                  <a:pt x="8003" y="694"/>
                  <a:pt x="8570" y="694"/>
                </a:cubicBezTo>
                <a:close/>
                <a:moveTo>
                  <a:pt x="8570" y="3403"/>
                </a:moveTo>
                <a:cubicBezTo>
                  <a:pt x="9893" y="3403"/>
                  <a:pt x="10964" y="4474"/>
                  <a:pt x="10964" y="5798"/>
                </a:cubicBezTo>
                <a:lnTo>
                  <a:pt x="10964" y="6144"/>
                </a:lnTo>
                <a:lnTo>
                  <a:pt x="6144" y="6144"/>
                </a:lnTo>
                <a:lnTo>
                  <a:pt x="6144" y="5798"/>
                </a:lnTo>
                <a:cubicBezTo>
                  <a:pt x="6144" y="4443"/>
                  <a:pt x="7215" y="3403"/>
                  <a:pt x="8570" y="3403"/>
                </a:cubicBezTo>
                <a:close/>
                <a:moveTo>
                  <a:pt x="3057" y="5483"/>
                </a:moveTo>
                <a:cubicBezTo>
                  <a:pt x="3592" y="5483"/>
                  <a:pt x="4096" y="5955"/>
                  <a:pt x="4096" y="6491"/>
                </a:cubicBezTo>
                <a:cubicBezTo>
                  <a:pt x="4096" y="7058"/>
                  <a:pt x="3624" y="7530"/>
                  <a:pt x="3057" y="7530"/>
                </a:cubicBezTo>
                <a:cubicBezTo>
                  <a:pt x="2490" y="7530"/>
                  <a:pt x="2017" y="7089"/>
                  <a:pt x="2017" y="6491"/>
                </a:cubicBezTo>
                <a:cubicBezTo>
                  <a:pt x="2017" y="5955"/>
                  <a:pt x="2490" y="5483"/>
                  <a:pt x="3057" y="5483"/>
                </a:cubicBezTo>
                <a:close/>
                <a:moveTo>
                  <a:pt x="10964" y="6869"/>
                </a:moveTo>
                <a:lnTo>
                  <a:pt x="10964" y="7530"/>
                </a:lnTo>
                <a:lnTo>
                  <a:pt x="4411" y="7530"/>
                </a:lnTo>
                <a:cubicBezTo>
                  <a:pt x="4569" y="7341"/>
                  <a:pt x="4695" y="7089"/>
                  <a:pt x="4726" y="6869"/>
                </a:cubicBezTo>
                <a:close/>
                <a:moveTo>
                  <a:pt x="3088" y="8255"/>
                </a:moveTo>
                <a:cubicBezTo>
                  <a:pt x="4411" y="8255"/>
                  <a:pt x="5514" y="9295"/>
                  <a:pt x="5514" y="10649"/>
                </a:cubicBezTo>
                <a:lnTo>
                  <a:pt x="5514" y="10996"/>
                </a:lnTo>
                <a:lnTo>
                  <a:pt x="694" y="10996"/>
                </a:lnTo>
                <a:lnTo>
                  <a:pt x="694" y="10649"/>
                </a:lnTo>
                <a:cubicBezTo>
                  <a:pt x="694" y="9295"/>
                  <a:pt x="1733" y="8255"/>
                  <a:pt x="3088" y="8255"/>
                </a:cubicBezTo>
                <a:close/>
                <a:moveTo>
                  <a:pt x="10933" y="8286"/>
                </a:moveTo>
                <a:lnTo>
                  <a:pt x="10933" y="10996"/>
                </a:lnTo>
                <a:lnTo>
                  <a:pt x="6144" y="10996"/>
                </a:lnTo>
                <a:lnTo>
                  <a:pt x="6144" y="10649"/>
                </a:lnTo>
                <a:cubicBezTo>
                  <a:pt x="6144" y="9830"/>
                  <a:pt x="5829" y="9074"/>
                  <a:pt x="5199" y="8476"/>
                </a:cubicBezTo>
                <a:cubicBezTo>
                  <a:pt x="5136" y="8412"/>
                  <a:pt x="5041" y="8318"/>
                  <a:pt x="4978" y="8286"/>
                </a:cubicBezTo>
                <a:close/>
                <a:moveTo>
                  <a:pt x="8602" y="1"/>
                </a:moveTo>
                <a:cubicBezTo>
                  <a:pt x="7656" y="1"/>
                  <a:pt x="6900" y="757"/>
                  <a:pt x="6900" y="1702"/>
                </a:cubicBezTo>
                <a:cubicBezTo>
                  <a:pt x="6900" y="2175"/>
                  <a:pt x="7058" y="2616"/>
                  <a:pt x="7404" y="2931"/>
                </a:cubicBezTo>
                <a:lnTo>
                  <a:pt x="7467" y="2962"/>
                </a:lnTo>
                <a:cubicBezTo>
                  <a:pt x="6302" y="3435"/>
                  <a:pt x="5514" y="4537"/>
                  <a:pt x="5514" y="5798"/>
                </a:cubicBezTo>
                <a:lnTo>
                  <a:pt x="5514" y="6144"/>
                </a:lnTo>
                <a:lnTo>
                  <a:pt x="4789" y="6144"/>
                </a:lnTo>
                <a:cubicBezTo>
                  <a:pt x="4632" y="5420"/>
                  <a:pt x="3907" y="4789"/>
                  <a:pt x="3088" y="4789"/>
                </a:cubicBezTo>
                <a:cubicBezTo>
                  <a:pt x="2143" y="4789"/>
                  <a:pt x="1387" y="5514"/>
                  <a:pt x="1387" y="6459"/>
                </a:cubicBezTo>
                <a:cubicBezTo>
                  <a:pt x="1387" y="6995"/>
                  <a:pt x="1576" y="7404"/>
                  <a:pt x="1954" y="7719"/>
                </a:cubicBezTo>
                <a:cubicBezTo>
                  <a:pt x="788" y="8192"/>
                  <a:pt x="1" y="9295"/>
                  <a:pt x="1" y="10555"/>
                </a:cubicBezTo>
                <a:lnTo>
                  <a:pt x="1" y="11279"/>
                </a:lnTo>
                <a:cubicBezTo>
                  <a:pt x="1" y="11468"/>
                  <a:pt x="158" y="11626"/>
                  <a:pt x="379" y="11626"/>
                </a:cubicBezTo>
                <a:lnTo>
                  <a:pt x="11342" y="11626"/>
                </a:lnTo>
                <a:cubicBezTo>
                  <a:pt x="11563" y="11626"/>
                  <a:pt x="11721" y="11468"/>
                  <a:pt x="11721" y="11279"/>
                </a:cubicBezTo>
                <a:lnTo>
                  <a:pt x="11721" y="5798"/>
                </a:lnTo>
                <a:cubicBezTo>
                  <a:pt x="11626" y="4537"/>
                  <a:pt x="10838" y="3435"/>
                  <a:pt x="9736" y="2962"/>
                </a:cubicBezTo>
                <a:lnTo>
                  <a:pt x="9767" y="2931"/>
                </a:lnTo>
                <a:cubicBezTo>
                  <a:pt x="10082" y="2616"/>
                  <a:pt x="10303" y="2175"/>
                  <a:pt x="10303" y="1702"/>
                </a:cubicBezTo>
                <a:cubicBezTo>
                  <a:pt x="10303" y="757"/>
                  <a:pt x="9547" y="1"/>
                  <a:pt x="860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8"/>
                                        </p:tgtEl>
                                        <p:attrNameLst>
                                          <p:attrName>style.visibility</p:attrName>
                                        </p:attrNameLst>
                                      </p:cBhvr>
                                      <p:to>
                                        <p:strVal val="visible"/>
                                      </p:to>
                                    </p:set>
                                    <p:animEffect filter="fade" transition="in">
                                      <p:cBhvr>
                                        <p:cTn dur="1000"/>
                                        <p:tgtEl>
                                          <p:spTgt spid="16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9"/>
                                        </p:tgtEl>
                                        <p:attrNameLst>
                                          <p:attrName>style.visibility</p:attrName>
                                        </p:attrNameLst>
                                      </p:cBhvr>
                                      <p:to>
                                        <p:strVal val="visible"/>
                                      </p:to>
                                    </p:set>
                                    <p:animEffect filter="fade" transition="in">
                                      <p:cBhvr>
                                        <p:cTn dur="1000"/>
                                        <p:tgtEl>
                                          <p:spTgt spid="1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0"/>
                                        </p:tgtEl>
                                        <p:attrNameLst>
                                          <p:attrName>style.visibility</p:attrName>
                                        </p:attrNameLst>
                                      </p:cBhvr>
                                      <p:to>
                                        <p:strVal val="visible"/>
                                      </p:to>
                                    </p:set>
                                    <p:animEffect filter="fade" transition="in">
                                      <p:cBhvr>
                                        <p:cTn dur="1000"/>
                                        <p:tgtEl>
                                          <p:spTgt spid="1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75" name="Shape 1675"/>
        <p:cNvGrpSpPr/>
        <p:nvPr/>
      </p:nvGrpSpPr>
      <p:grpSpPr>
        <a:xfrm>
          <a:off x="0" y="0"/>
          <a:ext cx="0" cy="0"/>
          <a:chOff x="0" y="0"/>
          <a:chExt cx="0" cy="0"/>
        </a:xfrm>
      </p:grpSpPr>
      <p:sp>
        <p:nvSpPr>
          <p:cNvPr id="1676" name="Google Shape;1676;p58"/>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58"/>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58"/>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58"/>
          <p:cNvSpPr txBox="1"/>
          <p:nvPr>
            <p:ph idx="1" type="subTitle"/>
          </p:nvPr>
        </p:nvSpPr>
        <p:spPr>
          <a:xfrm>
            <a:off x="1545925" y="3394600"/>
            <a:ext cx="1881300" cy="121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Often the ToC is created by upper </a:t>
            </a:r>
            <a:r>
              <a:rPr lang="es"/>
              <a:t>management</a:t>
            </a:r>
            <a:r>
              <a:rPr lang="es"/>
              <a:t> or a contractor. Reduces practitioner voice, buy in, and knowledge of the ToC.</a:t>
            </a:r>
            <a:endParaRPr/>
          </a:p>
        </p:txBody>
      </p:sp>
      <p:sp>
        <p:nvSpPr>
          <p:cNvPr id="1680" name="Google Shape;1680;p58"/>
          <p:cNvSpPr txBox="1"/>
          <p:nvPr>
            <p:ph idx="2" type="subTitle"/>
          </p:nvPr>
        </p:nvSpPr>
        <p:spPr>
          <a:xfrm>
            <a:off x="3825050" y="3394600"/>
            <a:ext cx="1881300" cy="121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ToC always march forward. However, there is rarey time or space for “in the moment” iterative learning and program modification.</a:t>
            </a:r>
            <a:endParaRPr/>
          </a:p>
        </p:txBody>
      </p:sp>
      <p:sp>
        <p:nvSpPr>
          <p:cNvPr id="1681" name="Google Shape;1681;p58"/>
          <p:cNvSpPr txBox="1"/>
          <p:nvPr>
            <p:ph idx="3" type="subTitle"/>
          </p:nvPr>
        </p:nvSpPr>
        <p:spPr>
          <a:xfrm>
            <a:off x="6088325" y="3394600"/>
            <a:ext cx="1881300" cy="114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ToC can join the collection of files, books, and reports on the dusty shelf. Programs usually change over time. </a:t>
            </a:r>
            <a:r>
              <a:rPr lang="es"/>
              <a:t> </a:t>
            </a:r>
            <a:endParaRPr/>
          </a:p>
        </p:txBody>
      </p:sp>
      <p:sp>
        <p:nvSpPr>
          <p:cNvPr id="1682" name="Google Shape;1682;p58"/>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Given from Outside</a:t>
            </a:r>
            <a:endParaRPr/>
          </a:p>
        </p:txBody>
      </p:sp>
      <p:sp>
        <p:nvSpPr>
          <p:cNvPr id="1683" name="Google Shape;1683;p58"/>
          <p:cNvSpPr txBox="1"/>
          <p:nvPr>
            <p:ph idx="5" type="subTitle"/>
          </p:nvPr>
        </p:nvSpPr>
        <p:spPr>
          <a:xfrm>
            <a:off x="3825050" y="2761300"/>
            <a:ext cx="19557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Too Linear</a:t>
            </a:r>
            <a:endParaRPr/>
          </a:p>
        </p:txBody>
      </p:sp>
      <p:sp>
        <p:nvSpPr>
          <p:cNvPr id="1684" name="Google Shape;1684;p58"/>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Never Updated</a:t>
            </a:r>
            <a:endParaRPr/>
          </a:p>
        </p:txBody>
      </p:sp>
      <p:sp>
        <p:nvSpPr>
          <p:cNvPr id="1685" name="Google Shape;1685;p58"/>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Three critiques</a:t>
            </a:r>
            <a:endParaRPr/>
          </a:p>
        </p:txBody>
      </p:sp>
      <p:sp>
        <p:nvSpPr>
          <p:cNvPr id="1686" name="Google Shape;1686;p58"/>
          <p:cNvSpPr/>
          <p:nvPr/>
        </p:nvSpPr>
        <p:spPr>
          <a:xfrm>
            <a:off x="2318203" y="2192376"/>
            <a:ext cx="336724" cy="336753"/>
          </a:xfrm>
          <a:custGeom>
            <a:rect b="b" l="l" r="r" t="t"/>
            <a:pathLst>
              <a:path extrusionOk="0" h="11753" w="11752">
                <a:moveTo>
                  <a:pt x="9672" y="725"/>
                </a:moveTo>
                <a:lnTo>
                  <a:pt x="9672" y="4191"/>
                </a:lnTo>
                <a:cubicBezTo>
                  <a:pt x="9546" y="4160"/>
                  <a:pt x="9420" y="4160"/>
                  <a:pt x="9294" y="4160"/>
                </a:cubicBezTo>
                <a:cubicBezTo>
                  <a:pt x="9200" y="4160"/>
                  <a:pt x="9074" y="4191"/>
                  <a:pt x="8948" y="4223"/>
                </a:cubicBezTo>
                <a:lnTo>
                  <a:pt x="8948" y="3844"/>
                </a:lnTo>
                <a:cubicBezTo>
                  <a:pt x="8948" y="3277"/>
                  <a:pt x="8475" y="2805"/>
                  <a:pt x="7939" y="2805"/>
                </a:cubicBezTo>
                <a:cubicBezTo>
                  <a:pt x="7813" y="2805"/>
                  <a:pt x="7687" y="2836"/>
                  <a:pt x="7561" y="2836"/>
                </a:cubicBezTo>
                <a:lnTo>
                  <a:pt x="7561" y="2458"/>
                </a:lnTo>
                <a:cubicBezTo>
                  <a:pt x="7561" y="1891"/>
                  <a:pt x="7089" y="1419"/>
                  <a:pt x="6553" y="1419"/>
                </a:cubicBezTo>
                <a:cubicBezTo>
                  <a:pt x="6427" y="1419"/>
                  <a:pt x="6364" y="1419"/>
                  <a:pt x="6238" y="1482"/>
                </a:cubicBezTo>
                <a:cubicBezTo>
                  <a:pt x="6427" y="1041"/>
                  <a:pt x="6837" y="725"/>
                  <a:pt x="7246" y="725"/>
                </a:cubicBezTo>
                <a:close/>
                <a:moveTo>
                  <a:pt x="11090" y="1419"/>
                </a:moveTo>
                <a:lnTo>
                  <a:pt x="11090" y="4884"/>
                </a:lnTo>
                <a:cubicBezTo>
                  <a:pt x="10964" y="4853"/>
                  <a:pt x="10838" y="4853"/>
                  <a:pt x="10712" y="4853"/>
                </a:cubicBezTo>
                <a:cubicBezTo>
                  <a:pt x="10617" y="4853"/>
                  <a:pt x="10491" y="4884"/>
                  <a:pt x="10365" y="4884"/>
                </a:cubicBezTo>
                <a:lnTo>
                  <a:pt x="10365" y="1419"/>
                </a:lnTo>
                <a:close/>
                <a:moveTo>
                  <a:pt x="4537" y="725"/>
                </a:moveTo>
                <a:cubicBezTo>
                  <a:pt x="5104" y="725"/>
                  <a:pt x="5577" y="1198"/>
                  <a:pt x="5577" y="1734"/>
                </a:cubicBezTo>
                <a:lnTo>
                  <a:pt x="5577" y="5010"/>
                </a:lnTo>
                <a:lnTo>
                  <a:pt x="4474" y="6113"/>
                </a:lnTo>
                <a:cubicBezTo>
                  <a:pt x="4253" y="6302"/>
                  <a:pt x="4096" y="6585"/>
                  <a:pt x="4033" y="6869"/>
                </a:cubicBezTo>
                <a:lnTo>
                  <a:pt x="2143" y="6869"/>
                </a:lnTo>
                <a:lnTo>
                  <a:pt x="2143" y="725"/>
                </a:lnTo>
                <a:close/>
                <a:moveTo>
                  <a:pt x="1418" y="1419"/>
                </a:moveTo>
                <a:lnTo>
                  <a:pt x="1418" y="7247"/>
                </a:lnTo>
                <a:cubicBezTo>
                  <a:pt x="1418" y="7468"/>
                  <a:pt x="1575" y="7625"/>
                  <a:pt x="1796" y="7625"/>
                </a:cubicBezTo>
                <a:lnTo>
                  <a:pt x="3938" y="7625"/>
                </a:lnTo>
                <a:cubicBezTo>
                  <a:pt x="4001" y="7846"/>
                  <a:pt x="4064" y="8098"/>
                  <a:pt x="4190" y="8287"/>
                </a:cubicBezTo>
                <a:lnTo>
                  <a:pt x="725" y="8287"/>
                </a:lnTo>
                <a:lnTo>
                  <a:pt x="725" y="1419"/>
                </a:lnTo>
                <a:close/>
                <a:moveTo>
                  <a:pt x="6648" y="2112"/>
                </a:moveTo>
                <a:cubicBezTo>
                  <a:pt x="6837" y="2112"/>
                  <a:pt x="6994" y="2269"/>
                  <a:pt x="6994" y="2458"/>
                </a:cubicBezTo>
                <a:lnTo>
                  <a:pt x="6994" y="6554"/>
                </a:lnTo>
                <a:cubicBezTo>
                  <a:pt x="6994" y="6743"/>
                  <a:pt x="7152" y="6900"/>
                  <a:pt x="7341" y="6900"/>
                </a:cubicBezTo>
                <a:cubicBezTo>
                  <a:pt x="7530" y="6900"/>
                  <a:pt x="7687" y="6743"/>
                  <a:pt x="7687" y="6554"/>
                </a:cubicBezTo>
                <a:lnTo>
                  <a:pt x="7687" y="3844"/>
                </a:lnTo>
                <a:cubicBezTo>
                  <a:pt x="7687" y="3624"/>
                  <a:pt x="7845" y="3466"/>
                  <a:pt x="8065" y="3466"/>
                </a:cubicBezTo>
                <a:cubicBezTo>
                  <a:pt x="8254" y="3466"/>
                  <a:pt x="8412" y="3624"/>
                  <a:pt x="8412" y="3844"/>
                </a:cubicBezTo>
                <a:lnTo>
                  <a:pt x="8412" y="6554"/>
                </a:lnTo>
                <a:cubicBezTo>
                  <a:pt x="8412" y="6743"/>
                  <a:pt x="8570" y="6900"/>
                  <a:pt x="8759" y="6900"/>
                </a:cubicBezTo>
                <a:cubicBezTo>
                  <a:pt x="8948" y="6900"/>
                  <a:pt x="9105" y="6743"/>
                  <a:pt x="9105" y="6554"/>
                </a:cubicBezTo>
                <a:lnTo>
                  <a:pt x="9105" y="5168"/>
                </a:lnTo>
                <a:cubicBezTo>
                  <a:pt x="9105" y="4979"/>
                  <a:pt x="9263" y="4821"/>
                  <a:pt x="9483" y="4821"/>
                </a:cubicBezTo>
                <a:cubicBezTo>
                  <a:pt x="9672" y="4821"/>
                  <a:pt x="9830" y="4979"/>
                  <a:pt x="9830" y="5168"/>
                </a:cubicBezTo>
                <a:lnTo>
                  <a:pt x="9830" y="6554"/>
                </a:lnTo>
                <a:cubicBezTo>
                  <a:pt x="9830" y="6743"/>
                  <a:pt x="9987" y="6900"/>
                  <a:pt x="10176" y="6900"/>
                </a:cubicBezTo>
                <a:cubicBezTo>
                  <a:pt x="10365" y="6900"/>
                  <a:pt x="10523" y="6743"/>
                  <a:pt x="10523" y="6554"/>
                </a:cubicBezTo>
                <a:lnTo>
                  <a:pt x="10523" y="5892"/>
                </a:lnTo>
                <a:cubicBezTo>
                  <a:pt x="10523" y="5672"/>
                  <a:pt x="10680" y="5514"/>
                  <a:pt x="10901" y="5514"/>
                </a:cubicBezTo>
                <a:cubicBezTo>
                  <a:pt x="11090" y="5514"/>
                  <a:pt x="11247" y="5672"/>
                  <a:pt x="11247" y="5892"/>
                </a:cubicBezTo>
                <a:cubicBezTo>
                  <a:pt x="11090" y="5955"/>
                  <a:pt x="11090" y="8633"/>
                  <a:pt x="11090" y="8791"/>
                </a:cubicBezTo>
                <a:cubicBezTo>
                  <a:pt x="11090" y="9043"/>
                  <a:pt x="10995" y="9232"/>
                  <a:pt x="10838" y="9389"/>
                </a:cubicBezTo>
                <a:cubicBezTo>
                  <a:pt x="10586" y="9673"/>
                  <a:pt x="10397" y="10051"/>
                  <a:pt x="10397" y="10460"/>
                </a:cubicBezTo>
                <a:lnTo>
                  <a:pt x="10397" y="11028"/>
                </a:lnTo>
                <a:lnTo>
                  <a:pt x="6270" y="11028"/>
                </a:lnTo>
                <a:lnTo>
                  <a:pt x="6270" y="10397"/>
                </a:lnTo>
                <a:cubicBezTo>
                  <a:pt x="6270" y="10051"/>
                  <a:pt x="6144" y="9673"/>
                  <a:pt x="5923" y="9389"/>
                </a:cubicBezTo>
                <a:lnTo>
                  <a:pt x="4852" y="7972"/>
                </a:lnTo>
                <a:cubicBezTo>
                  <a:pt x="4537" y="7562"/>
                  <a:pt x="4600" y="6995"/>
                  <a:pt x="4946" y="6617"/>
                </a:cubicBezTo>
                <a:lnTo>
                  <a:pt x="5577" y="5987"/>
                </a:lnTo>
                <a:lnTo>
                  <a:pt x="5577" y="6554"/>
                </a:lnTo>
                <a:cubicBezTo>
                  <a:pt x="5577" y="6743"/>
                  <a:pt x="5734" y="6900"/>
                  <a:pt x="5923" y="6900"/>
                </a:cubicBezTo>
                <a:cubicBezTo>
                  <a:pt x="6112" y="6900"/>
                  <a:pt x="6270" y="6743"/>
                  <a:pt x="6270" y="6554"/>
                </a:cubicBezTo>
                <a:lnTo>
                  <a:pt x="6270" y="2458"/>
                </a:lnTo>
                <a:cubicBezTo>
                  <a:pt x="6270" y="2269"/>
                  <a:pt x="6427" y="2112"/>
                  <a:pt x="6648" y="2112"/>
                </a:cubicBezTo>
                <a:close/>
                <a:moveTo>
                  <a:pt x="1733" y="1"/>
                </a:moveTo>
                <a:cubicBezTo>
                  <a:pt x="1544" y="1"/>
                  <a:pt x="1386" y="158"/>
                  <a:pt x="1386" y="379"/>
                </a:cubicBezTo>
                <a:lnTo>
                  <a:pt x="1386" y="725"/>
                </a:lnTo>
                <a:lnTo>
                  <a:pt x="378" y="725"/>
                </a:lnTo>
                <a:cubicBezTo>
                  <a:pt x="158" y="725"/>
                  <a:pt x="0" y="883"/>
                  <a:pt x="0" y="1072"/>
                </a:cubicBezTo>
                <a:lnTo>
                  <a:pt x="0" y="8602"/>
                </a:lnTo>
                <a:cubicBezTo>
                  <a:pt x="0" y="8791"/>
                  <a:pt x="158" y="8948"/>
                  <a:pt x="378" y="8948"/>
                </a:cubicBezTo>
                <a:lnTo>
                  <a:pt x="4663" y="8948"/>
                </a:lnTo>
                <a:lnTo>
                  <a:pt x="5293" y="9830"/>
                </a:lnTo>
                <a:cubicBezTo>
                  <a:pt x="5419" y="9988"/>
                  <a:pt x="5482" y="10208"/>
                  <a:pt x="5482" y="10460"/>
                </a:cubicBezTo>
                <a:lnTo>
                  <a:pt x="5482" y="11406"/>
                </a:lnTo>
                <a:cubicBezTo>
                  <a:pt x="5482" y="11595"/>
                  <a:pt x="5640" y="11752"/>
                  <a:pt x="5829" y="11752"/>
                </a:cubicBezTo>
                <a:lnTo>
                  <a:pt x="10649" y="11752"/>
                </a:lnTo>
                <a:cubicBezTo>
                  <a:pt x="10838" y="11752"/>
                  <a:pt x="10995" y="11595"/>
                  <a:pt x="10995" y="11406"/>
                </a:cubicBezTo>
                <a:lnTo>
                  <a:pt x="10995" y="10460"/>
                </a:lnTo>
                <a:cubicBezTo>
                  <a:pt x="10995" y="10208"/>
                  <a:pt x="11090" y="10019"/>
                  <a:pt x="11247" y="9862"/>
                </a:cubicBezTo>
                <a:cubicBezTo>
                  <a:pt x="11500" y="9578"/>
                  <a:pt x="11657" y="9200"/>
                  <a:pt x="11657" y="8791"/>
                </a:cubicBezTo>
                <a:lnTo>
                  <a:pt x="11657" y="1072"/>
                </a:lnTo>
                <a:cubicBezTo>
                  <a:pt x="11752" y="883"/>
                  <a:pt x="11594" y="725"/>
                  <a:pt x="11405" y="725"/>
                </a:cubicBezTo>
                <a:lnTo>
                  <a:pt x="10365" y="725"/>
                </a:lnTo>
                <a:lnTo>
                  <a:pt x="10365" y="379"/>
                </a:lnTo>
                <a:cubicBezTo>
                  <a:pt x="10365" y="158"/>
                  <a:pt x="10208" y="1"/>
                  <a:pt x="10019" y="1"/>
                </a:cubicBezTo>
                <a:lnTo>
                  <a:pt x="7246" y="1"/>
                </a:lnTo>
                <a:cubicBezTo>
                  <a:pt x="6711" y="1"/>
                  <a:pt x="6207" y="284"/>
                  <a:pt x="5892" y="662"/>
                </a:cubicBezTo>
                <a:cubicBezTo>
                  <a:pt x="5577" y="253"/>
                  <a:pt x="5041" y="1"/>
                  <a:pt x="45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7" name="Google Shape;1687;p58"/>
          <p:cNvGrpSpPr/>
          <p:nvPr/>
        </p:nvGrpSpPr>
        <p:grpSpPr>
          <a:xfrm>
            <a:off x="4483137" y="2208801"/>
            <a:ext cx="549299" cy="212013"/>
            <a:chOff x="4659775" y="2072775"/>
            <a:chExt cx="74325" cy="28700"/>
          </a:xfrm>
        </p:grpSpPr>
        <p:sp>
          <p:nvSpPr>
            <p:cNvPr id="1688" name="Google Shape;1688;p58"/>
            <p:cNvSpPr/>
            <p:nvPr/>
          </p:nvSpPr>
          <p:spPr>
            <a:xfrm>
              <a:off x="4659775" y="2072775"/>
              <a:ext cx="38075" cy="28700"/>
            </a:xfrm>
            <a:custGeom>
              <a:rect b="b" l="l" r="r" t="t"/>
              <a:pathLst>
                <a:path extrusionOk="0" h="1148" w="1523">
                  <a:moveTo>
                    <a:pt x="1" y="0"/>
                  </a:moveTo>
                  <a:lnTo>
                    <a:pt x="578" y="570"/>
                  </a:lnTo>
                  <a:lnTo>
                    <a:pt x="1" y="1147"/>
                  </a:lnTo>
                  <a:lnTo>
                    <a:pt x="945" y="1147"/>
                  </a:lnTo>
                  <a:lnTo>
                    <a:pt x="1522" y="570"/>
                  </a:lnTo>
                  <a:lnTo>
                    <a:pt x="945"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58"/>
            <p:cNvSpPr/>
            <p:nvPr/>
          </p:nvSpPr>
          <p:spPr>
            <a:xfrm>
              <a:off x="4691875" y="2072775"/>
              <a:ext cx="24550" cy="28700"/>
            </a:xfrm>
            <a:custGeom>
              <a:rect b="b" l="l" r="r" t="t"/>
              <a:pathLst>
                <a:path extrusionOk="0" h="1148" w="982">
                  <a:moveTo>
                    <a:pt x="0" y="0"/>
                  </a:moveTo>
                  <a:lnTo>
                    <a:pt x="570" y="570"/>
                  </a:lnTo>
                  <a:lnTo>
                    <a:pt x="0" y="1147"/>
                  </a:lnTo>
                  <a:lnTo>
                    <a:pt x="411" y="1147"/>
                  </a:lnTo>
                  <a:lnTo>
                    <a:pt x="981" y="570"/>
                  </a:lnTo>
                  <a:lnTo>
                    <a:pt x="411"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58"/>
            <p:cNvSpPr/>
            <p:nvPr/>
          </p:nvSpPr>
          <p:spPr>
            <a:xfrm>
              <a:off x="4709350" y="2072775"/>
              <a:ext cx="24750" cy="28700"/>
            </a:xfrm>
            <a:custGeom>
              <a:rect b="b" l="l" r="r" t="t"/>
              <a:pathLst>
                <a:path extrusionOk="0" h="1148" w="990">
                  <a:moveTo>
                    <a:pt x="1" y="0"/>
                  </a:moveTo>
                  <a:lnTo>
                    <a:pt x="578" y="570"/>
                  </a:lnTo>
                  <a:lnTo>
                    <a:pt x="1" y="1147"/>
                  </a:lnTo>
                  <a:lnTo>
                    <a:pt x="412" y="1147"/>
                  </a:lnTo>
                  <a:lnTo>
                    <a:pt x="989" y="570"/>
                  </a:lnTo>
                  <a:lnTo>
                    <a:pt x="412"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1" name="Google Shape;1691;p58"/>
          <p:cNvGrpSpPr/>
          <p:nvPr/>
        </p:nvGrpSpPr>
        <p:grpSpPr>
          <a:xfrm>
            <a:off x="6836899" y="2187994"/>
            <a:ext cx="384160" cy="345505"/>
            <a:chOff x="4721625" y="1420750"/>
            <a:chExt cx="74850" cy="67300"/>
          </a:xfrm>
        </p:grpSpPr>
        <p:sp>
          <p:nvSpPr>
            <p:cNvPr id="1692" name="Google Shape;1692;p58"/>
            <p:cNvSpPr/>
            <p:nvPr/>
          </p:nvSpPr>
          <p:spPr>
            <a:xfrm>
              <a:off x="4729200" y="1468375"/>
              <a:ext cx="24175" cy="19675"/>
            </a:xfrm>
            <a:custGeom>
              <a:rect b="b" l="l" r="r" t="t"/>
              <a:pathLst>
                <a:path extrusionOk="0" h="787" w="967">
                  <a:moveTo>
                    <a:pt x="404" y="0"/>
                  </a:moveTo>
                  <a:lnTo>
                    <a:pt x="0" y="238"/>
                  </a:lnTo>
                  <a:cubicBezTo>
                    <a:pt x="231" y="549"/>
                    <a:pt x="577" y="751"/>
                    <a:pt x="967" y="787"/>
                  </a:cubicBezTo>
                  <a:lnTo>
                    <a:pt x="967" y="318"/>
                  </a:lnTo>
                  <a:cubicBezTo>
                    <a:pt x="743" y="282"/>
                    <a:pt x="548" y="174"/>
                    <a:pt x="40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58"/>
            <p:cNvSpPr/>
            <p:nvPr/>
          </p:nvSpPr>
          <p:spPr>
            <a:xfrm>
              <a:off x="4721625" y="1440775"/>
              <a:ext cx="14450" cy="27975"/>
            </a:xfrm>
            <a:custGeom>
              <a:rect b="b" l="l" r="r" t="t"/>
              <a:pathLst>
                <a:path extrusionOk="0" h="1119" w="578">
                  <a:moveTo>
                    <a:pt x="159" y="1"/>
                  </a:moveTo>
                  <a:cubicBezTo>
                    <a:pt x="0" y="354"/>
                    <a:pt x="8" y="765"/>
                    <a:pt x="173" y="1119"/>
                  </a:cubicBezTo>
                  <a:lnTo>
                    <a:pt x="577" y="881"/>
                  </a:lnTo>
                  <a:cubicBezTo>
                    <a:pt x="491" y="679"/>
                    <a:pt x="491" y="448"/>
                    <a:pt x="563" y="232"/>
                  </a:cubicBezTo>
                  <a:lnTo>
                    <a:pt x="159"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58"/>
            <p:cNvSpPr/>
            <p:nvPr/>
          </p:nvSpPr>
          <p:spPr>
            <a:xfrm>
              <a:off x="4728825" y="1420750"/>
              <a:ext cx="67650" cy="43325"/>
            </a:xfrm>
            <a:custGeom>
              <a:rect b="b" l="l" r="r" t="t"/>
              <a:pathLst>
                <a:path extrusionOk="0" h="1733" w="2706">
                  <a:moveTo>
                    <a:pt x="1094" y="0"/>
                  </a:moveTo>
                  <a:cubicBezTo>
                    <a:pt x="689" y="0"/>
                    <a:pt x="279" y="180"/>
                    <a:pt x="1" y="578"/>
                  </a:cubicBezTo>
                  <a:lnTo>
                    <a:pt x="405" y="809"/>
                  </a:lnTo>
                  <a:cubicBezTo>
                    <a:pt x="587" y="568"/>
                    <a:pt x="845" y="459"/>
                    <a:pt x="1100" y="459"/>
                  </a:cubicBezTo>
                  <a:cubicBezTo>
                    <a:pt x="1532" y="459"/>
                    <a:pt x="1955" y="770"/>
                    <a:pt x="1992" y="1278"/>
                  </a:cubicBezTo>
                  <a:lnTo>
                    <a:pt x="1754" y="1278"/>
                  </a:lnTo>
                  <a:lnTo>
                    <a:pt x="2215" y="1732"/>
                  </a:lnTo>
                  <a:lnTo>
                    <a:pt x="2706" y="1278"/>
                  </a:lnTo>
                  <a:lnTo>
                    <a:pt x="2460" y="1278"/>
                  </a:lnTo>
                  <a:cubicBezTo>
                    <a:pt x="2415" y="484"/>
                    <a:pt x="1760" y="0"/>
                    <a:pt x="1094"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9"/>
                                        </p:tgtEl>
                                        <p:attrNameLst>
                                          <p:attrName>style.visibility</p:attrName>
                                        </p:attrNameLst>
                                      </p:cBhvr>
                                      <p:to>
                                        <p:strVal val="visible"/>
                                      </p:to>
                                    </p:set>
                                    <p:animEffect filter="fade" transition="in">
                                      <p:cBhvr>
                                        <p:cTn dur="1000"/>
                                        <p:tgtEl>
                                          <p:spTgt spid="16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gtEl>
                                        <p:attrNameLst>
                                          <p:attrName>style.visibility</p:attrName>
                                        </p:attrNameLst>
                                      </p:cBhvr>
                                      <p:to>
                                        <p:strVal val="visible"/>
                                      </p:to>
                                    </p:set>
                                    <p:animEffect filter="fade" transition="in">
                                      <p:cBhvr>
                                        <p:cTn dur="1000"/>
                                        <p:tgtEl>
                                          <p:spTgt spid="1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1"/>
                                        </p:tgtEl>
                                        <p:attrNameLst>
                                          <p:attrName>style.visibility</p:attrName>
                                        </p:attrNameLst>
                                      </p:cBhvr>
                                      <p:to>
                                        <p:strVal val="visible"/>
                                      </p:to>
                                    </p:set>
                                    <p:animEffect filter="fade" transition="in">
                                      <p:cBhvr>
                                        <p:cTn dur="1000"/>
                                        <p:tgtEl>
                                          <p:spTgt spid="1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98" name="Shape 1698"/>
        <p:cNvGrpSpPr/>
        <p:nvPr/>
      </p:nvGrpSpPr>
      <p:grpSpPr>
        <a:xfrm>
          <a:off x="0" y="0"/>
          <a:ext cx="0" cy="0"/>
          <a:chOff x="0" y="0"/>
          <a:chExt cx="0" cy="0"/>
        </a:xfrm>
      </p:grpSpPr>
      <p:sp>
        <p:nvSpPr>
          <p:cNvPr id="1699" name="Google Shape;1699;p59"/>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59"/>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59"/>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59"/>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703" name="Google Shape;1703;p59"/>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704" name="Google Shape;1704;p59"/>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705" name="Google Shape;1705;p59"/>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706" name="Google Shape;1706;p59"/>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707" name="Google Shape;1707;p59"/>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708" name="Google Shape;1708;p59"/>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Dr. D’s Example</a:t>
            </a:r>
            <a:endParaRPr/>
          </a:p>
        </p:txBody>
      </p:sp>
      <p:grpSp>
        <p:nvGrpSpPr>
          <p:cNvPr id="1709" name="Google Shape;1709;p59"/>
          <p:cNvGrpSpPr/>
          <p:nvPr/>
        </p:nvGrpSpPr>
        <p:grpSpPr>
          <a:xfrm>
            <a:off x="6903653" y="2193730"/>
            <a:ext cx="334031" cy="334031"/>
            <a:chOff x="-34776500" y="2631825"/>
            <a:chExt cx="291450" cy="291450"/>
          </a:xfrm>
        </p:grpSpPr>
        <p:sp>
          <p:nvSpPr>
            <p:cNvPr id="1710" name="Google Shape;1710;p59"/>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59"/>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59"/>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3" name="Google Shape;1713;p59"/>
          <p:cNvGrpSpPr/>
          <p:nvPr/>
        </p:nvGrpSpPr>
        <p:grpSpPr>
          <a:xfrm>
            <a:off x="4609670" y="2192119"/>
            <a:ext cx="337177" cy="337247"/>
            <a:chOff x="5049725" y="2027900"/>
            <a:chExt cx="481750" cy="481850"/>
          </a:xfrm>
        </p:grpSpPr>
        <p:sp>
          <p:nvSpPr>
            <p:cNvPr id="1714" name="Google Shape;1714;p59"/>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15" name="Google Shape;1715;p59"/>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16" name="Google Shape;1716;p59"/>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17" name="Google Shape;1717;p59"/>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18" name="Google Shape;1718;p59"/>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19" name="Google Shape;1719;p59"/>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20" name="Google Shape;1720;p59"/>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21" name="Google Shape;1721;p59"/>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722" name="Google Shape;1722;p59"/>
          <p:cNvGrpSpPr/>
          <p:nvPr/>
        </p:nvGrpSpPr>
        <p:grpSpPr>
          <a:xfrm>
            <a:off x="2320278" y="2194573"/>
            <a:ext cx="332587" cy="332335"/>
            <a:chOff x="1413250" y="2680675"/>
            <a:chExt cx="297750" cy="297525"/>
          </a:xfrm>
        </p:grpSpPr>
        <p:sp>
          <p:nvSpPr>
            <p:cNvPr id="1723" name="Google Shape;1723;p59"/>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59"/>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59"/>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59"/>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7" name="Google Shape;1727;p59"/>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8" name="Google Shape;1728;p59"/>
          <p:cNvPicPr preferRelativeResize="0"/>
          <p:nvPr/>
        </p:nvPicPr>
        <p:blipFill>
          <a:blip r:embed="rId3">
            <a:alphaModFix/>
          </a:blip>
          <a:stretch>
            <a:fillRect/>
          </a:stretch>
        </p:blipFill>
        <p:spPr>
          <a:xfrm>
            <a:off x="2230175" y="370700"/>
            <a:ext cx="5922625" cy="467767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32" name="Shape 1732"/>
        <p:cNvGrpSpPr/>
        <p:nvPr/>
      </p:nvGrpSpPr>
      <p:grpSpPr>
        <a:xfrm>
          <a:off x="0" y="0"/>
          <a:ext cx="0" cy="0"/>
          <a:chOff x="0" y="0"/>
          <a:chExt cx="0" cy="0"/>
        </a:xfrm>
      </p:grpSpPr>
      <p:sp>
        <p:nvSpPr>
          <p:cNvPr id="1733" name="Google Shape;1733;p60"/>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60"/>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60"/>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60"/>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737" name="Google Shape;1737;p60"/>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738" name="Google Shape;1738;p60"/>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739" name="Google Shape;1739;p60"/>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740" name="Google Shape;1740;p60"/>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741" name="Google Shape;1741;p60"/>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742" name="Google Shape;1742;p60"/>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Dr. D’s Example</a:t>
            </a:r>
            <a:endParaRPr/>
          </a:p>
        </p:txBody>
      </p:sp>
      <p:grpSp>
        <p:nvGrpSpPr>
          <p:cNvPr id="1743" name="Google Shape;1743;p60"/>
          <p:cNvGrpSpPr/>
          <p:nvPr/>
        </p:nvGrpSpPr>
        <p:grpSpPr>
          <a:xfrm>
            <a:off x="6903653" y="2193730"/>
            <a:ext cx="334031" cy="334031"/>
            <a:chOff x="-34776500" y="2631825"/>
            <a:chExt cx="291450" cy="291450"/>
          </a:xfrm>
        </p:grpSpPr>
        <p:sp>
          <p:nvSpPr>
            <p:cNvPr id="1744" name="Google Shape;1744;p60"/>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60"/>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60"/>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p60"/>
          <p:cNvGrpSpPr/>
          <p:nvPr/>
        </p:nvGrpSpPr>
        <p:grpSpPr>
          <a:xfrm>
            <a:off x="4609670" y="2192119"/>
            <a:ext cx="337177" cy="337247"/>
            <a:chOff x="5049725" y="2027900"/>
            <a:chExt cx="481750" cy="481850"/>
          </a:xfrm>
        </p:grpSpPr>
        <p:sp>
          <p:nvSpPr>
            <p:cNvPr id="1748" name="Google Shape;1748;p60"/>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49" name="Google Shape;1749;p60"/>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50" name="Google Shape;1750;p60"/>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51" name="Google Shape;1751;p60"/>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52" name="Google Shape;1752;p60"/>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53" name="Google Shape;1753;p60"/>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54" name="Google Shape;1754;p60"/>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55" name="Google Shape;1755;p60"/>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756" name="Google Shape;1756;p60"/>
          <p:cNvGrpSpPr/>
          <p:nvPr/>
        </p:nvGrpSpPr>
        <p:grpSpPr>
          <a:xfrm>
            <a:off x="2320278" y="2194573"/>
            <a:ext cx="332587" cy="332335"/>
            <a:chOff x="1413250" y="2680675"/>
            <a:chExt cx="297750" cy="297525"/>
          </a:xfrm>
        </p:grpSpPr>
        <p:sp>
          <p:nvSpPr>
            <p:cNvPr id="1757" name="Google Shape;1757;p60"/>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60"/>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60"/>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60"/>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1" name="Google Shape;1761;p60"/>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2" name="Google Shape;1762;p60"/>
          <p:cNvPicPr preferRelativeResize="0"/>
          <p:nvPr/>
        </p:nvPicPr>
        <p:blipFill>
          <a:blip r:embed="rId3">
            <a:alphaModFix/>
          </a:blip>
          <a:stretch>
            <a:fillRect/>
          </a:stretch>
        </p:blipFill>
        <p:spPr>
          <a:xfrm>
            <a:off x="2395649" y="773925"/>
            <a:ext cx="5913799" cy="4387650"/>
          </a:xfrm>
          <a:prstGeom prst="rect">
            <a:avLst/>
          </a:prstGeom>
          <a:noFill/>
          <a:ln>
            <a:noFill/>
          </a:ln>
        </p:spPr>
      </p:pic>
      <p:sp>
        <p:nvSpPr>
          <p:cNvPr id="1763" name="Google Shape;1763;p60"/>
          <p:cNvSpPr txBox="1"/>
          <p:nvPr/>
        </p:nvSpPr>
        <p:spPr>
          <a:xfrm>
            <a:off x="3434750" y="346200"/>
            <a:ext cx="37212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Inconsolata"/>
                <a:ea typeface="Inconsolata"/>
                <a:cs typeface="Inconsolata"/>
                <a:sym typeface="Inconsolata"/>
              </a:rPr>
              <a:t>Input Modeling for a </a:t>
            </a:r>
            <a:r>
              <a:rPr lang="es">
                <a:latin typeface="Inconsolata"/>
                <a:ea typeface="Inconsolata"/>
                <a:cs typeface="Inconsolata"/>
                <a:sym typeface="Inconsolata"/>
              </a:rPr>
              <a:t>Community</a:t>
            </a:r>
            <a:r>
              <a:rPr lang="es">
                <a:latin typeface="Inconsolata"/>
                <a:ea typeface="Inconsolata"/>
                <a:cs typeface="Inconsolata"/>
                <a:sym typeface="Inconsolata"/>
              </a:rPr>
              <a:t> Project</a:t>
            </a:r>
            <a:endParaRPr>
              <a:latin typeface="Inconsolata"/>
              <a:ea typeface="Inconsolata"/>
              <a:cs typeface="Inconsolata"/>
              <a:sym typeface="Inconsolat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67" name="Shape 1767"/>
        <p:cNvGrpSpPr/>
        <p:nvPr/>
      </p:nvGrpSpPr>
      <p:grpSpPr>
        <a:xfrm>
          <a:off x="0" y="0"/>
          <a:ext cx="0" cy="0"/>
          <a:chOff x="0" y="0"/>
          <a:chExt cx="0" cy="0"/>
        </a:xfrm>
      </p:grpSpPr>
      <p:sp>
        <p:nvSpPr>
          <p:cNvPr id="1768" name="Google Shape;1768;p61"/>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61"/>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61"/>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61"/>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772" name="Google Shape;1772;p61"/>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773" name="Google Shape;1773;p61"/>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774" name="Google Shape;1774;p61"/>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775" name="Google Shape;1775;p61"/>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776" name="Google Shape;1776;p61"/>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777" name="Google Shape;1777;p61"/>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Summary</a:t>
            </a:r>
            <a:endParaRPr/>
          </a:p>
        </p:txBody>
      </p:sp>
      <p:grpSp>
        <p:nvGrpSpPr>
          <p:cNvPr id="1778" name="Google Shape;1778;p61"/>
          <p:cNvGrpSpPr/>
          <p:nvPr/>
        </p:nvGrpSpPr>
        <p:grpSpPr>
          <a:xfrm>
            <a:off x="6903653" y="2193730"/>
            <a:ext cx="334031" cy="334031"/>
            <a:chOff x="-34776500" y="2631825"/>
            <a:chExt cx="291450" cy="291450"/>
          </a:xfrm>
        </p:grpSpPr>
        <p:sp>
          <p:nvSpPr>
            <p:cNvPr id="1779" name="Google Shape;1779;p61"/>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61"/>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61"/>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2" name="Google Shape;1782;p61"/>
          <p:cNvGrpSpPr/>
          <p:nvPr/>
        </p:nvGrpSpPr>
        <p:grpSpPr>
          <a:xfrm>
            <a:off x="4609670" y="2192119"/>
            <a:ext cx="337177" cy="337247"/>
            <a:chOff x="5049725" y="2027900"/>
            <a:chExt cx="481750" cy="481850"/>
          </a:xfrm>
        </p:grpSpPr>
        <p:sp>
          <p:nvSpPr>
            <p:cNvPr id="1783" name="Google Shape;1783;p61"/>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84" name="Google Shape;1784;p61"/>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85" name="Google Shape;1785;p61"/>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86" name="Google Shape;1786;p61"/>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87" name="Google Shape;1787;p61"/>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88" name="Google Shape;1788;p61"/>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89" name="Google Shape;1789;p61"/>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790" name="Google Shape;1790;p61"/>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791" name="Google Shape;1791;p61"/>
          <p:cNvGrpSpPr/>
          <p:nvPr/>
        </p:nvGrpSpPr>
        <p:grpSpPr>
          <a:xfrm>
            <a:off x="2320278" y="2194573"/>
            <a:ext cx="332587" cy="332335"/>
            <a:chOff x="1413250" y="2680675"/>
            <a:chExt cx="297750" cy="297525"/>
          </a:xfrm>
        </p:grpSpPr>
        <p:sp>
          <p:nvSpPr>
            <p:cNvPr id="1792" name="Google Shape;1792;p61"/>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61"/>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61"/>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61"/>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6" name="Google Shape;1796;p61"/>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61"/>
          <p:cNvSpPr txBox="1"/>
          <p:nvPr/>
        </p:nvSpPr>
        <p:spPr>
          <a:xfrm>
            <a:off x="1062300" y="1576225"/>
            <a:ext cx="6940200" cy="254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s" sz="1800">
                <a:solidFill>
                  <a:srgbClr val="6AA84F"/>
                </a:solidFill>
                <a:latin typeface="Inconsolata"/>
                <a:ea typeface="Inconsolata"/>
                <a:cs typeface="Inconsolata"/>
                <a:sym typeface="Inconsolata"/>
              </a:rPr>
              <a:t>Theories of Change Worth Believing in</a:t>
            </a:r>
            <a:endParaRPr b="1" sz="1800">
              <a:solidFill>
                <a:srgbClr val="6AA84F"/>
              </a:solidFill>
              <a:latin typeface="Inconsolata"/>
              <a:ea typeface="Inconsolata"/>
              <a:cs typeface="Inconsolata"/>
              <a:sym typeface="Inconsolata"/>
            </a:endParaRPr>
          </a:p>
          <a:p>
            <a:pPr indent="-342900" lvl="0" marL="457200" rtl="0" algn="l">
              <a:lnSpc>
                <a:spcPct val="150000"/>
              </a:lnSpc>
              <a:spcBef>
                <a:spcPts val="0"/>
              </a:spcBef>
              <a:spcAft>
                <a:spcPts val="0"/>
              </a:spcAft>
              <a:buClr>
                <a:schemeClr val="dk1"/>
              </a:buClr>
              <a:buSzPts val="1800"/>
              <a:buFont typeface="Inconsolata"/>
              <a:buChar char="●"/>
            </a:pPr>
            <a:r>
              <a:rPr lang="es" sz="1800">
                <a:solidFill>
                  <a:schemeClr val="dk1"/>
                </a:solidFill>
                <a:latin typeface="Inconsolata"/>
                <a:ea typeface="Inconsolata"/>
                <a:cs typeface="Inconsolata"/>
                <a:sym typeface="Inconsolata"/>
              </a:rPr>
              <a:t>Pick the template that works best for your project</a:t>
            </a:r>
            <a:endParaRPr sz="1800">
              <a:solidFill>
                <a:schemeClr val="dk1"/>
              </a:solidFill>
              <a:latin typeface="Inconsolata"/>
              <a:ea typeface="Inconsolata"/>
              <a:cs typeface="Inconsolata"/>
              <a:sym typeface="Inconsolata"/>
            </a:endParaRPr>
          </a:p>
          <a:p>
            <a:pPr indent="-342900" lvl="0" marL="457200" rtl="0" algn="l">
              <a:lnSpc>
                <a:spcPct val="150000"/>
              </a:lnSpc>
              <a:spcBef>
                <a:spcPts val="0"/>
              </a:spcBef>
              <a:spcAft>
                <a:spcPts val="0"/>
              </a:spcAft>
              <a:buClr>
                <a:schemeClr val="dk1"/>
              </a:buClr>
              <a:buSzPts val="1800"/>
              <a:buFont typeface="Inconsolata"/>
              <a:buChar char="●"/>
            </a:pPr>
            <a:r>
              <a:rPr lang="es" sz="1800">
                <a:solidFill>
                  <a:schemeClr val="dk1"/>
                </a:solidFill>
                <a:latin typeface="Inconsolata"/>
                <a:ea typeface="Inconsolata"/>
                <a:cs typeface="Inconsolata"/>
                <a:sym typeface="Inconsolata"/>
              </a:rPr>
              <a:t>Gain clarity on subtle concepts (output vs. outcome)</a:t>
            </a:r>
            <a:endParaRPr sz="1800">
              <a:solidFill>
                <a:schemeClr val="dk1"/>
              </a:solidFill>
              <a:latin typeface="Inconsolata"/>
              <a:ea typeface="Inconsolata"/>
              <a:cs typeface="Inconsolata"/>
              <a:sym typeface="Inconsolata"/>
            </a:endParaRPr>
          </a:p>
          <a:p>
            <a:pPr indent="-342900" lvl="0" marL="457200" rtl="0" algn="l">
              <a:lnSpc>
                <a:spcPct val="150000"/>
              </a:lnSpc>
              <a:spcBef>
                <a:spcPts val="0"/>
              </a:spcBef>
              <a:spcAft>
                <a:spcPts val="0"/>
              </a:spcAft>
              <a:buClr>
                <a:schemeClr val="dk1"/>
              </a:buClr>
              <a:buSzPts val="1800"/>
              <a:buFont typeface="Inconsolata"/>
              <a:buChar char="●"/>
            </a:pPr>
            <a:r>
              <a:rPr lang="es" sz="1800">
                <a:solidFill>
                  <a:schemeClr val="dk1"/>
                </a:solidFill>
                <a:latin typeface="Inconsolata"/>
                <a:ea typeface="Inconsolata"/>
                <a:cs typeface="Inconsolata"/>
                <a:sym typeface="Inconsolata"/>
              </a:rPr>
              <a:t>Advocate for a stakeholder process to create a ToC</a:t>
            </a:r>
            <a:endParaRPr sz="1800">
              <a:solidFill>
                <a:schemeClr val="dk1"/>
              </a:solidFill>
              <a:latin typeface="Inconsolata"/>
              <a:ea typeface="Inconsolata"/>
              <a:cs typeface="Inconsolata"/>
              <a:sym typeface="Inconsolata"/>
            </a:endParaRPr>
          </a:p>
          <a:p>
            <a:pPr indent="-342900" lvl="0" marL="457200" rtl="0" algn="l">
              <a:lnSpc>
                <a:spcPct val="150000"/>
              </a:lnSpc>
              <a:spcBef>
                <a:spcPts val="0"/>
              </a:spcBef>
              <a:spcAft>
                <a:spcPts val="0"/>
              </a:spcAft>
              <a:buClr>
                <a:schemeClr val="dk1"/>
              </a:buClr>
              <a:buSzPts val="1800"/>
              <a:buFont typeface="Inconsolata"/>
              <a:buChar char="●"/>
            </a:pPr>
            <a:r>
              <a:rPr lang="es" sz="1800">
                <a:solidFill>
                  <a:schemeClr val="dk1"/>
                </a:solidFill>
                <a:latin typeface="Inconsolata"/>
                <a:ea typeface="Inconsolata"/>
                <a:cs typeface="Inconsolata"/>
                <a:sym typeface="Inconsolata"/>
              </a:rPr>
              <a:t>Maintain a critical mind and revise the ToC</a:t>
            </a:r>
            <a:endParaRPr sz="1800">
              <a:solidFill>
                <a:schemeClr val="dk1"/>
              </a:solidFill>
              <a:latin typeface="Inconsolata"/>
              <a:ea typeface="Inconsolata"/>
              <a:cs typeface="Inconsolata"/>
              <a:sym typeface="Inconsolata"/>
            </a:endParaRPr>
          </a:p>
          <a:p>
            <a:pPr indent="-342900" lvl="0" marL="457200" rtl="0" algn="l">
              <a:lnSpc>
                <a:spcPct val="150000"/>
              </a:lnSpc>
              <a:spcBef>
                <a:spcPts val="0"/>
              </a:spcBef>
              <a:spcAft>
                <a:spcPts val="0"/>
              </a:spcAft>
              <a:buClr>
                <a:schemeClr val="dk1"/>
              </a:buClr>
              <a:buSzPts val="1800"/>
              <a:buFont typeface="Inconsolata"/>
              <a:buChar char="●"/>
            </a:pPr>
            <a:r>
              <a:rPr lang="es" sz="1800">
                <a:solidFill>
                  <a:schemeClr val="dk1"/>
                </a:solidFill>
                <a:latin typeface="Inconsolata"/>
                <a:ea typeface="Inconsolata"/>
                <a:cs typeface="Inconsolata"/>
                <a:sym typeface="Inconsolata"/>
              </a:rPr>
              <a:t>Include critical contextual and demographic facts</a:t>
            </a:r>
            <a:endParaRPr sz="1800">
              <a:solidFill>
                <a:schemeClr val="dk1"/>
              </a:solidFill>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01" name="Shape 1801"/>
        <p:cNvGrpSpPr/>
        <p:nvPr/>
      </p:nvGrpSpPr>
      <p:grpSpPr>
        <a:xfrm>
          <a:off x="0" y="0"/>
          <a:ext cx="0" cy="0"/>
          <a:chOff x="0" y="0"/>
          <a:chExt cx="0" cy="0"/>
        </a:xfrm>
      </p:grpSpPr>
      <p:sp>
        <p:nvSpPr>
          <p:cNvPr id="1802" name="Google Shape;1802;p62"/>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62"/>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62"/>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62"/>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806" name="Google Shape;1806;p62"/>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807" name="Google Shape;1807;p62"/>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808" name="Google Shape;1808;p62"/>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809" name="Google Shape;1809;p62"/>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810" name="Google Shape;1810;p62"/>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811" name="Google Shape;1811;p62"/>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For Next Time</a:t>
            </a:r>
            <a:endParaRPr/>
          </a:p>
        </p:txBody>
      </p:sp>
      <p:grpSp>
        <p:nvGrpSpPr>
          <p:cNvPr id="1812" name="Google Shape;1812;p62"/>
          <p:cNvGrpSpPr/>
          <p:nvPr/>
        </p:nvGrpSpPr>
        <p:grpSpPr>
          <a:xfrm>
            <a:off x="6903653" y="2193730"/>
            <a:ext cx="334031" cy="334031"/>
            <a:chOff x="-34776500" y="2631825"/>
            <a:chExt cx="291450" cy="291450"/>
          </a:xfrm>
        </p:grpSpPr>
        <p:sp>
          <p:nvSpPr>
            <p:cNvPr id="1813" name="Google Shape;1813;p62"/>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62"/>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62"/>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6" name="Google Shape;1816;p62"/>
          <p:cNvGrpSpPr/>
          <p:nvPr/>
        </p:nvGrpSpPr>
        <p:grpSpPr>
          <a:xfrm>
            <a:off x="4609670" y="2192119"/>
            <a:ext cx="337177" cy="337247"/>
            <a:chOff x="5049725" y="2027900"/>
            <a:chExt cx="481750" cy="481850"/>
          </a:xfrm>
        </p:grpSpPr>
        <p:sp>
          <p:nvSpPr>
            <p:cNvPr id="1817" name="Google Shape;1817;p62"/>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18" name="Google Shape;1818;p62"/>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19" name="Google Shape;1819;p62"/>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20" name="Google Shape;1820;p62"/>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21" name="Google Shape;1821;p62"/>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22" name="Google Shape;1822;p62"/>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23" name="Google Shape;1823;p62"/>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24" name="Google Shape;1824;p62"/>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825" name="Google Shape;1825;p62"/>
          <p:cNvGrpSpPr/>
          <p:nvPr/>
        </p:nvGrpSpPr>
        <p:grpSpPr>
          <a:xfrm>
            <a:off x="2320278" y="2194573"/>
            <a:ext cx="332587" cy="332335"/>
            <a:chOff x="1413250" y="2680675"/>
            <a:chExt cx="297750" cy="297525"/>
          </a:xfrm>
        </p:grpSpPr>
        <p:sp>
          <p:nvSpPr>
            <p:cNvPr id="1826" name="Google Shape;1826;p62"/>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62"/>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62"/>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62"/>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0" name="Google Shape;1830;p62"/>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62"/>
          <p:cNvSpPr txBox="1"/>
          <p:nvPr/>
        </p:nvSpPr>
        <p:spPr>
          <a:xfrm>
            <a:off x="797100" y="1208150"/>
            <a:ext cx="7061100" cy="3282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s" sz="1800">
                <a:latin typeface="Inconsolata"/>
                <a:ea typeface="Inconsolata"/>
                <a:cs typeface="Inconsolata"/>
                <a:sym typeface="Inconsolata"/>
              </a:rPr>
              <a:t>Workshop Session III</a:t>
            </a:r>
            <a:endParaRPr b="1"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Predict problems with a program’s design</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Identifying</a:t>
            </a:r>
            <a:r>
              <a:rPr lang="es" sz="1800">
                <a:latin typeface="Inconsolata"/>
                <a:ea typeface="Inconsolata"/>
                <a:cs typeface="Inconsolata"/>
                <a:sym typeface="Inconsolata"/>
              </a:rPr>
              <a:t> and naming risk and assumptions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Putting it all together</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rPr lang="es" sz="1800">
                <a:latin typeface="Inconsolata"/>
                <a:ea typeface="Inconsolata"/>
                <a:cs typeface="Inconsolata"/>
                <a:sym typeface="Inconsolata"/>
              </a:rPr>
              <a:t>Visit “</a:t>
            </a:r>
            <a:r>
              <a:rPr lang="es" sz="1800">
                <a:solidFill>
                  <a:srgbClr val="0000FF"/>
                </a:solidFill>
                <a:latin typeface="Inconsolata"/>
                <a:ea typeface="Inconsolata"/>
                <a:cs typeface="Inconsolata"/>
                <a:sym typeface="Inconsolata"/>
              </a:rPr>
              <a:t>Western-Eval.com/events</a:t>
            </a:r>
            <a:r>
              <a:rPr lang="es" sz="1800">
                <a:latin typeface="Inconsolata"/>
                <a:ea typeface="Inconsolata"/>
                <a:cs typeface="Inconsolata"/>
                <a:sym typeface="Inconsolata"/>
              </a:rPr>
              <a:t>” for updates and schedule</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35" name="Shape 1835"/>
        <p:cNvGrpSpPr/>
        <p:nvPr/>
      </p:nvGrpSpPr>
      <p:grpSpPr>
        <a:xfrm>
          <a:off x="0" y="0"/>
          <a:ext cx="0" cy="0"/>
          <a:chOff x="0" y="0"/>
          <a:chExt cx="0" cy="0"/>
        </a:xfrm>
      </p:grpSpPr>
      <p:sp>
        <p:nvSpPr>
          <p:cNvPr id="1836" name="Google Shape;1836;p63"/>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63"/>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63"/>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63"/>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840" name="Google Shape;1840;p63"/>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841" name="Google Shape;1841;p63"/>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842" name="Google Shape;1842;p63"/>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843" name="Google Shape;1843;p63"/>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844" name="Google Shape;1844;p63"/>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845" name="Google Shape;1845;p63"/>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Next Steps</a:t>
            </a:r>
            <a:endParaRPr/>
          </a:p>
        </p:txBody>
      </p:sp>
      <p:grpSp>
        <p:nvGrpSpPr>
          <p:cNvPr id="1846" name="Google Shape;1846;p63"/>
          <p:cNvGrpSpPr/>
          <p:nvPr/>
        </p:nvGrpSpPr>
        <p:grpSpPr>
          <a:xfrm>
            <a:off x="6903653" y="2193730"/>
            <a:ext cx="334031" cy="334031"/>
            <a:chOff x="-34776500" y="2631825"/>
            <a:chExt cx="291450" cy="291450"/>
          </a:xfrm>
        </p:grpSpPr>
        <p:sp>
          <p:nvSpPr>
            <p:cNvPr id="1847" name="Google Shape;1847;p63"/>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63"/>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63"/>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0" name="Google Shape;1850;p63"/>
          <p:cNvGrpSpPr/>
          <p:nvPr/>
        </p:nvGrpSpPr>
        <p:grpSpPr>
          <a:xfrm>
            <a:off x="4609670" y="2192119"/>
            <a:ext cx="337177" cy="337247"/>
            <a:chOff x="5049725" y="2027900"/>
            <a:chExt cx="481750" cy="481850"/>
          </a:xfrm>
        </p:grpSpPr>
        <p:sp>
          <p:nvSpPr>
            <p:cNvPr id="1851" name="Google Shape;1851;p63"/>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52" name="Google Shape;1852;p63"/>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53" name="Google Shape;1853;p63"/>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54" name="Google Shape;1854;p63"/>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55" name="Google Shape;1855;p63"/>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56" name="Google Shape;1856;p63"/>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57" name="Google Shape;1857;p63"/>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58" name="Google Shape;1858;p63"/>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859" name="Google Shape;1859;p63"/>
          <p:cNvGrpSpPr/>
          <p:nvPr/>
        </p:nvGrpSpPr>
        <p:grpSpPr>
          <a:xfrm>
            <a:off x="2320278" y="2194573"/>
            <a:ext cx="332587" cy="332335"/>
            <a:chOff x="1413250" y="2680675"/>
            <a:chExt cx="297750" cy="297525"/>
          </a:xfrm>
        </p:grpSpPr>
        <p:sp>
          <p:nvSpPr>
            <p:cNvPr id="1860" name="Google Shape;1860;p63"/>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63"/>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63"/>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63"/>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4" name="Google Shape;1864;p63"/>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63"/>
          <p:cNvSpPr txBox="1"/>
          <p:nvPr/>
        </p:nvSpPr>
        <p:spPr>
          <a:xfrm>
            <a:off x="1062300" y="1576225"/>
            <a:ext cx="6940200" cy="3282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s" sz="1800">
                <a:latin typeface="Inconsolata"/>
                <a:ea typeface="Inconsolata"/>
                <a:cs typeface="Inconsolata"/>
                <a:sym typeface="Inconsolata"/>
              </a:rPr>
              <a:t>Homework</a:t>
            </a:r>
            <a:endParaRPr b="1" sz="1800">
              <a:latin typeface="Inconsolata"/>
              <a:ea typeface="Inconsolata"/>
              <a:cs typeface="Inconsolata"/>
              <a:sym typeface="Inconsolata"/>
            </a:endParaRPr>
          </a:p>
          <a:p>
            <a:pPr indent="0" lvl="0" marL="0" rtl="0" algn="l">
              <a:lnSpc>
                <a:spcPct val="150000"/>
              </a:lnSpc>
              <a:spcBef>
                <a:spcPts val="0"/>
              </a:spcBef>
              <a:spcAft>
                <a:spcPts val="0"/>
              </a:spcAft>
              <a:buNone/>
            </a:pPr>
            <a:r>
              <a:rPr lang="es" sz="1800">
                <a:latin typeface="Inconsolata"/>
                <a:ea typeface="Inconsolata"/>
                <a:cs typeface="Inconsolata"/>
                <a:sym typeface="Inconsolata"/>
              </a:rPr>
              <a:t>Use one of the templates to model a program or intervention at your organization. If not, model one that you’d like to create.</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69" name="Shape 1869"/>
        <p:cNvGrpSpPr/>
        <p:nvPr/>
      </p:nvGrpSpPr>
      <p:grpSpPr>
        <a:xfrm>
          <a:off x="0" y="0"/>
          <a:ext cx="0" cy="0"/>
          <a:chOff x="0" y="0"/>
          <a:chExt cx="0" cy="0"/>
        </a:xfrm>
      </p:grpSpPr>
      <p:sp>
        <p:nvSpPr>
          <p:cNvPr id="1870" name="Google Shape;1870;p64"/>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64"/>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64"/>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4"/>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874" name="Google Shape;1874;p64"/>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875" name="Google Shape;1875;p64"/>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876" name="Google Shape;1876;p64"/>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877" name="Google Shape;1877;p64"/>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878" name="Google Shape;1878;p64"/>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879" name="Google Shape;1879;p64"/>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Next Steps</a:t>
            </a:r>
            <a:endParaRPr/>
          </a:p>
        </p:txBody>
      </p:sp>
      <p:grpSp>
        <p:nvGrpSpPr>
          <p:cNvPr id="1880" name="Google Shape;1880;p64"/>
          <p:cNvGrpSpPr/>
          <p:nvPr/>
        </p:nvGrpSpPr>
        <p:grpSpPr>
          <a:xfrm>
            <a:off x="6903653" y="2193730"/>
            <a:ext cx="334031" cy="334031"/>
            <a:chOff x="-34776500" y="2631825"/>
            <a:chExt cx="291450" cy="291450"/>
          </a:xfrm>
        </p:grpSpPr>
        <p:sp>
          <p:nvSpPr>
            <p:cNvPr id="1881" name="Google Shape;1881;p64"/>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64"/>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64"/>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4" name="Google Shape;1884;p64"/>
          <p:cNvGrpSpPr/>
          <p:nvPr/>
        </p:nvGrpSpPr>
        <p:grpSpPr>
          <a:xfrm>
            <a:off x="4609670" y="2192119"/>
            <a:ext cx="337177" cy="337247"/>
            <a:chOff x="5049725" y="2027900"/>
            <a:chExt cx="481750" cy="481850"/>
          </a:xfrm>
        </p:grpSpPr>
        <p:sp>
          <p:nvSpPr>
            <p:cNvPr id="1885" name="Google Shape;1885;p64"/>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86" name="Google Shape;1886;p64"/>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87" name="Google Shape;1887;p64"/>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88" name="Google Shape;1888;p64"/>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89" name="Google Shape;1889;p64"/>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90" name="Google Shape;1890;p64"/>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91" name="Google Shape;1891;p64"/>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892" name="Google Shape;1892;p64"/>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893" name="Google Shape;1893;p64"/>
          <p:cNvGrpSpPr/>
          <p:nvPr/>
        </p:nvGrpSpPr>
        <p:grpSpPr>
          <a:xfrm>
            <a:off x="2320278" y="2194573"/>
            <a:ext cx="332587" cy="332335"/>
            <a:chOff x="1413250" y="2680675"/>
            <a:chExt cx="297750" cy="297525"/>
          </a:xfrm>
        </p:grpSpPr>
        <p:sp>
          <p:nvSpPr>
            <p:cNvPr id="1894" name="Google Shape;1894;p64"/>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64"/>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64"/>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64"/>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8" name="Google Shape;1898;p64"/>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64"/>
          <p:cNvSpPr txBox="1"/>
          <p:nvPr/>
        </p:nvSpPr>
        <p:spPr>
          <a:xfrm>
            <a:off x="1062300" y="1576225"/>
            <a:ext cx="6940200" cy="1415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s" sz="1800">
                <a:latin typeface="Inconsolata"/>
                <a:ea typeface="Inconsolata"/>
                <a:cs typeface="Inconsolata"/>
                <a:sym typeface="Inconsolata"/>
              </a:rPr>
              <a:t>Workshop Session III</a:t>
            </a:r>
            <a:endParaRPr b="1" sz="1800">
              <a:latin typeface="Inconsolata"/>
              <a:ea typeface="Inconsolata"/>
              <a:cs typeface="Inconsolata"/>
              <a:sym typeface="Inconsolata"/>
            </a:endParaRPr>
          </a:p>
          <a:p>
            <a:pPr indent="0" lvl="0" marL="0" rtl="0" algn="l">
              <a:lnSpc>
                <a:spcPct val="150000"/>
              </a:lnSpc>
              <a:spcBef>
                <a:spcPts val="0"/>
              </a:spcBef>
              <a:spcAft>
                <a:spcPts val="0"/>
              </a:spcAft>
              <a:buNone/>
            </a:pPr>
            <a:r>
              <a:rPr lang="es" sz="1800">
                <a:latin typeface="Inconsolata"/>
                <a:ea typeface="Inconsolata"/>
                <a:cs typeface="Inconsolata"/>
                <a:sym typeface="Inconsolata"/>
              </a:rPr>
              <a:t>October 14</a:t>
            </a:r>
            <a:r>
              <a:rPr lang="es" sz="1800">
                <a:latin typeface="Inconsolata"/>
                <a:ea typeface="Inconsolata"/>
                <a:cs typeface="Inconsolata"/>
                <a:sym typeface="Inconsolata"/>
              </a:rPr>
              <a:t>th from 1:00 - 2:30 Mountain Standard Time</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rPr b="1" lang="es" sz="1800">
                <a:solidFill>
                  <a:srgbClr val="6AA84F"/>
                </a:solidFill>
                <a:latin typeface="Inconsolata"/>
                <a:ea typeface="Inconsolata"/>
                <a:cs typeface="Inconsolata"/>
                <a:sym typeface="Inconsolata"/>
              </a:rPr>
              <a:t>The World Resists your Theory of Change</a:t>
            </a:r>
            <a:endParaRPr b="1" sz="1800">
              <a:solidFill>
                <a:srgbClr val="6AA84F"/>
              </a:solidFill>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a:p>
            <a:pPr indent="0" lvl="0" marL="0" rtl="0" algn="l">
              <a:lnSpc>
                <a:spcPct val="150000"/>
              </a:lnSpc>
              <a:spcBef>
                <a:spcPts val="0"/>
              </a:spcBef>
              <a:spcAft>
                <a:spcPts val="0"/>
              </a:spcAft>
              <a:buNone/>
            </a:pPr>
            <a:r>
              <a:t/>
            </a:r>
            <a:endParaRPr sz="1800">
              <a:latin typeface="Inconsolata"/>
              <a:ea typeface="Inconsolata"/>
              <a:cs typeface="Inconsolata"/>
              <a:sym typeface="Inconsolat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03" name="Shape 1903"/>
        <p:cNvGrpSpPr/>
        <p:nvPr/>
      </p:nvGrpSpPr>
      <p:grpSpPr>
        <a:xfrm>
          <a:off x="0" y="0"/>
          <a:ext cx="0" cy="0"/>
          <a:chOff x="0" y="0"/>
          <a:chExt cx="0" cy="0"/>
        </a:xfrm>
      </p:grpSpPr>
      <p:sp>
        <p:nvSpPr>
          <p:cNvPr id="1904" name="Google Shape;1904;p65"/>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5"/>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65"/>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65"/>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908" name="Google Shape;1908;p65"/>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909" name="Google Shape;1909;p65"/>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910" name="Google Shape;1910;p65"/>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911" name="Google Shape;1911;p65"/>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912" name="Google Shape;1912;p65"/>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913" name="Google Shape;1913;p65"/>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Thanks!</a:t>
            </a:r>
            <a:endParaRPr/>
          </a:p>
        </p:txBody>
      </p:sp>
      <p:grpSp>
        <p:nvGrpSpPr>
          <p:cNvPr id="1914" name="Google Shape;1914;p65"/>
          <p:cNvGrpSpPr/>
          <p:nvPr/>
        </p:nvGrpSpPr>
        <p:grpSpPr>
          <a:xfrm>
            <a:off x="6903653" y="2193730"/>
            <a:ext cx="334031" cy="334031"/>
            <a:chOff x="-34776500" y="2631825"/>
            <a:chExt cx="291450" cy="291450"/>
          </a:xfrm>
        </p:grpSpPr>
        <p:sp>
          <p:nvSpPr>
            <p:cNvPr id="1915" name="Google Shape;1915;p65"/>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65"/>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65"/>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8" name="Google Shape;1918;p65"/>
          <p:cNvGrpSpPr/>
          <p:nvPr/>
        </p:nvGrpSpPr>
        <p:grpSpPr>
          <a:xfrm>
            <a:off x="4609670" y="2192119"/>
            <a:ext cx="337177" cy="337247"/>
            <a:chOff x="5049725" y="2027900"/>
            <a:chExt cx="481750" cy="481850"/>
          </a:xfrm>
        </p:grpSpPr>
        <p:sp>
          <p:nvSpPr>
            <p:cNvPr id="1919" name="Google Shape;1919;p65"/>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20" name="Google Shape;1920;p65"/>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21" name="Google Shape;1921;p65"/>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22" name="Google Shape;1922;p65"/>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23" name="Google Shape;1923;p65"/>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24" name="Google Shape;1924;p65"/>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25" name="Google Shape;1925;p65"/>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26" name="Google Shape;1926;p65"/>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927" name="Google Shape;1927;p65"/>
          <p:cNvGrpSpPr/>
          <p:nvPr/>
        </p:nvGrpSpPr>
        <p:grpSpPr>
          <a:xfrm>
            <a:off x="2320278" y="2194573"/>
            <a:ext cx="332587" cy="332335"/>
            <a:chOff x="1413250" y="2680675"/>
            <a:chExt cx="297750" cy="297525"/>
          </a:xfrm>
        </p:grpSpPr>
        <p:sp>
          <p:nvSpPr>
            <p:cNvPr id="1928" name="Google Shape;1928;p65"/>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65"/>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65"/>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65"/>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2" name="Google Shape;1932;p65"/>
          <p:cNvSpPr/>
          <p:nvPr/>
        </p:nvSpPr>
        <p:spPr>
          <a:xfrm>
            <a:off x="119177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3" name="Google Shape;1933;p65"/>
          <p:cNvPicPr preferRelativeResize="0"/>
          <p:nvPr/>
        </p:nvPicPr>
        <p:blipFill>
          <a:blip r:embed="rId3">
            <a:alphaModFix/>
          </a:blip>
          <a:stretch>
            <a:fillRect/>
          </a:stretch>
        </p:blipFill>
        <p:spPr>
          <a:xfrm>
            <a:off x="2616225" y="1854000"/>
            <a:ext cx="4681711" cy="1386850"/>
          </a:xfrm>
          <a:prstGeom prst="rect">
            <a:avLst/>
          </a:prstGeom>
          <a:noFill/>
          <a:ln>
            <a:noFill/>
          </a:ln>
        </p:spPr>
      </p:pic>
      <p:pic>
        <p:nvPicPr>
          <p:cNvPr id="1934" name="Google Shape;1934;p65"/>
          <p:cNvPicPr preferRelativeResize="0"/>
          <p:nvPr/>
        </p:nvPicPr>
        <p:blipFill>
          <a:blip r:embed="rId4">
            <a:alphaModFix/>
          </a:blip>
          <a:stretch>
            <a:fillRect/>
          </a:stretch>
        </p:blipFill>
        <p:spPr>
          <a:xfrm>
            <a:off x="4298555" y="444295"/>
            <a:ext cx="1317050" cy="1255955"/>
          </a:xfrm>
          <a:prstGeom prst="rect">
            <a:avLst/>
          </a:prstGeom>
          <a:noFill/>
          <a:ln>
            <a:noFill/>
          </a:ln>
        </p:spPr>
      </p:pic>
      <p:pic>
        <p:nvPicPr>
          <p:cNvPr id="1935" name="Google Shape;1935;p65"/>
          <p:cNvPicPr preferRelativeResize="0"/>
          <p:nvPr/>
        </p:nvPicPr>
        <p:blipFill>
          <a:blip r:embed="rId4">
            <a:alphaModFix/>
          </a:blip>
          <a:stretch>
            <a:fillRect/>
          </a:stretch>
        </p:blipFill>
        <p:spPr>
          <a:xfrm>
            <a:off x="4229924" y="3318400"/>
            <a:ext cx="1454312" cy="13868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39" name="Shape 1939"/>
        <p:cNvGrpSpPr/>
        <p:nvPr/>
      </p:nvGrpSpPr>
      <p:grpSpPr>
        <a:xfrm>
          <a:off x="0" y="0"/>
          <a:ext cx="0" cy="0"/>
          <a:chOff x="0" y="0"/>
          <a:chExt cx="0" cy="0"/>
        </a:xfrm>
      </p:grpSpPr>
      <p:sp>
        <p:nvSpPr>
          <p:cNvPr id="1940" name="Google Shape;1940;p66"/>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66"/>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66"/>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66"/>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1944" name="Google Shape;1944;p66"/>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1945" name="Google Shape;1945;p66"/>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1946" name="Google Shape;1946;p66"/>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1947" name="Google Shape;1947;p66"/>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1948" name="Google Shape;1948;p66"/>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1949" name="Google Shape;1949;p66"/>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Citations</a:t>
            </a:r>
            <a:endParaRPr/>
          </a:p>
        </p:txBody>
      </p:sp>
      <p:grpSp>
        <p:nvGrpSpPr>
          <p:cNvPr id="1950" name="Google Shape;1950;p66"/>
          <p:cNvGrpSpPr/>
          <p:nvPr/>
        </p:nvGrpSpPr>
        <p:grpSpPr>
          <a:xfrm>
            <a:off x="6903653" y="2193730"/>
            <a:ext cx="334031" cy="334031"/>
            <a:chOff x="-34776500" y="2631825"/>
            <a:chExt cx="291450" cy="291450"/>
          </a:xfrm>
        </p:grpSpPr>
        <p:sp>
          <p:nvSpPr>
            <p:cNvPr id="1951" name="Google Shape;1951;p66"/>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66"/>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66"/>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4" name="Google Shape;1954;p66"/>
          <p:cNvGrpSpPr/>
          <p:nvPr/>
        </p:nvGrpSpPr>
        <p:grpSpPr>
          <a:xfrm>
            <a:off x="4609670" y="2192119"/>
            <a:ext cx="337177" cy="337247"/>
            <a:chOff x="5049725" y="2027900"/>
            <a:chExt cx="481750" cy="481850"/>
          </a:xfrm>
        </p:grpSpPr>
        <p:sp>
          <p:nvSpPr>
            <p:cNvPr id="1955" name="Google Shape;1955;p66"/>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56" name="Google Shape;1956;p66"/>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57" name="Google Shape;1957;p66"/>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58" name="Google Shape;1958;p66"/>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59" name="Google Shape;1959;p66"/>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60" name="Google Shape;1960;p66"/>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61" name="Google Shape;1961;p66"/>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1962" name="Google Shape;1962;p66"/>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1963" name="Google Shape;1963;p66"/>
          <p:cNvGrpSpPr/>
          <p:nvPr/>
        </p:nvGrpSpPr>
        <p:grpSpPr>
          <a:xfrm>
            <a:off x="2320278" y="2194573"/>
            <a:ext cx="332587" cy="332335"/>
            <a:chOff x="1413250" y="2680675"/>
            <a:chExt cx="297750" cy="297525"/>
          </a:xfrm>
        </p:grpSpPr>
        <p:sp>
          <p:nvSpPr>
            <p:cNvPr id="1964" name="Google Shape;1964;p66"/>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66"/>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66"/>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66"/>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68" name="Google Shape;1968;p66"/>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66"/>
          <p:cNvSpPr txBox="1"/>
          <p:nvPr/>
        </p:nvSpPr>
        <p:spPr>
          <a:xfrm>
            <a:off x="815425" y="1084900"/>
            <a:ext cx="7206600" cy="40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800">
                <a:solidFill>
                  <a:schemeClr val="dk1"/>
                </a:solidFill>
                <a:latin typeface="Inconsolata"/>
                <a:ea typeface="Inconsolata"/>
                <a:cs typeface="Inconsolata"/>
                <a:sym typeface="Inconsolata"/>
              </a:rPr>
              <a:t>Brickmayer, J. D., &amp; Weiss, C. H. (2000). Theory-based evaluation in practice: What do we learn?. Evaluation review, 24(4), 407-431.</a:t>
            </a:r>
            <a:endParaRPr sz="800">
              <a:solidFill>
                <a:schemeClr val="dk1"/>
              </a:solidFill>
              <a:latin typeface="Inconsolata"/>
              <a:ea typeface="Inconsolata"/>
              <a:cs typeface="Inconsolata"/>
              <a:sym typeface="Inconsolata"/>
            </a:endParaRPr>
          </a:p>
          <a:p>
            <a:pPr indent="0" lvl="0" marL="0" rtl="0" algn="l">
              <a:spcBef>
                <a:spcPts val="0"/>
              </a:spcBef>
              <a:spcAft>
                <a:spcPts val="0"/>
              </a:spcAft>
              <a:buNone/>
            </a:pPr>
            <a:r>
              <a:t/>
            </a:r>
            <a:endParaRPr sz="800">
              <a:solidFill>
                <a:schemeClr val="dk1"/>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s" sz="800">
                <a:solidFill>
                  <a:schemeClr val="dk1"/>
                </a:solidFill>
                <a:latin typeface="Inconsolata"/>
                <a:ea typeface="Inconsolata"/>
                <a:cs typeface="Inconsolata"/>
                <a:sym typeface="Inconsolata"/>
              </a:rPr>
              <a:t>Connell, J. P., &amp; Kubisch, A. C. (1998). Applying a theory of change approach to the evaluation of comprehensive community initiatives: progress, prospects, and problems. New approaches to evaluating community initiatives, 2(15-44), 1-16.</a:t>
            </a:r>
            <a:br>
              <a:rPr lang="es" sz="800">
                <a:solidFill>
                  <a:schemeClr val="dk1"/>
                </a:solidFill>
                <a:latin typeface="Inconsolata"/>
                <a:ea typeface="Inconsolata"/>
                <a:cs typeface="Inconsolata"/>
                <a:sym typeface="Inconsolata"/>
              </a:rPr>
            </a:br>
            <a:br>
              <a:rPr lang="es" sz="800">
                <a:solidFill>
                  <a:schemeClr val="dk1"/>
                </a:solidFill>
                <a:latin typeface="Inconsolata"/>
                <a:ea typeface="Inconsolata"/>
                <a:cs typeface="Inconsolata"/>
                <a:sym typeface="Inconsolata"/>
              </a:rPr>
            </a:br>
            <a:r>
              <a:rPr lang="es" sz="800">
                <a:solidFill>
                  <a:schemeClr val="dk1"/>
                </a:solidFill>
                <a:latin typeface="Inconsolata"/>
                <a:ea typeface="Inconsolata"/>
                <a:cs typeface="Inconsolata"/>
                <a:sym typeface="Inconsolata"/>
              </a:rPr>
              <a:t>Davis, F. D. (1989). Perceived usefulness, perceived ease of use, and user acceptance of information technology. MIS quarterly, 319-340.</a:t>
            </a:r>
            <a:endParaRPr sz="800">
              <a:latin typeface="Inconsolata"/>
              <a:ea typeface="Inconsolata"/>
              <a:cs typeface="Inconsolata"/>
              <a:sym typeface="Inconsolata"/>
            </a:endParaRPr>
          </a:p>
          <a:p>
            <a:pPr indent="0" lvl="0" marL="0" rtl="0" algn="l">
              <a:spcBef>
                <a:spcPts val="0"/>
              </a:spcBef>
              <a:spcAft>
                <a:spcPts val="0"/>
              </a:spcAft>
              <a:buNone/>
            </a:pPr>
            <a:r>
              <a:t/>
            </a:r>
            <a:endParaRPr sz="800">
              <a:solidFill>
                <a:schemeClr val="dk1"/>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s" sz="800">
                <a:solidFill>
                  <a:schemeClr val="dk1"/>
                </a:solidFill>
                <a:latin typeface="Inconsolata"/>
                <a:ea typeface="Inconsolata"/>
                <a:cs typeface="Inconsolata"/>
                <a:sym typeface="Inconsolata"/>
              </a:rPr>
              <a:t>Jenson, J. M., Alter, C. F., Nicotera, N., Anthony, E. K., &amp; Forrest-Bank, S. S. (2013). Risk, resilience, and positive youth development: Developing effective community programs for at-risk youth: Lessons from the Denver Bridge Project. Oxford University Press.</a:t>
            </a:r>
            <a:endParaRPr sz="800">
              <a:solidFill>
                <a:schemeClr val="dk1"/>
              </a:solidFill>
              <a:latin typeface="Inconsolata"/>
              <a:ea typeface="Inconsolata"/>
              <a:cs typeface="Inconsolata"/>
              <a:sym typeface="Inconsolata"/>
            </a:endParaRPr>
          </a:p>
          <a:p>
            <a:pPr indent="0" lvl="0" marL="0" rtl="0" algn="l">
              <a:spcBef>
                <a:spcPts val="0"/>
              </a:spcBef>
              <a:spcAft>
                <a:spcPts val="0"/>
              </a:spcAft>
              <a:buNone/>
            </a:pPr>
            <a:r>
              <a:t/>
            </a:r>
            <a:endParaRPr sz="800">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s" sz="800">
                <a:solidFill>
                  <a:schemeClr val="dk1"/>
                </a:solidFill>
                <a:latin typeface="Inconsolata"/>
                <a:ea typeface="Inconsolata"/>
                <a:cs typeface="Inconsolata"/>
                <a:sym typeface="Inconsolata"/>
              </a:rPr>
              <a:t>Joly, B. M., Polyak, G., Davis, M. V., Brewster, J., Tremain, B., Raevsky, C., &amp; Beitsch, L. M. (2007). Linking accreditation and public health outcomes: a logic model approach. Journal of Public Health Management and Practice, 13(4), 349-356.</a:t>
            </a:r>
            <a:endParaRPr sz="800">
              <a:solidFill>
                <a:schemeClr val="dk1"/>
              </a:solidFill>
              <a:latin typeface="Inconsolata"/>
              <a:ea typeface="Inconsolata"/>
              <a:cs typeface="Inconsolata"/>
              <a:sym typeface="Inconsolata"/>
            </a:endParaRPr>
          </a:p>
          <a:p>
            <a:pPr indent="0" lvl="0" marL="0" rtl="0" algn="l">
              <a:spcBef>
                <a:spcPts val="0"/>
              </a:spcBef>
              <a:spcAft>
                <a:spcPts val="0"/>
              </a:spcAft>
              <a:buNone/>
            </a:pPr>
            <a:r>
              <a:t/>
            </a:r>
            <a:endParaRPr sz="800">
              <a:latin typeface="Inconsolata"/>
              <a:ea typeface="Inconsolata"/>
              <a:cs typeface="Inconsolata"/>
              <a:sym typeface="Inconsolata"/>
            </a:endParaRPr>
          </a:p>
          <a:p>
            <a:pPr indent="0" lvl="0" marL="0" rtl="0" algn="l">
              <a:spcBef>
                <a:spcPts val="0"/>
              </a:spcBef>
              <a:spcAft>
                <a:spcPts val="0"/>
              </a:spcAft>
              <a:buNone/>
            </a:pPr>
            <a:r>
              <a:rPr lang="es" sz="800">
                <a:solidFill>
                  <a:schemeClr val="dk1"/>
                </a:solidFill>
                <a:latin typeface="Inconsolata"/>
                <a:ea typeface="Inconsolata"/>
                <a:cs typeface="Inconsolata"/>
                <a:sym typeface="Inconsolata"/>
              </a:rPr>
              <a:t>LaFrance, J. (2004). Culturally competent evaluation in Indian country. New Directions for Evaluation, 2004(102), 39-50.</a:t>
            </a:r>
            <a:endParaRPr sz="800">
              <a:solidFill>
                <a:schemeClr val="dk1"/>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t/>
            </a:r>
            <a:endParaRPr sz="800">
              <a:solidFill>
                <a:schemeClr val="dk1"/>
              </a:solidFill>
              <a:latin typeface="Inconsolata"/>
              <a:ea typeface="Inconsolata"/>
              <a:cs typeface="Inconsolata"/>
              <a:sym typeface="Inconsolata"/>
            </a:endParaRPr>
          </a:p>
          <a:p>
            <a:pPr indent="0" lvl="0" marL="0" rtl="0" algn="l">
              <a:spcBef>
                <a:spcPts val="0"/>
              </a:spcBef>
              <a:spcAft>
                <a:spcPts val="0"/>
              </a:spcAft>
              <a:buNone/>
            </a:pPr>
            <a:r>
              <a:rPr lang="es" sz="800">
                <a:latin typeface="Inconsolata"/>
                <a:ea typeface="Inconsolata"/>
                <a:cs typeface="Inconsolata"/>
                <a:sym typeface="Inconsolata"/>
              </a:rPr>
              <a:t>Mertens, D. M., &amp; Wilson, A. T. (2018). Program evaluation theory and practice. Guilford Publications. Chapter 7, "Working with Stakeholders" pg. 209 -244</a:t>
            </a:r>
            <a:endParaRPr sz="800">
              <a:latin typeface="Inconsolata"/>
              <a:ea typeface="Inconsolata"/>
              <a:cs typeface="Inconsolata"/>
              <a:sym typeface="Inconsolata"/>
            </a:endParaRPr>
          </a:p>
          <a:p>
            <a:pPr indent="0" lvl="0" marL="0" rtl="0" algn="l">
              <a:spcBef>
                <a:spcPts val="0"/>
              </a:spcBef>
              <a:spcAft>
                <a:spcPts val="0"/>
              </a:spcAft>
              <a:buNone/>
            </a:pPr>
            <a:r>
              <a:t/>
            </a:r>
            <a:endParaRPr sz="800">
              <a:latin typeface="Inconsolata"/>
              <a:ea typeface="Inconsolata"/>
              <a:cs typeface="Inconsolata"/>
              <a:sym typeface="Inconsolata"/>
            </a:endParaRPr>
          </a:p>
          <a:p>
            <a:pPr indent="0" lvl="0" marL="0" rtl="0" algn="l">
              <a:spcBef>
                <a:spcPts val="0"/>
              </a:spcBef>
              <a:spcAft>
                <a:spcPts val="0"/>
              </a:spcAft>
              <a:buNone/>
            </a:pPr>
            <a:r>
              <a:rPr lang="es" sz="800">
                <a:latin typeface="Inconsolata"/>
                <a:ea typeface="Inconsolata"/>
                <a:cs typeface="Inconsolata"/>
                <a:sym typeface="Inconsolata"/>
              </a:rPr>
              <a:t>Rogers, P. J., &amp; Weiss, C. H. (2007). Theory‐based evaluation: Reflections ten years on: Theory‐based evaluation: Past, present, and future. New directions for evaluation, 2007(114), 63-81.</a:t>
            </a:r>
            <a:endParaRPr sz="800">
              <a:latin typeface="Inconsolata"/>
              <a:ea typeface="Inconsolata"/>
              <a:cs typeface="Inconsolata"/>
              <a:sym typeface="Inconsolata"/>
            </a:endParaRPr>
          </a:p>
          <a:p>
            <a:pPr indent="0" lvl="0" marL="0" rtl="0" algn="l">
              <a:spcBef>
                <a:spcPts val="0"/>
              </a:spcBef>
              <a:spcAft>
                <a:spcPts val="0"/>
              </a:spcAft>
              <a:buNone/>
            </a:pPr>
            <a:r>
              <a:t/>
            </a:r>
            <a:endParaRPr sz="800">
              <a:latin typeface="Inconsolata"/>
              <a:ea typeface="Inconsolata"/>
              <a:cs typeface="Inconsolata"/>
              <a:sym typeface="Inconsolata"/>
            </a:endParaRPr>
          </a:p>
          <a:p>
            <a:pPr indent="0" lvl="0" marL="0" rtl="0" algn="l">
              <a:lnSpc>
                <a:spcPct val="100000"/>
              </a:lnSpc>
              <a:spcBef>
                <a:spcPts val="0"/>
              </a:spcBef>
              <a:spcAft>
                <a:spcPts val="0"/>
              </a:spcAft>
              <a:buNone/>
            </a:pPr>
            <a:r>
              <a:rPr lang="es" sz="800">
                <a:latin typeface="Inconsolata"/>
                <a:ea typeface="Inconsolata"/>
                <a:cs typeface="Inconsolata"/>
                <a:sym typeface="Inconsolata"/>
              </a:rPr>
              <a:t>Savaya, R., &amp; Waysman, M. (2005). The logic model: A tool for incorporating theory in development and evaluation of programs. Administration in Social Work, 29(2), 85-103.</a:t>
            </a:r>
            <a:endParaRPr sz="800">
              <a:latin typeface="Inconsolata"/>
              <a:ea typeface="Inconsolata"/>
              <a:cs typeface="Inconsolata"/>
              <a:sym typeface="Inconsolata"/>
            </a:endParaRPr>
          </a:p>
          <a:p>
            <a:pPr indent="0" lvl="0" marL="0" rtl="0" algn="l">
              <a:spcBef>
                <a:spcPts val="0"/>
              </a:spcBef>
              <a:spcAft>
                <a:spcPts val="0"/>
              </a:spcAft>
              <a:buNone/>
            </a:pPr>
            <a:r>
              <a:t/>
            </a:r>
            <a:endParaRPr sz="800">
              <a:solidFill>
                <a:schemeClr val="dk1"/>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s" sz="800">
                <a:solidFill>
                  <a:schemeClr val="dk1"/>
                </a:solidFill>
                <a:latin typeface="Inconsolata"/>
                <a:ea typeface="Inconsolata"/>
                <a:cs typeface="Inconsolata"/>
                <a:sym typeface="Inconsolata"/>
              </a:rPr>
              <a:t>Stein, Danielle, and Craig Valters. "Understanding theory of change in international development." (2012).</a:t>
            </a:r>
            <a:endParaRPr sz="800">
              <a:solidFill>
                <a:schemeClr val="dk1"/>
              </a:solidFill>
              <a:latin typeface="Inconsolata"/>
              <a:ea typeface="Inconsolata"/>
              <a:cs typeface="Inconsolata"/>
              <a:sym typeface="Inconsolata"/>
            </a:endParaRPr>
          </a:p>
          <a:p>
            <a:pPr indent="0" lvl="0" marL="0" rtl="0" algn="l">
              <a:lnSpc>
                <a:spcPct val="100000"/>
              </a:lnSpc>
              <a:spcBef>
                <a:spcPts val="0"/>
              </a:spcBef>
              <a:spcAft>
                <a:spcPts val="0"/>
              </a:spcAft>
              <a:buNone/>
            </a:pPr>
            <a:r>
              <a:t/>
            </a:r>
            <a:endParaRPr sz="800">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s" sz="800">
                <a:solidFill>
                  <a:schemeClr val="dk1"/>
                </a:solidFill>
                <a:latin typeface="Inconsolata"/>
                <a:ea typeface="Inconsolata"/>
                <a:cs typeface="Inconsolata"/>
                <a:sym typeface="Inconsolata"/>
              </a:rPr>
              <a:t>Weiss, Carol, 2001, “Theory-Based Evaluation: Theories of Change for Poverty Reduction</a:t>
            </a:r>
            <a:endParaRPr sz="800">
              <a:solidFill>
                <a:schemeClr val="dk1"/>
              </a:solidFill>
              <a:latin typeface="Inconsolata"/>
              <a:ea typeface="Inconsolata"/>
              <a:cs typeface="Inconsolata"/>
              <a:sym typeface="Inconsolata"/>
            </a:endParaRPr>
          </a:p>
          <a:p>
            <a:pPr indent="0" lvl="0" marL="0" rtl="0" algn="l">
              <a:spcBef>
                <a:spcPts val="0"/>
              </a:spcBef>
              <a:spcAft>
                <a:spcPts val="0"/>
              </a:spcAft>
              <a:buNone/>
            </a:pPr>
            <a:r>
              <a:rPr lang="es" sz="800">
                <a:solidFill>
                  <a:schemeClr val="dk1"/>
                </a:solidFill>
                <a:latin typeface="Inconsolata"/>
                <a:ea typeface="Inconsolata"/>
                <a:cs typeface="Inconsolata"/>
                <a:sym typeface="Inconsolata"/>
              </a:rPr>
              <a:t>Programs,” in O. Feinstein and R. Piccioto (eds), Evaluation and Poverty Reduction,</a:t>
            </a:r>
            <a:endParaRPr sz="1000">
              <a:latin typeface="Inconsolata"/>
              <a:ea typeface="Inconsolata"/>
              <a:cs typeface="Inconsolata"/>
              <a:sym typeface="Inconsolata"/>
            </a:endParaRPr>
          </a:p>
          <a:p>
            <a:pPr indent="0" lvl="0" marL="0" rtl="0" algn="l">
              <a:lnSpc>
                <a:spcPct val="200000"/>
              </a:lnSpc>
              <a:spcBef>
                <a:spcPts val="0"/>
              </a:spcBef>
              <a:spcAft>
                <a:spcPts val="0"/>
              </a:spcAft>
              <a:buNone/>
            </a:pPr>
            <a:r>
              <a:t/>
            </a:r>
            <a:endParaRPr sz="1000">
              <a:latin typeface="Inconsolata"/>
              <a:ea typeface="Inconsolata"/>
              <a:cs typeface="Inconsolata"/>
              <a:sym typeface="Inconsola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3"/>
                                        </p:tgtEl>
                                        <p:attrNameLst>
                                          <p:attrName>style.visibility</p:attrName>
                                        </p:attrNameLst>
                                      </p:cBhvr>
                                      <p:to>
                                        <p:strVal val="visible"/>
                                      </p:to>
                                    </p:set>
                                    <p:animEffect filter="fade" transition="in">
                                      <p:cBhvr>
                                        <p:cTn dur="1000"/>
                                        <p:tgtEl>
                                          <p:spTgt spid="19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4"/>
                                        </p:tgtEl>
                                        <p:attrNameLst>
                                          <p:attrName>style.visibility</p:attrName>
                                        </p:attrNameLst>
                                      </p:cBhvr>
                                      <p:to>
                                        <p:strVal val="visible"/>
                                      </p:to>
                                    </p:set>
                                    <p:animEffect filter="fade" transition="in">
                                      <p:cBhvr>
                                        <p:cTn dur="1000"/>
                                        <p:tgtEl>
                                          <p:spTgt spid="19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5"/>
                                        </p:tgtEl>
                                        <p:attrNameLst>
                                          <p:attrName>style.visibility</p:attrName>
                                        </p:attrNameLst>
                                      </p:cBhvr>
                                      <p:to>
                                        <p:strVal val="visible"/>
                                      </p:to>
                                    </p:set>
                                    <p:animEffect filter="fade" transition="in">
                                      <p:cBhvr>
                                        <p:cTn dur="1000"/>
                                        <p:tgtEl>
                                          <p:spTgt spid="19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83" name="Shape 583"/>
        <p:cNvGrpSpPr/>
        <p:nvPr/>
      </p:nvGrpSpPr>
      <p:grpSpPr>
        <a:xfrm>
          <a:off x="0" y="0"/>
          <a:ext cx="0" cy="0"/>
          <a:chOff x="0" y="0"/>
          <a:chExt cx="0" cy="0"/>
        </a:xfrm>
      </p:grpSpPr>
      <p:sp>
        <p:nvSpPr>
          <p:cNvPr id="584" name="Google Shape;584;p22"/>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2"/>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588" name="Google Shape;588;p22"/>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589" name="Google Shape;589;p22"/>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590" name="Google Shape;590;p22"/>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591" name="Google Shape;591;p22"/>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592" name="Google Shape;592;p22"/>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593" name="Google Shape;593;p22"/>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Introductions</a:t>
            </a:r>
            <a:endParaRPr/>
          </a:p>
        </p:txBody>
      </p:sp>
      <p:grpSp>
        <p:nvGrpSpPr>
          <p:cNvPr id="594" name="Google Shape;594;p22"/>
          <p:cNvGrpSpPr/>
          <p:nvPr/>
        </p:nvGrpSpPr>
        <p:grpSpPr>
          <a:xfrm>
            <a:off x="6903653" y="2193730"/>
            <a:ext cx="334031" cy="334031"/>
            <a:chOff x="-34776500" y="2631825"/>
            <a:chExt cx="291450" cy="291450"/>
          </a:xfrm>
        </p:grpSpPr>
        <p:sp>
          <p:nvSpPr>
            <p:cNvPr id="595" name="Google Shape;595;p22"/>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2"/>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 name="Google Shape;598;p22"/>
          <p:cNvGrpSpPr/>
          <p:nvPr/>
        </p:nvGrpSpPr>
        <p:grpSpPr>
          <a:xfrm>
            <a:off x="4609670" y="2192119"/>
            <a:ext cx="337177" cy="337247"/>
            <a:chOff x="5049725" y="2027900"/>
            <a:chExt cx="481750" cy="481850"/>
          </a:xfrm>
        </p:grpSpPr>
        <p:sp>
          <p:nvSpPr>
            <p:cNvPr id="599" name="Google Shape;599;p22"/>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00" name="Google Shape;600;p22"/>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01" name="Google Shape;601;p22"/>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02" name="Google Shape;602;p22"/>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03" name="Google Shape;603;p22"/>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04" name="Google Shape;604;p22"/>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05" name="Google Shape;605;p22"/>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06" name="Google Shape;606;p22"/>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607" name="Google Shape;607;p22"/>
          <p:cNvGrpSpPr/>
          <p:nvPr/>
        </p:nvGrpSpPr>
        <p:grpSpPr>
          <a:xfrm>
            <a:off x="2320278" y="2194573"/>
            <a:ext cx="332587" cy="332335"/>
            <a:chOff x="1413250" y="2680675"/>
            <a:chExt cx="297750" cy="297525"/>
          </a:xfrm>
        </p:grpSpPr>
        <p:sp>
          <p:nvSpPr>
            <p:cNvPr id="608" name="Google Shape;608;p22"/>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2"/>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2"/>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2"/>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2" name="Google Shape;612;p22"/>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hoto of People Standing While Discussing" id="613" name="Google Shape;613;p22"/>
          <p:cNvPicPr preferRelativeResize="0"/>
          <p:nvPr/>
        </p:nvPicPr>
        <p:blipFill>
          <a:blip r:embed="rId3">
            <a:alphaModFix/>
          </a:blip>
          <a:stretch>
            <a:fillRect/>
          </a:stretch>
        </p:blipFill>
        <p:spPr>
          <a:xfrm>
            <a:off x="1851125" y="1395738"/>
            <a:ext cx="4762500" cy="317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17" name="Shape 617"/>
        <p:cNvGrpSpPr/>
        <p:nvPr/>
      </p:nvGrpSpPr>
      <p:grpSpPr>
        <a:xfrm>
          <a:off x="0" y="0"/>
          <a:ext cx="0" cy="0"/>
          <a:chOff x="0" y="0"/>
          <a:chExt cx="0" cy="0"/>
        </a:xfrm>
      </p:grpSpPr>
      <p:sp>
        <p:nvSpPr>
          <p:cNvPr id="618" name="Google Shape;618;p23"/>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3"/>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3"/>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3"/>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622" name="Google Shape;622;p23"/>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623" name="Google Shape;623;p23"/>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624" name="Google Shape;624;p23"/>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625" name="Google Shape;625;p23"/>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626" name="Google Shape;626;p23"/>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627" name="Google Shape;627;p23"/>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Review in Quotes</a:t>
            </a:r>
            <a:endParaRPr/>
          </a:p>
        </p:txBody>
      </p:sp>
      <p:grpSp>
        <p:nvGrpSpPr>
          <p:cNvPr id="628" name="Google Shape;628;p23"/>
          <p:cNvGrpSpPr/>
          <p:nvPr/>
        </p:nvGrpSpPr>
        <p:grpSpPr>
          <a:xfrm>
            <a:off x="6903653" y="2193730"/>
            <a:ext cx="334031" cy="334031"/>
            <a:chOff x="-34776500" y="2631825"/>
            <a:chExt cx="291450" cy="291450"/>
          </a:xfrm>
        </p:grpSpPr>
        <p:sp>
          <p:nvSpPr>
            <p:cNvPr id="629" name="Google Shape;629;p23"/>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3"/>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3"/>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 name="Google Shape;632;p23"/>
          <p:cNvGrpSpPr/>
          <p:nvPr/>
        </p:nvGrpSpPr>
        <p:grpSpPr>
          <a:xfrm>
            <a:off x="4609670" y="2192119"/>
            <a:ext cx="337177" cy="337247"/>
            <a:chOff x="5049725" y="2027900"/>
            <a:chExt cx="481750" cy="481850"/>
          </a:xfrm>
        </p:grpSpPr>
        <p:sp>
          <p:nvSpPr>
            <p:cNvPr id="633" name="Google Shape;633;p23"/>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34" name="Google Shape;634;p23"/>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35" name="Google Shape;635;p23"/>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36" name="Google Shape;636;p23"/>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37" name="Google Shape;637;p23"/>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38" name="Google Shape;638;p23"/>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39" name="Google Shape;639;p23"/>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40" name="Google Shape;640;p23"/>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641" name="Google Shape;641;p23"/>
          <p:cNvGrpSpPr/>
          <p:nvPr/>
        </p:nvGrpSpPr>
        <p:grpSpPr>
          <a:xfrm>
            <a:off x="2320278" y="2194573"/>
            <a:ext cx="332587" cy="332335"/>
            <a:chOff x="1413250" y="2680675"/>
            <a:chExt cx="297750" cy="297525"/>
          </a:xfrm>
        </p:grpSpPr>
        <p:sp>
          <p:nvSpPr>
            <p:cNvPr id="642" name="Google Shape;642;p23"/>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3"/>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3"/>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3"/>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6" name="Google Shape;646;p23"/>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3"/>
          <p:cNvSpPr txBox="1"/>
          <p:nvPr/>
        </p:nvSpPr>
        <p:spPr>
          <a:xfrm>
            <a:off x="1283800" y="1814550"/>
            <a:ext cx="6215700" cy="215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“If we make </a:t>
            </a:r>
            <a:r>
              <a:rPr lang="es" sz="1800">
                <a:latin typeface="Inconsolata"/>
                <a:ea typeface="Inconsolata"/>
                <a:cs typeface="Inconsolata"/>
                <a:sym typeface="Inconsolata"/>
              </a:rPr>
              <a:t>only</a:t>
            </a:r>
            <a:r>
              <a:rPr lang="es" sz="1800">
                <a:latin typeface="Inconsolata"/>
                <a:ea typeface="Inconsolata"/>
                <a:cs typeface="Inconsolata"/>
                <a:sym typeface="Inconsolata"/>
              </a:rPr>
              <a:t> one point in this book, it is that good theory is an essential aspect of developing successful programs for children and youth.”</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Jenson et al., 2013, p. 63.</a:t>
            </a:r>
            <a:endParaRPr sz="1800">
              <a:latin typeface="Inconsolata"/>
              <a:ea typeface="Inconsolata"/>
              <a:cs typeface="Inconsolata"/>
              <a:sym typeface="Inconsolata"/>
            </a:endParaRPr>
          </a:p>
        </p:txBody>
      </p:sp>
      <p:pic>
        <p:nvPicPr>
          <p:cNvPr descr="Girls on Desk Looking at Notebook" id="648" name="Google Shape;648;p23"/>
          <p:cNvPicPr preferRelativeResize="0"/>
          <p:nvPr/>
        </p:nvPicPr>
        <p:blipFill>
          <a:blip r:embed="rId3">
            <a:alphaModFix/>
          </a:blip>
          <a:stretch>
            <a:fillRect/>
          </a:stretch>
        </p:blipFill>
        <p:spPr>
          <a:xfrm>
            <a:off x="7089800" y="381225"/>
            <a:ext cx="2006526" cy="1337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52" name="Shape 652"/>
        <p:cNvGrpSpPr/>
        <p:nvPr/>
      </p:nvGrpSpPr>
      <p:grpSpPr>
        <a:xfrm>
          <a:off x="0" y="0"/>
          <a:ext cx="0" cy="0"/>
          <a:chOff x="0" y="0"/>
          <a:chExt cx="0" cy="0"/>
        </a:xfrm>
      </p:grpSpPr>
      <p:sp>
        <p:nvSpPr>
          <p:cNvPr id="653" name="Google Shape;653;p24"/>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4"/>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4"/>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4"/>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657" name="Google Shape;657;p24"/>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658" name="Google Shape;658;p24"/>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659" name="Google Shape;659;p24"/>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660" name="Google Shape;660;p24"/>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661" name="Google Shape;661;p24"/>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662" name="Google Shape;662;p24"/>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Review in Quotes</a:t>
            </a:r>
            <a:endParaRPr/>
          </a:p>
        </p:txBody>
      </p:sp>
      <p:grpSp>
        <p:nvGrpSpPr>
          <p:cNvPr id="663" name="Google Shape;663;p24"/>
          <p:cNvGrpSpPr/>
          <p:nvPr/>
        </p:nvGrpSpPr>
        <p:grpSpPr>
          <a:xfrm>
            <a:off x="6903653" y="2193730"/>
            <a:ext cx="334031" cy="334031"/>
            <a:chOff x="-34776500" y="2631825"/>
            <a:chExt cx="291450" cy="291450"/>
          </a:xfrm>
        </p:grpSpPr>
        <p:sp>
          <p:nvSpPr>
            <p:cNvPr id="664" name="Google Shape;664;p24"/>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4"/>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4"/>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 name="Google Shape;667;p24"/>
          <p:cNvGrpSpPr/>
          <p:nvPr/>
        </p:nvGrpSpPr>
        <p:grpSpPr>
          <a:xfrm>
            <a:off x="4609670" y="2192119"/>
            <a:ext cx="337177" cy="337247"/>
            <a:chOff x="5049725" y="2027900"/>
            <a:chExt cx="481750" cy="481850"/>
          </a:xfrm>
        </p:grpSpPr>
        <p:sp>
          <p:nvSpPr>
            <p:cNvPr id="668" name="Google Shape;668;p24"/>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69" name="Google Shape;669;p24"/>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70" name="Google Shape;670;p24"/>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71" name="Google Shape;671;p24"/>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72" name="Google Shape;672;p24"/>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73" name="Google Shape;673;p24"/>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74" name="Google Shape;674;p24"/>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675" name="Google Shape;675;p24"/>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676" name="Google Shape;676;p24"/>
          <p:cNvGrpSpPr/>
          <p:nvPr/>
        </p:nvGrpSpPr>
        <p:grpSpPr>
          <a:xfrm>
            <a:off x="2320278" y="2194573"/>
            <a:ext cx="332587" cy="332335"/>
            <a:chOff x="1413250" y="2680675"/>
            <a:chExt cx="297750" cy="297525"/>
          </a:xfrm>
        </p:grpSpPr>
        <p:sp>
          <p:nvSpPr>
            <p:cNvPr id="677" name="Google Shape;677;p24"/>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4"/>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4"/>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4"/>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1" name="Google Shape;681;p24"/>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4"/>
          <p:cNvSpPr txBox="1"/>
          <p:nvPr/>
        </p:nvSpPr>
        <p:spPr>
          <a:xfrm>
            <a:off x="1283800" y="1814550"/>
            <a:ext cx="6215700" cy="215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“The logic model is a diagram that describes how the program theoretically works to achieve benefits for the participants.”</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Savaya and Waysman, 2005, p. 87</a:t>
            </a:r>
            <a:endParaRPr sz="1800">
              <a:latin typeface="Inconsolata"/>
              <a:ea typeface="Inconsolata"/>
              <a:cs typeface="Inconsolata"/>
              <a:sym typeface="Inconsolata"/>
            </a:endParaRPr>
          </a:p>
        </p:txBody>
      </p:sp>
      <p:pic>
        <p:nvPicPr>
          <p:cNvPr descr="Brown Sailing Ship Miniature" id="683" name="Google Shape;683;p24"/>
          <p:cNvPicPr preferRelativeResize="0"/>
          <p:nvPr/>
        </p:nvPicPr>
        <p:blipFill rotWithShape="1">
          <a:blip r:embed="rId3">
            <a:alphaModFix/>
          </a:blip>
          <a:srcRect b="15287" l="7478" r="13219" t="27497"/>
          <a:stretch/>
        </p:blipFill>
        <p:spPr>
          <a:xfrm>
            <a:off x="7460325" y="374977"/>
            <a:ext cx="1576363" cy="17059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87" name="Shape 687"/>
        <p:cNvGrpSpPr/>
        <p:nvPr/>
      </p:nvGrpSpPr>
      <p:grpSpPr>
        <a:xfrm>
          <a:off x="0" y="0"/>
          <a:ext cx="0" cy="0"/>
          <a:chOff x="0" y="0"/>
          <a:chExt cx="0" cy="0"/>
        </a:xfrm>
      </p:grpSpPr>
      <p:sp>
        <p:nvSpPr>
          <p:cNvPr id="688" name="Google Shape;688;p25"/>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5"/>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5"/>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5"/>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692" name="Google Shape;692;p25"/>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693" name="Google Shape;693;p25"/>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694" name="Google Shape;694;p25"/>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695" name="Google Shape;695;p25"/>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696" name="Google Shape;696;p25"/>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697" name="Google Shape;697;p25"/>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Review in Quotes</a:t>
            </a:r>
            <a:endParaRPr/>
          </a:p>
        </p:txBody>
      </p:sp>
      <p:grpSp>
        <p:nvGrpSpPr>
          <p:cNvPr id="698" name="Google Shape;698;p25"/>
          <p:cNvGrpSpPr/>
          <p:nvPr/>
        </p:nvGrpSpPr>
        <p:grpSpPr>
          <a:xfrm>
            <a:off x="6903653" y="2193730"/>
            <a:ext cx="334031" cy="334031"/>
            <a:chOff x="-34776500" y="2631825"/>
            <a:chExt cx="291450" cy="291450"/>
          </a:xfrm>
        </p:grpSpPr>
        <p:sp>
          <p:nvSpPr>
            <p:cNvPr id="699" name="Google Shape;699;p25"/>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5"/>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5"/>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25"/>
          <p:cNvGrpSpPr/>
          <p:nvPr/>
        </p:nvGrpSpPr>
        <p:grpSpPr>
          <a:xfrm>
            <a:off x="4609670" y="2192119"/>
            <a:ext cx="337177" cy="337247"/>
            <a:chOff x="5049725" y="2027900"/>
            <a:chExt cx="481750" cy="481850"/>
          </a:xfrm>
        </p:grpSpPr>
        <p:sp>
          <p:nvSpPr>
            <p:cNvPr id="703" name="Google Shape;703;p25"/>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04" name="Google Shape;704;p25"/>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05" name="Google Shape;705;p25"/>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06" name="Google Shape;706;p25"/>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07" name="Google Shape;707;p25"/>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08" name="Google Shape;708;p25"/>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09" name="Google Shape;709;p25"/>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10" name="Google Shape;710;p25"/>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711" name="Google Shape;711;p25"/>
          <p:cNvGrpSpPr/>
          <p:nvPr/>
        </p:nvGrpSpPr>
        <p:grpSpPr>
          <a:xfrm>
            <a:off x="2320278" y="2194573"/>
            <a:ext cx="332587" cy="332335"/>
            <a:chOff x="1413250" y="2680675"/>
            <a:chExt cx="297750" cy="297525"/>
          </a:xfrm>
        </p:grpSpPr>
        <p:sp>
          <p:nvSpPr>
            <p:cNvPr id="712" name="Google Shape;712;p25"/>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5"/>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5"/>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5"/>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6" name="Google Shape;716;p25"/>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5"/>
          <p:cNvSpPr txBox="1"/>
          <p:nvPr/>
        </p:nvSpPr>
        <p:spPr>
          <a:xfrm>
            <a:off x="1283800" y="1814550"/>
            <a:ext cx="6215700" cy="215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“For example, If I want youth to refrain </a:t>
            </a:r>
            <a:r>
              <a:rPr lang="es" sz="1800">
                <a:latin typeface="Inconsolata"/>
                <a:ea typeface="Inconsolata"/>
                <a:cs typeface="Inconsolata"/>
                <a:sym typeface="Inconsolata"/>
              </a:rPr>
              <a:t>from</a:t>
            </a:r>
            <a:r>
              <a:rPr lang="es" sz="1800">
                <a:latin typeface="Inconsolata"/>
                <a:ea typeface="Inconsolata"/>
                <a:cs typeface="Inconsolata"/>
                <a:sym typeface="Inconsolata"/>
              </a:rPr>
              <a:t> using illegal drugs, what is my theory as to how to accomplish that outcome? The logic model is supposed to make the program’s theory of change explicit.”</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Mertens and </a:t>
            </a:r>
            <a:r>
              <a:rPr lang="es" sz="1800">
                <a:latin typeface="Inconsolata"/>
                <a:ea typeface="Inconsolata"/>
                <a:cs typeface="Inconsolata"/>
                <a:sym typeface="Inconsolata"/>
              </a:rPr>
              <a:t>Wilson</a:t>
            </a:r>
            <a:r>
              <a:rPr lang="es" sz="1800">
                <a:latin typeface="Inconsolata"/>
                <a:ea typeface="Inconsolata"/>
                <a:cs typeface="Inconsolata"/>
                <a:sym typeface="Inconsolata"/>
              </a:rPr>
              <a:t>, 2019, p. 230.</a:t>
            </a:r>
            <a:endParaRPr sz="1800">
              <a:latin typeface="Inconsolata"/>
              <a:ea typeface="Inconsolata"/>
              <a:cs typeface="Inconsolata"/>
              <a:sym typeface="Inconsolata"/>
            </a:endParaRPr>
          </a:p>
        </p:txBody>
      </p:sp>
      <p:pic>
        <p:nvPicPr>
          <p:cNvPr descr="Person Opening Bottle on Car" id="718" name="Google Shape;718;p25"/>
          <p:cNvPicPr preferRelativeResize="0"/>
          <p:nvPr/>
        </p:nvPicPr>
        <p:blipFill>
          <a:blip r:embed="rId3">
            <a:alphaModFix/>
          </a:blip>
          <a:stretch>
            <a:fillRect/>
          </a:stretch>
        </p:blipFill>
        <p:spPr>
          <a:xfrm>
            <a:off x="7315900" y="377675"/>
            <a:ext cx="1785675" cy="1339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22" name="Shape 722"/>
        <p:cNvGrpSpPr/>
        <p:nvPr/>
      </p:nvGrpSpPr>
      <p:grpSpPr>
        <a:xfrm>
          <a:off x="0" y="0"/>
          <a:ext cx="0" cy="0"/>
          <a:chOff x="0" y="0"/>
          <a:chExt cx="0" cy="0"/>
        </a:xfrm>
      </p:grpSpPr>
      <p:sp>
        <p:nvSpPr>
          <p:cNvPr id="723" name="Google Shape;723;p26"/>
          <p:cNvSpPr/>
          <p:nvPr/>
        </p:nvSpPr>
        <p:spPr>
          <a:xfrm>
            <a:off x="21498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p:nvPr/>
        </p:nvSpPr>
        <p:spPr>
          <a:xfrm>
            <a:off x="442102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6"/>
          <p:cNvSpPr/>
          <p:nvPr/>
        </p:nvSpPr>
        <p:spPr>
          <a:xfrm>
            <a:off x="6708075" y="2023988"/>
            <a:ext cx="673500" cy="673500"/>
          </a:xfrm>
          <a:prstGeom prst="rect">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txBox="1"/>
          <p:nvPr>
            <p:ph idx="1" type="subTitle"/>
          </p:nvPr>
        </p:nvSpPr>
        <p:spPr>
          <a:xfrm>
            <a:off x="1545925" y="3394600"/>
            <a:ext cx="1881300" cy="103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Original model, handed down from the national IHDF model. Qualities of a former way of thinking</a:t>
            </a:r>
            <a:endParaRPr/>
          </a:p>
        </p:txBody>
      </p:sp>
      <p:sp>
        <p:nvSpPr>
          <p:cNvPr id="727" name="Google Shape;727;p26"/>
          <p:cNvSpPr txBox="1"/>
          <p:nvPr>
            <p:ph idx="2" type="subTitle"/>
          </p:nvPr>
        </p:nvSpPr>
        <p:spPr>
          <a:xfrm>
            <a:off x="3825050"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Invoking contemporary thinking, new state of science, distinct philosophical commitments.</a:t>
            </a:r>
            <a:endParaRPr/>
          </a:p>
        </p:txBody>
      </p:sp>
      <p:sp>
        <p:nvSpPr>
          <p:cNvPr id="728" name="Google Shape;728;p26"/>
          <p:cNvSpPr txBox="1"/>
          <p:nvPr>
            <p:ph idx="3" type="subTitle"/>
          </p:nvPr>
        </p:nvSpPr>
        <p:spPr>
          <a:xfrm>
            <a:off x="6088325" y="3394600"/>
            <a:ext cx="1881300" cy="9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Qualities of a new way of thinking. Perhaps including previous ideas, perhaps breaking new ground.</a:t>
            </a:r>
            <a:endParaRPr/>
          </a:p>
        </p:txBody>
      </p:sp>
      <p:sp>
        <p:nvSpPr>
          <p:cNvPr id="729" name="Google Shape;729;p26"/>
          <p:cNvSpPr txBox="1"/>
          <p:nvPr>
            <p:ph idx="4" type="subTitle"/>
          </p:nvPr>
        </p:nvSpPr>
        <p:spPr>
          <a:xfrm>
            <a:off x="1545925" y="2644900"/>
            <a:ext cx="1881300" cy="6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Old Model</a:t>
            </a:r>
            <a:endParaRPr/>
          </a:p>
        </p:txBody>
      </p:sp>
      <p:sp>
        <p:nvSpPr>
          <p:cNvPr id="730" name="Google Shape;730;p26"/>
          <p:cNvSpPr txBox="1"/>
          <p:nvPr>
            <p:ph idx="5" type="subTitle"/>
          </p:nvPr>
        </p:nvSpPr>
        <p:spPr>
          <a:xfrm>
            <a:off x="3825050" y="2761300"/>
            <a:ext cx="1881300" cy="55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New Model</a:t>
            </a:r>
            <a:endParaRPr/>
          </a:p>
        </p:txBody>
      </p:sp>
      <p:sp>
        <p:nvSpPr>
          <p:cNvPr id="731" name="Google Shape;731;p26"/>
          <p:cNvSpPr txBox="1"/>
          <p:nvPr>
            <p:ph idx="6" type="subTitle"/>
          </p:nvPr>
        </p:nvSpPr>
        <p:spPr>
          <a:xfrm>
            <a:off x="6088325" y="2206000"/>
            <a:ext cx="1881300" cy="111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Future Model</a:t>
            </a:r>
            <a:endParaRPr/>
          </a:p>
        </p:txBody>
      </p:sp>
      <p:sp>
        <p:nvSpPr>
          <p:cNvPr id="732" name="Google Shape;732;p26"/>
          <p:cNvSpPr txBox="1"/>
          <p:nvPr>
            <p:ph type="ctrTitle"/>
          </p:nvPr>
        </p:nvSpPr>
        <p:spPr>
          <a:xfrm>
            <a:off x="590550" y="410775"/>
            <a:ext cx="1881300" cy="74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Review in Quotes</a:t>
            </a:r>
            <a:endParaRPr/>
          </a:p>
        </p:txBody>
      </p:sp>
      <p:grpSp>
        <p:nvGrpSpPr>
          <p:cNvPr id="733" name="Google Shape;733;p26"/>
          <p:cNvGrpSpPr/>
          <p:nvPr/>
        </p:nvGrpSpPr>
        <p:grpSpPr>
          <a:xfrm>
            <a:off x="6903653" y="2193730"/>
            <a:ext cx="334031" cy="334031"/>
            <a:chOff x="-34776500" y="2631825"/>
            <a:chExt cx="291450" cy="291450"/>
          </a:xfrm>
        </p:grpSpPr>
        <p:sp>
          <p:nvSpPr>
            <p:cNvPr id="734" name="Google Shape;734;p26"/>
            <p:cNvSpPr/>
            <p:nvPr/>
          </p:nvSpPr>
          <p:spPr>
            <a:xfrm>
              <a:off x="-34691425" y="2666500"/>
              <a:ext cx="120525" cy="154400"/>
            </a:xfrm>
            <a:custGeom>
              <a:rect b="b" l="l" r="r" t="t"/>
              <a:pathLst>
                <a:path extrusionOk="0" h="6176" w="4821">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6"/>
            <p:cNvSpPr/>
            <p:nvPr/>
          </p:nvSpPr>
          <p:spPr>
            <a:xfrm>
              <a:off x="-34656775" y="2837400"/>
              <a:ext cx="51200" cy="51225"/>
            </a:xfrm>
            <a:custGeom>
              <a:rect b="b" l="l" r="r" t="t"/>
              <a:pathLst>
                <a:path extrusionOk="0" h="2049" w="2048">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6"/>
            <p:cNvSpPr/>
            <p:nvPr/>
          </p:nvSpPr>
          <p:spPr>
            <a:xfrm>
              <a:off x="-34776500" y="2631825"/>
              <a:ext cx="291450" cy="291450"/>
            </a:xfrm>
            <a:custGeom>
              <a:rect b="b" l="l" r="r" t="t"/>
              <a:pathLst>
                <a:path extrusionOk="0" h="11658" w="11658">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 name="Google Shape;737;p26"/>
          <p:cNvGrpSpPr/>
          <p:nvPr/>
        </p:nvGrpSpPr>
        <p:grpSpPr>
          <a:xfrm>
            <a:off x="4609670" y="2192119"/>
            <a:ext cx="337177" cy="337247"/>
            <a:chOff x="5049725" y="2027900"/>
            <a:chExt cx="481750" cy="481850"/>
          </a:xfrm>
        </p:grpSpPr>
        <p:sp>
          <p:nvSpPr>
            <p:cNvPr id="738" name="Google Shape;738;p26"/>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39" name="Google Shape;739;p26"/>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40" name="Google Shape;740;p26"/>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41" name="Google Shape;741;p26"/>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42" name="Google Shape;742;p26"/>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43" name="Google Shape;743;p26"/>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44" name="Google Shape;744;p26"/>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sp>
          <p:nvSpPr>
            <p:cNvPr id="745" name="Google Shape;745;p26"/>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435D74"/>
                </a:solidFill>
              </a:endParaRPr>
            </a:p>
          </p:txBody>
        </p:sp>
      </p:grpSp>
      <p:grpSp>
        <p:nvGrpSpPr>
          <p:cNvPr id="746" name="Google Shape;746;p26"/>
          <p:cNvGrpSpPr/>
          <p:nvPr/>
        </p:nvGrpSpPr>
        <p:grpSpPr>
          <a:xfrm>
            <a:off x="2320278" y="2194573"/>
            <a:ext cx="332587" cy="332335"/>
            <a:chOff x="1413250" y="2680675"/>
            <a:chExt cx="297750" cy="297525"/>
          </a:xfrm>
        </p:grpSpPr>
        <p:sp>
          <p:nvSpPr>
            <p:cNvPr id="747" name="Google Shape;747;p26"/>
            <p:cNvSpPr/>
            <p:nvPr/>
          </p:nvSpPr>
          <p:spPr>
            <a:xfrm>
              <a:off x="1413250" y="2680675"/>
              <a:ext cx="297750" cy="297525"/>
            </a:xfrm>
            <a:custGeom>
              <a:rect b="b" l="l" r="r" t="t"/>
              <a:pathLst>
                <a:path extrusionOk="0" h="11901" w="1191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6"/>
            <p:cNvSpPr/>
            <p:nvPr/>
          </p:nvSpPr>
          <p:spPr>
            <a:xfrm>
              <a:off x="1465225" y="2805100"/>
              <a:ext cx="52800" cy="52025"/>
            </a:xfrm>
            <a:custGeom>
              <a:rect b="b" l="l" r="r" t="t"/>
              <a:pathLst>
                <a:path extrusionOk="0" h="2081" w="2112">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6"/>
            <p:cNvSpPr/>
            <p:nvPr/>
          </p:nvSpPr>
          <p:spPr>
            <a:xfrm>
              <a:off x="1535325" y="2769675"/>
              <a:ext cx="52800" cy="87450"/>
            </a:xfrm>
            <a:custGeom>
              <a:rect b="b" l="l" r="r" t="t"/>
              <a:pathLst>
                <a:path extrusionOk="0" h="3498" w="2112">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a:off x="1604650" y="2733425"/>
              <a:ext cx="52775" cy="122900"/>
            </a:xfrm>
            <a:custGeom>
              <a:rect b="b" l="l" r="r" t="t"/>
              <a:pathLst>
                <a:path extrusionOk="0" h="4916" w="2111">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1" name="Google Shape;751;p26"/>
          <p:cNvSpPr/>
          <p:nvPr/>
        </p:nvSpPr>
        <p:spPr>
          <a:xfrm>
            <a:off x="815425" y="1155375"/>
            <a:ext cx="7248900" cy="3930000"/>
          </a:xfrm>
          <a:prstGeom prst="rect">
            <a:avLst/>
          </a:prstGeom>
          <a:solidFill>
            <a:srgbClr val="EFD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txBox="1"/>
          <p:nvPr/>
        </p:nvSpPr>
        <p:spPr>
          <a:xfrm>
            <a:off x="1283800" y="1814550"/>
            <a:ext cx="6215700" cy="215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s" sz="1800">
                <a:latin typeface="Inconsolata"/>
                <a:ea typeface="Inconsolata"/>
                <a:cs typeface="Inconsolata"/>
                <a:sym typeface="Inconsolata"/>
              </a:rPr>
              <a:t>“For years practitioners have been serving on</a:t>
            </a:r>
            <a:r>
              <a:rPr lang="es" sz="1800">
                <a:latin typeface="Inconsolata"/>
                <a:ea typeface="Inconsolata"/>
                <a:cs typeface="Inconsolata"/>
                <a:sym typeface="Inconsolata"/>
              </a:rPr>
              <a:t>...</a:t>
            </a:r>
            <a:r>
              <a:rPr lang="es" sz="1800">
                <a:latin typeface="Inconsolata"/>
                <a:ea typeface="Inconsolata"/>
                <a:cs typeface="Inconsolata"/>
                <a:sym typeface="Inconsolata"/>
              </a:rPr>
              <a:t> healthfront lines with the </a:t>
            </a:r>
            <a:r>
              <a:rPr lang="es" sz="1800">
                <a:latin typeface="Inconsolata"/>
                <a:ea typeface="Inconsolata"/>
                <a:cs typeface="Inconsolata"/>
                <a:sym typeface="Inconsolata"/>
              </a:rPr>
              <a:t>implicit</a:t>
            </a:r>
            <a:r>
              <a:rPr lang="es" sz="1800">
                <a:latin typeface="Inconsolata"/>
                <a:ea typeface="Inconsolata"/>
                <a:cs typeface="Inconsolata"/>
                <a:sym typeface="Inconsolata"/>
              </a:rPr>
              <a:t> assumptions that their efforts...will lead to better overall health in the community.”</a:t>
            </a:r>
            <a:endParaRPr sz="1800">
              <a:latin typeface="Inconsolata"/>
              <a:ea typeface="Inconsolata"/>
              <a:cs typeface="Inconsolata"/>
              <a:sym typeface="Inconsolata"/>
            </a:endParaRPr>
          </a:p>
          <a:p>
            <a:pPr indent="-342900" lvl="0" marL="457200" rtl="0" algn="l">
              <a:lnSpc>
                <a:spcPct val="150000"/>
              </a:lnSpc>
              <a:spcBef>
                <a:spcPts val="0"/>
              </a:spcBef>
              <a:spcAft>
                <a:spcPts val="0"/>
              </a:spcAft>
              <a:buSzPts val="1800"/>
              <a:buFont typeface="Inconsolata"/>
              <a:buChar char="-"/>
            </a:pPr>
            <a:r>
              <a:rPr lang="es" sz="1800">
                <a:latin typeface="Inconsolata"/>
                <a:ea typeface="Inconsolata"/>
                <a:cs typeface="Inconsolata"/>
                <a:sym typeface="Inconsolata"/>
              </a:rPr>
              <a:t>Joly et al., 2007, p. 349</a:t>
            </a:r>
            <a:endParaRPr sz="1800">
              <a:latin typeface="Inconsolata"/>
              <a:ea typeface="Inconsolata"/>
              <a:cs typeface="Inconsolata"/>
              <a:sym typeface="Inconsolata"/>
            </a:endParaRPr>
          </a:p>
        </p:txBody>
      </p:sp>
      <p:pic>
        <p:nvPicPr>
          <p:cNvPr descr="Pregnant Woman Wearing Marled Gray Sweater Touching Her Stomach" id="753" name="Google Shape;753;p26"/>
          <p:cNvPicPr preferRelativeResize="0"/>
          <p:nvPr/>
        </p:nvPicPr>
        <p:blipFill>
          <a:blip r:embed="rId3">
            <a:alphaModFix/>
          </a:blip>
          <a:stretch>
            <a:fillRect/>
          </a:stretch>
        </p:blipFill>
        <p:spPr>
          <a:xfrm>
            <a:off x="6940243" y="379275"/>
            <a:ext cx="2155056" cy="1435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mmunication Consult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