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5" r:id="rId3"/>
    <p:sldId id="293" r:id="rId4"/>
    <p:sldId id="302" r:id="rId5"/>
    <p:sldId id="307" r:id="rId6"/>
    <p:sldId id="299" r:id="rId7"/>
    <p:sldId id="303" r:id="rId8"/>
    <p:sldId id="304" r:id="rId9"/>
    <p:sldId id="290" r:id="rId10"/>
    <p:sldId id="257" r:id="rId11"/>
    <p:sldId id="294" r:id="rId12"/>
    <p:sldId id="284" r:id="rId13"/>
    <p:sldId id="281" r:id="rId14"/>
    <p:sldId id="261" r:id="rId15"/>
    <p:sldId id="271" r:id="rId16"/>
    <p:sldId id="258" r:id="rId17"/>
    <p:sldId id="287" r:id="rId18"/>
    <p:sldId id="282" r:id="rId19"/>
    <p:sldId id="267" r:id="rId20"/>
    <p:sldId id="30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6163" autoAdjust="0"/>
  </p:normalViewPr>
  <p:slideViewPr>
    <p:cSldViewPr snapToGrid="0">
      <p:cViewPr varScale="1">
        <p:scale>
          <a:sx n="99" d="100"/>
          <a:sy n="99" d="100"/>
        </p:scale>
        <p:origin x="103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44C255-E1F8-4D58-B454-1A5A1FA8F226}" type="doc">
      <dgm:prSet loTypeId="urn:microsoft.com/office/officeart/2011/layout/HexagonRadial" loCatId="officeonline" qsTypeId="urn:microsoft.com/office/officeart/2005/8/quickstyle/simple2" qsCatId="simple" csTypeId="urn:microsoft.com/office/officeart/2005/8/colors/accent4_2" csCatId="accent4" phldr="1"/>
      <dgm:spPr/>
      <dgm:t>
        <a:bodyPr/>
        <a:lstStyle/>
        <a:p>
          <a:endParaRPr lang="en-US"/>
        </a:p>
      </dgm:t>
    </dgm:pt>
    <dgm:pt modelId="{98B9B353-0BF9-40C1-AEBE-C04F816759F4}">
      <dgm:prSet phldrT="[Text]"/>
      <dgm:spPr/>
      <dgm:t>
        <a:bodyPr/>
        <a:lstStyle/>
        <a:p>
          <a:r>
            <a:rPr lang="en-US" dirty="0">
              <a:solidFill>
                <a:schemeClr val="accent2">
                  <a:lumMod val="50000"/>
                </a:schemeClr>
              </a:solidFill>
            </a:rPr>
            <a:t>Follow the money</a:t>
          </a:r>
        </a:p>
      </dgm:t>
    </dgm:pt>
    <dgm:pt modelId="{12C1DEAA-9611-4A92-B9F5-E6D1D6AFA13E}" type="parTrans" cxnId="{1937F0DF-3D6F-4DCD-981A-F49A7B24CDE1}">
      <dgm:prSet/>
      <dgm:spPr/>
      <dgm:t>
        <a:bodyPr/>
        <a:lstStyle/>
        <a:p>
          <a:endParaRPr lang="en-US"/>
        </a:p>
      </dgm:t>
    </dgm:pt>
    <dgm:pt modelId="{34C43F27-4ED9-487E-BA21-94832F53CAB6}" type="sibTrans" cxnId="{1937F0DF-3D6F-4DCD-981A-F49A7B24CDE1}">
      <dgm:prSet/>
      <dgm:spPr/>
      <dgm:t>
        <a:bodyPr/>
        <a:lstStyle/>
        <a:p>
          <a:endParaRPr lang="en-US"/>
        </a:p>
      </dgm:t>
    </dgm:pt>
    <dgm:pt modelId="{03694089-946B-4BF5-B095-A4DBD4CC5757}">
      <dgm:prSet phldrT="[Text]"/>
      <dgm:spPr/>
      <dgm:t>
        <a:bodyPr/>
        <a:lstStyle/>
        <a:p>
          <a:r>
            <a:rPr lang="en-US" dirty="0">
              <a:solidFill>
                <a:schemeClr val="accent2">
                  <a:lumMod val="50000"/>
                </a:schemeClr>
              </a:solidFill>
            </a:rPr>
            <a:t>Safety</a:t>
          </a:r>
        </a:p>
      </dgm:t>
    </dgm:pt>
    <dgm:pt modelId="{D295B1E1-57D9-4B85-92D8-879E1689C248}" type="parTrans" cxnId="{D5C2DE89-E05E-4702-9575-BD561EA31D3B}">
      <dgm:prSet/>
      <dgm:spPr/>
      <dgm:t>
        <a:bodyPr/>
        <a:lstStyle/>
        <a:p>
          <a:endParaRPr lang="en-US"/>
        </a:p>
      </dgm:t>
    </dgm:pt>
    <dgm:pt modelId="{4B6602A9-9358-409E-B0B8-B3E8A199D35E}" type="sibTrans" cxnId="{D5C2DE89-E05E-4702-9575-BD561EA31D3B}">
      <dgm:prSet/>
      <dgm:spPr/>
      <dgm:t>
        <a:bodyPr/>
        <a:lstStyle/>
        <a:p>
          <a:endParaRPr lang="en-US"/>
        </a:p>
      </dgm:t>
    </dgm:pt>
    <dgm:pt modelId="{4B5A4F2A-B14C-40E3-98E5-4E1D1FC52B2C}">
      <dgm:prSet phldrT="[Text]"/>
      <dgm:spPr/>
      <dgm:t>
        <a:bodyPr/>
        <a:lstStyle/>
        <a:p>
          <a:r>
            <a:rPr lang="en-US" dirty="0">
              <a:solidFill>
                <a:schemeClr val="accent2">
                  <a:lumMod val="50000"/>
                </a:schemeClr>
              </a:solidFill>
            </a:rPr>
            <a:t>Social Issues</a:t>
          </a:r>
        </a:p>
      </dgm:t>
    </dgm:pt>
    <dgm:pt modelId="{357E151D-4A28-4101-8CF0-9C3FF2C62AE8}" type="parTrans" cxnId="{86234B84-3ED8-435D-990D-82B094A8DC2A}">
      <dgm:prSet/>
      <dgm:spPr/>
      <dgm:t>
        <a:bodyPr/>
        <a:lstStyle/>
        <a:p>
          <a:endParaRPr lang="en-US"/>
        </a:p>
      </dgm:t>
    </dgm:pt>
    <dgm:pt modelId="{EA0F907E-A53B-4EE3-BE5F-1A3345AAC6CA}" type="sibTrans" cxnId="{86234B84-3ED8-435D-990D-82B094A8DC2A}">
      <dgm:prSet/>
      <dgm:spPr/>
      <dgm:t>
        <a:bodyPr/>
        <a:lstStyle/>
        <a:p>
          <a:endParaRPr lang="en-US"/>
        </a:p>
      </dgm:t>
    </dgm:pt>
    <dgm:pt modelId="{04001248-19F4-4220-9AB4-6510BB4A28E1}">
      <dgm:prSet phldrT="[Text]"/>
      <dgm:spPr/>
      <dgm:t>
        <a:bodyPr/>
        <a:lstStyle/>
        <a:p>
          <a:r>
            <a:rPr lang="en-US" dirty="0">
              <a:solidFill>
                <a:schemeClr val="accent2">
                  <a:lumMod val="50000"/>
                </a:schemeClr>
              </a:solidFill>
            </a:rPr>
            <a:t>Economic Impact</a:t>
          </a:r>
        </a:p>
      </dgm:t>
    </dgm:pt>
    <dgm:pt modelId="{5D916799-392E-4C5F-9BCD-8E0E14DBB501}" type="parTrans" cxnId="{3B413C7F-CD19-4EED-9A05-0EC7F927B155}">
      <dgm:prSet/>
      <dgm:spPr/>
      <dgm:t>
        <a:bodyPr/>
        <a:lstStyle/>
        <a:p>
          <a:endParaRPr lang="en-US"/>
        </a:p>
      </dgm:t>
    </dgm:pt>
    <dgm:pt modelId="{B4849773-D780-4B88-83FB-E4DDCC8E549D}" type="sibTrans" cxnId="{3B413C7F-CD19-4EED-9A05-0EC7F927B155}">
      <dgm:prSet/>
      <dgm:spPr/>
      <dgm:t>
        <a:bodyPr/>
        <a:lstStyle/>
        <a:p>
          <a:endParaRPr lang="en-US"/>
        </a:p>
      </dgm:t>
    </dgm:pt>
    <dgm:pt modelId="{E162E3BD-9FC7-4C58-8744-957B90208281}">
      <dgm:prSet phldrT="[Text]"/>
      <dgm:spPr/>
      <dgm:t>
        <a:bodyPr/>
        <a:lstStyle/>
        <a:p>
          <a:r>
            <a:rPr lang="en-US" dirty="0">
              <a:solidFill>
                <a:schemeClr val="accent2">
                  <a:lumMod val="50000"/>
                </a:schemeClr>
              </a:solidFill>
            </a:rPr>
            <a:t>Data</a:t>
          </a:r>
        </a:p>
      </dgm:t>
    </dgm:pt>
    <dgm:pt modelId="{244882CA-C110-4B3A-B175-EFA4F4528B9B}" type="parTrans" cxnId="{47404FC6-272E-4272-9377-3999C2955C41}">
      <dgm:prSet/>
      <dgm:spPr/>
      <dgm:t>
        <a:bodyPr/>
        <a:lstStyle/>
        <a:p>
          <a:endParaRPr lang="en-US"/>
        </a:p>
      </dgm:t>
    </dgm:pt>
    <dgm:pt modelId="{99D35948-CA6D-4B7F-B525-23723E587ECE}" type="sibTrans" cxnId="{47404FC6-272E-4272-9377-3999C2955C41}">
      <dgm:prSet/>
      <dgm:spPr/>
      <dgm:t>
        <a:bodyPr/>
        <a:lstStyle/>
        <a:p>
          <a:endParaRPr lang="en-US"/>
        </a:p>
      </dgm:t>
    </dgm:pt>
    <dgm:pt modelId="{BAE770CD-AA30-4F79-8E13-A9CC4A134227}">
      <dgm:prSet phldrT="[Text]"/>
      <dgm:spPr/>
      <dgm:t>
        <a:bodyPr/>
        <a:lstStyle/>
        <a:p>
          <a:r>
            <a:rPr lang="en-US" dirty="0">
              <a:solidFill>
                <a:schemeClr val="accent2">
                  <a:lumMod val="50000"/>
                </a:schemeClr>
              </a:solidFill>
            </a:rPr>
            <a:t>Environment</a:t>
          </a:r>
          <a:r>
            <a:rPr lang="en-US" dirty="0"/>
            <a:t>	</a:t>
          </a:r>
        </a:p>
      </dgm:t>
    </dgm:pt>
    <dgm:pt modelId="{C30CF34D-1FF2-4711-A135-F9CB00AE1BC8}" type="parTrans" cxnId="{F88431B4-7B59-408A-AA92-3C5973155EA1}">
      <dgm:prSet/>
      <dgm:spPr/>
      <dgm:t>
        <a:bodyPr/>
        <a:lstStyle/>
        <a:p>
          <a:endParaRPr lang="en-US"/>
        </a:p>
      </dgm:t>
    </dgm:pt>
    <dgm:pt modelId="{1211871D-BBEB-42EB-856E-E24C17403DFE}" type="sibTrans" cxnId="{F88431B4-7B59-408A-AA92-3C5973155EA1}">
      <dgm:prSet/>
      <dgm:spPr/>
      <dgm:t>
        <a:bodyPr/>
        <a:lstStyle/>
        <a:p>
          <a:endParaRPr lang="en-US"/>
        </a:p>
      </dgm:t>
    </dgm:pt>
    <dgm:pt modelId="{BB215A6E-C36B-4C57-BF6D-844B1430B6FA}">
      <dgm:prSet phldrT="[Text]" custT="1"/>
      <dgm:spPr/>
      <dgm:t>
        <a:bodyPr/>
        <a:lstStyle/>
        <a:p>
          <a:r>
            <a:rPr lang="en-US" sz="1300" kern="1200" dirty="0">
              <a:solidFill>
                <a:schemeClr val="accent2">
                  <a:lumMod val="50000"/>
                </a:schemeClr>
              </a:solidFill>
              <a:latin typeface="Calibri" panose="020F0502020204030204"/>
              <a:ea typeface="+mn-ea"/>
              <a:cs typeface="+mn-cs"/>
            </a:rPr>
            <a:t>Demographics</a:t>
          </a:r>
          <a:r>
            <a:rPr lang="en-US" sz="1300" kern="1200" dirty="0"/>
            <a:t>	</a:t>
          </a:r>
        </a:p>
      </dgm:t>
    </dgm:pt>
    <dgm:pt modelId="{0BBECA87-A21E-47D8-B199-0EB09D7FD1A9}" type="parTrans" cxnId="{F98ED9B5-8754-42A6-A924-0900C9AE7B16}">
      <dgm:prSet/>
      <dgm:spPr/>
      <dgm:t>
        <a:bodyPr/>
        <a:lstStyle/>
        <a:p>
          <a:endParaRPr lang="en-US"/>
        </a:p>
      </dgm:t>
    </dgm:pt>
    <dgm:pt modelId="{A6055CD4-655F-4DA1-BE7E-CF07DA956309}" type="sibTrans" cxnId="{F98ED9B5-8754-42A6-A924-0900C9AE7B16}">
      <dgm:prSet/>
      <dgm:spPr/>
      <dgm:t>
        <a:bodyPr/>
        <a:lstStyle/>
        <a:p>
          <a:endParaRPr lang="en-US"/>
        </a:p>
      </dgm:t>
    </dgm:pt>
    <dgm:pt modelId="{2DFF928C-F31C-4059-8561-2AB2AB2BBB1B}" type="pres">
      <dgm:prSet presAssocID="{2E44C255-E1F8-4D58-B454-1A5A1FA8F226}" presName="Name0" presStyleCnt="0">
        <dgm:presLayoutVars>
          <dgm:chMax val="1"/>
          <dgm:chPref val="1"/>
          <dgm:dir/>
          <dgm:animOne val="branch"/>
          <dgm:animLvl val="lvl"/>
        </dgm:presLayoutVars>
      </dgm:prSet>
      <dgm:spPr/>
    </dgm:pt>
    <dgm:pt modelId="{43591FA2-10ED-47F1-A6EA-EE125CC4F245}" type="pres">
      <dgm:prSet presAssocID="{98B9B353-0BF9-40C1-AEBE-C04F816759F4}" presName="Parent" presStyleLbl="node0" presStyleIdx="0" presStyleCnt="1">
        <dgm:presLayoutVars>
          <dgm:chMax val="6"/>
          <dgm:chPref val="6"/>
        </dgm:presLayoutVars>
      </dgm:prSet>
      <dgm:spPr/>
    </dgm:pt>
    <dgm:pt modelId="{873C1E0A-5BB3-45AA-86A9-8B2ED6D8BB84}" type="pres">
      <dgm:prSet presAssocID="{03694089-946B-4BF5-B095-A4DBD4CC5757}" presName="Accent1" presStyleCnt="0"/>
      <dgm:spPr/>
    </dgm:pt>
    <dgm:pt modelId="{FB6C626D-CB7F-468E-BC0C-5036E7584B21}" type="pres">
      <dgm:prSet presAssocID="{03694089-946B-4BF5-B095-A4DBD4CC5757}" presName="Accent" presStyleLbl="bgShp" presStyleIdx="0" presStyleCnt="6"/>
      <dgm:spPr/>
    </dgm:pt>
    <dgm:pt modelId="{D2762266-DF26-4AAE-9B7D-381C26B1DCB4}" type="pres">
      <dgm:prSet presAssocID="{03694089-946B-4BF5-B095-A4DBD4CC5757}" presName="Child1" presStyleLbl="node1" presStyleIdx="0" presStyleCnt="6">
        <dgm:presLayoutVars>
          <dgm:chMax val="0"/>
          <dgm:chPref val="0"/>
          <dgm:bulletEnabled val="1"/>
        </dgm:presLayoutVars>
      </dgm:prSet>
      <dgm:spPr/>
    </dgm:pt>
    <dgm:pt modelId="{48A5382A-C724-43A2-B5B8-364B3549FAA3}" type="pres">
      <dgm:prSet presAssocID="{4B5A4F2A-B14C-40E3-98E5-4E1D1FC52B2C}" presName="Accent2" presStyleCnt="0"/>
      <dgm:spPr/>
    </dgm:pt>
    <dgm:pt modelId="{4B0C698D-9438-4B3A-AEE7-2115DA471CEC}" type="pres">
      <dgm:prSet presAssocID="{4B5A4F2A-B14C-40E3-98E5-4E1D1FC52B2C}" presName="Accent" presStyleLbl="bgShp" presStyleIdx="1" presStyleCnt="6"/>
      <dgm:spPr/>
    </dgm:pt>
    <dgm:pt modelId="{4BB0C48A-C0B3-44A0-8332-E5302CA4D9C2}" type="pres">
      <dgm:prSet presAssocID="{4B5A4F2A-B14C-40E3-98E5-4E1D1FC52B2C}" presName="Child2" presStyleLbl="node1" presStyleIdx="1" presStyleCnt="6">
        <dgm:presLayoutVars>
          <dgm:chMax val="0"/>
          <dgm:chPref val="0"/>
          <dgm:bulletEnabled val="1"/>
        </dgm:presLayoutVars>
      </dgm:prSet>
      <dgm:spPr/>
    </dgm:pt>
    <dgm:pt modelId="{131CA35D-D64B-4D28-AAFC-4A8C1F549698}" type="pres">
      <dgm:prSet presAssocID="{04001248-19F4-4220-9AB4-6510BB4A28E1}" presName="Accent3" presStyleCnt="0"/>
      <dgm:spPr/>
    </dgm:pt>
    <dgm:pt modelId="{275DF6CD-F191-48AE-93E4-1703EC081CA7}" type="pres">
      <dgm:prSet presAssocID="{04001248-19F4-4220-9AB4-6510BB4A28E1}" presName="Accent" presStyleLbl="bgShp" presStyleIdx="2" presStyleCnt="6"/>
      <dgm:spPr/>
    </dgm:pt>
    <dgm:pt modelId="{B2A2989B-92B7-4905-A9FE-FFFC76672680}" type="pres">
      <dgm:prSet presAssocID="{04001248-19F4-4220-9AB4-6510BB4A28E1}" presName="Child3" presStyleLbl="node1" presStyleIdx="2" presStyleCnt="6">
        <dgm:presLayoutVars>
          <dgm:chMax val="0"/>
          <dgm:chPref val="0"/>
          <dgm:bulletEnabled val="1"/>
        </dgm:presLayoutVars>
      </dgm:prSet>
      <dgm:spPr/>
    </dgm:pt>
    <dgm:pt modelId="{F4E62AA3-5029-40EF-896A-EA7CE3158262}" type="pres">
      <dgm:prSet presAssocID="{E162E3BD-9FC7-4C58-8744-957B90208281}" presName="Accent4" presStyleCnt="0"/>
      <dgm:spPr/>
    </dgm:pt>
    <dgm:pt modelId="{0C66B175-14D8-4CCB-887D-E10EBFFF0494}" type="pres">
      <dgm:prSet presAssocID="{E162E3BD-9FC7-4C58-8744-957B90208281}" presName="Accent" presStyleLbl="bgShp" presStyleIdx="3" presStyleCnt="6"/>
      <dgm:spPr/>
    </dgm:pt>
    <dgm:pt modelId="{D2095DDC-A02F-4703-8B63-387127096EAF}" type="pres">
      <dgm:prSet presAssocID="{E162E3BD-9FC7-4C58-8744-957B90208281}" presName="Child4" presStyleLbl="node1" presStyleIdx="3" presStyleCnt="6">
        <dgm:presLayoutVars>
          <dgm:chMax val="0"/>
          <dgm:chPref val="0"/>
          <dgm:bulletEnabled val="1"/>
        </dgm:presLayoutVars>
      </dgm:prSet>
      <dgm:spPr/>
    </dgm:pt>
    <dgm:pt modelId="{DF8D366B-1859-4BAD-88F8-6700CF590BAF}" type="pres">
      <dgm:prSet presAssocID="{BAE770CD-AA30-4F79-8E13-A9CC4A134227}" presName="Accent5" presStyleCnt="0"/>
      <dgm:spPr/>
    </dgm:pt>
    <dgm:pt modelId="{59F11EE9-389A-4223-879B-23424911CAED}" type="pres">
      <dgm:prSet presAssocID="{BAE770CD-AA30-4F79-8E13-A9CC4A134227}" presName="Accent" presStyleLbl="bgShp" presStyleIdx="4" presStyleCnt="6"/>
      <dgm:spPr/>
    </dgm:pt>
    <dgm:pt modelId="{1AB1779F-89F3-42B1-B489-9C9C795C91C1}" type="pres">
      <dgm:prSet presAssocID="{BAE770CD-AA30-4F79-8E13-A9CC4A134227}" presName="Child5" presStyleLbl="node1" presStyleIdx="4" presStyleCnt="6">
        <dgm:presLayoutVars>
          <dgm:chMax val="0"/>
          <dgm:chPref val="0"/>
          <dgm:bulletEnabled val="1"/>
        </dgm:presLayoutVars>
      </dgm:prSet>
      <dgm:spPr/>
    </dgm:pt>
    <dgm:pt modelId="{0AE1D378-786D-4EFC-9262-AD7C0B0251DC}" type="pres">
      <dgm:prSet presAssocID="{BB215A6E-C36B-4C57-BF6D-844B1430B6FA}" presName="Accent6" presStyleCnt="0"/>
      <dgm:spPr/>
    </dgm:pt>
    <dgm:pt modelId="{7620A7A0-1179-46DD-8C2F-0DEDAC780552}" type="pres">
      <dgm:prSet presAssocID="{BB215A6E-C36B-4C57-BF6D-844B1430B6FA}" presName="Accent" presStyleLbl="bgShp" presStyleIdx="5" presStyleCnt="6"/>
      <dgm:spPr/>
    </dgm:pt>
    <dgm:pt modelId="{E1AF6A90-A31B-4585-B6A9-38B1734BD52D}" type="pres">
      <dgm:prSet presAssocID="{BB215A6E-C36B-4C57-BF6D-844B1430B6FA}" presName="Child6" presStyleLbl="node1" presStyleIdx="5" presStyleCnt="6">
        <dgm:presLayoutVars>
          <dgm:chMax val="0"/>
          <dgm:chPref val="0"/>
          <dgm:bulletEnabled val="1"/>
        </dgm:presLayoutVars>
      </dgm:prSet>
      <dgm:spPr/>
    </dgm:pt>
  </dgm:ptLst>
  <dgm:cxnLst>
    <dgm:cxn modelId="{EE34EE24-7E1A-48FC-A936-8F7D8B54C379}" type="presOf" srcId="{E162E3BD-9FC7-4C58-8744-957B90208281}" destId="{D2095DDC-A02F-4703-8B63-387127096EAF}" srcOrd="0" destOrd="0" presId="urn:microsoft.com/office/officeart/2011/layout/HexagonRadial"/>
    <dgm:cxn modelId="{0CBD4D2E-7752-4B07-ABE0-68AE3FB3BA2B}" type="presOf" srcId="{BAE770CD-AA30-4F79-8E13-A9CC4A134227}" destId="{1AB1779F-89F3-42B1-B489-9C9C795C91C1}" srcOrd="0" destOrd="0" presId="urn:microsoft.com/office/officeart/2011/layout/HexagonRadial"/>
    <dgm:cxn modelId="{A3FA5745-B7C7-44FB-B528-D440B6D2C359}" type="presOf" srcId="{2E44C255-E1F8-4D58-B454-1A5A1FA8F226}" destId="{2DFF928C-F31C-4059-8561-2AB2AB2BBB1B}" srcOrd="0" destOrd="0" presId="urn:microsoft.com/office/officeart/2011/layout/HexagonRadial"/>
    <dgm:cxn modelId="{F53AE97A-A22C-475C-83F1-5445280231DD}" type="presOf" srcId="{04001248-19F4-4220-9AB4-6510BB4A28E1}" destId="{B2A2989B-92B7-4905-A9FE-FFFC76672680}" srcOrd="0" destOrd="0" presId="urn:microsoft.com/office/officeart/2011/layout/HexagonRadial"/>
    <dgm:cxn modelId="{3B413C7F-CD19-4EED-9A05-0EC7F927B155}" srcId="{98B9B353-0BF9-40C1-AEBE-C04F816759F4}" destId="{04001248-19F4-4220-9AB4-6510BB4A28E1}" srcOrd="2" destOrd="0" parTransId="{5D916799-392E-4C5F-9BCD-8E0E14DBB501}" sibTransId="{B4849773-D780-4B88-83FB-E4DDCC8E549D}"/>
    <dgm:cxn modelId="{86234B84-3ED8-435D-990D-82B094A8DC2A}" srcId="{98B9B353-0BF9-40C1-AEBE-C04F816759F4}" destId="{4B5A4F2A-B14C-40E3-98E5-4E1D1FC52B2C}" srcOrd="1" destOrd="0" parTransId="{357E151D-4A28-4101-8CF0-9C3FF2C62AE8}" sibTransId="{EA0F907E-A53B-4EE3-BE5F-1A3345AAC6CA}"/>
    <dgm:cxn modelId="{D5C2DE89-E05E-4702-9575-BD561EA31D3B}" srcId="{98B9B353-0BF9-40C1-AEBE-C04F816759F4}" destId="{03694089-946B-4BF5-B095-A4DBD4CC5757}" srcOrd="0" destOrd="0" parTransId="{D295B1E1-57D9-4B85-92D8-879E1689C248}" sibTransId="{4B6602A9-9358-409E-B0B8-B3E8A199D35E}"/>
    <dgm:cxn modelId="{3B46B89F-9E1C-438A-8170-F28482DCA90D}" type="presOf" srcId="{4B5A4F2A-B14C-40E3-98E5-4E1D1FC52B2C}" destId="{4BB0C48A-C0B3-44A0-8332-E5302CA4D9C2}" srcOrd="0" destOrd="0" presId="urn:microsoft.com/office/officeart/2011/layout/HexagonRadial"/>
    <dgm:cxn modelId="{825787B3-049D-4A6E-A18E-A7EEA1C6C378}" type="presOf" srcId="{98B9B353-0BF9-40C1-AEBE-C04F816759F4}" destId="{43591FA2-10ED-47F1-A6EA-EE125CC4F245}" srcOrd="0" destOrd="0" presId="urn:microsoft.com/office/officeart/2011/layout/HexagonRadial"/>
    <dgm:cxn modelId="{F88431B4-7B59-408A-AA92-3C5973155EA1}" srcId="{98B9B353-0BF9-40C1-AEBE-C04F816759F4}" destId="{BAE770CD-AA30-4F79-8E13-A9CC4A134227}" srcOrd="4" destOrd="0" parTransId="{C30CF34D-1FF2-4711-A135-F9CB00AE1BC8}" sibTransId="{1211871D-BBEB-42EB-856E-E24C17403DFE}"/>
    <dgm:cxn modelId="{F98ED9B5-8754-42A6-A924-0900C9AE7B16}" srcId="{98B9B353-0BF9-40C1-AEBE-C04F816759F4}" destId="{BB215A6E-C36B-4C57-BF6D-844B1430B6FA}" srcOrd="5" destOrd="0" parTransId="{0BBECA87-A21E-47D8-B199-0EB09D7FD1A9}" sibTransId="{A6055CD4-655F-4DA1-BE7E-CF07DA956309}"/>
    <dgm:cxn modelId="{B8676ABB-0771-48C0-80A8-C8F37D7FC0DD}" type="presOf" srcId="{03694089-946B-4BF5-B095-A4DBD4CC5757}" destId="{D2762266-DF26-4AAE-9B7D-381C26B1DCB4}" srcOrd="0" destOrd="0" presId="urn:microsoft.com/office/officeart/2011/layout/HexagonRadial"/>
    <dgm:cxn modelId="{47404FC6-272E-4272-9377-3999C2955C41}" srcId="{98B9B353-0BF9-40C1-AEBE-C04F816759F4}" destId="{E162E3BD-9FC7-4C58-8744-957B90208281}" srcOrd="3" destOrd="0" parTransId="{244882CA-C110-4B3A-B175-EFA4F4528B9B}" sibTransId="{99D35948-CA6D-4B7F-B525-23723E587ECE}"/>
    <dgm:cxn modelId="{3AB7E2D4-75C5-4546-A8F0-7238C5B1A6D0}" type="presOf" srcId="{BB215A6E-C36B-4C57-BF6D-844B1430B6FA}" destId="{E1AF6A90-A31B-4585-B6A9-38B1734BD52D}" srcOrd="0" destOrd="0" presId="urn:microsoft.com/office/officeart/2011/layout/HexagonRadial"/>
    <dgm:cxn modelId="{1937F0DF-3D6F-4DCD-981A-F49A7B24CDE1}" srcId="{2E44C255-E1F8-4D58-B454-1A5A1FA8F226}" destId="{98B9B353-0BF9-40C1-AEBE-C04F816759F4}" srcOrd="0" destOrd="0" parTransId="{12C1DEAA-9611-4A92-B9F5-E6D1D6AFA13E}" sibTransId="{34C43F27-4ED9-487E-BA21-94832F53CAB6}"/>
    <dgm:cxn modelId="{1437E236-810E-433F-8EAD-55C5EB89EE7B}" type="presParOf" srcId="{2DFF928C-F31C-4059-8561-2AB2AB2BBB1B}" destId="{43591FA2-10ED-47F1-A6EA-EE125CC4F245}" srcOrd="0" destOrd="0" presId="urn:microsoft.com/office/officeart/2011/layout/HexagonRadial"/>
    <dgm:cxn modelId="{B09E6734-D41C-48EF-8B66-829D2373B5DE}" type="presParOf" srcId="{2DFF928C-F31C-4059-8561-2AB2AB2BBB1B}" destId="{873C1E0A-5BB3-45AA-86A9-8B2ED6D8BB84}" srcOrd="1" destOrd="0" presId="urn:microsoft.com/office/officeart/2011/layout/HexagonRadial"/>
    <dgm:cxn modelId="{15C560D5-070B-4800-9213-3E0190E51FD6}" type="presParOf" srcId="{873C1E0A-5BB3-45AA-86A9-8B2ED6D8BB84}" destId="{FB6C626D-CB7F-468E-BC0C-5036E7584B21}" srcOrd="0" destOrd="0" presId="urn:microsoft.com/office/officeart/2011/layout/HexagonRadial"/>
    <dgm:cxn modelId="{12F50908-2DA6-4A50-96E2-D25F59B5136A}" type="presParOf" srcId="{2DFF928C-F31C-4059-8561-2AB2AB2BBB1B}" destId="{D2762266-DF26-4AAE-9B7D-381C26B1DCB4}" srcOrd="2" destOrd="0" presId="urn:microsoft.com/office/officeart/2011/layout/HexagonRadial"/>
    <dgm:cxn modelId="{C1AA5209-CCE7-4F6E-A25B-73480CBCB575}" type="presParOf" srcId="{2DFF928C-F31C-4059-8561-2AB2AB2BBB1B}" destId="{48A5382A-C724-43A2-B5B8-364B3549FAA3}" srcOrd="3" destOrd="0" presId="urn:microsoft.com/office/officeart/2011/layout/HexagonRadial"/>
    <dgm:cxn modelId="{97C84598-92D9-451F-8CF9-599793F998BD}" type="presParOf" srcId="{48A5382A-C724-43A2-B5B8-364B3549FAA3}" destId="{4B0C698D-9438-4B3A-AEE7-2115DA471CEC}" srcOrd="0" destOrd="0" presId="urn:microsoft.com/office/officeart/2011/layout/HexagonRadial"/>
    <dgm:cxn modelId="{20BEC56A-A667-4E04-AE5B-05BC494E65CF}" type="presParOf" srcId="{2DFF928C-F31C-4059-8561-2AB2AB2BBB1B}" destId="{4BB0C48A-C0B3-44A0-8332-E5302CA4D9C2}" srcOrd="4" destOrd="0" presId="urn:microsoft.com/office/officeart/2011/layout/HexagonRadial"/>
    <dgm:cxn modelId="{937FF19F-01C7-4D9B-8CE2-4921AC9B26CB}" type="presParOf" srcId="{2DFF928C-F31C-4059-8561-2AB2AB2BBB1B}" destId="{131CA35D-D64B-4D28-AAFC-4A8C1F549698}" srcOrd="5" destOrd="0" presId="urn:microsoft.com/office/officeart/2011/layout/HexagonRadial"/>
    <dgm:cxn modelId="{71813281-377F-445C-88F9-6B9D3F148002}" type="presParOf" srcId="{131CA35D-D64B-4D28-AAFC-4A8C1F549698}" destId="{275DF6CD-F191-48AE-93E4-1703EC081CA7}" srcOrd="0" destOrd="0" presId="urn:microsoft.com/office/officeart/2011/layout/HexagonRadial"/>
    <dgm:cxn modelId="{5C6E1BC4-5EAA-4F1C-9881-55A09FDF51D3}" type="presParOf" srcId="{2DFF928C-F31C-4059-8561-2AB2AB2BBB1B}" destId="{B2A2989B-92B7-4905-A9FE-FFFC76672680}" srcOrd="6" destOrd="0" presId="urn:microsoft.com/office/officeart/2011/layout/HexagonRadial"/>
    <dgm:cxn modelId="{85C0BF1C-A149-4E39-8DF1-E2DA6C018803}" type="presParOf" srcId="{2DFF928C-F31C-4059-8561-2AB2AB2BBB1B}" destId="{F4E62AA3-5029-40EF-896A-EA7CE3158262}" srcOrd="7" destOrd="0" presId="urn:microsoft.com/office/officeart/2011/layout/HexagonRadial"/>
    <dgm:cxn modelId="{7DA4F009-CBD7-442F-A25B-F70C4E65ECA7}" type="presParOf" srcId="{F4E62AA3-5029-40EF-896A-EA7CE3158262}" destId="{0C66B175-14D8-4CCB-887D-E10EBFFF0494}" srcOrd="0" destOrd="0" presId="urn:microsoft.com/office/officeart/2011/layout/HexagonRadial"/>
    <dgm:cxn modelId="{61E75C97-2C8D-4CC4-B865-44B8B16FBE36}" type="presParOf" srcId="{2DFF928C-F31C-4059-8561-2AB2AB2BBB1B}" destId="{D2095DDC-A02F-4703-8B63-387127096EAF}" srcOrd="8" destOrd="0" presId="urn:microsoft.com/office/officeart/2011/layout/HexagonRadial"/>
    <dgm:cxn modelId="{187F2EFE-3AC5-4D89-977A-E3BED786F403}" type="presParOf" srcId="{2DFF928C-F31C-4059-8561-2AB2AB2BBB1B}" destId="{DF8D366B-1859-4BAD-88F8-6700CF590BAF}" srcOrd="9" destOrd="0" presId="urn:microsoft.com/office/officeart/2011/layout/HexagonRadial"/>
    <dgm:cxn modelId="{5C2C88F1-2B90-4733-8A45-BC1A41F64603}" type="presParOf" srcId="{DF8D366B-1859-4BAD-88F8-6700CF590BAF}" destId="{59F11EE9-389A-4223-879B-23424911CAED}" srcOrd="0" destOrd="0" presId="urn:microsoft.com/office/officeart/2011/layout/HexagonRadial"/>
    <dgm:cxn modelId="{FD9153E8-7A29-434C-B117-B481716A820C}" type="presParOf" srcId="{2DFF928C-F31C-4059-8561-2AB2AB2BBB1B}" destId="{1AB1779F-89F3-42B1-B489-9C9C795C91C1}" srcOrd="10" destOrd="0" presId="urn:microsoft.com/office/officeart/2011/layout/HexagonRadial"/>
    <dgm:cxn modelId="{6F6BC152-2BD2-4565-B4D1-FCFD0D04196F}" type="presParOf" srcId="{2DFF928C-F31C-4059-8561-2AB2AB2BBB1B}" destId="{0AE1D378-786D-4EFC-9262-AD7C0B0251DC}" srcOrd="11" destOrd="0" presId="urn:microsoft.com/office/officeart/2011/layout/HexagonRadial"/>
    <dgm:cxn modelId="{C3B61F50-8647-40BD-954C-156244DFA42F}" type="presParOf" srcId="{0AE1D378-786D-4EFC-9262-AD7C0B0251DC}" destId="{7620A7A0-1179-46DD-8C2F-0DEDAC780552}" srcOrd="0" destOrd="0" presId="urn:microsoft.com/office/officeart/2011/layout/HexagonRadial"/>
    <dgm:cxn modelId="{4E2C6446-1BE1-41EB-A340-FDCD277D42BE}" type="presParOf" srcId="{2DFF928C-F31C-4059-8561-2AB2AB2BBB1B}" destId="{E1AF6A90-A31B-4585-B6A9-38B1734BD52D}"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91FA2-10ED-47F1-A6EA-EE125CC4F245}">
      <dsp:nvSpPr>
        <dsp:cNvPr id="0" name=""/>
        <dsp:cNvSpPr/>
      </dsp:nvSpPr>
      <dsp:spPr>
        <a:xfrm>
          <a:off x="1263718" y="1445707"/>
          <a:ext cx="1837557" cy="1589561"/>
        </a:xfrm>
        <a:prstGeom prst="hexagon">
          <a:avLst>
            <a:gd name="adj" fmla="val 28570"/>
            <a:gd name="vf" fmla="val 1154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lumMod val="50000"/>
                </a:schemeClr>
              </a:solidFill>
            </a:rPr>
            <a:t>Follow the money</a:t>
          </a:r>
        </a:p>
      </dsp:txBody>
      <dsp:txXfrm>
        <a:off x="1568227" y="1709120"/>
        <a:ext cx="1228539" cy="1062735"/>
      </dsp:txXfrm>
    </dsp:sp>
    <dsp:sp modelId="{4B0C698D-9438-4B3A-AEE7-2115DA471CEC}">
      <dsp:nvSpPr>
        <dsp:cNvPr id="0" name=""/>
        <dsp:cNvSpPr/>
      </dsp:nvSpPr>
      <dsp:spPr>
        <a:xfrm>
          <a:off x="2414382" y="685209"/>
          <a:ext cx="693304" cy="59737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762266-DF26-4AAE-9B7D-381C26B1DCB4}">
      <dsp:nvSpPr>
        <dsp:cNvPr id="0" name=""/>
        <dsp:cNvSpPr/>
      </dsp:nvSpPr>
      <dsp:spPr>
        <a:xfrm>
          <a:off x="1432983" y="0"/>
          <a:ext cx="1505865" cy="1302750"/>
        </a:xfrm>
        <a:prstGeom prst="hexagon">
          <a:avLst>
            <a:gd name="adj" fmla="val 28570"/>
            <a:gd name="vf" fmla="val 1154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lumMod val="50000"/>
                </a:schemeClr>
              </a:solidFill>
            </a:rPr>
            <a:t>Safety</a:t>
          </a:r>
        </a:p>
      </dsp:txBody>
      <dsp:txXfrm>
        <a:off x="1682537" y="215893"/>
        <a:ext cx="1006757" cy="870964"/>
      </dsp:txXfrm>
    </dsp:sp>
    <dsp:sp modelId="{275DF6CD-F191-48AE-93E4-1703EC081CA7}">
      <dsp:nvSpPr>
        <dsp:cNvPr id="0" name=""/>
        <dsp:cNvSpPr/>
      </dsp:nvSpPr>
      <dsp:spPr>
        <a:xfrm>
          <a:off x="3223522" y="1801980"/>
          <a:ext cx="693304" cy="59737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B0C48A-C0B3-44A0-8332-E5302CA4D9C2}">
      <dsp:nvSpPr>
        <dsp:cNvPr id="0" name=""/>
        <dsp:cNvSpPr/>
      </dsp:nvSpPr>
      <dsp:spPr>
        <a:xfrm>
          <a:off x="2814036" y="801278"/>
          <a:ext cx="1505865" cy="1302750"/>
        </a:xfrm>
        <a:prstGeom prst="hexagon">
          <a:avLst>
            <a:gd name="adj" fmla="val 28570"/>
            <a:gd name="vf" fmla="val 1154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lumMod val="50000"/>
                </a:schemeClr>
              </a:solidFill>
            </a:rPr>
            <a:t>Social Issues</a:t>
          </a:r>
        </a:p>
      </dsp:txBody>
      <dsp:txXfrm>
        <a:off x="3063590" y="1017171"/>
        <a:ext cx="1006757" cy="870964"/>
      </dsp:txXfrm>
    </dsp:sp>
    <dsp:sp modelId="{0C66B175-14D8-4CCB-887D-E10EBFFF0494}">
      <dsp:nvSpPr>
        <dsp:cNvPr id="0" name=""/>
        <dsp:cNvSpPr/>
      </dsp:nvSpPr>
      <dsp:spPr>
        <a:xfrm>
          <a:off x="2661441" y="3062605"/>
          <a:ext cx="693304" cy="59737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A2989B-92B7-4905-A9FE-FFFC76672680}">
      <dsp:nvSpPr>
        <dsp:cNvPr id="0" name=""/>
        <dsp:cNvSpPr/>
      </dsp:nvSpPr>
      <dsp:spPr>
        <a:xfrm>
          <a:off x="2814036" y="2376499"/>
          <a:ext cx="1505865" cy="1302750"/>
        </a:xfrm>
        <a:prstGeom prst="hexagon">
          <a:avLst>
            <a:gd name="adj" fmla="val 28570"/>
            <a:gd name="vf" fmla="val 1154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lumMod val="50000"/>
                </a:schemeClr>
              </a:solidFill>
            </a:rPr>
            <a:t>Economic Impact</a:t>
          </a:r>
        </a:p>
      </dsp:txBody>
      <dsp:txXfrm>
        <a:off x="3063590" y="2592392"/>
        <a:ext cx="1006757" cy="870964"/>
      </dsp:txXfrm>
    </dsp:sp>
    <dsp:sp modelId="{59F11EE9-389A-4223-879B-23424911CAED}">
      <dsp:nvSpPr>
        <dsp:cNvPr id="0" name=""/>
        <dsp:cNvSpPr/>
      </dsp:nvSpPr>
      <dsp:spPr>
        <a:xfrm>
          <a:off x="1267137" y="3193463"/>
          <a:ext cx="693304" cy="59737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095DDC-A02F-4703-8B63-387127096EAF}">
      <dsp:nvSpPr>
        <dsp:cNvPr id="0" name=""/>
        <dsp:cNvSpPr/>
      </dsp:nvSpPr>
      <dsp:spPr>
        <a:xfrm>
          <a:off x="1432983" y="3178674"/>
          <a:ext cx="1505865" cy="1302750"/>
        </a:xfrm>
        <a:prstGeom prst="hexagon">
          <a:avLst>
            <a:gd name="adj" fmla="val 28570"/>
            <a:gd name="vf" fmla="val 1154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lumMod val="50000"/>
                </a:schemeClr>
              </a:solidFill>
            </a:rPr>
            <a:t>Data</a:t>
          </a:r>
        </a:p>
      </dsp:txBody>
      <dsp:txXfrm>
        <a:off x="1682537" y="3394567"/>
        <a:ext cx="1006757" cy="870964"/>
      </dsp:txXfrm>
    </dsp:sp>
    <dsp:sp modelId="{7620A7A0-1179-46DD-8C2F-0DEDAC780552}">
      <dsp:nvSpPr>
        <dsp:cNvPr id="0" name=""/>
        <dsp:cNvSpPr/>
      </dsp:nvSpPr>
      <dsp:spPr>
        <a:xfrm>
          <a:off x="444746" y="2077140"/>
          <a:ext cx="693304" cy="59737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B1779F-89F3-42B1-B489-9C9C795C91C1}">
      <dsp:nvSpPr>
        <dsp:cNvPr id="0" name=""/>
        <dsp:cNvSpPr/>
      </dsp:nvSpPr>
      <dsp:spPr>
        <a:xfrm>
          <a:off x="45518" y="2377395"/>
          <a:ext cx="1505865" cy="1302750"/>
        </a:xfrm>
        <a:prstGeom prst="hexagon">
          <a:avLst>
            <a:gd name="adj" fmla="val 28570"/>
            <a:gd name="vf" fmla="val 1154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lumMod val="50000"/>
                </a:schemeClr>
              </a:solidFill>
            </a:rPr>
            <a:t>Environment</a:t>
          </a:r>
          <a:r>
            <a:rPr lang="en-US" sz="1400" kern="1200" dirty="0"/>
            <a:t>	</a:t>
          </a:r>
        </a:p>
      </dsp:txBody>
      <dsp:txXfrm>
        <a:off x="295072" y="2593288"/>
        <a:ext cx="1006757" cy="870964"/>
      </dsp:txXfrm>
    </dsp:sp>
    <dsp:sp modelId="{E1AF6A90-A31B-4585-B6A9-38B1734BD52D}">
      <dsp:nvSpPr>
        <dsp:cNvPr id="0" name=""/>
        <dsp:cNvSpPr/>
      </dsp:nvSpPr>
      <dsp:spPr>
        <a:xfrm>
          <a:off x="45518" y="799486"/>
          <a:ext cx="1505865" cy="1302750"/>
        </a:xfrm>
        <a:prstGeom prst="hexagon">
          <a:avLst>
            <a:gd name="adj" fmla="val 28570"/>
            <a:gd name="vf" fmla="val 1154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accent2">
                  <a:lumMod val="50000"/>
                </a:schemeClr>
              </a:solidFill>
              <a:latin typeface="Calibri" panose="020F0502020204030204"/>
              <a:ea typeface="+mn-ea"/>
              <a:cs typeface="+mn-cs"/>
            </a:rPr>
            <a:t>Demographics</a:t>
          </a:r>
          <a:r>
            <a:rPr lang="en-US" sz="1300" kern="1200" dirty="0"/>
            <a:t>	</a:t>
          </a:r>
        </a:p>
      </dsp:txBody>
      <dsp:txXfrm>
        <a:off x="295072" y="1015379"/>
        <a:ext cx="1006757" cy="87096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5T01:45:07.753"/>
    </inkml:context>
    <inkml:brush xml:id="br0">
      <inkml:brushProperty name="width" value="0.035" units="cm"/>
      <inkml:brushProperty name="height" value="0.035" units="cm"/>
      <inkml:brushProperty name="color" value="#E71224"/>
    </inkml:brush>
  </inkml:definitions>
  <inkml:trace contextRef="#ctx0" brushRef="#br0">2706 834 24525,'-1'33'0,"-2"-1"0,-2 1 0,-3-1 0,-1 1 0,-2-1 0,-3-1 0,-1 1 0,-3-1 0,-1-1 0,-2 0 0,-2 0 0,-3-1 0,0-1 0,-3-1 0,-1 0 0,-2-1 0,-2 0 0,-1-2 0,-2 0 0,-2-2 0,0 0 0,-2-1 0,-2-1 0,0-2 0,-2 0 0,-1-1 0,-1-2 0,-1-1 0,0 0 0,-2-3 0,0 0 0,-1-1 0,0-2 0,-1-1 0,0-1 0,-1-2 0,0-1 0,0-1 0,0-1 0,0-2 0,0-1 0,0-1 0,0-1 0,1-2 0,0-1 0,1-1 0,0-2 0,1-1 0,0 0 0,2-3 0,0 0 0,1-1 0,1-2 0,1-1 0,2 0 0,0-2 0,2-1 0,2-1 0,0 0 0,2-2 0,2 0 0,1-2 0,2 0 0,2-1 0,1 0 0,3-1 0,0-1 0,3-1 0,2 0 0,2 0 0,1-1 0,3-1 0,1 1 0,3-1 0,2-1 0,1 1 0,3-1 0,2 1 0,2-1 0,2 0 0,2 1 0,2-1 0,3 1 0,1-1 0,2 1 0,3 1 0,1-1 0,3 1 0,1 1 0,2 0 0,2 0 0,3 1 0,0 1 0,3 1 0,1 0 0,2 1 0,2 0 0,1 2 0,2 0 0,2 2 0,0 0 0,2 1 0,2 1 0,0 2 0,2 0 0,1 1 0,1 2 0,1 1 0,0 0 0,2 3 0,0 0 0,1 1 0,0 2 0,1 1 0,0 1 0,1 2 0,0 1 0,0 1 0,0 1 0,0 2 0,0 1 0,0 1 0,0 1 0,-1 2 0,0 1 0,-1 1 0,0 2 0,-1 1 0,0 0 0,-2 3 0,0 0 0,-1 1 0,-1 2 0,-1 1 0,-2 0 0,0 2 0,-2 1 0,-2 1 0,0 0 0,-2 2 0,-2 0 0,-1 2 0,-2 0 0,-2 1 0,-1 0 0,-3 1 0,0 1 0,-3 1 0,-2 0 0,-2 0 0,-1 1 0,-3 1 0,-1-1 0,-3 1 0,-2 1 0,-1-1 0,-3 1 0,-2-1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5T01:45:20.863"/>
    </inkml:context>
    <inkml:brush xml:id="br0">
      <inkml:brushProperty name="width" value="0.035" units="cm"/>
      <inkml:brushProperty name="height" value="0.035" units="cm"/>
      <inkml:brushProperty name="color" value="#E71224"/>
    </inkml:brush>
  </inkml:definitions>
  <inkml:trace contextRef="#ctx0" brushRef="#br0">2448 610 24507,'-1'24'0,"-2"0"0,-1 0 0,-3-1 0,-2 1 0,-1-1 0,-2 1 0,-2-1 0,-2-1 0,-1 0 0,-2 0 0,-2 0 0,-2-1 0,-1 0 0,-2-1 0,-2 0 0,-1-1 0,-1-1 0,-2 0 0,-2-1 0,0 0 0,-2-1 0,-1-1 0,-2 0 0,0-2 0,-1 0 0,-2-1 0,0 0 0,-2-2 0,0 0 0,0-2 0,-2 0 0,0-1 0,0-1 0,-1-1 0,-1-1 0,1 0 0,-1-2 0,0 0 0,0-2 0,0 0 0,0-2 0,0 0 0,1-2 0,-1 0 0,1-1 0,1-1 0,0-1 0,0-1 0,2 0 0,0-2 0,0 0 0,2-2 0,0 0 0,2-1 0,1 0 0,0-2 0,2 0 0,1-1 0,2-1 0,0 0 0,2-1 0,2 0 0,1-1 0,1-1 0,2 0 0,2-1 0,1 0 0,2-1 0,2 0 0,2 0 0,1 0 0,2-1 0,2-1 0,2 1 0,1-1 0,2 1 0,3-1 0,1 0 0,2 0 0,2 0 0,2 0 0,1 0 0,3 1 0,2-1 0,1 1 0,2-1 0,2 2 0,2-1 0,1 1 0,2 0 0,2 0 0,2 1 0,1 0 0,2 1 0,2 0 0,1 1 0,1 1 0,2 0 0,2 1 0,0 0 0,2 1 0,1 1 0,2 1 0,0 0 0,1 1 0,2 1 0,0 0 0,2 2 0,0 0 0,0 2 0,2 0 0,0 1 0,0 1 0,1 1 0,1 1 0,-1 0 0,1 2 0,0 0 0,0 2 0,0 0 0,0 2 0,0 0 0,-1 2 0,1 0 0,-1 1 0,-1 1 0,0 1 0,0 1 0,-2 0 0,0 2 0,0 0 0,-2 2 0,0 0 0,-2 1 0,-1 1 0,0 0 0,-2 1 0,-1 1 0,-2 1 0,0 0 0,-2 1 0,-2 0 0,-1 1 0,-1 1 0,-2 0 0,-2 1 0,-1 0 0,-2 1 0,-2 0 0,-2 0 0,-1 1 0,-2-1 0,-2 2 0,-2-1 0,-1 1 0,-2-1 0,-3 1 0,-1 0 0,-2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D73C-E43B-51AD-5E0C-07EF59C32E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F9F1BA-3A1C-AB51-5A58-185149A56E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C1025B-75B1-8D9B-3CB3-E4FF7B85EE30}"/>
              </a:ext>
            </a:extLst>
          </p:cNvPr>
          <p:cNvSpPr>
            <a:spLocks noGrp="1"/>
          </p:cNvSpPr>
          <p:nvPr>
            <p:ph type="dt" sz="half" idx="10"/>
          </p:nvPr>
        </p:nvSpPr>
        <p:spPr/>
        <p:txBody>
          <a:bodyPr/>
          <a:lstStyle/>
          <a:p>
            <a:fld id="{7C9D41E9-FCB3-4937-8EB4-606ABF101882}" type="datetimeFigureOut">
              <a:rPr lang="en-US" smtClean="0"/>
              <a:t>3/12/2025</a:t>
            </a:fld>
            <a:endParaRPr lang="en-US"/>
          </a:p>
        </p:txBody>
      </p:sp>
      <p:sp>
        <p:nvSpPr>
          <p:cNvPr id="5" name="Footer Placeholder 4">
            <a:extLst>
              <a:ext uri="{FF2B5EF4-FFF2-40B4-BE49-F238E27FC236}">
                <a16:creationId xmlns:a16="http://schemas.microsoft.com/office/drawing/2014/main" id="{EC2BE704-CEA3-5EC5-F57B-52CEFB178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A1F6C-9282-42E1-DE87-42BE214CCE26}"/>
              </a:ext>
            </a:extLst>
          </p:cNvPr>
          <p:cNvSpPr>
            <a:spLocks noGrp="1"/>
          </p:cNvSpPr>
          <p:nvPr>
            <p:ph type="sldNum" sz="quarter" idx="12"/>
          </p:nvPr>
        </p:nvSpPr>
        <p:spPr/>
        <p:txBody>
          <a:bodyPr/>
          <a:lstStyle/>
          <a:p>
            <a:fld id="{D943576D-30E0-42C9-8700-E7A635F342E7}" type="slidenum">
              <a:rPr lang="en-US" smtClean="0"/>
              <a:t>‹#›</a:t>
            </a:fld>
            <a:endParaRPr lang="en-US"/>
          </a:p>
        </p:txBody>
      </p:sp>
    </p:spTree>
    <p:extLst>
      <p:ext uri="{BB962C8B-B14F-4D97-AF65-F5344CB8AC3E}">
        <p14:creationId xmlns:p14="http://schemas.microsoft.com/office/powerpoint/2010/main" val="1347447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9CC26-3D38-75A1-01C0-502853FF7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59DD63-7965-52BB-D952-7696AE96A9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A17746-907C-B802-BC30-29DB2B7B002B}"/>
              </a:ext>
            </a:extLst>
          </p:cNvPr>
          <p:cNvSpPr>
            <a:spLocks noGrp="1"/>
          </p:cNvSpPr>
          <p:nvPr>
            <p:ph type="dt" sz="half" idx="10"/>
          </p:nvPr>
        </p:nvSpPr>
        <p:spPr/>
        <p:txBody>
          <a:bodyPr/>
          <a:lstStyle/>
          <a:p>
            <a:fld id="{7C9D41E9-FCB3-4937-8EB4-606ABF101882}" type="datetimeFigureOut">
              <a:rPr lang="en-US" smtClean="0"/>
              <a:t>3/12/2025</a:t>
            </a:fld>
            <a:endParaRPr lang="en-US"/>
          </a:p>
        </p:txBody>
      </p:sp>
      <p:sp>
        <p:nvSpPr>
          <p:cNvPr id="5" name="Footer Placeholder 4">
            <a:extLst>
              <a:ext uri="{FF2B5EF4-FFF2-40B4-BE49-F238E27FC236}">
                <a16:creationId xmlns:a16="http://schemas.microsoft.com/office/drawing/2014/main" id="{98630D2A-99E2-3412-32FF-69E30A234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B66EA-87C1-DADC-5557-2F9EBA9A92EA}"/>
              </a:ext>
            </a:extLst>
          </p:cNvPr>
          <p:cNvSpPr>
            <a:spLocks noGrp="1"/>
          </p:cNvSpPr>
          <p:nvPr>
            <p:ph type="sldNum" sz="quarter" idx="12"/>
          </p:nvPr>
        </p:nvSpPr>
        <p:spPr/>
        <p:txBody>
          <a:bodyPr/>
          <a:lstStyle/>
          <a:p>
            <a:fld id="{D943576D-30E0-42C9-8700-E7A635F342E7}" type="slidenum">
              <a:rPr lang="en-US" smtClean="0"/>
              <a:t>‹#›</a:t>
            </a:fld>
            <a:endParaRPr lang="en-US"/>
          </a:p>
        </p:txBody>
      </p:sp>
    </p:spTree>
    <p:extLst>
      <p:ext uri="{BB962C8B-B14F-4D97-AF65-F5344CB8AC3E}">
        <p14:creationId xmlns:p14="http://schemas.microsoft.com/office/powerpoint/2010/main" val="98545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93FFEF-0AD2-32B8-2018-368D3E8B3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1D2EEF-98FF-B50E-6A74-A3941F018C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B45E1-EA8C-EA38-241D-5C69892B08B1}"/>
              </a:ext>
            </a:extLst>
          </p:cNvPr>
          <p:cNvSpPr>
            <a:spLocks noGrp="1"/>
          </p:cNvSpPr>
          <p:nvPr>
            <p:ph type="dt" sz="half" idx="10"/>
          </p:nvPr>
        </p:nvSpPr>
        <p:spPr/>
        <p:txBody>
          <a:bodyPr/>
          <a:lstStyle/>
          <a:p>
            <a:fld id="{7C9D41E9-FCB3-4937-8EB4-606ABF101882}" type="datetimeFigureOut">
              <a:rPr lang="en-US" smtClean="0"/>
              <a:t>3/12/2025</a:t>
            </a:fld>
            <a:endParaRPr lang="en-US"/>
          </a:p>
        </p:txBody>
      </p:sp>
      <p:sp>
        <p:nvSpPr>
          <p:cNvPr id="5" name="Footer Placeholder 4">
            <a:extLst>
              <a:ext uri="{FF2B5EF4-FFF2-40B4-BE49-F238E27FC236}">
                <a16:creationId xmlns:a16="http://schemas.microsoft.com/office/drawing/2014/main" id="{94717D72-FD3F-D322-6CFB-C245DA437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48FC6-520A-C10C-5278-79040D2FC2FD}"/>
              </a:ext>
            </a:extLst>
          </p:cNvPr>
          <p:cNvSpPr>
            <a:spLocks noGrp="1"/>
          </p:cNvSpPr>
          <p:nvPr>
            <p:ph type="sldNum" sz="quarter" idx="12"/>
          </p:nvPr>
        </p:nvSpPr>
        <p:spPr/>
        <p:txBody>
          <a:bodyPr/>
          <a:lstStyle/>
          <a:p>
            <a:fld id="{D943576D-30E0-42C9-8700-E7A635F342E7}" type="slidenum">
              <a:rPr lang="en-US" smtClean="0"/>
              <a:t>‹#›</a:t>
            </a:fld>
            <a:endParaRPr lang="en-US"/>
          </a:p>
        </p:txBody>
      </p:sp>
    </p:spTree>
    <p:extLst>
      <p:ext uri="{BB962C8B-B14F-4D97-AF65-F5344CB8AC3E}">
        <p14:creationId xmlns:p14="http://schemas.microsoft.com/office/powerpoint/2010/main" val="53163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D4FD-D95D-678A-B1C3-BB2ED412A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7041FE-46EB-D477-705B-4F85C7FAC5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7990A-6C81-38B2-2699-2B0B5CE7FD74}"/>
              </a:ext>
            </a:extLst>
          </p:cNvPr>
          <p:cNvSpPr>
            <a:spLocks noGrp="1"/>
          </p:cNvSpPr>
          <p:nvPr>
            <p:ph type="dt" sz="half" idx="10"/>
          </p:nvPr>
        </p:nvSpPr>
        <p:spPr/>
        <p:txBody>
          <a:bodyPr/>
          <a:lstStyle/>
          <a:p>
            <a:fld id="{7C9D41E9-FCB3-4937-8EB4-606ABF101882}" type="datetimeFigureOut">
              <a:rPr lang="en-US" smtClean="0"/>
              <a:t>3/12/2025</a:t>
            </a:fld>
            <a:endParaRPr lang="en-US"/>
          </a:p>
        </p:txBody>
      </p:sp>
      <p:sp>
        <p:nvSpPr>
          <p:cNvPr id="5" name="Footer Placeholder 4">
            <a:extLst>
              <a:ext uri="{FF2B5EF4-FFF2-40B4-BE49-F238E27FC236}">
                <a16:creationId xmlns:a16="http://schemas.microsoft.com/office/drawing/2014/main" id="{1AC8A752-4C0B-3AD8-6CBD-9A723AB077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AF698-928D-2650-71C0-0950722765A6}"/>
              </a:ext>
            </a:extLst>
          </p:cNvPr>
          <p:cNvSpPr>
            <a:spLocks noGrp="1"/>
          </p:cNvSpPr>
          <p:nvPr>
            <p:ph type="sldNum" sz="quarter" idx="12"/>
          </p:nvPr>
        </p:nvSpPr>
        <p:spPr/>
        <p:txBody>
          <a:bodyPr/>
          <a:lstStyle/>
          <a:p>
            <a:fld id="{D943576D-30E0-42C9-8700-E7A635F342E7}" type="slidenum">
              <a:rPr lang="en-US" smtClean="0"/>
              <a:t>‹#›</a:t>
            </a:fld>
            <a:endParaRPr lang="en-US"/>
          </a:p>
        </p:txBody>
      </p:sp>
    </p:spTree>
    <p:extLst>
      <p:ext uri="{BB962C8B-B14F-4D97-AF65-F5344CB8AC3E}">
        <p14:creationId xmlns:p14="http://schemas.microsoft.com/office/powerpoint/2010/main" val="251551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F8A0-339C-A0E3-BD0D-8369FCB5FC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8416CD-BD4E-1C50-A661-6AC1FF77F1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F6224D-BD79-B8C0-1EAA-03F4908CBBFC}"/>
              </a:ext>
            </a:extLst>
          </p:cNvPr>
          <p:cNvSpPr>
            <a:spLocks noGrp="1"/>
          </p:cNvSpPr>
          <p:nvPr>
            <p:ph type="dt" sz="half" idx="10"/>
          </p:nvPr>
        </p:nvSpPr>
        <p:spPr/>
        <p:txBody>
          <a:bodyPr/>
          <a:lstStyle/>
          <a:p>
            <a:fld id="{7C9D41E9-FCB3-4937-8EB4-606ABF101882}" type="datetimeFigureOut">
              <a:rPr lang="en-US" smtClean="0"/>
              <a:t>3/12/2025</a:t>
            </a:fld>
            <a:endParaRPr lang="en-US"/>
          </a:p>
        </p:txBody>
      </p:sp>
      <p:sp>
        <p:nvSpPr>
          <p:cNvPr id="5" name="Footer Placeholder 4">
            <a:extLst>
              <a:ext uri="{FF2B5EF4-FFF2-40B4-BE49-F238E27FC236}">
                <a16:creationId xmlns:a16="http://schemas.microsoft.com/office/drawing/2014/main" id="{E83A664C-F167-61E0-37F4-1A5887D23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736CD1-C3B3-10E5-EEE8-006DABE8D555}"/>
              </a:ext>
            </a:extLst>
          </p:cNvPr>
          <p:cNvSpPr>
            <a:spLocks noGrp="1"/>
          </p:cNvSpPr>
          <p:nvPr>
            <p:ph type="sldNum" sz="quarter" idx="12"/>
          </p:nvPr>
        </p:nvSpPr>
        <p:spPr/>
        <p:txBody>
          <a:bodyPr/>
          <a:lstStyle/>
          <a:p>
            <a:fld id="{D943576D-30E0-42C9-8700-E7A635F342E7}" type="slidenum">
              <a:rPr lang="en-US" smtClean="0"/>
              <a:t>‹#›</a:t>
            </a:fld>
            <a:endParaRPr lang="en-US"/>
          </a:p>
        </p:txBody>
      </p:sp>
    </p:spTree>
    <p:extLst>
      <p:ext uri="{BB962C8B-B14F-4D97-AF65-F5344CB8AC3E}">
        <p14:creationId xmlns:p14="http://schemas.microsoft.com/office/powerpoint/2010/main" val="91239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1ECC-F864-70BD-7671-B5E9655E42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3C3848-FDB6-5413-F4FC-7E151E0657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0134CD-5ECA-F656-3798-D85F79B8A2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EA7A05-050C-9F6C-5377-FED4EE8D85BC}"/>
              </a:ext>
            </a:extLst>
          </p:cNvPr>
          <p:cNvSpPr>
            <a:spLocks noGrp="1"/>
          </p:cNvSpPr>
          <p:nvPr>
            <p:ph type="dt" sz="half" idx="10"/>
          </p:nvPr>
        </p:nvSpPr>
        <p:spPr/>
        <p:txBody>
          <a:bodyPr/>
          <a:lstStyle/>
          <a:p>
            <a:fld id="{7C9D41E9-FCB3-4937-8EB4-606ABF101882}" type="datetimeFigureOut">
              <a:rPr lang="en-US" smtClean="0"/>
              <a:t>3/12/2025</a:t>
            </a:fld>
            <a:endParaRPr lang="en-US"/>
          </a:p>
        </p:txBody>
      </p:sp>
      <p:sp>
        <p:nvSpPr>
          <p:cNvPr id="6" name="Footer Placeholder 5">
            <a:extLst>
              <a:ext uri="{FF2B5EF4-FFF2-40B4-BE49-F238E27FC236}">
                <a16:creationId xmlns:a16="http://schemas.microsoft.com/office/drawing/2014/main" id="{4A502694-CA05-5A73-636D-0F2DFB45B3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FADFAA-B8D3-2C4F-698F-82083A895F13}"/>
              </a:ext>
            </a:extLst>
          </p:cNvPr>
          <p:cNvSpPr>
            <a:spLocks noGrp="1"/>
          </p:cNvSpPr>
          <p:nvPr>
            <p:ph type="sldNum" sz="quarter" idx="12"/>
          </p:nvPr>
        </p:nvSpPr>
        <p:spPr/>
        <p:txBody>
          <a:bodyPr/>
          <a:lstStyle/>
          <a:p>
            <a:fld id="{D943576D-30E0-42C9-8700-E7A635F342E7}" type="slidenum">
              <a:rPr lang="en-US" smtClean="0"/>
              <a:t>‹#›</a:t>
            </a:fld>
            <a:endParaRPr lang="en-US"/>
          </a:p>
        </p:txBody>
      </p:sp>
    </p:spTree>
    <p:extLst>
      <p:ext uri="{BB962C8B-B14F-4D97-AF65-F5344CB8AC3E}">
        <p14:creationId xmlns:p14="http://schemas.microsoft.com/office/powerpoint/2010/main" val="334521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0976-DEA0-1D02-F96A-B5E6DBC3E9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81066B-7B3D-35F2-A128-68FEF1776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27EE54-EC76-DD2B-0FC0-9A8DBA07B5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566F82-70BA-F048-FA88-EB398BBA5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E5ED8D-AC7A-5F60-07D2-A6DD1709DB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B0AD1E-0434-12CB-DCD1-AE65FE6686E4}"/>
              </a:ext>
            </a:extLst>
          </p:cNvPr>
          <p:cNvSpPr>
            <a:spLocks noGrp="1"/>
          </p:cNvSpPr>
          <p:nvPr>
            <p:ph type="dt" sz="half" idx="10"/>
          </p:nvPr>
        </p:nvSpPr>
        <p:spPr/>
        <p:txBody>
          <a:bodyPr/>
          <a:lstStyle/>
          <a:p>
            <a:fld id="{7C9D41E9-FCB3-4937-8EB4-606ABF101882}" type="datetimeFigureOut">
              <a:rPr lang="en-US" smtClean="0"/>
              <a:t>3/12/2025</a:t>
            </a:fld>
            <a:endParaRPr lang="en-US"/>
          </a:p>
        </p:txBody>
      </p:sp>
      <p:sp>
        <p:nvSpPr>
          <p:cNvPr id="8" name="Footer Placeholder 7">
            <a:extLst>
              <a:ext uri="{FF2B5EF4-FFF2-40B4-BE49-F238E27FC236}">
                <a16:creationId xmlns:a16="http://schemas.microsoft.com/office/drawing/2014/main" id="{FD41B847-AA7F-E046-6CE9-4660AEAC3F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760586-E31D-F10B-B804-68919800956F}"/>
              </a:ext>
            </a:extLst>
          </p:cNvPr>
          <p:cNvSpPr>
            <a:spLocks noGrp="1"/>
          </p:cNvSpPr>
          <p:nvPr>
            <p:ph type="sldNum" sz="quarter" idx="12"/>
          </p:nvPr>
        </p:nvSpPr>
        <p:spPr/>
        <p:txBody>
          <a:bodyPr/>
          <a:lstStyle/>
          <a:p>
            <a:fld id="{D943576D-30E0-42C9-8700-E7A635F342E7}" type="slidenum">
              <a:rPr lang="en-US" smtClean="0"/>
              <a:t>‹#›</a:t>
            </a:fld>
            <a:endParaRPr lang="en-US"/>
          </a:p>
        </p:txBody>
      </p:sp>
    </p:spTree>
    <p:extLst>
      <p:ext uri="{BB962C8B-B14F-4D97-AF65-F5344CB8AC3E}">
        <p14:creationId xmlns:p14="http://schemas.microsoft.com/office/powerpoint/2010/main" val="304473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73138-1ED2-6FC9-D77C-9819C59185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D3AA1D-E26C-9782-C6B8-9237924445F9}"/>
              </a:ext>
            </a:extLst>
          </p:cNvPr>
          <p:cNvSpPr>
            <a:spLocks noGrp="1"/>
          </p:cNvSpPr>
          <p:nvPr>
            <p:ph type="dt" sz="half" idx="10"/>
          </p:nvPr>
        </p:nvSpPr>
        <p:spPr/>
        <p:txBody>
          <a:bodyPr/>
          <a:lstStyle/>
          <a:p>
            <a:fld id="{7C9D41E9-FCB3-4937-8EB4-606ABF101882}" type="datetimeFigureOut">
              <a:rPr lang="en-US" smtClean="0"/>
              <a:t>3/12/2025</a:t>
            </a:fld>
            <a:endParaRPr lang="en-US"/>
          </a:p>
        </p:txBody>
      </p:sp>
      <p:sp>
        <p:nvSpPr>
          <p:cNvPr id="4" name="Footer Placeholder 3">
            <a:extLst>
              <a:ext uri="{FF2B5EF4-FFF2-40B4-BE49-F238E27FC236}">
                <a16:creationId xmlns:a16="http://schemas.microsoft.com/office/drawing/2014/main" id="{709288AA-8F5B-17B1-AB9A-5689FD949C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B3346C-5C2D-9C00-B2D9-A7CA447015C3}"/>
              </a:ext>
            </a:extLst>
          </p:cNvPr>
          <p:cNvSpPr>
            <a:spLocks noGrp="1"/>
          </p:cNvSpPr>
          <p:nvPr>
            <p:ph type="sldNum" sz="quarter" idx="12"/>
          </p:nvPr>
        </p:nvSpPr>
        <p:spPr/>
        <p:txBody>
          <a:bodyPr/>
          <a:lstStyle/>
          <a:p>
            <a:fld id="{D943576D-30E0-42C9-8700-E7A635F342E7}" type="slidenum">
              <a:rPr lang="en-US" smtClean="0"/>
              <a:t>‹#›</a:t>
            </a:fld>
            <a:endParaRPr lang="en-US"/>
          </a:p>
        </p:txBody>
      </p:sp>
    </p:spTree>
    <p:extLst>
      <p:ext uri="{BB962C8B-B14F-4D97-AF65-F5344CB8AC3E}">
        <p14:creationId xmlns:p14="http://schemas.microsoft.com/office/powerpoint/2010/main" val="280163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6F54F-C341-B2C0-AEFD-DA0E0D2E2A18}"/>
              </a:ext>
            </a:extLst>
          </p:cNvPr>
          <p:cNvSpPr>
            <a:spLocks noGrp="1"/>
          </p:cNvSpPr>
          <p:nvPr>
            <p:ph type="dt" sz="half" idx="10"/>
          </p:nvPr>
        </p:nvSpPr>
        <p:spPr/>
        <p:txBody>
          <a:bodyPr/>
          <a:lstStyle/>
          <a:p>
            <a:fld id="{7C9D41E9-FCB3-4937-8EB4-606ABF101882}" type="datetimeFigureOut">
              <a:rPr lang="en-US" smtClean="0"/>
              <a:t>3/12/2025</a:t>
            </a:fld>
            <a:endParaRPr lang="en-US"/>
          </a:p>
        </p:txBody>
      </p:sp>
      <p:sp>
        <p:nvSpPr>
          <p:cNvPr id="3" name="Footer Placeholder 2">
            <a:extLst>
              <a:ext uri="{FF2B5EF4-FFF2-40B4-BE49-F238E27FC236}">
                <a16:creationId xmlns:a16="http://schemas.microsoft.com/office/drawing/2014/main" id="{9548CD00-FB4A-B5E5-BC04-F36815AB2B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F92CE8-1FED-2453-2444-A238B419F40B}"/>
              </a:ext>
            </a:extLst>
          </p:cNvPr>
          <p:cNvSpPr>
            <a:spLocks noGrp="1"/>
          </p:cNvSpPr>
          <p:nvPr>
            <p:ph type="sldNum" sz="quarter" idx="12"/>
          </p:nvPr>
        </p:nvSpPr>
        <p:spPr/>
        <p:txBody>
          <a:bodyPr/>
          <a:lstStyle/>
          <a:p>
            <a:fld id="{D943576D-30E0-42C9-8700-E7A635F342E7}" type="slidenum">
              <a:rPr lang="en-US" smtClean="0"/>
              <a:t>‹#›</a:t>
            </a:fld>
            <a:endParaRPr lang="en-US"/>
          </a:p>
        </p:txBody>
      </p:sp>
    </p:spTree>
    <p:extLst>
      <p:ext uri="{BB962C8B-B14F-4D97-AF65-F5344CB8AC3E}">
        <p14:creationId xmlns:p14="http://schemas.microsoft.com/office/powerpoint/2010/main" val="2592229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0781-F256-2320-0DCF-9911DB3C7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EC5CDF-ABC1-F071-0E65-0AB5918497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E71CFE-E528-BC92-2AA5-AA9D04EC7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E4912-8AEB-5CC0-D8BE-D5CF7D922B3D}"/>
              </a:ext>
            </a:extLst>
          </p:cNvPr>
          <p:cNvSpPr>
            <a:spLocks noGrp="1"/>
          </p:cNvSpPr>
          <p:nvPr>
            <p:ph type="dt" sz="half" idx="10"/>
          </p:nvPr>
        </p:nvSpPr>
        <p:spPr/>
        <p:txBody>
          <a:bodyPr/>
          <a:lstStyle/>
          <a:p>
            <a:fld id="{7C9D41E9-FCB3-4937-8EB4-606ABF101882}" type="datetimeFigureOut">
              <a:rPr lang="en-US" smtClean="0"/>
              <a:t>3/12/2025</a:t>
            </a:fld>
            <a:endParaRPr lang="en-US"/>
          </a:p>
        </p:txBody>
      </p:sp>
      <p:sp>
        <p:nvSpPr>
          <p:cNvPr id="6" name="Footer Placeholder 5">
            <a:extLst>
              <a:ext uri="{FF2B5EF4-FFF2-40B4-BE49-F238E27FC236}">
                <a16:creationId xmlns:a16="http://schemas.microsoft.com/office/drawing/2014/main" id="{301695B2-00E5-DC65-47B7-FF19558E2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09934-696E-07D9-0103-11531AC2CE2C}"/>
              </a:ext>
            </a:extLst>
          </p:cNvPr>
          <p:cNvSpPr>
            <a:spLocks noGrp="1"/>
          </p:cNvSpPr>
          <p:nvPr>
            <p:ph type="sldNum" sz="quarter" idx="12"/>
          </p:nvPr>
        </p:nvSpPr>
        <p:spPr/>
        <p:txBody>
          <a:bodyPr/>
          <a:lstStyle/>
          <a:p>
            <a:fld id="{D943576D-30E0-42C9-8700-E7A635F342E7}" type="slidenum">
              <a:rPr lang="en-US" smtClean="0"/>
              <a:t>‹#›</a:t>
            </a:fld>
            <a:endParaRPr lang="en-US"/>
          </a:p>
        </p:txBody>
      </p:sp>
    </p:spTree>
    <p:extLst>
      <p:ext uri="{BB962C8B-B14F-4D97-AF65-F5344CB8AC3E}">
        <p14:creationId xmlns:p14="http://schemas.microsoft.com/office/powerpoint/2010/main" val="4002517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7CDAB-41B0-3F45-A606-8A4B5BC7CB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DDD001-0D61-66EF-8448-D0D5B93DD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598D74-8EC4-59EF-5673-CCCC9504F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8FBA7-6C64-194C-1A08-3626BC0BBE5B}"/>
              </a:ext>
            </a:extLst>
          </p:cNvPr>
          <p:cNvSpPr>
            <a:spLocks noGrp="1"/>
          </p:cNvSpPr>
          <p:nvPr>
            <p:ph type="dt" sz="half" idx="10"/>
          </p:nvPr>
        </p:nvSpPr>
        <p:spPr/>
        <p:txBody>
          <a:bodyPr/>
          <a:lstStyle/>
          <a:p>
            <a:fld id="{7C9D41E9-FCB3-4937-8EB4-606ABF101882}" type="datetimeFigureOut">
              <a:rPr lang="en-US" smtClean="0"/>
              <a:t>3/12/2025</a:t>
            </a:fld>
            <a:endParaRPr lang="en-US"/>
          </a:p>
        </p:txBody>
      </p:sp>
      <p:sp>
        <p:nvSpPr>
          <p:cNvPr id="6" name="Footer Placeholder 5">
            <a:extLst>
              <a:ext uri="{FF2B5EF4-FFF2-40B4-BE49-F238E27FC236}">
                <a16:creationId xmlns:a16="http://schemas.microsoft.com/office/drawing/2014/main" id="{1ABF9C19-8464-DBB2-3CD8-6BD2ACFB08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48DB6F-EF10-225A-7DFE-C18C474329E5}"/>
              </a:ext>
            </a:extLst>
          </p:cNvPr>
          <p:cNvSpPr>
            <a:spLocks noGrp="1"/>
          </p:cNvSpPr>
          <p:nvPr>
            <p:ph type="sldNum" sz="quarter" idx="12"/>
          </p:nvPr>
        </p:nvSpPr>
        <p:spPr/>
        <p:txBody>
          <a:bodyPr/>
          <a:lstStyle/>
          <a:p>
            <a:fld id="{D943576D-30E0-42C9-8700-E7A635F342E7}" type="slidenum">
              <a:rPr lang="en-US" smtClean="0"/>
              <a:t>‹#›</a:t>
            </a:fld>
            <a:endParaRPr lang="en-US"/>
          </a:p>
        </p:txBody>
      </p:sp>
    </p:spTree>
    <p:extLst>
      <p:ext uri="{BB962C8B-B14F-4D97-AF65-F5344CB8AC3E}">
        <p14:creationId xmlns:p14="http://schemas.microsoft.com/office/powerpoint/2010/main" val="473013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EF7E9B-2A49-54C9-AEA7-F7098EEAD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178A79-FAAF-9AF7-EF1A-449FD87279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DBF88-E6A8-E851-7687-79849E3E08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D41E9-FCB3-4937-8EB4-606ABF101882}" type="datetimeFigureOut">
              <a:rPr lang="en-US" smtClean="0"/>
              <a:t>3/12/2025</a:t>
            </a:fld>
            <a:endParaRPr lang="en-US"/>
          </a:p>
        </p:txBody>
      </p:sp>
      <p:sp>
        <p:nvSpPr>
          <p:cNvPr id="5" name="Footer Placeholder 4">
            <a:extLst>
              <a:ext uri="{FF2B5EF4-FFF2-40B4-BE49-F238E27FC236}">
                <a16:creationId xmlns:a16="http://schemas.microsoft.com/office/drawing/2014/main" id="{71885DD4-0C17-9AEC-82F9-E2B173C05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5158BB-83DF-F909-C5D9-5D4DF79C81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3576D-30E0-42C9-8700-E7A635F342E7}" type="slidenum">
              <a:rPr lang="en-US" smtClean="0"/>
              <a:t>‹#›</a:t>
            </a:fld>
            <a:endParaRPr lang="en-US"/>
          </a:p>
        </p:txBody>
      </p:sp>
    </p:spTree>
    <p:extLst>
      <p:ext uri="{BB962C8B-B14F-4D97-AF65-F5344CB8AC3E}">
        <p14:creationId xmlns:p14="http://schemas.microsoft.com/office/powerpoint/2010/main" val="3816821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dem.ri.gov/natural-resources-bureau/fish-wildlife"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dem.ri.gov/riwap"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410.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230.png"/><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substack.com/redirect/74e3d05a-3c21-43cb-a8a2-d25a1593b836?j=eyJ1IjoiY2VhcDQifQ.IEv6Jj5IHLZD0RhW-xOjfVbKkJDlkaAyCGjn_OOqGOg" TargetMode="External"/><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hyperlink" Target="https://substack.com/redirect/d2ebffcc-b934-4f15-8f3f-205bc82b307d?j=eyJ1IjoiY2VhcDQifQ.IEv6Jj5IHLZD0RhW-xOjfVbKkJDlkaAyCGjn_OOqGOg"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ammoland.com/2012/12/atw-companies-relocates-metalform-manufacturing-operations-to-rhode-island/" TargetMode="External"/><Relationship Id="rId13" Type="http://schemas.openxmlformats.org/officeDocument/2006/relationships/hyperlink" Target="https://publichealth.jhu.edu/center-for-gun-violence-solutions/rhode-island" TargetMode="External"/><Relationship Id="rId18" Type="http://schemas.openxmlformats.org/officeDocument/2006/relationships/hyperlink" Target="https://giffords.org/lawcenter/resources/scorecard/?scorecard=RI" TargetMode="External"/><Relationship Id="rId3" Type="http://schemas.openxmlformats.org/officeDocument/2006/relationships/hyperlink" Target="https://www.nssf.org/" TargetMode="External"/><Relationship Id="rId21" Type="http://schemas.openxmlformats.org/officeDocument/2006/relationships/hyperlink" Target="https://domestictruthfoundation.org/self-defense/" TargetMode="External"/><Relationship Id="rId7" Type="http://schemas.openxmlformats.org/officeDocument/2006/relationships/hyperlink" Target="https://patch.com/rhode-island/providence/how-rhode-island-ranks-gun-manufacturing" TargetMode="External"/><Relationship Id="rId12" Type="http://schemas.openxmlformats.org/officeDocument/2006/relationships/hyperlink" Target="https://www.concealedcarry.com/firearms-ownership/gun-ownership-in-america-surprise-stats/" TargetMode="External"/><Relationship Id="rId17" Type="http://schemas.openxmlformats.org/officeDocument/2006/relationships/hyperlink" Target="https://www.cdc.gov/nchs/pressroom/states/rhodeisland/ri3.htm" TargetMode="External"/><Relationship Id="rId2" Type="http://schemas.openxmlformats.org/officeDocument/2006/relationships/hyperlink" Target="https://edition.cnn.com/2021/06/23/us/black-gun-owners-sales-rising/index.html" TargetMode="External"/><Relationship Id="rId16" Type="http://schemas.openxmlformats.org/officeDocument/2006/relationships/hyperlink" Target="https://www.abc6.com/a-new-way-to-stop-veteran-suicide-images-of-loved-ones-on-firearms/" TargetMode="External"/><Relationship Id="rId20" Type="http://schemas.openxmlformats.org/officeDocument/2006/relationships/hyperlink" Target="https://www.cdc.gov/mmwr/volumes/73/wr/mm7323a1.htm" TargetMode="External"/><Relationship Id="rId1" Type="http://schemas.openxmlformats.org/officeDocument/2006/relationships/slideLayout" Target="../slideLayouts/slideLayout7.xml"/><Relationship Id="rId6" Type="http://schemas.openxmlformats.org/officeDocument/2006/relationships/hyperlink" Target="https://dem.ri.gov/natural-resources-bureau/fish-wildlife" TargetMode="External"/><Relationship Id="rId11" Type="http://schemas.openxmlformats.org/officeDocument/2006/relationships/hyperlink" Target="https://everytownsupportfund.org/wp-content/uploads/sites/2/2024/02/EFGSSF-2022-990-Public-Disclosure-Copy.pdf" TargetMode="External"/><Relationship Id="rId5" Type="http://schemas.openxmlformats.org/officeDocument/2006/relationships/hyperlink" Target="file:///C:\Users\blynn\Downloads\NICS_Firearms_Checks_-_Year_by_State_Type.pdf" TargetMode="External"/><Relationship Id="rId15" Type="http://schemas.openxmlformats.org/officeDocument/2006/relationships/hyperlink" Target="https://bja.ojp.gov/program/encouraging-responsible-gun-ownership/overview" TargetMode="External"/><Relationship Id="rId10" Type="http://schemas.openxmlformats.org/officeDocument/2006/relationships/hyperlink" Target="https://www.visualcapitalist.com/mapped-gun-manufacturers-by-u-s-state/" TargetMode="External"/><Relationship Id="rId19" Type="http://schemas.openxmlformats.org/officeDocument/2006/relationships/hyperlink" Target="https://www.opensecrets.org/" TargetMode="External"/><Relationship Id="rId4" Type="http://schemas.openxmlformats.org/officeDocument/2006/relationships/hyperlink" Target="https://ricagv.org/about/" TargetMode="External"/><Relationship Id="rId9" Type="http://schemas.openxmlformats.org/officeDocument/2006/relationships/hyperlink" Target="https://www.roscomanufacturing.com/" TargetMode="External"/><Relationship Id="rId14" Type="http://schemas.openxmlformats.org/officeDocument/2006/relationships/hyperlink" Target="https://www.baystatebanner.com/2025/02/05/black-gun-ownership-is-rising/?form=MG0AV3&amp;form=MG0AV3" TargetMode="External"/><Relationship Id="rId22" Type="http://schemas.openxmlformats.org/officeDocument/2006/relationships/hyperlink" Target="https://www.womenforgunrights.org/about/"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pinkpistols.org/"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le.nra.org/media/7919/2019-spring.pdf#page=3" TargetMode="External"/><Relationship Id="rId2" Type="http://schemas.openxmlformats.org/officeDocument/2006/relationships/hyperlink" Target="https://www.nrablog.com/articles/2022/8/nra-school-shield-grant-program-now-accepting-applications-for-school-security-projects" TargetMode="Externa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www.washingtontimes.com/news/2018/sep/10/nra-school-shield-program-awards-600000-in-gran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coach.nra.org/junior-shooting-camps/" TargetMode="External"/><Relationship Id="rId2" Type="http://schemas.openxmlformats.org/officeDocument/2006/relationships/hyperlink" Target="https://awards.nra.org/" TargetMode="Externa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competitions.nra.org/competitions/nra-national-matches/collegiate-championships/" TargetMode="External"/><Relationship Id="rId4" Type="http://schemas.openxmlformats.org/officeDocument/2006/relationships/image" Target="../media/image28.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DEF38183-8E31-21C9-CDD8-A5301B16E24B}"/>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4600" dirty="0"/>
              <a:t>RI Firearm Owners Impact Statement</a:t>
            </a:r>
          </a:p>
        </p:txBody>
      </p:sp>
      <p:pic>
        <p:nvPicPr>
          <p:cNvPr id="11" name="Picture 10" descr="A building with a dome on top&#10;&#10;AI-generated content may be incorrect.">
            <a:extLst>
              <a:ext uri="{FF2B5EF4-FFF2-40B4-BE49-F238E27FC236}">
                <a16:creationId xmlns:a16="http://schemas.microsoft.com/office/drawing/2014/main" id="{F43E0F7C-FEE4-AA07-EB37-3D955E205911}"/>
              </a:ext>
            </a:extLst>
          </p:cNvPr>
          <p:cNvPicPr>
            <a:picLocks noChangeAspect="1"/>
          </p:cNvPicPr>
          <p:nvPr/>
        </p:nvPicPr>
        <p:blipFill>
          <a:blip r:embed="rId2"/>
          <a:srcRect t="17957" r="1" b="15012"/>
          <a:stretch/>
        </p:blipFill>
        <p:spPr>
          <a:xfrm>
            <a:off x="2963652" y="420756"/>
            <a:ext cx="5614416" cy="3659942"/>
          </a:xfrm>
          <a:prstGeom prst="rect">
            <a:avLst/>
          </a:prstGeom>
        </p:spPr>
      </p:pic>
      <p:sp>
        <p:nvSpPr>
          <p:cNvPr id="3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985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3F5884-83DE-D5F2-8139-97561DAE4F2A}"/>
              </a:ext>
            </a:extLst>
          </p:cNvPr>
          <p:cNvPicPr>
            <a:picLocks noChangeAspect="1"/>
          </p:cNvPicPr>
          <p:nvPr/>
        </p:nvPicPr>
        <p:blipFill>
          <a:blip r:embed="rId2"/>
          <a:stretch>
            <a:fillRect/>
          </a:stretch>
        </p:blipFill>
        <p:spPr>
          <a:xfrm>
            <a:off x="6683790" y="263236"/>
            <a:ext cx="5054244" cy="6331527"/>
          </a:xfrm>
          <a:prstGeom prst="rect">
            <a:avLst/>
          </a:prstGeom>
        </p:spPr>
      </p:pic>
      <p:sp>
        <p:nvSpPr>
          <p:cNvPr id="6" name="TextBox 5">
            <a:extLst>
              <a:ext uri="{FF2B5EF4-FFF2-40B4-BE49-F238E27FC236}">
                <a16:creationId xmlns:a16="http://schemas.microsoft.com/office/drawing/2014/main" id="{6EE003C4-8D59-1C83-503D-7DA233F9EC7C}"/>
              </a:ext>
            </a:extLst>
          </p:cNvPr>
          <p:cNvSpPr txBox="1"/>
          <p:nvPr/>
        </p:nvSpPr>
        <p:spPr>
          <a:xfrm>
            <a:off x="1005841" y="923330"/>
            <a:ext cx="4583651" cy="4862870"/>
          </a:xfrm>
          <a:prstGeom prst="rect">
            <a:avLst/>
          </a:prstGeom>
          <a:noFill/>
        </p:spPr>
        <p:txBody>
          <a:bodyPr wrap="square">
            <a:spAutoFit/>
          </a:bodyPr>
          <a:lstStyle/>
          <a:p>
            <a:pPr>
              <a:spcAft>
                <a:spcPts val="750"/>
              </a:spcAft>
              <a:buFont typeface="Arial" panose="020B0604020202020204" pitchFamily="34" charset="0"/>
              <a:buChar char="•"/>
            </a:pPr>
            <a:r>
              <a:rPr lang="en-US" sz="1800" b="1" i="0" dirty="0">
                <a:solidFill>
                  <a:srgbClr val="000000"/>
                </a:solidFill>
                <a:effectLst/>
              </a:rPr>
              <a:t>Hispanics are the fastest-growing demographic of gun owners, with a 33% increase in ownership from 2017 to 2023.</a:t>
            </a:r>
          </a:p>
          <a:p>
            <a:pPr>
              <a:spcAft>
                <a:spcPts val="750"/>
              </a:spcAft>
              <a:buFont typeface="Arial" panose="020B0604020202020204" pitchFamily="34" charset="0"/>
              <a:buChar char="•"/>
            </a:pPr>
            <a:r>
              <a:rPr lang="en-US" sz="1800" b="1" i="0" dirty="0">
                <a:solidFill>
                  <a:srgbClr val="000000"/>
                </a:solidFill>
                <a:effectLst/>
              </a:rPr>
              <a:t>Women’s firearm ownership has surged by 177.8% since 1993. </a:t>
            </a:r>
            <a:br>
              <a:rPr lang="en-US" sz="1800" b="1" i="0" dirty="0">
                <a:solidFill>
                  <a:srgbClr val="000000"/>
                </a:solidFill>
                <a:effectLst/>
              </a:rPr>
            </a:br>
            <a:r>
              <a:rPr lang="en-US" sz="1800" b="1" i="0" dirty="0">
                <a:solidFill>
                  <a:srgbClr val="000000"/>
                </a:solidFill>
                <a:effectLst/>
              </a:rPr>
              <a:t>1/3 of gun sales are women.</a:t>
            </a:r>
          </a:p>
          <a:p>
            <a:pPr>
              <a:spcAft>
                <a:spcPts val="750"/>
              </a:spcAft>
              <a:buFont typeface="Arial" panose="020B0604020202020204" pitchFamily="34" charset="0"/>
              <a:buChar char="•"/>
            </a:pPr>
            <a:r>
              <a:rPr lang="en-US" b="1" dirty="0">
                <a:solidFill>
                  <a:srgbClr val="000000"/>
                </a:solidFill>
              </a:rPr>
              <a:t>Black Gun purchases up 58% </a:t>
            </a:r>
            <a:br>
              <a:rPr lang="en-US" b="1" dirty="0">
                <a:solidFill>
                  <a:srgbClr val="000000"/>
                </a:solidFill>
              </a:rPr>
            </a:br>
            <a:r>
              <a:rPr lang="en-US" b="1" dirty="0">
                <a:solidFill>
                  <a:srgbClr val="000000"/>
                </a:solidFill>
              </a:rPr>
              <a:t>“Armed Doesn’t Mean Dangerous”</a:t>
            </a:r>
            <a:br>
              <a:rPr lang="en-US" b="1" dirty="0">
                <a:solidFill>
                  <a:srgbClr val="000000"/>
                </a:solidFill>
              </a:rPr>
            </a:br>
            <a:r>
              <a:rPr lang="en-US" b="1" dirty="0">
                <a:solidFill>
                  <a:srgbClr val="000000"/>
                </a:solidFill>
              </a:rPr>
              <a:t>Black gun owners confront stereotypes</a:t>
            </a:r>
          </a:p>
          <a:p>
            <a:pPr>
              <a:spcAft>
                <a:spcPts val="750"/>
              </a:spcAft>
            </a:pPr>
            <a:br>
              <a:rPr lang="en-US" sz="1800" b="1" i="0" dirty="0">
                <a:solidFill>
                  <a:srgbClr val="000000"/>
                </a:solidFill>
                <a:effectLst/>
              </a:rPr>
            </a:br>
            <a:br>
              <a:rPr lang="en-US" sz="1800" b="1" i="0" dirty="0">
                <a:solidFill>
                  <a:srgbClr val="000000"/>
                </a:solidFill>
                <a:effectLst/>
              </a:rPr>
            </a:br>
            <a:endParaRPr lang="en-US" sz="1800" b="1" i="0" dirty="0">
              <a:solidFill>
                <a:srgbClr val="000000"/>
              </a:solidFill>
              <a:effectLst/>
            </a:endParaRPr>
          </a:p>
          <a:p>
            <a:pPr>
              <a:spcAft>
                <a:spcPts val="750"/>
              </a:spcAft>
              <a:buFont typeface="Arial" panose="020B0604020202020204" pitchFamily="34" charset="0"/>
              <a:buChar char="•"/>
            </a:pPr>
            <a:endParaRPr lang="en-US" sz="1800" b="0" i="0" dirty="0">
              <a:solidFill>
                <a:srgbClr val="000000"/>
              </a:solidFill>
              <a:effectLst/>
            </a:endParaRPr>
          </a:p>
          <a:p>
            <a:pPr algn="l">
              <a:spcAft>
                <a:spcPts val="750"/>
              </a:spcAft>
              <a:buFont typeface="Arial" panose="020B0604020202020204" pitchFamily="34" charset="0"/>
              <a:buChar char="•"/>
            </a:pPr>
            <a:endParaRPr lang="en-US" sz="1800" b="1" i="0" dirty="0">
              <a:solidFill>
                <a:srgbClr val="000000"/>
              </a:solidFill>
              <a:effectLst/>
              <a:latin typeface="Helvetica" panose="020B0604020202020204" pitchFamily="34" charset="0"/>
            </a:endParaRPr>
          </a:p>
          <a:p>
            <a:pPr algn="l">
              <a:spcAft>
                <a:spcPts val="750"/>
              </a:spcAft>
              <a:buFont typeface="Arial" panose="020B0604020202020204" pitchFamily="34" charset="0"/>
              <a:buChar char="•"/>
            </a:pPr>
            <a:endParaRPr lang="en-US" sz="1800" b="0" i="0" dirty="0">
              <a:solidFill>
                <a:srgbClr val="000000"/>
              </a:solidFill>
              <a:effectLst/>
              <a:latin typeface="Helvetica" panose="020B0604020202020204" pitchFamily="34" charset="0"/>
            </a:endParaRPr>
          </a:p>
        </p:txBody>
      </p:sp>
      <p:pic>
        <p:nvPicPr>
          <p:cNvPr id="9" name="Picture 8">
            <a:extLst>
              <a:ext uri="{FF2B5EF4-FFF2-40B4-BE49-F238E27FC236}">
                <a16:creationId xmlns:a16="http://schemas.microsoft.com/office/drawing/2014/main" id="{6563BE5D-5EDE-46E7-B390-5ACE8987B866}"/>
              </a:ext>
            </a:extLst>
          </p:cNvPr>
          <p:cNvPicPr>
            <a:picLocks noChangeAspect="1"/>
          </p:cNvPicPr>
          <p:nvPr/>
        </p:nvPicPr>
        <p:blipFill>
          <a:blip r:embed="rId3"/>
          <a:stretch>
            <a:fillRect/>
          </a:stretch>
        </p:blipFill>
        <p:spPr>
          <a:xfrm>
            <a:off x="1005841" y="3946366"/>
            <a:ext cx="3637280" cy="2048034"/>
          </a:xfrm>
          <a:prstGeom prst="rect">
            <a:avLst/>
          </a:prstGeom>
        </p:spPr>
      </p:pic>
      <p:sp>
        <p:nvSpPr>
          <p:cNvPr id="10" name="TextBox 9">
            <a:extLst>
              <a:ext uri="{FF2B5EF4-FFF2-40B4-BE49-F238E27FC236}">
                <a16:creationId xmlns:a16="http://schemas.microsoft.com/office/drawing/2014/main" id="{08730B93-CF52-2DC2-CD6A-90FDB29265AF}"/>
              </a:ext>
            </a:extLst>
          </p:cNvPr>
          <p:cNvSpPr txBox="1"/>
          <p:nvPr/>
        </p:nvSpPr>
        <p:spPr>
          <a:xfrm>
            <a:off x="528318" y="5994400"/>
            <a:ext cx="4736051" cy="461665"/>
          </a:xfrm>
          <a:prstGeom prst="rect">
            <a:avLst/>
          </a:prstGeom>
          <a:noFill/>
        </p:spPr>
        <p:txBody>
          <a:bodyPr wrap="square" rtlCol="0">
            <a:spAutoFit/>
          </a:bodyPr>
          <a:lstStyle/>
          <a:p>
            <a:r>
              <a:rPr lang="en-US" sz="800" dirty="0"/>
              <a:t>Members of the National African American Gun Association work on their aim at a shooting range in this undated photo. </a:t>
            </a:r>
          </a:p>
          <a:p>
            <a:r>
              <a:rPr lang="en-US" sz="800" dirty="0"/>
              <a:t>Douglas Jefferson/NAAGA</a:t>
            </a:r>
          </a:p>
        </p:txBody>
      </p:sp>
      <p:sp>
        <p:nvSpPr>
          <p:cNvPr id="8" name="Rectangle 7">
            <a:extLst>
              <a:ext uri="{FF2B5EF4-FFF2-40B4-BE49-F238E27FC236}">
                <a16:creationId xmlns:a16="http://schemas.microsoft.com/office/drawing/2014/main" id="{14FE1611-173A-0A89-39D2-3E180C083240}"/>
              </a:ext>
            </a:extLst>
          </p:cNvPr>
          <p:cNvSpPr/>
          <p:nvPr/>
        </p:nvSpPr>
        <p:spPr>
          <a:xfrm>
            <a:off x="759376" y="0"/>
            <a:ext cx="428437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Demographics</a:t>
            </a:r>
          </a:p>
        </p:txBody>
      </p:sp>
    </p:spTree>
    <p:extLst>
      <p:ext uri="{BB962C8B-B14F-4D97-AF65-F5344CB8AC3E}">
        <p14:creationId xmlns:p14="http://schemas.microsoft.com/office/powerpoint/2010/main" val="249667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aph of an object ownership&#10;&#10;AI-generated content may be incorrect.">
            <a:extLst>
              <a:ext uri="{FF2B5EF4-FFF2-40B4-BE49-F238E27FC236}">
                <a16:creationId xmlns:a16="http://schemas.microsoft.com/office/drawing/2014/main" id="{EC875D09-3E3F-19EE-B10F-FBAA93866F87}"/>
              </a:ext>
            </a:extLst>
          </p:cNvPr>
          <p:cNvPicPr>
            <a:picLocks noChangeAspect="1"/>
          </p:cNvPicPr>
          <p:nvPr/>
        </p:nvPicPr>
        <p:blipFill>
          <a:blip r:embed="rId2"/>
          <a:stretch>
            <a:fillRect/>
          </a:stretch>
        </p:blipFill>
        <p:spPr>
          <a:xfrm>
            <a:off x="1907230" y="643466"/>
            <a:ext cx="8377540" cy="5571067"/>
          </a:xfrm>
          <a:prstGeom prst="rect">
            <a:avLst/>
          </a:prstGeom>
        </p:spPr>
      </p:pic>
    </p:spTree>
    <p:extLst>
      <p:ext uri="{BB962C8B-B14F-4D97-AF65-F5344CB8AC3E}">
        <p14:creationId xmlns:p14="http://schemas.microsoft.com/office/powerpoint/2010/main" val="1957102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75E-F8E3-6D4E-DF4F-7E29E553D2E8}"/>
              </a:ext>
            </a:extLst>
          </p:cNvPr>
          <p:cNvPicPr>
            <a:picLocks noChangeAspect="1"/>
          </p:cNvPicPr>
          <p:nvPr/>
        </p:nvPicPr>
        <p:blipFill>
          <a:blip r:embed="rId2"/>
          <a:stretch>
            <a:fillRect/>
          </a:stretch>
        </p:blipFill>
        <p:spPr>
          <a:xfrm>
            <a:off x="4430518" y="63374"/>
            <a:ext cx="7526092" cy="6858000"/>
          </a:xfrm>
          <a:prstGeom prst="rect">
            <a:avLst/>
          </a:prstGeom>
        </p:spPr>
      </p:pic>
      <p:sp>
        <p:nvSpPr>
          <p:cNvPr id="2" name="Rectangle 1">
            <a:extLst>
              <a:ext uri="{FF2B5EF4-FFF2-40B4-BE49-F238E27FC236}">
                <a16:creationId xmlns:a16="http://schemas.microsoft.com/office/drawing/2014/main" id="{D953ADDD-4B0C-0944-53EF-1147AABB9FB0}"/>
              </a:ext>
            </a:extLst>
          </p:cNvPr>
          <p:cNvSpPr/>
          <p:nvPr/>
        </p:nvSpPr>
        <p:spPr>
          <a:xfrm>
            <a:off x="622520" y="242241"/>
            <a:ext cx="321530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Economics</a:t>
            </a:r>
          </a:p>
        </p:txBody>
      </p:sp>
      <p:pic>
        <p:nvPicPr>
          <p:cNvPr id="4" name="Picture 3">
            <a:extLst>
              <a:ext uri="{FF2B5EF4-FFF2-40B4-BE49-F238E27FC236}">
                <a16:creationId xmlns:a16="http://schemas.microsoft.com/office/drawing/2014/main" id="{C0986BDD-5B3A-CDA8-BC57-BDE2701E3601}"/>
              </a:ext>
            </a:extLst>
          </p:cNvPr>
          <p:cNvPicPr>
            <a:picLocks noChangeAspect="1"/>
          </p:cNvPicPr>
          <p:nvPr/>
        </p:nvPicPr>
        <p:blipFill>
          <a:blip r:embed="rId3"/>
          <a:stretch>
            <a:fillRect/>
          </a:stretch>
        </p:blipFill>
        <p:spPr>
          <a:xfrm>
            <a:off x="146430" y="1339913"/>
            <a:ext cx="4519478" cy="4900574"/>
          </a:xfrm>
          <a:prstGeom prst="rect">
            <a:avLst/>
          </a:prstGeom>
        </p:spPr>
      </p:pic>
      <p:pic>
        <p:nvPicPr>
          <p:cNvPr id="5" name="Picture 4">
            <a:extLst>
              <a:ext uri="{FF2B5EF4-FFF2-40B4-BE49-F238E27FC236}">
                <a16:creationId xmlns:a16="http://schemas.microsoft.com/office/drawing/2014/main" id="{898F6A57-99D3-0802-602A-8E3780C6CC76}"/>
              </a:ext>
            </a:extLst>
          </p:cNvPr>
          <p:cNvPicPr>
            <a:picLocks noChangeAspect="1"/>
          </p:cNvPicPr>
          <p:nvPr/>
        </p:nvPicPr>
        <p:blipFill>
          <a:blip r:embed="rId4"/>
          <a:stretch>
            <a:fillRect/>
          </a:stretch>
        </p:blipFill>
        <p:spPr>
          <a:xfrm>
            <a:off x="762824" y="1525707"/>
            <a:ext cx="2554445" cy="1018120"/>
          </a:xfrm>
          <a:prstGeom prst="rect">
            <a:avLst/>
          </a:prstGeom>
        </p:spPr>
      </p:pic>
      <p:pic>
        <p:nvPicPr>
          <p:cNvPr id="6" name="Picture 5">
            <a:extLst>
              <a:ext uri="{FF2B5EF4-FFF2-40B4-BE49-F238E27FC236}">
                <a16:creationId xmlns:a16="http://schemas.microsoft.com/office/drawing/2014/main" id="{8D375DDA-1561-44A0-9BCC-70FEF3BE0D37}"/>
              </a:ext>
            </a:extLst>
          </p:cNvPr>
          <p:cNvPicPr>
            <a:picLocks noChangeAspect="1"/>
          </p:cNvPicPr>
          <p:nvPr/>
        </p:nvPicPr>
        <p:blipFill>
          <a:blip r:embed="rId5"/>
          <a:stretch>
            <a:fillRect/>
          </a:stretch>
        </p:blipFill>
        <p:spPr>
          <a:xfrm>
            <a:off x="762823" y="3281140"/>
            <a:ext cx="2554445" cy="1018120"/>
          </a:xfrm>
          <a:prstGeom prst="rect">
            <a:avLst/>
          </a:prstGeom>
        </p:spPr>
      </p:pic>
      <p:pic>
        <p:nvPicPr>
          <p:cNvPr id="7" name="Picture 6">
            <a:extLst>
              <a:ext uri="{FF2B5EF4-FFF2-40B4-BE49-F238E27FC236}">
                <a16:creationId xmlns:a16="http://schemas.microsoft.com/office/drawing/2014/main" id="{C9EE73B3-6BC0-6285-262D-6DF2A3CEEBC9}"/>
              </a:ext>
            </a:extLst>
          </p:cNvPr>
          <p:cNvPicPr>
            <a:picLocks noChangeAspect="1"/>
          </p:cNvPicPr>
          <p:nvPr/>
        </p:nvPicPr>
        <p:blipFill>
          <a:blip r:embed="rId6"/>
          <a:stretch>
            <a:fillRect/>
          </a:stretch>
        </p:blipFill>
        <p:spPr>
          <a:xfrm>
            <a:off x="762822" y="4823233"/>
            <a:ext cx="2554445" cy="1018120"/>
          </a:xfrm>
          <a:prstGeom prst="rect">
            <a:avLst/>
          </a:prstGeom>
        </p:spPr>
      </p:pic>
    </p:spTree>
    <p:extLst>
      <p:ext uri="{BB962C8B-B14F-4D97-AF65-F5344CB8AC3E}">
        <p14:creationId xmlns:p14="http://schemas.microsoft.com/office/powerpoint/2010/main" val="1269054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9639FB-379D-BD8A-C678-DEC312BF46F1}"/>
              </a:ext>
            </a:extLst>
          </p:cNvPr>
          <p:cNvPicPr>
            <a:picLocks noChangeAspect="1"/>
          </p:cNvPicPr>
          <p:nvPr/>
        </p:nvPicPr>
        <p:blipFill>
          <a:blip r:embed="rId2"/>
          <a:stretch>
            <a:fillRect/>
          </a:stretch>
        </p:blipFill>
        <p:spPr>
          <a:xfrm>
            <a:off x="593557" y="459816"/>
            <a:ext cx="4555598" cy="5938367"/>
          </a:xfrm>
          <a:prstGeom prst="rect">
            <a:avLst/>
          </a:prstGeom>
        </p:spPr>
      </p:pic>
      <p:sp>
        <p:nvSpPr>
          <p:cNvPr id="4" name="TextBox 3">
            <a:extLst>
              <a:ext uri="{FF2B5EF4-FFF2-40B4-BE49-F238E27FC236}">
                <a16:creationId xmlns:a16="http://schemas.microsoft.com/office/drawing/2014/main" id="{437F14E7-0123-8225-4305-2F52525EDE95}"/>
              </a:ext>
            </a:extLst>
          </p:cNvPr>
          <p:cNvSpPr txBox="1"/>
          <p:nvPr/>
        </p:nvSpPr>
        <p:spPr>
          <a:xfrm>
            <a:off x="5149155" y="188331"/>
            <a:ext cx="6096000" cy="542969"/>
          </a:xfrm>
          <a:prstGeom prst="rect">
            <a:avLst/>
          </a:prstGeom>
          <a:noFill/>
        </p:spPr>
        <p:txBody>
          <a:bodyPr wrap="square">
            <a:spAutoFit/>
          </a:bodyPr>
          <a:lstStyle/>
          <a:p>
            <a:pPr marL="0" marR="0" algn="ctr">
              <a:lnSpc>
                <a:spcPct val="115000"/>
              </a:lnSpc>
              <a:spcBef>
                <a:spcPts val="750"/>
              </a:spcBef>
              <a:spcAft>
                <a:spcPts val="750"/>
              </a:spcAft>
            </a:pPr>
            <a:r>
              <a:rPr lang="en-US" sz="1600" b="1" kern="1800" dirty="0">
                <a:solidFill>
                  <a:srgbClr val="0070C0"/>
                </a:solidFill>
                <a:effectLst/>
                <a:latin typeface="Roboto" panose="02000000000000000000" pitchFamily="2" charset="0"/>
                <a:ea typeface="Times New Roman" panose="02020603050405020304" pitchFamily="18" charset="0"/>
                <a:cs typeface="Times New Roman" panose="02020603050405020304" pitchFamily="18" charset="0"/>
              </a:rPr>
              <a:t>How Rhode Island Ranks In Gun Manufacturing</a:t>
            </a:r>
            <a:br>
              <a:rPr lang="en-US" sz="1000" kern="1800" dirty="0">
                <a:solidFill>
                  <a:srgbClr val="0070C0"/>
                </a:solidFill>
                <a:effectLst/>
                <a:latin typeface="Roboto" panose="02000000000000000000" pitchFamily="2" charset="0"/>
                <a:ea typeface="Times New Roman" panose="02020603050405020304" pitchFamily="18" charset="0"/>
                <a:cs typeface="Times New Roman" panose="02020603050405020304" pitchFamily="18" charset="0"/>
              </a:rPr>
            </a:b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A0E158A-2A33-E105-F742-5A908759BB93}"/>
              </a:ext>
            </a:extLst>
          </p:cNvPr>
          <p:cNvSpPr txBox="1"/>
          <p:nvPr/>
        </p:nvSpPr>
        <p:spPr>
          <a:xfrm>
            <a:off x="5502443" y="624253"/>
            <a:ext cx="6096000" cy="1351139"/>
          </a:xfrm>
          <a:prstGeom prst="rect">
            <a:avLst/>
          </a:prstGeom>
          <a:noFill/>
        </p:spPr>
        <p:txBody>
          <a:bodyPr wrap="square">
            <a:spAutoFit/>
          </a:bodyPr>
          <a:lstStyle/>
          <a:p>
            <a:pPr marL="0" marR="0" algn="ctr">
              <a:lnSpc>
                <a:spcPct val="115000"/>
              </a:lnSpc>
              <a:spcAft>
                <a:spcPts val="800"/>
              </a:spcAft>
            </a:pPr>
            <a:r>
              <a:rPr lang="en-US" sz="1600" b="1" kern="0" dirty="0">
                <a:solidFill>
                  <a:schemeClr val="accent1"/>
                </a:solidFill>
                <a:effectLst/>
                <a:ea typeface="Times New Roman" panose="02020603050405020304" pitchFamily="18" charset="0"/>
                <a:cs typeface="Times New Roman" panose="02020603050405020304" pitchFamily="18" charset="0"/>
              </a:rPr>
              <a:t>Rosco, Central Falls</a:t>
            </a:r>
            <a:endParaRPr lang="en-US" sz="1600" kern="100" dirty="0">
              <a:solidFill>
                <a:schemeClr val="accent1"/>
              </a:solidFill>
              <a:effectLst/>
              <a:ea typeface="Aptos" panose="020B0004020202020204" pitchFamily="34" charset="0"/>
              <a:cs typeface="Times New Roman" panose="02020603050405020304" pitchFamily="18" charset="0"/>
            </a:endParaRPr>
          </a:p>
          <a:p>
            <a:pPr marL="0" marR="0" algn="ctr">
              <a:lnSpc>
                <a:spcPct val="115000"/>
              </a:lnSpc>
              <a:spcAft>
                <a:spcPts val="800"/>
              </a:spcAft>
            </a:pPr>
            <a:r>
              <a:rPr lang="en-US" sz="10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Rosco Manufacturing is an American manufacturer of hard-use precision rifle barrels. Our production facility in Central Falls, RI has over 50,000 square feet of production space with room for high volume capacity. Rosco supplies major gun manufacturers (the world over) with high quality products. Through superior workmanship and unprecedented engineering, our product line continues to exceed expectations and provides a complete solution for the OEM</a:t>
            </a:r>
            <a:endParaRPr lang="en-US" sz="1000" dirty="0"/>
          </a:p>
        </p:txBody>
      </p:sp>
      <p:sp>
        <p:nvSpPr>
          <p:cNvPr id="10" name="TextBox 9">
            <a:extLst>
              <a:ext uri="{FF2B5EF4-FFF2-40B4-BE49-F238E27FC236}">
                <a16:creationId xmlns:a16="http://schemas.microsoft.com/office/drawing/2014/main" id="{87B8A446-412D-5E0F-E9CF-05E9D7641924}"/>
              </a:ext>
            </a:extLst>
          </p:cNvPr>
          <p:cNvSpPr txBox="1"/>
          <p:nvPr/>
        </p:nvSpPr>
        <p:spPr>
          <a:xfrm>
            <a:off x="5621281" y="1987705"/>
            <a:ext cx="6096000" cy="823302"/>
          </a:xfrm>
          <a:prstGeom prst="rect">
            <a:avLst/>
          </a:prstGeom>
          <a:noFill/>
        </p:spPr>
        <p:txBody>
          <a:bodyPr wrap="square">
            <a:spAutoFit/>
          </a:bodyPr>
          <a:lstStyle/>
          <a:p>
            <a:pPr algn="ctr"/>
            <a:r>
              <a:rPr lang="en-US" sz="1600" b="1" dirty="0">
                <a:solidFill>
                  <a:schemeClr val="accent1"/>
                </a:solidFill>
              </a:rPr>
              <a:t>Bel Air, North Kingstown</a:t>
            </a:r>
          </a:p>
          <a:p>
            <a:r>
              <a:rPr lang="en-US" sz="1050" dirty="0"/>
              <a:t>Bel Air Mass Finishing Technology is a manufacturer and supplier of finishing technology such as ultrasonic parts cleaners and vibratory tumblers, Bel Air Finishing offers a complete package for precision finishing problems down to processing the wastewater created from the finishing process</a:t>
            </a:r>
          </a:p>
        </p:txBody>
      </p:sp>
      <p:sp>
        <p:nvSpPr>
          <p:cNvPr id="12" name="TextBox 11">
            <a:extLst>
              <a:ext uri="{FF2B5EF4-FFF2-40B4-BE49-F238E27FC236}">
                <a16:creationId xmlns:a16="http://schemas.microsoft.com/office/drawing/2014/main" id="{6938AF25-6298-0C95-B85A-AB3A4C274204}"/>
              </a:ext>
            </a:extLst>
          </p:cNvPr>
          <p:cNvSpPr txBox="1"/>
          <p:nvPr/>
        </p:nvSpPr>
        <p:spPr>
          <a:xfrm>
            <a:off x="5621281" y="2751117"/>
            <a:ext cx="6096000" cy="1072986"/>
          </a:xfrm>
          <a:prstGeom prst="rect">
            <a:avLst/>
          </a:prstGeom>
          <a:noFill/>
        </p:spPr>
        <p:txBody>
          <a:bodyPr wrap="square">
            <a:spAutoFit/>
          </a:bodyPr>
          <a:lstStyle/>
          <a:p>
            <a:pPr marL="0" marR="0" algn="ctr">
              <a:lnSpc>
                <a:spcPct val="115000"/>
              </a:lnSpc>
              <a:spcAft>
                <a:spcPts val="800"/>
              </a:spcAft>
            </a:pPr>
            <a:r>
              <a:rPr lang="en-US" sz="1600" b="1" kern="0" dirty="0">
                <a:solidFill>
                  <a:schemeClr val="accent1"/>
                </a:solidFill>
                <a:effectLst/>
                <a:ea typeface="Times New Roman" panose="02020603050405020304" pitchFamily="18" charset="0"/>
                <a:cs typeface="Times New Roman" panose="02020603050405020304" pitchFamily="18" charset="0"/>
              </a:rPr>
              <a:t>Greystone, Lincoln</a:t>
            </a:r>
            <a:br>
              <a:rPr lang="en-US" sz="1600" b="1" kern="100" dirty="0">
                <a:solidFill>
                  <a:schemeClr val="accent1"/>
                </a:solidFill>
                <a:ea typeface="Times New Roman" panose="02020603050405020304" pitchFamily="18" charset="0"/>
                <a:cs typeface="Times New Roman" panose="02020603050405020304" pitchFamily="18" charset="0"/>
              </a:rPr>
            </a:br>
            <a:r>
              <a:rPr lang="en-US" sz="1000" kern="0" dirty="0">
                <a:effectLst/>
                <a:ea typeface="Times New Roman" panose="02020603050405020304" pitchFamily="18" charset="0"/>
                <a:cs typeface="Times New Roman" panose="02020603050405020304" pitchFamily="18" charset="0"/>
              </a:rPr>
              <a:t>Greystone Defense Finishing is a high-volume </a:t>
            </a:r>
            <a:r>
              <a:rPr lang="en-US" sz="1000" kern="1800" dirty="0">
                <a:solidFill>
                  <a:srgbClr val="080808"/>
                </a:solidFill>
                <a:effectLst/>
                <a:ea typeface="Times New Roman" panose="02020603050405020304" pitchFamily="18" charset="0"/>
                <a:cs typeface="Times New Roman" panose="02020603050405020304" pitchFamily="18" charset="0"/>
              </a:rPr>
              <a:t>Mil-Spec Anodizing, Plating &amp; Finishing</a:t>
            </a:r>
            <a:br>
              <a:rPr lang="en-US" sz="1000" kern="1800" dirty="0">
                <a:solidFill>
                  <a:srgbClr val="080808"/>
                </a:solidFill>
                <a:effectLst/>
                <a:ea typeface="Times New Roman" panose="02020603050405020304" pitchFamily="18" charset="0"/>
                <a:cs typeface="Times New Roman" panose="02020603050405020304" pitchFamily="18" charset="0"/>
              </a:rPr>
            </a:br>
            <a:r>
              <a:rPr lang="en-US" sz="1000" kern="0" dirty="0">
                <a:effectLst/>
                <a:ea typeface="Times New Roman" panose="02020603050405020304" pitchFamily="18" charset="0"/>
                <a:cs typeface="Times New Roman" panose="02020603050405020304" pitchFamily="18" charset="0"/>
              </a:rPr>
              <a:t> Supplier focused on the needs of the firearms industry. With plants located in Rhode Island and Virginia, we are ideally suited to service components manufacturers in the Northeast, Southeast and Midwest, and we support gun companies located all across the USA.</a:t>
            </a:r>
            <a:endParaRPr lang="en-US" sz="1000" kern="100" dirty="0">
              <a:effectLst/>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3BFCDA0-408D-313C-C152-4A257AB46DA2}"/>
              </a:ext>
            </a:extLst>
          </p:cNvPr>
          <p:cNvSpPr txBox="1"/>
          <p:nvPr/>
        </p:nvSpPr>
        <p:spPr>
          <a:xfrm>
            <a:off x="5621281" y="3855038"/>
            <a:ext cx="6096000" cy="1464953"/>
          </a:xfrm>
          <a:prstGeom prst="rect">
            <a:avLst/>
          </a:prstGeom>
          <a:noFill/>
        </p:spPr>
        <p:txBody>
          <a:bodyPr wrap="square">
            <a:spAutoFit/>
          </a:bodyPr>
          <a:lstStyle/>
          <a:p>
            <a:pPr marL="0" marR="0" algn="ctr" fontAlgn="base">
              <a:lnSpc>
                <a:spcPct val="115000"/>
              </a:lnSpc>
              <a:spcAft>
                <a:spcPts val="600"/>
              </a:spcAft>
            </a:pPr>
            <a:r>
              <a:rPr lang="en-US" sz="1600" b="1" kern="1800" dirty="0">
                <a:solidFill>
                  <a:schemeClr val="accent1"/>
                </a:solidFill>
                <a:effectLst/>
                <a:latin typeface="Roboto Condensed" panose="02000000000000000000" pitchFamily="2" charset="0"/>
                <a:ea typeface="Times New Roman" panose="02020603050405020304" pitchFamily="18" charset="0"/>
                <a:cs typeface="Times New Roman" panose="02020603050405020304" pitchFamily="18" charset="0"/>
              </a:rPr>
              <a:t>ATW Companies, </a:t>
            </a:r>
            <a:r>
              <a:rPr lang="en-US" sz="1600" b="1" kern="1800" dirty="0" err="1">
                <a:solidFill>
                  <a:schemeClr val="accent1"/>
                </a:solidFill>
                <a:effectLst/>
                <a:latin typeface="Roboto Condensed" panose="02000000000000000000" pitchFamily="2" charset="0"/>
                <a:ea typeface="Times New Roman" panose="02020603050405020304" pitchFamily="18" charset="0"/>
                <a:cs typeface="Times New Roman" panose="02020603050405020304" pitchFamily="18" charset="0"/>
              </a:rPr>
              <a:t>Metalform</a:t>
            </a:r>
            <a:r>
              <a:rPr lang="en-US" sz="1600" b="1" kern="1800" dirty="0">
                <a:solidFill>
                  <a:schemeClr val="accent1"/>
                </a:solidFill>
                <a:effectLst/>
                <a:latin typeface="Roboto Condensed" panose="02000000000000000000" pitchFamily="2" charset="0"/>
                <a:ea typeface="Times New Roman" panose="02020603050405020304" pitchFamily="18" charset="0"/>
                <a:cs typeface="Times New Roman" panose="02020603050405020304" pitchFamily="18" charset="0"/>
              </a:rPr>
              <a:t> Manufacturing Operations, Warwick</a:t>
            </a:r>
            <a:br>
              <a:rPr lang="en-US" sz="1600" kern="1800" dirty="0">
                <a:solidFill>
                  <a:srgbClr val="0070C0"/>
                </a:solidFill>
                <a:effectLst/>
                <a:latin typeface="Roboto Condensed" panose="02000000000000000000" pitchFamily="2" charset="0"/>
                <a:ea typeface="Times New Roman" panose="02020603050405020304" pitchFamily="18" charset="0"/>
                <a:cs typeface="Times New Roman" panose="02020603050405020304" pitchFamily="18" charset="0"/>
              </a:rPr>
            </a:br>
            <a:r>
              <a:rPr lang="en-US" sz="10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ATW provides a wide range of fabrication technologies to meet the exacting requirements of industries and diverse technologies for the most critical applications. The company’s motto is “</a:t>
            </a:r>
            <a:r>
              <a:rPr lang="en-US" sz="1000" i="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Be the Best…Do it Right,”</a:t>
            </a:r>
            <a:r>
              <a:rPr lang="en-US" sz="10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and they strive to live by this commitment to quality, reliability, innovation, and integrity by continuously adding value to their products and services</a:t>
            </a:r>
            <a:endParaRPr lang="en-US" sz="1000" kern="1800" dirty="0">
              <a:solidFill>
                <a:srgbClr val="0070C0"/>
              </a:solidFill>
              <a:effectLst/>
              <a:latin typeface="Roboto Condensed" panose="02000000000000000000" pitchFamily="2" charset="0"/>
              <a:ea typeface="Times New Roman" panose="02020603050405020304" pitchFamily="18" charset="0"/>
              <a:cs typeface="Times New Roman" panose="02020603050405020304" pitchFamily="18" charset="0"/>
            </a:endParaRPr>
          </a:p>
          <a:p>
            <a:pPr marL="0" marR="0" fontAlgn="base">
              <a:lnSpc>
                <a:spcPct val="115000"/>
              </a:lnSpc>
              <a:spcAft>
                <a:spcPts val="6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9F45B4C5-E88D-46EC-3072-9C87239BE608}"/>
              </a:ext>
            </a:extLst>
          </p:cNvPr>
          <p:cNvSpPr txBox="1"/>
          <p:nvPr/>
        </p:nvSpPr>
        <p:spPr>
          <a:xfrm>
            <a:off x="6024284" y="4986877"/>
            <a:ext cx="5220871" cy="954107"/>
          </a:xfrm>
          <a:prstGeom prst="rect">
            <a:avLst/>
          </a:prstGeom>
          <a:noFill/>
        </p:spPr>
        <p:txBody>
          <a:bodyPr wrap="square" rtlCol="0">
            <a:spAutoFit/>
          </a:bodyPr>
          <a:lstStyle/>
          <a:p>
            <a:pPr algn="ctr"/>
            <a:r>
              <a:rPr lang="en-US" sz="1600" b="1" dirty="0">
                <a:solidFill>
                  <a:schemeClr val="accent1"/>
                </a:solidFill>
              </a:rPr>
              <a:t>Emissive Energy Corp, North Kingstown</a:t>
            </a:r>
          </a:p>
          <a:p>
            <a:r>
              <a:rPr lang="en-US" sz="1000" dirty="0"/>
              <a:t>Manufactured in Rhode Island by Emissive Energy Corp. INFORCE® lights deliver the quality and strength that people expect from a product from a proud American company. INFORCE also takes its responsibilities to the environment very seriously. Materials harmful to the planet such as lead in the PCB and chromium are never used in any of INFORCE products.</a:t>
            </a:r>
          </a:p>
        </p:txBody>
      </p:sp>
      <p:sp>
        <p:nvSpPr>
          <p:cNvPr id="9" name="TextBox 8">
            <a:extLst>
              <a:ext uri="{FF2B5EF4-FFF2-40B4-BE49-F238E27FC236}">
                <a16:creationId xmlns:a16="http://schemas.microsoft.com/office/drawing/2014/main" id="{CE88162E-5FBF-D1EA-B18F-25249EABAF91}"/>
              </a:ext>
            </a:extLst>
          </p:cNvPr>
          <p:cNvSpPr txBox="1"/>
          <p:nvPr/>
        </p:nvSpPr>
        <p:spPr>
          <a:xfrm>
            <a:off x="6096000" y="5940984"/>
            <a:ext cx="5220871" cy="276999"/>
          </a:xfrm>
          <a:prstGeom prst="rect">
            <a:avLst/>
          </a:prstGeom>
          <a:noFill/>
        </p:spPr>
        <p:txBody>
          <a:bodyPr wrap="square" rtlCol="0">
            <a:spAutoFit/>
          </a:bodyPr>
          <a:lstStyle/>
          <a:p>
            <a:r>
              <a:rPr lang="en-US" sz="1200" dirty="0">
                <a:solidFill>
                  <a:schemeClr val="accent1"/>
                </a:solidFill>
              </a:rPr>
              <a:t>And many more RI ancillary companies benefit from these manufacturers</a:t>
            </a:r>
          </a:p>
        </p:txBody>
      </p:sp>
    </p:spTree>
    <p:extLst>
      <p:ext uri="{BB962C8B-B14F-4D97-AF65-F5344CB8AC3E}">
        <p14:creationId xmlns:p14="http://schemas.microsoft.com/office/powerpoint/2010/main" val="973219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11BCFC-3613-0C5C-FADD-CC9B3C63382D}"/>
              </a:ext>
            </a:extLst>
          </p:cNvPr>
          <p:cNvSpPr/>
          <p:nvPr/>
        </p:nvSpPr>
        <p:spPr>
          <a:xfrm>
            <a:off x="1054056" y="0"/>
            <a:ext cx="977908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We were green before it was cool</a:t>
            </a:r>
          </a:p>
        </p:txBody>
      </p:sp>
      <p:sp>
        <p:nvSpPr>
          <p:cNvPr id="8" name="TextBox 7">
            <a:extLst>
              <a:ext uri="{FF2B5EF4-FFF2-40B4-BE49-F238E27FC236}">
                <a16:creationId xmlns:a16="http://schemas.microsoft.com/office/drawing/2014/main" id="{D270418D-F63A-D2F8-BB51-F590A52A9F00}"/>
              </a:ext>
            </a:extLst>
          </p:cNvPr>
          <p:cNvSpPr txBox="1"/>
          <p:nvPr/>
        </p:nvSpPr>
        <p:spPr>
          <a:xfrm>
            <a:off x="487680" y="4477839"/>
            <a:ext cx="10769599" cy="1569660"/>
          </a:xfrm>
          <a:prstGeom prst="rect">
            <a:avLst/>
          </a:prstGeom>
          <a:noFill/>
        </p:spPr>
        <p:txBody>
          <a:bodyPr wrap="square">
            <a:spAutoFit/>
          </a:bodyPr>
          <a:lstStyle/>
          <a:p>
            <a:r>
              <a:rPr lang="en-US" sz="1600" kern="0" dirty="0">
                <a:solidFill>
                  <a:srgbClr val="293557"/>
                </a:solidFill>
                <a:effectLst/>
                <a:latin typeface="var(--font-sans-vf)"/>
                <a:ea typeface="Times New Roman" panose="02020603050405020304" pitchFamily="18" charset="0"/>
                <a:cs typeface="Times New Roman" panose="02020603050405020304" pitchFamily="18" charset="0"/>
              </a:rPr>
              <a:t>Rhode Island, hunting and fishing play an important role in connecting people with nature, supporting quality of life and family traditions, and attracting tourism. Fishers and hunters purchase around 70,000 licenses, permits, stamps, and tags each year and contribute more than $235 million to Rhode Island's economy. Revenue generated from license and permit sales support Rhode Island fish and wildlife conservation programs. A critical source of funding, these monies are leveraged to match federal Wildlife and Sport Fish Restoration Program dollars that support outdoor recreational opportunities for fishing, hunting, and boating in Rhode Island</a:t>
            </a:r>
            <a:endParaRPr lang="en-US" sz="1600" dirty="0"/>
          </a:p>
        </p:txBody>
      </p:sp>
      <p:sp>
        <p:nvSpPr>
          <p:cNvPr id="10" name="TextBox 9">
            <a:extLst>
              <a:ext uri="{FF2B5EF4-FFF2-40B4-BE49-F238E27FC236}">
                <a16:creationId xmlns:a16="http://schemas.microsoft.com/office/drawing/2014/main" id="{21755330-402B-B7AF-65CE-504A9D9653A5}"/>
              </a:ext>
            </a:extLst>
          </p:cNvPr>
          <p:cNvSpPr txBox="1"/>
          <p:nvPr/>
        </p:nvSpPr>
        <p:spPr>
          <a:xfrm>
            <a:off x="487680" y="1000988"/>
            <a:ext cx="6096000" cy="2308324"/>
          </a:xfrm>
          <a:prstGeom prst="rect">
            <a:avLst/>
          </a:prstGeom>
          <a:noFill/>
        </p:spPr>
        <p:txBody>
          <a:bodyPr wrap="square">
            <a:spAutoFit/>
          </a:bodyPr>
          <a:lstStyle/>
          <a:p>
            <a:r>
              <a:rPr lang="en-US" dirty="0"/>
              <a:t>The Federal Aid in Wildlife and Restoration Act, often referred to as the </a:t>
            </a:r>
            <a:r>
              <a:rPr lang="en-US" u="sng" dirty="0"/>
              <a:t>Pittman-Robertson Act</a:t>
            </a:r>
            <a:r>
              <a:rPr lang="en-US" dirty="0"/>
              <a:t>, was supported by the firearm industry and approved by Congress in 1937. The Pittman-Robertson Act levied a federal tax on firearms, ammunition and archery equipment at a rate of 10 percent for handguns and 11 percent for long guns, ammunition, and archery equipment. The funds are collected from the manufacturer quarterly and distributed to the states on an annual basis.</a:t>
            </a:r>
          </a:p>
        </p:txBody>
      </p:sp>
      <p:pic>
        <p:nvPicPr>
          <p:cNvPr id="11" name="Picture 10">
            <a:extLst>
              <a:ext uri="{FF2B5EF4-FFF2-40B4-BE49-F238E27FC236}">
                <a16:creationId xmlns:a16="http://schemas.microsoft.com/office/drawing/2014/main" id="{CE64440A-8984-D9EA-A1F9-803C1341A45D}"/>
              </a:ext>
            </a:extLst>
          </p:cNvPr>
          <p:cNvPicPr>
            <a:picLocks noChangeAspect="1"/>
          </p:cNvPicPr>
          <p:nvPr/>
        </p:nvPicPr>
        <p:blipFill>
          <a:blip r:embed="rId2"/>
          <a:stretch>
            <a:fillRect/>
          </a:stretch>
        </p:blipFill>
        <p:spPr>
          <a:xfrm>
            <a:off x="6971539" y="1110585"/>
            <a:ext cx="3665981" cy="2734147"/>
          </a:xfrm>
          <a:prstGeom prst="rect">
            <a:avLst/>
          </a:prstGeom>
        </p:spPr>
      </p:pic>
      <p:sp>
        <p:nvSpPr>
          <p:cNvPr id="13" name="TextBox 12">
            <a:extLst>
              <a:ext uri="{FF2B5EF4-FFF2-40B4-BE49-F238E27FC236}">
                <a16:creationId xmlns:a16="http://schemas.microsoft.com/office/drawing/2014/main" id="{1E8CF848-FEA4-ADAD-E465-81B4D526B48B}"/>
              </a:ext>
            </a:extLst>
          </p:cNvPr>
          <p:cNvSpPr txBox="1"/>
          <p:nvPr/>
        </p:nvSpPr>
        <p:spPr>
          <a:xfrm>
            <a:off x="6583680" y="3844732"/>
            <a:ext cx="6096000" cy="260584"/>
          </a:xfrm>
          <a:prstGeom prst="rect">
            <a:avLst/>
          </a:prstGeom>
          <a:noFill/>
        </p:spPr>
        <p:txBody>
          <a:bodyPr wrap="square">
            <a:spAutoFit/>
          </a:bodyPr>
          <a:lstStyle/>
          <a:p>
            <a:pPr marL="0" marR="0">
              <a:lnSpc>
                <a:spcPct val="115000"/>
              </a:lnSpc>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Photo from: </a:t>
            </a:r>
            <a:r>
              <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Fish &amp; Wildlife | Rhode Island Department of Environmental Management</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A38CFCD-E29D-228F-5469-701B6F3128A7}"/>
              </a:ext>
            </a:extLst>
          </p:cNvPr>
          <p:cNvSpPr/>
          <p:nvPr/>
        </p:nvSpPr>
        <p:spPr>
          <a:xfrm>
            <a:off x="812800" y="3436375"/>
            <a:ext cx="5283200" cy="9144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t>Did you know?? There are approximately 40 gun clubs in Rhode Island that have active conservation programs in place to preserve and maintain open space, fields, forests and ponds.</a:t>
            </a:r>
          </a:p>
        </p:txBody>
      </p:sp>
    </p:spTree>
    <p:extLst>
      <p:ext uri="{BB962C8B-B14F-4D97-AF65-F5344CB8AC3E}">
        <p14:creationId xmlns:p14="http://schemas.microsoft.com/office/powerpoint/2010/main" val="170286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C792DD-5AF8-2774-A719-6B4AD7F4B078}"/>
              </a:ext>
            </a:extLst>
          </p:cNvPr>
          <p:cNvPicPr>
            <a:picLocks noChangeAspect="1"/>
          </p:cNvPicPr>
          <p:nvPr/>
        </p:nvPicPr>
        <p:blipFill>
          <a:blip r:embed="rId2"/>
          <a:stretch>
            <a:fillRect/>
          </a:stretch>
        </p:blipFill>
        <p:spPr>
          <a:xfrm>
            <a:off x="2904480" y="219208"/>
            <a:ext cx="6078239" cy="2024047"/>
          </a:xfrm>
          <a:prstGeom prst="rect">
            <a:avLst/>
          </a:prstGeom>
        </p:spPr>
      </p:pic>
      <p:sp>
        <p:nvSpPr>
          <p:cNvPr id="4" name="TextBox 3">
            <a:extLst>
              <a:ext uri="{FF2B5EF4-FFF2-40B4-BE49-F238E27FC236}">
                <a16:creationId xmlns:a16="http://schemas.microsoft.com/office/drawing/2014/main" id="{312DAE87-AA8A-253F-B37C-E442AB2AFE68}"/>
              </a:ext>
            </a:extLst>
          </p:cNvPr>
          <p:cNvSpPr txBox="1"/>
          <p:nvPr/>
        </p:nvSpPr>
        <p:spPr>
          <a:xfrm>
            <a:off x="2724158" y="2243255"/>
            <a:ext cx="7832081" cy="259174"/>
          </a:xfrm>
          <a:prstGeom prst="rect">
            <a:avLst/>
          </a:prstGeom>
          <a:noFill/>
        </p:spPr>
        <p:txBody>
          <a:bodyPr wrap="square">
            <a:spAutoFit/>
          </a:bodyPr>
          <a:lstStyle/>
          <a:p>
            <a:pPr marL="0" marR="0">
              <a:lnSpc>
                <a:spcPct val="115000"/>
              </a:lnSpc>
              <a:spcAft>
                <a:spcPts val="800"/>
              </a:spcAft>
            </a:pPr>
            <a:r>
              <a:rPr lang="en-US" sz="1000" b="1" kern="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Photo from: </a:t>
            </a:r>
            <a:r>
              <a:rPr lang="en-US" sz="1000" u="sng"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hlinkClick r:id="rId3"/>
              </a:rPr>
              <a:t>2025 State Wildlife Action Plan (SWAP) | Rhode Island Department of Environmental Management</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35E6B06-CBA6-4ADF-9185-C2C66175B46D}"/>
              </a:ext>
            </a:extLst>
          </p:cNvPr>
          <p:cNvSpPr txBox="1"/>
          <p:nvPr/>
        </p:nvSpPr>
        <p:spPr>
          <a:xfrm>
            <a:off x="2904480" y="2573754"/>
            <a:ext cx="6096000" cy="2516395"/>
          </a:xfrm>
          <a:prstGeom prst="rect">
            <a:avLst/>
          </a:prstGeom>
          <a:noFill/>
        </p:spPr>
        <p:txBody>
          <a:bodyPr wrap="square">
            <a:spAutoFit/>
          </a:bodyPr>
          <a:lstStyle/>
          <a:p>
            <a:pPr marL="0" marR="0" algn="ctr">
              <a:lnSpc>
                <a:spcPct val="115000"/>
              </a:lnSpc>
              <a:spcAft>
                <a:spcPts val="800"/>
              </a:spcAft>
            </a:pPr>
            <a:r>
              <a:rPr lang="en-US" sz="2000" b="1" kern="1800" dirty="0">
                <a:solidFill>
                  <a:srgbClr val="92D050"/>
                </a:solidFill>
                <a:effectLst/>
                <a:latin typeface="var(--font-serif-vf)"/>
                <a:ea typeface="Times New Roman" panose="02020603050405020304" pitchFamily="18" charset="0"/>
                <a:cs typeface="Times New Roman" panose="02020603050405020304" pitchFamily="18" charset="0"/>
              </a:rPr>
              <a:t>Conservation &amp; Research</a:t>
            </a:r>
            <a:endParaRPr lang="en-US" sz="2000"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pPr>
            <a:r>
              <a:rPr lang="en-US" sz="1600" kern="0" dirty="0">
                <a:solidFill>
                  <a:srgbClr val="404040"/>
                </a:solidFill>
                <a:effectLst/>
                <a:latin typeface="var(--font-sans-vf)"/>
                <a:ea typeface="Times New Roman" panose="02020603050405020304" pitchFamily="18" charset="0"/>
                <a:cs typeface="Times New Roman" panose="02020603050405020304" pitchFamily="18" charset="0"/>
              </a:rPr>
              <a:t>The Division of Fish and Wildlife (DFW) shares management responsibility for more than 60,000 acres of land distributed across 15 towns and all counties and is responsible for managing thousands of species of wildlife, including freshwater species. The division serves a wide and diverse segment of the public, from outdoor recreationists ― such as hunters, hikers, mountain bikers, and wildlife watchers ― to the general public and municipalities concerned with nuisance wildlife.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BD4C260-5007-4ACB-619D-CE86EA6E0771}"/>
              </a:ext>
            </a:extLst>
          </p:cNvPr>
          <p:cNvSpPr txBox="1"/>
          <p:nvPr/>
        </p:nvSpPr>
        <p:spPr>
          <a:xfrm>
            <a:off x="91440" y="339402"/>
            <a:ext cx="2632718" cy="2594043"/>
          </a:xfrm>
          <a:prstGeom prst="rect">
            <a:avLst/>
          </a:prstGeom>
          <a:noFill/>
        </p:spPr>
        <p:txBody>
          <a:bodyPr wrap="square">
            <a:spAutoFit/>
          </a:bodyPr>
          <a:lstStyle/>
          <a:p>
            <a:pPr marL="0" marR="0">
              <a:lnSpc>
                <a:spcPct val="115000"/>
              </a:lnSpc>
              <a:spcAft>
                <a:spcPts val="800"/>
              </a:spcAft>
            </a:pPr>
            <a:r>
              <a:rPr lang="en-US" sz="1800" b="1" kern="1800" dirty="0">
                <a:solidFill>
                  <a:srgbClr val="4EA72E"/>
                </a:solidFill>
                <a:effectLst/>
                <a:latin typeface="var(--font-serif-vf)"/>
                <a:ea typeface="Times New Roman" panose="02020603050405020304" pitchFamily="18" charset="0"/>
                <a:cs typeface="Times New Roman" panose="02020603050405020304" pitchFamily="18" charset="0"/>
              </a:rPr>
              <a:t>DEM Announces Acquisition of 61-Acre Parcel of Forestland Near Big River Management Area Purchased with U.S. Fish and Wildlife Service Funding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100" i="1" dirty="0">
                <a:solidFill>
                  <a:srgbClr val="404040"/>
                </a:solidFill>
                <a:effectLst/>
                <a:latin typeface="var(--font-sans-vf)"/>
                <a:ea typeface="Times New Roman" panose="02020603050405020304" pitchFamily="18" charset="0"/>
              </a:rPr>
              <a:t>Published on Monday, May 22, 2023</a:t>
            </a:r>
            <a:endParaRPr lang="en-US" dirty="0"/>
          </a:p>
        </p:txBody>
      </p:sp>
      <p:sp>
        <p:nvSpPr>
          <p:cNvPr id="8" name="TextBox 7">
            <a:extLst>
              <a:ext uri="{FF2B5EF4-FFF2-40B4-BE49-F238E27FC236}">
                <a16:creationId xmlns:a16="http://schemas.microsoft.com/office/drawing/2014/main" id="{A8E25DB7-5663-EBEC-06E7-0D5527415DFF}"/>
              </a:ext>
            </a:extLst>
          </p:cNvPr>
          <p:cNvSpPr txBox="1"/>
          <p:nvPr/>
        </p:nvSpPr>
        <p:spPr>
          <a:xfrm>
            <a:off x="9368796" y="219208"/>
            <a:ext cx="2374885" cy="2270493"/>
          </a:xfrm>
          <a:prstGeom prst="rect">
            <a:avLst/>
          </a:prstGeom>
          <a:noFill/>
        </p:spPr>
        <p:txBody>
          <a:bodyPr wrap="square">
            <a:spAutoFit/>
          </a:bodyPr>
          <a:lstStyle/>
          <a:p>
            <a:pPr marL="0" marR="0">
              <a:lnSpc>
                <a:spcPct val="115000"/>
              </a:lnSpc>
              <a:spcAft>
                <a:spcPts val="800"/>
              </a:spcAft>
            </a:pPr>
            <a:r>
              <a:rPr lang="en-US" sz="1800" b="1" kern="1800" dirty="0">
                <a:solidFill>
                  <a:srgbClr val="4EA72E"/>
                </a:solidFill>
                <a:effectLst/>
                <a:latin typeface="var(--font-serif-vf)"/>
                <a:ea typeface="Times New Roman" panose="02020603050405020304" pitchFamily="18" charset="0"/>
                <a:cs typeface="Times New Roman" panose="02020603050405020304" pitchFamily="18" charset="0"/>
              </a:rPr>
              <a:t>Grants Available to Improve Boat Pump out Facilities to Keep RI Coastal Waters Clean</a:t>
            </a:r>
          </a:p>
          <a:p>
            <a:pPr>
              <a:lnSpc>
                <a:spcPct val="115000"/>
              </a:lnSpc>
              <a:spcAft>
                <a:spcPts val="800"/>
              </a:spcAft>
            </a:pPr>
            <a:r>
              <a:rPr lang="en-US" sz="1400" i="1" kern="0" dirty="0">
                <a:solidFill>
                  <a:srgbClr val="404040"/>
                </a:solidFill>
                <a:effectLst/>
                <a:latin typeface="var(--font-sans-vf)"/>
                <a:ea typeface="Times New Roman" panose="02020603050405020304" pitchFamily="18" charset="0"/>
                <a:cs typeface="Times New Roman" panose="02020603050405020304" pitchFamily="18" charset="0"/>
              </a:rPr>
              <a:t>Published on Thursday, December 05, 2024</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E170F04-3951-FF3C-23F1-8F427555F32D}"/>
              </a:ext>
            </a:extLst>
          </p:cNvPr>
          <p:cNvSpPr txBox="1"/>
          <p:nvPr/>
        </p:nvSpPr>
        <p:spPr>
          <a:xfrm>
            <a:off x="9585319" y="3280269"/>
            <a:ext cx="2158362" cy="2466957"/>
          </a:xfrm>
          <a:prstGeom prst="rect">
            <a:avLst/>
          </a:prstGeom>
          <a:noFill/>
        </p:spPr>
        <p:txBody>
          <a:bodyPr wrap="square">
            <a:spAutoFit/>
          </a:bodyPr>
          <a:lstStyle/>
          <a:p>
            <a:pPr marL="0" marR="0">
              <a:lnSpc>
                <a:spcPct val="115000"/>
              </a:lnSpc>
              <a:spcAft>
                <a:spcPts val="800"/>
              </a:spcAft>
            </a:pPr>
            <a:r>
              <a:rPr lang="en-US" sz="1800" b="1" kern="1800" dirty="0">
                <a:solidFill>
                  <a:srgbClr val="4EA72E"/>
                </a:solidFill>
                <a:effectLst/>
                <a:latin typeface="var(--font-serif-vf)"/>
                <a:ea typeface="Times New Roman" panose="02020603050405020304" pitchFamily="18" charset="0"/>
                <a:cs typeface="Times New Roman" panose="02020603050405020304" pitchFamily="18" charset="0"/>
              </a:rPr>
              <a:t>942 Acres of Forestland in Burrillville Conserved with $1.2M from US Fish &amp; Wildlife Service</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50" i="1" kern="0" dirty="0">
                <a:solidFill>
                  <a:srgbClr val="404040"/>
                </a:solidFill>
                <a:effectLst/>
                <a:latin typeface="var(--font-sans-vf)"/>
                <a:ea typeface="Times New Roman" panose="02020603050405020304" pitchFamily="18" charset="0"/>
                <a:cs typeface="Times New Roman" panose="02020603050405020304" pitchFamily="18" charset="0"/>
              </a:rPr>
              <a:t>Published on Monday, December 02, 2024</a:t>
            </a:r>
            <a:endParaRPr lang="en-US" dirty="0"/>
          </a:p>
        </p:txBody>
      </p:sp>
      <p:sp>
        <p:nvSpPr>
          <p:cNvPr id="12" name="TextBox 11">
            <a:extLst>
              <a:ext uri="{FF2B5EF4-FFF2-40B4-BE49-F238E27FC236}">
                <a16:creationId xmlns:a16="http://schemas.microsoft.com/office/drawing/2014/main" id="{E0B759B1-3B01-3A70-2BA7-F4AF12F34317}"/>
              </a:ext>
            </a:extLst>
          </p:cNvPr>
          <p:cNvSpPr txBox="1"/>
          <p:nvPr/>
        </p:nvSpPr>
        <p:spPr>
          <a:xfrm>
            <a:off x="325120" y="3280269"/>
            <a:ext cx="1849120" cy="3105466"/>
          </a:xfrm>
          <a:prstGeom prst="rect">
            <a:avLst/>
          </a:prstGeom>
          <a:noFill/>
        </p:spPr>
        <p:txBody>
          <a:bodyPr wrap="square">
            <a:spAutoFit/>
          </a:bodyPr>
          <a:lstStyle/>
          <a:p>
            <a:pPr marL="0" marR="0">
              <a:lnSpc>
                <a:spcPct val="115000"/>
              </a:lnSpc>
              <a:spcAft>
                <a:spcPts val="800"/>
              </a:spcAft>
            </a:pPr>
            <a:r>
              <a:rPr lang="en-US" sz="1800" b="1" kern="1800" dirty="0">
                <a:solidFill>
                  <a:srgbClr val="4EA72E"/>
                </a:solidFill>
                <a:effectLst/>
                <a:latin typeface="var(--font-serif-vf)"/>
                <a:ea typeface="Times New Roman" panose="02020603050405020304" pitchFamily="18" charset="0"/>
                <a:cs typeface="Times New Roman" panose="02020603050405020304" pitchFamily="18" charset="0"/>
              </a:rPr>
              <a:t>Science Learning Gone Wild! DEM Offers Free Critter Kit Learning Resources for Elementary Educators</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50" i="1" kern="0" dirty="0">
                <a:solidFill>
                  <a:srgbClr val="404040"/>
                </a:solidFill>
                <a:effectLst/>
                <a:latin typeface="var(--font-sans-vf)"/>
                <a:ea typeface="Times New Roman" panose="02020603050405020304" pitchFamily="18" charset="0"/>
                <a:cs typeface="Times New Roman" panose="02020603050405020304" pitchFamily="18" charset="0"/>
              </a:rPr>
              <a:t>Published on Tuesday, August 20, 2024</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F6DE9F9-0027-2B7B-3AC7-523D0377C81D}"/>
              </a:ext>
            </a:extLst>
          </p:cNvPr>
          <p:cNvSpPr txBox="1"/>
          <p:nvPr/>
        </p:nvSpPr>
        <p:spPr>
          <a:xfrm>
            <a:off x="3570599" y="5161474"/>
            <a:ext cx="4455801" cy="1344663"/>
          </a:xfrm>
          <a:prstGeom prst="rect">
            <a:avLst/>
          </a:prstGeom>
          <a:noFill/>
        </p:spPr>
        <p:txBody>
          <a:bodyPr wrap="square">
            <a:spAutoFit/>
          </a:bodyPr>
          <a:lstStyle/>
          <a:p>
            <a:pPr marL="0" marR="0" algn="ctr">
              <a:lnSpc>
                <a:spcPct val="115000"/>
              </a:lnSpc>
              <a:spcAft>
                <a:spcPts val="800"/>
              </a:spcAft>
            </a:pPr>
            <a:r>
              <a:rPr lang="en-US" sz="2400" b="1" kern="0" dirty="0">
                <a:solidFill>
                  <a:srgbClr val="92D050"/>
                </a:solidFill>
                <a:effectLst/>
                <a:latin typeface="var(--font-sans-vf)"/>
                <a:ea typeface="Times New Roman" panose="02020603050405020304" pitchFamily="18" charset="0"/>
                <a:cs typeface="Times New Roman" panose="02020603050405020304" pitchFamily="18" charset="0"/>
              </a:rPr>
              <a:t>This is all possible because of the funds generated by Firearm Owners!</a:t>
            </a:r>
            <a:endParaRPr lang="en-US" sz="2400" b="1"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20450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DE64B-D553-586C-8914-AEE9641C707D}"/>
              </a:ext>
            </a:extLst>
          </p:cNvPr>
          <p:cNvPicPr>
            <a:picLocks noChangeAspect="1"/>
          </p:cNvPicPr>
          <p:nvPr/>
        </p:nvPicPr>
        <p:blipFill>
          <a:blip r:embed="rId2"/>
          <a:stretch>
            <a:fillRect/>
          </a:stretch>
        </p:blipFill>
        <p:spPr>
          <a:xfrm>
            <a:off x="216310" y="885412"/>
            <a:ext cx="7006289" cy="3119733"/>
          </a:xfrm>
          <a:prstGeom prst="rect">
            <a:avLst/>
          </a:prstGeom>
        </p:spPr>
      </p:pic>
      <p:pic>
        <p:nvPicPr>
          <p:cNvPr id="3" name="Picture 2">
            <a:extLst>
              <a:ext uri="{FF2B5EF4-FFF2-40B4-BE49-F238E27FC236}">
                <a16:creationId xmlns:a16="http://schemas.microsoft.com/office/drawing/2014/main" id="{D1B30943-8DBC-BD15-4F07-2166516ABEE9}"/>
              </a:ext>
            </a:extLst>
          </p:cNvPr>
          <p:cNvPicPr>
            <a:picLocks noChangeAspect="1"/>
          </p:cNvPicPr>
          <p:nvPr/>
        </p:nvPicPr>
        <p:blipFill>
          <a:blip r:embed="rId3"/>
          <a:stretch>
            <a:fillRect/>
          </a:stretch>
        </p:blipFill>
        <p:spPr>
          <a:xfrm>
            <a:off x="6715926" y="2479452"/>
            <a:ext cx="4018991" cy="3397788"/>
          </a:xfrm>
          <a:prstGeom prst="rect">
            <a:avLst/>
          </a:prstGeom>
        </p:spPr>
      </p:pic>
      <p:sp>
        <p:nvSpPr>
          <p:cNvPr id="4" name="TextBox 3">
            <a:extLst>
              <a:ext uri="{FF2B5EF4-FFF2-40B4-BE49-F238E27FC236}">
                <a16:creationId xmlns:a16="http://schemas.microsoft.com/office/drawing/2014/main" id="{EDAE399B-85DA-F8D7-A2EA-515916117EDF}"/>
              </a:ext>
            </a:extLst>
          </p:cNvPr>
          <p:cNvSpPr txBox="1"/>
          <p:nvPr/>
        </p:nvSpPr>
        <p:spPr>
          <a:xfrm>
            <a:off x="633859" y="328095"/>
            <a:ext cx="10450271" cy="369332"/>
          </a:xfrm>
          <a:prstGeom prst="rect">
            <a:avLst/>
          </a:prstGeom>
          <a:noFill/>
        </p:spPr>
        <p:txBody>
          <a:bodyPr wrap="square" rtlCol="0">
            <a:spAutoFit/>
          </a:bodyPr>
          <a:lstStyle/>
          <a:p>
            <a:r>
              <a:rPr lang="en-US" dirty="0"/>
              <a:t>The truth about the numbers…..</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8BAE412-2D0F-F3A5-6479-B75E37A64479}"/>
                  </a:ext>
                </a:extLst>
              </p14:cNvPr>
              <p14:cNvContentPartPr/>
              <p14:nvPr/>
            </p14:nvContentPartPr>
            <p14:xfrm>
              <a:off x="760480" y="3055480"/>
              <a:ext cx="974520" cy="600840"/>
            </p14:xfrm>
          </p:contentPart>
        </mc:Choice>
        <mc:Fallback xmlns="">
          <p:pic>
            <p:nvPicPr>
              <p:cNvPr id="7" name="Ink 6">
                <a:extLst>
                  <a:ext uri="{FF2B5EF4-FFF2-40B4-BE49-F238E27FC236}">
                    <a16:creationId xmlns:a16="http://schemas.microsoft.com/office/drawing/2014/main" id="{48BAE412-2D0F-F3A5-6479-B75E37A64479}"/>
                  </a:ext>
                </a:extLst>
              </p:cNvPr>
              <p:cNvPicPr/>
              <p:nvPr/>
            </p:nvPicPr>
            <p:blipFill>
              <a:blip r:embed="rId5"/>
              <a:stretch>
                <a:fillRect/>
              </a:stretch>
            </p:blipFill>
            <p:spPr>
              <a:xfrm>
                <a:off x="754360" y="3049360"/>
                <a:ext cx="986760" cy="613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840C4049-9FB6-D253-A3D1-09BB9A5DB554}"/>
                  </a:ext>
                </a:extLst>
              </p14:cNvPr>
              <p14:cNvContentPartPr/>
              <p14:nvPr/>
            </p14:nvContentPartPr>
            <p14:xfrm>
              <a:off x="8932185" y="4935080"/>
              <a:ext cx="881640" cy="439560"/>
            </p14:xfrm>
          </p:contentPart>
        </mc:Choice>
        <mc:Fallback xmlns="">
          <p:pic>
            <p:nvPicPr>
              <p:cNvPr id="9" name="Ink 8">
                <a:extLst>
                  <a:ext uri="{FF2B5EF4-FFF2-40B4-BE49-F238E27FC236}">
                    <a16:creationId xmlns:a16="http://schemas.microsoft.com/office/drawing/2014/main" id="{840C4049-9FB6-D253-A3D1-09BB9A5DB554}"/>
                  </a:ext>
                </a:extLst>
              </p:cNvPr>
              <p:cNvPicPr/>
              <p:nvPr/>
            </p:nvPicPr>
            <p:blipFill>
              <a:blip r:embed="rId7"/>
              <a:stretch>
                <a:fillRect/>
              </a:stretch>
            </p:blipFill>
            <p:spPr>
              <a:xfrm>
                <a:off x="8926065" y="4928960"/>
                <a:ext cx="893880" cy="451800"/>
              </a:xfrm>
              <a:prstGeom prst="rect">
                <a:avLst/>
              </a:prstGeom>
            </p:spPr>
          </p:pic>
        </mc:Fallback>
      </mc:AlternateContent>
      <p:sp>
        <p:nvSpPr>
          <p:cNvPr id="10" name="TextBox 9">
            <a:extLst>
              <a:ext uri="{FF2B5EF4-FFF2-40B4-BE49-F238E27FC236}">
                <a16:creationId xmlns:a16="http://schemas.microsoft.com/office/drawing/2014/main" id="{AEC9FACA-27EF-22A1-2C48-A68C6EE0D5DD}"/>
              </a:ext>
            </a:extLst>
          </p:cNvPr>
          <p:cNvSpPr txBox="1"/>
          <p:nvPr/>
        </p:nvSpPr>
        <p:spPr>
          <a:xfrm>
            <a:off x="1818640" y="3244334"/>
            <a:ext cx="2390807" cy="369332"/>
          </a:xfrm>
          <a:prstGeom prst="rect">
            <a:avLst/>
          </a:prstGeom>
          <a:noFill/>
        </p:spPr>
        <p:txBody>
          <a:bodyPr wrap="square" rtlCol="0">
            <a:spAutoFit/>
          </a:bodyPr>
          <a:lstStyle/>
          <a:p>
            <a:r>
              <a:rPr lang="en-US" dirty="0">
                <a:highlight>
                  <a:srgbClr val="FF0000"/>
                </a:highlight>
              </a:rPr>
              <a:t>600 people polled</a:t>
            </a:r>
          </a:p>
        </p:txBody>
      </p:sp>
      <p:sp>
        <p:nvSpPr>
          <p:cNvPr id="12" name="TextBox 11">
            <a:extLst>
              <a:ext uri="{FF2B5EF4-FFF2-40B4-BE49-F238E27FC236}">
                <a16:creationId xmlns:a16="http://schemas.microsoft.com/office/drawing/2014/main" id="{2CA6681F-6428-D3EB-5254-B0041E2218BF}"/>
              </a:ext>
            </a:extLst>
          </p:cNvPr>
          <p:cNvSpPr txBox="1"/>
          <p:nvPr/>
        </p:nvSpPr>
        <p:spPr>
          <a:xfrm>
            <a:off x="7849328" y="1066998"/>
            <a:ext cx="2580622" cy="1477328"/>
          </a:xfrm>
          <a:prstGeom prst="rect">
            <a:avLst/>
          </a:prstGeom>
          <a:noFill/>
        </p:spPr>
        <p:txBody>
          <a:bodyPr wrap="square" rtlCol="0">
            <a:spAutoFit/>
          </a:bodyPr>
          <a:lstStyle/>
          <a:p>
            <a:r>
              <a:rPr lang="en-US" dirty="0"/>
              <a:t>This poll was up for less than 2 hours before being taken down by the Congressman.</a:t>
            </a:r>
          </a:p>
          <a:p>
            <a:endParaRPr lang="en-US" dirty="0"/>
          </a:p>
        </p:txBody>
      </p:sp>
      <p:sp>
        <p:nvSpPr>
          <p:cNvPr id="13" name="Arrow: Curved Left 12">
            <a:extLst>
              <a:ext uri="{FF2B5EF4-FFF2-40B4-BE49-F238E27FC236}">
                <a16:creationId xmlns:a16="http://schemas.microsoft.com/office/drawing/2014/main" id="{26E4B734-5367-7354-02E0-8DDAA32FC05F}"/>
              </a:ext>
            </a:extLst>
          </p:cNvPr>
          <p:cNvSpPr/>
          <p:nvPr/>
        </p:nvSpPr>
        <p:spPr>
          <a:xfrm>
            <a:off x="10643310" y="1767840"/>
            <a:ext cx="881640" cy="3749040"/>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851C22A5-32E5-E24E-4E16-ADE506E27566}"/>
              </a:ext>
            </a:extLst>
          </p:cNvPr>
          <p:cNvPicPr>
            <a:picLocks noChangeAspect="1"/>
          </p:cNvPicPr>
          <p:nvPr/>
        </p:nvPicPr>
        <p:blipFill>
          <a:blip r:embed="rId8"/>
          <a:stretch>
            <a:fillRect/>
          </a:stretch>
        </p:blipFill>
        <p:spPr>
          <a:xfrm>
            <a:off x="379353" y="4174257"/>
            <a:ext cx="3880651" cy="2116286"/>
          </a:xfrm>
          <a:prstGeom prst="rect">
            <a:avLst/>
          </a:prstGeom>
        </p:spPr>
      </p:pic>
      <p:sp>
        <p:nvSpPr>
          <p:cNvPr id="17" name="TextBox 16">
            <a:extLst>
              <a:ext uri="{FF2B5EF4-FFF2-40B4-BE49-F238E27FC236}">
                <a16:creationId xmlns:a16="http://schemas.microsoft.com/office/drawing/2014/main" id="{5EDD843A-17C6-28CB-5C64-5DFE8A7C7B07}"/>
              </a:ext>
            </a:extLst>
          </p:cNvPr>
          <p:cNvSpPr txBox="1"/>
          <p:nvPr/>
        </p:nvSpPr>
        <p:spPr>
          <a:xfrm>
            <a:off x="4723053" y="4516588"/>
            <a:ext cx="1119166" cy="1569660"/>
          </a:xfrm>
          <a:prstGeom prst="rect">
            <a:avLst/>
          </a:prstGeom>
          <a:noFill/>
        </p:spPr>
        <p:txBody>
          <a:bodyPr wrap="square">
            <a:spAutoFit/>
          </a:bodyPr>
          <a:lstStyle/>
          <a:p>
            <a:pPr algn="ctr"/>
            <a:r>
              <a:rPr lang="en-US" sz="1200" dirty="0"/>
              <a:t>Firearm community</a:t>
            </a:r>
            <a:br>
              <a:rPr lang="en-US" sz="1200" dirty="0"/>
            </a:br>
            <a:r>
              <a:rPr lang="en-US" sz="1200" dirty="0"/>
              <a:t>Petition 2/14/2021 </a:t>
            </a:r>
            <a:r>
              <a:rPr lang="en-US" sz="2000" b="1" dirty="0"/>
              <a:t>11,458</a:t>
            </a:r>
            <a:r>
              <a:rPr lang="en-US" sz="1200" dirty="0"/>
              <a:t> </a:t>
            </a:r>
            <a:r>
              <a:rPr lang="en-US" sz="1400" dirty="0"/>
              <a:t>signatures in 2 weeks.</a:t>
            </a:r>
          </a:p>
        </p:txBody>
      </p:sp>
      <p:sp>
        <p:nvSpPr>
          <p:cNvPr id="18" name="Arrow: Left 17">
            <a:extLst>
              <a:ext uri="{FF2B5EF4-FFF2-40B4-BE49-F238E27FC236}">
                <a16:creationId xmlns:a16="http://schemas.microsoft.com/office/drawing/2014/main" id="{9C20C847-779B-0D92-EE70-D1B183C85C8F}"/>
              </a:ext>
            </a:extLst>
          </p:cNvPr>
          <p:cNvSpPr/>
          <p:nvPr/>
        </p:nvSpPr>
        <p:spPr>
          <a:xfrm>
            <a:off x="4283370" y="5232400"/>
            <a:ext cx="365760" cy="2844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632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7FC7C-AA0B-107E-251E-9A0BBA68E9C4}"/>
              </a:ext>
            </a:extLst>
          </p:cNvPr>
          <p:cNvPicPr>
            <a:picLocks noChangeAspect="1"/>
          </p:cNvPicPr>
          <p:nvPr/>
        </p:nvPicPr>
        <p:blipFill>
          <a:blip r:embed="rId2"/>
          <a:srcRect b="53117"/>
          <a:stretch/>
        </p:blipFill>
        <p:spPr>
          <a:xfrm>
            <a:off x="663432" y="221037"/>
            <a:ext cx="4941341" cy="2247843"/>
          </a:xfrm>
          <a:prstGeom prst="rect">
            <a:avLst/>
          </a:prstGeom>
        </p:spPr>
      </p:pic>
      <p:graphicFrame>
        <p:nvGraphicFramePr>
          <p:cNvPr id="2" name="Table 1">
            <a:extLst>
              <a:ext uri="{FF2B5EF4-FFF2-40B4-BE49-F238E27FC236}">
                <a16:creationId xmlns:a16="http://schemas.microsoft.com/office/drawing/2014/main" id="{6E0E8199-5784-B772-67D7-01F0CD3752D0}"/>
              </a:ext>
            </a:extLst>
          </p:cNvPr>
          <p:cNvGraphicFramePr>
            <a:graphicFrameLocks noGrp="1"/>
          </p:cNvGraphicFramePr>
          <p:nvPr>
            <p:extLst>
              <p:ext uri="{D42A27DB-BD31-4B8C-83A1-F6EECF244321}">
                <p14:modId xmlns:p14="http://schemas.microsoft.com/office/powerpoint/2010/main" val="3818799483"/>
              </p:ext>
            </p:extLst>
          </p:nvPr>
        </p:nvGraphicFramePr>
        <p:xfrm>
          <a:off x="6096000" y="3695065"/>
          <a:ext cx="5537200" cy="2757298"/>
        </p:xfrm>
        <a:graphic>
          <a:graphicData uri="http://schemas.openxmlformats.org/drawingml/2006/table">
            <a:tbl>
              <a:tblPr firstRow="1" bandRow="1">
                <a:tableStyleId>{5C22544A-7EE6-4342-B048-85BDC9FD1C3A}</a:tableStyleId>
              </a:tblPr>
              <a:tblGrid>
                <a:gridCol w="2768600">
                  <a:extLst>
                    <a:ext uri="{9D8B030D-6E8A-4147-A177-3AD203B41FA5}">
                      <a16:colId xmlns:a16="http://schemas.microsoft.com/office/drawing/2014/main" val="110610565"/>
                    </a:ext>
                  </a:extLst>
                </a:gridCol>
                <a:gridCol w="2768600">
                  <a:extLst>
                    <a:ext uri="{9D8B030D-6E8A-4147-A177-3AD203B41FA5}">
                      <a16:colId xmlns:a16="http://schemas.microsoft.com/office/drawing/2014/main" val="2960291875"/>
                    </a:ext>
                  </a:extLst>
                </a:gridCol>
              </a:tblGrid>
              <a:tr h="362585">
                <a:tc>
                  <a:txBody>
                    <a:bodyPr/>
                    <a:lstStyle/>
                    <a:p>
                      <a:pPr marL="0" marR="0">
                        <a:lnSpc>
                          <a:spcPct val="115000"/>
                        </a:lnSpc>
                        <a:spcAft>
                          <a:spcPts val="800"/>
                        </a:spcAft>
                      </a:pPr>
                      <a:r>
                        <a:rPr lang="en-US" sz="1200" kern="100" dirty="0">
                          <a:effectLst/>
                        </a:rPr>
                        <a:t>Year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0" marR="0">
                        <a:lnSpc>
                          <a:spcPct val="115000"/>
                        </a:lnSpc>
                        <a:spcAft>
                          <a:spcPts val="800"/>
                        </a:spcAft>
                      </a:pPr>
                      <a:r>
                        <a:rPr lang="en-US" sz="1200" kern="100">
                          <a:effectLst/>
                        </a:rPr>
                        <a:t>NICS Checks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3538564264"/>
                  </a:ext>
                </a:extLst>
              </a:tr>
              <a:tr h="362585">
                <a:tc>
                  <a:txBody>
                    <a:bodyPr/>
                    <a:lstStyle/>
                    <a:p>
                      <a:pPr marL="0" marR="0">
                        <a:lnSpc>
                          <a:spcPct val="115000"/>
                        </a:lnSpc>
                        <a:spcAft>
                          <a:spcPts val="800"/>
                        </a:spcAft>
                      </a:pPr>
                      <a:r>
                        <a:rPr lang="en-US" sz="1200" kern="100">
                          <a:effectLst/>
                        </a:rPr>
                        <a:t>2018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0" marR="0">
                        <a:lnSpc>
                          <a:spcPct val="115000"/>
                        </a:lnSpc>
                        <a:spcAft>
                          <a:spcPts val="800"/>
                        </a:spcAft>
                      </a:pPr>
                      <a:r>
                        <a:rPr lang="en-US" sz="1200" kern="100" dirty="0">
                          <a:effectLst/>
                        </a:rPr>
                        <a:t>25,030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3921807463"/>
                  </a:ext>
                </a:extLst>
              </a:tr>
              <a:tr h="0">
                <a:tc>
                  <a:txBody>
                    <a:bodyPr/>
                    <a:lstStyle/>
                    <a:p>
                      <a:pPr marL="0" marR="0">
                        <a:lnSpc>
                          <a:spcPct val="115000"/>
                        </a:lnSpc>
                        <a:spcAft>
                          <a:spcPts val="800"/>
                        </a:spcAft>
                      </a:pPr>
                      <a:r>
                        <a:rPr lang="en-US" sz="1200" kern="100" dirty="0">
                          <a:effectLst/>
                        </a:rPr>
                        <a:t>2019</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0" marR="0">
                        <a:lnSpc>
                          <a:spcPct val="115000"/>
                        </a:lnSpc>
                        <a:spcAft>
                          <a:spcPts val="800"/>
                        </a:spcAft>
                      </a:pPr>
                      <a:r>
                        <a:rPr lang="en-US" sz="1200" kern="100" dirty="0">
                          <a:effectLst/>
                        </a:rPr>
                        <a:t>21,338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2888277944"/>
                  </a:ext>
                </a:extLst>
              </a:tr>
              <a:tr h="0">
                <a:tc>
                  <a:txBody>
                    <a:bodyPr/>
                    <a:lstStyle/>
                    <a:p>
                      <a:pPr marL="0" marR="0">
                        <a:lnSpc>
                          <a:spcPct val="115000"/>
                        </a:lnSpc>
                        <a:spcAft>
                          <a:spcPts val="800"/>
                        </a:spcAft>
                      </a:pPr>
                      <a:r>
                        <a:rPr lang="en-US" sz="1200" kern="100" dirty="0">
                          <a:effectLst/>
                        </a:rPr>
                        <a:t>2020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0" marR="0">
                        <a:lnSpc>
                          <a:spcPct val="115000"/>
                        </a:lnSpc>
                        <a:spcAft>
                          <a:spcPts val="800"/>
                        </a:spcAft>
                      </a:pPr>
                      <a:r>
                        <a:rPr lang="en-US" sz="1200" kern="100">
                          <a:effectLst/>
                        </a:rPr>
                        <a:t>51,369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15544846"/>
                  </a:ext>
                </a:extLst>
              </a:tr>
              <a:tr h="362585">
                <a:tc>
                  <a:txBody>
                    <a:bodyPr/>
                    <a:lstStyle/>
                    <a:p>
                      <a:pPr marL="0" marR="0">
                        <a:lnSpc>
                          <a:spcPct val="115000"/>
                        </a:lnSpc>
                        <a:spcAft>
                          <a:spcPts val="800"/>
                        </a:spcAft>
                      </a:pPr>
                      <a:r>
                        <a:rPr lang="en-US" sz="1200" kern="100">
                          <a:effectLst/>
                        </a:rPr>
                        <a:t>2021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0" marR="0">
                        <a:lnSpc>
                          <a:spcPct val="115000"/>
                        </a:lnSpc>
                        <a:spcAft>
                          <a:spcPts val="800"/>
                        </a:spcAft>
                      </a:pPr>
                      <a:r>
                        <a:rPr lang="en-US" sz="1200" kern="100">
                          <a:effectLst/>
                        </a:rPr>
                        <a:t>37,936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1838476165"/>
                  </a:ext>
                </a:extLst>
              </a:tr>
              <a:tr h="362585">
                <a:tc>
                  <a:txBody>
                    <a:bodyPr/>
                    <a:lstStyle/>
                    <a:p>
                      <a:pPr marL="0" marR="0">
                        <a:lnSpc>
                          <a:spcPct val="115000"/>
                        </a:lnSpc>
                        <a:spcAft>
                          <a:spcPts val="800"/>
                        </a:spcAft>
                      </a:pPr>
                      <a:r>
                        <a:rPr lang="en-US" sz="1200" kern="100">
                          <a:effectLst/>
                        </a:rPr>
                        <a:t>2022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0" marR="0">
                        <a:lnSpc>
                          <a:spcPct val="115000"/>
                        </a:lnSpc>
                        <a:spcAft>
                          <a:spcPts val="800"/>
                        </a:spcAft>
                      </a:pPr>
                      <a:r>
                        <a:rPr lang="en-US" sz="1200" kern="100" dirty="0">
                          <a:effectLst/>
                        </a:rPr>
                        <a:t>27,900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2369922723"/>
                  </a:ext>
                </a:extLst>
              </a:tr>
              <a:tr h="362585">
                <a:tc>
                  <a:txBody>
                    <a:bodyPr/>
                    <a:lstStyle/>
                    <a:p>
                      <a:pPr marL="0" marR="0">
                        <a:lnSpc>
                          <a:spcPct val="115000"/>
                        </a:lnSpc>
                        <a:spcAft>
                          <a:spcPts val="800"/>
                        </a:spcAft>
                      </a:pPr>
                      <a:r>
                        <a:rPr lang="en-US" sz="1200" kern="100">
                          <a:effectLst/>
                        </a:rPr>
                        <a:t>2023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0" marR="0">
                        <a:lnSpc>
                          <a:spcPct val="115000"/>
                        </a:lnSpc>
                        <a:spcAft>
                          <a:spcPts val="800"/>
                        </a:spcAft>
                      </a:pPr>
                      <a:r>
                        <a:rPr lang="en-US" sz="1200" kern="100">
                          <a:effectLst/>
                        </a:rPr>
                        <a:t>25,178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572347339"/>
                  </a:ext>
                </a:extLst>
              </a:tr>
              <a:tr h="362585">
                <a:tc>
                  <a:txBody>
                    <a:bodyPr/>
                    <a:lstStyle/>
                    <a:p>
                      <a:pPr marL="0" marR="0">
                        <a:lnSpc>
                          <a:spcPct val="115000"/>
                        </a:lnSpc>
                        <a:spcAft>
                          <a:spcPts val="800"/>
                        </a:spcAft>
                      </a:pPr>
                      <a:r>
                        <a:rPr lang="en-US" sz="1200" kern="100">
                          <a:effectLst/>
                        </a:rPr>
                        <a:t>Total Past 6 years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0" marR="0">
                        <a:lnSpc>
                          <a:spcPct val="115000"/>
                        </a:lnSpc>
                        <a:spcAft>
                          <a:spcPts val="800"/>
                        </a:spcAft>
                      </a:pPr>
                      <a:r>
                        <a:rPr lang="en-US" sz="1200" kern="100" dirty="0">
                          <a:effectLst/>
                        </a:rPr>
                        <a:t>188,801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2782897058"/>
                  </a:ext>
                </a:extLst>
              </a:tr>
            </a:tbl>
          </a:graphicData>
        </a:graphic>
      </p:graphicFrame>
      <p:pic>
        <p:nvPicPr>
          <p:cNvPr id="4" name="Picture 3">
            <a:extLst>
              <a:ext uri="{FF2B5EF4-FFF2-40B4-BE49-F238E27FC236}">
                <a16:creationId xmlns:a16="http://schemas.microsoft.com/office/drawing/2014/main" id="{06CF2DC2-C6D2-75F0-8D10-734CA77D49F9}"/>
              </a:ext>
            </a:extLst>
          </p:cNvPr>
          <p:cNvPicPr>
            <a:picLocks noChangeAspect="1"/>
          </p:cNvPicPr>
          <p:nvPr/>
        </p:nvPicPr>
        <p:blipFill>
          <a:blip r:embed="rId3"/>
          <a:stretch>
            <a:fillRect/>
          </a:stretch>
        </p:blipFill>
        <p:spPr>
          <a:xfrm>
            <a:off x="7166348" y="298343"/>
            <a:ext cx="4123186" cy="3113512"/>
          </a:xfrm>
          <a:prstGeom prst="rect">
            <a:avLst/>
          </a:prstGeom>
        </p:spPr>
      </p:pic>
      <p:sp>
        <p:nvSpPr>
          <p:cNvPr id="6" name="TextBox 5">
            <a:extLst>
              <a:ext uri="{FF2B5EF4-FFF2-40B4-BE49-F238E27FC236}">
                <a16:creationId xmlns:a16="http://schemas.microsoft.com/office/drawing/2014/main" id="{0B304D48-F05A-BFF0-6C68-3CE60CE23444}"/>
              </a:ext>
            </a:extLst>
          </p:cNvPr>
          <p:cNvSpPr txBox="1"/>
          <p:nvPr/>
        </p:nvSpPr>
        <p:spPr>
          <a:xfrm>
            <a:off x="663432" y="2666645"/>
            <a:ext cx="5198373" cy="3970318"/>
          </a:xfrm>
          <a:prstGeom prst="rect">
            <a:avLst/>
          </a:prstGeom>
          <a:noFill/>
        </p:spPr>
        <p:txBody>
          <a:bodyPr wrap="square">
            <a:spAutoFit/>
          </a:bodyPr>
          <a:lstStyle/>
          <a:p>
            <a:r>
              <a:rPr lang="en-US" sz="1800" kern="0" dirty="0">
                <a:solidFill>
                  <a:srgbClr val="404040"/>
                </a:solidFill>
                <a:effectLst/>
                <a:latin typeface="var(--font-sans-vf)"/>
                <a:ea typeface="Times New Roman" panose="02020603050405020304" pitchFamily="18" charset="0"/>
                <a:cs typeface="Times New Roman" panose="02020603050405020304" pitchFamily="18" charset="0"/>
              </a:rPr>
              <a:t>There are over 9,000 licensed hunters in Rhode Island.</a:t>
            </a:r>
            <a:br>
              <a:rPr lang="en-US" sz="1800" kern="0" dirty="0">
                <a:solidFill>
                  <a:srgbClr val="404040"/>
                </a:solidFill>
                <a:effectLst/>
                <a:latin typeface="var(--font-sans-vf)"/>
                <a:ea typeface="Times New Roman" panose="02020603050405020304" pitchFamily="18" charset="0"/>
                <a:cs typeface="Times New Roman" panose="02020603050405020304" pitchFamily="18" charset="0"/>
              </a:rPr>
            </a:br>
            <a:endParaRPr lang="en-US" sz="1800" kern="0" dirty="0">
              <a:solidFill>
                <a:srgbClr val="404040"/>
              </a:solidFill>
              <a:effectLst/>
              <a:latin typeface="var(--font-sans-vf)"/>
              <a:ea typeface="Times New Roman" panose="02020603050405020304" pitchFamily="18" charset="0"/>
              <a:cs typeface="Times New Roman" panose="02020603050405020304" pitchFamily="18" charset="0"/>
            </a:endParaRPr>
          </a:p>
          <a:p>
            <a:r>
              <a:rPr lang="en-US" sz="1800" kern="0" dirty="0">
                <a:solidFill>
                  <a:srgbClr val="404040"/>
                </a:solidFill>
                <a:effectLst/>
                <a:latin typeface="var(--font-sans-vf)"/>
                <a:ea typeface="Times New Roman" panose="02020603050405020304" pitchFamily="18" charset="0"/>
                <a:cs typeface="Times New Roman" panose="02020603050405020304" pitchFamily="18" charset="0"/>
              </a:rPr>
              <a:t>In the past 6 years 188,801 firearms have been purchased in Rhode Island.</a:t>
            </a:r>
          </a:p>
          <a:p>
            <a:endParaRPr lang="en-US" kern="0" dirty="0">
              <a:solidFill>
                <a:srgbClr val="404040"/>
              </a:solidFill>
              <a:latin typeface="var(--font-sans-vf)"/>
              <a:cs typeface="Times New Roman" panose="02020603050405020304" pitchFamily="18" charset="0"/>
            </a:endParaRPr>
          </a:p>
          <a:p>
            <a:r>
              <a:rPr lang="en-US" kern="0" dirty="0">
                <a:solidFill>
                  <a:srgbClr val="404040"/>
                </a:solidFill>
                <a:latin typeface="var(--font-sans-vf)"/>
                <a:cs typeface="Times New Roman" panose="02020603050405020304" pitchFamily="18" charset="0"/>
              </a:rPr>
              <a:t>Purchasers went through a NICS Check and a local background check to purchase.</a:t>
            </a:r>
          </a:p>
          <a:p>
            <a:endParaRPr lang="en-US" kern="0" dirty="0">
              <a:solidFill>
                <a:srgbClr val="404040"/>
              </a:solidFill>
              <a:latin typeface="var(--font-sans-vf)"/>
              <a:cs typeface="Times New Roman" panose="02020603050405020304" pitchFamily="18" charset="0"/>
            </a:endParaRPr>
          </a:p>
          <a:p>
            <a:r>
              <a:rPr lang="en-US" kern="0" dirty="0">
                <a:solidFill>
                  <a:srgbClr val="404040"/>
                </a:solidFill>
                <a:latin typeface="var(--font-sans-vf)"/>
                <a:cs typeface="Times New Roman" panose="02020603050405020304" pitchFamily="18" charset="0"/>
              </a:rPr>
              <a:t>To be members of a gun club you we require a State or local BCI Check</a:t>
            </a:r>
          </a:p>
          <a:p>
            <a:endParaRPr lang="en-US" kern="0" dirty="0">
              <a:solidFill>
                <a:srgbClr val="404040"/>
              </a:solidFill>
              <a:latin typeface="var(--font-sans-vf)"/>
              <a:cs typeface="Times New Roman" panose="02020603050405020304" pitchFamily="18" charset="0"/>
            </a:endParaRPr>
          </a:p>
          <a:p>
            <a:r>
              <a:rPr lang="en-US" kern="0" dirty="0">
                <a:solidFill>
                  <a:srgbClr val="404040"/>
                </a:solidFill>
                <a:latin typeface="var(--font-sans-vf)"/>
                <a:cs typeface="Times New Roman" panose="02020603050405020304" pitchFamily="18" charset="0"/>
              </a:rPr>
              <a:t>600 people push polled is NOT an accurate representation of Rhode Island constituents.</a:t>
            </a:r>
            <a:endParaRPr lang="en-US" dirty="0"/>
          </a:p>
        </p:txBody>
      </p:sp>
    </p:spTree>
    <p:extLst>
      <p:ext uri="{BB962C8B-B14F-4D97-AF65-F5344CB8AC3E}">
        <p14:creationId xmlns:p14="http://schemas.microsoft.com/office/powerpoint/2010/main" val="4196924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F67F9E-DF34-06B8-CFD0-24FD67836698}"/>
              </a:ext>
            </a:extLst>
          </p:cNvPr>
          <p:cNvPicPr>
            <a:picLocks noChangeAspect="1"/>
          </p:cNvPicPr>
          <p:nvPr/>
        </p:nvPicPr>
        <p:blipFill>
          <a:blip r:embed="rId2"/>
          <a:stretch>
            <a:fillRect/>
          </a:stretch>
        </p:blipFill>
        <p:spPr>
          <a:xfrm>
            <a:off x="4891766" y="1004935"/>
            <a:ext cx="6533307" cy="3057808"/>
          </a:xfrm>
          <a:prstGeom prst="rect">
            <a:avLst/>
          </a:prstGeom>
        </p:spPr>
      </p:pic>
      <p:sp>
        <p:nvSpPr>
          <p:cNvPr id="6" name="TextBox 5">
            <a:extLst>
              <a:ext uri="{FF2B5EF4-FFF2-40B4-BE49-F238E27FC236}">
                <a16:creationId xmlns:a16="http://schemas.microsoft.com/office/drawing/2014/main" id="{A6F310B8-3507-BE37-F9D3-29A387598570}"/>
              </a:ext>
            </a:extLst>
          </p:cNvPr>
          <p:cNvSpPr txBox="1"/>
          <p:nvPr/>
        </p:nvSpPr>
        <p:spPr>
          <a:xfrm>
            <a:off x="869134" y="461695"/>
            <a:ext cx="3786611" cy="3693319"/>
          </a:xfrm>
          <a:prstGeom prst="rect">
            <a:avLst/>
          </a:prstGeom>
          <a:noFill/>
        </p:spPr>
        <p:txBody>
          <a:bodyPr wrap="square">
            <a:spAutoFit/>
          </a:bodyPr>
          <a:lstStyle/>
          <a:p>
            <a:pPr algn="l"/>
            <a:r>
              <a:rPr lang="en-US" b="1" i="0" dirty="0">
                <a:solidFill>
                  <a:schemeClr val="accent1"/>
                </a:solidFill>
                <a:effectLst/>
                <a:latin typeface="var(--wpds-fonts-headline)"/>
              </a:rPr>
              <a:t>Bloomberg-backed gun regulation group pledges $45 million for election</a:t>
            </a:r>
          </a:p>
          <a:p>
            <a:pPr algn="l"/>
            <a:r>
              <a:rPr lang="en-US" i="0" dirty="0">
                <a:solidFill>
                  <a:srgbClr val="111111"/>
                </a:solidFill>
                <a:effectLst/>
                <a:latin typeface="var(--wpds-fonts-subhead)"/>
              </a:rPr>
              <a:t>Everytown for Gun Safety Action Fund </a:t>
            </a:r>
            <a:r>
              <a:rPr lang="en-US" b="0" i="0" dirty="0">
                <a:solidFill>
                  <a:srgbClr val="111111"/>
                </a:solidFill>
                <a:effectLst/>
                <a:latin typeface="Franklin"/>
              </a:rPr>
              <a:t>July 31, 2024</a:t>
            </a:r>
          </a:p>
          <a:p>
            <a:pPr algn="l"/>
            <a:endParaRPr lang="en-US" dirty="0">
              <a:solidFill>
                <a:srgbClr val="111111"/>
              </a:solidFill>
              <a:latin typeface="Franklin"/>
            </a:endParaRPr>
          </a:p>
          <a:p>
            <a:pPr algn="l"/>
            <a:r>
              <a:rPr lang="en-US" sz="1600" b="0" i="0" dirty="0">
                <a:solidFill>
                  <a:srgbClr val="232323"/>
                </a:solidFill>
                <a:effectLst/>
                <a:latin typeface="Merriweather" panose="00000500000000000000" pitchFamily="2" charset="0"/>
              </a:rPr>
              <a:t>USAID money showed that</a:t>
            </a:r>
            <a:endParaRPr lang="en-US" sz="1600" dirty="0">
              <a:solidFill>
                <a:srgbClr val="111111"/>
              </a:solidFill>
              <a:latin typeface="Franklin"/>
            </a:endParaRPr>
          </a:p>
          <a:p>
            <a:pPr algn="l"/>
            <a:r>
              <a:rPr lang="en-US" sz="1600" b="0" i="0" dirty="0">
                <a:solidFill>
                  <a:srgbClr val="232323"/>
                </a:solidFill>
                <a:effectLst/>
                <a:latin typeface="Merriweather" panose="00000500000000000000" pitchFamily="2" charset="0"/>
              </a:rPr>
              <a:t>Brady Center to Prevent Gun Violence, which took in </a:t>
            </a:r>
            <a:r>
              <a:rPr lang="en-US" sz="1600" b="1" i="0" u="sng" dirty="0">
                <a:solidFill>
                  <a:srgbClr val="3D506C"/>
                </a:solidFill>
                <a:effectLst/>
                <a:latin typeface="Merriweather" panose="00000500000000000000" pitchFamily="2" charset="0"/>
                <a:hlinkClick r:id="rId3"/>
              </a:rPr>
              <a:t>$12,809,748 in contributions</a:t>
            </a:r>
            <a:r>
              <a:rPr lang="en-US" sz="1600" b="0" i="0" dirty="0">
                <a:solidFill>
                  <a:srgbClr val="232323"/>
                </a:solidFill>
                <a:effectLst/>
                <a:latin typeface="Merriweather" panose="00000500000000000000" pitchFamily="2" charset="0"/>
              </a:rPr>
              <a:t>, Bloomberg's</a:t>
            </a:r>
            <a:endParaRPr lang="en-US" sz="1600" dirty="0">
              <a:solidFill>
                <a:srgbClr val="232323"/>
              </a:solidFill>
              <a:latin typeface="Merriweather" panose="00000500000000000000" pitchFamily="2" charset="0"/>
            </a:endParaRPr>
          </a:p>
          <a:p>
            <a:pPr algn="l"/>
            <a:r>
              <a:rPr lang="en-US" sz="1600" b="0" i="0" dirty="0">
                <a:solidFill>
                  <a:srgbClr val="232323"/>
                </a:solidFill>
                <a:effectLst/>
                <a:latin typeface="Merriweather" panose="00000500000000000000" pitchFamily="2" charset="0"/>
              </a:rPr>
              <a:t>Everytown’s mapping shows </a:t>
            </a:r>
            <a:r>
              <a:rPr lang="en-US" sz="1600" b="1" i="0" u="sng" dirty="0">
                <a:solidFill>
                  <a:srgbClr val="3D506C"/>
                </a:solidFill>
                <a:effectLst/>
                <a:latin typeface="Merriweather" panose="00000500000000000000" pitchFamily="2" charset="0"/>
                <a:hlinkClick r:id="rId4"/>
              </a:rPr>
              <a:t>$31,802,725 in contributions</a:t>
            </a:r>
            <a:r>
              <a:rPr lang="en-US" sz="1600" b="0" i="0" dirty="0">
                <a:solidFill>
                  <a:srgbClr val="232323"/>
                </a:solidFill>
                <a:effectLst/>
                <a:latin typeface="Merriweather" panose="00000500000000000000" pitchFamily="2" charset="0"/>
              </a:rPr>
              <a:t> with $4,963,214 in grants to states.</a:t>
            </a:r>
            <a:endParaRPr lang="en-US" sz="1600" b="0" i="0" dirty="0">
              <a:solidFill>
                <a:srgbClr val="111111"/>
              </a:solidFill>
              <a:effectLst/>
              <a:latin typeface="Franklin"/>
            </a:endParaRPr>
          </a:p>
        </p:txBody>
      </p:sp>
      <p:sp>
        <p:nvSpPr>
          <p:cNvPr id="5" name="TextBox 4">
            <a:extLst>
              <a:ext uri="{FF2B5EF4-FFF2-40B4-BE49-F238E27FC236}">
                <a16:creationId xmlns:a16="http://schemas.microsoft.com/office/drawing/2014/main" id="{52F1BBC8-6B60-3751-C568-11956798FCA6}"/>
              </a:ext>
            </a:extLst>
          </p:cNvPr>
          <p:cNvSpPr txBox="1"/>
          <p:nvPr/>
        </p:nvSpPr>
        <p:spPr>
          <a:xfrm>
            <a:off x="6971168" y="461695"/>
            <a:ext cx="3442096" cy="369332"/>
          </a:xfrm>
          <a:prstGeom prst="rect">
            <a:avLst/>
          </a:prstGeom>
          <a:noFill/>
        </p:spPr>
        <p:txBody>
          <a:bodyPr wrap="none" rtlCol="0">
            <a:spAutoFit/>
          </a:bodyPr>
          <a:lstStyle/>
          <a:p>
            <a:r>
              <a:rPr lang="en-US" dirty="0"/>
              <a:t>List of Rhode Island Gun Lobbyists:</a:t>
            </a:r>
          </a:p>
        </p:txBody>
      </p:sp>
      <p:sp>
        <p:nvSpPr>
          <p:cNvPr id="7" name="TextBox 6">
            <a:extLst>
              <a:ext uri="{FF2B5EF4-FFF2-40B4-BE49-F238E27FC236}">
                <a16:creationId xmlns:a16="http://schemas.microsoft.com/office/drawing/2014/main" id="{1A704E91-4316-A9E9-4D1E-98DAB9BD8971}"/>
              </a:ext>
            </a:extLst>
          </p:cNvPr>
          <p:cNvSpPr txBox="1"/>
          <p:nvPr/>
        </p:nvSpPr>
        <p:spPr>
          <a:xfrm>
            <a:off x="2594803" y="4793282"/>
            <a:ext cx="3483884" cy="1477328"/>
          </a:xfrm>
          <a:prstGeom prst="rect">
            <a:avLst/>
          </a:prstGeom>
          <a:noFill/>
        </p:spPr>
        <p:txBody>
          <a:bodyPr wrap="square" rtlCol="0">
            <a:spAutoFit/>
          </a:bodyPr>
          <a:lstStyle/>
          <a:p>
            <a:r>
              <a:rPr lang="en-US" dirty="0"/>
              <a:t>In Rhode Island we have traced over 6 Million dollars that have been funneled to candidates thru Independent Expenditure reports over the past few election cycles.</a:t>
            </a:r>
          </a:p>
        </p:txBody>
      </p:sp>
      <p:sp>
        <p:nvSpPr>
          <p:cNvPr id="8" name="Oval 7">
            <a:extLst>
              <a:ext uri="{FF2B5EF4-FFF2-40B4-BE49-F238E27FC236}">
                <a16:creationId xmlns:a16="http://schemas.microsoft.com/office/drawing/2014/main" id="{7049E342-4686-F145-421E-3143E58601F9}"/>
              </a:ext>
            </a:extLst>
          </p:cNvPr>
          <p:cNvSpPr/>
          <p:nvPr/>
        </p:nvSpPr>
        <p:spPr>
          <a:xfrm>
            <a:off x="7131584" y="4198442"/>
            <a:ext cx="1242588" cy="11896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Planned Parent Hood</a:t>
            </a:r>
          </a:p>
        </p:txBody>
      </p:sp>
      <p:sp>
        <p:nvSpPr>
          <p:cNvPr id="9" name="Oval 8">
            <a:extLst>
              <a:ext uri="{FF2B5EF4-FFF2-40B4-BE49-F238E27FC236}">
                <a16:creationId xmlns:a16="http://schemas.microsoft.com/office/drawing/2014/main" id="{AD00BC1B-3E06-FEF0-9193-9C37BE774F7C}"/>
              </a:ext>
            </a:extLst>
          </p:cNvPr>
          <p:cNvSpPr/>
          <p:nvPr/>
        </p:nvSpPr>
        <p:spPr>
          <a:xfrm>
            <a:off x="9877168" y="4062743"/>
            <a:ext cx="1308227" cy="12765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RI Coalition Against Gun Violence</a:t>
            </a:r>
          </a:p>
        </p:txBody>
      </p:sp>
      <p:sp>
        <p:nvSpPr>
          <p:cNvPr id="10" name="Oval 9">
            <a:extLst>
              <a:ext uri="{FF2B5EF4-FFF2-40B4-BE49-F238E27FC236}">
                <a16:creationId xmlns:a16="http://schemas.microsoft.com/office/drawing/2014/main" id="{87063315-6F0F-5AC1-17E2-AA2C2ACD87FC}"/>
              </a:ext>
            </a:extLst>
          </p:cNvPr>
          <p:cNvSpPr/>
          <p:nvPr/>
        </p:nvSpPr>
        <p:spPr>
          <a:xfrm>
            <a:off x="8567163" y="4678733"/>
            <a:ext cx="1308226" cy="12765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RI Values Project</a:t>
            </a:r>
          </a:p>
        </p:txBody>
      </p:sp>
      <p:sp>
        <p:nvSpPr>
          <p:cNvPr id="19" name="Oval 18">
            <a:extLst>
              <a:ext uri="{FF2B5EF4-FFF2-40B4-BE49-F238E27FC236}">
                <a16:creationId xmlns:a16="http://schemas.microsoft.com/office/drawing/2014/main" id="{B952F702-5A9C-B497-7BA8-19236AE7A31D}"/>
              </a:ext>
            </a:extLst>
          </p:cNvPr>
          <p:cNvSpPr/>
          <p:nvPr/>
        </p:nvSpPr>
        <p:spPr>
          <a:xfrm>
            <a:off x="6444065" y="4095639"/>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Women Votes!</a:t>
            </a:r>
          </a:p>
        </p:txBody>
      </p:sp>
      <p:cxnSp>
        <p:nvCxnSpPr>
          <p:cNvPr id="22" name="Straight Arrow Connector 21">
            <a:extLst>
              <a:ext uri="{FF2B5EF4-FFF2-40B4-BE49-F238E27FC236}">
                <a16:creationId xmlns:a16="http://schemas.microsoft.com/office/drawing/2014/main" id="{36CACC7C-A788-A32C-45D8-7FBB384B0D00}"/>
              </a:ext>
            </a:extLst>
          </p:cNvPr>
          <p:cNvCxnSpPr>
            <a:cxnSpLocks/>
          </p:cNvCxnSpPr>
          <p:nvPr/>
        </p:nvCxnSpPr>
        <p:spPr>
          <a:xfrm>
            <a:off x="3612333" y="3881292"/>
            <a:ext cx="2781079" cy="524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FCBC5CE-E0B4-65D6-99CA-A285CEF28871}"/>
              </a:ext>
            </a:extLst>
          </p:cNvPr>
          <p:cNvCxnSpPr>
            <a:cxnSpLocks/>
          </p:cNvCxnSpPr>
          <p:nvPr/>
        </p:nvCxnSpPr>
        <p:spPr>
          <a:xfrm>
            <a:off x="8158419" y="5339281"/>
            <a:ext cx="255915" cy="48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471411A-08B2-1005-3FBE-274452492849}"/>
              </a:ext>
            </a:extLst>
          </p:cNvPr>
          <p:cNvCxnSpPr>
            <a:cxnSpLocks/>
          </p:cNvCxnSpPr>
          <p:nvPr/>
        </p:nvCxnSpPr>
        <p:spPr>
          <a:xfrm>
            <a:off x="8501204" y="4481465"/>
            <a:ext cx="125843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36A08D0-8EBE-2CA5-AA06-A096C566D779}"/>
              </a:ext>
            </a:extLst>
          </p:cNvPr>
          <p:cNvCxnSpPr>
            <a:cxnSpLocks/>
          </p:cNvCxnSpPr>
          <p:nvPr/>
        </p:nvCxnSpPr>
        <p:spPr>
          <a:xfrm flipV="1">
            <a:off x="9875389" y="5388123"/>
            <a:ext cx="472722" cy="3336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Arrow: Left 44">
            <a:extLst>
              <a:ext uri="{FF2B5EF4-FFF2-40B4-BE49-F238E27FC236}">
                <a16:creationId xmlns:a16="http://schemas.microsoft.com/office/drawing/2014/main" id="{5EC3C6EE-04AB-58E3-CFA0-0B18478AB03D}"/>
              </a:ext>
            </a:extLst>
          </p:cNvPr>
          <p:cNvSpPr/>
          <p:nvPr/>
        </p:nvSpPr>
        <p:spPr>
          <a:xfrm>
            <a:off x="5971700" y="5587061"/>
            <a:ext cx="2293706"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1215B07-BC4C-0FAB-1A4C-BD3CD80A7FEC}"/>
              </a:ext>
            </a:extLst>
          </p:cNvPr>
          <p:cNvSpPr/>
          <p:nvPr/>
        </p:nvSpPr>
        <p:spPr>
          <a:xfrm>
            <a:off x="6494718" y="4728526"/>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1199 SEIU</a:t>
            </a:r>
            <a:r>
              <a:rPr lang="en-US" dirty="0"/>
              <a:t> </a:t>
            </a:r>
            <a:r>
              <a:rPr lang="en-US" sz="1000" dirty="0"/>
              <a:t>PAC </a:t>
            </a:r>
            <a:endParaRPr lang="en-US" dirty="0"/>
          </a:p>
        </p:txBody>
      </p:sp>
      <p:sp>
        <p:nvSpPr>
          <p:cNvPr id="50" name="TextBox 49">
            <a:extLst>
              <a:ext uri="{FF2B5EF4-FFF2-40B4-BE49-F238E27FC236}">
                <a16:creationId xmlns:a16="http://schemas.microsoft.com/office/drawing/2014/main" id="{EBC447FA-BC9C-7411-55FA-29D153ED20F8}"/>
              </a:ext>
            </a:extLst>
          </p:cNvPr>
          <p:cNvSpPr txBox="1"/>
          <p:nvPr/>
        </p:nvSpPr>
        <p:spPr>
          <a:xfrm>
            <a:off x="633744" y="4462118"/>
            <a:ext cx="1488338" cy="1754326"/>
          </a:xfrm>
          <a:prstGeom prst="rect">
            <a:avLst/>
          </a:prstGeom>
          <a:noFill/>
          <a:ln>
            <a:solidFill>
              <a:schemeClr val="tx1"/>
            </a:solidFill>
          </a:ln>
        </p:spPr>
        <p:txBody>
          <a:bodyPr wrap="square" rtlCol="0">
            <a:spAutoFit/>
          </a:bodyPr>
          <a:lstStyle/>
          <a:p>
            <a:r>
              <a:rPr lang="en-US" sz="1200" b="1" dirty="0">
                <a:highlight>
                  <a:srgbClr val="FFFF00"/>
                </a:highlight>
              </a:rPr>
              <a:t>Please Note:  </a:t>
            </a:r>
          </a:p>
          <a:p>
            <a:r>
              <a:rPr lang="en-US" sz="1200" dirty="0"/>
              <a:t>RI Gun Owners, Clubs, Associations get their money from members who pay membership fees.  </a:t>
            </a:r>
            <a:r>
              <a:rPr lang="en-US" sz="1200" b="1" dirty="0"/>
              <a:t>No Grants, No millionaires, No Federal funds </a:t>
            </a:r>
          </a:p>
        </p:txBody>
      </p:sp>
    </p:spTree>
    <p:extLst>
      <p:ext uri="{BB962C8B-B14F-4D97-AF65-F5344CB8AC3E}">
        <p14:creationId xmlns:p14="http://schemas.microsoft.com/office/powerpoint/2010/main" val="147146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95904B-60A9-9ED5-14AF-FE82A72D7008}"/>
              </a:ext>
            </a:extLst>
          </p:cNvPr>
          <p:cNvSpPr txBox="1"/>
          <p:nvPr/>
        </p:nvSpPr>
        <p:spPr>
          <a:xfrm>
            <a:off x="669430" y="183151"/>
            <a:ext cx="4699453" cy="6643101"/>
          </a:xfrm>
          <a:prstGeom prst="rect">
            <a:avLst/>
          </a:prstGeom>
          <a:noFill/>
        </p:spPr>
        <p:txBody>
          <a:bodyPr wrap="square">
            <a:spAutoFit/>
          </a:bodyPr>
          <a:lstStyle/>
          <a:p>
            <a:pPr marL="0" marR="0">
              <a:lnSpc>
                <a:spcPct val="115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Appendix:</a:t>
            </a:r>
            <a:br>
              <a:rPr lang="en-US" sz="1000" kern="100" dirty="0">
                <a:effectLst/>
                <a:latin typeface="Aptos" panose="020B0004020202020204" pitchFamily="34" charset="0"/>
                <a:ea typeface="Aptos" panose="020B0004020202020204" pitchFamily="34" charset="0"/>
                <a:cs typeface="Times New Roman" panose="02020603050405020304" pitchFamily="18" charset="0"/>
              </a:rPr>
            </a:br>
            <a:br>
              <a:rPr lang="en-US" sz="1000" kern="100" dirty="0">
                <a:effectLst/>
                <a:latin typeface="Aptos" panose="020B0004020202020204" pitchFamily="34" charset="0"/>
                <a:ea typeface="Aptos" panose="020B0004020202020204" pitchFamily="34" charset="0"/>
                <a:cs typeface="Times New Roman" panose="02020603050405020304" pitchFamily="18" charset="0"/>
              </a:rPr>
            </a:br>
            <a:r>
              <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2"/>
              </a:rPr>
              <a:t>Gun sales rise among Black people as they look for firearm training and education | CNN</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NSSF | The Firearm Industry Trade Association</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About | Rhode Island Coalition Against Gun Violence</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5"/>
              </a:rPr>
              <a:t>NICS_Firearms_Checks_-_Year_by_State_Type.pdf</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6"/>
              </a:rPr>
              <a:t>Fish &amp; Wildlife | Rhode Island Department of Environmental Management</a:t>
            </a:r>
            <a:endPar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7"/>
              </a:rPr>
              <a:t>How Rhode Island Ranks In Gun Manufacturing | Providence, RI Patch</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8"/>
              </a:rPr>
              <a:t>ATW Companies Relocates </a:t>
            </a:r>
            <a:r>
              <a:rPr lang="en-US" sz="1000" u="sng" kern="100" dirty="0" err="1">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8"/>
              </a:rPr>
              <a:t>Metalform</a:t>
            </a:r>
            <a:r>
              <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8"/>
              </a:rPr>
              <a:t> Manufacturing Operations To Rhode Island</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9"/>
              </a:rPr>
              <a:t>Rosco Manufacturing</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10"/>
              </a:rPr>
              <a:t>Mapped: Gun Manufacturers by U.S. State</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11"/>
              </a:rPr>
              <a:t>EFGSSF-2022-990-Public-Disclosure-Copy.pdf</a:t>
            </a:r>
            <a:endParaRPr lang="en-US"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dirty="0">
                <a:hlinkClick r:id="rId12"/>
              </a:rPr>
              <a:t>Gun Ownership In America: Surprising Statistics And What They Mean For 2nd Amendment Advocates » Concealed Carry Inc</a:t>
            </a:r>
            <a:endParaRPr lang="en-US" sz="1200" dirty="0"/>
          </a:p>
          <a:p>
            <a:pPr marL="0" marR="0">
              <a:lnSpc>
                <a:spcPct val="115000"/>
              </a:lnSpc>
              <a:spcAft>
                <a:spcPts val="800"/>
              </a:spcAft>
            </a:pPr>
            <a:r>
              <a:rPr lang="en-US" sz="1200" dirty="0">
                <a:hlinkClick r:id="rId13"/>
              </a:rPr>
              <a:t>State Data: Rhode Island | Center for Gun Violence Solutions</a:t>
            </a:r>
            <a:endParaRPr lang="en-US" sz="1200" dirty="0"/>
          </a:p>
          <a:p>
            <a:pPr marL="0" marR="0">
              <a:lnSpc>
                <a:spcPct val="115000"/>
              </a:lnSpc>
              <a:spcAft>
                <a:spcPts val="800"/>
              </a:spcAft>
            </a:pPr>
            <a:r>
              <a:rPr lang="en-US" sz="1200" dirty="0">
                <a:hlinkClick r:id="rId14"/>
              </a:rPr>
              <a:t>Black gun ownership is rising – The Bay State Banner</a:t>
            </a:r>
            <a:endParaRPr lang="en-US" sz="1200" dirty="0"/>
          </a:p>
          <a:p>
            <a:pPr marL="0" marR="0">
              <a:lnSpc>
                <a:spcPct val="115000"/>
              </a:lnSpc>
              <a:spcAft>
                <a:spcPts val="800"/>
              </a:spcAft>
            </a:pPr>
            <a:r>
              <a:rPr lang="en-US" sz="1200" dirty="0">
                <a:hlinkClick r:id="rId15"/>
              </a:rPr>
              <a:t>Encouraging Responsible Gun Ownership | Overview | Bureau of Justice Assistance</a:t>
            </a:r>
            <a:endParaRPr lang="en-US" sz="1200" dirty="0"/>
          </a:p>
          <a:p>
            <a:pPr marL="0" marR="0">
              <a:lnSpc>
                <a:spcPct val="115000"/>
              </a:lnSpc>
              <a:spcAft>
                <a:spcPts val="800"/>
              </a:spcAft>
            </a:pPr>
            <a:r>
              <a:rPr lang="en-US" sz="1200" dirty="0">
                <a:hlinkClick r:id="rId16"/>
              </a:rPr>
              <a:t>A new way to stop veteran suicide: images of loved ones on </a:t>
            </a:r>
            <a:r>
              <a:rPr lang="en-US" sz="1200" dirty="0" err="1">
                <a:hlinkClick r:id="rId16"/>
              </a:rPr>
              <a:t>firea</a:t>
            </a:r>
            <a:br>
              <a:rPr lang="en-US" sz="1200" dirty="0"/>
            </a:br>
            <a:br>
              <a:rPr lang="en-US" sz="1200" dirty="0"/>
            </a:br>
            <a:r>
              <a:rPr lang="en-US" sz="1200" dirty="0">
                <a:hlinkClick r:id="rId17"/>
              </a:rPr>
              <a:t>https://www.cdc.gov/nchs/pressroom/states/rhodeisland/ri3.htm</a:t>
            </a:r>
            <a:endParaRPr lang="en-US" sz="1200" dirty="0"/>
          </a:p>
          <a:p>
            <a:pPr marL="0" marR="0">
              <a:lnSpc>
                <a:spcPct val="115000"/>
              </a:lnSpc>
              <a:spcAft>
                <a:spcPts val="800"/>
              </a:spcAft>
            </a:pPr>
            <a:endParaRPr lang="en-US" sz="1200" dirty="0"/>
          </a:p>
          <a:p>
            <a:pPr marL="0" marR="0">
              <a:lnSpc>
                <a:spcPct val="115000"/>
              </a:lnSpc>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A5769DB-BFAC-F6C3-AE44-0FE8AB3AC1E6}"/>
              </a:ext>
            </a:extLst>
          </p:cNvPr>
          <p:cNvSpPr txBox="1"/>
          <p:nvPr/>
        </p:nvSpPr>
        <p:spPr>
          <a:xfrm>
            <a:off x="6554709" y="805758"/>
            <a:ext cx="4861711" cy="5397888"/>
          </a:xfrm>
          <a:prstGeom prst="rect">
            <a:avLst/>
          </a:prstGeom>
          <a:noFill/>
        </p:spPr>
        <p:txBody>
          <a:bodyPr wrap="square" rtlCol="0">
            <a:spAutoFit/>
          </a:bodyPr>
          <a:lstStyle/>
          <a:p>
            <a:r>
              <a:rPr lang="en-US" sz="1100" dirty="0">
                <a:solidFill>
                  <a:schemeClr val="accent1"/>
                </a:solidFill>
                <a:hlinkClick r:id="rId13"/>
              </a:rPr>
              <a:t>https://publichealth.jhu.edu/center-for-gun-violence-solutions/rhode-island</a:t>
            </a:r>
            <a:endParaRPr lang="en-US" sz="1100" dirty="0">
              <a:solidFill>
                <a:schemeClr val="accent1"/>
              </a:solidFill>
            </a:endParaRPr>
          </a:p>
          <a:p>
            <a:endParaRPr lang="en-US" sz="1100" dirty="0">
              <a:solidFill>
                <a:schemeClr val="accent1"/>
              </a:solidFill>
            </a:endParaRPr>
          </a:p>
          <a:p>
            <a:r>
              <a:rPr lang="en-US" sz="1100" dirty="0">
                <a:solidFill>
                  <a:schemeClr val="accent1"/>
                </a:solidFill>
                <a:hlinkClick r:id="rId18"/>
              </a:rPr>
              <a:t>https://giffords.org/lawcenter/resources/scorecard/?scorecard=RI</a:t>
            </a:r>
            <a:endParaRPr lang="en-US" sz="1100" dirty="0">
              <a:solidFill>
                <a:schemeClr val="accent1"/>
              </a:solidFill>
            </a:endParaRPr>
          </a:p>
          <a:p>
            <a:endParaRPr lang="en-US" sz="1100" dirty="0">
              <a:solidFill>
                <a:schemeClr val="accent1"/>
              </a:solidFill>
            </a:endParaRPr>
          </a:p>
          <a:p>
            <a:r>
              <a:rPr lang="en-US" sz="1100" dirty="0">
                <a:solidFill>
                  <a:schemeClr val="accent1"/>
                </a:solidFill>
                <a:hlinkClick r:id="rId19"/>
              </a:rPr>
              <a:t>https://www.opensecrets.org/</a:t>
            </a:r>
            <a:endParaRPr lang="en-US" sz="1100" dirty="0">
              <a:solidFill>
                <a:schemeClr val="accent1"/>
              </a:solidFill>
            </a:endParaRPr>
          </a:p>
          <a:p>
            <a:endParaRPr lang="en-US" sz="1100" dirty="0">
              <a:solidFill>
                <a:schemeClr val="accent1"/>
              </a:solidFill>
            </a:endParaRPr>
          </a:p>
          <a:p>
            <a:r>
              <a:rPr lang="en-US" sz="1100" dirty="0">
                <a:solidFill>
                  <a:schemeClr val="accent1"/>
                </a:solidFill>
                <a:hlinkClick r:id="rId20"/>
              </a:rPr>
              <a:t>https://www.cdc.gov/mmwr/volumes/73/wr/mm7323a1.htm</a:t>
            </a:r>
            <a:endParaRPr lang="en-US" sz="1100" dirty="0">
              <a:solidFill>
                <a:schemeClr val="accent1"/>
              </a:solidFill>
            </a:endParaRPr>
          </a:p>
          <a:p>
            <a:endParaRPr lang="en-US" sz="1100" dirty="0">
              <a:solidFill>
                <a:schemeClr val="accent1"/>
              </a:solidFill>
            </a:endParaRPr>
          </a:p>
          <a:p>
            <a:pPr marL="0" marR="0">
              <a:lnSpc>
                <a:spcPct val="115000"/>
              </a:lnSpc>
              <a:spcAft>
                <a:spcPts val="800"/>
              </a:spcAft>
            </a:pPr>
            <a:r>
              <a:rPr lang="en-US" sz="1100" dirty="0">
                <a:hlinkClick r:id="rId14"/>
              </a:rPr>
              <a:t>Black gun ownership is rising – The Bay State Banner</a:t>
            </a:r>
            <a:endParaRPr lang="en-US" sz="1100" dirty="0"/>
          </a:p>
          <a:p>
            <a:pPr marL="0" marR="0">
              <a:lnSpc>
                <a:spcPct val="115000"/>
              </a:lnSpc>
              <a:spcAft>
                <a:spcPts val="800"/>
              </a:spcAft>
            </a:pPr>
            <a:r>
              <a:rPr lang="en-US" sz="1100" dirty="0">
                <a:hlinkClick r:id="rId15"/>
              </a:rPr>
              <a:t>Encouraging Responsible Gun Ownership | Overview | Bureau of Justice Assistance</a:t>
            </a:r>
            <a:endParaRPr lang="en-US" sz="1100" dirty="0"/>
          </a:p>
          <a:p>
            <a:pPr marL="0" marR="0">
              <a:lnSpc>
                <a:spcPct val="115000"/>
              </a:lnSpc>
              <a:spcAft>
                <a:spcPts val="800"/>
              </a:spcAft>
            </a:pPr>
            <a:r>
              <a:rPr lang="en-US" sz="1100" dirty="0">
                <a:hlinkClick r:id="rId16"/>
              </a:rPr>
              <a:t>A new way to stop veteran suicide: images of loved ones on </a:t>
            </a:r>
            <a:r>
              <a:rPr lang="en-US" sz="1100" dirty="0" err="1">
                <a:hlinkClick r:id="rId16"/>
              </a:rPr>
              <a:t>firea</a:t>
            </a:r>
            <a:endParaRPr lang="en-US" sz="1100" dirty="0"/>
          </a:p>
          <a:p>
            <a:pPr marL="0" marR="0">
              <a:lnSpc>
                <a:spcPct val="115000"/>
              </a:lnSpc>
              <a:spcAft>
                <a:spcPts val="800"/>
              </a:spcAft>
            </a:pPr>
            <a:r>
              <a:rPr lang="en-US" sz="1100" dirty="0">
                <a:hlinkClick r:id="rId21"/>
              </a:rPr>
              <a:t>Self Defense – Domestic Truth Foundation</a:t>
            </a:r>
            <a:endParaRPr lang="en-US" sz="1100" dirty="0"/>
          </a:p>
          <a:p>
            <a:pPr marL="0" marR="0">
              <a:lnSpc>
                <a:spcPct val="115000"/>
              </a:lnSpc>
              <a:spcAft>
                <a:spcPts val="800"/>
              </a:spcAft>
            </a:pPr>
            <a:r>
              <a:rPr lang="en-US" sz="1100" dirty="0">
                <a:hlinkClick r:id="rId22"/>
              </a:rPr>
              <a:t>About – Women for Gun Rights</a:t>
            </a:r>
            <a:br>
              <a:rPr lang="en-US" sz="1100" dirty="0"/>
            </a:br>
            <a:br>
              <a:rPr lang="en-US" sz="1100" dirty="0"/>
            </a:br>
            <a:r>
              <a:rPr lang="en-US" sz="1100" dirty="0">
                <a:hlinkClick r:id="rId21"/>
              </a:rPr>
              <a:t>Self Defense – Domestic Truth Foundation</a:t>
            </a:r>
            <a:endParaRPr lang="en-US" sz="1100" dirty="0"/>
          </a:p>
          <a:p>
            <a:pPr marL="0" marR="0">
              <a:lnSpc>
                <a:spcPct val="115000"/>
              </a:lnSpc>
              <a:spcAft>
                <a:spcPts val="800"/>
              </a:spcAft>
            </a:pPr>
            <a:r>
              <a:rPr lang="en-US" sz="1100" dirty="0">
                <a:hlinkClick r:id="rId22"/>
              </a:rPr>
              <a:t>About – Women for Gun Rights</a:t>
            </a:r>
            <a:br>
              <a:rPr lang="en-US" sz="1100" dirty="0"/>
            </a:br>
            <a:br>
              <a:rPr lang="en-US" sz="1100" dirty="0"/>
            </a:br>
            <a:br>
              <a:rPr lang="en-US" sz="1100" dirty="0"/>
            </a:br>
            <a:br>
              <a:rPr lang="en-US" sz="1100" dirty="0"/>
            </a:br>
            <a:endParaRPr lang="en-US" sz="1100" dirty="0"/>
          </a:p>
          <a:p>
            <a:pPr marL="0" marR="0">
              <a:lnSpc>
                <a:spcPct val="115000"/>
              </a:lnSpc>
              <a:spcAft>
                <a:spcPts val="800"/>
              </a:spcAft>
            </a:pPr>
            <a:endParaRPr lang="en-US" sz="1100" dirty="0">
              <a:solidFill>
                <a:schemeClr val="accent1"/>
              </a:solidFill>
            </a:endParaRPr>
          </a:p>
          <a:p>
            <a:endParaRPr lang="en-US" sz="1100" dirty="0">
              <a:solidFill>
                <a:schemeClr val="accent1"/>
              </a:solidFill>
            </a:endParaRPr>
          </a:p>
          <a:p>
            <a:endParaRPr lang="en-US" sz="1100" dirty="0">
              <a:solidFill>
                <a:schemeClr val="accent1"/>
              </a:solidFill>
            </a:endParaRPr>
          </a:p>
          <a:p>
            <a:endParaRPr lang="en-US" sz="1100" dirty="0">
              <a:solidFill>
                <a:schemeClr val="accent1"/>
              </a:solidFill>
            </a:endParaRPr>
          </a:p>
        </p:txBody>
      </p:sp>
      <p:sp>
        <p:nvSpPr>
          <p:cNvPr id="5" name="TextBox 4">
            <a:extLst>
              <a:ext uri="{FF2B5EF4-FFF2-40B4-BE49-F238E27FC236}">
                <a16:creationId xmlns:a16="http://schemas.microsoft.com/office/drawing/2014/main" id="{41BFF551-E753-B220-65F4-B3C1194C9F3E}"/>
              </a:ext>
            </a:extLst>
          </p:cNvPr>
          <p:cNvSpPr txBox="1"/>
          <p:nvPr/>
        </p:nvSpPr>
        <p:spPr>
          <a:xfrm>
            <a:off x="6491334" y="4698748"/>
            <a:ext cx="4372823" cy="1477328"/>
          </a:xfrm>
          <a:prstGeom prst="rect">
            <a:avLst/>
          </a:prstGeom>
          <a:noFill/>
        </p:spPr>
        <p:txBody>
          <a:bodyPr wrap="square" rtlCol="0">
            <a:spAutoFit/>
          </a:bodyPr>
          <a:lstStyle/>
          <a:p>
            <a:r>
              <a:rPr lang="en-US" dirty="0"/>
              <a:t>Please feel free to contact us regarding any of the information in this packet.  Our goal is to provide accurate transparent information. We hope this will help you to be an informed Legislator.</a:t>
            </a:r>
          </a:p>
        </p:txBody>
      </p:sp>
    </p:spTree>
    <p:extLst>
      <p:ext uri="{BB962C8B-B14F-4D97-AF65-F5344CB8AC3E}">
        <p14:creationId xmlns:p14="http://schemas.microsoft.com/office/powerpoint/2010/main" val="878614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Diagram 1">
            <a:extLst>
              <a:ext uri="{FF2B5EF4-FFF2-40B4-BE49-F238E27FC236}">
                <a16:creationId xmlns:a16="http://schemas.microsoft.com/office/drawing/2014/main" id="{F816DF0E-A34C-3138-34B0-5BE1B3665ADF}"/>
              </a:ext>
            </a:extLst>
          </p:cNvPr>
          <p:cNvGraphicFramePr/>
          <p:nvPr>
            <p:extLst>
              <p:ext uri="{D42A27DB-BD31-4B8C-83A1-F6EECF244321}">
                <p14:modId xmlns:p14="http://schemas.microsoft.com/office/powerpoint/2010/main" val="3007179899"/>
              </p:ext>
            </p:extLst>
          </p:nvPr>
        </p:nvGraphicFramePr>
        <p:xfrm>
          <a:off x="668594" y="818955"/>
          <a:ext cx="4365421" cy="448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295B9DA4-BB22-673D-D8FD-96AFE69CFC8E}"/>
              </a:ext>
            </a:extLst>
          </p:cNvPr>
          <p:cNvSpPr txBox="1"/>
          <p:nvPr/>
        </p:nvSpPr>
        <p:spPr>
          <a:xfrm>
            <a:off x="6032892" y="818955"/>
            <a:ext cx="5070988" cy="923330"/>
          </a:xfrm>
          <a:prstGeom prst="rect">
            <a:avLst/>
          </a:prstGeom>
          <a:noFill/>
        </p:spPr>
        <p:txBody>
          <a:bodyPr wrap="square">
            <a:spAutoFit/>
          </a:bodyPr>
          <a:lstStyle/>
          <a:p>
            <a:pPr algn="ctr"/>
            <a:r>
              <a:rPr lang="en-US" b="0" i="0" dirty="0">
                <a:effectLst/>
                <a:latin typeface="adobe-garamond-pro"/>
              </a:rPr>
              <a:t>As gun owners, we pledge to help reduce gun violence by leading the way in responsible gun ownership and firearm safety.</a:t>
            </a:r>
          </a:p>
        </p:txBody>
      </p:sp>
      <p:pic>
        <p:nvPicPr>
          <p:cNvPr id="11" name="Picture 10">
            <a:extLst>
              <a:ext uri="{FF2B5EF4-FFF2-40B4-BE49-F238E27FC236}">
                <a16:creationId xmlns:a16="http://schemas.microsoft.com/office/drawing/2014/main" id="{101271FC-9738-004E-D6F9-C48F509A4535}"/>
              </a:ext>
            </a:extLst>
          </p:cNvPr>
          <p:cNvPicPr>
            <a:picLocks noChangeAspect="1"/>
          </p:cNvPicPr>
          <p:nvPr/>
        </p:nvPicPr>
        <p:blipFill>
          <a:blip r:embed="rId7"/>
          <a:stretch>
            <a:fillRect/>
          </a:stretch>
        </p:blipFill>
        <p:spPr>
          <a:xfrm>
            <a:off x="5699560" y="2296283"/>
            <a:ext cx="6204337" cy="3361483"/>
          </a:xfrm>
          <a:prstGeom prst="rect">
            <a:avLst/>
          </a:prstGeom>
        </p:spPr>
      </p:pic>
      <p:sp>
        <p:nvSpPr>
          <p:cNvPr id="16" name="TextBox 15">
            <a:extLst>
              <a:ext uri="{FF2B5EF4-FFF2-40B4-BE49-F238E27FC236}">
                <a16:creationId xmlns:a16="http://schemas.microsoft.com/office/drawing/2014/main" id="{082DFFE7-CC8B-1C8A-4D8A-93CF08F0D124}"/>
              </a:ext>
            </a:extLst>
          </p:cNvPr>
          <p:cNvSpPr txBox="1"/>
          <p:nvPr/>
        </p:nvSpPr>
        <p:spPr>
          <a:xfrm>
            <a:off x="1386348" y="5854379"/>
            <a:ext cx="7694544" cy="830997"/>
          </a:xfrm>
          <a:prstGeom prst="rect">
            <a:avLst/>
          </a:prstGeom>
          <a:noFill/>
        </p:spPr>
        <p:txBody>
          <a:bodyPr wrap="square">
            <a:spAutoFit/>
          </a:bodyPr>
          <a:lstStyle/>
          <a:p>
            <a:r>
              <a:rPr lang="en-US" sz="4800" dirty="0">
                <a:latin typeface="Baskerville Old Face" panose="02020602080505020303" pitchFamily="18" charset="0"/>
              </a:rPr>
              <a:t>And we have already begun..</a:t>
            </a:r>
          </a:p>
        </p:txBody>
      </p:sp>
    </p:spTree>
    <p:extLst>
      <p:ext uri="{BB962C8B-B14F-4D97-AF65-F5344CB8AC3E}">
        <p14:creationId xmlns:p14="http://schemas.microsoft.com/office/powerpoint/2010/main" val="130428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247704-0608-9ACE-EEC0-091324750DB2}"/>
              </a:ext>
            </a:extLst>
          </p:cNvPr>
          <p:cNvPicPr>
            <a:picLocks noChangeAspect="1"/>
          </p:cNvPicPr>
          <p:nvPr/>
        </p:nvPicPr>
        <p:blipFill>
          <a:blip r:embed="rId2"/>
          <a:stretch>
            <a:fillRect/>
          </a:stretch>
        </p:blipFill>
        <p:spPr>
          <a:xfrm>
            <a:off x="1212648" y="565285"/>
            <a:ext cx="4309611" cy="2863715"/>
          </a:xfrm>
          <a:prstGeom prst="rect">
            <a:avLst/>
          </a:prstGeom>
        </p:spPr>
      </p:pic>
      <p:pic>
        <p:nvPicPr>
          <p:cNvPr id="3" name="Picture 2">
            <a:extLst>
              <a:ext uri="{FF2B5EF4-FFF2-40B4-BE49-F238E27FC236}">
                <a16:creationId xmlns:a16="http://schemas.microsoft.com/office/drawing/2014/main" id="{CFBE15B9-A110-301A-6E5A-7AEF7309D282}"/>
              </a:ext>
            </a:extLst>
          </p:cNvPr>
          <p:cNvPicPr>
            <a:picLocks noChangeAspect="1"/>
          </p:cNvPicPr>
          <p:nvPr/>
        </p:nvPicPr>
        <p:blipFill>
          <a:blip r:embed="rId3"/>
          <a:stretch>
            <a:fillRect/>
          </a:stretch>
        </p:blipFill>
        <p:spPr>
          <a:xfrm>
            <a:off x="6161583" y="322728"/>
            <a:ext cx="5662243" cy="3182471"/>
          </a:xfrm>
          <a:prstGeom prst="rect">
            <a:avLst/>
          </a:prstGeom>
        </p:spPr>
      </p:pic>
      <p:sp>
        <p:nvSpPr>
          <p:cNvPr id="5" name="TextBox 4">
            <a:extLst>
              <a:ext uri="{FF2B5EF4-FFF2-40B4-BE49-F238E27FC236}">
                <a16:creationId xmlns:a16="http://schemas.microsoft.com/office/drawing/2014/main" id="{01BD686C-0791-B6AD-4C79-4FF263BFF63F}"/>
              </a:ext>
            </a:extLst>
          </p:cNvPr>
          <p:cNvSpPr txBox="1"/>
          <p:nvPr/>
        </p:nvSpPr>
        <p:spPr>
          <a:xfrm>
            <a:off x="1212648" y="4410635"/>
            <a:ext cx="10332928" cy="1200329"/>
          </a:xfrm>
          <a:prstGeom prst="rect">
            <a:avLst/>
          </a:prstGeom>
          <a:noFill/>
        </p:spPr>
        <p:txBody>
          <a:bodyPr wrap="square" rtlCol="0">
            <a:spAutoFit/>
          </a:bodyPr>
          <a:lstStyle/>
          <a:p>
            <a:r>
              <a:rPr lang="en-US" dirty="0">
                <a:highlight>
                  <a:srgbClr val="FFFF00"/>
                </a:highlight>
              </a:rPr>
              <a:t>WE ARE:</a:t>
            </a:r>
          </a:p>
          <a:p>
            <a:r>
              <a:rPr lang="en-US" dirty="0"/>
              <a:t>Moms, dads, grandparents, sisters, brothers, business owners, doctors, lawyers, white collar </a:t>
            </a:r>
            <a:br>
              <a:rPr lang="en-US" dirty="0"/>
            </a:br>
            <a:r>
              <a:rPr lang="en-US" dirty="0"/>
              <a:t>professionals, blue collar workers, athletes, competitors, Democrats, Republicans, Independents,</a:t>
            </a:r>
          </a:p>
          <a:p>
            <a:r>
              <a:rPr lang="en-US" dirty="0"/>
              <a:t>Hispanics, Blacks, Latinos, Asians, friends, neighbors and most importantly…. </a:t>
            </a:r>
            <a:r>
              <a:rPr lang="en-US" u="sng" dirty="0"/>
              <a:t>Your constituents</a:t>
            </a:r>
            <a:r>
              <a:rPr lang="en-US" dirty="0"/>
              <a:t>.</a:t>
            </a:r>
          </a:p>
        </p:txBody>
      </p:sp>
    </p:spTree>
    <p:extLst>
      <p:ext uri="{BB962C8B-B14F-4D97-AF65-F5344CB8AC3E}">
        <p14:creationId xmlns:p14="http://schemas.microsoft.com/office/powerpoint/2010/main" val="1381865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DAA541-24DC-5CAC-D5C0-ED2E34AD4452}"/>
              </a:ext>
            </a:extLst>
          </p:cNvPr>
          <p:cNvSpPr txBox="1"/>
          <p:nvPr/>
        </p:nvSpPr>
        <p:spPr>
          <a:xfrm>
            <a:off x="4201039" y="1364158"/>
            <a:ext cx="923243" cy="646331"/>
          </a:xfrm>
          <a:prstGeom prst="rect">
            <a:avLst/>
          </a:prstGeom>
          <a:noFill/>
        </p:spPr>
        <p:txBody>
          <a:bodyPr wrap="square">
            <a:spAutoFit/>
          </a:bodyPr>
          <a:lstStyle/>
          <a:p>
            <a:br>
              <a:rPr lang="en-US" dirty="0"/>
            </a:br>
            <a:endParaRPr lang="en-US" dirty="0"/>
          </a:p>
        </p:txBody>
      </p:sp>
      <p:pic>
        <p:nvPicPr>
          <p:cNvPr id="7" name="Picture 6">
            <a:extLst>
              <a:ext uri="{FF2B5EF4-FFF2-40B4-BE49-F238E27FC236}">
                <a16:creationId xmlns:a16="http://schemas.microsoft.com/office/drawing/2014/main" id="{6CA4D452-E7B9-6256-7914-A39546905F4A}"/>
              </a:ext>
            </a:extLst>
          </p:cNvPr>
          <p:cNvPicPr>
            <a:picLocks noChangeAspect="1"/>
          </p:cNvPicPr>
          <p:nvPr/>
        </p:nvPicPr>
        <p:blipFill>
          <a:blip r:embed="rId2"/>
          <a:stretch>
            <a:fillRect/>
          </a:stretch>
        </p:blipFill>
        <p:spPr>
          <a:xfrm>
            <a:off x="8737923" y="1222702"/>
            <a:ext cx="2677330" cy="2683571"/>
          </a:xfrm>
          <a:prstGeom prst="rect">
            <a:avLst/>
          </a:prstGeom>
        </p:spPr>
      </p:pic>
      <p:pic>
        <p:nvPicPr>
          <p:cNvPr id="8" name="Picture 7">
            <a:extLst>
              <a:ext uri="{FF2B5EF4-FFF2-40B4-BE49-F238E27FC236}">
                <a16:creationId xmlns:a16="http://schemas.microsoft.com/office/drawing/2014/main" id="{36364381-AF15-E2B7-D103-6482F9842650}"/>
              </a:ext>
            </a:extLst>
          </p:cNvPr>
          <p:cNvPicPr>
            <a:picLocks noChangeAspect="1"/>
          </p:cNvPicPr>
          <p:nvPr/>
        </p:nvPicPr>
        <p:blipFill>
          <a:blip r:embed="rId3"/>
          <a:stretch>
            <a:fillRect/>
          </a:stretch>
        </p:blipFill>
        <p:spPr>
          <a:xfrm>
            <a:off x="8217121" y="4465651"/>
            <a:ext cx="3718934" cy="1929130"/>
          </a:xfrm>
          <a:prstGeom prst="rect">
            <a:avLst/>
          </a:prstGeom>
        </p:spPr>
      </p:pic>
      <p:pic>
        <p:nvPicPr>
          <p:cNvPr id="10" name="Picture 9">
            <a:extLst>
              <a:ext uri="{FF2B5EF4-FFF2-40B4-BE49-F238E27FC236}">
                <a16:creationId xmlns:a16="http://schemas.microsoft.com/office/drawing/2014/main" id="{0E9DA861-280B-E46B-66DC-8A05AFE50F42}"/>
              </a:ext>
            </a:extLst>
          </p:cNvPr>
          <p:cNvPicPr>
            <a:picLocks noChangeAspect="1"/>
          </p:cNvPicPr>
          <p:nvPr/>
        </p:nvPicPr>
        <p:blipFill>
          <a:blip r:embed="rId4"/>
          <a:stretch>
            <a:fillRect/>
          </a:stretch>
        </p:blipFill>
        <p:spPr>
          <a:xfrm>
            <a:off x="6000494" y="3089592"/>
            <a:ext cx="1933575" cy="3352800"/>
          </a:xfrm>
          <a:prstGeom prst="rect">
            <a:avLst/>
          </a:prstGeom>
        </p:spPr>
      </p:pic>
      <p:pic>
        <p:nvPicPr>
          <p:cNvPr id="11" name="Picture 10">
            <a:extLst>
              <a:ext uri="{FF2B5EF4-FFF2-40B4-BE49-F238E27FC236}">
                <a16:creationId xmlns:a16="http://schemas.microsoft.com/office/drawing/2014/main" id="{746AC69F-51FE-C045-A3FC-6B39C335CE49}"/>
              </a:ext>
            </a:extLst>
          </p:cNvPr>
          <p:cNvPicPr>
            <a:picLocks noChangeAspect="1"/>
          </p:cNvPicPr>
          <p:nvPr/>
        </p:nvPicPr>
        <p:blipFill>
          <a:blip r:embed="rId5"/>
          <a:stretch>
            <a:fillRect/>
          </a:stretch>
        </p:blipFill>
        <p:spPr>
          <a:xfrm>
            <a:off x="4078285" y="2784545"/>
            <a:ext cx="1343025" cy="1428750"/>
          </a:xfrm>
          <a:prstGeom prst="rect">
            <a:avLst/>
          </a:prstGeom>
        </p:spPr>
      </p:pic>
      <p:pic>
        <p:nvPicPr>
          <p:cNvPr id="12" name="Picture 11">
            <a:extLst>
              <a:ext uri="{FF2B5EF4-FFF2-40B4-BE49-F238E27FC236}">
                <a16:creationId xmlns:a16="http://schemas.microsoft.com/office/drawing/2014/main" id="{E1941EF3-ED74-E0EF-6445-C54AA50A6E70}"/>
              </a:ext>
            </a:extLst>
          </p:cNvPr>
          <p:cNvPicPr>
            <a:picLocks noChangeAspect="1"/>
          </p:cNvPicPr>
          <p:nvPr/>
        </p:nvPicPr>
        <p:blipFill>
          <a:blip r:embed="rId6"/>
          <a:stretch>
            <a:fillRect/>
          </a:stretch>
        </p:blipFill>
        <p:spPr>
          <a:xfrm>
            <a:off x="3048634" y="4765992"/>
            <a:ext cx="2609850" cy="1714500"/>
          </a:xfrm>
          <a:prstGeom prst="rect">
            <a:avLst/>
          </a:prstGeom>
        </p:spPr>
      </p:pic>
      <p:sp>
        <p:nvSpPr>
          <p:cNvPr id="13" name="Rectangle 12">
            <a:extLst>
              <a:ext uri="{FF2B5EF4-FFF2-40B4-BE49-F238E27FC236}">
                <a16:creationId xmlns:a16="http://schemas.microsoft.com/office/drawing/2014/main" id="{C47AE29B-C61C-3021-58A7-AB3D017281AE}"/>
              </a:ext>
            </a:extLst>
          </p:cNvPr>
          <p:cNvSpPr/>
          <p:nvPr/>
        </p:nvSpPr>
        <p:spPr>
          <a:xfrm>
            <a:off x="1968007" y="137140"/>
            <a:ext cx="798866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Our Public Safety Programs</a:t>
            </a:r>
          </a:p>
        </p:txBody>
      </p:sp>
      <p:pic>
        <p:nvPicPr>
          <p:cNvPr id="14" name="Picture 13">
            <a:extLst>
              <a:ext uri="{FF2B5EF4-FFF2-40B4-BE49-F238E27FC236}">
                <a16:creationId xmlns:a16="http://schemas.microsoft.com/office/drawing/2014/main" id="{9303ADAD-1C35-3330-63E5-22A42194AA22}"/>
              </a:ext>
            </a:extLst>
          </p:cNvPr>
          <p:cNvPicPr>
            <a:picLocks noChangeAspect="1"/>
          </p:cNvPicPr>
          <p:nvPr/>
        </p:nvPicPr>
        <p:blipFill>
          <a:blip r:embed="rId7"/>
          <a:stretch>
            <a:fillRect/>
          </a:stretch>
        </p:blipFill>
        <p:spPr>
          <a:xfrm>
            <a:off x="239331" y="850214"/>
            <a:ext cx="3157854" cy="1507453"/>
          </a:xfrm>
          <a:prstGeom prst="rect">
            <a:avLst/>
          </a:prstGeom>
        </p:spPr>
      </p:pic>
      <p:pic>
        <p:nvPicPr>
          <p:cNvPr id="2" name="Picture 1">
            <a:extLst>
              <a:ext uri="{FF2B5EF4-FFF2-40B4-BE49-F238E27FC236}">
                <a16:creationId xmlns:a16="http://schemas.microsoft.com/office/drawing/2014/main" id="{3D83406A-1671-E16D-AE67-2A7DE3813EBF}"/>
              </a:ext>
            </a:extLst>
          </p:cNvPr>
          <p:cNvPicPr>
            <a:picLocks noChangeAspect="1"/>
          </p:cNvPicPr>
          <p:nvPr/>
        </p:nvPicPr>
        <p:blipFill>
          <a:blip r:embed="rId8"/>
          <a:stretch>
            <a:fillRect/>
          </a:stretch>
        </p:blipFill>
        <p:spPr>
          <a:xfrm>
            <a:off x="127836" y="2479028"/>
            <a:ext cx="3608439" cy="1776958"/>
          </a:xfrm>
          <a:prstGeom prst="rect">
            <a:avLst/>
          </a:prstGeom>
        </p:spPr>
      </p:pic>
      <p:pic>
        <p:nvPicPr>
          <p:cNvPr id="3" name="Picture 2">
            <a:extLst>
              <a:ext uri="{FF2B5EF4-FFF2-40B4-BE49-F238E27FC236}">
                <a16:creationId xmlns:a16="http://schemas.microsoft.com/office/drawing/2014/main" id="{C9955A53-45FB-59C2-AB06-BCABC9279E0B}"/>
              </a:ext>
            </a:extLst>
          </p:cNvPr>
          <p:cNvPicPr>
            <a:picLocks noChangeAspect="1"/>
          </p:cNvPicPr>
          <p:nvPr/>
        </p:nvPicPr>
        <p:blipFill>
          <a:blip r:embed="rId9"/>
          <a:stretch>
            <a:fillRect/>
          </a:stretch>
        </p:blipFill>
        <p:spPr>
          <a:xfrm>
            <a:off x="341830" y="4377347"/>
            <a:ext cx="2135900" cy="2105739"/>
          </a:xfrm>
          <a:prstGeom prst="rect">
            <a:avLst/>
          </a:prstGeom>
        </p:spPr>
      </p:pic>
      <p:sp>
        <p:nvSpPr>
          <p:cNvPr id="18" name="TextBox 17">
            <a:extLst>
              <a:ext uri="{FF2B5EF4-FFF2-40B4-BE49-F238E27FC236}">
                <a16:creationId xmlns:a16="http://schemas.microsoft.com/office/drawing/2014/main" id="{F5B6EB35-A5CD-420F-6400-3BFF70B67BD0}"/>
              </a:ext>
            </a:extLst>
          </p:cNvPr>
          <p:cNvSpPr txBox="1"/>
          <p:nvPr/>
        </p:nvSpPr>
        <p:spPr>
          <a:xfrm>
            <a:off x="5945545" y="1364158"/>
            <a:ext cx="2448232" cy="1200329"/>
          </a:xfrm>
          <a:prstGeom prst="rect">
            <a:avLst/>
          </a:prstGeom>
          <a:noFill/>
        </p:spPr>
        <p:txBody>
          <a:bodyPr wrap="square">
            <a:spAutoFit/>
          </a:bodyPr>
          <a:lstStyle/>
          <a:p>
            <a:pPr algn="l"/>
            <a:r>
              <a:rPr lang="en-US" dirty="0">
                <a:solidFill>
                  <a:schemeClr val="accent1"/>
                </a:solidFill>
                <a:latin typeface="Fira Sans" panose="020B0503050000020004" pitchFamily="34" charset="0"/>
              </a:rPr>
              <a:t>Safeguard Program</a:t>
            </a:r>
            <a:br>
              <a:rPr lang="en-US" dirty="0">
                <a:solidFill>
                  <a:srgbClr val="2B2B2B"/>
                </a:solidFill>
                <a:latin typeface="Fira Sans" panose="020B0503050000020004" pitchFamily="34" charset="0"/>
              </a:rPr>
            </a:br>
            <a:r>
              <a:rPr lang="en-US" dirty="0">
                <a:solidFill>
                  <a:srgbClr val="2B2B2B"/>
                </a:solidFill>
                <a:latin typeface="Fira Sans" panose="020B0503050000020004" pitchFamily="34" charset="0"/>
              </a:rPr>
              <a:t>S</a:t>
            </a:r>
            <a:r>
              <a:rPr lang="en-US" b="0" i="0" dirty="0">
                <a:solidFill>
                  <a:srgbClr val="2B2B2B"/>
                </a:solidFill>
                <a:effectLst/>
                <a:latin typeface="Fira Sans" panose="020B0503050000020004" pitchFamily="34" charset="0"/>
              </a:rPr>
              <a:t>top veteran suicide, etch images of loved ones on firearms.</a:t>
            </a:r>
          </a:p>
        </p:txBody>
      </p:sp>
      <p:pic>
        <p:nvPicPr>
          <p:cNvPr id="20" name="Picture 19">
            <a:extLst>
              <a:ext uri="{FF2B5EF4-FFF2-40B4-BE49-F238E27FC236}">
                <a16:creationId xmlns:a16="http://schemas.microsoft.com/office/drawing/2014/main" id="{6A9E1226-F58D-57EA-43AF-584B8E3C6F70}"/>
              </a:ext>
            </a:extLst>
          </p:cNvPr>
          <p:cNvPicPr>
            <a:picLocks noChangeAspect="1"/>
          </p:cNvPicPr>
          <p:nvPr/>
        </p:nvPicPr>
        <p:blipFill>
          <a:blip r:embed="rId10"/>
          <a:stretch>
            <a:fillRect/>
          </a:stretch>
        </p:blipFill>
        <p:spPr>
          <a:xfrm>
            <a:off x="3774221" y="995582"/>
            <a:ext cx="1884263" cy="1568905"/>
          </a:xfrm>
          <a:prstGeom prst="rect">
            <a:avLst/>
          </a:prstGeom>
        </p:spPr>
      </p:pic>
    </p:spTree>
    <p:extLst>
      <p:ext uri="{BB962C8B-B14F-4D97-AF65-F5344CB8AC3E}">
        <p14:creationId xmlns:p14="http://schemas.microsoft.com/office/powerpoint/2010/main" val="3740095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B91AF4-E39B-C3E7-25F6-1FBF0CE0049B}"/>
              </a:ext>
            </a:extLst>
          </p:cNvPr>
          <p:cNvSpPr txBox="1"/>
          <p:nvPr/>
        </p:nvSpPr>
        <p:spPr>
          <a:xfrm>
            <a:off x="630918" y="643465"/>
            <a:ext cx="3895359" cy="18466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i="0">
                <a:effectLst/>
                <a:latin typeface="+mj-lt"/>
                <a:ea typeface="+mj-ea"/>
                <a:cs typeface="+mj-cs"/>
              </a:rPr>
              <a:t>Empowerment Through </a:t>
            </a:r>
          </a:p>
          <a:p>
            <a:pPr>
              <a:lnSpc>
                <a:spcPct val="90000"/>
              </a:lnSpc>
              <a:spcBef>
                <a:spcPct val="0"/>
              </a:spcBef>
              <a:spcAft>
                <a:spcPts val="600"/>
              </a:spcAft>
            </a:pPr>
            <a:r>
              <a:rPr lang="en-US" sz="3800" b="1" i="0">
                <a:effectLst/>
                <a:latin typeface="+mj-lt"/>
                <a:ea typeface="+mj-ea"/>
                <a:cs typeface="+mj-cs"/>
              </a:rPr>
              <a:t>Self-Defense</a:t>
            </a:r>
          </a:p>
          <a:p>
            <a:pPr>
              <a:lnSpc>
                <a:spcPct val="90000"/>
              </a:lnSpc>
              <a:spcBef>
                <a:spcPct val="0"/>
              </a:spcBef>
              <a:spcAft>
                <a:spcPts val="600"/>
              </a:spcAft>
            </a:pPr>
            <a:endParaRPr lang="en-US" sz="3800" b="1" i="0">
              <a:effectLst/>
              <a:latin typeface="+mj-lt"/>
              <a:ea typeface="+mj-ea"/>
              <a:cs typeface="+mj-cs"/>
            </a:endParaRPr>
          </a:p>
        </p:txBody>
      </p:sp>
      <p:sp>
        <p:nvSpPr>
          <p:cNvPr id="24"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06434BC-DCDC-BDA4-62A8-BF62A7BDF3EB}"/>
              </a:ext>
            </a:extLst>
          </p:cNvPr>
          <p:cNvPicPr>
            <a:picLocks noChangeAspect="1"/>
          </p:cNvPicPr>
          <p:nvPr/>
        </p:nvPicPr>
        <p:blipFill>
          <a:blip r:embed="rId2"/>
          <a:stretch>
            <a:fillRect/>
          </a:stretch>
        </p:blipFill>
        <p:spPr>
          <a:xfrm>
            <a:off x="4406118" y="185007"/>
            <a:ext cx="3099816" cy="3243993"/>
          </a:xfrm>
          <a:prstGeom prst="rect">
            <a:avLst/>
          </a:prstGeom>
        </p:spPr>
      </p:pic>
      <p:pic>
        <p:nvPicPr>
          <p:cNvPr id="17" name="Picture 16">
            <a:extLst>
              <a:ext uri="{FF2B5EF4-FFF2-40B4-BE49-F238E27FC236}">
                <a16:creationId xmlns:a16="http://schemas.microsoft.com/office/drawing/2014/main" id="{2DF511ED-3963-AA8D-52A5-88A08A095DE1}"/>
              </a:ext>
            </a:extLst>
          </p:cNvPr>
          <p:cNvPicPr>
            <a:picLocks noChangeAspect="1"/>
          </p:cNvPicPr>
          <p:nvPr/>
        </p:nvPicPr>
        <p:blipFill>
          <a:blip r:embed="rId3"/>
          <a:stretch>
            <a:fillRect/>
          </a:stretch>
        </p:blipFill>
        <p:spPr>
          <a:xfrm>
            <a:off x="8247888" y="738220"/>
            <a:ext cx="3785616" cy="1495318"/>
          </a:xfrm>
          <a:prstGeom prst="rect">
            <a:avLst/>
          </a:prstGeom>
        </p:spPr>
      </p:pic>
      <p:pic>
        <p:nvPicPr>
          <p:cNvPr id="10" name="Picture 9">
            <a:extLst>
              <a:ext uri="{FF2B5EF4-FFF2-40B4-BE49-F238E27FC236}">
                <a16:creationId xmlns:a16="http://schemas.microsoft.com/office/drawing/2014/main" id="{2CB00155-4ABB-3231-7358-694E1E98F98F}"/>
              </a:ext>
            </a:extLst>
          </p:cNvPr>
          <p:cNvPicPr>
            <a:picLocks noChangeAspect="1"/>
          </p:cNvPicPr>
          <p:nvPr/>
        </p:nvPicPr>
        <p:blipFill>
          <a:blip r:embed="rId4"/>
          <a:stretch>
            <a:fillRect/>
          </a:stretch>
        </p:blipFill>
        <p:spPr>
          <a:xfrm>
            <a:off x="726933" y="3429000"/>
            <a:ext cx="2687212" cy="2687212"/>
          </a:xfrm>
          <a:prstGeom prst="rect">
            <a:avLst/>
          </a:prstGeom>
        </p:spPr>
      </p:pic>
      <p:pic>
        <p:nvPicPr>
          <p:cNvPr id="6" name="Picture 5">
            <a:extLst>
              <a:ext uri="{FF2B5EF4-FFF2-40B4-BE49-F238E27FC236}">
                <a16:creationId xmlns:a16="http://schemas.microsoft.com/office/drawing/2014/main" id="{13DAB630-A003-3B9F-BAF3-EC8E13B164C5}"/>
              </a:ext>
            </a:extLst>
          </p:cNvPr>
          <p:cNvPicPr>
            <a:picLocks noChangeAspect="1"/>
          </p:cNvPicPr>
          <p:nvPr/>
        </p:nvPicPr>
        <p:blipFill>
          <a:blip r:embed="rId5"/>
          <a:stretch>
            <a:fillRect/>
          </a:stretch>
        </p:blipFill>
        <p:spPr>
          <a:xfrm>
            <a:off x="8529792" y="2971759"/>
            <a:ext cx="3221807" cy="3221807"/>
          </a:xfrm>
          <a:prstGeom prst="rect">
            <a:avLst/>
          </a:prstGeom>
        </p:spPr>
      </p:pic>
      <p:pic>
        <p:nvPicPr>
          <p:cNvPr id="20" name="Picture 19">
            <a:extLst>
              <a:ext uri="{FF2B5EF4-FFF2-40B4-BE49-F238E27FC236}">
                <a16:creationId xmlns:a16="http://schemas.microsoft.com/office/drawing/2014/main" id="{CA888B9B-5EB3-A3D6-2EA7-3F7F76B97728}"/>
              </a:ext>
            </a:extLst>
          </p:cNvPr>
          <p:cNvPicPr>
            <a:picLocks noChangeAspect="1"/>
          </p:cNvPicPr>
          <p:nvPr/>
        </p:nvPicPr>
        <p:blipFill>
          <a:blip r:embed="rId6"/>
          <a:stretch>
            <a:fillRect/>
          </a:stretch>
        </p:blipFill>
        <p:spPr>
          <a:xfrm>
            <a:off x="3747651" y="3740959"/>
            <a:ext cx="2208375" cy="2217937"/>
          </a:xfrm>
          <a:prstGeom prst="rect">
            <a:avLst/>
          </a:prstGeom>
        </p:spPr>
      </p:pic>
      <p:sp>
        <p:nvSpPr>
          <p:cNvPr id="25" name="TextBox 24">
            <a:extLst>
              <a:ext uri="{FF2B5EF4-FFF2-40B4-BE49-F238E27FC236}">
                <a16:creationId xmlns:a16="http://schemas.microsoft.com/office/drawing/2014/main" id="{3084E7C9-7108-E8D9-4A45-568AC4425F22}"/>
              </a:ext>
            </a:extLst>
          </p:cNvPr>
          <p:cNvSpPr txBox="1"/>
          <p:nvPr/>
        </p:nvSpPr>
        <p:spPr>
          <a:xfrm>
            <a:off x="6669031" y="4263903"/>
            <a:ext cx="1673806" cy="1477328"/>
          </a:xfrm>
          <a:prstGeom prst="rect">
            <a:avLst/>
          </a:prstGeom>
          <a:noFill/>
        </p:spPr>
        <p:txBody>
          <a:bodyPr wrap="square">
            <a:spAutoFit/>
          </a:bodyPr>
          <a:lstStyle/>
          <a:p>
            <a:pPr algn="l" fontAlgn="base"/>
            <a:r>
              <a:rPr lang="en-US" b="1" i="0" u="none" strike="noStrike" dirty="0">
                <a:solidFill>
                  <a:srgbClr val="FF3399"/>
                </a:solidFill>
                <a:effectLst/>
                <a:latin typeface="inherit"/>
                <a:hlinkClick r:id="rId7">
                  <a:extLst>
                    <a:ext uri="{A12FA001-AC4F-418D-AE19-62706E023703}">
                      <ahyp:hlinkClr xmlns:ahyp="http://schemas.microsoft.com/office/drawing/2018/hyperlinkcolor" val="tx"/>
                    </a:ext>
                  </a:extLst>
                </a:hlinkClick>
              </a:rPr>
              <a:t>The Pink Pistols</a:t>
            </a:r>
            <a:endParaRPr lang="en-US" b="1" i="0" dirty="0">
              <a:solidFill>
                <a:srgbClr val="FF3399"/>
              </a:solidFill>
              <a:effectLst/>
              <a:latin typeface="Noto Sans" panose="020B0502040504020204" pitchFamily="34" charset="0"/>
            </a:endParaRPr>
          </a:p>
          <a:p>
            <a:pPr algn="ctr" fontAlgn="base"/>
            <a:r>
              <a:rPr lang="en-US" b="0" i="0" dirty="0">
                <a:solidFill>
                  <a:srgbClr val="7030A0"/>
                </a:solidFill>
                <a:effectLst/>
                <a:latin typeface="Noto Sans" panose="020B0502040504020204" pitchFamily="34" charset="0"/>
              </a:rPr>
              <a:t>Pick On </a:t>
            </a:r>
            <a:r>
              <a:rPr lang="en-US" b="0" i="0" dirty="0">
                <a:solidFill>
                  <a:schemeClr val="accent4"/>
                </a:solidFill>
                <a:effectLst/>
                <a:latin typeface="Noto Sans" panose="020B0502040504020204" pitchFamily="34" charset="0"/>
              </a:rPr>
              <a:t>Someone </a:t>
            </a:r>
            <a:r>
              <a:rPr lang="en-US" b="0" i="0" dirty="0">
                <a:solidFill>
                  <a:schemeClr val="accent6">
                    <a:lumMod val="60000"/>
                    <a:lumOff val="40000"/>
                  </a:schemeClr>
                </a:solidFill>
                <a:effectLst/>
                <a:latin typeface="Noto Sans" panose="020B0502040504020204" pitchFamily="34" charset="0"/>
              </a:rPr>
              <a:t>Your Own </a:t>
            </a:r>
            <a:r>
              <a:rPr lang="en-US" b="0" i="0" dirty="0">
                <a:solidFill>
                  <a:schemeClr val="accent1">
                    <a:lumMod val="75000"/>
                  </a:schemeClr>
                </a:solidFill>
                <a:effectLst/>
                <a:latin typeface="Noto Sans" panose="020B0502040504020204" pitchFamily="34" charset="0"/>
              </a:rPr>
              <a:t>Caliber</a:t>
            </a:r>
          </a:p>
        </p:txBody>
      </p:sp>
    </p:spTree>
    <p:extLst>
      <p:ext uri="{BB962C8B-B14F-4D97-AF65-F5344CB8AC3E}">
        <p14:creationId xmlns:p14="http://schemas.microsoft.com/office/powerpoint/2010/main" val="1200599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208DF-AE35-66FF-2919-50857A6F0ECB}"/>
              </a:ext>
            </a:extLst>
          </p:cNvPr>
          <p:cNvPicPr>
            <a:picLocks noChangeAspect="1"/>
          </p:cNvPicPr>
          <p:nvPr/>
        </p:nvPicPr>
        <p:blipFill>
          <a:blip r:embed="rId2"/>
          <a:stretch>
            <a:fillRect/>
          </a:stretch>
        </p:blipFill>
        <p:spPr>
          <a:xfrm>
            <a:off x="298765" y="395716"/>
            <a:ext cx="3118588" cy="4050949"/>
          </a:xfrm>
          <a:prstGeom prst="rect">
            <a:avLst/>
          </a:prstGeom>
        </p:spPr>
      </p:pic>
      <p:pic>
        <p:nvPicPr>
          <p:cNvPr id="7" name="Picture 6">
            <a:extLst>
              <a:ext uri="{FF2B5EF4-FFF2-40B4-BE49-F238E27FC236}">
                <a16:creationId xmlns:a16="http://schemas.microsoft.com/office/drawing/2014/main" id="{114B714B-36DE-8982-D85B-4366BA852E6B}"/>
              </a:ext>
            </a:extLst>
          </p:cNvPr>
          <p:cNvPicPr>
            <a:picLocks noChangeAspect="1"/>
          </p:cNvPicPr>
          <p:nvPr/>
        </p:nvPicPr>
        <p:blipFill>
          <a:blip r:embed="rId3"/>
          <a:stretch>
            <a:fillRect/>
          </a:stretch>
        </p:blipFill>
        <p:spPr>
          <a:xfrm>
            <a:off x="6500388" y="395716"/>
            <a:ext cx="5241862" cy="2852872"/>
          </a:xfrm>
          <a:prstGeom prst="rect">
            <a:avLst/>
          </a:prstGeom>
        </p:spPr>
      </p:pic>
      <p:sp>
        <p:nvSpPr>
          <p:cNvPr id="9" name="TextBox 8">
            <a:extLst>
              <a:ext uri="{FF2B5EF4-FFF2-40B4-BE49-F238E27FC236}">
                <a16:creationId xmlns:a16="http://schemas.microsoft.com/office/drawing/2014/main" id="{3D0E7922-3F0F-FCAD-B658-6B19DECC13A2}"/>
              </a:ext>
            </a:extLst>
          </p:cNvPr>
          <p:cNvSpPr txBox="1"/>
          <p:nvPr/>
        </p:nvSpPr>
        <p:spPr>
          <a:xfrm>
            <a:off x="3877901" y="540154"/>
            <a:ext cx="2218099" cy="2708434"/>
          </a:xfrm>
          <a:prstGeom prst="rect">
            <a:avLst/>
          </a:prstGeom>
          <a:noFill/>
        </p:spPr>
        <p:txBody>
          <a:bodyPr wrap="square">
            <a:spAutoFit/>
          </a:bodyPr>
          <a:lstStyle/>
          <a:p>
            <a:r>
              <a:rPr lang="en-US" sz="1000" dirty="0"/>
              <a:t>The overall gun death rate decreased nearly 45% in 2022 compared to 2021, mainly due to the decrease in suicides.</a:t>
            </a:r>
            <a:br>
              <a:rPr lang="en-US" sz="1000" dirty="0"/>
            </a:br>
            <a:endParaRPr lang="en-US" sz="1000" dirty="0"/>
          </a:p>
          <a:p>
            <a:r>
              <a:rPr lang="en-US" sz="1000" dirty="0"/>
              <a:t>Rhode Island had the lowest overall gun death rate and gun suicide rate in the country in 2022. </a:t>
            </a:r>
            <a:br>
              <a:rPr lang="en-US" sz="1000" dirty="0"/>
            </a:br>
            <a:endParaRPr lang="en-US" sz="1000" dirty="0"/>
          </a:p>
          <a:p>
            <a:r>
              <a:rPr lang="en-US" sz="1000" dirty="0"/>
              <a:t>Providence County had the highest gun homicide rate in the state from 2018 to 2022. Nearly 80% of all gun homicides occurred in Providence County in 2022.</a:t>
            </a:r>
            <a:br>
              <a:rPr lang="en-US" sz="1000" dirty="0"/>
            </a:br>
            <a:endParaRPr lang="en-US" sz="1000" dirty="0"/>
          </a:p>
          <a:p>
            <a:r>
              <a:rPr lang="en-US" sz="1000" dirty="0"/>
              <a:t>Washington County had the highest gun suicide rate from 2018 to 2022. 61% of all gun suicides occurred in Washington County in 2022. </a:t>
            </a:r>
          </a:p>
        </p:txBody>
      </p:sp>
      <p:pic>
        <p:nvPicPr>
          <p:cNvPr id="11" name="Picture 10">
            <a:extLst>
              <a:ext uri="{FF2B5EF4-FFF2-40B4-BE49-F238E27FC236}">
                <a16:creationId xmlns:a16="http://schemas.microsoft.com/office/drawing/2014/main" id="{BB5E1229-2236-3AED-E295-8D368803F531}"/>
              </a:ext>
            </a:extLst>
          </p:cNvPr>
          <p:cNvPicPr>
            <a:picLocks noChangeAspect="1"/>
          </p:cNvPicPr>
          <p:nvPr/>
        </p:nvPicPr>
        <p:blipFill>
          <a:blip r:embed="rId4"/>
          <a:stretch>
            <a:fillRect/>
          </a:stretch>
        </p:blipFill>
        <p:spPr>
          <a:xfrm>
            <a:off x="3877901" y="3750206"/>
            <a:ext cx="8015334" cy="2567640"/>
          </a:xfrm>
          <a:prstGeom prst="rect">
            <a:avLst/>
          </a:prstGeom>
        </p:spPr>
      </p:pic>
      <p:sp>
        <p:nvSpPr>
          <p:cNvPr id="13" name="TextBox 12">
            <a:extLst>
              <a:ext uri="{FF2B5EF4-FFF2-40B4-BE49-F238E27FC236}">
                <a16:creationId xmlns:a16="http://schemas.microsoft.com/office/drawing/2014/main" id="{F9201505-6AF6-AA59-7505-42DE044A8A04}"/>
              </a:ext>
            </a:extLst>
          </p:cNvPr>
          <p:cNvSpPr txBox="1"/>
          <p:nvPr/>
        </p:nvSpPr>
        <p:spPr>
          <a:xfrm>
            <a:off x="341062" y="5302695"/>
            <a:ext cx="3306565" cy="830997"/>
          </a:xfrm>
          <a:prstGeom prst="rect">
            <a:avLst/>
          </a:prstGeom>
          <a:noFill/>
        </p:spPr>
        <p:txBody>
          <a:bodyPr wrap="square">
            <a:spAutoFit/>
          </a:bodyPr>
          <a:lstStyle/>
          <a:p>
            <a:r>
              <a:rPr lang="en-US" sz="1200" dirty="0"/>
              <a:t>Leading Cause of Death	Heart Disease</a:t>
            </a:r>
          </a:p>
          <a:p>
            <a:r>
              <a:rPr lang="en-US" sz="1200" dirty="0"/>
              <a:t>Drug Overdose Death Rate	30.1 (per 100,000)</a:t>
            </a:r>
          </a:p>
          <a:p>
            <a:r>
              <a:rPr lang="en-US" sz="1200" dirty="0"/>
              <a:t>Firearm Death Rate	3.3 (per 100,000)</a:t>
            </a:r>
          </a:p>
          <a:p>
            <a:r>
              <a:rPr lang="en-US" sz="1200" dirty="0"/>
              <a:t>Homicide Rate	                          5.9 (per 100,000)</a:t>
            </a:r>
          </a:p>
        </p:txBody>
      </p:sp>
      <p:sp>
        <p:nvSpPr>
          <p:cNvPr id="14" name="TextBox 13">
            <a:extLst>
              <a:ext uri="{FF2B5EF4-FFF2-40B4-BE49-F238E27FC236}">
                <a16:creationId xmlns:a16="http://schemas.microsoft.com/office/drawing/2014/main" id="{B12AE2BB-D423-4AAD-87B3-5F42DB952338}"/>
              </a:ext>
            </a:extLst>
          </p:cNvPr>
          <p:cNvSpPr txBox="1"/>
          <p:nvPr/>
        </p:nvSpPr>
        <p:spPr>
          <a:xfrm>
            <a:off x="486459" y="4933363"/>
            <a:ext cx="2743199" cy="369332"/>
          </a:xfrm>
          <a:prstGeom prst="rect">
            <a:avLst/>
          </a:prstGeom>
          <a:noFill/>
        </p:spPr>
        <p:txBody>
          <a:bodyPr wrap="square" rtlCol="0">
            <a:spAutoFit/>
          </a:bodyPr>
          <a:lstStyle/>
          <a:p>
            <a:r>
              <a:rPr lang="en-US" dirty="0">
                <a:solidFill>
                  <a:schemeClr val="accent5">
                    <a:lumMod val="75000"/>
                  </a:schemeClr>
                </a:solidFill>
              </a:rPr>
              <a:t>Rhode Island Stats (CDC)</a:t>
            </a:r>
          </a:p>
        </p:txBody>
      </p:sp>
    </p:spTree>
    <p:extLst>
      <p:ext uri="{BB962C8B-B14F-4D97-AF65-F5344CB8AC3E}">
        <p14:creationId xmlns:p14="http://schemas.microsoft.com/office/powerpoint/2010/main" val="503835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AAA2EE-60EA-5235-B01C-55DD19330D55}"/>
              </a:ext>
            </a:extLst>
          </p:cNvPr>
          <p:cNvSpPr txBox="1"/>
          <p:nvPr/>
        </p:nvSpPr>
        <p:spPr>
          <a:xfrm>
            <a:off x="457200" y="3994380"/>
            <a:ext cx="6096000" cy="1354217"/>
          </a:xfrm>
          <a:prstGeom prst="rect">
            <a:avLst/>
          </a:prstGeom>
          <a:noFill/>
        </p:spPr>
        <p:txBody>
          <a:bodyPr wrap="square">
            <a:spAutoFit/>
          </a:bodyPr>
          <a:lstStyle/>
          <a:p>
            <a:pPr algn="l">
              <a:lnSpc>
                <a:spcPts val="1980"/>
              </a:lnSpc>
            </a:pPr>
            <a:r>
              <a:rPr lang="en-US" b="0" i="0" u="none" strike="noStrike" dirty="0">
                <a:solidFill>
                  <a:srgbClr val="244289"/>
                </a:solidFill>
                <a:effectLst/>
                <a:latin typeface="proxima-nova"/>
                <a:hlinkClick r:id="rId2"/>
              </a:rPr>
              <a:t>NRA School Shield Grant Program Now Accepting Applications for School Security Projects</a:t>
            </a:r>
            <a:endParaRPr lang="en-US" b="0" i="0" dirty="0">
              <a:solidFill>
                <a:srgbClr val="565656"/>
              </a:solidFill>
              <a:effectLst/>
              <a:latin typeface="proxima-nova"/>
            </a:endParaRPr>
          </a:p>
          <a:p>
            <a:pPr algn="l">
              <a:spcBef>
                <a:spcPts val="750"/>
              </a:spcBef>
              <a:spcAft>
                <a:spcPts val="750"/>
              </a:spcAft>
            </a:pPr>
            <a:r>
              <a:rPr lang="en-US" sz="1400" b="0" i="0" dirty="0">
                <a:solidFill>
                  <a:srgbClr val="7B8A97"/>
                </a:solidFill>
                <a:effectLst/>
                <a:latin typeface="proxima-nova"/>
              </a:rPr>
              <a:t>Available to all accredited non-profit and public K-12 schools, including private and parochial schools, grants are provided by The NRA Foundation for school security improvements and related activities.</a:t>
            </a:r>
          </a:p>
        </p:txBody>
      </p:sp>
      <p:sp>
        <p:nvSpPr>
          <p:cNvPr id="5" name="TextBox 4">
            <a:extLst>
              <a:ext uri="{FF2B5EF4-FFF2-40B4-BE49-F238E27FC236}">
                <a16:creationId xmlns:a16="http://schemas.microsoft.com/office/drawing/2014/main" id="{B664A01E-89AD-6D8D-B10F-EC30539604CB}"/>
              </a:ext>
            </a:extLst>
          </p:cNvPr>
          <p:cNvSpPr txBox="1"/>
          <p:nvPr/>
        </p:nvSpPr>
        <p:spPr>
          <a:xfrm>
            <a:off x="457200" y="2504613"/>
            <a:ext cx="6096000" cy="1354217"/>
          </a:xfrm>
          <a:prstGeom prst="rect">
            <a:avLst/>
          </a:prstGeom>
          <a:noFill/>
        </p:spPr>
        <p:txBody>
          <a:bodyPr wrap="square">
            <a:spAutoFit/>
          </a:bodyPr>
          <a:lstStyle/>
          <a:p>
            <a:pPr algn="l">
              <a:lnSpc>
                <a:spcPts val="1980"/>
              </a:lnSpc>
            </a:pPr>
            <a:r>
              <a:rPr lang="en-US" b="0" i="0" cap="all" dirty="0">
                <a:solidFill>
                  <a:srgbClr val="7B8A97"/>
                </a:solidFill>
                <a:effectLst/>
                <a:latin typeface="proxima-nova"/>
              </a:rPr>
              <a:t>NRA Law Enforcement Quarterly </a:t>
            </a:r>
          </a:p>
          <a:p>
            <a:pPr algn="l">
              <a:lnSpc>
                <a:spcPts val="1980"/>
              </a:lnSpc>
            </a:pPr>
            <a:r>
              <a:rPr lang="en-US" b="0" i="0" u="none" strike="noStrike" dirty="0">
                <a:solidFill>
                  <a:srgbClr val="244289"/>
                </a:solidFill>
                <a:effectLst/>
                <a:latin typeface="proxima-nova"/>
                <a:hlinkClick r:id="rId3"/>
              </a:rPr>
              <a:t>NRA School Shield: A National Program With a Local Focus</a:t>
            </a:r>
            <a:endParaRPr lang="en-US" b="0" i="0" dirty="0">
              <a:solidFill>
                <a:srgbClr val="565656"/>
              </a:solidFill>
              <a:effectLst/>
              <a:latin typeface="proxima-nova"/>
            </a:endParaRPr>
          </a:p>
          <a:p>
            <a:pPr algn="l">
              <a:spcBef>
                <a:spcPts val="750"/>
              </a:spcBef>
              <a:spcAft>
                <a:spcPts val="750"/>
              </a:spcAft>
            </a:pPr>
            <a:r>
              <a:rPr lang="en-US" sz="1400" b="0" i="0" dirty="0">
                <a:solidFill>
                  <a:srgbClr val="7B8A97"/>
                </a:solidFill>
                <a:effectLst/>
                <a:latin typeface="proxima-nova"/>
              </a:rPr>
              <a:t>Featured in the Spring 2019 issue, the NRA School Shield's Security Assessor Training is helping to standardize the way communities assess school facilities and make our nation's K-12 campuses more secure.</a:t>
            </a:r>
          </a:p>
        </p:txBody>
      </p:sp>
      <p:sp>
        <p:nvSpPr>
          <p:cNvPr id="7" name="TextBox 6">
            <a:extLst>
              <a:ext uri="{FF2B5EF4-FFF2-40B4-BE49-F238E27FC236}">
                <a16:creationId xmlns:a16="http://schemas.microsoft.com/office/drawing/2014/main" id="{94DA91B3-5DA9-7A88-37FE-CAB3084929C9}"/>
              </a:ext>
            </a:extLst>
          </p:cNvPr>
          <p:cNvSpPr txBox="1"/>
          <p:nvPr/>
        </p:nvSpPr>
        <p:spPr>
          <a:xfrm>
            <a:off x="457200" y="831044"/>
            <a:ext cx="6096000" cy="1631216"/>
          </a:xfrm>
          <a:prstGeom prst="rect">
            <a:avLst/>
          </a:prstGeom>
          <a:noFill/>
        </p:spPr>
        <p:txBody>
          <a:bodyPr wrap="square">
            <a:spAutoFit/>
          </a:bodyPr>
          <a:lstStyle/>
          <a:p>
            <a:pPr algn="l"/>
            <a:r>
              <a:rPr lang="en-US" b="0" i="0" cap="all" dirty="0">
                <a:solidFill>
                  <a:srgbClr val="7B8A97"/>
                </a:solidFill>
                <a:effectLst/>
                <a:latin typeface="proxima-nova"/>
              </a:rPr>
              <a:t>The Washington Times</a:t>
            </a:r>
          </a:p>
          <a:p>
            <a:pPr algn="l">
              <a:lnSpc>
                <a:spcPts val="1980"/>
              </a:lnSpc>
            </a:pPr>
            <a:r>
              <a:rPr lang="en-US" b="0" i="0" u="sng" dirty="0">
                <a:solidFill>
                  <a:srgbClr val="244289"/>
                </a:solidFill>
                <a:effectLst/>
                <a:latin typeface="proxima-nova"/>
                <a:hlinkClick r:id="rId4"/>
              </a:rPr>
              <a:t>NRA 'School Shield' program awards $600K in grants for school security projects</a:t>
            </a:r>
            <a:endParaRPr lang="en-US" b="0" i="0" dirty="0">
              <a:solidFill>
                <a:srgbClr val="565656"/>
              </a:solidFill>
              <a:effectLst/>
              <a:latin typeface="proxima-nova"/>
            </a:endParaRPr>
          </a:p>
          <a:p>
            <a:pPr algn="l">
              <a:spcBef>
                <a:spcPts val="750"/>
              </a:spcBef>
              <a:spcAft>
                <a:spcPts val="750"/>
              </a:spcAft>
            </a:pPr>
            <a:r>
              <a:rPr lang="en-US" sz="1400" b="0" i="0" dirty="0">
                <a:solidFill>
                  <a:srgbClr val="7B8A97"/>
                </a:solidFill>
                <a:effectLst/>
                <a:latin typeface="proxima-nova"/>
              </a:rPr>
              <a:t>The National Rifle Association announced Monday that it has awarded over $600,000 in grants to support school security projects in 23 states, organized under the organization’s School Shield program.</a:t>
            </a:r>
          </a:p>
        </p:txBody>
      </p:sp>
      <p:sp>
        <p:nvSpPr>
          <p:cNvPr id="2" name="TextBox 1">
            <a:extLst>
              <a:ext uri="{FF2B5EF4-FFF2-40B4-BE49-F238E27FC236}">
                <a16:creationId xmlns:a16="http://schemas.microsoft.com/office/drawing/2014/main" id="{B96FF430-548B-4132-4A8D-AD2BD21BCCE3}"/>
              </a:ext>
            </a:extLst>
          </p:cNvPr>
          <p:cNvSpPr txBox="1"/>
          <p:nvPr/>
        </p:nvSpPr>
        <p:spPr>
          <a:xfrm>
            <a:off x="973393" y="265471"/>
            <a:ext cx="4119717" cy="523220"/>
          </a:xfrm>
          <a:prstGeom prst="rect">
            <a:avLst/>
          </a:prstGeom>
          <a:noFill/>
        </p:spPr>
        <p:txBody>
          <a:bodyPr wrap="square" rtlCol="0">
            <a:spAutoFit/>
          </a:bodyPr>
          <a:lstStyle/>
          <a:p>
            <a:r>
              <a:rPr lang="en-US" sz="2800" b="1" dirty="0">
                <a:solidFill>
                  <a:schemeClr val="accent1"/>
                </a:solidFill>
              </a:rPr>
              <a:t>School Safety Programs </a:t>
            </a:r>
          </a:p>
        </p:txBody>
      </p:sp>
      <p:pic>
        <p:nvPicPr>
          <p:cNvPr id="4" name="Picture 3">
            <a:extLst>
              <a:ext uri="{FF2B5EF4-FFF2-40B4-BE49-F238E27FC236}">
                <a16:creationId xmlns:a16="http://schemas.microsoft.com/office/drawing/2014/main" id="{28D3E10A-8348-F164-4A87-2DCE6CDD68CA}"/>
              </a:ext>
            </a:extLst>
          </p:cNvPr>
          <p:cNvPicPr>
            <a:picLocks noChangeAspect="1"/>
          </p:cNvPicPr>
          <p:nvPr/>
        </p:nvPicPr>
        <p:blipFill>
          <a:blip r:embed="rId5"/>
          <a:stretch>
            <a:fillRect/>
          </a:stretch>
        </p:blipFill>
        <p:spPr>
          <a:xfrm>
            <a:off x="8033876" y="790113"/>
            <a:ext cx="2495550" cy="1714500"/>
          </a:xfrm>
          <a:prstGeom prst="rect">
            <a:avLst/>
          </a:prstGeom>
        </p:spPr>
      </p:pic>
      <p:sp>
        <p:nvSpPr>
          <p:cNvPr id="8" name="TextBox 7">
            <a:extLst>
              <a:ext uri="{FF2B5EF4-FFF2-40B4-BE49-F238E27FC236}">
                <a16:creationId xmlns:a16="http://schemas.microsoft.com/office/drawing/2014/main" id="{F883EDD8-7CF9-59F1-CE4D-EC394F204DA8}"/>
              </a:ext>
            </a:extLst>
          </p:cNvPr>
          <p:cNvSpPr txBox="1"/>
          <p:nvPr/>
        </p:nvSpPr>
        <p:spPr>
          <a:xfrm>
            <a:off x="7533553" y="2608116"/>
            <a:ext cx="4424517" cy="1384995"/>
          </a:xfrm>
          <a:prstGeom prst="rect">
            <a:avLst/>
          </a:prstGeom>
          <a:noFill/>
        </p:spPr>
        <p:txBody>
          <a:bodyPr wrap="square">
            <a:spAutoFit/>
          </a:bodyPr>
          <a:lstStyle/>
          <a:p>
            <a:r>
              <a:rPr lang="en-US" sz="1400" dirty="0"/>
              <a:t>Our Members and Clubs provide this valuable program:</a:t>
            </a:r>
            <a:br>
              <a:rPr lang="en-US" sz="1400" dirty="0"/>
            </a:br>
            <a:r>
              <a:rPr lang="en-US" sz="1400" dirty="0"/>
              <a:t>The "Stop the Bleed" campaign is an initiative of the American College of Surgeons, the Committee on Trauma, and the Hartford Consensus. You can learn more about it and purchase a bleeding control kit at BleedingControl.org</a:t>
            </a:r>
            <a:br>
              <a:rPr lang="en-US" sz="1400" dirty="0"/>
            </a:br>
            <a:endParaRPr lang="en-US" sz="1400" dirty="0"/>
          </a:p>
        </p:txBody>
      </p:sp>
      <p:sp>
        <p:nvSpPr>
          <p:cNvPr id="6" name="TextBox 5">
            <a:extLst>
              <a:ext uri="{FF2B5EF4-FFF2-40B4-BE49-F238E27FC236}">
                <a16:creationId xmlns:a16="http://schemas.microsoft.com/office/drawing/2014/main" id="{F36FB63E-0141-AE54-335F-D51259BE0D99}"/>
              </a:ext>
            </a:extLst>
          </p:cNvPr>
          <p:cNvSpPr txBox="1"/>
          <p:nvPr/>
        </p:nvSpPr>
        <p:spPr>
          <a:xfrm>
            <a:off x="7362316" y="4471434"/>
            <a:ext cx="3838670" cy="1754326"/>
          </a:xfrm>
          <a:prstGeom prst="rect">
            <a:avLst/>
          </a:prstGeom>
          <a:noFill/>
          <a:ln>
            <a:solidFill>
              <a:schemeClr val="tx1"/>
            </a:solidFill>
          </a:ln>
        </p:spPr>
        <p:txBody>
          <a:bodyPr wrap="square" rtlCol="0">
            <a:spAutoFit/>
          </a:bodyPr>
          <a:lstStyle/>
          <a:p>
            <a:r>
              <a:rPr lang="en-US" dirty="0">
                <a:highlight>
                  <a:srgbClr val="FFFF00"/>
                </a:highlight>
              </a:rPr>
              <a:t>Please Note:</a:t>
            </a:r>
            <a:br>
              <a:rPr lang="en-US" dirty="0"/>
            </a:br>
            <a:r>
              <a:rPr lang="en-US" dirty="0"/>
              <a:t>These are valuable programs that are available, but not in use here in RI because of the negative stigma against the firearm Community pushed by the anti-gun agendas.</a:t>
            </a:r>
          </a:p>
        </p:txBody>
      </p:sp>
    </p:spTree>
    <p:extLst>
      <p:ext uri="{BB962C8B-B14F-4D97-AF65-F5344CB8AC3E}">
        <p14:creationId xmlns:p14="http://schemas.microsoft.com/office/powerpoint/2010/main" val="266960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38AE50-6410-5BCA-7A58-3515B4281B33}"/>
              </a:ext>
            </a:extLst>
          </p:cNvPr>
          <p:cNvSpPr txBox="1"/>
          <p:nvPr/>
        </p:nvSpPr>
        <p:spPr>
          <a:xfrm>
            <a:off x="823943" y="1364732"/>
            <a:ext cx="5106452" cy="4812231"/>
          </a:xfrm>
          <a:prstGeom prst="rect">
            <a:avLst/>
          </a:prstGeom>
        </p:spPr>
        <p:txBody>
          <a:bodyPr vert="horz" lIns="91440" tIns="45720" rIns="91440" bIns="45720" rtlCol="0">
            <a:normAutofit lnSpcReduction="10000"/>
          </a:bodyPr>
          <a:lstStyle/>
          <a:p>
            <a:pPr>
              <a:lnSpc>
                <a:spcPct val="90000"/>
              </a:lnSpc>
              <a:spcAft>
                <a:spcPts val="600"/>
              </a:spcAft>
            </a:pPr>
            <a:r>
              <a:rPr lang="en-US" sz="2400" b="1" dirty="0"/>
              <a:t>Right here in Rhode Island, </a:t>
            </a:r>
            <a:br>
              <a:rPr lang="en-US" sz="2400" b="1" dirty="0"/>
            </a:br>
            <a:r>
              <a:rPr lang="en-US" sz="2400" b="1" dirty="0"/>
              <a:t>we have:</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Over 150 Instructors</a:t>
            </a:r>
          </a:p>
          <a:p>
            <a:pPr indent="-228600">
              <a:lnSpc>
                <a:spcPct val="90000"/>
              </a:lnSpc>
              <a:spcAft>
                <a:spcPts val="600"/>
              </a:spcAft>
              <a:buFont typeface="Arial" panose="020B0604020202020204" pitchFamily="34" charset="0"/>
              <a:buChar char="•"/>
            </a:pPr>
            <a:r>
              <a:rPr lang="en-US" sz="1600" dirty="0"/>
              <a:t>We Teach hundreds of classes every year through out the state  </a:t>
            </a:r>
          </a:p>
          <a:p>
            <a:pPr indent="-228600">
              <a:lnSpc>
                <a:spcPct val="90000"/>
              </a:lnSpc>
              <a:spcAft>
                <a:spcPts val="600"/>
              </a:spcAft>
              <a:buFont typeface="Arial" panose="020B0604020202020204" pitchFamily="34" charset="0"/>
              <a:buChar char="•"/>
            </a:pPr>
            <a:r>
              <a:rPr lang="en-US" sz="1600" dirty="0"/>
              <a:t>We have Rifle, shotgun and pistol Coaches providing training       for youth and competitors</a:t>
            </a:r>
          </a:p>
          <a:p>
            <a:pPr indent="-228600">
              <a:lnSpc>
                <a:spcPct val="90000"/>
              </a:lnSpc>
              <a:spcAft>
                <a:spcPts val="600"/>
              </a:spcAft>
              <a:buFont typeface="Arial" panose="020B0604020202020204" pitchFamily="34" charset="0"/>
              <a:buChar char="•"/>
            </a:pPr>
            <a:r>
              <a:rPr lang="en-US" sz="1600" dirty="0"/>
              <a:t>Training Counselors who train experienced shooters on how to     teach firearm safety and shooting skills to others</a:t>
            </a:r>
          </a:p>
          <a:p>
            <a:pPr indent="-228600">
              <a:lnSpc>
                <a:spcPct val="90000"/>
              </a:lnSpc>
              <a:spcAft>
                <a:spcPts val="600"/>
              </a:spcAft>
              <a:buFont typeface="Arial" panose="020B0604020202020204" pitchFamily="34" charset="0"/>
              <a:buChar char="•"/>
            </a:pPr>
            <a:r>
              <a:rPr lang="en-US" sz="1600" dirty="0"/>
              <a:t>We have over 200 Trained Range Safety Officers</a:t>
            </a:r>
          </a:p>
          <a:p>
            <a:pPr indent="-228600">
              <a:lnSpc>
                <a:spcPct val="90000"/>
              </a:lnSpc>
              <a:spcAft>
                <a:spcPts val="600"/>
              </a:spcAft>
              <a:buFont typeface="Arial" panose="020B0604020202020204" pitchFamily="34" charset="0"/>
              <a:buChar char="•"/>
            </a:pPr>
            <a:r>
              <a:rPr lang="en-US" sz="1600" dirty="0"/>
              <a:t>Hunter Education Instructors</a:t>
            </a:r>
          </a:p>
          <a:p>
            <a:pPr indent="-228600">
              <a:lnSpc>
                <a:spcPct val="90000"/>
              </a:lnSpc>
              <a:spcAft>
                <a:spcPts val="600"/>
              </a:spcAft>
              <a:buFont typeface="Arial" panose="020B0604020202020204" pitchFamily="34" charset="0"/>
              <a:buChar char="•"/>
            </a:pPr>
            <a:r>
              <a:rPr lang="en-US" sz="1600" dirty="0"/>
              <a:t>Youth Hunter Education instruction and programs</a:t>
            </a:r>
          </a:p>
          <a:p>
            <a:pPr indent="-228600">
              <a:lnSpc>
                <a:spcPct val="90000"/>
              </a:lnSpc>
              <a:spcAft>
                <a:spcPts val="600"/>
              </a:spcAft>
              <a:buFont typeface="Arial" panose="020B0604020202020204" pitchFamily="34" charset="0"/>
              <a:buChar char="•"/>
            </a:pPr>
            <a:r>
              <a:rPr lang="en-US" sz="1600" dirty="0"/>
              <a:t>Women On Target training</a:t>
            </a:r>
            <a:br>
              <a:rPr lang="en-US" sz="1600" dirty="0"/>
            </a:br>
            <a:r>
              <a:rPr lang="en-US" sz="1600" dirty="0"/>
              <a:t>      Refuse to be a Victim training</a:t>
            </a:r>
          </a:p>
          <a:p>
            <a:pPr indent="-228600">
              <a:lnSpc>
                <a:spcPct val="90000"/>
              </a:lnSpc>
              <a:spcAft>
                <a:spcPts val="600"/>
              </a:spcAft>
              <a:buFont typeface="Arial" panose="020B0604020202020204" pitchFamily="34" charset="0"/>
              <a:buChar char="•"/>
            </a:pPr>
            <a:r>
              <a:rPr lang="en-US" sz="1600" dirty="0"/>
              <a:t>Everyday there are numerous training classes and private lessons teaching firearm safety.</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p:txBody>
      </p:sp>
      <p:sp>
        <p:nvSpPr>
          <p:cNvPr id="32" name="Oval 3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D6514BE-4B74-19E4-BEDE-CDA75F671485}"/>
              </a:ext>
            </a:extLst>
          </p:cNvPr>
          <p:cNvPicPr>
            <a:picLocks noChangeAspect="1"/>
          </p:cNvPicPr>
          <p:nvPr/>
        </p:nvPicPr>
        <p:blipFill>
          <a:blip r:embed="rId2"/>
          <a:srcRect t="17239" r="-3" b="1056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4" name="Arc 3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a:extLst>
              <a:ext uri="{FF2B5EF4-FFF2-40B4-BE49-F238E27FC236}">
                <a16:creationId xmlns:a16="http://schemas.microsoft.com/office/drawing/2014/main" id="{E9716338-7D58-F3D8-4314-56AEB1E16462}"/>
              </a:ext>
            </a:extLst>
          </p:cNvPr>
          <p:cNvPicPr>
            <a:picLocks noChangeAspect="1"/>
          </p:cNvPicPr>
          <p:nvPr/>
        </p:nvPicPr>
        <p:blipFill>
          <a:blip r:embed="rId3"/>
          <a:srcRect l="15539" r="636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2" name="Rectangle 1">
            <a:extLst>
              <a:ext uri="{FF2B5EF4-FFF2-40B4-BE49-F238E27FC236}">
                <a16:creationId xmlns:a16="http://schemas.microsoft.com/office/drawing/2014/main" id="{BC1064A9-241D-C6D1-74D6-1BA41DC0B5AD}"/>
              </a:ext>
            </a:extLst>
          </p:cNvPr>
          <p:cNvSpPr/>
          <p:nvPr/>
        </p:nvSpPr>
        <p:spPr>
          <a:xfrm>
            <a:off x="1332219" y="396803"/>
            <a:ext cx="303185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Education</a:t>
            </a:r>
            <a:endParaRPr lang="en-US" sz="5400" b="1" cap="none" spc="0" dirty="0">
              <a:ln/>
              <a:solidFill>
                <a:schemeClr val="accent4"/>
              </a:solidFill>
              <a:effectLst/>
            </a:endParaRPr>
          </a:p>
        </p:txBody>
      </p:sp>
    </p:spTree>
    <p:extLst>
      <p:ext uri="{BB962C8B-B14F-4D97-AF65-F5344CB8AC3E}">
        <p14:creationId xmlns:p14="http://schemas.microsoft.com/office/powerpoint/2010/main" val="310125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200957-3998-4075-79E3-0900037A87FA}"/>
              </a:ext>
            </a:extLst>
          </p:cNvPr>
          <p:cNvSpPr/>
          <p:nvPr/>
        </p:nvSpPr>
        <p:spPr>
          <a:xfrm>
            <a:off x="3052124" y="43975"/>
            <a:ext cx="652608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We support our youth</a:t>
            </a:r>
          </a:p>
        </p:txBody>
      </p:sp>
      <p:sp>
        <p:nvSpPr>
          <p:cNvPr id="6" name="TextBox 5">
            <a:extLst>
              <a:ext uri="{FF2B5EF4-FFF2-40B4-BE49-F238E27FC236}">
                <a16:creationId xmlns:a16="http://schemas.microsoft.com/office/drawing/2014/main" id="{A3575CEC-60C0-96C8-6E7D-8AC54C7FABCD}"/>
              </a:ext>
            </a:extLst>
          </p:cNvPr>
          <p:cNvSpPr txBox="1"/>
          <p:nvPr/>
        </p:nvSpPr>
        <p:spPr>
          <a:xfrm>
            <a:off x="3390864" y="967305"/>
            <a:ext cx="6096000" cy="923330"/>
          </a:xfrm>
          <a:prstGeom prst="rect">
            <a:avLst/>
          </a:prstGeom>
          <a:noFill/>
        </p:spPr>
        <p:txBody>
          <a:bodyPr wrap="square">
            <a:spAutoFit/>
          </a:bodyPr>
          <a:lstStyle/>
          <a:p>
            <a:r>
              <a:rPr lang="en-US" dirty="0"/>
              <a:t>According to the Scholastic Shooting Sports Foundation, participation in youth shooting sport events has increased by 142% over the past 6 years</a:t>
            </a:r>
          </a:p>
        </p:txBody>
      </p:sp>
      <p:sp>
        <p:nvSpPr>
          <p:cNvPr id="8" name="TextBox 7">
            <a:extLst>
              <a:ext uri="{FF2B5EF4-FFF2-40B4-BE49-F238E27FC236}">
                <a16:creationId xmlns:a16="http://schemas.microsoft.com/office/drawing/2014/main" id="{3AFC4AD0-3441-781E-2FB5-B299ED858F5A}"/>
              </a:ext>
            </a:extLst>
          </p:cNvPr>
          <p:cNvSpPr txBox="1"/>
          <p:nvPr/>
        </p:nvSpPr>
        <p:spPr>
          <a:xfrm>
            <a:off x="361955" y="1961196"/>
            <a:ext cx="3264310" cy="393698"/>
          </a:xfrm>
          <a:prstGeom prst="rect">
            <a:avLst/>
          </a:prstGeom>
          <a:noFill/>
        </p:spPr>
        <p:txBody>
          <a:bodyPr wrap="square">
            <a:spAutoFit/>
          </a:bodyPr>
          <a:lstStyle/>
          <a:p>
            <a:pPr algn="l">
              <a:lnSpc>
                <a:spcPts val="2475"/>
              </a:lnSpc>
            </a:pPr>
            <a:r>
              <a:rPr lang="en-US" b="0" u="sng" dirty="0">
                <a:solidFill>
                  <a:srgbClr val="116CAC"/>
                </a:solidFill>
                <a:effectLst/>
                <a:latin typeface="proxima-nova"/>
                <a:hlinkClick r:id="rId2"/>
              </a:rPr>
              <a:t>Scholarships, Awards &amp; Contests</a:t>
            </a:r>
            <a:endParaRPr lang="en-US" b="0" dirty="0">
              <a:solidFill>
                <a:srgbClr val="116CAC"/>
              </a:solidFill>
              <a:effectLst/>
              <a:latin typeface="proxima-nova"/>
            </a:endParaRPr>
          </a:p>
        </p:txBody>
      </p:sp>
      <p:sp>
        <p:nvSpPr>
          <p:cNvPr id="10" name="TextBox 9">
            <a:extLst>
              <a:ext uri="{FF2B5EF4-FFF2-40B4-BE49-F238E27FC236}">
                <a16:creationId xmlns:a16="http://schemas.microsoft.com/office/drawing/2014/main" id="{5C775AA5-46F0-4A79-A84F-9082BE77D40B}"/>
              </a:ext>
            </a:extLst>
          </p:cNvPr>
          <p:cNvSpPr txBox="1"/>
          <p:nvPr/>
        </p:nvSpPr>
        <p:spPr>
          <a:xfrm>
            <a:off x="342864" y="2420267"/>
            <a:ext cx="6096000" cy="393698"/>
          </a:xfrm>
          <a:prstGeom prst="rect">
            <a:avLst/>
          </a:prstGeom>
          <a:noFill/>
        </p:spPr>
        <p:txBody>
          <a:bodyPr wrap="square">
            <a:spAutoFit/>
          </a:bodyPr>
          <a:lstStyle/>
          <a:p>
            <a:pPr algn="l">
              <a:lnSpc>
                <a:spcPts val="2475"/>
              </a:lnSpc>
            </a:pPr>
            <a:r>
              <a:rPr lang="en-US" b="0" u="sng" dirty="0">
                <a:solidFill>
                  <a:srgbClr val="116CAC"/>
                </a:solidFill>
                <a:effectLst/>
                <a:latin typeface="proxima-nova"/>
                <a:hlinkClick r:id="rId3"/>
              </a:rPr>
              <a:t>National Junior Shooting Camps</a:t>
            </a:r>
            <a:endParaRPr lang="en-US" b="0" dirty="0">
              <a:solidFill>
                <a:srgbClr val="116CAC"/>
              </a:solidFill>
              <a:effectLst/>
              <a:latin typeface="proxima-nova"/>
            </a:endParaRPr>
          </a:p>
        </p:txBody>
      </p:sp>
      <p:pic>
        <p:nvPicPr>
          <p:cNvPr id="11" name="Picture 10">
            <a:extLst>
              <a:ext uri="{FF2B5EF4-FFF2-40B4-BE49-F238E27FC236}">
                <a16:creationId xmlns:a16="http://schemas.microsoft.com/office/drawing/2014/main" id="{7019AAAA-DDA1-0833-895D-AD804FEA72CB}"/>
              </a:ext>
            </a:extLst>
          </p:cNvPr>
          <p:cNvPicPr>
            <a:picLocks noChangeAspect="1"/>
          </p:cNvPicPr>
          <p:nvPr/>
        </p:nvPicPr>
        <p:blipFill>
          <a:blip r:embed="rId4"/>
          <a:stretch>
            <a:fillRect/>
          </a:stretch>
        </p:blipFill>
        <p:spPr>
          <a:xfrm>
            <a:off x="8503064" y="2269740"/>
            <a:ext cx="3326981" cy="4163058"/>
          </a:xfrm>
          <a:prstGeom prst="rect">
            <a:avLst/>
          </a:prstGeom>
        </p:spPr>
      </p:pic>
      <p:sp>
        <p:nvSpPr>
          <p:cNvPr id="13" name="TextBox 12">
            <a:extLst>
              <a:ext uri="{FF2B5EF4-FFF2-40B4-BE49-F238E27FC236}">
                <a16:creationId xmlns:a16="http://schemas.microsoft.com/office/drawing/2014/main" id="{F899DA37-92ED-7408-590F-209535804032}"/>
              </a:ext>
            </a:extLst>
          </p:cNvPr>
          <p:cNvSpPr txBox="1"/>
          <p:nvPr/>
        </p:nvSpPr>
        <p:spPr>
          <a:xfrm>
            <a:off x="4070555" y="2930870"/>
            <a:ext cx="3844413" cy="2862322"/>
          </a:xfrm>
          <a:prstGeom prst="rect">
            <a:avLst/>
          </a:prstGeom>
          <a:noFill/>
        </p:spPr>
        <p:txBody>
          <a:bodyPr wrap="square" rtlCol="0">
            <a:spAutoFit/>
          </a:bodyPr>
          <a:lstStyle/>
          <a:p>
            <a:pPr algn="ctr"/>
            <a:r>
              <a:rPr lang="en-US" dirty="0">
                <a:solidFill>
                  <a:schemeClr val="accent1"/>
                </a:solidFill>
              </a:rPr>
              <a:t>Ocean State Junior Rifle Association    representing Rhode Island for 55 Years!</a:t>
            </a:r>
          </a:p>
          <a:p>
            <a:pPr algn="ctr"/>
            <a:r>
              <a:rPr lang="en-US" dirty="0"/>
              <a:t>Junior Olympic Training Camp</a:t>
            </a:r>
            <a:br>
              <a:rPr lang="en-US" dirty="0"/>
            </a:br>
            <a:r>
              <a:rPr lang="en-US" dirty="0"/>
              <a:t>National Rifle Championships</a:t>
            </a:r>
          </a:p>
          <a:p>
            <a:pPr algn="ctr"/>
            <a:r>
              <a:rPr lang="en-US" dirty="0"/>
              <a:t>The Pan Am Games</a:t>
            </a:r>
            <a:br>
              <a:rPr lang="en-US" dirty="0"/>
            </a:br>
            <a:r>
              <a:rPr lang="en-US" dirty="0"/>
              <a:t>West Point Academy</a:t>
            </a:r>
            <a:br>
              <a:rPr lang="en-US" dirty="0"/>
            </a:br>
            <a:r>
              <a:rPr lang="en-US" dirty="0"/>
              <a:t>MIT </a:t>
            </a:r>
            <a:br>
              <a:rPr lang="en-US" dirty="0"/>
            </a:br>
            <a:r>
              <a:rPr lang="en-US" dirty="0"/>
              <a:t>Coast Guard Academy </a:t>
            </a:r>
          </a:p>
          <a:p>
            <a:pPr algn="ctr"/>
            <a:r>
              <a:rPr lang="en-US" dirty="0"/>
              <a:t>Hundreds of kids have</a:t>
            </a:r>
          </a:p>
          <a:p>
            <a:pPr algn="ctr"/>
            <a:r>
              <a:rPr lang="en-US" dirty="0"/>
              <a:t>participated in the FREE program.</a:t>
            </a:r>
          </a:p>
        </p:txBody>
      </p:sp>
      <p:sp>
        <p:nvSpPr>
          <p:cNvPr id="15" name="TextBox 14">
            <a:extLst>
              <a:ext uri="{FF2B5EF4-FFF2-40B4-BE49-F238E27FC236}">
                <a16:creationId xmlns:a16="http://schemas.microsoft.com/office/drawing/2014/main" id="{1FB3F67B-6C82-1BFE-6970-97DA57796B81}"/>
              </a:ext>
            </a:extLst>
          </p:cNvPr>
          <p:cNvSpPr txBox="1"/>
          <p:nvPr/>
        </p:nvSpPr>
        <p:spPr>
          <a:xfrm>
            <a:off x="264553" y="2894668"/>
            <a:ext cx="6096000" cy="1754326"/>
          </a:xfrm>
          <a:prstGeom prst="rect">
            <a:avLst/>
          </a:prstGeom>
          <a:noFill/>
        </p:spPr>
        <p:txBody>
          <a:bodyPr wrap="square">
            <a:spAutoFit/>
          </a:bodyPr>
          <a:lstStyle/>
          <a:p>
            <a:r>
              <a:rPr lang="en-US" b="0" i="0" dirty="0">
                <a:solidFill>
                  <a:schemeClr val="accent1"/>
                </a:solidFill>
                <a:effectLst/>
                <a:latin typeface="proxima-nova"/>
              </a:rPr>
              <a:t> </a:t>
            </a:r>
            <a:r>
              <a:rPr lang="en-US" b="0" i="0" u="sng" dirty="0">
                <a:solidFill>
                  <a:schemeClr val="accent1"/>
                </a:solidFill>
                <a:effectLst/>
                <a:latin typeface="proxima-nova"/>
              </a:rPr>
              <a:t>Youth Hunter Education</a:t>
            </a:r>
            <a:br>
              <a:rPr lang="en-US" b="0" i="0" u="sng" dirty="0">
                <a:solidFill>
                  <a:schemeClr val="accent1"/>
                </a:solidFill>
                <a:effectLst/>
                <a:latin typeface="proxima-nova"/>
              </a:rPr>
            </a:br>
            <a:br>
              <a:rPr lang="en-US" b="0" i="0" u="sng" dirty="0">
                <a:solidFill>
                  <a:schemeClr val="accent1"/>
                </a:solidFill>
                <a:effectLst/>
                <a:latin typeface="proxima-nova"/>
              </a:rPr>
            </a:br>
            <a:r>
              <a:rPr lang="en-US" b="0" i="0" u="sng" dirty="0">
                <a:solidFill>
                  <a:schemeClr val="accent1"/>
                </a:solidFill>
                <a:effectLst/>
                <a:latin typeface="proxima-nova"/>
              </a:rPr>
              <a:t> Matt Light Foundation Youth Hunt</a:t>
            </a:r>
            <a:br>
              <a:rPr lang="en-US" b="0" i="0" u="sng" dirty="0">
                <a:solidFill>
                  <a:schemeClr val="accent1"/>
                </a:solidFill>
                <a:effectLst/>
                <a:latin typeface="proxima-nova"/>
              </a:rPr>
            </a:br>
            <a:endParaRPr lang="en-US" b="0" i="0" u="sng" dirty="0">
              <a:solidFill>
                <a:schemeClr val="accent1"/>
              </a:solidFill>
              <a:effectLst/>
              <a:latin typeface="proxima-nova"/>
            </a:endParaRPr>
          </a:p>
          <a:p>
            <a:br>
              <a:rPr lang="en-US" b="0" i="0" u="sng" dirty="0">
                <a:solidFill>
                  <a:schemeClr val="accent1"/>
                </a:solidFill>
                <a:effectLst/>
                <a:latin typeface="proxima-nova"/>
              </a:rPr>
            </a:br>
            <a:endParaRPr lang="en-US" u="sng" dirty="0">
              <a:solidFill>
                <a:schemeClr val="accent1"/>
              </a:solidFill>
            </a:endParaRPr>
          </a:p>
        </p:txBody>
      </p:sp>
      <p:pic>
        <p:nvPicPr>
          <p:cNvPr id="16" name="Picture 15">
            <a:extLst>
              <a:ext uri="{FF2B5EF4-FFF2-40B4-BE49-F238E27FC236}">
                <a16:creationId xmlns:a16="http://schemas.microsoft.com/office/drawing/2014/main" id="{46FB131A-C194-2560-E882-D61F95AF8370}"/>
              </a:ext>
            </a:extLst>
          </p:cNvPr>
          <p:cNvPicPr>
            <a:picLocks noChangeAspect="1"/>
          </p:cNvPicPr>
          <p:nvPr/>
        </p:nvPicPr>
        <p:blipFill>
          <a:blip r:embed="rId5"/>
          <a:stretch>
            <a:fillRect/>
          </a:stretch>
        </p:blipFill>
        <p:spPr>
          <a:xfrm>
            <a:off x="515350" y="4309783"/>
            <a:ext cx="2664593" cy="1822621"/>
          </a:xfrm>
          <a:prstGeom prst="rect">
            <a:avLst/>
          </a:prstGeom>
        </p:spPr>
      </p:pic>
      <p:pic>
        <p:nvPicPr>
          <p:cNvPr id="17" name="Picture 16">
            <a:extLst>
              <a:ext uri="{FF2B5EF4-FFF2-40B4-BE49-F238E27FC236}">
                <a16:creationId xmlns:a16="http://schemas.microsoft.com/office/drawing/2014/main" id="{8DEE6170-DDFE-5F25-3264-D03BDE125E0A}"/>
              </a:ext>
            </a:extLst>
          </p:cNvPr>
          <p:cNvPicPr>
            <a:picLocks noChangeAspect="1"/>
          </p:cNvPicPr>
          <p:nvPr/>
        </p:nvPicPr>
        <p:blipFill>
          <a:blip r:embed="rId6"/>
          <a:stretch>
            <a:fillRect/>
          </a:stretch>
        </p:blipFill>
        <p:spPr>
          <a:xfrm>
            <a:off x="834973" y="176135"/>
            <a:ext cx="1387117" cy="1610846"/>
          </a:xfrm>
          <a:prstGeom prst="rect">
            <a:avLst/>
          </a:prstGeom>
        </p:spPr>
      </p:pic>
    </p:spTree>
    <p:extLst>
      <p:ext uri="{BB962C8B-B14F-4D97-AF65-F5344CB8AC3E}">
        <p14:creationId xmlns:p14="http://schemas.microsoft.com/office/powerpoint/2010/main" val="2359934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1FD9-C3EE-220C-A781-1678E9E2EFD6}"/>
              </a:ext>
            </a:extLst>
          </p:cNvPr>
          <p:cNvPicPr>
            <a:picLocks noChangeAspect="1"/>
          </p:cNvPicPr>
          <p:nvPr/>
        </p:nvPicPr>
        <p:blipFill>
          <a:blip r:embed="rId2"/>
          <a:stretch>
            <a:fillRect/>
          </a:stretch>
        </p:blipFill>
        <p:spPr>
          <a:xfrm>
            <a:off x="9773920" y="3464683"/>
            <a:ext cx="1972310" cy="2629747"/>
          </a:xfrm>
          <a:prstGeom prst="rect">
            <a:avLst/>
          </a:prstGeom>
        </p:spPr>
      </p:pic>
      <p:pic>
        <p:nvPicPr>
          <p:cNvPr id="6" name="Picture 5">
            <a:extLst>
              <a:ext uri="{FF2B5EF4-FFF2-40B4-BE49-F238E27FC236}">
                <a16:creationId xmlns:a16="http://schemas.microsoft.com/office/drawing/2014/main" id="{2ECFC383-6AD6-CAE2-A88F-E127963F4532}"/>
              </a:ext>
            </a:extLst>
          </p:cNvPr>
          <p:cNvPicPr>
            <a:picLocks noChangeAspect="1"/>
          </p:cNvPicPr>
          <p:nvPr/>
        </p:nvPicPr>
        <p:blipFill>
          <a:blip r:embed="rId3"/>
          <a:stretch>
            <a:fillRect/>
          </a:stretch>
        </p:blipFill>
        <p:spPr>
          <a:xfrm>
            <a:off x="7507604" y="3464682"/>
            <a:ext cx="1972311" cy="2629748"/>
          </a:xfrm>
          <a:prstGeom prst="rect">
            <a:avLst/>
          </a:prstGeom>
        </p:spPr>
      </p:pic>
      <p:pic>
        <p:nvPicPr>
          <p:cNvPr id="7" name="Picture 6">
            <a:extLst>
              <a:ext uri="{FF2B5EF4-FFF2-40B4-BE49-F238E27FC236}">
                <a16:creationId xmlns:a16="http://schemas.microsoft.com/office/drawing/2014/main" id="{305DB8A4-DCD6-C913-A9AB-72F579AAAFF3}"/>
              </a:ext>
            </a:extLst>
          </p:cNvPr>
          <p:cNvPicPr>
            <a:picLocks noChangeAspect="1"/>
          </p:cNvPicPr>
          <p:nvPr/>
        </p:nvPicPr>
        <p:blipFill>
          <a:blip r:embed="rId4"/>
          <a:stretch>
            <a:fillRect/>
          </a:stretch>
        </p:blipFill>
        <p:spPr>
          <a:xfrm>
            <a:off x="7349490" y="516890"/>
            <a:ext cx="4518660" cy="2478618"/>
          </a:xfrm>
          <a:prstGeom prst="rect">
            <a:avLst/>
          </a:prstGeom>
        </p:spPr>
      </p:pic>
      <p:sp>
        <p:nvSpPr>
          <p:cNvPr id="9" name="TextBox 8">
            <a:extLst>
              <a:ext uri="{FF2B5EF4-FFF2-40B4-BE49-F238E27FC236}">
                <a16:creationId xmlns:a16="http://schemas.microsoft.com/office/drawing/2014/main" id="{DB42258C-CCC1-787B-F032-8B774C4B0BD6}"/>
              </a:ext>
            </a:extLst>
          </p:cNvPr>
          <p:cNvSpPr txBox="1"/>
          <p:nvPr/>
        </p:nvSpPr>
        <p:spPr>
          <a:xfrm>
            <a:off x="3674745" y="3464682"/>
            <a:ext cx="3119120" cy="3008516"/>
          </a:xfrm>
          <a:prstGeom prst="rect">
            <a:avLst/>
          </a:prstGeom>
          <a:noFill/>
        </p:spPr>
        <p:txBody>
          <a:bodyPr wrap="square">
            <a:spAutoFit/>
          </a:bodyPr>
          <a:lstStyle/>
          <a:p>
            <a:pPr algn="l">
              <a:lnSpc>
                <a:spcPts val="2475"/>
              </a:lnSpc>
            </a:pPr>
            <a:r>
              <a:rPr lang="en-US" b="0" u="sng" dirty="0">
                <a:solidFill>
                  <a:srgbClr val="116CAC"/>
                </a:solidFill>
                <a:effectLst/>
                <a:latin typeface="proxima-nova"/>
                <a:hlinkClick r:id="rId5"/>
              </a:rPr>
              <a:t>Collegiate Shooting Programs</a:t>
            </a:r>
            <a:endParaRPr lang="en-US" b="0" dirty="0">
              <a:solidFill>
                <a:srgbClr val="116CAC"/>
              </a:solidFill>
              <a:effectLst/>
              <a:latin typeface="proxima-nova"/>
            </a:endParaRPr>
          </a:p>
          <a:p>
            <a:pPr algn="l">
              <a:spcBef>
                <a:spcPts val="750"/>
              </a:spcBef>
              <a:spcAft>
                <a:spcPts val="750"/>
              </a:spcAft>
            </a:pPr>
            <a:r>
              <a:rPr lang="en-US" b="0" i="0" dirty="0">
                <a:solidFill>
                  <a:srgbClr val="7B8A97"/>
                </a:solidFill>
                <a:effectLst/>
                <a:latin typeface="proxima-nova"/>
              </a:rPr>
              <a:t>Nearly 300 colleges and universities in the U.S. offer shooting programs. If you are an experienced competition shooter and are looking for a potential college or university to attend, use the Collegiate Shooting Sports Directory as a resource. </a:t>
            </a:r>
          </a:p>
        </p:txBody>
      </p:sp>
      <p:pic>
        <p:nvPicPr>
          <p:cNvPr id="11" name="Picture 10">
            <a:extLst>
              <a:ext uri="{FF2B5EF4-FFF2-40B4-BE49-F238E27FC236}">
                <a16:creationId xmlns:a16="http://schemas.microsoft.com/office/drawing/2014/main" id="{3A39D8EC-D0C9-8866-FE37-B7ED4C5D784F}"/>
              </a:ext>
            </a:extLst>
          </p:cNvPr>
          <p:cNvPicPr>
            <a:picLocks noChangeAspect="1"/>
          </p:cNvPicPr>
          <p:nvPr/>
        </p:nvPicPr>
        <p:blipFill>
          <a:blip r:embed="rId6"/>
          <a:stretch>
            <a:fillRect/>
          </a:stretch>
        </p:blipFill>
        <p:spPr>
          <a:xfrm>
            <a:off x="4137660" y="191095"/>
            <a:ext cx="2193290" cy="2957245"/>
          </a:xfrm>
          <a:prstGeom prst="rect">
            <a:avLst/>
          </a:prstGeom>
        </p:spPr>
      </p:pic>
      <p:pic>
        <p:nvPicPr>
          <p:cNvPr id="14" name="Picture 13">
            <a:extLst>
              <a:ext uri="{FF2B5EF4-FFF2-40B4-BE49-F238E27FC236}">
                <a16:creationId xmlns:a16="http://schemas.microsoft.com/office/drawing/2014/main" id="{F528E26F-CBEA-F071-4F89-C9ED9ED10FDD}"/>
              </a:ext>
            </a:extLst>
          </p:cNvPr>
          <p:cNvPicPr>
            <a:picLocks noChangeAspect="1"/>
          </p:cNvPicPr>
          <p:nvPr/>
        </p:nvPicPr>
        <p:blipFill>
          <a:blip r:embed="rId7"/>
          <a:stretch>
            <a:fillRect/>
          </a:stretch>
        </p:blipFill>
        <p:spPr>
          <a:xfrm>
            <a:off x="552952" y="2339522"/>
            <a:ext cx="1942978" cy="1942978"/>
          </a:xfrm>
          <a:prstGeom prst="rect">
            <a:avLst/>
          </a:prstGeom>
        </p:spPr>
      </p:pic>
      <p:pic>
        <p:nvPicPr>
          <p:cNvPr id="15" name="Picture 14">
            <a:extLst>
              <a:ext uri="{FF2B5EF4-FFF2-40B4-BE49-F238E27FC236}">
                <a16:creationId xmlns:a16="http://schemas.microsoft.com/office/drawing/2014/main" id="{520766CE-C50C-BA78-A9CE-C492833F5C61}"/>
              </a:ext>
            </a:extLst>
          </p:cNvPr>
          <p:cNvPicPr>
            <a:picLocks noChangeAspect="1"/>
          </p:cNvPicPr>
          <p:nvPr/>
        </p:nvPicPr>
        <p:blipFill>
          <a:blip r:embed="rId8"/>
          <a:stretch>
            <a:fillRect/>
          </a:stretch>
        </p:blipFill>
        <p:spPr>
          <a:xfrm>
            <a:off x="552951" y="4445828"/>
            <a:ext cx="1942979" cy="1942979"/>
          </a:xfrm>
          <a:prstGeom prst="rect">
            <a:avLst/>
          </a:prstGeom>
        </p:spPr>
      </p:pic>
      <p:pic>
        <p:nvPicPr>
          <p:cNvPr id="16" name="Picture 15">
            <a:extLst>
              <a:ext uri="{FF2B5EF4-FFF2-40B4-BE49-F238E27FC236}">
                <a16:creationId xmlns:a16="http://schemas.microsoft.com/office/drawing/2014/main" id="{E677CAF7-F396-C918-2ECA-EB4EC8EAC9AE}"/>
              </a:ext>
            </a:extLst>
          </p:cNvPr>
          <p:cNvPicPr>
            <a:picLocks noChangeAspect="1"/>
          </p:cNvPicPr>
          <p:nvPr/>
        </p:nvPicPr>
        <p:blipFill>
          <a:blip r:embed="rId9"/>
          <a:stretch>
            <a:fillRect/>
          </a:stretch>
        </p:blipFill>
        <p:spPr>
          <a:xfrm>
            <a:off x="552952" y="191095"/>
            <a:ext cx="1942978" cy="1942978"/>
          </a:xfrm>
          <a:prstGeom prst="rect">
            <a:avLst/>
          </a:prstGeom>
        </p:spPr>
      </p:pic>
    </p:spTree>
    <p:extLst>
      <p:ext uri="{BB962C8B-B14F-4D97-AF65-F5344CB8AC3E}">
        <p14:creationId xmlns:p14="http://schemas.microsoft.com/office/powerpoint/2010/main" val="207066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1803</TotalTime>
  <Words>2240</Words>
  <Application>Microsoft Office PowerPoint</Application>
  <PresentationFormat>Widescreen</PresentationFormat>
  <Paragraphs>177</Paragraphs>
  <Slides>20</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20</vt:i4>
      </vt:variant>
    </vt:vector>
  </HeadingPairs>
  <TitlesOfParts>
    <vt:vector size="42" baseType="lpstr">
      <vt:lpstr>adobe-garamond-pro</vt:lpstr>
      <vt:lpstr>Aptos</vt:lpstr>
      <vt:lpstr>Arial</vt:lpstr>
      <vt:lpstr>Baskerville Old Face</vt:lpstr>
      <vt:lpstr>Calibri</vt:lpstr>
      <vt:lpstr>Calibri Light</vt:lpstr>
      <vt:lpstr>Fira Sans</vt:lpstr>
      <vt:lpstr>Franklin</vt:lpstr>
      <vt:lpstr>Helvetica</vt:lpstr>
      <vt:lpstr>inherit</vt:lpstr>
      <vt:lpstr>Lato</vt:lpstr>
      <vt:lpstr>Merriweather</vt:lpstr>
      <vt:lpstr>Noto Sans</vt:lpstr>
      <vt:lpstr>proxima-nova</vt:lpstr>
      <vt:lpstr>Roboto</vt:lpstr>
      <vt:lpstr>Roboto Condensed</vt:lpstr>
      <vt:lpstr>Times New Roman</vt:lpstr>
      <vt:lpstr>var(--font-sans-vf)</vt:lpstr>
      <vt:lpstr>var(--font-serif-vf)</vt:lpstr>
      <vt:lpstr>var(--wpds-fonts-headline)</vt:lpstr>
      <vt:lpstr>var(--wpds-fonts-subhead)</vt:lpstr>
      <vt:lpstr>Office Theme</vt:lpstr>
      <vt:lpstr>RI Firearm Owners Impact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Brenda Jacob</dc:creator>
  <cp:lastModifiedBy>Brenda Jacob</cp:lastModifiedBy>
  <cp:revision>13</cp:revision>
  <dcterms:created xsi:type="dcterms:W3CDTF">2025-03-03T20:58:22Z</dcterms:created>
  <dcterms:modified xsi:type="dcterms:W3CDTF">2025-03-12T21:29:25Z</dcterms:modified>
</cp:coreProperties>
</file>