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retina" panose="020B0604020202020204" charset="0"/>
      <p:regular r:id="rId7"/>
    </p:embeddedFont>
    <p:embeddedFont>
      <p:font typeface="DM Serif Display" panose="020F0502020204030204" pitchFamily="2" charset="0"/>
      <p:regular r:id="rId8"/>
    </p:embeddedFont>
    <p:embeddedFont>
      <p:font typeface="Glacial Indifference" panose="020B0604020202020204" charset="0"/>
      <p:regular r:id="rId9"/>
    </p:embeddedFont>
    <p:embeddedFont>
      <p:font typeface="Glacial Indifference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683932" y="2276297"/>
            <a:ext cx="3252888" cy="2867203"/>
            <a:chOff x="0" y="0"/>
            <a:chExt cx="4337184" cy="3822937"/>
          </a:xfrm>
        </p:grpSpPr>
        <p:sp>
          <p:nvSpPr>
            <p:cNvPr id="3" name="Freeform 3"/>
            <p:cNvSpPr/>
            <p:nvPr/>
          </p:nvSpPr>
          <p:spPr>
            <a:xfrm rot="-530154" flipH="1">
              <a:off x="227762" y="278745"/>
              <a:ext cx="3881661" cy="3265447"/>
            </a:xfrm>
            <a:custGeom>
              <a:avLst/>
              <a:gdLst/>
              <a:ahLst/>
              <a:cxnLst/>
              <a:rect l="l" t="t" r="r" b="b"/>
              <a:pathLst>
                <a:path w="3881661" h="3265447">
                  <a:moveTo>
                    <a:pt x="3881661" y="0"/>
                  </a:moveTo>
                  <a:lnTo>
                    <a:pt x="0" y="0"/>
                  </a:lnTo>
                  <a:lnTo>
                    <a:pt x="0" y="3265447"/>
                  </a:lnTo>
                  <a:lnTo>
                    <a:pt x="3881661" y="3265447"/>
                  </a:lnTo>
                  <a:lnTo>
                    <a:pt x="3881661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1591813" y="456534"/>
              <a:ext cx="2262423" cy="2909869"/>
            </a:xfrm>
            <a:custGeom>
              <a:avLst/>
              <a:gdLst/>
              <a:ahLst/>
              <a:cxnLst/>
              <a:rect l="l" t="t" r="r" b="b"/>
              <a:pathLst>
                <a:path w="2262423" h="2909869">
                  <a:moveTo>
                    <a:pt x="0" y="0"/>
                  </a:moveTo>
                  <a:lnTo>
                    <a:pt x="2262423" y="0"/>
                  </a:lnTo>
                  <a:lnTo>
                    <a:pt x="2262423" y="2909869"/>
                  </a:lnTo>
                  <a:lnTo>
                    <a:pt x="0" y="29098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234549" y="690909"/>
              <a:ext cx="2357478" cy="2823326"/>
            </a:xfrm>
            <a:custGeom>
              <a:avLst/>
              <a:gdLst/>
              <a:ahLst/>
              <a:cxnLst/>
              <a:rect l="l" t="t" r="r" b="b"/>
              <a:pathLst>
                <a:path w="2357478" h="2823326">
                  <a:moveTo>
                    <a:pt x="0" y="0"/>
                  </a:moveTo>
                  <a:lnTo>
                    <a:pt x="2357478" y="0"/>
                  </a:lnTo>
                  <a:lnTo>
                    <a:pt x="2357478" y="2823327"/>
                  </a:lnTo>
                  <a:lnTo>
                    <a:pt x="0" y="28233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grpSp>
        <p:nvGrpSpPr>
          <p:cNvPr id="6" name="Group 6"/>
          <p:cNvGrpSpPr/>
          <p:nvPr/>
        </p:nvGrpSpPr>
        <p:grpSpPr>
          <a:xfrm>
            <a:off x="15259138" y="519029"/>
            <a:ext cx="2620430" cy="2204436"/>
            <a:chOff x="0" y="0"/>
            <a:chExt cx="3493906" cy="29392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93906" cy="2939248"/>
            </a:xfrm>
            <a:custGeom>
              <a:avLst/>
              <a:gdLst/>
              <a:ahLst/>
              <a:cxnLst/>
              <a:rect l="l" t="t" r="r" b="b"/>
              <a:pathLst>
                <a:path w="3493906" h="2939248">
                  <a:moveTo>
                    <a:pt x="0" y="0"/>
                  </a:moveTo>
                  <a:lnTo>
                    <a:pt x="3493906" y="0"/>
                  </a:lnTo>
                  <a:lnTo>
                    <a:pt x="3493906" y="2939248"/>
                  </a:lnTo>
                  <a:lnTo>
                    <a:pt x="0" y="29392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 rot="774359">
              <a:off x="1343652" y="284135"/>
              <a:ext cx="1703877" cy="1324764"/>
            </a:xfrm>
            <a:custGeom>
              <a:avLst/>
              <a:gdLst/>
              <a:ahLst/>
              <a:cxnLst/>
              <a:rect l="l" t="t" r="r" b="b"/>
              <a:pathLst>
                <a:path w="1703877" h="1324764">
                  <a:moveTo>
                    <a:pt x="0" y="0"/>
                  </a:moveTo>
                  <a:lnTo>
                    <a:pt x="1703877" y="0"/>
                  </a:lnTo>
                  <a:lnTo>
                    <a:pt x="1703877" y="1324765"/>
                  </a:lnTo>
                  <a:lnTo>
                    <a:pt x="0" y="1324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 rot="-583087">
              <a:off x="260973" y="989932"/>
              <a:ext cx="1718741" cy="1153705"/>
            </a:xfrm>
            <a:custGeom>
              <a:avLst/>
              <a:gdLst/>
              <a:ahLst/>
              <a:cxnLst/>
              <a:rect l="l" t="t" r="r" b="b"/>
              <a:pathLst>
                <a:path w="1718741" h="1153705">
                  <a:moveTo>
                    <a:pt x="0" y="0"/>
                  </a:moveTo>
                  <a:lnTo>
                    <a:pt x="1718741" y="0"/>
                  </a:lnTo>
                  <a:lnTo>
                    <a:pt x="1718741" y="1153705"/>
                  </a:lnTo>
                  <a:lnTo>
                    <a:pt x="0" y="11537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 rot="729464">
              <a:off x="1680179" y="1047848"/>
              <a:ext cx="1328716" cy="1708960"/>
            </a:xfrm>
            <a:custGeom>
              <a:avLst/>
              <a:gdLst/>
              <a:ahLst/>
              <a:cxnLst/>
              <a:rect l="l" t="t" r="r" b="b"/>
              <a:pathLst>
                <a:path w="1328716" h="1708960">
                  <a:moveTo>
                    <a:pt x="0" y="0"/>
                  </a:moveTo>
                  <a:lnTo>
                    <a:pt x="1328716" y="0"/>
                  </a:lnTo>
                  <a:lnTo>
                    <a:pt x="1328716" y="1708959"/>
                  </a:lnTo>
                  <a:lnTo>
                    <a:pt x="0" y="17089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1" name="Freeform 11"/>
          <p:cNvSpPr/>
          <p:nvPr/>
        </p:nvSpPr>
        <p:spPr>
          <a:xfrm>
            <a:off x="13459959" y="5143500"/>
            <a:ext cx="3598358" cy="3961651"/>
          </a:xfrm>
          <a:custGeom>
            <a:avLst/>
            <a:gdLst/>
            <a:ahLst/>
            <a:cxnLst/>
            <a:rect l="l" t="t" r="r" b="b"/>
            <a:pathLst>
              <a:path w="3598358" h="3961651">
                <a:moveTo>
                  <a:pt x="0" y="0"/>
                </a:moveTo>
                <a:lnTo>
                  <a:pt x="3598358" y="0"/>
                </a:lnTo>
                <a:lnTo>
                  <a:pt x="3598358" y="3961651"/>
                </a:lnTo>
                <a:lnTo>
                  <a:pt x="0" y="396165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4213" t="-17189" r="-29044" b="-22013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7988442" y="919095"/>
            <a:ext cx="4289679" cy="3581882"/>
            <a:chOff x="0" y="0"/>
            <a:chExt cx="5719573" cy="477584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5719573" cy="4775843"/>
            </a:xfrm>
            <a:custGeom>
              <a:avLst/>
              <a:gdLst/>
              <a:ahLst/>
              <a:cxnLst/>
              <a:rect l="l" t="t" r="r" b="b"/>
              <a:pathLst>
                <a:path w="5719573" h="4775843">
                  <a:moveTo>
                    <a:pt x="0" y="0"/>
                  </a:moveTo>
                  <a:lnTo>
                    <a:pt x="5719573" y="0"/>
                  </a:lnTo>
                  <a:lnTo>
                    <a:pt x="5719573" y="4775843"/>
                  </a:lnTo>
                  <a:lnTo>
                    <a:pt x="0" y="47758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382131" y="2775589"/>
              <a:ext cx="4955311" cy="18611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9635"/>
                </a:lnSpc>
              </a:pPr>
              <a:r>
                <a:rPr lang="en-US" sz="10588" u="none" strike="noStrike">
                  <a:solidFill>
                    <a:srgbClr val="100A71"/>
                  </a:solidFill>
                  <a:latin typeface="DM Serif Display"/>
                </a:rPr>
                <a:t>12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42937" y="1694832"/>
              <a:ext cx="5433698" cy="12833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176"/>
                </a:lnSpc>
              </a:pPr>
              <a:r>
                <a:rPr lang="en-US" sz="5840" spc="-75">
                  <a:solidFill>
                    <a:srgbClr val="100A71"/>
                  </a:solidFill>
                  <a:latin typeface="Cretina"/>
                </a:rPr>
                <a:t>November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711259" y="6530974"/>
            <a:ext cx="2844046" cy="2844046"/>
            <a:chOff x="0" y="0"/>
            <a:chExt cx="3792061" cy="37920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792061" cy="3792061"/>
            </a:xfrm>
            <a:custGeom>
              <a:avLst/>
              <a:gdLst/>
              <a:ahLst/>
              <a:cxnLst/>
              <a:rect l="l" t="t" r="r" b="b"/>
              <a:pathLst>
                <a:path w="3792061" h="3792061">
                  <a:moveTo>
                    <a:pt x="0" y="0"/>
                  </a:moveTo>
                  <a:lnTo>
                    <a:pt x="3792061" y="0"/>
                  </a:lnTo>
                  <a:lnTo>
                    <a:pt x="3792061" y="3792061"/>
                  </a:lnTo>
                  <a:lnTo>
                    <a:pt x="0" y="37920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18" name="Freeform 18"/>
          <p:cNvSpPr/>
          <p:nvPr/>
        </p:nvSpPr>
        <p:spPr>
          <a:xfrm rot="-1955230">
            <a:off x="11288848" y="5724262"/>
            <a:ext cx="1042675" cy="1613424"/>
          </a:xfrm>
          <a:custGeom>
            <a:avLst/>
            <a:gdLst/>
            <a:ahLst/>
            <a:cxnLst/>
            <a:rect l="l" t="t" r="r" b="b"/>
            <a:pathLst>
              <a:path w="1042675" h="1613424">
                <a:moveTo>
                  <a:pt x="0" y="0"/>
                </a:moveTo>
                <a:lnTo>
                  <a:pt x="1042676" y="0"/>
                </a:lnTo>
                <a:lnTo>
                  <a:pt x="1042676" y="1613424"/>
                </a:lnTo>
                <a:lnTo>
                  <a:pt x="0" y="161342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12683932" y="9190946"/>
            <a:ext cx="5150412" cy="79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0"/>
              </a:lnSpc>
            </a:pPr>
            <a:r>
              <a:rPr lang="en-US" sz="1808">
                <a:solidFill>
                  <a:srgbClr val="100A71"/>
                </a:solidFill>
                <a:latin typeface="Glacial Indifference"/>
              </a:rPr>
              <a:t>FISDCares is a joint collaboration with Friendswood ISD and Bay Area Alliance helping FISD students and families through challenging times.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28700" y="4976920"/>
            <a:ext cx="5895501" cy="4611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50"/>
              </a:lnSpc>
            </a:pPr>
            <a:r>
              <a:rPr lang="en-US" sz="3375">
                <a:solidFill>
                  <a:srgbClr val="100A71"/>
                </a:solidFill>
                <a:latin typeface="Glacial Indifference"/>
              </a:rPr>
              <a:t>FISDCares is collecting packages of NEW socks, underwear, and PJs for kids in need this holiday season. You can help by bringing donations with you to church service on </a:t>
            </a:r>
            <a:r>
              <a:rPr lang="en-US" sz="3375">
                <a:solidFill>
                  <a:srgbClr val="100A71"/>
                </a:solidFill>
                <a:latin typeface="Glacial Indifference Bold"/>
              </a:rPr>
              <a:t>Sunday, November 12</a:t>
            </a:r>
            <a:r>
              <a:rPr lang="en-US" sz="3375">
                <a:solidFill>
                  <a:srgbClr val="100A71"/>
                </a:solidFill>
                <a:latin typeface="Glacial Indifference"/>
              </a:rPr>
              <a:t>. ALL sizes (including adult sizes) needed!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1028700" y="1403691"/>
            <a:ext cx="6285932" cy="3476617"/>
            <a:chOff x="0" y="0"/>
            <a:chExt cx="8381243" cy="4635490"/>
          </a:xfrm>
        </p:grpSpPr>
        <p:sp>
          <p:nvSpPr>
            <p:cNvPr id="22" name="TextBox 22"/>
            <p:cNvSpPr txBox="1"/>
            <p:nvPr/>
          </p:nvSpPr>
          <p:spPr>
            <a:xfrm>
              <a:off x="0" y="-323850"/>
              <a:ext cx="8381243" cy="38523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4347"/>
                </a:lnSpc>
              </a:pPr>
              <a:r>
                <a:rPr lang="en-US" sz="17391">
                  <a:solidFill>
                    <a:srgbClr val="100A71"/>
                  </a:solidFill>
                  <a:latin typeface="Cretina"/>
                </a:rPr>
                <a:t>Undie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1991833"/>
              <a:ext cx="7941667" cy="26436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694"/>
                </a:lnSpc>
              </a:pPr>
              <a:r>
                <a:rPr lang="en-US" sz="11924">
                  <a:solidFill>
                    <a:srgbClr val="100A71"/>
                  </a:solidFill>
                  <a:latin typeface="DM Serif Display"/>
                </a:rPr>
                <a:t>SUNDAY</a:t>
              </a:r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28700" y="578735"/>
            <a:ext cx="8115300" cy="728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99"/>
              </a:lnSpc>
            </a:pPr>
            <a:r>
              <a:rPr lang="en-US" sz="2799">
                <a:solidFill>
                  <a:srgbClr val="100A71"/>
                </a:solidFill>
                <a:latin typeface="Glacial Indifference"/>
              </a:rPr>
              <a:t>Help Friendswood ISD families-in-need by participating in 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306859" y="5200650"/>
            <a:ext cx="3652845" cy="1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50"/>
              </a:lnSpc>
            </a:pPr>
            <a:r>
              <a:rPr lang="en-US" sz="3150">
                <a:solidFill>
                  <a:srgbClr val="100A71"/>
                </a:solidFill>
                <a:latin typeface="DM Serif Display"/>
              </a:rPr>
              <a:t>Scan the QR code to donate to FISDCares.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Cretina</vt:lpstr>
      <vt:lpstr>Glacial Indifference Bold</vt:lpstr>
      <vt:lpstr>Glacial Indifference</vt:lpstr>
      <vt:lpstr>Arial</vt:lpstr>
      <vt:lpstr>DM Serif Display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Undie Sunday flyer (Presentation)</dc:title>
  <dc:creator>Tracy, Leslie</dc:creator>
  <cp:lastModifiedBy>Tracy, Leslie</cp:lastModifiedBy>
  <cp:revision>2</cp:revision>
  <dcterms:created xsi:type="dcterms:W3CDTF">2006-08-16T00:00:00Z</dcterms:created>
  <dcterms:modified xsi:type="dcterms:W3CDTF">2023-09-26T21:09:36Z</dcterms:modified>
  <dc:identifier>DAFvk_8Yvx8</dc:identifier>
</cp:coreProperties>
</file>