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31"/>
  </p:notesMasterIdLst>
  <p:handoutMasterIdLst>
    <p:handoutMasterId r:id="rId32"/>
  </p:handoutMasterIdLst>
  <p:sldIdLst>
    <p:sldId id="256" r:id="rId5"/>
    <p:sldId id="312" r:id="rId6"/>
    <p:sldId id="310" r:id="rId7"/>
    <p:sldId id="294" r:id="rId8"/>
    <p:sldId id="298" r:id="rId9"/>
    <p:sldId id="286" r:id="rId10"/>
    <p:sldId id="307" r:id="rId11"/>
    <p:sldId id="299" r:id="rId12"/>
    <p:sldId id="280" r:id="rId13"/>
    <p:sldId id="300" r:id="rId14"/>
    <p:sldId id="301" r:id="rId15"/>
    <p:sldId id="302" r:id="rId16"/>
    <p:sldId id="296" r:id="rId17"/>
    <p:sldId id="303" r:id="rId18"/>
    <p:sldId id="306" r:id="rId19"/>
    <p:sldId id="313" r:id="rId20"/>
    <p:sldId id="314" r:id="rId21"/>
    <p:sldId id="315" r:id="rId22"/>
    <p:sldId id="304" r:id="rId23"/>
    <p:sldId id="305" r:id="rId24"/>
    <p:sldId id="309" r:id="rId25"/>
    <p:sldId id="308" r:id="rId26"/>
    <p:sldId id="283" r:id="rId27"/>
    <p:sldId id="316" r:id="rId28"/>
    <p:sldId id="317"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B81"/>
    <a:srgbClr val="BBCBBE"/>
    <a:srgbClr val="F5BB0E"/>
    <a:srgbClr val="03425B"/>
    <a:srgbClr val="00593E"/>
    <a:srgbClr val="00593D"/>
    <a:srgbClr val="35515A"/>
    <a:srgbClr val="383F42"/>
    <a:srgbClr val="243639"/>
    <a:srgbClr val="39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9E2AF3-AA3A-42AE-86A4-59B41FA0C05A}" v="430" dt="2025-02-10T03:22:13.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840" y="72"/>
      </p:cViewPr>
      <p:guideLst>
        <p:guide orient="horz" pos="2160"/>
        <p:guide pos="3840"/>
      </p:guideLst>
    </p:cSldViewPr>
  </p:slideViewPr>
  <p:notesTextViewPr>
    <p:cViewPr>
      <p:scale>
        <a:sx n="1" d="1"/>
        <a:sy n="1" d="1"/>
      </p:scale>
      <p:origin x="0" y="0"/>
    </p:cViewPr>
  </p:notesTextViewPr>
  <p:notesViewPr>
    <p:cSldViewPr>
      <p:cViewPr varScale="1">
        <p:scale>
          <a:sx n="80" d="100"/>
          <a:sy n="80" d="100"/>
        </p:scale>
        <p:origin x="233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Sheet1!$C$1</c:f>
              <c:strCache>
                <c:ptCount val="1"/>
                <c:pt idx="0">
                  <c:v>Property Tax</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3472027</c:v>
                </c:pt>
                <c:pt idx="1">
                  <c:v>3568185</c:v>
                </c:pt>
                <c:pt idx="2">
                  <c:v>4432353</c:v>
                </c:pt>
                <c:pt idx="3">
                  <c:v>4450411</c:v>
                </c:pt>
                <c:pt idx="4">
                  <c:v>4509274</c:v>
                </c:pt>
              </c:numCache>
            </c:numRef>
          </c:val>
          <c:smooth val="0"/>
          <c:extLst>
            <c:ext xmlns:c16="http://schemas.microsoft.com/office/drawing/2014/chart" uri="{C3380CC4-5D6E-409C-BE32-E72D297353CC}">
              <c16:uniqueId val="{00000001-F29A-477E-A1C8-4FA00BD97C3F}"/>
            </c:ext>
          </c:extLst>
        </c:ser>
        <c:ser>
          <c:idx val="2"/>
          <c:order val="2"/>
          <c:tx>
            <c:strRef>
              <c:f>Sheet1!$D$1</c:f>
              <c:strCache>
                <c:ptCount val="1"/>
                <c:pt idx="0">
                  <c:v>B&amp;O</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4440702</c:v>
                </c:pt>
                <c:pt idx="1">
                  <c:v>4633201</c:v>
                </c:pt>
                <c:pt idx="2">
                  <c:v>5285225</c:v>
                </c:pt>
                <c:pt idx="3">
                  <c:v>6052852</c:v>
                </c:pt>
                <c:pt idx="4">
                  <c:v>6649062</c:v>
                </c:pt>
              </c:numCache>
            </c:numRef>
          </c:val>
          <c:smooth val="0"/>
          <c:extLst>
            <c:ext xmlns:c16="http://schemas.microsoft.com/office/drawing/2014/chart" uri="{C3380CC4-5D6E-409C-BE32-E72D297353CC}">
              <c16:uniqueId val="{00000002-F29A-477E-A1C8-4FA00BD97C3F}"/>
            </c:ext>
          </c:extLst>
        </c:ser>
        <c:ser>
          <c:idx val="3"/>
          <c:order val="3"/>
          <c:tx>
            <c:strRef>
              <c:f>Sheet1!$E$1</c:f>
              <c:strCache>
                <c:ptCount val="1"/>
                <c:pt idx="0">
                  <c:v>Utility</c:v>
                </c:pt>
              </c:strCache>
            </c:strRef>
          </c:tx>
          <c:spPr>
            <a:ln w="76200" cap="rnd">
              <a:solidFill>
                <a:schemeClr val="accent4"/>
              </a:solidFill>
              <a:round/>
            </a:ln>
            <a:effectLst/>
          </c:spPr>
          <c:marker>
            <c:symbol val="circle"/>
            <c:size val="5"/>
            <c:spPr>
              <a:solidFill>
                <a:schemeClr val="accent4"/>
              </a:solidFill>
              <a:ln w="76200">
                <a:solidFill>
                  <a:schemeClr val="accent4"/>
                </a:solidFill>
              </a:ln>
              <a:effectLst/>
            </c:spPr>
          </c:marker>
          <c:cat>
            <c:numRef>
              <c:f>Sheet1!$A$2:$A$6</c:f>
              <c:numCache>
                <c:formatCode>General</c:formatCode>
                <c:ptCount val="5"/>
                <c:pt idx="0">
                  <c:v>2019</c:v>
                </c:pt>
                <c:pt idx="1">
                  <c:v>2020</c:v>
                </c:pt>
                <c:pt idx="2">
                  <c:v>2021</c:v>
                </c:pt>
                <c:pt idx="3">
                  <c:v>2022</c:v>
                </c:pt>
                <c:pt idx="4">
                  <c:v>2023</c:v>
                </c:pt>
              </c:numCache>
            </c:numRef>
          </c:cat>
          <c:val>
            <c:numRef>
              <c:f>Sheet1!$E$2:$E$6</c:f>
              <c:numCache>
                <c:formatCode>#,##0</c:formatCode>
                <c:ptCount val="5"/>
                <c:pt idx="0">
                  <c:v>421737</c:v>
                </c:pt>
                <c:pt idx="1">
                  <c:v>423230</c:v>
                </c:pt>
                <c:pt idx="2">
                  <c:v>439708</c:v>
                </c:pt>
                <c:pt idx="3">
                  <c:v>511472</c:v>
                </c:pt>
                <c:pt idx="4">
                  <c:v>571668</c:v>
                </c:pt>
              </c:numCache>
            </c:numRef>
          </c:val>
          <c:smooth val="0"/>
          <c:extLst>
            <c:ext xmlns:c16="http://schemas.microsoft.com/office/drawing/2014/chart" uri="{C3380CC4-5D6E-409C-BE32-E72D297353CC}">
              <c16:uniqueId val="{00000003-F29A-477E-A1C8-4FA00BD97C3F}"/>
            </c:ext>
          </c:extLst>
        </c:ser>
        <c:ser>
          <c:idx val="4"/>
          <c:order val="4"/>
          <c:tx>
            <c:strRef>
              <c:f>Sheet1!$F$1</c:f>
              <c:strCache>
                <c:ptCount val="1"/>
                <c:pt idx="0">
                  <c:v>REET</c:v>
                </c:pt>
              </c:strCache>
            </c:strRef>
          </c:tx>
          <c:spPr>
            <a:ln w="76200" cap="rnd">
              <a:solidFill>
                <a:schemeClr val="accent5"/>
              </a:solidFill>
              <a:round/>
            </a:ln>
            <a:effectLst/>
          </c:spPr>
          <c:marker>
            <c:symbol val="circle"/>
            <c:size val="5"/>
            <c:spPr>
              <a:solidFill>
                <a:schemeClr val="accent5"/>
              </a:solidFill>
              <a:ln w="76200">
                <a:solidFill>
                  <a:schemeClr val="accent5"/>
                </a:solidFill>
              </a:ln>
              <a:effectLst/>
            </c:spPr>
          </c:marker>
          <c:cat>
            <c:numRef>
              <c:f>Sheet1!$A$2:$A$6</c:f>
              <c:numCache>
                <c:formatCode>General</c:formatCode>
                <c:ptCount val="5"/>
                <c:pt idx="0">
                  <c:v>2019</c:v>
                </c:pt>
                <c:pt idx="1">
                  <c:v>2020</c:v>
                </c:pt>
                <c:pt idx="2">
                  <c:v>2021</c:v>
                </c:pt>
                <c:pt idx="3">
                  <c:v>2022</c:v>
                </c:pt>
                <c:pt idx="4">
                  <c:v>2023</c:v>
                </c:pt>
              </c:numCache>
            </c:numRef>
          </c:cat>
          <c:val>
            <c:numRef>
              <c:f>Sheet1!$F$2:$F$6</c:f>
              <c:numCache>
                <c:formatCode>#,##0</c:formatCode>
                <c:ptCount val="5"/>
                <c:pt idx="0">
                  <c:v>1186273</c:v>
                </c:pt>
                <c:pt idx="1">
                  <c:v>1245078</c:v>
                </c:pt>
                <c:pt idx="2">
                  <c:v>1837324</c:v>
                </c:pt>
                <c:pt idx="3">
                  <c:v>2503190</c:v>
                </c:pt>
                <c:pt idx="4">
                  <c:v>1405796</c:v>
                </c:pt>
              </c:numCache>
            </c:numRef>
          </c:val>
          <c:smooth val="0"/>
          <c:extLst>
            <c:ext xmlns:c16="http://schemas.microsoft.com/office/drawing/2014/chart" uri="{C3380CC4-5D6E-409C-BE32-E72D297353CC}">
              <c16:uniqueId val="{00000004-F29A-477E-A1C8-4FA00BD97C3F}"/>
            </c:ext>
          </c:extLst>
        </c:ser>
        <c:dLbls>
          <c:showLegendKey val="0"/>
          <c:showVal val="0"/>
          <c:showCatName val="0"/>
          <c:showSerName val="0"/>
          <c:showPercent val="0"/>
          <c:showBubbleSize val="0"/>
        </c:dLbls>
        <c:marker val="1"/>
        <c:smooth val="0"/>
        <c:axId val="1168071855"/>
        <c:axId val="1168085295"/>
      </c:lineChart>
      <c:lineChart>
        <c:grouping val="standard"/>
        <c:varyColors val="0"/>
        <c:ser>
          <c:idx val="0"/>
          <c:order val="0"/>
          <c:tx>
            <c:strRef>
              <c:f>Sheet1!$B$1</c:f>
              <c:strCache>
                <c:ptCount val="1"/>
                <c:pt idx="0">
                  <c:v>Sales &amp; Use</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14938729</c:v>
                </c:pt>
                <c:pt idx="1">
                  <c:v>12085940</c:v>
                </c:pt>
                <c:pt idx="2">
                  <c:v>13373541</c:v>
                </c:pt>
                <c:pt idx="3">
                  <c:v>14987050</c:v>
                </c:pt>
                <c:pt idx="4">
                  <c:v>15909174</c:v>
                </c:pt>
              </c:numCache>
            </c:numRef>
          </c:val>
          <c:smooth val="0"/>
          <c:extLst>
            <c:ext xmlns:c16="http://schemas.microsoft.com/office/drawing/2014/chart" uri="{C3380CC4-5D6E-409C-BE32-E72D297353CC}">
              <c16:uniqueId val="{00000000-F29A-477E-A1C8-4FA00BD97C3F}"/>
            </c:ext>
          </c:extLst>
        </c:ser>
        <c:dLbls>
          <c:showLegendKey val="0"/>
          <c:showVal val="0"/>
          <c:showCatName val="0"/>
          <c:showSerName val="0"/>
          <c:showPercent val="0"/>
          <c:showBubbleSize val="0"/>
        </c:dLbls>
        <c:marker val="1"/>
        <c:smooth val="0"/>
        <c:axId val="619090207"/>
        <c:axId val="619089727"/>
      </c:lineChart>
      <c:catAx>
        <c:axId val="1168071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68085295"/>
        <c:crosses val="autoZero"/>
        <c:auto val="1"/>
        <c:lblAlgn val="ctr"/>
        <c:lblOffset val="100"/>
        <c:noMultiLvlLbl val="0"/>
      </c:catAx>
      <c:valAx>
        <c:axId val="1168085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8071855"/>
        <c:crosses val="autoZero"/>
        <c:crossBetween val="between"/>
      </c:valAx>
      <c:valAx>
        <c:axId val="61908972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9090207"/>
        <c:crosses val="max"/>
        <c:crossBetween val="between"/>
      </c:valAx>
      <c:catAx>
        <c:axId val="619090207"/>
        <c:scaling>
          <c:orientation val="minMax"/>
        </c:scaling>
        <c:delete val="1"/>
        <c:axPos val="b"/>
        <c:numFmt formatCode="General" sourceLinked="1"/>
        <c:majorTickMark val="out"/>
        <c:minorTickMark val="none"/>
        <c:tickLblPos val="nextTo"/>
        <c:crossAx val="619089727"/>
        <c:crosses val="autoZero"/>
        <c:auto val="1"/>
        <c:lblAlgn val="ctr"/>
        <c:lblOffset val="100"/>
        <c:noMultiLvlLbl val="0"/>
      </c:catAx>
      <c:spPr>
        <a:noFill/>
        <a:ln>
          <a:noFill/>
        </a:ln>
        <a:effectLst/>
      </c:spPr>
    </c:plotArea>
    <c:legend>
      <c:legendPos val="b"/>
      <c:layout>
        <c:manualLayout>
          <c:xMode val="edge"/>
          <c:yMode val="edge"/>
          <c:x val="0.1208018372703412"/>
          <c:y val="0.94422349344266265"/>
          <c:w val="0.46284076990376205"/>
          <c:h val="5.108167000881113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96064703894905"/>
          <c:y val="4.4531247260627016E-2"/>
          <c:w val="0.75935573625253039"/>
          <c:h val="0.87102344543408938"/>
        </c:manualLayout>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Sheet1!$A$2:$A$23</c:f>
              <c:strCache>
                <c:ptCount val="22"/>
                <c:pt idx="0">
                  <c:v>Buckley</c:v>
                </c:pt>
                <c:pt idx="1">
                  <c:v>Maple Valley</c:v>
                </c:pt>
                <c:pt idx="2">
                  <c:v>Covington</c:v>
                </c:pt>
                <c:pt idx="3">
                  <c:v>Snoqualmie</c:v>
                </c:pt>
                <c:pt idx="4">
                  <c:v>Poulsbo</c:v>
                </c:pt>
                <c:pt idx="5">
                  <c:v>Arlington</c:v>
                </c:pt>
                <c:pt idx="6">
                  <c:v>Snohomish</c:v>
                </c:pt>
                <c:pt idx="7">
                  <c:v>Stanwood</c:v>
                </c:pt>
                <c:pt idx="8">
                  <c:v>Marysville</c:v>
                </c:pt>
                <c:pt idx="9">
                  <c:v>Monroe</c:v>
                </c:pt>
                <c:pt idx="10">
                  <c:v>DuPont</c:v>
                </c:pt>
                <c:pt idx="11">
                  <c:v>Lacey</c:v>
                </c:pt>
                <c:pt idx="12">
                  <c:v>Tumwater</c:v>
                </c:pt>
                <c:pt idx="13">
                  <c:v>Olympia</c:v>
                </c:pt>
                <c:pt idx="14">
                  <c:v>Auburn </c:v>
                </c:pt>
                <c:pt idx="15">
                  <c:v>Issaquah </c:v>
                </c:pt>
                <c:pt idx="16">
                  <c:v>Lake Forest Park</c:v>
                </c:pt>
                <c:pt idx="17">
                  <c:v>Redmond </c:v>
                </c:pt>
                <c:pt idx="18">
                  <c:v>Renton </c:v>
                </c:pt>
                <c:pt idx="19">
                  <c:v>Tacoma</c:v>
                </c:pt>
                <c:pt idx="20">
                  <c:v>Seattle</c:v>
                </c:pt>
                <c:pt idx="21">
                  <c:v>Shoreline</c:v>
                </c:pt>
              </c:strCache>
            </c:strRef>
          </c:cat>
          <c:val>
            <c:numRef>
              <c:f>Sheet1!$B$2:$B$23</c:f>
              <c:numCache>
                <c:formatCode>0.0%</c:formatCode>
                <c:ptCount val="22"/>
                <c:pt idx="0">
                  <c:v>8.2000000000000003E-2</c:v>
                </c:pt>
                <c:pt idx="1">
                  <c:v>8.8999999999999996E-2</c:v>
                </c:pt>
                <c:pt idx="2">
                  <c:v>9.0999999999999998E-2</c:v>
                </c:pt>
                <c:pt idx="3">
                  <c:v>9.1999999999999998E-2</c:v>
                </c:pt>
                <c:pt idx="4">
                  <c:v>9.2999999999999999E-2</c:v>
                </c:pt>
                <c:pt idx="5">
                  <c:v>9.2999999999999999E-2</c:v>
                </c:pt>
                <c:pt idx="6">
                  <c:v>9.2999999999999999E-2</c:v>
                </c:pt>
                <c:pt idx="7">
                  <c:v>9.2999999999999999E-2</c:v>
                </c:pt>
                <c:pt idx="8">
                  <c:v>9.4E-2</c:v>
                </c:pt>
                <c:pt idx="9">
                  <c:v>9.4E-2</c:v>
                </c:pt>
                <c:pt idx="10">
                  <c:v>9.6000000000000002E-2</c:v>
                </c:pt>
                <c:pt idx="11">
                  <c:v>9.6999999999999989E-2</c:v>
                </c:pt>
                <c:pt idx="12">
                  <c:v>9.6999999999999989E-2</c:v>
                </c:pt>
                <c:pt idx="13">
                  <c:v>9.8000000000000004E-2</c:v>
                </c:pt>
                <c:pt idx="14">
                  <c:v>0.10299999999999999</c:v>
                </c:pt>
                <c:pt idx="15">
                  <c:v>0.10299999999999999</c:v>
                </c:pt>
                <c:pt idx="16">
                  <c:v>0.10299999999999999</c:v>
                </c:pt>
                <c:pt idx="17">
                  <c:v>0.10299999999999999</c:v>
                </c:pt>
                <c:pt idx="18">
                  <c:v>0.10299999999999999</c:v>
                </c:pt>
                <c:pt idx="19">
                  <c:v>0.10299999999999999</c:v>
                </c:pt>
                <c:pt idx="20" formatCode="0.00%">
                  <c:v>0.10349999999999999</c:v>
                </c:pt>
                <c:pt idx="21">
                  <c:v>0.104</c:v>
                </c:pt>
              </c:numCache>
            </c:numRef>
          </c:val>
          <c:extLst>
            <c:ext xmlns:c16="http://schemas.microsoft.com/office/drawing/2014/chart" uri="{C3380CC4-5D6E-409C-BE32-E72D297353CC}">
              <c16:uniqueId val="{00000000-0744-45F9-898C-0217DDD1E7F9}"/>
            </c:ext>
          </c:extLst>
        </c:ser>
        <c:dLbls>
          <c:showLegendKey val="0"/>
          <c:showVal val="0"/>
          <c:showCatName val="0"/>
          <c:showSerName val="0"/>
          <c:showPercent val="0"/>
          <c:showBubbleSize val="0"/>
        </c:dLbls>
        <c:gapWidth val="182"/>
        <c:axId val="1108969375"/>
        <c:axId val="1108969855"/>
      </c:barChart>
      <c:catAx>
        <c:axId val="1108969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08969855"/>
        <c:crosses val="autoZero"/>
        <c:auto val="1"/>
        <c:lblAlgn val="ctr"/>
        <c:lblOffset val="100"/>
        <c:noMultiLvlLbl val="0"/>
      </c:catAx>
      <c:valAx>
        <c:axId val="1108969855"/>
        <c:scaling>
          <c:orientation val="minMax"/>
          <c:max val="0.10500000000000001"/>
          <c:min val="7.5000000000000011E-2"/>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8969375"/>
        <c:crosses val="autoZero"/>
        <c:crossBetween val="between"/>
      </c:valAx>
      <c:spPr>
        <a:noFill/>
        <a:ln>
          <a:solidFill>
            <a:schemeClr val="accent1">
              <a:shade val="1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F1304-CC19-4332-8250-9588279E6C1D}"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B078991B-A87B-497B-8AE9-D65AED585DCF}">
      <dgm:prSet/>
      <dgm:spPr/>
      <dgm:t>
        <a:bodyPr/>
        <a:lstStyle/>
        <a:p>
          <a:r>
            <a:rPr lang="en-US" b="1" dirty="0"/>
            <a:t>Authorized by RCW 36.73 for Cities and Counties and other authorized taxing districts for transportation projects.</a:t>
          </a:r>
        </a:p>
      </dgm:t>
    </dgm:pt>
    <dgm:pt modelId="{3ACC3A4B-CE70-4EA8-92A8-6297ACBD560B}" type="parTrans" cxnId="{D7760440-B2E4-4243-80E2-883FF46A2992}">
      <dgm:prSet/>
      <dgm:spPr/>
      <dgm:t>
        <a:bodyPr/>
        <a:lstStyle/>
        <a:p>
          <a:endParaRPr lang="en-US"/>
        </a:p>
      </dgm:t>
    </dgm:pt>
    <dgm:pt modelId="{9B6B5AE8-6157-472B-A90B-A58CE170E0FF}" type="sibTrans" cxnId="{D7760440-B2E4-4243-80E2-883FF46A2992}">
      <dgm:prSet/>
      <dgm:spPr/>
      <dgm:t>
        <a:bodyPr/>
        <a:lstStyle/>
        <a:p>
          <a:endParaRPr lang="en-US"/>
        </a:p>
      </dgm:t>
    </dgm:pt>
    <dgm:pt modelId="{53EB0F6C-4DB0-4152-9EFB-F7832F1A7CC4}">
      <dgm:prSet/>
      <dgm:spPr/>
      <dgm:t>
        <a:bodyPr/>
        <a:lstStyle/>
        <a:p>
          <a:r>
            <a:rPr lang="en-US" b="1" dirty="0"/>
            <a:t>TBD established by jurisdiction can also be the governing board (such as the City Council also serves as the TBD board)</a:t>
          </a:r>
        </a:p>
      </dgm:t>
    </dgm:pt>
    <dgm:pt modelId="{D4016EBC-6141-4E32-984D-3A8061672FE6}" type="parTrans" cxnId="{4A3C5303-AF72-4C8B-84C6-B0CDFF4E022C}">
      <dgm:prSet/>
      <dgm:spPr/>
      <dgm:t>
        <a:bodyPr/>
        <a:lstStyle/>
        <a:p>
          <a:endParaRPr lang="en-US"/>
        </a:p>
      </dgm:t>
    </dgm:pt>
    <dgm:pt modelId="{A6A77AAA-1DE1-46E8-8C0F-A3660496C62C}" type="sibTrans" cxnId="{4A3C5303-AF72-4C8B-84C6-B0CDFF4E022C}">
      <dgm:prSet/>
      <dgm:spPr/>
      <dgm:t>
        <a:bodyPr/>
        <a:lstStyle/>
        <a:p>
          <a:endParaRPr lang="en-US"/>
        </a:p>
      </dgm:t>
    </dgm:pt>
    <dgm:pt modelId="{00F18E7B-CD15-4297-8623-561F0117AA22}">
      <dgm:prSet/>
      <dgm:spPr/>
      <dgm:t>
        <a:bodyPr/>
        <a:lstStyle/>
        <a:p>
          <a:r>
            <a:rPr lang="en-US" b="1" dirty="0"/>
            <a:t>Can levy up to $40 in annual vehicle license fees and/or (as of 1/1/2022) a councilmanic imposition of a .1% sales tax by a simple majority.</a:t>
          </a:r>
        </a:p>
      </dgm:t>
    </dgm:pt>
    <dgm:pt modelId="{594EE0A9-01B5-4014-AC43-7A0CA16B5043}" type="parTrans" cxnId="{64EE76E3-57AC-48CA-AA6D-48DEB368BD17}">
      <dgm:prSet/>
      <dgm:spPr/>
      <dgm:t>
        <a:bodyPr/>
        <a:lstStyle/>
        <a:p>
          <a:endParaRPr lang="en-US"/>
        </a:p>
      </dgm:t>
    </dgm:pt>
    <dgm:pt modelId="{93751A17-2673-4915-B454-43614C325FDE}" type="sibTrans" cxnId="{64EE76E3-57AC-48CA-AA6D-48DEB368BD17}">
      <dgm:prSet/>
      <dgm:spPr/>
      <dgm:t>
        <a:bodyPr/>
        <a:lstStyle/>
        <a:p>
          <a:endParaRPr lang="en-US"/>
        </a:p>
      </dgm:t>
    </dgm:pt>
    <dgm:pt modelId="{AC91D4F0-9E5C-4399-8065-187A046DF8BB}">
      <dgm:prSet/>
      <dgm:spPr/>
      <dgm:t>
        <a:bodyPr/>
        <a:lstStyle/>
        <a:p>
          <a:r>
            <a:rPr lang="en-US" b="1" dirty="0"/>
            <a:t>Revenues can be used for a combination of maintenance, operations or capital projects.</a:t>
          </a:r>
        </a:p>
      </dgm:t>
    </dgm:pt>
    <dgm:pt modelId="{253585A4-226C-497B-B1D4-747FD484C025}" type="parTrans" cxnId="{7FC166D9-7BA8-4812-AE9F-DCBB9423C1A4}">
      <dgm:prSet/>
      <dgm:spPr/>
      <dgm:t>
        <a:bodyPr/>
        <a:lstStyle/>
        <a:p>
          <a:endParaRPr lang="en-US"/>
        </a:p>
      </dgm:t>
    </dgm:pt>
    <dgm:pt modelId="{414D12FD-CD38-432C-AE4E-BFBF3B97629D}" type="sibTrans" cxnId="{7FC166D9-7BA8-4812-AE9F-DCBB9423C1A4}">
      <dgm:prSet/>
      <dgm:spPr/>
      <dgm:t>
        <a:bodyPr/>
        <a:lstStyle/>
        <a:p>
          <a:endParaRPr lang="en-US"/>
        </a:p>
      </dgm:t>
    </dgm:pt>
    <dgm:pt modelId="{E9E7E4F1-DD3C-459D-B9D5-F0EAD3B613E9}" type="pres">
      <dgm:prSet presAssocID="{C7EF1304-CC19-4332-8250-9588279E6C1D}" presName="root" presStyleCnt="0">
        <dgm:presLayoutVars>
          <dgm:dir/>
          <dgm:resizeHandles val="exact"/>
        </dgm:presLayoutVars>
      </dgm:prSet>
      <dgm:spPr/>
    </dgm:pt>
    <dgm:pt modelId="{0E8BE745-F741-4777-817C-54750FB00B8C}" type="pres">
      <dgm:prSet presAssocID="{C7EF1304-CC19-4332-8250-9588279E6C1D}" presName="container" presStyleCnt="0">
        <dgm:presLayoutVars>
          <dgm:dir/>
          <dgm:resizeHandles val="exact"/>
        </dgm:presLayoutVars>
      </dgm:prSet>
      <dgm:spPr/>
    </dgm:pt>
    <dgm:pt modelId="{BBEDFE1F-7A29-4050-A290-567E32B4D172}" type="pres">
      <dgm:prSet presAssocID="{B078991B-A87B-497B-8AE9-D65AED585DCF}" presName="compNode" presStyleCnt="0"/>
      <dgm:spPr/>
    </dgm:pt>
    <dgm:pt modelId="{E2935331-E42C-446D-BBA9-8F775B36584A}" type="pres">
      <dgm:prSet presAssocID="{B078991B-A87B-497B-8AE9-D65AED585DCF}" presName="iconBgRect" presStyleLbl="bgShp" presStyleIdx="0" presStyleCnt="4"/>
      <dgm:spPr>
        <a:solidFill>
          <a:schemeClr val="accent4">
            <a:lumMod val="20000"/>
            <a:lumOff val="80000"/>
          </a:schemeClr>
        </a:solidFill>
      </dgm:spPr>
    </dgm:pt>
    <dgm:pt modelId="{18DBE3BD-BA3F-4E48-8A90-514385E3F9B4}" type="pres">
      <dgm:prSet presAssocID="{B078991B-A87B-497B-8AE9-D65AED585D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xi"/>
        </a:ext>
      </dgm:extLst>
    </dgm:pt>
    <dgm:pt modelId="{120C3EAF-2948-48AC-834E-B3079B3B39D2}" type="pres">
      <dgm:prSet presAssocID="{B078991B-A87B-497B-8AE9-D65AED585DCF}" presName="spaceRect" presStyleCnt="0"/>
      <dgm:spPr/>
    </dgm:pt>
    <dgm:pt modelId="{400B9A4A-681E-48B1-88A8-FE1B804C1E93}" type="pres">
      <dgm:prSet presAssocID="{B078991B-A87B-497B-8AE9-D65AED585DCF}" presName="textRect" presStyleLbl="revTx" presStyleIdx="0" presStyleCnt="4">
        <dgm:presLayoutVars>
          <dgm:chMax val="1"/>
          <dgm:chPref val="1"/>
        </dgm:presLayoutVars>
      </dgm:prSet>
      <dgm:spPr/>
    </dgm:pt>
    <dgm:pt modelId="{C352AB1A-4AE0-44C9-B26D-3342227496EB}" type="pres">
      <dgm:prSet presAssocID="{9B6B5AE8-6157-472B-A90B-A58CE170E0FF}" presName="sibTrans" presStyleLbl="sibTrans2D1" presStyleIdx="0" presStyleCnt="0"/>
      <dgm:spPr/>
    </dgm:pt>
    <dgm:pt modelId="{B80DBA7A-9D34-4885-A297-0D1110418869}" type="pres">
      <dgm:prSet presAssocID="{53EB0F6C-4DB0-4152-9EFB-F7832F1A7CC4}" presName="compNode" presStyleCnt="0"/>
      <dgm:spPr/>
    </dgm:pt>
    <dgm:pt modelId="{A2BF2E19-843A-4ED5-9475-F946DCD87057}" type="pres">
      <dgm:prSet presAssocID="{53EB0F6C-4DB0-4152-9EFB-F7832F1A7CC4}" presName="iconBgRect" presStyleLbl="bgShp" presStyleIdx="1" presStyleCnt="4"/>
      <dgm:spPr>
        <a:solidFill>
          <a:schemeClr val="accent4">
            <a:lumMod val="20000"/>
            <a:lumOff val="80000"/>
          </a:schemeClr>
        </a:solidFill>
      </dgm:spPr>
    </dgm:pt>
    <dgm:pt modelId="{6B1496F2-9735-4D3B-8276-7B8A29007A5D}" type="pres">
      <dgm:prSet presAssocID="{53EB0F6C-4DB0-4152-9EFB-F7832F1A7C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71EC5F32-3A77-4129-A227-FB3A4F889B92}" type="pres">
      <dgm:prSet presAssocID="{53EB0F6C-4DB0-4152-9EFB-F7832F1A7CC4}" presName="spaceRect" presStyleCnt="0"/>
      <dgm:spPr/>
    </dgm:pt>
    <dgm:pt modelId="{59ADA089-4A06-4578-9ED5-3CFDBDE15E09}" type="pres">
      <dgm:prSet presAssocID="{53EB0F6C-4DB0-4152-9EFB-F7832F1A7CC4}" presName="textRect" presStyleLbl="revTx" presStyleIdx="1" presStyleCnt="4">
        <dgm:presLayoutVars>
          <dgm:chMax val="1"/>
          <dgm:chPref val="1"/>
        </dgm:presLayoutVars>
      </dgm:prSet>
      <dgm:spPr/>
    </dgm:pt>
    <dgm:pt modelId="{9D5BB51D-2245-45C6-AB2F-634550A748B8}" type="pres">
      <dgm:prSet presAssocID="{A6A77AAA-1DE1-46E8-8C0F-A3660496C62C}" presName="sibTrans" presStyleLbl="sibTrans2D1" presStyleIdx="0" presStyleCnt="0"/>
      <dgm:spPr/>
    </dgm:pt>
    <dgm:pt modelId="{E39BD934-AA4F-4E9F-AA47-46E66C750057}" type="pres">
      <dgm:prSet presAssocID="{00F18E7B-CD15-4297-8623-561F0117AA22}" presName="compNode" presStyleCnt="0"/>
      <dgm:spPr/>
    </dgm:pt>
    <dgm:pt modelId="{4DE48649-EE8B-477E-83AD-532C1A9EAAF1}" type="pres">
      <dgm:prSet presAssocID="{00F18E7B-CD15-4297-8623-561F0117AA22}" presName="iconBgRect" presStyleLbl="bgShp" presStyleIdx="2" presStyleCnt="4"/>
      <dgm:spPr>
        <a:solidFill>
          <a:schemeClr val="accent4">
            <a:lumMod val="20000"/>
            <a:lumOff val="80000"/>
          </a:schemeClr>
        </a:solidFill>
      </dgm:spPr>
    </dgm:pt>
    <dgm:pt modelId="{899B43BD-423D-467B-B0F8-B01C90F1FC59}" type="pres">
      <dgm:prSet presAssocID="{00F18E7B-CD15-4297-8623-561F0117AA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ctor"/>
        </a:ext>
      </dgm:extLst>
    </dgm:pt>
    <dgm:pt modelId="{D58B34E0-4494-4D02-9412-107EB87EDC68}" type="pres">
      <dgm:prSet presAssocID="{00F18E7B-CD15-4297-8623-561F0117AA22}" presName="spaceRect" presStyleCnt="0"/>
      <dgm:spPr/>
    </dgm:pt>
    <dgm:pt modelId="{2C1A4C03-422C-43FE-95F0-9697180D7B04}" type="pres">
      <dgm:prSet presAssocID="{00F18E7B-CD15-4297-8623-561F0117AA22}" presName="textRect" presStyleLbl="revTx" presStyleIdx="2" presStyleCnt="4">
        <dgm:presLayoutVars>
          <dgm:chMax val="1"/>
          <dgm:chPref val="1"/>
        </dgm:presLayoutVars>
      </dgm:prSet>
      <dgm:spPr/>
    </dgm:pt>
    <dgm:pt modelId="{970CC81B-91D8-43E5-BB63-235EE00CCFEF}" type="pres">
      <dgm:prSet presAssocID="{93751A17-2673-4915-B454-43614C325FDE}" presName="sibTrans" presStyleLbl="sibTrans2D1" presStyleIdx="0" presStyleCnt="0"/>
      <dgm:spPr/>
    </dgm:pt>
    <dgm:pt modelId="{220B1A90-8A53-4BAF-9BCF-3729FE9C62E5}" type="pres">
      <dgm:prSet presAssocID="{AC91D4F0-9E5C-4399-8065-187A046DF8BB}" presName="compNode" presStyleCnt="0"/>
      <dgm:spPr/>
    </dgm:pt>
    <dgm:pt modelId="{CBB0FAB2-27B5-4635-AAB1-D619CA68B63A}" type="pres">
      <dgm:prSet presAssocID="{AC91D4F0-9E5C-4399-8065-187A046DF8BB}" presName="iconBgRect" presStyleLbl="bgShp" presStyleIdx="3" presStyleCnt="4"/>
      <dgm:spPr>
        <a:solidFill>
          <a:schemeClr val="accent4">
            <a:lumMod val="20000"/>
            <a:lumOff val="80000"/>
          </a:schemeClr>
        </a:solidFill>
      </dgm:spPr>
    </dgm:pt>
    <dgm:pt modelId="{2038085D-9A92-4045-BB41-5107CAF43A52}" type="pres">
      <dgm:prSet presAssocID="{AC91D4F0-9E5C-4399-8065-187A046DF8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B62A88E2-2992-4CE6-B45D-633AF2D4C967}" type="pres">
      <dgm:prSet presAssocID="{AC91D4F0-9E5C-4399-8065-187A046DF8BB}" presName="spaceRect" presStyleCnt="0"/>
      <dgm:spPr/>
    </dgm:pt>
    <dgm:pt modelId="{AF0A450F-5537-4A05-904B-29DF62EAE11B}" type="pres">
      <dgm:prSet presAssocID="{AC91D4F0-9E5C-4399-8065-187A046DF8BB}" presName="textRect" presStyleLbl="revTx" presStyleIdx="3" presStyleCnt="4">
        <dgm:presLayoutVars>
          <dgm:chMax val="1"/>
          <dgm:chPref val="1"/>
        </dgm:presLayoutVars>
      </dgm:prSet>
      <dgm:spPr/>
    </dgm:pt>
  </dgm:ptLst>
  <dgm:cxnLst>
    <dgm:cxn modelId="{4A3C5303-AF72-4C8B-84C6-B0CDFF4E022C}" srcId="{C7EF1304-CC19-4332-8250-9588279E6C1D}" destId="{53EB0F6C-4DB0-4152-9EFB-F7832F1A7CC4}" srcOrd="1" destOrd="0" parTransId="{D4016EBC-6141-4E32-984D-3A8061672FE6}" sibTransId="{A6A77AAA-1DE1-46E8-8C0F-A3660496C62C}"/>
    <dgm:cxn modelId="{D7760440-B2E4-4243-80E2-883FF46A2992}" srcId="{C7EF1304-CC19-4332-8250-9588279E6C1D}" destId="{B078991B-A87B-497B-8AE9-D65AED585DCF}" srcOrd="0" destOrd="0" parTransId="{3ACC3A4B-CE70-4EA8-92A8-6297ACBD560B}" sibTransId="{9B6B5AE8-6157-472B-A90B-A58CE170E0FF}"/>
    <dgm:cxn modelId="{05252645-F08F-4DE4-8007-CEB7F6D2C256}" type="presOf" srcId="{C7EF1304-CC19-4332-8250-9588279E6C1D}" destId="{E9E7E4F1-DD3C-459D-B9D5-F0EAD3B613E9}" srcOrd="0" destOrd="0" presId="urn:microsoft.com/office/officeart/2018/2/layout/IconCircleList"/>
    <dgm:cxn modelId="{8F82CB54-2F6F-460C-B260-D79B5DD34EEC}" type="presOf" srcId="{53EB0F6C-4DB0-4152-9EFB-F7832F1A7CC4}" destId="{59ADA089-4A06-4578-9ED5-3CFDBDE15E09}" srcOrd="0" destOrd="0" presId="urn:microsoft.com/office/officeart/2018/2/layout/IconCircleList"/>
    <dgm:cxn modelId="{24EA097E-746D-4766-AC38-4ED0675C52A3}" type="presOf" srcId="{9B6B5AE8-6157-472B-A90B-A58CE170E0FF}" destId="{C352AB1A-4AE0-44C9-B26D-3342227496EB}" srcOrd="0" destOrd="0" presId="urn:microsoft.com/office/officeart/2018/2/layout/IconCircleList"/>
    <dgm:cxn modelId="{4CE5BB85-6CDF-4A6A-85FC-3F4D0DBB971C}" type="presOf" srcId="{93751A17-2673-4915-B454-43614C325FDE}" destId="{970CC81B-91D8-43E5-BB63-235EE00CCFEF}" srcOrd="0" destOrd="0" presId="urn:microsoft.com/office/officeart/2018/2/layout/IconCircleList"/>
    <dgm:cxn modelId="{16BB5DA5-5429-4689-B14C-5CEE2DA085A2}" type="presOf" srcId="{00F18E7B-CD15-4297-8623-561F0117AA22}" destId="{2C1A4C03-422C-43FE-95F0-9697180D7B04}" srcOrd="0" destOrd="0" presId="urn:microsoft.com/office/officeart/2018/2/layout/IconCircleList"/>
    <dgm:cxn modelId="{A70FA1AA-108B-457C-B1E8-422C1962E8BC}" type="presOf" srcId="{AC91D4F0-9E5C-4399-8065-187A046DF8BB}" destId="{AF0A450F-5537-4A05-904B-29DF62EAE11B}" srcOrd="0" destOrd="0" presId="urn:microsoft.com/office/officeart/2018/2/layout/IconCircleList"/>
    <dgm:cxn modelId="{886A47AF-B38E-4BDC-ABFF-A59DCB6C1BF7}" type="presOf" srcId="{A6A77AAA-1DE1-46E8-8C0F-A3660496C62C}" destId="{9D5BB51D-2245-45C6-AB2F-634550A748B8}" srcOrd="0" destOrd="0" presId="urn:microsoft.com/office/officeart/2018/2/layout/IconCircleList"/>
    <dgm:cxn modelId="{7FC166D9-7BA8-4812-AE9F-DCBB9423C1A4}" srcId="{C7EF1304-CC19-4332-8250-9588279E6C1D}" destId="{AC91D4F0-9E5C-4399-8065-187A046DF8BB}" srcOrd="3" destOrd="0" parTransId="{253585A4-226C-497B-B1D4-747FD484C025}" sibTransId="{414D12FD-CD38-432C-AE4E-BFBF3B97629D}"/>
    <dgm:cxn modelId="{64EE76E3-57AC-48CA-AA6D-48DEB368BD17}" srcId="{C7EF1304-CC19-4332-8250-9588279E6C1D}" destId="{00F18E7B-CD15-4297-8623-561F0117AA22}" srcOrd="2" destOrd="0" parTransId="{594EE0A9-01B5-4014-AC43-7A0CA16B5043}" sibTransId="{93751A17-2673-4915-B454-43614C325FDE}"/>
    <dgm:cxn modelId="{F9A046FB-30BF-4298-9689-107CCF779A48}" type="presOf" srcId="{B078991B-A87B-497B-8AE9-D65AED585DCF}" destId="{400B9A4A-681E-48B1-88A8-FE1B804C1E93}" srcOrd="0" destOrd="0" presId="urn:microsoft.com/office/officeart/2018/2/layout/IconCircleList"/>
    <dgm:cxn modelId="{989C262F-B651-458C-B5AC-DCB26F3ACB34}" type="presParOf" srcId="{E9E7E4F1-DD3C-459D-B9D5-F0EAD3B613E9}" destId="{0E8BE745-F741-4777-817C-54750FB00B8C}" srcOrd="0" destOrd="0" presId="urn:microsoft.com/office/officeart/2018/2/layout/IconCircleList"/>
    <dgm:cxn modelId="{AF5F860F-49D4-4690-8E88-070CEECB7506}" type="presParOf" srcId="{0E8BE745-F741-4777-817C-54750FB00B8C}" destId="{BBEDFE1F-7A29-4050-A290-567E32B4D172}" srcOrd="0" destOrd="0" presId="urn:microsoft.com/office/officeart/2018/2/layout/IconCircleList"/>
    <dgm:cxn modelId="{1D243648-13D4-46BB-8732-A2D78283AEA7}" type="presParOf" srcId="{BBEDFE1F-7A29-4050-A290-567E32B4D172}" destId="{E2935331-E42C-446D-BBA9-8F775B36584A}" srcOrd="0" destOrd="0" presId="urn:microsoft.com/office/officeart/2018/2/layout/IconCircleList"/>
    <dgm:cxn modelId="{BC8BB5D2-159B-4B3E-A9F6-8C02DEF4C33E}" type="presParOf" srcId="{BBEDFE1F-7A29-4050-A290-567E32B4D172}" destId="{18DBE3BD-BA3F-4E48-8A90-514385E3F9B4}" srcOrd="1" destOrd="0" presId="urn:microsoft.com/office/officeart/2018/2/layout/IconCircleList"/>
    <dgm:cxn modelId="{AC09F7D0-5BBB-493C-B5F6-4F6D0FFFD9F9}" type="presParOf" srcId="{BBEDFE1F-7A29-4050-A290-567E32B4D172}" destId="{120C3EAF-2948-48AC-834E-B3079B3B39D2}" srcOrd="2" destOrd="0" presId="urn:microsoft.com/office/officeart/2018/2/layout/IconCircleList"/>
    <dgm:cxn modelId="{9909BBD5-459A-4174-B5DC-5D9057BF3318}" type="presParOf" srcId="{BBEDFE1F-7A29-4050-A290-567E32B4D172}" destId="{400B9A4A-681E-48B1-88A8-FE1B804C1E93}" srcOrd="3" destOrd="0" presId="urn:microsoft.com/office/officeart/2018/2/layout/IconCircleList"/>
    <dgm:cxn modelId="{AFF3C29A-46FE-4493-9C07-E7A0CAFC836D}" type="presParOf" srcId="{0E8BE745-F741-4777-817C-54750FB00B8C}" destId="{C352AB1A-4AE0-44C9-B26D-3342227496EB}" srcOrd="1" destOrd="0" presId="urn:microsoft.com/office/officeart/2018/2/layout/IconCircleList"/>
    <dgm:cxn modelId="{F448CA0C-FF80-4BC2-BB3A-975B8CDF2CAC}" type="presParOf" srcId="{0E8BE745-F741-4777-817C-54750FB00B8C}" destId="{B80DBA7A-9D34-4885-A297-0D1110418869}" srcOrd="2" destOrd="0" presId="urn:microsoft.com/office/officeart/2018/2/layout/IconCircleList"/>
    <dgm:cxn modelId="{DDB9F044-4838-40E4-A65A-D06A10B1BCAD}" type="presParOf" srcId="{B80DBA7A-9D34-4885-A297-0D1110418869}" destId="{A2BF2E19-843A-4ED5-9475-F946DCD87057}" srcOrd="0" destOrd="0" presId="urn:microsoft.com/office/officeart/2018/2/layout/IconCircleList"/>
    <dgm:cxn modelId="{228EF90B-8551-43CF-BE04-C898A7A810F2}" type="presParOf" srcId="{B80DBA7A-9D34-4885-A297-0D1110418869}" destId="{6B1496F2-9735-4D3B-8276-7B8A29007A5D}" srcOrd="1" destOrd="0" presId="urn:microsoft.com/office/officeart/2018/2/layout/IconCircleList"/>
    <dgm:cxn modelId="{9D2A80A8-8490-4B26-958D-8ACF6D020A01}" type="presParOf" srcId="{B80DBA7A-9D34-4885-A297-0D1110418869}" destId="{71EC5F32-3A77-4129-A227-FB3A4F889B92}" srcOrd="2" destOrd="0" presId="urn:microsoft.com/office/officeart/2018/2/layout/IconCircleList"/>
    <dgm:cxn modelId="{EB1CEDDE-90E8-487F-8DC7-695046344818}" type="presParOf" srcId="{B80DBA7A-9D34-4885-A297-0D1110418869}" destId="{59ADA089-4A06-4578-9ED5-3CFDBDE15E09}" srcOrd="3" destOrd="0" presId="urn:microsoft.com/office/officeart/2018/2/layout/IconCircleList"/>
    <dgm:cxn modelId="{6B177A83-894B-4FD1-8F42-F6FC64981116}" type="presParOf" srcId="{0E8BE745-F741-4777-817C-54750FB00B8C}" destId="{9D5BB51D-2245-45C6-AB2F-634550A748B8}" srcOrd="3" destOrd="0" presId="urn:microsoft.com/office/officeart/2018/2/layout/IconCircleList"/>
    <dgm:cxn modelId="{F98CFE7C-C203-40F9-BFD8-EF6FB98BEDDC}" type="presParOf" srcId="{0E8BE745-F741-4777-817C-54750FB00B8C}" destId="{E39BD934-AA4F-4E9F-AA47-46E66C750057}" srcOrd="4" destOrd="0" presId="urn:microsoft.com/office/officeart/2018/2/layout/IconCircleList"/>
    <dgm:cxn modelId="{963E5C37-B597-44BC-874B-51CD1950BCA3}" type="presParOf" srcId="{E39BD934-AA4F-4E9F-AA47-46E66C750057}" destId="{4DE48649-EE8B-477E-83AD-532C1A9EAAF1}" srcOrd="0" destOrd="0" presId="urn:microsoft.com/office/officeart/2018/2/layout/IconCircleList"/>
    <dgm:cxn modelId="{A19A8765-18EF-422D-9319-07DCE749F614}" type="presParOf" srcId="{E39BD934-AA4F-4E9F-AA47-46E66C750057}" destId="{899B43BD-423D-467B-B0F8-B01C90F1FC59}" srcOrd="1" destOrd="0" presId="urn:microsoft.com/office/officeart/2018/2/layout/IconCircleList"/>
    <dgm:cxn modelId="{D4B9BDE1-8A35-42A7-9D0C-77A0388859AF}" type="presParOf" srcId="{E39BD934-AA4F-4E9F-AA47-46E66C750057}" destId="{D58B34E0-4494-4D02-9412-107EB87EDC68}" srcOrd="2" destOrd="0" presId="urn:microsoft.com/office/officeart/2018/2/layout/IconCircleList"/>
    <dgm:cxn modelId="{2639FAA3-FF9A-4C71-9E4B-B129694F6F4B}" type="presParOf" srcId="{E39BD934-AA4F-4E9F-AA47-46E66C750057}" destId="{2C1A4C03-422C-43FE-95F0-9697180D7B04}" srcOrd="3" destOrd="0" presId="urn:microsoft.com/office/officeart/2018/2/layout/IconCircleList"/>
    <dgm:cxn modelId="{865B955A-9DE6-4C6F-861B-E4507D367BF1}" type="presParOf" srcId="{0E8BE745-F741-4777-817C-54750FB00B8C}" destId="{970CC81B-91D8-43E5-BB63-235EE00CCFEF}" srcOrd="5" destOrd="0" presId="urn:microsoft.com/office/officeart/2018/2/layout/IconCircleList"/>
    <dgm:cxn modelId="{881193C6-9D3B-489B-92F4-7D83DAB21587}" type="presParOf" srcId="{0E8BE745-F741-4777-817C-54750FB00B8C}" destId="{220B1A90-8A53-4BAF-9BCF-3729FE9C62E5}" srcOrd="6" destOrd="0" presId="urn:microsoft.com/office/officeart/2018/2/layout/IconCircleList"/>
    <dgm:cxn modelId="{671C0E6D-7CB8-456E-B7EC-ED61D25C221F}" type="presParOf" srcId="{220B1A90-8A53-4BAF-9BCF-3729FE9C62E5}" destId="{CBB0FAB2-27B5-4635-AAB1-D619CA68B63A}" srcOrd="0" destOrd="0" presId="urn:microsoft.com/office/officeart/2018/2/layout/IconCircleList"/>
    <dgm:cxn modelId="{D27E65AC-B22A-4BB7-AAB3-5992817568BA}" type="presParOf" srcId="{220B1A90-8A53-4BAF-9BCF-3729FE9C62E5}" destId="{2038085D-9A92-4045-BB41-5107CAF43A52}" srcOrd="1" destOrd="0" presId="urn:microsoft.com/office/officeart/2018/2/layout/IconCircleList"/>
    <dgm:cxn modelId="{47EDB9EA-1238-463C-90BB-4C508D6C9072}" type="presParOf" srcId="{220B1A90-8A53-4BAF-9BCF-3729FE9C62E5}" destId="{B62A88E2-2992-4CE6-B45D-633AF2D4C967}" srcOrd="2" destOrd="0" presId="urn:microsoft.com/office/officeart/2018/2/layout/IconCircleList"/>
    <dgm:cxn modelId="{79FE1EC4-5094-4BE6-9895-ABD4CB1F71D7}" type="presParOf" srcId="{220B1A90-8A53-4BAF-9BCF-3729FE9C62E5}" destId="{AF0A450F-5537-4A05-904B-29DF62EAE11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35331-E42C-446D-BBA9-8F775B36584A}">
      <dsp:nvSpPr>
        <dsp:cNvPr id="0" name=""/>
        <dsp:cNvSpPr/>
      </dsp:nvSpPr>
      <dsp:spPr>
        <a:xfrm>
          <a:off x="289845" y="679574"/>
          <a:ext cx="1375920" cy="1375920"/>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18DBE3BD-BA3F-4E48-8A90-514385E3F9B4}">
      <dsp:nvSpPr>
        <dsp:cNvPr id="0" name=""/>
        <dsp:cNvSpPr/>
      </dsp:nvSpPr>
      <dsp:spPr>
        <a:xfrm>
          <a:off x="578788" y="968518"/>
          <a:ext cx="798033" cy="7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B9A4A-681E-48B1-88A8-FE1B804C1E93}">
      <dsp:nvSpPr>
        <dsp:cNvPr id="0" name=""/>
        <dsp:cNvSpPr/>
      </dsp:nvSpPr>
      <dsp:spPr>
        <a:xfrm>
          <a:off x="1960605" y="67957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Authorized by RCW 36.73 for Cities and Counties and other authorized taxing districts for transportation projects.</a:t>
          </a:r>
        </a:p>
      </dsp:txBody>
      <dsp:txXfrm>
        <a:off x="1960605" y="679574"/>
        <a:ext cx="3243239" cy="1375920"/>
      </dsp:txXfrm>
    </dsp:sp>
    <dsp:sp modelId="{A2BF2E19-843A-4ED5-9475-F946DCD87057}">
      <dsp:nvSpPr>
        <dsp:cNvPr id="0" name=""/>
        <dsp:cNvSpPr/>
      </dsp:nvSpPr>
      <dsp:spPr>
        <a:xfrm>
          <a:off x="5768955" y="679574"/>
          <a:ext cx="1375920" cy="1375920"/>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6B1496F2-9735-4D3B-8276-7B8A29007A5D}">
      <dsp:nvSpPr>
        <dsp:cNvPr id="0" name=""/>
        <dsp:cNvSpPr/>
      </dsp:nvSpPr>
      <dsp:spPr>
        <a:xfrm>
          <a:off x="6057898" y="968518"/>
          <a:ext cx="798033" cy="7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ADA089-4A06-4578-9ED5-3CFDBDE15E09}">
      <dsp:nvSpPr>
        <dsp:cNvPr id="0" name=""/>
        <dsp:cNvSpPr/>
      </dsp:nvSpPr>
      <dsp:spPr>
        <a:xfrm>
          <a:off x="7439715" y="679574"/>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TBD established by jurisdiction can also be the governing board (such as the City Council also serves as the TBD board)</a:t>
          </a:r>
        </a:p>
      </dsp:txBody>
      <dsp:txXfrm>
        <a:off x="7439715" y="679574"/>
        <a:ext cx="3243239" cy="1375920"/>
      </dsp:txXfrm>
    </dsp:sp>
    <dsp:sp modelId="{4DE48649-EE8B-477E-83AD-532C1A9EAAF1}">
      <dsp:nvSpPr>
        <dsp:cNvPr id="0" name=""/>
        <dsp:cNvSpPr/>
      </dsp:nvSpPr>
      <dsp:spPr>
        <a:xfrm>
          <a:off x="289845" y="2897505"/>
          <a:ext cx="1375920" cy="1375920"/>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899B43BD-423D-467B-B0F8-B01C90F1FC59}">
      <dsp:nvSpPr>
        <dsp:cNvPr id="0" name=""/>
        <dsp:cNvSpPr/>
      </dsp:nvSpPr>
      <dsp:spPr>
        <a:xfrm>
          <a:off x="578788" y="3186448"/>
          <a:ext cx="798033" cy="798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1A4C03-422C-43FE-95F0-9697180D7B04}">
      <dsp:nvSpPr>
        <dsp:cNvPr id="0" name=""/>
        <dsp:cNvSpPr/>
      </dsp:nvSpPr>
      <dsp:spPr>
        <a:xfrm>
          <a:off x="1960605" y="2897505"/>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Can levy up to $40 in annual vehicle license fees and/or (as of 1/1/2022) a councilmanic imposition of a .1% sales tax by a simple majority.</a:t>
          </a:r>
        </a:p>
      </dsp:txBody>
      <dsp:txXfrm>
        <a:off x="1960605" y="2897505"/>
        <a:ext cx="3243239" cy="1375920"/>
      </dsp:txXfrm>
    </dsp:sp>
    <dsp:sp modelId="{CBB0FAB2-27B5-4635-AAB1-D619CA68B63A}">
      <dsp:nvSpPr>
        <dsp:cNvPr id="0" name=""/>
        <dsp:cNvSpPr/>
      </dsp:nvSpPr>
      <dsp:spPr>
        <a:xfrm>
          <a:off x="5768955" y="2897505"/>
          <a:ext cx="1375920" cy="1375920"/>
        </a:xfrm>
        <a:prstGeom prst="ellipse">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2038085D-9A92-4045-BB41-5107CAF43A52}">
      <dsp:nvSpPr>
        <dsp:cNvPr id="0" name=""/>
        <dsp:cNvSpPr/>
      </dsp:nvSpPr>
      <dsp:spPr>
        <a:xfrm>
          <a:off x="6057898" y="3186448"/>
          <a:ext cx="798033" cy="798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0A450F-5537-4A05-904B-29DF62EAE11B}">
      <dsp:nvSpPr>
        <dsp:cNvPr id="0" name=""/>
        <dsp:cNvSpPr/>
      </dsp:nvSpPr>
      <dsp:spPr>
        <a:xfrm>
          <a:off x="7439715" y="2897505"/>
          <a:ext cx="3243239" cy="137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kern="1200" dirty="0"/>
            <a:t>Revenues can be used for a combination of maintenance, operations or capital projects.</a:t>
          </a:r>
        </a:p>
      </dsp:txBody>
      <dsp:txXfrm>
        <a:off x="7439715" y="2897505"/>
        <a:ext cx="3243239" cy="13759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0.66384</cdr:x>
      <cdr:y>0.9507</cdr:y>
    </cdr:from>
    <cdr:to>
      <cdr:x>0.98</cdr:x>
      <cdr:y>1</cdr:y>
    </cdr:to>
    <cdr:sp macro="" textlink="">
      <cdr:nvSpPr>
        <cdr:cNvPr id="2" name="TextBox 1">
          <a:extLst xmlns:a="http://schemas.openxmlformats.org/drawingml/2006/main">
            <a:ext uri="{FF2B5EF4-FFF2-40B4-BE49-F238E27FC236}">
              <a16:creationId xmlns:a16="http://schemas.microsoft.com/office/drawing/2014/main" id="{B02A6DAD-A8F5-F53D-24B3-F996D6051811}"/>
            </a:ext>
          </a:extLst>
        </cdr:cNvPr>
        <cdr:cNvSpPr txBox="1"/>
      </cdr:nvSpPr>
      <cdr:spPr>
        <a:xfrm xmlns:a="http://schemas.openxmlformats.org/drawingml/2006/main">
          <a:off x="7587671" y="5143499"/>
          <a:ext cx="3613731"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kern="1200" dirty="0"/>
            <a:t>Source: Washington Department of Revenue</a:t>
          </a:r>
          <a:endParaRPr lang="en-US"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57DB7E-ECD6-463A-AEF5-FA083C76AE1A}" type="datetimeFigureOut">
              <a:rPr lang="en-US" smtClean="0"/>
              <a:t>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E4236-91BB-4ED6-9712-D701031D2E24}" type="slidenum">
              <a:rPr lang="en-US" smtClean="0"/>
              <a:t>‹#›</a:t>
            </a:fld>
            <a:endParaRPr lang="en-US"/>
          </a:p>
        </p:txBody>
      </p:sp>
    </p:spTree>
    <p:extLst>
      <p:ext uri="{BB962C8B-B14F-4D97-AF65-F5344CB8AC3E}">
        <p14:creationId xmlns:p14="http://schemas.microsoft.com/office/powerpoint/2010/main" val="165674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D4E1C-1784-4465-9C30-4063BA077A53}" type="datetimeFigureOut">
              <a:rPr lang="en-US" smtClean="0"/>
              <a:t>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A62F2-1EFA-4F17-A286-A860A8576837}" type="slidenum">
              <a:rPr lang="en-US" smtClean="0"/>
              <a:t>‹#›</a:t>
            </a:fld>
            <a:endParaRPr lang="en-US"/>
          </a:p>
        </p:txBody>
      </p:sp>
    </p:spTree>
    <p:extLst>
      <p:ext uri="{BB962C8B-B14F-4D97-AF65-F5344CB8AC3E}">
        <p14:creationId xmlns:p14="http://schemas.microsoft.com/office/powerpoint/2010/main" val="427342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30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6393" y="304800"/>
            <a:ext cx="10056009" cy="914400"/>
          </a:xfrm>
        </p:spPr>
        <p:txBody>
          <a:bodyPr>
            <a:normAutofit/>
          </a:bodyPr>
          <a:lstStyle>
            <a:lvl1pPr marL="0" algn="l" defTabSz="914400" rtl="0" eaLnBrk="1" latinLnBrk="0" hangingPunct="1">
              <a:defRPr lang="en-US" sz="3600" b="0" kern="1200" dirty="0">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371603"/>
            <a:ext cx="109728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sz="2800" b="0">
                <a:latin typeface="+mj-lt"/>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400">
                <a:latin typeface="+mj-lt"/>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000">
                <a:latin typeface="+mj-lt"/>
              </a:defRPr>
            </a:lvl3pPr>
            <a:lvl4pPr>
              <a:defRPr sz="2000">
                <a:latin typeface="Arial Narrow" panose="020B0606020202030204" pitchFamily="34" charset="0"/>
              </a:defRPr>
            </a:lvl4pPr>
            <a:lvl5pPr>
              <a:defRPr sz="2000">
                <a:latin typeface="Arial Narrow" panose="020B0606020202030204" pitchFamily="34" charset="0"/>
              </a:defRPr>
            </a:lvl5pPr>
          </a:lstStyle>
          <a:p>
            <a:pPr lvl="0"/>
            <a:r>
              <a:rPr lang="en-US"/>
              <a:t>Click to 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079A94D6-98E9-43AD-887C-AF16150F03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5" t="-2219" r="66426" b="13455"/>
          <a:stretch/>
        </p:blipFill>
        <p:spPr>
          <a:xfrm>
            <a:off x="594944" y="404443"/>
            <a:ext cx="762000" cy="762001"/>
          </a:xfrm>
          <a:prstGeom prst="rect">
            <a:avLst/>
          </a:prstGeom>
          <a:effectLst/>
        </p:spPr>
      </p:pic>
    </p:spTree>
    <p:extLst>
      <p:ext uri="{BB962C8B-B14F-4D97-AF65-F5344CB8AC3E}">
        <p14:creationId xmlns:p14="http://schemas.microsoft.com/office/powerpoint/2010/main" val="15302449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3"/>
            <a:ext cx="53848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sz="2800">
                <a:latin typeface="+mj-lt"/>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400">
                <a:latin typeface="+mj-lt"/>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000">
                <a:latin typeface="+mj-lt"/>
              </a:defRPr>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371603"/>
            <a:ext cx="5384800" cy="4525963"/>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sz="2800">
                <a:latin typeface="+mj-lt"/>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400">
                <a:latin typeface="+mj-lt"/>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000">
                <a:latin typeface="+mj-lt"/>
              </a:defRPr>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0" name="Title 1"/>
          <p:cNvSpPr>
            <a:spLocks noGrp="1"/>
          </p:cNvSpPr>
          <p:nvPr>
            <p:ph type="title"/>
          </p:nvPr>
        </p:nvSpPr>
        <p:spPr>
          <a:xfrm>
            <a:off x="1526393" y="304800"/>
            <a:ext cx="10056009" cy="914400"/>
          </a:xfrm>
        </p:spPr>
        <p:txBody>
          <a:bodyPr>
            <a:normAutofit/>
          </a:bodyPr>
          <a:lstStyle>
            <a:lvl1pPr marL="0" algn="l" defTabSz="914400" rtl="0" eaLnBrk="1" latinLnBrk="0" hangingPunct="1">
              <a:defRPr lang="en-US" sz="3600" b="0" kern="1200" dirty="0">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0F2D32CE-0207-4E8B-9255-A45246D08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 y="417879"/>
            <a:ext cx="786362" cy="786362"/>
          </a:xfrm>
          <a:prstGeom prst="rect">
            <a:avLst/>
          </a:prstGeom>
          <a:effectLst/>
        </p:spPr>
      </p:pic>
    </p:spTree>
    <p:extLst>
      <p:ext uri="{BB962C8B-B14F-4D97-AF65-F5344CB8AC3E}">
        <p14:creationId xmlns:p14="http://schemas.microsoft.com/office/powerpoint/2010/main" val="88115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5386917" cy="639762"/>
          </a:xfrm>
        </p:spPr>
        <p:txBody>
          <a:bodyPr anchor="b">
            <a:noAutofit/>
          </a:bodyPr>
          <a:lstStyle>
            <a:lvl1pPr marL="0" indent="0">
              <a:buNone/>
              <a:defRPr lang="en-US" sz="2400" b="1" kern="120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35162"/>
            <a:ext cx="5386917" cy="3951288"/>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sz="2800">
                <a:latin typeface="+mj-lt"/>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400">
                <a:latin typeface="+mj-lt"/>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000">
                <a:latin typeface="+mj-lt"/>
              </a:defRPr>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9" y="1295400"/>
            <a:ext cx="5389033"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935162"/>
            <a:ext cx="5389033" cy="3951288"/>
          </a:xfr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sz="2800">
                <a:latin typeface="+mj-lt"/>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400">
                <a:latin typeface="+mj-lt"/>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sz="2000">
                <a:latin typeface="+mj-lt"/>
              </a:defRPr>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Title 1"/>
          <p:cNvSpPr>
            <a:spLocks noGrp="1"/>
          </p:cNvSpPr>
          <p:nvPr>
            <p:ph type="title"/>
          </p:nvPr>
        </p:nvSpPr>
        <p:spPr>
          <a:xfrm>
            <a:off x="1526393" y="304800"/>
            <a:ext cx="10056009" cy="914400"/>
          </a:xfrm>
        </p:spPr>
        <p:txBody>
          <a:bodyPr>
            <a:normAutofit/>
          </a:bodyPr>
          <a:lstStyle>
            <a:lvl1pPr marL="0" algn="l" defTabSz="914400" rtl="0" eaLnBrk="1" latinLnBrk="0" hangingPunct="1">
              <a:defRPr lang="en-US" sz="3600" b="0" kern="1200" dirty="0">
                <a:solidFill>
                  <a:schemeClr val="tx1"/>
                </a:solidFill>
                <a:effectLst/>
                <a:latin typeface="+mj-lt"/>
                <a:ea typeface="+mn-ea"/>
                <a:cs typeface="Arial" panose="020B0604020202020204" pitchFamily="34"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C7F41FEF-BCB6-4DA4-9527-91879B310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 y="417879"/>
            <a:ext cx="786362" cy="786362"/>
          </a:xfrm>
          <a:prstGeom prst="rect">
            <a:avLst/>
          </a:prstGeom>
          <a:effectLst/>
        </p:spPr>
      </p:pic>
    </p:spTree>
    <p:extLst>
      <p:ext uri="{BB962C8B-B14F-4D97-AF65-F5344CB8AC3E}">
        <p14:creationId xmlns:p14="http://schemas.microsoft.com/office/powerpoint/2010/main" val="358931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Slide Option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87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Opt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52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375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16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4F9A0D95-88F7-4BDE-BEFD-E5927D74A0CD}"/>
              </a:ext>
            </a:extLst>
          </p:cNvPr>
          <p:cNvSpPr txBox="1"/>
          <p:nvPr userDrawn="1"/>
        </p:nvSpPr>
        <p:spPr>
          <a:xfrm>
            <a:off x="10871202" y="6428604"/>
            <a:ext cx="984172"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Narrow" panose="020B0606020202030204" pitchFamily="34" charset="0"/>
                <a:ea typeface="+mn-ea"/>
                <a:cs typeface="Times New Roman" panose="02020603050405020304" pitchFamily="18" charset="0"/>
              </a:rPr>
              <a:t>Slide </a:t>
            </a:r>
            <a:fld id="{900C552A-2858-45BF-85E6-1D2C2024FD06}" type="slidenum">
              <a:rPr lang="en-US" sz="1200" kern="1200" baseline="0" smtClean="0">
                <a:solidFill>
                  <a:schemeClr val="tx1"/>
                </a:solidFill>
                <a:latin typeface="Arial Narrow" panose="020B0606020202030204" pitchFamily="34" charset="0"/>
                <a:ea typeface="+mn-ea"/>
                <a:cs typeface="Times New Roman" panose="02020603050405020304" pitchFamily="18" charset="0"/>
              </a:rPr>
              <a:pPr marL="0" marR="0" indent="0" algn="r" defTabSz="914400" rtl="0" eaLnBrk="1" fontAlgn="auto" latinLnBrk="0" hangingPunct="1">
                <a:lnSpc>
                  <a:spcPct val="100000"/>
                </a:lnSpc>
                <a:spcBef>
                  <a:spcPts val="0"/>
                </a:spcBef>
                <a:spcAft>
                  <a:spcPts val="0"/>
                </a:spcAft>
                <a:buClrTx/>
                <a:buSzTx/>
                <a:buFontTx/>
                <a:buNone/>
                <a:tabLst/>
                <a:defRPr/>
              </a:pPr>
              <a:t>‹#›</a:t>
            </a:fld>
            <a:r>
              <a:rPr lang="en-US" sz="1200" kern="1200" baseline="0" dirty="0">
                <a:solidFill>
                  <a:schemeClr val="tx1"/>
                </a:solidFill>
                <a:latin typeface="Arial Narrow" panose="020B0606020202030204" pitchFamily="34" charset="0"/>
                <a:ea typeface="+mn-ea"/>
                <a:cs typeface="Times New Roman" panose="02020603050405020304" pitchFamily="18" charset="0"/>
              </a:rPr>
              <a:t> </a:t>
            </a:r>
          </a:p>
        </p:txBody>
      </p:sp>
      <p:pic>
        <p:nvPicPr>
          <p:cNvPr id="5" name="Picture 4">
            <a:extLst>
              <a:ext uri="{FF2B5EF4-FFF2-40B4-BE49-F238E27FC236}">
                <a16:creationId xmlns:a16="http://schemas.microsoft.com/office/drawing/2014/main" id="{7F6ACD2A-5854-E1DB-8E77-0FBF7E9449FF}"/>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31824" y="6428601"/>
            <a:ext cx="719570" cy="276996"/>
          </a:xfrm>
          <a:prstGeom prst="rect">
            <a:avLst/>
          </a:prstGeom>
        </p:spPr>
      </p:pic>
    </p:spTree>
    <p:extLst>
      <p:ext uri="{BB962C8B-B14F-4D97-AF65-F5344CB8AC3E}">
        <p14:creationId xmlns:p14="http://schemas.microsoft.com/office/powerpoint/2010/main" val="120257562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8" r:id="rId5"/>
    <p:sldLayoutId id="2147483669" r:id="rId6"/>
    <p:sldLayoutId id="2147483667" r:id="rId7"/>
  </p:sldLayoutIdLst>
  <p:txStyles>
    <p:titleStyle>
      <a:lvl1pPr marL="0" algn="l" defTabSz="914400" rtl="0" eaLnBrk="1" latinLnBrk="0" hangingPunct="1">
        <a:spcBef>
          <a:spcPct val="0"/>
        </a:spcBef>
        <a:buNone/>
        <a:defRPr lang="en-US" sz="3600" b="0" kern="1200" baseline="0" dirty="0">
          <a:solidFill>
            <a:schemeClr val="tx1"/>
          </a:solidFill>
          <a:effectLst/>
          <a:latin typeface="+mj-lt"/>
          <a:ea typeface="+mn-ea"/>
          <a:cs typeface="Arial" panose="020B0604020202020204" pitchFamily="34" charset="0"/>
        </a:defRPr>
      </a:lvl1pPr>
    </p:titleStyle>
    <p:bodyStyle>
      <a:lvl1pPr marL="342900" indent="-342900" algn="l" defTabSz="914400" rtl="0" eaLnBrk="1" latinLnBrk="0" hangingPunct="1">
        <a:spcBef>
          <a:spcPct val="20000"/>
        </a:spcBef>
        <a:buClr>
          <a:srgbClr val="4B575D"/>
        </a:buClr>
        <a:buSzPct val="75000"/>
        <a:buFont typeface="Depot New Lt" panose="020B0303000000020004" pitchFamily="34" charset="0"/>
        <a:buChar char="●"/>
        <a:defRPr lang="en-US" sz="2800" b="0" kern="1200" baseline="0" dirty="0" smtClean="0">
          <a:solidFill>
            <a:schemeClr val="tx1"/>
          </a:solidFill>
          <a:latin typeface="+mj-lt"/>
          <a:ea typeface="+mn-ea"/>
          <a:cs typeface="+mn-cs"/>
        </a:defRPr>
      </a:lvl1pPr>
      <a:lvl2pPr marL="800100" indent="-342900" algn="l" defTabSz="914400" rtl="0" eaLnBrk="1" latinLnBrk="0" hangingPunct="1">
        <a:spcBef>
          <a:spcPct val="20000"/>
        </a:spcBef>
        <a:buClr>
          <a:srgbClr val="4B575D"/>
        </a:buClr>
        <a:buFont typeface="Arial Narrow" panose="020B0606020202030204" pitchFamily="34" charset="0"/>
        <a:buChar char="»"/>
        <a:defRPr lang="en-US" sz="2400" kern="1200" dirty="0" smtClean="0">
          <a:solidFill>
            <a:schemeClr val="tx1"/>
          </a:solidFill>
          <a:latin typeface="+mj-lt"/>
          <a:ea typeface="+mn-ea"/>
          <a:cs typeface="+mn-cs"/>
        </a:defRPr>
      </a:lvl2pPr>
      <a:lvl3pPr marL="1257300" indent="-342900" algn="l" defTabSz="914400" rtl="0" eaLnBrk="1" latinLnBrk="0" hangingPunct="1">
        <a:spcBef>
          <a:spcPct val="20000"/>
        </a:spcBef>
        <a:buClr>
          <a:srgbClr val="4B575D"/>
        </a:buClr>
        <a:buFont typeface="Arial Narrow" panose="020B0606020202030204" pitchFamily="34" charset="0"/>
        <a:buChar char="–"/>
        <a:defRPr lang="en-US" sz="2000" kern="1200" dirty="0" smtClean="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dirty="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eattle.gov/city-finance/business-taxes-and-licenses/business-taxes" TargetMode="External"/><Relationship Id="rId2" Type="http://schemas.openxmlformats.org/officeDocument/2006/relationships/hyperlink" Target="https://mrsc.org/explore-topics/finance/data/tax-and-population-data" TargetMode="External"/><Relationship Id="rId1" Type="http://schemas.openxmlformats.org/officeDocument/2006/relationships/slideLayout" Target="../slideLayouts/slideLayout4.xml"/><Relationship Id="rId5" Type="http://schemas.openxmlformats.org/officeDocument/2006/relationships/hyperlink" Target="https://my.spokanecity.org/business/resources/" TargetMode="External"/><Relationship Id="rId4" Type="http://schemas.openxmlformats.org/officeDocument/2006/relationships/hyperlink" Target="https://bellevuewa.gov/city-government/departments/finance/business-taxes/special-local-tax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F366F8-31EA-4572-8AF0-D7A21BD635EF}"/>
              </a:ext>
            </a:extLst>
          </p:cNvPr>
          <p:cNvSpPr/>
          <p:nvPr/>
        </p:nvSpPr>
        <p:spPr>
          <a:xfrm>
            <a:off x="-22762" y="-76106"/>
            <a:ext cx="12265144" cy="7602716"/>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1F5226-D91D-4D8B-B2B7-A549D37A74E1}"/>
              </a:ext>
            </a:extLst>
          </p:cNvPr>
          <p:cNvGrpSpPr/>
          <p:nvPr/>
        </p:nvGrpSpPr>
        <p:grpSpPr>
          <a:xfrm>
            <a:off x="-19880" y="414885"/>
            <a:ext cx="10641752" cy="1496057"/>
            <a:chOff x="-126152" y="-748029"/>
            <a:chExt cx="10641752" cy="1496057"/>
          </a:xfrm>
        </p:grpSpPr>
        <p:grpSp>
          <p:nvGrpSpPr>
            <p:cNvPr id="6" name="Group 5">
              <a:extLst>
                <a:ext uri="{FF2B5EF4-FFF2-40B4-BE49-F238E27FC236}">
                  <a16:creationId xmlns:a16="http://schemas.microsoft.com/office/drawing/2014/main" id="{AE0EEA65-4B33-4DAC-82D4-BDE151332DF9}"/>
                </a:ext>
              </a:extLst>
            </p:cNvPr>
            <p:cNvGrpSpPr/>
            <p:nvPr/>
          </p:nvGrpSpPr>
          <p:grpSpPr>
            <a:xfrm>
              <a:off x="7897975" y="-748029"/>
              <a:ext cx="2617625" cy="1496057"/>
              <a:chOff x="6139415" y="-748029"/>
              <a:chExt cx="2617625" cy="1496057"/>
            </a:xfrm>
          </p:grpSpPr>
          <p:sp>
            <p:nvSpPr>
              <p:cNvPr id="23" name="Chevron 22"/>
              <p:cNvSpPr/>
              <p:nvPr userDrawn="1"/>
            </p:nvSpPr>
            <p:spPr>
              <a:xfrm>
                <a:off x="6139415" y="-739674"/>
                <a:ext cx="1201698" cy="1486137"/>
              </a:xfrm>
              <a:prstGeom prst="chevron">
                <a:avLst>
                  <a:gd name="adj" fmla="val 60881"/>
                </a:avLst>
              </a:prstGeom>
              <a:solidFill>
                <a:srgbClr val="767B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userDrawn="1"/>
            </p:nvSpPr>
            <p:spPr>
              <a:xfrm>
                <a:off x="7555342" y="-738109"/>
                <a:ext cx="1201698" cy="1486137"/>
              </a:xfrm>
              <a:prstGeom prst="chevron">
                <a:avLst>
                  <a:gd name="adj" fmla="val 60881"/>
                </a:avLst>
              </a:prstGeom>
              <a:solidFill>
                <a:srgbClr val="0059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userDrawn="1"/>
            </p:nvSpPr>
            <p:spPr>
              <a:xfrm>
                <a:off x="6846296" y="-748029"/>
                <a:ext cx="1201698" cy="1486137"/>
              </a:xfrm>
              <a:prstGeom prst="chevron">
                <a:avLst>
                  <a:gd name="adj" fmla="val 60881"/>
                </a:avLst>
              </a:prstGeom>
              <a:solidFill>
                <a:srgbClr val="767B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Pentagon 25"/>
            <p:cNvSpPr/>
            <p:nvPr userDrawn="1"/>
          </p:nvSpPr>
          <p:spPr>
            <a:xfrm>
              <a:off x="-126152" y="-739219"/>
              <a:ext cx="8516779" cy="1466295"/>
            </a:xfrm>
            <a:prstGeom prst="homePlat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55581" y="-581523"/>
              <a:ext cx="5788264" cy="1077218"/>
            </a:xfrm>
            <a:prstGeom prst="rect">
              <a:avLst/>
            </a:prstGeom>
            <a:noFill/>
          </p:spPr>
          <p:txBody>
            <a:bodyPr wrap="square" rtlCol="0">
              <a:spAutoFit/>
            </a:bodyPr>
            <a:lstStyle/>
            <a:p>
              <a:r>
                <a:rPr lang="en-US" sz="3200" b="1" dirty="0">
                  <a:latin typeface="Arial Narrow" panose="020B0606020202030204" pitchFamily="34" charset="0"/>
                  <a:cs typeface="Arial" panose="020B0604020202020204" pitchFamily="34" charset="0"/>
                </a:rPr>
                <a:t>Councilmanic Revenue Options </a:t>
              </a:r>
            </a:p>
            <a:p>
              <a:r>
                <a:rPr lang="en-US" sz="3200" b="1" dirty="0">
                  <a:latin typeface="Arial Narrow" panose="020B0606020202030204" pitchFamily="34" charset="0"/>
                  <a:cs typeface="Arial" panose="020B0604020202020204" pitchFamily="34" charset="0"/>
                </a:rPr>
                <a:t>for Local Governments	</a:t>
              </a:r>
            </a:p>
          </p:txBody>
        </p:sp>
        <p:pic>
          <p:nvPicPr>
            <p:cNvPr id="9" name="Picture 8">
              <a:extLst>
                <a:ext uri="{FF2B5EF4-FFF2-40B4-BE49-F238E27FC236}">
                  <a16:creationId xmlns:a16="http://schemas.microsoft.com/office/drawing/2014/main" id="{05997E1D-5917-463B-B006-1EB712601912}"/>
                </a:ext>
              </a:extLst>
            </p:cNvPr>
            <p:cNvPicPr>
              <a:picLocks noChangeAspect="1"/>
            </p:cNvPicPr>
            <p:nvPr/>
          </p:nvPicPr>
          <p:blipFill>
            <a:blip r:embed="rId3">
              <a:extLst>
                <a:ext uri="{28A0092B-C50C-407E-A947-70E740481C1C}">
                  <a14:useLocalDpi xmlns:a14="http://schemas.microsoft.com/office/drawing/2010/main" val="0"/>
                </a:ext>
              </a:extLst>
            </a:blip>
            <a:srcRect l="-2783" t="27554" r="2783" b="31190"/>
            <a:stretch/>
          </p:blipFill>
          <p:spPr>
            <a:xfrm>
              <a:off x="-43473" y="-463272"/>
              <a:ext cx="2216375" cy="914400"/>
            </a:xfrm>
            <a:prstGeom prst="rect">
              <a:avLst/>
            </a:prstGeom>
            <a:blipFill>
              <a:blip r:embed="rId3"/>
              <a:stretch>
                <a:fillRect/>
              </a:stretch>
            </a:blipFill>
          </p:spPr>
        </p:pic>
      </p:grpSp>
      <p:sp>
        <p:nvSpPr>
          <p:cNvPr id="5" name="TextBox 4">
            <a:extLst>
              <a:ext uri="{FF2B5EF4-FFF2-40B4-BE49-F238E27FC236}">
                <a16:creationId xmlns:a16="http://schemas.microsoft.com/office/drawing/2014/main" id="{FA34A6B5-1A00-050F-54F6-F142CEE72D69}"/>
              </a:ext>
            </a:extLst>
          </p:cNvPr>
          <p:cNvSpPr txBox="1"/>
          <p:nvPr/>
        </p:nvSpPr>
        <p:spPr>
          <a:xfrm>
            <a:off x="4448360" y="3625846"/>
            <a:ext cx="6019800" cy="584775"/>
          </a:xfrm>
          <a:prstGeom prst="rect">
            <a:avLst/>
          </a:prstGeom>
          <a:noFill/>
        </p:spPr>
        <p:txBody>
          <a:bodyPr wrap="square" rtlCol="0">
            <a:spAutoFit/>
          </a:bodyPr>
          <a:lstStyle/>
          <a:p>
            <a:pPr algn="r"/>
            <a:r>
              <a:rPr lang="en-US" sz="3200" b="1" dirty="0">
                <a:solidFill>
                  <a:schemeClr val="bg1"/>
                </a:solidFill>
                <a:latin typeface="Arial Narrow" panose="020B0606020202030204" pitchFamily="34" charset="0"/>
              </a:rPr>
              <a:t>T. Robert Hamud, MPA</a:t>
            </a:r>
          </a:p>
        </p:txBody>
      </p:sp>
      <p:sp>
        <p:nvSpPr>
          <p:cNvPr id="7" name="TextBox 6">
            <a:extLst>
              <a:ext uri="{FF2B5EF4-FFF2-40B4-BE49-F238E27FC236}">
                <a16:creationId xmlns:a16="http://schemas.microsoft.com/office/drawing/2014/main" id="{5B05C3DD-6E03-699D-68FF-6060E3A253AA}"/>
              </a:ext>
            </a:extLst>
          </p:cNvPr>
          <p:cNvSpPr txBox="1"/>
          <p:nvPr/>
        </p:nvSpPr>
        <p:spPr>
          <a:xfrm>
            <a:off x="4448360" y="4143601"/>
            <a:ext cx="6019800" cy="400110"/>
          </a:xfrm>
          <a:prstGeom prst="rect">
            <a:avLst/>
          </a:prstGeom>
          <a:noFill/>
        </p:spPr>
        <p:txBody>
          <a:bodyPr wrap="square" rtlCol="0">
            <a:spAutoFit/>
          </a:bodyPr>
          <a:lstStyle/>
          <a:p>
            <a:pPr algn="r"/>
            <a:r>
              <a:rPr lang="en-US" sz="2000" b="1" dirty="0">
                <a:solidFill>
                  <a:schemeClr val="bg1"/>
                </a:solidFill>
                <a:latin typeface="Arial Narrow" panose="020B0606020202030204" pitchFamily="34" charset="0"/>
              </a:rPr>
              <a:t>Project Manager</a:t>
            </a:r>
          </a:p>
        </p:txBody>
      </p:sp>
      <p:pic>
        <p:nvPicPr>
          <p:cNvPr id="12" name="Picture 11" descr="A black and white logo&#10;&#10;Description automatically generated">
            <a:extLst>
              <a:ext uri="{FF2B5EF4-FFF2-40B4-BE49-F238E27FC236}">
                <a16:creationId xmlns:a16="http://schemas.microsoft.com/office/drawing/2014/main" id="{B285A19C-B5DA-765C-C866-D93531EFC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7863" y="5696535"/>
            <a:ext cx="2090019" cy="804545"/>
          </a:xfrm>
          <a:prstGeom prst="rect">
            <a:avLst/>
          </a:prstGeom>
        </p:spPr>
      </p:pic>
    </p:spTree>
    <p:extLst>
      <p:ext uri="{BB962C8B-B14F-4D97-AF65-F5344CB8AC3E}">
        <p14:creationId xmlns:p14="http://schemas.microsoft.com/office/powerpoint/2010/main" val="208039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9000" b="-9000"/>
          </a:stretch>
        </a:blipFill>
        <a:effectLst/>
      </p:bgPr>
    </p:bg>
    <p:spTree>
      <p:nvGrpSpPr>
        <p:cNvPr id="1" name="">
          <a:extLst>
            <a:ext uri="{FF2B5EF4-FFF2-40B4-BE49-F238E27FC236}">
              <a16:creationId xmlns:a16="http://schemas.microsoft.com/office/drawing/2014/main" id="{214F3B47-5550-6224-6D46-EA6EBC867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A9E82-566A-C23C-FE57-F698BE6C4C27}"/>
              </a:ext>
            </a:extLst>
          </p:cNvPr>
          <p:cNvSpPr>
            <a:spLocks noGrp="1"/>
          </p:cNvSpPr>
          <p:nvPr>
            <p:ph type="title"/>
          </p:nvPr>
        </p:nvSpPr>
        <p:spPr/>
        <p:txBody>
          <a:bodyPr>
            <a:normAutofit/>
          </a:bodyPr>
          <a:lstStyle/>
          <a:p>
            <a:r>
              <a:rPr lang="en-US" dirty="0"/>
              <a:t>Property Tax Banked Capacity </a:t>
            </a:r>
          </a:p>
        </p:txBody>
      </p:sp>
      <p:sp>
        <p:nvSpPr>
          <p:cNvPr id="3" name="Content Placeholder 2">
            <a:extLst>
              <a:ext uri="{FF2B5EF4-FFF2-40B4-BE49-F238E27FC236}">
                <a16:creationId xmlns:a16="http://schemas.microsoft.com/office/drawing/2014/main" id="{E046E92F-181E-2A84-F20F-8A455B79F519}"/>
              </a:ext>
            </a:extLst>
          </p:cNvPr>
          <p:cNvSpPr>
            <a:spLocks noGrp="1"/>
          </p:cNvSpPr>
          <p:nvPr>
            <p:ph idx="1"/>
          </p:nvPr>
        </p:nvSpPr>
        <p:spPr>
          <a:xfrm>
            <a:off x="602976" y="1524000"/>
            <a:ext cx="10972800" cy="4525963"/>
          </a:xfrm>
        </p:spPr>
        <p:txBody>
          <a:bodyPr/>
          <a:lstStyle/>
          <a:p>
            <a:r>
              <a:rPr lang="en-US" dirty="0"/>
              <a:t>RCW 84.55.092: Allows jurisdictions to levy maximum capacity dating back to 1986 if not fully taken.</a:t>
            </a:r>
          </a:p>
          <a:p>
            <a:r>
              <a:rPr lang="en-US" dirty="0"/>
              <a:t>Only takes simple majority of governing board during annual property tax levy meeting.</a:t>
            </a:r>
          </a:p>
          <a:p>
            <a:r>
              <a:rPr lang="en-US" dirty="0"/>
              <a:t>Will be one year of a “larger” bump in revenues, then council must pass maximum each year, limited at 1% growth plus newly assessed properties.</a:t>
            </a:r>
          </a:p>
          <a:p>
            <a:endParaRPr lang="en-US" dirty="0"/>
          </a:p>
          <a:p>
            <a:endParaRPr lang="en-US" dirty="0"/>
          </a:p>
        </p:txBody>
      </p:sp>
    </p:spTree>
    <p:extLst>
      <p:ext uri="{BB962C8B-B14F-4D97-AF65-F5344CB8AC3E}">
        <p14:creationId xmlns:p14="http://schemas.microsoft.com/office/powerpoint/2010/main" val="348349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9000" b="-9000"/>
          </a:stretch>
        </a:blipFill>
        <a:effectLst/>
      </p:bgPr>
    </p:bg>
    <p:spTree>
      <p:nvGrpSpPr>
        <p:cNvPr id="1" name="">
          <a:extLst>
            <a:ext uri="{FF2B5EF4-FFF2-40B4-BE49-F238E27FC236}">
              <a16:creationId xmlns:a16="http://schemas.microsoft.com/office/drawing/2014/main" id="{DBA308A0-77C3-208B-60BF-B2E28EA7C6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BE5AF-87DA-3638-3BCE-0EB094C1C71D}"/>
              </a:ext>
            </a:extLst>
          </p:cNvPr>
          <p:cNvSpPr>
            <a:spLocks noGrp="1"/>
          </p:cNvSpPr>
          <p:nvPr>
            <p:ph type="title"/>
          </p:nvPr>
        </p:nvSpPr>
        <p:spPr>
          <a:xfrm>
            <a:off x="1526393" y="304800"/>
            <a:ext cx="10056009" cy="914400"/>
          </a:xfrm>
        </p:spPr>
        <p:txBody>
          <a:bodyPr anchor="ctr">
            <a:normAutofit/>
          </a:bodyPr>
          <a:lstStyle/>
          <a:p>
            <a:r>
              <a:rPr lang="en-US" dirty="0"/>
              <a:t>Transportation Benefit District (TBD) Overview</a:t>
            </a:r>
          </a:p>
        </p:txBody>
      </p:sp>
      <p:graphicFrame>
        <p:nvGraphicFramePr>
          <p:cNvPr id="10" name="Content Placeholder 2">
            <a:extLst>
              <a:ext uri="{FF2B5EF4-FFF2-40B4-BE49-F238E27FC236}">
                <a16:creationId xmlns:a16="http://schemas.microsoft.com/office/drawing/2014/main" id="{93858B51-F149-7E8A-57C0-8E8F464030A0}"/>
              </a:ext>
            </a:extLst>
          </p:cNvPr>
          <p:cNvGraphicFramePr>
            <a:graphicFrameLocks noGrp="1"/>
          </p:cNvGraphicFramePr>
          <p:nvPr>
            <p:ph sz="half" idx="2"/>
            <p:extLst>
              <p:ext uri="{D42A27DB-BD31-4B8C-83A1-F6EECF244321}">
                <p14:modId xmlns:p14="http://schemas.microsoft.com/office/powerpoint/2010/main" val="374677437"/>
              </p:ext>
            </p:extLst>
          </p:nvPr>
        </p:nvGraphicFramePr>
        <p:xfrm>
          <a:off x="609600" y="1371600"/>
          <a:ext cx="10972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235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7000" b="-17000"/>
          </a:stretch>
        </a:blipFill>
        <a:effectLst/>
      </p:bgPr>
    </p:bg>
    <p:spTree>
      <p:nvGrpSpPr>
        <p:cNvPr id="1" name="">
          <a:extLst>
            <a:ext uri="{FF2B5EF4-FFF2-40B4-BE49-F238E27FC236}">
              <a16:creationId xmlns:a16="http://schemas.microsoft.com/office/drawing/2014/main" id="{ADCDFEEC-E0FC-E842-6DB8-55684D4AA0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ABEE8-A5F6-450E-3226-B60B28C5B8C6}"/>
              </a:ext>
            </a:extLst>
          </p:cNvPr>
          <p:cNvSpPr>
            <a:spLocks noGrp="1"/>
          </p:cNvSpPr>
          <p:nvPr>
            <p:ph type="title"/>
          </p:nvPr>
        </p:nvSpPr>
        <p:spPr/>
        <p:txBody>
          <a:bodyPr>
            <a:normAutofit/>
          </a:bodyPr>
          <a:lstStyle/>
          <a:p>
            <a:r>
              <a:rPr lang="en-US" dirty="0"/>
              <a:t>Transportation Benefit District (TBD) Cont’d</a:t>
            </a:r>
          </a:p>
        </p:txBody>
      </p:sp>
      <p:sp>
        <p:nvSpPr>
          <p:cNvPr id="3" name="Content Placeholder 2">
            <a:extLst>
              <a:ext uri="{FF2B5EF4-FFF2-40B4-BE49-F238E27FC236}">
                <a16:creationId xmlns:a16="http://schemas.microsoft.com/office/drawing/2014/main" id="{BFB8BABD-DD98-DA80-A313-6683A4553389}"/>
              </a:ext>
            </a:extLst>
          </p:cNvPr>
          <p:cNvSpPr>
            <a:spLocks noGrp="1"/>
          </p:cNvSpPr>
          <p:nvPr>
            <p:ph idx="1"/>
          </p:nvPr>
        </p:nvSpPr>
        <p:spPr>
          <a:xfrm>
            <a:off x="609600" y="1394617"/>
            <a:ext cx="10972800" cy="4068766"/>
          </a:xfrm>
        </p:spPr>
        <p:txBody>
          <a:bodyPr/>
          <a:lstStyle/>
          <a:p>
            <a:pPr marL="0" indent="0">
              <a:buNone/>
            </a:pPr>
            <a:endParaRPr lang="en-US" dirty="0"/>
          </a:p>
          <a:p>
            <a:r>
              <a:rPr lang="en-US" dirty="0"/>
              <a:t>TBD sales tax implemented by over 80 jurisdictions in Washington.</a:t>
            </a:r>
          </a:p>
          <a:p>
            <a:r>
              <a:rPr lang="en-US" dirty="0"/>
              <a:t>Implementing the .1% sales tax does not preclude the jurisdiction to go to voters for up to an additional .2% sales tax.</a:t>
            </a:r>
          </a:p>
          <a:p>
            <a:r>
              <a:rPr lang="en-US" dirty="0"/>
              <a:t>Repeal can occur by simple majority vote of council.</a:t>
            </a:r>
          </a:p>
          <a:p>
            <a:r>
              <a:rPr lang="en-US" dirty="0"/>
              <a:t>Proceeds can be used for one-time projects, for example, Snoqualmie used a temporary increase in their vehicle license fees to fund an onramp to I-90.</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37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FB93D-9053-1079-7D6D-7C16F512D12B}"/>
              </a:ext>
            </a:extLst>
          </p:cNvPr>
          <p:cNvSpPr>
            <a:spLocks noGrp="1"/>
          </p:cNvSpPr>
          <p:nvPr>
            <p:ph type="title"/>
          </p:nvPr>
        </p:nvSpPr>
        <p:spPr>
          <a:xfrm>
            <a:off x="1519767" y="533400"/>
            <a:ext cx="10056009" cy="829733"/>
          </a:xfrm>
        </p:spPr>
        <p:txBody>
          <a:bodyPr>
            <a:normAutofit fontScale="90000"/>
          </a:bodyPr>
          <a:lstStyle/>
          <a:p>
            <a:r>
              <a:rPr lang="en-US" dirty="0"/>
              <a:t>Puget Sound Selected Sales Tax Rates 2025 (w/TBD)	</a:t>
            </a:r>
          </a:p>
        </p:txBody>
      </p:sp>
      <p:graphicFrame>
        <p:nvGraphicFramePr>
          <p:cNvPr id="9" name="Chart 8">
            <a:extLst>
              <a:ext uri="{FF2B5EF4-FFF2-40B4-BE49-F238E27FC236}">
                <a16:creationId xmlns:a16="http://schemas.microsoft.com/office/drawing/2014/main" id="{8455C60C-D9B7-DF2E-1C94-DBF24DA351BD}"/>
              </a:ext>
            </a:extLst>
          </p:cNvPr>
          <p:cNvGraphicFramePr/>
          <p:nvPr>
            <p:extLst>
              <p:ext uri="{D42A27DB-BD31-4B8C-83A1-F6EECF244321}">
                <p14:modId xmlns:p14="http://schemas.microsoft.com/office/powerpoint/2010/main" val="3024835417"/>
              </p:ext>
            </p:extLst>
          </p:nvPr>
        </p:nvGraphicFramePr>
        <p:xfrm>
          <a:off x="-457200" y="990601"/>
          <a:ext cx="12420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3901B3D-CA6E-1A73-BC84-C2D61028A915}"/>
              </a:ext>
            </a:extLst>
          </p:cNvPr>
          <p:cNvSpPr txBox="1"/>
          <p:nvPr/>
        </p:nvSpPr>
        <p:spPr>
          <a:xfrm>
            <a:off x="1981200" y="6368535"/>
            <a:ext cx="5486400" cy="369332"/>
          </a:xfrm>
          <a:prstGeom prst="rect">
            <a:avLst/>
          </a:prstGeom>
          <a:noFill/>
        </p:spPr>
        <p:txBody>
          <a:bodyPr wrap="square" rtlCol="0">
            <a:spAutoFit/>
          </a:bodyPr>
          <a:lstStyle/>
          <a:p>
            <a:r>
              <a:rPr lang="en-US" dirty="0"/>
              <a:t>Source: MRSC Sales Tax Database</a:t>
            </a:r>
          </a:p>
        </p:txBody>
      </p:sp>
    </p:spTree>
    <p:extLst>
      <p:ext uri="{BB962C8B-B14F-4D97-AF65-F5344CB8AC3E}">
        <p14:creationId xmlns:p14="http://schemas.microsoft.com/office/powerpoint/2010/main" val="411371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94469-A215-04DE-C47E-1F87659BF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D167E-94DC-99E7-2960-AEB6D73D8D18}"/>
              </a:ext>
            </a:extLst>
          </p:cNvPr>
          <p:cNvSpPr>
            <a:spLocks noGrp="1"/>
          </p:cNvSpPr>
          <p:nvPr>
            <p:ph type="title"/>
          </p:nvPr>
        </p:nvSpPr>
        <p:spPr/>
        <p:txBody>
          <a:bodyPr>
            <a:normAutofit/>
          </a:bodyPr>
          <a:lstStyle/>
          <a:p>
            <a:r>
              <a:rPr lang="en-US" dirty="0"/>
              <a:t>Utility Taxes (RCW 35A.82.020)</a:t>
            </a:r>
          </a:p>
        </p:txBody>
      </p:sp>
      <p:sp>
        <p:nvSpPr>
          <p:cNvPr id="3" name="Content Placeholder 2">
            <a:extLst>
              <a:ext uri="{FF2B5EF4-FFF2-40B4-BE49-F238E27FC236}">
                <a16:creationId xmlns:a16="http://schemas.microsoft.com/office/drawing/2014/main" id="{5A326DD3-8790-D417-3690-CE51AD1F9AE9}"/>
              </a:ext>
            </a:extLst>
          </p:cNvPr>
          <p:cNvSpPr>
            <a:spLocks noGrp="1"/>
          </p:cNvSpPr>
          <p:nvPr>
            <p:ph idx="1"/>
          </p:nvPr>
        </p:nvSpPr>
        <p:spPr/>
        <p:txBody>
          <a:bodyPr>
            <a:normAutofit/>
          </a:bodyPr>
          <a:lstStyle/>
          <a:p>
            <a:r>
              <a:rPr lang="en-US" dirty="0"/>
              <a:t>Council-majority approved tax.</a:t>
            </a:r>
          </a:p>
          <a:p>
            <a:r>
              <a:rPr lang="en-US" dirty="0"/>
              <a:t>Can be a solid revenue source for your city as it is not subject to the volatility that other revenue sources experience.</a:t>
            </a:r>
          </a:p>
          <a:p>
            <a:r>
              <a:rPr lang="en-US" dirty="0"/>
              <a:t>Public utilities and overlapping districts within your city can be subject to utility tax by council action.(City of Wenatchee v. Chelan Pub. Utility District 2014).-</a:t>
            </a:r>
            <a:r>
              <a:rPr lang="en-US" i="1" dirty="0"/>
              <a:t>source MRSC</a:t>
            </a:r>
          </a:p>
          <a:p>
            <a:r>
              <a:rPr lang="en-US" dirty="0"/>
              <a:t>With some exceptions (telephone and “cord-cutting”) in past years, reliably grows with increase in utility rates.</a:t>
            </a:r>
          </a:p>
        </p:txBody>
      </p:sp>
    </p:spTree>
    <p:extLst>
      <p:ext uri="{BB962C8B-B14F-4D97-AF65-F5344CB8AC3E}">
        <p14:creationId xmlns:p14="http://schemas.microsoft.com/office/powerpoint/2010/main" val="11907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57419-BAAB-DB4A-75B5-C5CFCEEE4B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BD23A5-92D2-DEEE-E536-AAB7D05029E5}"/>
              </a:ext>
            </a:extLst>
          </p:cNvPr>
          <p:cNvSpPr>
            <a:spLocks noGrp="1"/>
          </p:cNvSpPr>
          <p:nvPr>
            <p:ph sz="half" idx="1"/>
          </p:nvPr>
        </p:nvSpPr>
        <p:spPr>
          <a:xfrm>
            <a:off x="609600" y="1371603"/>
            <a:ext cx="5384800" cy="4525963"/>
          </a:xfrm>
        </p:spPr>
        <p:txBody>
          <a:bodyPr>
            <a:normAutofit/>
          </a:bodyPr>
          <a:lstStyle/>
          <a:p>
            <a:pPr>
              <a:lnSpc>
                <a:spcPct val="90000"/>
              </a:lnSpc>
            </a:pPr>
            <a:r>
              <a:rPr lang="en-US" dirty="0"/>
              <a:t>Can be included in your utility rate setting process with public notice (RCW 35.92.450).</a:t>
            </a:r>
          </a:p>
          <a:p>
            <a:pPr>
              <a:lnSpc>
                <a:spcPct val="90000"/>
              </a:lnSpc>
            </a:pPr>
            <a:r>
              <a:rPr lang="en-US" dirty="0"/>
              <a:t>Electricity, Natural Gas and Telephone capped at 6%.(RCW 35.21.870)</a:t>
            </a:r>
          </a:p>
          <a:p>
            <a:pPr>
              <a:lnSpc>
                <a:spcPct val="90000"/>
              </a:lnSpc>
            </a:pPr>
            <a:r>
              <a:rPr lang="en-US" dirty="0"/>
              <a:t>Prepaid wireless is subject to local Utility Taxes. (TracFone Wireless v City of Renton 2024) –</a:t>
            </a:r>
            <a:r>
              <a:rPr lang="en-US" i="1" dirty="0"/>
              <a:t>source MRSC</a:t>
            </a:r>
          </a:p>
          <a:p>
            <a:pPr>
              <a:lnSpc>
                <a:spcPct val="90000"/>
              </a:lnSpc>
            </a:pPr>
            <a:endParaRPr lang="en-US" dirty="0"/>
          </a:p>
          <a:p>
            <a:pPr>
              <a:lnSpc>
                <a:spcPct val="90000"/>
              </a:lnSpc>
            </a:pPr>
            <a:endParaRPr lang="en-US" dirty="0"/>
          </a:p>
        </p:txBody>
      </p:sp>
      <p:pic>
        <p:nvPicPr>
          <p:cNvPr id="5" name="Picture 4" descr="A power lines on a pole&#10;&#10;AI-generated content may be incorrect.">
            <a:extLst>
              <a:ext uri="{FF2B5EF4-FFF2-40B4-BE49-F238E27FC236}">
                <a16:creationId xmlns:a16="http://schemas.microsoft.com/office/drawing/2014/main" id="{FBDFAC16-A79B-1AA3-9658-533E44621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1617883"/>
            <a:ext cx="5384800" cy="4033402"/>
          </a:xfrm>
          <a:prstGeom prst="rect">
            <a:avLst/>
          </a:prstGeom>
          <a:noFill/>
        </p:spPr>
      </p:pic>
      <p:sp>
        <p:nvSpPr>
          <p:cNvPr id="2" name="Title 1">
            <a:extLst>
              <a:ext uri="{FF2B5EF4-FFF2-40B4-BE49-F238E27FC236}">
                <a16:creationId xmlns:a16="http://schemas.microsoft.com/office/drawing/2014/main" id="{FDB6AA0B-E216-FA10-9CEA-7F2B06F60902}"/>
              </a:ext>
            </a:extLst>
          </p:cNvPr>
          <p:cNvSpPr>
            <a:spLocks noGrp="1"/>
          </p:cNvSpPr>
          <p:nvPr>
            <p:ph type="title"/>
          </p:nvPr>
        </p:nvSpPr>
        <p:spPr>
          <a:xfrm>
            <a:off x="1526393" y="304800"/>
            <a:ext cx="10056009" cy="914400"/>
          </a:xfrm>
        </p:spPr>
        <p:txBody>
          <a:bodyPr anchor="ctr">
            <a:normAutofit/>
          </a:bodyPr>
          <a:lstStyle/>
          <a:p>
            <a:r>
              <a:rPr lang="en-US" dirty="0"/>
              <a:t>Utility Taxes (Cont’d)</a:t>
            </a:r>
          </a:p>
        </p:txBody>
      </p:sp>
    </p:spTree>
    <p:extLst>
      <p:ext uri="{BB962C8B-B14F-4D97-AF65-F5344CB8AC3E}">
        <p14:creationId xmlns:p14="http://schemas.microsoft.com/office/powerpoint/2010/main" val="387627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B4B6-396E-C562-8CA8-E81BC1875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50634-59C4-AECB-F5D3-DE185AD9C762}"/>
              </a:ext>
            </a:extLst>
          </p:cNvPr>
          <p:cNvSpPr>
            <a:spLocks noGrp="1"/>
          </p:cNvSpPr>
          <p:nvPr>
            <p:ph type="title"/>
          </p:nvPr>
        </p:nvSpPr>
        <p:spPr/>
        <p:txBody>
          <a:bodyPr>
            <a:normAutofit fontScale="90000"/>
          </a:bodyPr>
          <a:lstStyle/>
          <a:p>
            <a:r>
              <a:rPr lang="en-US" dirty="0"/>
              <a:t>Local Business and Operations Tax (B&amp;O)</a:t>
            </a:r>
            <a:br>
              <a:rPr lang="en-US" dirty="0"/>
            </a:br>
            <a:r>
              <a:rPr lang="en-US" dirty="0"/>
              <a:t>(RCW 35.102)</a:t>
            </a:r>
          </a:p>
        </p:txBody>
      </p:sp>
      <p:sp>
        <p:nvSpPr>
          <p:cNvPr id="3" name="Content Placeholder 2">
            <a:extLst>
              <a:ext uri="{FF2B5EF4-FFF2-40B4-BE49-F238E27FC236}">
                <a16:creationId xmlns:a16="http://schemas.microsoft.com/office/drawing/2014/main" id="{47638CC7-B6D0-4951-87DA-6A0FC2CB7C70}"/>
              </a:ext>
            </a:extLst>
          </p:cNvPr>
          <p:cNvSpPr>
            <a:spLocks noGrp="1"/>
          </p:cNvSpPr>
          <p:nvPr>
            <p:ph idx="1"/>
          </p:nvPr>
        </p:nvSpPr>
        <p:spPr>
          <a:xfrm>
            <a:off x="609600" y="1371603"/>
            <a:ext cx="11201400" cy="4876797"/>
          </a:xfrm>
        </p:spPr>
        <p:txBody>
          <a:bodyPr>
            <a:normAutofit/>
          </a:bodyPr>
          <a:lstStyle/>
          <a:p>
            <a:r>
              <a:rPr lang="en-US" dirty="0"/>
              <a:t>Council-majority approved tax.</a:t>
            </a:r>
          </a:p>
          <a:p>
            <a:r>
              <a:rPr lang="en-US" dirty="0"/>
              <a:t>Can be applied to businesses with a defined “nexus” within the City.</a:t>
            </a:r>
          </a:p>
          <a:p>
            <a:r>
              <a:rPr lang="en-US" dirty="0"/>
              <a:t>Can have different categories and rates for different classifications and categories of businesses per RCW.</a:t>
            </a:r>
          </a:p>
          <a:p>
            <a:r>
              <a:rPr lang="en-US" dirty="0"/>
              <a:t>Stable revenue source, collected quarterly.</a:t>
            </a:r>
          </a:p>
          <a:p>
            <a:r>
              <a:rPr lang="en-US" dirty="0"/>
              <a:t>Although permitted statewide, as of 2024 there is no City east of the Cascades that has implemented a B&amp;O.</a:t>
            </a:r>
          </a:p>
          <a:p>
            <a:r>
              <a:rPr lang="en-US" dirty="0"/>
              <a:t>Local consortium, File Local has several member jurisdictions with a single reporting portal.</a:t>
            </a:r>
          </a:p>
        </p:txBody>
      </p:sp>
    </p:spTree>
    <p:extLst>
      <p:ext uri="{BB962C8B-B14F-4D97-AF65-F5344CB8AC3E}">
        <p14:creationId xmlns:p14="http://schemas.microsoft.com/office/powerpoint/2010/main" val="325625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18E9-0695-64F3-E0E4-33BA92FA14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F40BC9-056A-305E-6797-1CACFA6CBD1B}"/>
              </a:ext>
            </a:extLst>
          </p:cNvPr>
          <p:cNvSpPr>
            <a:spLocks noGrp="1"/>
          </p:cNvSpPr>
          <p:nvPr>
            <p:ph sz="half" idx="1"/>
          </p:nvPr>
        </p:nvSpPr>
        <p:spPr>
          <a:xfrm>
            <a:off x="609600" y="1371603"/>
            <a:ext cx="5384800" cy="4525963"/>
          </a:xfrm>
        </p:spPr>
        <p:txBody>
          <a:bodyPr>
            <a:normAutofit/>
          </a:bodyPr>
          <a:lstStyle/>
          <a:p>
            <a:r>
              <a:rPr lang="en-US" dirty="0"/>
              <a:t>Regulated at the local level by City Ordinance. </a:t>
            </a:r>
          </a:p>
          <a:p>
            <a:r>
              <a:rPr lang="en-US" dirty="0"/>
              <a:t>Can include the following:</a:t>
            </a:r>
          </a:p>
          <a:p>
            <a:pPr marL="457200" lvl="1" indent="0">
              <a:buNone/>
            </a:pPr>
            <a:r>
              <a:rPr lang="en-US" sz="2800" dirty="0"/>
              <a:t>Flat fees scaled by size and category of businesses.</a:t>
            </a:r>
          </a:p>
          <a:p>
            <a:pPr lvl="1"/>
            <a:r>
              <a:rPr lang="en-US" sz="2800" dirty="0"/>
              <a:t> Fees for square footage of businesses.</a:t>
            </a:r>
          </a:p>
          <a:p>
            <a:pPr lvl="1"/>
            <a:r>
              <a:rPr lang="en-US" sz="2800" dirty="0"/>
              <a:t>Fees per employee.</a:t>
            </a:r>
          </a:p>
          <a:p>
            <a:pPr lvl="1"/>
            <a:endParaRPr lang="en-US" sz="2800" dirty="0"/>
          </a:p>
        </p:txBody>
      </p:sp>
      <p:pic>
        <p:nvPicPr>
          <p:cNvPr id="5" name="Picture 4" descr="A store with plants on it&#10;&#10;AI-generated content may be incorrect.">
            <a:extLst>
              <a:ext uri="{FF2B5EF4-FFF2-40B4-BE49-F238E27FC236}">
                <a16:creationId xmlns:a16="http://schemas.microsoft.com/office/drawing/2014/main" id="{D1012E52-2BFD-1B6C-E754-FC21F05FE981}"/>
              </a:ext>
            </a:extLst>
          </p:cNvPr>
          <p:cNvPicPr>
            <a:picLocks noChangeAspect="1"/>
          </p:cNvPicPr>
          <p:nvPr/>
        </p:nvPicPr>
        <p:blipFill>
          <a:blip r:embed="rId2">
            <a:extLst>
              <a:ext uri="{28A0092B-C50C-407E-A947-70E740481C1C}">
                <a14:useLocalDpi xmlns:a14="http://schemas.microsoft.com/office/drawing/2010/main" val="0"/>
              </a:ext>
            </a:extLst>
          </a:blip>
          <a:srcRect l="7937" r="2947" b="1"/>
          <a:stretch/>
        </p:blipFill>
        <p:spPr>
          <a:xfrm>
            <a:off x="6197600" y="1371603"/>
            <a:ext cx="5384800" cy="4525963"/>
          </a:xfrm>
          <a:prstGeom prst="rect">
            <a:avLst/>
          </a:prstGeom>
          <a:noFill/>
        </p:spPr>
      </p:pic>
      <p:sp>
        <p:nvSpPr>
          <p:cNvPr id="2" name="Title 1">
            <a:extLst>
              <a:ext uri="{FF2B5EF4-FFF2-40B4-BE49-F238E27FC236}">
                <a16:creationId xmlns:a16="http://schemas.microsoft.com/office/drawing/2014/main" id="{4F87F3F5-A673-08C4-79BE-E3A816E1E577}"/>
              </a:ext>
            </a:extLst>
          </p:cNvPr>
          <p:cNvSpPr>
            <a:spLocks noGrp="1"/>
          </p:cNvSpPr>
          <p:nvPr>
            <p:ph type="title"/>
          </p:nvPr>
        </p:nvSpPr>
        <p:spPr>
          <a:xfrm>
            <a:off x="1526393" y="304800"/>
            <a:ext cx="10056009" cy="914400"/>
          </a:xfrm>
        </p:spPr>
        <p:txBody>
          <a:bodyPr anchor="ctr">
            <a:normAutofit/>
          </a:bodyPr>
          <a:lstStyle/>
          <a:p>
            <a:r>
              <a:rPr lang="en-US" dirty="0"/>
              <a:t>Business Licenses (RCW 35.90):</a:t>
            </a:r>
          </a:p>
        </p:txBody>
      </p:sp>
    </p:spTree>
    <p:extLst>
      <p:ext uri="{BB962C8B-B14F-4D97-AF65-F5344CB8AC3E}">
        <p14:creationId xmlns:p14="http://schemas.microsoft.com/office/powerpoint/2010/main" val="369035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1CA76-775E-CE86-5BF2-8DAFE02373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CDAB4-97A0-72B1-F82E-1E2317FB69B6}"/>
              </a:ext>
            </a:extLst>
          </p:cNvPr>
          <p:cNvSpPr>
            <a:spLocks noGrp="1"/>
          </p:cNvSpPr>
          <p:nvPr>
            <p:ph sz="half" idx="1"/>
          </p:nvPr>
        </p:nvSpPr>
        <p:spPr>
          <a:xfrm>
            <a:off x="609600" y="1371603"/>
            <a:ext cx="10896600" cy="4800597"/>
          </a:xfrm>
        </p:spPr>
        <p:txBody>
          <a:bodyPr>
            <a:normAutofit fontScale="85000" lnSpcReduction="10000"/>
          </a:bodyPr>
          <a:lstStyle/>
          <a:p>
            <a:pPr marL="457200" lvl="1" indent="0">
              <a:buNone/>
            </a:pPr>
            <a:endParaRPr lang="en-US" sz="3200" b="0" i="0" dirty="0">
              <a:solidFill>
                <a:srgbClr val="000000"/>
              </a:solidFill>
              <a:effectLst/>
            </a:endParaRPr>
          </a:p>
          <a:p>
            <a:pPr marL="457200" lvl="1" indent="0">
              <a:buNone/>
            </a:pPr>
            <a:r>
              <a:rPr lang="en-US" sz="3200" b="0" i="0" dirty="0">
                <a:solidFill>
                  <a:srgbClr val="000000"/>
                </a:solidFill>
                <a:effectLst/>
                <a:cs typeface="Segoe UI" panose="020B0502040204020203" pitchFamily="34" charset="0"/>
              </a:rPr>
              <a:t>A. </a:t>
            </a:r>
            <a:r>
              <a:rPr lang="en-US" sz="3200" b="0" i="1" dirty="0">
                <a:solidFill>
                  <a:srgbClr val="000000"/>
                </a:solidFill>
                <a:effectLst/>
                <a:cs typeface="Segoe UI" panose="020B0502040204020203" pitchFamily="34" charset="0"/>
              </a:rPr>
              <a:t>Reporting by Hours Method.</a:t>
            </a:r>
            <a:r>
              <a:rPr lang="en-US" sz="3200" b="0" i="0" dirty="0">
                <a:solidFill>
                  <a:srgbClr val="000000"/>
                </a:solidFill>
                <a:effectLst/>
                <a:cs typeface="Segoe UI" panose="020B0502040204020203" pitchFamily="34" charset="0"/>
              </a:rPr>
              <a:t> The annual business license fee in 2025 is calculated by determining the number of employee hours (1,920 hours) worked in the City of Redmond in the previous year and multiplying that figure by $0.079688 in 2025. The resulting dollar amount must be rounded to the nearest cent. The City shall allocate $66.00 out of each $153.00 received to the general fund and $87.00 out of each $153.00 received to transportation capital improvements or transportation demand management projects in 2025.</a:t>
            </a:r>
          </a:p>
          <a:p>
            <a:pPr marL="457200" lvl="1" indent="0">
              <a:buNone/>
            </a:pPr>
            <a:endParaRPr lang="en-US" sz="3200" dirty="0">
              <a:solidFill>
                <a:srgbClr val="000000"/>
              </a:solidFill>
            </a:endParaRPr>
          </a:p>
          <a:p>
            <a:pPr marL="457200" lvl="1" indent="0">
              <a:buNone/>
            </a:pPr>
            <a:r>
              <a:rPr lang="en-US" sz="3200" dirty="0">
                <a:solidFill>
                  <a:srgbClr val="000000"/>
                </a:solidFill>
              </a:rPr>
              <a:t>Source: Redmond Municipal Code 5.04.082</a:t>
            </a:r>
            <a:endParaRPr lang="en-US" sz="3200" dirty="0"/>
          </a:p>
          <a:p>
            <a:pPr lvl="1"/>
            <a:endParaRPr lang="en-US" sz="2800" dirty="0"/>
          </a:p>
        </p:txBody>
      </p:sp>
      <p:sp>
        <p:nvSpPr>
          <p:cNvPr id="2" name="Title 1">
            <a:extLst>
              <a:ext uri="{FF2B5EF4-FFF2-40B4-BE49-F238E27FC236}">
                <a16:creationId xmlns:a16="http://schemas.microsoft.com/office/drawing/2014/main" id="{25EEB6B8-CE0F-5704-9ADD-6CDFC34563C7}"/>
              </a:ext>
            </a:extLst>
          </p:cNvPr>
          <p:cNvSpPr>
            <a:spLocks noGrp="1"/>
          </p:cNvSpPr>
          <p:nvPr>
            <p:ph type="title"/>
          </p:nvPr>
        </p:nvSpPr>
        <p:spPr>
          <a:xfrm>
            <a:off x="1526393" y="304800"/>
            <a:ext cx="10056009" cy="914400"/>
          </a:xfrm>
        </p:spPr>
        <p:txBody>
          <a:bodyPr anchor="ctr">
            <a:normAutofit/>
          </a:bodyPr>
          <a:lstStyle/>
          <a:p>
            <a:r>
              <a:rPr lang="en-US" dirty="0"/>
              <a:t>Business License Fee Example: Redmond</a:t>
            </a:r>
          </a:p>
        </p:txBody>
      </p:sp>
    </p:spTree>
    <p:extLst>
      <p:ext uri="{BB962C8B-B14F-4D97-AF65-F5344CB8AC3E}">
        <p14:creationId xmlns:p14="http://schemas.microsoft.com/office/powerpoint/2010/main" val="137088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9000" b="-9000"/>
          </a:stretch>
        </a:blipFill>
        <a:effectLst/>
      </p:bgPr>
    </p:bg>
    <p:spTree>
      <p:nvGrpSpPr>
        <p:cNvPr id="1" name="">
          <a:extLst>
            <a:ext uri="{FF2B5EF4-FFF2-40B4-BE49-F238E27FC236}">
              <a16:creationId xmlns:a16="http://schemas.microsoft.com/office/drawing/2014/main" id="{E1BED845-3CDE-FFCA-F255-D2D289A25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01291-1282-5E62-5839-ED0D55C174F3}"/>
              </a:ext>
            </a:extLst>
          </p:cNvPr>
          <p:cNvSpPr>
            <a:spLocks noGrp="1"/>
          </p:cNvSpPr>
          <p:nvPr>
            <p:ph type="title"/>
          </p:nvPr>
        </p:nvSpPr>
        <p:spPr/>
        <p:txBody>
          <a:bodyPr>
            <a:normAutofit/>
          </a:bodyPr>
          <a:lstStyle/>
          <a:p>
            <a:r>
              <a:rPr lang="en-US" dirty="0"/>
              <a:t>Admissions Taxes (RCW 35.21.280)</a:t>
            </a:r>
          </a:p>
        </p:txBody>
      </p:sp>
      <p:sp>
        <p:nvSpPr>
          <p:cNvPr id="3" name="Content Placeholder 2">
            <a:extLst>
              <a:ext uri="{FF2B5EF4-FFF2-40B4-BE49-F238E27FC236}">
                <a16:creationId xmlns:a16="http://schemas.microsoft.com/office/drawing/2014/main" id="{04FD0CAC-CDAD-1210-EB07-D7EA5D121AA1}"/>
              </a:ext>
            </a:extLst>
          </p:cNvPr>
          <p:cNvSpPr>
            <a:spLocks noGrp="1"/>
          </p:cNvSpPr>
          <p:nvPr>
            <p:ph idx="1"/>
          </p:nvPr>
        </p:nvSpPr>
        <p:spPr/>
        <p:txBody>
          <a:bodyPr>
            <a:normAutofit/>
          </a:bodyPr>
          <a:lstStyle/>
          <a:p>
            <a:r>
              <a:rPr lang="en-US" dirty="0"/>
              <a:t>Council approved up to one cent per $.20 cents (5%) of the admission charge.</a:t>
            </a:r>
          </a:p>
          <a:p>
            <a:r>
              <a:rPr lang="en-US" dirty="0"/>
              <a:t>Can be levied on Admission Charges to the Following with Council Approval:</a:t>
            </a:r>
          </a:p>
          <a:p>
            <a:pPr lvl="1"/>
            <a:r>
              <a:rPr lang="en-US" dirty="0"/>
              <a:t>Season Tickets or Subscriptions.</a:t>
            </a:r>
          </a:p>
          <a:p>
            <a:pPr lvl="1"/>
            <a:r>
              <a:rPr lang="en-US" dirty="0"/>
              <a:t>Cover Charges.</a:t>
            </a:r>
          </a:p>
          <a:p>
            <a:pPr lvl="1"/>
            <a:r>
              <a:rPr lang="en-US" dirty="0"/>
              <a:t>Charges for Food and Refreshment when free “entertainment” is provided.</a:t>
            </a:r>
          </a:p>
          <a:p>
            <a:pPr lvl="1"/>
            <a:r>
              <a:rPr lang="en-US" dirty="0"/>
              <a:t>Charges for the Rental or use of Recreational Facilities and Equipment.</a:t>
            </a:r>
          </a:p>
          <a:p>
            <a:pPr lvl="1"/>
            <a:r>
              <a:rPr lang="en-US" dirty="0"/>
              <a:t>Charges for Vehicle Parking if charge is based on the number of passengers.</a:t>
            </a:r>
          </a:p>
          <a:p>
            <a:endParaRPr lang="en-US" dirty="0"/>
          </a:p>
        </p:txBody>
      </p:sp>
    </p:spTree>
    <p:extLst>
      <p:ext uri="{BB962C8B-B14F-4D97-AF65-F5344CB8AC3E}">
        <p14:creationId xmlns:p14="http://schemas.microsoft.com/office/powerpoint/2010/main" val="271030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7EE35-2441-2236-5648-C5449AE16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27D82-A42B-89CA-0CCC-BC4EC5588D12}"/>
              </a:ext>
            </a:extLst>
          </p:cNvPr>
          <p:cNvSpPr>
            <a:spLocks noGrp="1"/>
          </p:cNvSpPr>
          <p:nvPr>
            <p:ph type="title"/>
          </p:nvPr>
        </p:nvSpPr>
        <p:spPr/>
        <p:txBody>
          <a:bodyPr>
            <a:normAutofit/>
          </a:bodyPr>
          <a:lstStyle/>
          <a:p>
            <a:r>
              <a:rPr lang="en-US" dirty="0"/>
              <a:t>Councilmanic Revenue Option Presentation</a:t>
            </a:r>
          </a:p>
        </p:txBody>
      </p:sp>
      <p:sp>
        <p:nvSpPr>
          <p:cNvPr id="3" name="Content Placeholder 2">
            <a:extLst>
              <a:ext uri="{FF2B5EF4-FFF2-40B4-BE49-F238E27FC236}">
                <a16:creationId xmlns:a16="http://schemas.microsoft.com/office/drawing/2014/main" id="{6585342D-C85A-1F1C-CA28-15640C9A0F1E}"/>
              </a:ext>
            </a:extLst>
          </p:cNvPr>
          <p:cNvSpPr>
            <a:spLocks noGrp="1"/>
          </p:cNvSpPr>
          <p:nvPr>
            <p:ph idx="1"/>
          </p:nvPr>
        </p:nvSpPr>
        <p:spPr/>
        <p:txBody>
          <a:bodyPr/>
          <a:lstStyle/>
          <a:p>
            <a:r>
              <a:rPr lang="en-US" dirty="0"/>
              <a:t>Will give an overview of major revenue options your agency may pursue with a majority vote of the governing board.</a:t>
            </a:r>
          </a:p>
          <a:p>
            <a:r>
              <a:rPr lang="en-US" dirty="0"/>
              <a:t>Outline the pros and cons of major sources.</a:t>
            </a:r>
          </a:p>
          <a:p>
            <a:r>
              <a:rPr lang="en-US" dirty="0"/>
              <a:t>“Roundtable” Discussion of What has worked for agencies in the room</a:t>
            </a:r>
          </a:p>
        </p:txBody>
      </p:sp>
    </p:spTree>
    <p:extLst>
      <p:ext uri="{BB962C8B-B14F-4D97-AF65-F5344CB8AC3E}">
        <p14:creationId xmlns:p14="http://schemas.microsoft.com/office/powerpoint/2010/main" val="4088774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B9B77-46DA-5F22-6ECE-E42BEC109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0367E-3D36-0943-29CA-B1CAD08396A7}"/>
              </a:ext>
            </a:extLst>
          </p:cNvPr>
          <p:cNvSpPr>
            <a:spLocks noGrp="1"/>
          </p:cNvSpPr>
          <p:nvPr>
            <p:ph type="title"/>
          </p:nvPr>
        </p:nvSpPr>
        <p:spPr/>
        <p:txBody>
          <a:bodyPr>
            <a:normAutofit/>
          </a:bodyPr>
          <a:lstStyle/>
          <a:p>
            <a:r>
              <a:rPr lang="en-US" dirty="0"/>
              <a:t>Admissions Tax Ordinance: Monroe Example</a:t>
            </a:r>
          </a:p>
        </p:txBody>
      </p:sp>
      <p:pic>
        <p:nvPicPr>
          <p:cNvPr id="5" name="Picture 4">
            <a:extLst>
              <a:ext uri="{FF2B5EF4-FFF2-40B4-BE49-F238E27FC236}">
                <a16:creationId xmlns:a16="http://schemas.microsoft.com/office/drawing/2014/main" id="{8C229AE0-2B80-D8A3-C6C3-8DFBD6387C20}"/>
              </a:ext>
            </a:extLst>
          </p:cNvPr>
          <p:cNvPicPr>
            <a:picLocks noChangeAspect="1"/>
          </p:cNvPicPr>
          <p:nvPr/>
        </p:nvPicPr>
        <p:blipFill>
          <a:blip r:embed="rId2"/>
          <a:stretch>
            <a:fillRect/>
          </a:stretch>
        </p:blipFill>
        <p:spPr>
          <a:xfrm>
            <a:off x="1066800" y="1200220"/>
            <a:ext cx="5334000" cy="5077495"/>
          </a:xfrm>
          <a:prstGeom prst="rect">
            <a:avLst/>
          </a:prstGeom>
        </p:spPr>
      </p:pic>
      <p:pic>
        <p:nvPicPr>
          <p:cNvPr id="9" name="Picture 8" descr="A movie theater with a large screen&#10;&#10;AI-generated content may be incorrect.">
            <a:extLst>
              <a:ext uri="{FF2B5EF4-FFF2-40B4-BE49-F238E27FC236}">
                <a16:creationId xmlns:a16="http://schemas.microsoft.com/office/drawing/2014/main" id="{9ADA0C2D-C49A-6AA0-140E-056852D54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009774"/>
            <a:ext cx="4720167" cy="3034393"/>
          </a:xfrm>
          <a:prstGeom prst="rect">
            <a:avLst/>
          </a:prstGeom>
        </p:spPr>
      </p:pic>
    </p:spTree>
    <p:extLst>
      <p:ext uri="{BB962C8B-B14F-4D97-AF65-F5344CB8AC3E}">
        <p14:creationId xmlns:p14="http://schemas.microsoft.com/office/powerpoint/2010/main" val="25123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a:extLst>
            <a:ext uri="{FF2B5EF4-FFF2-40B4-BE49-F238E27FC236}">
              <a16:creationId xmlns:a16="http://schemas.microsoft.com/office/drawing/2014/main" id="{4CEE349C-569C-FBCC-B471-6B345D450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97DFF-EDDC-6DDB-520E-F88146DAB171}"/>
              </a:ext>
            </a:extLst>
          </p:cNvPr>
          <p:cNvSpPr>
            <a:spLocks noGrp="1"/>
          </p:cNvSpPr>
          <p:nvPr>
            <p:ph type="title"/>
          </p:nvPr>
        </p:nvSpPr>
        <p:spPr/>
        <p:txBody>
          <a:bodyPr>
            <a:normAutofit/>
          </a:bodyPr>
          <a:lstStyle/>
          <a:p>
            <a:r>
              <a:rPr lang="en-US" dirty="0"/>
              <a:t>Red Light and Speed Cameras RCW 46.63</a:t>
            </a:r>
          </a:p>
        </p:txBody>
      </p:sp>
      <p:sp>
        <p:nvSpPr>
          <p:cNvPr id="3" name="Content Placeholder 2">
            <a:extLst>
              <a:ext uri="{FF2B5EF4-FFF2-40B4-BE49-F238E27FC236}">
                <a16:creationId xmlns:a16="http://schemas.microsoft.com/office/drawing/2014/main" id="{A4B01DE5-5ED7-4147-70F5-4E1F01B310EB}"/>
              </a:ext>
            </a:extLst>
          </p:cNvPr>
          <p:cNvSpPr>
            <a:spLocks noGrp="1"/>
          </p:cNvSpPr>
          <p:nvPr>
            <p:ph idx="1"/>
          </p:nvPr>
        </p:nvSpPr>
        <p:spPr/>
        <p:txBody>
          <a:bodyPr>
            <a:normAutofit/>
          </a:bodyPr>
          <a:lstStyle/>
          <a:p>
            <a:r>
              <a:rPr lang="en-US" dirty="0"/>
              <a:t>New bill passed in 2024, HB 2384 Expanded use of Cameras.</a:t>
            </a:r>
          </a:p>
          <a:p>
            <a:pPr lvl="1"/>
            <a:r>
              <a:rPr lang="en-US" dirty="0"/>
              <a:t>Existing Law permits red light cameras and school zone speed cameras</a:t>
            </a:r>
          </a:p>
          <a:p>
            <a:pPr lvl="1"/>
            <a:r>
              <a:rPr lang="en-US" dirty="0"/>
              <a:t>New law expands to include:</a:t>
            </a:r>
          </a:p>
          <a:p>
            <a:pPr lvl="2"/>
            <a:r>
              <a:rPr lang="en-US" dirty="0"/>
              <a:t>Hospital Speed Zones</a:t>
            </a:r>
          </a:p>
          <a:p>
            <a:pPr lvl="2"/>
            <a:r>
              <a:rPr lang="en-US" dirty="0"/>
              <a:t>Public Park Speed Zones</a:t>
            </a:r>
          </a:p>
          <a:p>
            <a:pPr lvl="2"/>
            <a:r>
              <a:rPr lang="en-US" dirty="0"/>
              <a:t>School Walk Zones</a:t>
            </a:r>
          </a:p>
          <a:p>
            <a:pPr lvl="2"/>
            <a:r>
              <a:rPr lang="en-US" dirty="0"/>
              <a:t>Applies not non-freeway state routes within City limits.</a:t>
            </a:r>
          </a:p>
          <a:p>
            <a:pPr lvl="2"/>
            <a:endParaRPr lang="en-US" dirty="0"/>
          </a:p>
          <a:p>
            <a:pPr lvl="1"/>
            <a:r>
              <a:rPr lang="en-US" dirty="0"/>
              <a:t>Other new provision allows for additional camaras to detect speed violations due to higher crash risks (number of cameras is population based).</a:t>
            </a:r>
          </a:p>
          <a:p>
            <a:endParaRPr lang="en-US" dirty="0"/>
          </a:p>
        </p:txBody>
      </p:sp>
    </p:spTree>
    <p:extLst>
      <p:ext uri="{BB962C8B-B14F-4D97-AF65-F5344CB8AC3E}">
        <p14:creationId xmlns:p14="http://schemas.microsoft.com/office/powerpoint/2010/main" val="322886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4E0AD-5B60-B36A-22B7-FB2FD61E60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2FAD57-7331-A24C-8614-66DF7F5F4D7A}"/>
              </a:ext>
            </a:extLst>
          </p:cNvPr>
          <p:cNvSpPr>
            <a:spLocks noGrp="1"/>
          </p:cNvSpPr>
          <p:nvPr>
            <p:ph sz="half" idx="1"/>
          </p:nvPr>
        </p:nvSpPr>
        <p:spPr>
          <a:xfrm>
            <a:off x="609600" y="1371603"/>
            <a:ext cx="5384800" cy="5181597"/>
          </a:xfrm>
        </p:spPr>
        <p:txBody>
          <a:bodyPr>
            <a:normAutofit/>
          </a:bodyPr>
          <a:lstStyle/>
          <a:p>
            <a:pPr>
              <a:lnSpc>
                <a:spcPct val="90000"/>
              </a:lnSpc>
            </a:pPr>
            <a:r>
              <a:rPr lang="en-US" sz="2200" dirty="0"/>
              <a:t>Pros:</a:t>
            </a:r>
          </a:p>
          <a:p>
            <a:pPr lvl="1">
              <a:lnSpc>
                <a:spcPct val="90000"/>
              </a:lnSpc>
            </a:pPr>
            <a:r>
              <a:rPr lang="en-US" sz="2200" dirty="0"/>
              <a:t>Additional revenue for traffic safety project and operations.</a:t>
            </a:r>
          </a:p>
          <a:p>
            <a:pPr lvl="1">
              <a:lnSpc>
                <a:spcPct val="90000"/>
              </a:lnSpc>
            </a:pPr>
            <a:r>
              <a:rPr lang="en-US" sz="2200" dirty="0"/>
              <a:t>Safety, reduced accidents at intersections and high-risk areas.</a:t>
            </a:r>
          </a:p>
          <a:p>
            <a:pPr lvl="1">
              <a:lnSpc>
                <a:spcPct val="90000"/>
              </a:lnSpc>
            </a:pPr>
            <a:endParaRPr lang="en-US" sz="2200" dirty="0"/>
          </a:p>
          <a:p>
            <a:pPr>
              <a:lnSpc>
                <a:spcPct val="90000"/>
              </a:lnSpc>
            </a:pPr>
            <a:r>
              <a:rPr lang="en-US" sz="2200" dirty="0"/>
              <a:t>Cons:</a:t>
            </a:r>
          </a:p>
          <a:p>
            <a:pPr lvl="1">
              <a:lnSpc>
                <a:spcPct val="90000"/>
              </a:lnSpc>
            </a:pPr>
            <a:r>
              <a:rPr lang="en-US" sz="2200" dirty="0"/>
              <a:t>25-50% of the revenue can go to the company managing the cameras.</a:t>
            </a:r>
          </a:p>
          <a:p>
            <a:pPr lvl="1">
              <a:lnSpc>
                <a:spcPct val="90000"/>
              </a:lnSpc>
            </a:pPr>
            <a:r>
              <a:rPr lang="en-US" sz="2200" dirty="0"/>
              <a:t>Can require additional staff for police and courts to process violations.</a:t>
            </a:r>
          </a:p>
          <a:p>
            <a:pPr lvl="1">
              <a:lnSpc>
                <a:spcPct val="90000"/>
              </a:lnSpc>
            </a:pPr>
            <a:r>
              <a:rPr lang="en-US" sz="2200" dirty="0"/>
              <a:t> Political/community considerations.</a:t>
            </a:r>
          </a:p>
          <a:p>
            <a:pPr>
              <a:lnSpc>
                <a:spcPct val="90000"/>
              </a:lnSpc>
            </a:pPr>
            <a:endParaRPr lang="en-US" sz="2200" dirty="0"/>
          </a:p>
          <a:p>
            <a:pPr>
              <a:lnSpc>
                <a:spcPct val="90000"/>
              </a:lnSpc>
            </a:pPr>
            <a:endParaRPr lang="en-US" sz="2000" dirty="0"/>
          </a:p>
        </p:txBody>
      </p:sp>
      <p:pic>
        <p:nvPicPr>
          <p:cNvPr id="7" name="Picture 6" descr="A speed camera on a pole&#10;&#10;AI-generated content may be incorrect.">
            <a:extLst>
              <a:ext uri="{FF2B5EF4-FFF2-40B4-BE49-F238E27FC236}">
                <a16:creationId xmlns:a16="http://schemas.microsoft.com/office/drawing/2014/main" id="{463381D9-C7CF-0552-BAE8-E0CFE3B3A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600" y="1844138"/>
            <a:ext cx="5384800" cy="3580892"/>
          </a:xfrm>
          <a:prstGeom prst="rect">
            <a:avLst/>
          </a:prstGeom>
          <a:noFill/>
        </p:spPr>
      </p:pic>
      <p:sp>
        <p:nvSpPr>
          <p:cNvPr id="2" name="Title 1">
            <a:extLst>
              <a:ext uri="{FF2B5EF4-FFF2-40B4-BE49-F238E27FC236}">
                <a16:creationId xmlns:a16="http://schemas.microsoft.com/office/drawing/2014/main" id="{60FDDBC1-AFC8-BA4B-1986-1C5853AEF838}"/>
              </a:ext>
            </a:extLst>
          </p:cNvPr>
          <p:cNvSpPr>
            <a:spLocks noGrp="1"/>
          </p:cNvSpPr>
          <p:nvPr>
            <p:ph type="title"/>
          </p:nvPr>
        </p:nvSpPr>
        <p:spPr>
          <a:xfrm>
            <a:off x="1526393" y="304800"/>
            <a:ext cx="10056009" cy="914400"/>
          </a:xfrm>
        </p:spPr>
        <p:txBody>
          <a:bodyPr anchor="ctr">
            <a:normAutofit/>
          </a:bodyPr>
          <a:lstStyle/>
          <a:p>
            <a:r>
              <a:rPr lang="en-US" dirty="0"/>
              <a:t>Pros and Cons of Red Light and Speed Cameras</a:t>
            </a:r>
          </a:p>
        </p:txBody>
      </p:sp>
    </p:spTree>
    <p:extLst>
      <p:ext uri="{BB962C8B-B14F-4D97-AF65-F5344CB8AC3E}">
        <p14:creationId xmlns:p14="http://schemas.microsoft.com/office/powerpoint/2010/main" val="40735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CAA9175-F4DF-426A-9A79-4608C79D88CB}"/>
              </a:ext>
            </a:extLst>
          </p:cNvPr>
          <p:cNvSpPr>
            <a:spLocks noGrp="1"/>
          </p:cNvSpPr>
          <p:nvPr>
            <p:ph sz="half" idx="2"/>
          </p:nvPr>
        </p:nvSpPr>
        <p:spPr/>
        <p:txBody>
          <a:bodyPr/>
          <a:lstStyle/>
          <a:p>
            <a:r>
              <a:rPr lang="en-US" dirty="0"/>
              <a:t>Comprehensive Fee Study</a:t>
            </a:r>
          </a:p>
          <a:p>
            <a:pPr lvl="1"/>
            <a:r>
              <a:rPr lang="en-US" dirty="0"/>
              <a:t>Development Fees</a:t>
            </a:r>
          </a:p>
          <a:p>
            <a:pPr lvl="1"/>
            <a:r>
              <a:rPr lang="en-US" dirty="0"/>
              <a:t>Park Fees</a:t>
            </a:r>
          </a:p>
          <a:p>
            <a:pPr lvl="1"/>
            <a:r>
              <a:rPr lang="en-US" dirty="0"/>
              <a:t>Public Safety Fines and Fees</a:t>
            </a:r>
          </a:p>
          <a:p>
            <a:r>
              <a:rPr lang="en-US" dirty="0"/>
              <a:t>Franchise Agreement Evaluation</a:t>
            </a:r>
          </a:p>
          <a:p>
            <a:pPr lvl="1"/>
            <a:r>
              <a:rPr lang="en-US" dirty="0"/>
              <a:t>Cable, Solid Waste, Electricity</a:t>
            </a:r>
          </a:p>
          <a:p>
            <a:pPr lvl="1"/>
            <a:endParaRPr lang="en-US" dirty="0"/>
          </a:p>
        </p:txBody>
      </p:sp>
      <p:sp>
        <p:nvSpPr>
          <p:cNvPr id="8" name="Content Placeholder 7">
            <a:extLst>
              <a:ext uri="{FF2B5EF4-FFF2-40B4-BE49-F238E27FC236}">
                <a16:creationId xmlns:a16="http://schemas.microsoft.com/office/drawing/2014/main" id="{4C5B493E-B835-4539-9729-4238D78C4EC3}"/>
              </a:ext>
            </a:extLst>
          </p:cNvPr>
          <p:cNvSpPr>
            <a:spLocks noGrp="1"/>
          </p:cNvSpPr>
          <p:nvPr>
            <p:ph sz="quarter" idx="4"/>
          </p:nvPr>
        </p:nvSpPr>
        <p:spPr/>
        <p:txBody>
          <a:bodyPr/>
          <a:lstStyle/>
          <a:p>
            <a:r>
              <a:rPr lang="en-US" dirty="0"/>
              <a:t>Smaller Taxes</a:t>
            </a:r>
          </a:p>
          <a:p>
            <a:pPr lvl="1"/>
            <a:r>
              <a:rPr lang="en-US" dirty="0"/>
              <a:t>Gambling Taxes</a:t>
            </a:r>
          </a:p>
          <a:p>
            <a:pPr lvl="1"/>
            <a:r>
              <a:rPr lang="en-US" dirty="0"/>
              <a:t>Parking Taxes</a:t>
            </a:r>
          </a:p>
          <a:p>
            <a:pPr lvl="1"/>
            <a:r>
              <a:rPr lang="en-US" dirty="0"/>
              <a:t>Lodging Taxes up to 4% (has restrictions)</a:t>
            </a:r>
          </a:p>
          <a:p>
            <a:pPr lvl="1"/>
            <a:r>
              <a:rPr lang="en-US" dirty="0"/>
              <a:t>Tourism Promotion Fees</a:t>
            </a:r>
          </a:p>
          <a:p>
            <a:pPr lvl="1"/>
            <a:r>
              <a:rPr lang="en-US" dirty="0"/>
              <a:t>Liquor Profit Distributions (Restricted)</a:t>
            </a:r>
          </a:p>
        </p:txBody>
      </p:sp>
      <p:sp>
        <p:nvSpPr>
          <p:cNvPr id="4" name="Title 3">
            <a:extLst>
              <a:ext uri="{FF2B5EF4-FFF2-40B4-BE49-F238E27FC236}">
                <a16:creationId xmlns:a16="http://schemas.microsoft.com/office/drawing/2014/main" id="{B7E516FA-411E-4293-8990-6C1880A2F57A}"/>
              </a:ext>
            </a:extLst>
          </p:cNvPr>
          <p:cNvSpPr>
            <a:spLocks noGrp="1"/>
          </p:cNvSpPr>
          <p:nvPr>
            <p:ph type="title"/>
          </p:nvPr>
        </p:nvSpPr>
        <p:spPr/>
        <p:txBody>
          <a:bodyPr/>
          <a:lstStyle/>
          <a:p>
            <a:r>
              <a:rPr lang="en-US" dirty="0"/>
              <a:t>Other Revenue Options</a:t>
            </a:r>
          </a:p>
        </p:txBody>
      </p:sp>
    </p:spTree>
    <p:extLst>
      <p:ext uri="{BB962C8B-B14F-4D97-AF65-F5344CB8AC3E}">
        <p14:creationId xmlns:p14="http://schemas.microsoft.com/office/powerpoint/2010/main" val="1158509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E3573-5F4D-073D-2984-0A9507C05EC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6A63D12-E210-B92B-72DB-EF8DD17DC990}"/>
              </a:ext>
            </a:extLst>
          </p:cNvPr>
          <p:cNvSpPr>
            <a:spLocks noGrp="1"/>
          </p:cNvSpPr>
          <p:nvPr>
            <p:ph sz="half" idx="1"/>
          </p:nvPr>
        </p:nvSpPr>
        <p:spPr>
          <a:xfrm>
            <a:off x="609600" y="1371603"/>
            <a:ext cx="5384800" cy="4525963"/>
          </a:xfrm>
        </p:spPr>
        <p:txBody>
          <a:bodyPr>
            <a:normAutofit/>
          </a:bodyPr>
          <a:lstStyle/>
          <a:p>
            <a:r>
              <a:rPr lang="en-US" dirty="0"/>
              <a:t>What Fees and Taxes has your jurisdiction passed?</a:t>
            </a:r>
          </a:p>
          <a:p>
            <a:pPr marL="0" indent="0">
              <a:buNone/>
            </a:pPr>
            <a:endParaRPr lang="en-US" dirty="0"/>
          </a:p>
          <a:p>
            <a:r>
              <a:rPr lang="en-US" dirty="0"/>
              <a:t>What works, what doesn’t work?</a:t>
            </a:r>
          </a:p>
          <a:p>
            <a:endParaRPr lang="en-US" dirty="0"/>
          </a:p>
          <a:p>
            <a:r>
              <a:rPr lang="en-US" dirty="0"/>
              <a:t>How have you convinced your council to implement new revenues?</a:t>
            </a:r>
          </a:p>
        </p:txBody>
      </p:sp>
      <p:pic>
        <p:nvPicPr>
          <p:cNvPr id="10" name="Picture 9" descr="A table with chairs around it&#10;&#10;AI-generated content may be incorrect.">
            <a:extLst>
              <a:ext uri="{FF2B5EF4-FFF2-40B4-BE49-F238E27FC236}">
                <a16:creationId xmlns:a16="http://schemas.microsoft.com/office/drawing/2014/main" id="{F10EF58E-5657-AAE2-5E99-30FFFF361F34}"/>
              </a:ext>
            </a:extLst>
          </p:cNvPr>
          <p:cNvPicPr>
            <a:picLocks noChangeAspect="1"/>
          </p:cNvPicPr>
          <p:nvPr/>
        </p:nvPicPr>
        <p:blipFill>
          <a:blip r:embed="rId2">
            <a:extLst>
              <a:ext uri="{28A0092B-C50C-407E-A947-70E740481C1C}">
                <a14:useLocalDpi xmlns:a14="http://schemas.microsoft.com/office/drawing/2010/main" val="0"/>
              </a:ext>
            </a:extLst>
          </a:blip>
          <a:srcRect l="11679" r="12533" b="1"/>
          <a:stretch/>
        </p:blipFill>
        <p:spPr>
          <a:xfrm>
            <a:off x="6197600" y="1371603"/>
            <a:ext cx="5384800" cy="4525963"/>
          </a:xfrm>
          <a:prstGeom prst="rect">
            <a:avLst/>
          </a:prstGeom>
          <a:noFill/>
        </p:spPr>
      </p:pic>
      <p:sp>
        <p:nvSpPr>
          <p:cNvPr id="4" name="Title 3">
            <a:extLst>
              <a:ext uri="{FF2B5EF4-FFF2-40B4-BE49-F238E27FC236}">
                <a16:creationId xmlns:a16="http://schemas.microsoft.com/office/drawing/2014/main" id="{E67FD6CB-0B9A-EC85-E3A9-CC00EFA1846F}"/>
              </a:ext>
            </a:extLst>
          </p:cNvPr>
          <p:cNvSpPr>
            <a:spLocks noGrp="1"/>
          </p:cNvSpPr>
          <p:nvPr>
            <p:ph type="title"/>
          </p:nvPr>
        </p:nvSpPr>
        <p:spPr>
          <a:xfrm>
            <a:off x="1526393" y="304800"/>
            <a:ext cx="10056009" cy="914400"/>
          </a:xfrm>
        </p:spPr>
        <p:txBody>
          <a:bodyPr anchor="ctr">
            <a:normAutofit/>
          </a:bodyPr>
          <a:lstStyle/>
          <a:p>
            <a:r>
              <a:rPr lang="en-US" dirty="0"/>
              <a:t>Roundtable Discussion</a:t>
            </a:r>
          </a:p>
        </p:txBody>
      </p:sp>
    </p:spTree>
    <p:extLst>
      <p:ext uri="{BB962C8B-B14F-4D97-AF65-F5344CB8AC3E}">
        <p14:creationId xmlns:p14="http://schemas.microsoft.com/office/powerpoint/2010/main" val="292312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9218-E05A-AEA7-EF2A-C43645E134F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FB4CD9-1CCB-E15B-8AD6-7BFA3DA07504}"/>
              </a:ext>
            </a:extLst>
          </p:cNvPr>
          <p:cNvSpPr>
            <a:spLocks noGrp="1"/>
          </p:cNvSpPr>
          <p:nvPr>
            <p:ph sz="half" idx="2"/>
          </p:nvPr>
        </p:nvSpPr>
        <p:spPr>
          <a:xfrm>
            <a:off x="609600" y="1447800"/>
            <a:ext cx="10972802" cy="4800600"/>
          </a:xfrm>
        </p:spPr>
        <p:txBody>
          <a:bodyPr>
            <a:normAutofit fontScale="85000" lnSpcReduction="10000"/>
          </a:bodyPr>
          <a:lstStyle/>
          <a:p>
            <a:r>
              <a:rPr lang="en-US" dirty="0"/>
              <a:t>MRSC Links to Tax Resource and City and County Revenue Guides:</a:t>
            </a:r>
          </a:p>
          <a:p>
            <a:pPr marL="0" indent="0">
              <a:buNone/>
            </a:pPr>
            <a:r>
              <a:rPr lang="en-US" dirty="0">
                <a:hlinkClick r:id="rId2"/>
              </a:rPr>
              <a:t>https://mrsc.org/explore-topics/finance/data/tax-and-population-data</a:t>
            </a:r>
            <a:endParaRPr lang="en-US" dirty="0"/>
          </a:p>
          <a:p>
            <a:pPr marL="0" indent="0">
              <a:buNone/>
            </a:pPr>
            <a:endParaRPr lang="en-US" dirty="0"/>
          </a:p>
          <a:p>
            <a:r>
              <a:rPr lang="en-US" dirty="0"/>
              <a:t>City of Seattle B&amp;O Information:</a:t>
            </a:r>
          </a:p>
          <a:p>
            <a:pPr marL="0" indent="0">
              <a:buNone/>
            </a:pPr>
            <a:r>
              <a:rPr lang="en-US" dirty="0">
                <a:hlinkClick r:id="rId3"/>
              </a:rPr>
              <a:t>https://www.seattle.gov/city-finance/business-taxes-and-licenses/business-taxes</a:t>
            </a:r>
            <a:endParaRPr lang="en-US" dirty="0"/>
          </a:p>
          <a:p>
            <a:endParaRPr lang="en-US" dirty="0"/>
          </a:p>
          <a:p>
            <a:r>
              <a:rPr lang="en-US" dirty="0"/>
              <a:t>City of Bellevue Tax Information:</a:t>
            </a:r>
          </a:p>
          <a:p>
            <a:pPr marL="0" indent="0">
              <a:buNone/>
            </a:pPr>
            <a:r>
              <a:rPr lang="en-US" dirty="0">
                <a:hlinkClick r:id="rId4"/>
              </a:rPr>
              <a:t>https://bellevuewa.gov/city-government/departments/finance/business-taxes/special-local-taxes</a:t>
            </a:r>
            <a:endParaRPr lang="en-US" dirty="0"/>
          </a:p>
          <a:p>
            <a:pPr marL="0" indent="0">
              <a:buNone/>
            </a:pPr>
            <a:endParaRPr lang="en-US" dirty="0"/>
          </a:p>
          <a:p>
            <a:r>
              <a:rPr lang="en-US" dirty="0"/>
              <a:t>City of Spokane Development Fee Changes:</a:t>
            </a:r>
          </a:p>
          <a:p>
            <a:pPr marL="0" indent="0">
              <a:buNone/>
            </a:pPr>
            <a:r>
              <a:rPr lang="en-US" dirty="0">
                <a:hlinkClick r:id="rId5"/>
              </a:rPr>
              <a:t>https://my.spokanecity.org/business/resources/</a:t>
            </a:r>
            <a:endParaRPr lang="en-US" dirty="0"/>
          </a:p>
          <a:p>
            <a:pPr marL="0" indent="0">
              <a:buNone/>
            </a:pPr>
            <a:endParaRPr lang="en-US" dirty="0"/>
          </a:p>
          <a:p>
            <a:pPr marL="0" indent="0">
              <a:buNone/>
            </a:pPr>
            <a:endParaRPr lang="en-US" dirty="0"/>
          </a:p>
          <a:p>
            <a:pPr lvl="1"/>
            <a:endParaRPr lang="en-US" dirty="0"/>
          </a:p>
        </p:txBody>
      </p:sp>
      <p:sp>
        <p:nvSpPr>
          <p:cNvPr id="4" name="Title 3">
            <a:extLst>
              <a:ext uri="{FF2B5EF4-FFF2-40B4-BE49-F238E27FC236}">
                <a16:creationId xmlns:a16="http://schemas.microsoft.com/office/drawing/2014/main" id="{660608EC-BC63-3583-D3A2-4C324C23E4C0}"/>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245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929FE5-6C32-447C-8313-29B695D002B1}"/>
              </a:ext>
            </a:extLst>
          </p:cNvPr>
          <p:cNvSpPr/>
          <p:nvPr/>
        </p:nvSpPr>
        <p:spPr>
          <a:xfrm>
            <a:off x="0" y="0"/>
            <a:ext cx="12192000" cy="6858000"/>
          </a:xfrm>
          <a:prstGeom prst="rect">
            <a:avLst/>
          </a:prstGeom>
          <a:solidFill>
            <a:srgbClr val="005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3D2B856-AC74-445F-AF9A-A087F77CA462}"/>
              </a:ext>
            </a:extLst>
          </p:cNvPr>
          <p:cNvSpPr txBox="1"/>
          <p:nvPr/>
        </p:nvSpPr>
        <p:spPr>
          <a:xfrm>
            <a:off x="3672069" y="1066800"/>
            <a:ext cx="4800600" cy="3908762"/>
          </a:xfrm>
          <a:prstGeom prst="rect">
            <a:avLst/>
          </a:prstGeom>
          <a:noFill/>
        </p:spPr>
        <p:txBody>
          <a:bodyPr wrap="square" rtlCol="0">
            <a:spAutoFit/>
          </a:bodyPr>
          <a:lstStyle/>
          <a:p>
            <a:pPr algn="ctr"/>
            <a:r>
              <a:rPr lang="en-US" sz="4000" b="1" dirty="0">
                <a:solidFill>
                  <a:schemeClr val="bg1"/>
                </a:solidFill>
                <a:latin typeface="Arial Narrow" panose="020B0606020202030204" pitchFamily="34" charset="0"/>
              </a:rPr>
              <a:t>Thank you! Questions?</a:t>
            </a:r>
          </a:p>
          <a:p>
            <a:pPr algn="ctr"/>
            <a:r>
              <a:rPr lang="en-US" sz="4000" b="1" dirty="0">
                <a:solidFill>
                  <a:schemeClr val="bg1"/>
                </a:solidFill>
                <a:latin typeface="Arial Narrow" panose="020B0606020202030204" pitchFamily="34" charset="0"/>
              </a:rPr>
              <a:t> </a:t>
            </a:r>
          </a:p>
          <a:p>
            <a:pPr algn="ctr"/>
            <a:r>
              <a:rPr lang="en-US" sz="2400" b="1" dirty="0">
                <a:solidFill>
                  <a:schemeClr val="bg1"/>
                </a:solidFill>
                <a:latin typeface="Arial Narrow" panose="020B0606020202030204" pitchFamily="34" charset="0"/>
              </a:rPr>
              <a:t>T. Robert Hamud</a:t>
            </a:r>
          </a:p>
          <a:p>
            <a:pPr algn="ctr"/>
            <a:r>
              <a:rPr lang="en-US" sz="2400" b="1" dirty="0">
                <a:solidFill>
                  <a:schemeClr val="bg1"/>
                </a:solidFill>
                <a:latin typeface="Arial Narrow" panose="020B0606020202030204" pitchFamily="34" charset="0"/>
              </a:rPr>
              <a:t>425-615-6234</a:t>
            </a:r>
          </a:p>
          <a:p>
            <a:pPr algn="ctr"/>
            <a:r>
              <a:rPr lang="en-US" sz="2400" b="1" dirty="0">
                <a:solidFill>
                  <a:schemeClr val="bg1"/>
                </a:solidFill>
                <a:latin typeface="Arial Narrow" panose="020B0606020202030204" pitchFamily="34" charset="0"/>
              </a:rPr>
              <a:t>roberth@fcsgroup.com</a:t>
            </a:r>
            <a:endParaRPr lang="en-US" dirty="0">
              <a:latin typeface="Arial Narrow" panose="020B0606020202030204" pitchFamily="34" charset="0"/>
            </a:endParaRPr>
          </a:p>
          <a:p>
            <a:pPr algn="ctr"/>
            <a:r>
              <a:rPr lang="en-US" sz="2000" b="1" dirty="0">
                <a:solidFill>
                  <a:schemeClr val="bg1"/>
                </a:solidFill>
                <a:latin typeface="Arial Narrow" panose="020B0606020202030204" pitchFamily="34" charset="0"/>
              </a:rPr>
              <a:t>www.fcsgroup.com</a:t>
            </a:r>
          </a:p>
          <a:p>
            <a:endParaRPr lang="en-US" sz="3600" b="1" dirty="0">
              <a:solidFill>
                <a:schemeClr val="bg1"/>
              </a:solidFill>
              <a:latin typeface="Arial Narrow" panose="020B0606020202030204" pitchFamily="34" charset="0"/>
            </a:endParaRPr>
          </a:p>
        </p:txBody>
      </p:sp>
      <p:pic>
        <p:nvPicPr>
          <p:cNvPr id="8" name="Picture 7" descr="A black and white logo&#10;&#10;Description automatically generated">
            <a:extLst>
              <a:ext uri="{FF2B5EF4-FFF2-40B4-BE49-F238E27FC236}">
                <a16:creationId xmlns:a16="http://schemas.microsoft.com/office/drawing/2014/main" id="{722BDFC4-8339-04E1-505A-1C1405AD7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446" y="5526317"/>
            <a:ext cx="2477845" cy="953837"/>
          </a:xfrm>
          <a:prstGeom prst="rect">
            <a:avLst/>
          </a:prstGeom>
        </p:spPr>
      </p:pic>
    </p:spTree>
    <p:extLst>
      <p:ext uri="{BB962C8B-B14F-4D97-AF65-F5344CB8AC3E}">
        <p14:creationId xmlns:p14="http://schemas.microsoft.com/office/powerpoint/2010/main" val="236762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8664-AEFD-8C7B-D145-880F511475E9}"/>
              </a:ext>
            </a:extLst>
          </p:cNvPr>
          <p:cNvSpPr>
            <a:spLocks noGrp="1"/>
          </p:cNvSpPr>
          <p:nvPr>
            <p:ph type="title"/>
          </p:nvPr>
        </p:nvSpPr>
        <p:spPr/>
        <p:txBody>
          <a:bodyPr/>
          <a:lstStyle/>
          <a:p>
            <a:r>
              <a:rPr lang="en-US" dirty="0"/>
              <a:t>Yes or No: Finance and Budget Equals???????</a:t>
            </a:r>
          </a:p>
        </p:txBody>
      </p:sp>
      <p:pic>
        <p:nvPicPr>
          <p:cNvPr id="5" name="Picture 4" descr="A green and white logo&#10;&#10;AI-generated content may be incorrect.">
            <a:extLst>
              <a:ext uri="{FF2B5EF4-FFF2-40B4-BE49-F238E27FC236}">
                <a16:creationId xmlns:a16="http://schemas.microsoft.com/office/drawing/2014/main" id="{06C75B0F-6C51-D239-0E87-E351D3390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95400"/>
            <a:ext cx="5257800" cy="5257800"/>
          </a:xfrm>
          <a:prstGeom prst="rect">
            <a:avLst/>
          </a:prstGeom>
        </p:spPr>
      </p:pic>
    </p:spTree>
    <p:extLst>
      <p:ext uri="{BB962C8B-B14F-4D97-AF65-F5344CB8AC3E}">
        <p14:creationId xmlns:p14="http://schemas.microsoft.com/office/powerpoint/2010/main" val="2672599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69B78B-FDFF-8E50-F087-31854F6EF9A0}"/>
              </a:ext>
            </a:extLst>
          </p:cNvPr>
          <p:cNvSpPr/>
          <p:nvPr/>
        </p:nvSpPr>
        <p:spPr>
          <a:xfrm>
            <a:off x="9448800" y="-76200"/>
            <a:ext cx="2743200" cy="7010400"/>
          </a:xfrm>
          <a:prstGeom prst="rect">
            <a:avLst/>
          </a:prstGeom>
          <a:solidFill>
            <a:srgbClr val="005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EB3172C-112B-050B-6EC8-F14A6FF86607}"/>
              </a:ext>
            </a:extLst>
          </p:cNvPr>
          <p:cNvSpPr/>
          <p:nvPr/>
        </p:nvSpPr>
        <p:spPr>
          <a:xfrm>
            <a:off x="1278412" y="2392130"/>
            <a:ext cx="914400" cy="914400"/>
          </a:xfrm>
          <a:prstGeom prst="ellipse">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Oval 2">
            <a:extLst>
              <a:ext uri="{FF2B5EF4-FFF2-40B4-BE49-F238E27FC236}">
                <a16:creationId xmlns:a16="http://schemas.microsoft.com/office/drawing/2014/main" id="{A22AD281-03DB-98F9-5685-3CE65FCF1BCA}"/>
              </a:ext>
            </a:extLst>
          </p:cNvPr>
          <p:cNvSpPr/>
          <p:nvPr/>
        </p:nvSpPr>
        <p:spPr>
          <a:xfrm>
            <a:off x="1278412" y="3733800"/>
            <a:ext cx="914400" cy="914400"/>
          </a:xfrm>
          <a:prstGeom prst="ellipse">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Oval 3">
            <a:extLst>
              <a:ext uri="{FF2B5EF4-FFF2-40B4-BE49-F238E27FC236}">
                <a16:creationId xmlns:a16="http://schemas.microsoft.com/office/drawing/2014/main" id="{CBF6CC6A-0983-2044-C173-41C1D19773E6}"/>
              </a:ext>
            </a:extLst>
          </p:cNvPr>
          <p:cNvSpPr/>
          <p:nvPr/>
        </p:nvSpPr>
        <p:spPr>
          <a:xfrm>
            <a:off x="4865225" y="2389007"/>
            <a:ext cx="914400" cy="9144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Oval 5">
            <a:extLst>
              <a:ext uri="{FF2B5EF4-FFF2-40B4-BE49-F238E27FC236}">
                <a16:creationId xmlns:a16="http://schemas.microsoft.com/office/drawing/2014/main" id="{313F0973-D7F6-A60F-E6DD-2BA020265311}"/>
              </a:ext>
            </a:extLst>
          </p:cNvPr>
          <p:cNvSpPr/>
          <p:nvPr/>
        </p:nvSpPr>
        <p:spPr>
          <a:xfrm>
            <a:off x="4865225" y="3733800"/>
            <a:ext cx="914400" cy="914400"/>
          </a:xfrm>
          <a:prstGeom prst="ellipse">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Content Placeholder 2">
            <a:extLst>
              <a:ext uri="{FF2B5EF4-FFF2-40B4-BE49-F238E27FC236}">
                <a16:creationId xmlns:a16="http://schemas.microsoft.com/office/drawing/2014/main" id="{8DBF2160-3810-0A03-D54F-5AE50F651B07}"/>
              </a:ext>
            </a:extLst>
          </p:cNvPr>
          <p:cNvSpPr txBox="1">
            <a:spLocks/>
          </p:cNvSpPr>
          <p:nvPr/>
        </p:nvSpPr>
        <p:spPr>
          <a:xfrm>
            <a:off x="2231894" y="2472285"/>
            <a:ext cx="2099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Narrow" panose="020B0606020202030204" pitchFamily="34" charset="0"/>
              <a:buNone/>
            </a:pPr>
            <a:r>
              <a:rPr lang="en-US" dirty="0">
                <a:solidFill>
                  <a:srgbClr val="398585"/>
                </a:solidFill>
              </a:rPr>
              <a:t>Utility Rate and Fee Consulting</a:t>
            </a:r>
          </a:p>
        </p:txBody>
      </p:sp>
      <p:sp>
        <p:nvSpPr>
          <p:cNvPr id="8" name="Content Placeholder 2">
            <a:extLst>
              <a:ext uri="{FF2B5EF4-FFF2-40B4-BE49-F238E27FC236}">
                <a16:creationId xmlns:a16="http://schemas.microsoft.com/office/drawing/2014/main" id="{3ACCCDD4-EE7E-F2EB-20F6-EDD6072E3FC0}"/>
              </a:ext>
            </a:extLst>
          </p:cNvPr>
          <p:cNvSpPr txBox="1">
            <a:spLocks/>
          </p:cNvSpPr>
          <p:nvPr/>
        </p:nvSpPr>
        <p:spPr>
          <a:xfrm>
            <a:off x="2231894" y="3831698"/>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398585"/>
                </a:solidFill>
              </a:rPr>
              <a:t>Utility</a:t>
            </a:r>
            <a:br>
              <a:rPr lang="en-US" dirty="0">
                <a:solidFill>
                  <a:srgbClr val="398585"/>
                </a:solidFill>
              </a:rPr>
            </a:br>
            <a:r>
              <a:rPr lang="en-US" dirty="0">
                <a:solidFill>
                  <a:srgbClr val="398585"/>
                </a:solidFill>
              </a:rPr>
              <a:t>Management</a:t>
            </a:r>
          </a:p>
        </p:txBody>
      </p:sp>
      <p:sp>
        <p:nvSpPr>
          <p:cNvPr id="9" name="Content Placeholder 2">
            <a:extLst>
              <a:ext uri="{FF2B5EF4-FFF2-40B4-BE49-F238E27FC236}">
                <a16:creationId xmlns:a16="http://schemas.microsoft.com/office/drawing/2014/main" id="{32E38922-CFF4-DF9C-62AA-7E9AF5D47559}"/>
              </a:ext>
            </a:extLst>
          </p:cNvPr>
          <p:cNvSpPr txBox="1">
            <a:spLocks/>
          </p:cNvSpPr>
          <p:nvPr/>
        </p:nvSpPr>
        <p:spPr>
          <a:xfrm>
            <a:off x="5783394" y="2476774"/>
            <a:ext cx="2590800"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398585"/>
                </a:solidFill>
              </a:rPr>
              <a:t>General Government Financial Analysis</a:t>
            </a:r>
          </a:p>
        </p:txBody>
      </p:sp>
      <p:sp>
        <p:nvSpPr>
          <p:cNvPr id="10" name="Content Placeholder 2">
            <a:extLst>
              <a:ext uri="{FF2B5EF4-FFF2-40B4-BE49-F238E27FC236}">
                <a16:creationId xmlns:a16="http://schemas.microsoft.com/office/drawing/2014/main" id="{2AFCF17C-1B21-B9AE-2C23-62C2CAD6D911}"/>
              </a:ext>
            </a:extLst>
          </p:cNvPr>
          <p:cNvSpPr txBox="1">
            <a:spLocks/>
          </p:cNvSpPr>
          <p:nvPr/>
        </p:nvSpPr>
        <p:spPr>
          <a:xfrm>
            <a:off x="5791200" y="3813955"/>
            <a:ext cx="2590800"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solidFill>
                  <a:srgbClr val="398585"/>
                </a:solidFill>
              </a:rPr>
              <a:t>Economic and Funding Strategies</a:t>
            </a:r>
          </a:p>
        </p:txBody>
      </p:sp>
      <p:sp>
        <p:nvSpPr>
          <p:cNvPr id="11" name="Title 10">
            <a:extLst>
              <a:ext uri="{FF2B5EF4-FFF2-40B4-BE49-F238E27FC236}">
                <a16:creationId xmlns:a16="http://schemas.microsoft.com/office/drawing/2014/main" id="{2D90ABA8-DFD6-B18E-0EEF-B5009880E341}"/>
              </a:ext>
            </a:extLst>
          </p:cNvPr>
          <p:cNvSpPr>
            <a:spLocks noGrp="1"/>
          </p:cNvSpPr>
          <p:nvPr>
            <p:ph type="title"/>
          </p:nvPr>
        </p:nvSpPr>
        <p:spPr/>
        <p:txBody>
          <a:bodyPr/>
          <a:lstStyle/>
          <a:p>
            <a:r>
              <a:rPr lang="en-US" dirty="0"/>
              <a:t>About FCS GROUP</a:t>
            </a:r>
          </a:p>
        </p:txBody>
      </p:sp>
      <p:sp>
        <p:nvSpPr>
          <p:cNvPr id="13" name="Content Placeholder 2">
            <a:extLst>
              <a:ext uri="{FF2B5EF4-FFF2-40B4-BE49-F238E27FC236}">
                <a16:creationId xmlns:a16="http://schemas.microsoft.com/office/drawing/2014/main" id="{303ADA6E-48BC-DEA8-FD17-376986469775}"/>
              </a:ext>
            </a:extLst>
          </p:cNvPr>
          <p:cNvSpPr txBox="1">
            <a:spLocks/>
          </p:cNvSpPr>
          <p:nvPr/>
        </p:nvSpPr>
        <p:spPr>
          <a:xfrm>
            <a:off x="10023675" y="746760"/>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Narrow" panose="020B0606020202030204" pitchFamily="34" charset="0"/>
              <a:buNone/>
            </a:pPr>
            <a:r>
              <a:rPr lang="en-US" dirty="0">
                <a:solidFill>
                  <a:schemeClr val="bg1"/>
                </a:solidFill>
              </a:rPr>
              <a:t>4,000+</a:t>
            </a:r>
          </a:p>
          <a:p>
            <a:pPr marL="0" indent="0" algn="ctr">
              <a:buFont typeface="Arial Narrow" panose="020B0606020202030204" pitchFamily="34" charset="0"/>
              <a:buNone/>
            </a:pPr>
            <a:r>
              <a:rPr lang="en-US" sz="1000" b="0" cap="all" dirty="0">
                <a:solidFill>
                  <a:schemeClr val="bg1"/>
                </a:solidFill>
              </a:rPr>
              <a:t>Projects</a:t>
            </a:r>
            <a:br>
              <a:rPr lang="en-US" sz="1000" b="0" cap="all" dirty="0">
                <a:solidFill>
                  <a:schemeClr val="bg1"/>
                </a:solidFill>
              </a:rPr>
            </a:br>
            <a:r>
              <a:rPr lang="en-US" sz="1000" b="0" cap="all" dirty="0">
                <a:solidFill>
                  <a:schemeClr val="bg1"/>
                </a:solidFill>
              </a:rPr>
              <a:t>Completed</a:t>
            </a:r>
          </a:p>
        </p:txBody>
      </p:sp>
      <p:sp>
        <p:nvSpPr>
          <p:cNvPr id="14" name="Content Placeholder 2">
            <a:extLst>
              <a:ext uri="{FF2B5EF4-FFF2-40B4-BE49-F238E27FC236}">
                <a16:creationId xmlns:a16="http://schemas.microsoft.com/office/drawing/2014/main" id="{A1E2D266-7862-8009-5989-DEB0E283D4C3}"/>
              </a:ext>
            </a:extLst>
          </p:cNvPr>
          <p:cNvSpPr txBox="1">
            <a:spLocks/>
          </p:cNvSpPr>
          <p:nvPr/>
        </p:nvSpPr>
        <p:spPr>
          <a:xfrm>
            <a:off x="10023675" y="1963409"/>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Narrow" panose="020B0606020202030204" pitchFamily="34" charset="0"/>
              <a:buNone/>
            </a:pPr>
            <a:r>
              <a:rPr lang="en-US" dirty="0">
                <a:solidFill>
                  <a:schemeClr val="bg1"/>
                </a:solidFill>
              </a:rPr>
              <a:t>650+</a:t>
            </a:r>
          </a:p>
          <a:p>
            <a:pPr marL="0" indent="0" algn="ctr">
              <a:buFont typeface="Arial Narrow" panose="020B0606020202030204" pitchFamily="34" charset="0"/>
              <a:buNone/>
            </a:pPr>
            <a:r>
              <a:rPr lang="en-US" sz="1000" b="0" cap="all" dirty="0">
                <a:solidFill>
                  <a:schemeClr val="bg1"/>
                </a:solidFill>
              </a:rPr>
              <a:t>Public Clients</a:t>
            </a:r>
            <a:br>
              <a:rPr lang="en-US" sz="1000" b="0" cap="all" dirty="0">
                <a:solidFill>
                  <a:schemeClr val="bg1"/>
                </a:solidFill>
              </a:rPr>
            </a:br>
            <a:r>
              <a:rPr lang="en-US" sz="1000" b="0" cap="all" dirty="0">
                <a:solidFill>
                  <a:schemeClr val="bg1"/>
                </a:solidFill>
              </a:rPr>
              <a:t>Served</a:t>
            </a:r>
          </a:p>
        </p:txBody>
      </p:sp>
      <p:sp>
        <p:nvSpPr>
          <p:cNvPr id="15" name="Content Placeholder 2">
            <a:extLst>
              <a:ext uri="{FF2B5EF4-FFF2-40B4-BE49-F238E27FC236}">
                <a16:creationId xmlns:a16="http://schemas.microsoft.com/office/drawing/2014/main" id="{1FE0B68D-9527-0AFB-300E-D7E85C9B0D1B}"/>
              </a:ext>
            </a:extLst>
          </p:cNvPr>
          <p:cNvSpPr txBox="1">
            <a:spLocks/>
          </p:cNvSpPr>
          <p:nvPr/>
        </p:nvSpPr>
        <p:spPr>
          <a:xfrm>
            <a:off x="10023675" y="3180058"/>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Narrow" panose="020B0606020202030204" pitchFamily="34" charset="0"/>
              <a:buNone/>
            </a:pPr>
            <a:r>
              <a:rPr lang="en-US" dirty="0">
                <a:solidFill>
                  <a:schemeClr val="bg1"/>
                </a:solidFill>
              </a:rPr>
              <a:t>35</a:t>
            </a:r>
          </a:p>
          <a:p>
            <a:pPr marL="0" indent="0" algn="ctr">
              <a:buFont typeface="Arial Narrow" panose="020B0606020202030204" pitchFamily="34" charset="0"/>
              <a:buNone/>
            </a:pPr>
            <a:r>
              <a:rPr lang="en-US" sz="1000" b="0" cap="all" dirty="0">
                <a:solidFill>
                  <a:schemeClr val="bg1"/>
                </a:solidFill>
              </a:rPr>
              <a:t>Management and Technical Professionals</a:t>
            </a:r>
          </a:p>
        </p:txBody>
      </p:sp>
      <p:sp>
        <p:nvSpPr>
          <p:cNvPr id="16" name="Content Placeholder 2">
            <a:extLst>
              <a:ext uri="{FF2B5EF4-FFF2-40B4-BE49-F238E27FC236}">
                <a16:creationId xmlns:a16="http://schemas.microsoft.com/office/drawing/2014/main" id="{8E4A4208-69E9-8522-C4EF-E0838AEDA860}"/>
              </a:ext>
            </a:extLst>
          </p:cNvPr>
          <p:cNvSpPr txBox="1">
            <a:spLocks/>
          </p:cNvSpPr>
          <p:nvPr/>
        </p:nvSpPr>
        <p:spPr>
          <a:xfrm>
            <a:off x="10023675" y="4396707"/>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Narrow" panose="020B0606020202030204" pitchFamily="34" charset="0"/>
              <a:buNone/>
            </a:pPr>
            <a:r>
              <a:rPr lang="en-US" dirty="0">
                <a:solidFill>
                  <a:schemeClr val="bg1"/>
                </a:solidFill>
              </a:rPr>
              <a:t>36</a:t>
            </a:r>
          </a:p>
          <a:p>
            <a:pPr marL="0" indent="0" algn="ctr">
              <a:buFont typeface="Arial Narrow" panose="020B0606020202030204" pitchFamily="34" charset="0"/>
              <a:buNone/>
            </a:pPr>
            <a:r>
              <a:rPr lang="en-US" sz="1000" b="0" cap="all" dirty="0">
                <a:solidFill>
                  <a:schemeClr val="bg1"/>
                </a:solidFill>
              </a:rPr>
              <a:t>Years in Operation</a:t>
            </a:r>
            <a:br>
              <a:rPr lang="en-US" sz="1000" b="0" cap="all" dirty="0">
                <a:solidFill>
                  <a:schemeClr val="bg1"/>
                </a:solidFill>
              </a:rPr>
            </a:br>
            <a:r>
              <a:rPr lang="en-US" sz="1000" b="0" cap="all" dirty="0">
                <a:solidFill>
                  <a:schemeClr val="bg1"/>
                </a:solidFill>
              </a:rPr>
              <a:t>Est. 1988</a:t>
            </a:r>
          </a:p>
        </p:txBody>
      </p:sp>
      <p:sp>
        <p:nvSpPr>
          <p:cNvPr id="17" name="Content Placeholder 2">
            <a:extLst>
              <a:ext uri="{FF2B5EF4-FFF2-40B4-BE49-F238E27FC236}">
                <a16:creationId xmlns:a16="http://schemas.microsoft.com/office/drawing/2014/main" id="{0871B280-6D06-5437-F97D-311CB47EDCF5}"/>
              </a:ext>
            </a:extLst>
          </p:cNvPr>
          <p:cNvSpPr txBox="1">
            <a:spLocks/>
          </p:cNvSpPr>
          <p:nvPr/>
        </p:nvSpPr>
        <p:spPr>
          <a:xfrm>
            <a:off x="10023675" y="5613357"/>
            <a:ext cx="1718404" cy="777240"/>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ct val="20000"/>
              </a:spcBef>
              <a:spcAft>
                <a:spcPts val="0"/>
              </a:spcAft>
              <a:buClr>
                <a:srgbClr val="4B575D"/>
              </a:buClr>
              <a:buSzPct val="100000"/>
              <a:buFont typeface="Arial Narrow" panose="020B0606020202030204" pitchFamily="34" charset="0"/>
              <a:buChar char="●"/>
              <a:tabLst/>
              <a:defRPr lang="en-US" sz="2000" b="1" kern="1200">
                <a:solidFill>
                  <a:schemeClr val="tx1"/>
                </a:solidFill>
                <a:latin typeface="Arial Narrow" panose="020B0606020202030204" pitchFamily="34" charset="0"/>
                <a:ea typeface="+mn-ea"/>
                <a:cs typeface="+mn-cs"/>
              </a:defRPr>
            </a:lvl1pPr>
            <a:lvl2pPr marL="8001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2pPr>
            <a:lvl3pPr marL="1257300" marR="0" indent="-342900" algn="l" defTabSz="914400" rtl="0" eaLnBrk="1" fontAlgn="auto" latinLnBrk="0" hangingPunct="1">
              <a:lnSpc>
                <a:spcPct val="100000"/>
              </a:lnSpc>
              <a:spcBef>
                <a:spcPct val="20000"/>
              </a:spcBef>
              <a:spcAft>
                <a:spcPts val="0"/>
              </a:spcAft>
              <a:buClr>
                <a:srgbClr val="4B575D"/>
              </a:buClr>
              <a:buSzTx/>
              <a:buFont typeface="Arial Narrow" panose="020B0606020202030204" pitchFamily="34" charset="0"/>
              <a:buChar char="–"/>
              <a:tabLst/>
              <a:defRPr lang="en-US"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Narrow" panose="020B0606020202030204" pitchFamily="34" charset="0"/>
              <a:buNone/>
            </a:pPr>
            <a:r>
              <a:rPr lang="en-US" dirty="0">
                <a:solidFill>
                  <a:schemeClr val="bg1"/>
                </a:solidFill>
              </a:rPr>
              <a:t>4</a:t>
            </a:r>
          </a:p>
          <a:p>
            <a:pPr marL="0" indent="0" algn="ctr">
              <a:buFont typeface="Arial Narrow" panose="020B0606020202030204" pitchFamily="34" charset="0"/>
              <a:buNone/>
            </a:pPr>
            <a:r>
              <a:rPr lang="en-US" sz="1000" b="0" cap="all" dirty="0">
                <a:solidFill>
                  <a:schemeClr val="bg1"/>
                </a:solidFill>
              </a:rPr>
              <a:t>Offices in Washington, Colorado, and Oregon</a:t>
            </a:r>
          </a:p>
        </p:txBody>
      </p:sp>
    </p:spTree>
    <p:extLst>
      <p:ext uri="{BB962C8B-B14F-4D97-AF65-F5344CB8AC3E}">
        <p14:creationId xmlns:p14="http://schemas.microsoft.com/office/powerpoint/2010/main" val="351355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CFF9C-EE04-34EC-BAA9-876A0DD9DB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C76BE-6606-3899-9758-90E8D689BBDD}"/>
              </a:ext>
            </a:extLst>
          </p:cNvPr>
          <p:cNvSpPr>
            <a:spLocks noGrp="1"/>
          </p:cNvSpPr>
          <p:nvPr>
            <p:ph sz="half" idx="1"/>
          </p:nvPr>
        </p:nvSpPr>
        <p:spPr>
          <a:xfrm>
            <a:off x="609600" y="1371603"/>
            <a:ext cx="5486400" cy="4525963"/>
          </a:xfrm>
        </p:spPr>
        <p:txBody>
          <a:bodyPr>
            <a:normAutofit/>
          </a:bodyPr>
          <a:lstStyle/>
          <a:p>
            <a:pPr>
              <a:lnSpc>
                <a:spcPct val="90000"/>
              </a:lnSpc>
            </a:pPr>
            <a:r>
              <a:rPr lang="en-US" sz="2400" dirty="0"/>
              <a:t>Cascade County, Montana CFO 2013-2015.</a:t>
            </a:r>
          </a:p>
          <a:p>
            <a:pPr>
              <a:lnSpc>
                <a:spcPct val="90000"/>
              </a:lnSpc>
            </a:pPr>
            <a:r>
              <a:rPr lang="en-US" sz="2400" dirty="0"/>
              <a:t>City of Snoqualmie, Finance Director 2018-2021.</a:t>
            </a:r>
          </a:p>
          <a:p>
            <a:pPr>
              <a:lnSpc>
                <a:spcPct val="90000"/>
              </a:lnSpc>
            </a:pPr>
            <a:r>
              <a:rPr lang="en-US" sz="2400" dirty="0"/>
              <a:t>City of Issaquah, CFO 2021-2024.</a:t>
            </a:r>
          </a:p>
          <a:p>
            <a:pPr>
              <a:lnSpc>
                <a:spcPct val="90000"/>
              </a:lnSpc>
            </a:pPr>
            <a:r>
              <a:rPr lang="en-US" sz="2400" dirty="0"/>
              <a:t>16 years as a budget and finance analyst in state and local government.</a:t>
            </a:r>
          </a:p>
          <a:p>
            <a:pPr>
              <a:lnSpc>
                <a:spcPct val="90000"/>
              </a:lnSpc>
            </a:pPr>
            <a:r>
              <a:rPr lang="en-US" sz="2400" dirty="0"/>
              <a:t>MPA University of Utah, concentration in Local Government.</a:t>
            </a:r>
          </a:p>
          <a:p>
            <a:pPr>
              <a:lnSpc>
                <a:spcPct val="90000"/>
              </a:lnSpc>
            </a:pPr>
            <a:r>
              <a:rPr lang="en-US" sz="2400" dirty="0"/>
              <a:t>BA in Government, California State University, Sacramento.</a:t>
            </a:r>
          </a:p>
        </p:txBody>
      </p:sp>
      <p:sp>
        <p:nvSpPr>
          <p:cNvPr id="2" name="Title 1">
            <a:extLst>
              <a:ext uri="{FF2B5EF4-FFF2-40B4-BE49-F238E27FC236}">
                <a16:creationId xmlns:a16="http://schemas.microsoft.com/office/drawing/2014/main" id="{7D1456AF-5887-E6AD-7958-68ECFFF81663}"/>
              </a:ext>
            </a:extLst>
          </p:cNvPr>
          <p:cNvSpPr>
            <a:spLocks noGrp="1"/>
          </p:cNvSpPr>
          <p:nvPr>
            <p:ph type="title"/>
          </p:nvPr>
        </p:nvSpPr>
        <p:spPr>
          <a:xfrm>
            <a:off x="1526393" y="304800"/>
            <a:ext cx="10056009" cy="914400"/>
          </a:xfrm>
        </p:spPr>
        <p:txBody>
          <a:bodyPr anchor="ctr">
            <a:normAutofit/>
          </a:bodyPr>
          <a:lstStyle/>
          <a:p>
            <a:r>
              <a:rPr lang="en-US" dirty="0"/>
              <a:t>About Me</a:t>
            </a:r>
          </a:p>
        </p:txBody>
      </p:sp>
      <p:pic>
        <p:nvPicPr>
          <p:cNvPr id="8" name="Picture 7" descr="A person wearing a helmet and goggles on a snowy mountain&#10;&#10;AI-generated content may be incorrect.">
            <a:extLst>
              <a:ext uri="{FF2B5EF4-FFF2-40B4-BE49-F238E27FC236}">
                <a16:creationId xmlns:a16="http://schemas.microsoft.com/office/drawing/2014/main" id="{CE809529-B052-763E-0643-07FEC999E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0779" y="647700"/>
            <a:ext cx="4771621" cy="5562600"/>
          </a:xfrm>
          <a:prstGeom prst="rect">
            <a:avLst/>
          </a:prstGeom>
        </p:spPr>
      </p:pic>
    </p:spTree>
    <p:extLst>
      <p:ext uri="{BB962C8B-B14F-4D97-AF65-F5344CB8AC3E}">
        <p14:creationId xmlns:p14="http://schemas.microsoft.com/office/powerpoint/2010/main" val="249176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4105-81FD-481F-9AE9-A7589F435AEE}"/>
              </a:ext>
            </a:extLst>
          </p:cNvPr>
          <p:cNvSpPr>
            <a:spLocks noGrp="1"/>
          </p:cNvSpPr>
          <p:nvPr>
            <p:ph type="title"/>
          </p:nvPr>
        </p:nvSpPr>
        <p:spPr/>
        <p:txBody>
          <a:bodyPr>
            <a:normAutofit fontScale="90000"/>
          </a:bodyPr>
          <a:lstStyle/>
          <a:p>
            <a:r>
              <a:rPr lang="en-US" dirty="0"/>
              <a:t>Importance of New Councilmanic Revenue Options</a:t>
            </a:r>
          </a:p>
        </p:txBody>
      </p:sp>
      <p:sp>
        <p:nvSpPr>
          <p:cNvPr id="3" name="Content Placeholder 2">
            <a:extLst>
              <a:ext uri="{FF2B5EF4-FFF2-40B4-BE49-F238E27FC236}">
                <a16:creationId xmlns:a16="http://schemas.microsoft.com/office/drawing/2014/main" id="{7A094627-6851-42AC-B064-389B9419F694}"/>
              </a:ext>
            </a:extLst>
          </p:cNvPr>
          <p:cNvSpPr>
            <a:spLocks noGrp="1"/>
          </p:cNvSpPr>
          <p:nvPr>
            <p:ph idx="1"/>
          </p:nvPr>
        </p:nvSpPr>
        <p:spPr/>
        <p:txBody>
          <a:bodyPr/>
          <a:lstStyle/>
          <a:p>
            <a:r>
              <a:rPr lang="en-US" dirty="0"/>
              <a:t>Property tax base increases are severely limited by Washington state law.</a:t>
            </a:r>
          </a:p>
          <a:p>
            <a:r>
              <a:rPr lang="en-US" dirty="0"/>
              <a:t>Sales Tax base rates are capped.</a:t>
            </a:r>
          </a:p>
          <a:p>
            <a:r>
              <a:rPr lang="en-US" dirty="0"/>
              <a:t>Voter approval for levy lid lifts and/or new sales taxes are difficult.</a:t>
            </a:r>
          </a:p>
          <a:p>
            <a:r>
              <a:rPr lang="en-US" dirty="0"/>
              <a:t>Identification of long-term, sustainable revenue sources.</a:t>
            </a:r>
          </a:p>
          <a:p>
            <a:r>
              <a:rPr lang="en-US" dirty="0"/>
              <a:t>Expenditures in most jurisdictions have been outpacing base revenue growth in recent years.</a:t>
            </a:r>
          </a:p>
          <a:p>
            <a:r>
              <a:rPr lang="en-US" dirty="0"/>
              <a:t>Expiration of ARPA, Inflation Reduction Act, decrease of federal funding sources for multiple years.</a:t>
            </a:r>
          </a:p>
        </p:txBody>
      </p:sp>
    </p:spTree>
    <p:extLst>
      <p:ext uri="{BB962C8B-B14F-4D97-AF65-F5344CB8AC3E}">
        <p14:creationId xmlns:p14="http://schemas.microsoft.com/office/powerpoint/2010/main" val="361752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B5010-E613-CB62-8026-F2C2D32F4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C67AF-2812-22B8-022B-408FE3A25325}"/>
              </a:ext>
            </a:extLst>
          </p:cNvPr>
          <p:cNvSpPr>
            <a:spLocks noGrp="1"/>
          </p:cNvSpPr>
          <p:nvPr>
            <p:ph type="title"/>
          </p:nvPr>
        </p:nvSpPr>
        <p:spPr/>
        <p:txBody>
          <a:bodyPr>
            <a:normAutofit fontScale="90000"/>
          </a:bodyPr>
          <a:lstStyle/>
          <a:p>
            <a:r>
              <a:rPr lang="en-US" dirty="0"/>
              <a:t>Major Revenue Trends-Washington State 2019-23</a:t>
            </a:r>
          </a:p>
        </p:txBody>
      </p:sp>
      <p:graphicFrame>
        <p:nvGraphicFramePr>
          <p:cNvPr id="14" name="Chart 13">
            <a:extLst>
              <a:ext uri="{FF2B5EF4-FFF2-40B4-BE49-F238E27FC236}">
                <a16:creationId xmlns:a16="http://schemas.microsoft.com/office/drawing/2014/main" id="{18D87032-7ECF-230A-FD97-ED73A608F63E}"/>
              </a:ext>
            </a:extLst>
          </p:cNvPr>
          <p:cNvGraphicFramePr/>
          <p:nvPr>
            <p:extLst>
              <p:ext uri="{D42A27DB-BD31-4B8C-83A1-F6EECF244321}">
                <p14:modId xmlns:p14="http://schemas.microsoft.com/office/powerpoint/2010/main" val="1365076799"/>
              </p:ext>
            </p:extLst>
          </p:nvPr>
        </p:nvGraphicFramePr>
        <p:xfrm>
          <a:off x="381000" y="1295401"/>
          <a:ext cx="11430000" cy="5410199"/>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712974E-7190-9D12-2566-8C423F075D6E}"/>
              </a:ext>
            </a:extLst>
          </p:cNvPr>
          <p:cNvSpPr txBox="1"/>
          <p:nvPr/>
        </p:nvSpPr>
        <p:spPr>
          <a:xfrm>
            <a:off x="5334000" y="992615"/>
            <a:ext cx="2634671" cy="369332"/>
          </a:xfrm>
          <a:prstGeom prst="rect">
            <a:avLst/>
          </a:prstGeom>
          <a:noFill/>
        </p:spPr>
        <p:txBody>
          <a:bodyPr wrap="square" rtlCol="0">
            <a:spAutoFit/>
          </a:bodyPr>
          <a:lstStyle/>
          <a:p>
            <a:r>
              <a:rPr lang="en-US" b="1" dirty="0"/>
              <a:t>In Thousands $</a:t>
            </a:r>
          </a:p>
        </p:txBody>
      </p:sp>
      <p:sp>
        <p:nvSpPr>
          <p:cNvPr id="17" name="TextBox 16">
            <a:extLst>
              <a:ext uri="{FF2B5EF4-FFF2-40B4-BE49-F238E27FC236}">
                <a16:creationId xmlns:a16="http://schemas.microsoft.com/office/drawing/2014/main" id="{5825B869-52DD-BB42-5CE4-09D456D1D4C7}"/>
              </a:ext>
            </a:extLst>
          </p:cNvPr>
          <p:cNvSpPr txBox="1"/>
          <p:nvPr/>
        </p:nvSpPr>
        <p:spPr>
          <a:xfrm>
            <a:off x="11087102" y="743634"/>
            <a:ext cx="990600" cy="646331"/>
          </a:xfrm>
          <a:prstGeom prst="rect">
            <a:avLst/>
          </a:prstGeom>
          <a:noFill/>
        </p:spPr>
        <p:txBody>
          <a:bodyPr wrap="square" rtlCol="0">
            <a:spAutoFit/>
          </a:bodyPr>
          <a:lstStyle/>
          <a:p>
            <a:r>
              <a:rPr lang="en-US" dirty="0"/>
              <a:t>Sales Tax</a:t>
            </a:r>
          </a:p>
        </p:txBody>
      </p:sp>
    </p:spTree>
    <p:extLst>
      <p:ext uri="{BB962C8B-B14F-4D97-AF65-F5344CB8AC3E}">
        <p14:creationId xmlns:p14="http://schemas.microsoft.com/office/powerpoint/2010/main" val="137047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A9E9-A29E-FEE7-9072-B1CA6824E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98860-C6F4-20E1-3D30-D90AFFD1AD6A}"/>
              </a:ext>
            </a:extLst>
          </p:cNvPr>
          <p:cNvSpPr>
            <a:spLocks noGrp="1"/>
          </p:cNvSpPr>
          <p:nvPr>
            <p:ph type="title"/>
          </p:nvPr>
        </p:nvSpPr>
        <p:spPr/>
        <p:txBody>
          <a:bodyPr>
            <a:normAutofit/>
          </a:bodyPr>
          <a:lstStyle/>
          <a:p>
            <a:r>
              <a:rPr lang="en-US" dirty="0"/>
              <a:t>November 2024 Election Roundup</a:t>
            </a:r>
          </a:p>
        </p:txBody>
      </p:sp>
      <p:graphicFrame>
        <p:nvGraphicFramePr>
          <p:cNvPr id="5" name="Table 4">
            <a:extLst>
              <a:ext uri="{FF2B5EF4-FFF2-40B4-BE49-F238E27FC236}">
                <a16:creationId xmlns:a16="http://schemas.microsoft.com/office/drawing/2014/main" id="{C8915570-113C-B88B-B609-C3CAC1068AD8}"/>
              </a:ext>
            </a:extLst>
          </p:cNvPr>
          <p:cNvGraphicFramePr>
            <a:graphicFrameLocks noGrp="1"/>
          </p:cNvGraphicFramePr>
          <p:nvPr>
            <p:extLst>
              <p:ext uri="{D42A27DB-BD31-4B8C-83A1-F6EECF244321}">
                <p14:modId xmlns:p14="http://schemas.microsoft.com/office/powerpoint/2010/main" val="789239369"/>
              </p:ext>
            </p:extLst>
          </p:nvPr>
        </p:nvGraphicFramePr>
        <p:xfrm>
          <a:off x="1028700" y="1676400"/>
          <a:ext cx="10056009" cy="4114801"/>
        </p:xfrm>
        <a:graphic>
          <a:graphicData uri="http://schemas.openxmlformats.org/drawingml/2006/table">
            <a:tbl>
              <a:tblPr firstRow="1" bandRow="1">
                <a:tableStyleId>{00A15C55-8517-42AA-B614-E9B94910E393}</a:tableStyleId>
              </a:tblPr>
              <a:tblGrid>
                <a:gridCol w="5028005">
                  <a:extLst>
                    <a:ext uri="{9D8B030D-6E8A-4147-A177-3AD203B41FA5}">
                      <a16:colId xmlns:a16="http://schemas.microsoft.com/office/drawing/2014/main" val="2993109333"/>
                    </a:ext>
                  </a:extLst>
                </a:gridCol>
                <a:gridCol w="2514002">
                  <a:extLst>
                    <a:ext uri="{9D8B030D-6E8A-4147-A177-3AD203B41FA5}">
                      <a16:colId xmlns:a16="http://schemas.microsoft.com/office/drawing/2014/main" val="73105895"/>
                    </a:ext>
                  </a:extLst>
                </a:gridCol>
                <a:gridCol w="2514002">
                  <a:extLst>
                    <a:ext uri="{9D8B030D-6E8A-4147-A177-3AD203B41FA5}">
                      <a16:colId xmlns:a16="http://schemas.microsoft.com/office/drawing/2014/main" val="3726037219"/>
                    </a:ext>
                  </a:extLst>
                </a:gridCol>
              </a:tblGrid>
              <a:tr h="824274">
                <a:tc>
                  <a:txBody>
                    <a:bodyPr/>
                    <a:lstStyle/>
                    <a:p>
                      <a:r>
                        <a:rPr lang="en-US" sz="2400" dirty="0"/>
                        <a:t>Ballot Measure Type</a:t>
                      </a:r>
                    </a:p>
                  </a:txBody>
                  <a:tcPr/>
                </a:tc>
                <a:tc>
                  <a:txBody>
                    <a:bodyPr/>
                    <a:lstStyle/>
                    <a:p>
                      <a:pPr algn="ctr"/>
                      <a:r>
                        <a:rPr lang="en-US" sz="2400" dirty="0"/>
                        <a:t>Pass</a:t>
                      </a:r>
                    </a:p>
                  </a:txBody>
                  <a:tcPr/>
                </a:tc>
                <a:tc>
                  <a:txBody>
                    <a:bodyPr/>
                    <a:lstStyle/>
                    <a:p>
                      <a:pPr algn="ctr"/>
                      <a:r>
                        <a:rPr lang="en-US" sz="2400" dirty="0"/>
                        <a:t>Fail</a:t>
                      </a:r>
                    </a:p>
                  </a:txBody>
                  <a:tcPr/>
                </a:tc>
                <a:extLst>
                  <a:ext uri="{0D108BD9-81ED-4DB2-BD59-A6C34878D82A}">
                    <a16:rowId xmlns:a16="http://schemas.microsoft.com/office/drawing/2014/main" val="93949454"/>
                  </a:ext>
                </a:extLst>
              </a:tr>
              <a:tr h="599767">
                <a:tc>
                  <a:txBody>
                    <a:bodyPr/>
                    <a:lstStyle/>
                    <a:p>
                      <a:r>
                        <a:rPr lang="en-US" sz="2400" b="1" dirty="0"/>
                        <a:t>Bond Measures</a:t>
                      </a:r>
                    </a:p>
                  </a:txBody>
                  <a:tcPr/>
                </a:tc>
                <a:tc>
                  <a:txBody>
                    <a:bodyPr/>
                    <a:lstStyle/>
                    <a:p>
                      <a:pPr algn="ctr"/>
                      <a:r>
                        <a:rPr lang="en-US" sz="2400" b="1" dirty="0"/>
                        <a:t>0</a:t>
                      </a:r>
                    </a:p>
                  </a:txBody>
                  <a:tcPr/>
                </a:tc>
                <a:tc>
                  <a:txBody>
                    <a:bodyPr/>
                    <a:lstStyle/>
                    <a:p>
                      <a:pPr algn="ctr"/>
                      <a:r>
                        <a:rPr lang="en-US" sz="2400" b="1" dirty="0"/>
                        <a:t>2</a:t>
                      </a:r>
                    </a:p>
                  </a:txBody>
                  <a:tcPr/>
                </a:tc>
                <a:extLst>
                  <a:ext uri="{0D108BD9-81ED-4DB2-BD59-A6C34878D82A}">
                    <a16:rowId xmlns:a16="http://schemas.microsoft.com/office/drawing/2014/main" val="3917947578"/>
                  </a:ext>
                </a:extLst>
              </a:tr>
              <a:tr h="553794">
                <a:tc>
                  <a:txBody>
                    <a:bodyPr/>
                    <a:lstStyle/>
                    <a:p>
                      <a:r>
                        <a:rPr lang="en-US" sz="2400" b="1" dirty="0"/>
                        <a:t>EMS Levy</a:t>
                      </a:r>
                    </a:p>
                  </a:txBody>
                  <a:tcPr/>
                </a:tc>
                <a:tc>
                  <a:txBody>
                    <a:bodyPr/>
                    <a:lstStyle/>
                    <a:p>
                      <a:pPr algn="ctr"/>
                      <a:r>
                        <a:rPr lang="en-US" sz="2400" b="1" dirty="0"/>
                        <a:t>4</a:t>
                      </a:r>
                    </a:p>
                  </a:txBody>
                  <a:tcPr/>
                </a:tc>
                <a:tc>
                  <a:txBody>
                    <a:bodyPr/>
                    <a:lstStyle/>
                    <a:p>
                      <a:pPr algn="ctr"/>
                      <a:r>
                        <a:rPr lang="en-US" sz="2400" b="1" dirty="0"/>
                        <a:t>1</a:t>
                      </a:r>
                    </a:p>
                  </a:txBody>
                  <a:tcPr/>
                </a:tc>
                <a:extLst>
                  <a:ext uri="{0D108BD9-81ED-4DB2-BD59-A6C34878D82A}">
                    <a16:rowId xmlns:a16="http://schemas.microsoft.com/office/drawing/2014/main" val="87198094"/>
                  </a:ext>
                </a:extLst>
              </a:tr>
              <a:tr h="567779">
                <a:tc>
                  <a:txBody>
                    <a:bodyPr/>
                    <a:lstStyle/>
                    <a:p>
                      <a:r>
                        <a:rPr lang="en-US" sz="2400" b="1" dirty="0"/>
                        <a:t>O&amp;M Excess Levy</a:t>
                      </a:r>
                    </a:p>
                  </a:txBody>
                  <a:tcPr/>
                </a:tc>
                <a:tc>
                  <a:txBody>
                    <a:bodyPr/>
                    <a:lstStyle/>
                    <a:p>
                      <a:pPr algn="ctr"/>
                      <a:r>
                        <a:rPr lang="en-US" sz="2400" b="1" dirty="0"/>
                        <a:t>38</a:t>
                      </a:r>
                    </a:p>
                  </a:txBody>
                  <a:tcPr/>
                </a:tc>
                <a:tc>
                  <a:txBody>
                    <a:bodyPr/>
                    <a:lstStyle/>
                    <a:p>
                      <a:pPr algn="ctr"/>
                      <a:r>
                        <a:rPr lang="en-US" sz="2400" b="1" dirty="0"/>
                        <a:t>11</a:t>
                      </a:r>
                    </a:p>
                  </a:txBody>
                  <a:tcPr/>
                </a:tc>
                <a:extLst>
                  <a:ext uri="{0D108BD9-81ED-4DB2-BD59-A6C34878D82A}">
                    <a16:rowId xmlns:a16="http://schemas.microsoft.com/office/drawing/2014/main" val="270045764"/>
                  </a:ext>
                </a:extLst>
              </a:tr>
              <a:tr h="525824">
                <a:tc>
                  <a:txBody>
                    <a:bodyPr/>
                    <a:lstStyle/>
                    <a:p>
                      <a:r>
                        <a:rPr lang="en-US" sz="2400" b="1" dirty="0"/>
                        <a:t>Levy Lid Lift</a:t>
                      </a:r>
                    </a:p>
                  </a:txBody>
                  <a:tcPr/>
                </a:tc>
                <a:tc>
                  <a:txBody>
                    <a:bodyPr/>
                    <a:lstStyle/>
                    <a:p>
                      <a:pPr algn="ctr"/>
                      <a:r>
                        <a:rPr lang="en-US" sz="2400" b="1" dirty="0"/>
                        <a:t>10</a:t>
                      </a:r>
                    </a:p>
                  </a:txBody>
                  <a:tcPr/>
                </a:tc>
                <a:tc>
                  <a:txBody>
                    <a:bodyPr/>
                    <a:lstStyle/>
                    <a:p>
                      <a:pPr algn="ctr"/>
                      <a:r>
                        <a:rPr lang="en-US" sz="2400" b="1" dirty="0"/>
                        <a:t>11</a:t>
                      </a:r>
                    </a:p>
                  </a:txBody>
                  <a:tcPr/>
                </a:tc>
                <a:extLst>
                  <a:ext uri="{0D108BD9-81ED-4DB2-BD59-A6C34878D82A}">
                    <a16:rowId xmlns:a16="http://schemas.microsoft.com/office/drawing/2014/main" val="455681443"/>
                  </a:ext>
                </a:extLst>
              </a:tr>
              <a:tr h="511839">
                <a:tc>
                  <a:txBody>
                    <a:bodyPr/>
                    <a:lstStyle/>
                    <a:p>
                      <a:r>
                        <a:rPr lang="en-US" sz="2400" b="1" dirty="0"/>
                        <a:t>Public Safety Sales Tax</a:t>
                      </a:r>
                    </a:p>
                  </a:txBody>
                  <a:tcPr/>
                </a:tc>
                <a:tc>
                  <a:txBody>
                    <a:bodyPr/>
                    <a:lstStyle/>
                    <a:p>
                      <a:pPr algn="ctr"/>
                      <a:r>
                        <a:rPr lang="en-US" sz="2400" b="1" dirty="0"/>
                        <a:t>4</a:t>
                      </a:r>
                    </a:p>
                  </a:txBody>
                  <a:tcPr/>
                </a:tc>
                <a:tc>
                  <a:txBody>
                    <a:bodyPr/>
                    <a:lstStyle/>
                    <a:p>
                      <a:pPr algn="ctr"/>
                      <a:r>
                        <a:rPr lang="en-US" sz="2400" b="1" dirty="0"/>
                        <a:t>2</a:t>
                      </a:r>
                    </a:p>
                  </a:txBody>
                  <a:tcPr/>
                </a:tc>
                <a:extLst>
                  <a:ext uri="{0D108BD9-81ED-4DB2-BD59-A6C34878D82A}">
                    <a16:rowId xmlns:a16="http://schemas.microsoft.com/office/drawing/2014/main" val="1353886898"/>
                  </a:ext>
                </a:extLst>
              </a:tr>
              <a:tr h="531524">
                <a:tc>
                  <a:txBody>
                    <a:bodyPr/>
                    <a:lstStyle/>
                    <a:p>
                      <a:r>
                        <a:rPr lang="en-US" sz="2400" b="1" dirty="0"/>
                        <a:t>TBD Sales Tax</a:t>
                      </a:r>
                    </a:p>
                  </a:txBody>
                  <a:tcPr/>
                </a:tc>
                <a:tc>
                  <a:txBody>
                    <a:bodyPr/>
                    <a:lstStyle/>
                    <a:p>
                      <a:pPr algn="ctr"/>
                      <a:r>
                        <a:rPr lang="en-US" sz="2400" b="1" dirty="0"/>
                        <a:t>2</a:t>
                      </a:r>
                    </a:p>
                  </a:txBody>
                  <a:tcPr/>
                </a:tc>
                <a:tc>
                  <a:txBody>
                    <a:bodyPr/>
                    <a:lstStyle/>
                    <a:p>
                      <a:pPr algn="ctr"/>
                      <a:r>
                        <a:rPr lang="en-US" sz="2400" b="1" dirty="0"/>
                        <a:t>1</a:t>
                      </a:r>
                    </a:p>
                  </a:txBody>
                  <a:tcPr/>
                </a:tc>
                <a:extLst>
                  <a:ext uri="{0D108BD9-81ED-4DB2-BD59-A6C34878D82A}">
                    <a16:rowId xmlns:a16="http://schemas.microsoft.com/office/drawing/2014/main" val="909087557"/>
                  </a:ext>
                </a:extLst>
              </a:tr>
            </a:tbl>
          </a:graphicData>
        </a:graphic>
      </p:graphicFrame>
      <p:sp>
        <p:nvSpPr>
          <p:cNvPr id="3" name="TextBox 2">
            <a:extLst>
              <a:ext uri="{FF2B5EF4-FFF2-40B4-BE49-F238E27FC236}">
                <a16:creationId xmlns:a16="http://schemas.microsoft.com/office/drawing/2014/main" id="{EEC9CDB9-DF49-CE3E-0CF4-C48B2020FAE2}"/>
              </a:ext>
            </a:extLst>
          </p:cNvPr>
          <p:cNvSpPr txBox="1"/>
          <p:nvPr/>
        </p:nvSpPr>
        <p:spPr>
          <a:xfrm>
            <a:off x="1028700" y="5867400"/>
            <a:ext cx="6057900" cy="381001"/>
          </a:xfrm>
          <a:prstGeom prst="rect">
            <a:avLst/>
          </a:prstGeom>
          <a:noFill/>
        </p:spPr>
        <p:txBody>
          <a:bodyPr wrap="square" rtlCol="0">
            <a:spAutoFit/>
          </a:bodyPr>
          <a:lstStyle/>
          <a:p>
            <a:r>
              <a:rPr lang="en-US" dirty="0"/>
              <a:t>Source: MRSC</a:t>
            </a:r>
          </a:p>
        </p:txBody>
      </p:sp>
    </p:spTree>
    <p:extLst>
      <p:ext uri="{BB962C8B-B14F-4D97-AF65-F5344CB8AC3E}">
        <p14:creationId xmlns:p14="http://schemas.microsoft.com/office/powerpoint/2010/main" val="355505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E0560CA-56CF-D731-E813-6E5DCCB3F593}"/>
              </a:ext>
            </a:extLst>
          </p:cNvPr>
          <p:cNvGraphicFramePr>
            <a:graphicFrameLocks noGrp="1"/>
          </p:cNvGraphicFramePr>
          <p:nvPr>
            <p:ph sz="half" idx="2"/>
            <p:extLst>
              <p:ext uri="{D42A27DB-BD31-4B8C-83A1-F6EECF244321}">
                <p14:modId xmlns:p14="http://schemas.microsoft.com/office/powerpoint/2010/main" val="3088921862"/>
              </p:ext>
            </p:extLst>
          </p:nvPr>
        </p:nvGraphicFramePr>
        <p:xfrm>
          <a:off x="685800" y="1371600"/>
          <a:ext cx="11125200" cy="4876797"/>
        </p:xfrm>
        <a:graphic>
          <a:graphicData uri="http://schemas.openxmlformats.org/drawingml/2006/table">
            <a:tbl>
              <a:tblPr firstRow="1" bandRow="1">
                <a:tableStyleId>{00A15C55-8517-42AA-B614-E9B94910E393}</a:tableStyleId>
              </a:tblPr>
              <a:tblGrid>
                <a:gridCol w="3987404">
                  <a:extLst>
                    <a:ext uri="{9D8B030D-6E8A-4147-A177-3AD203B41FA5}">
                      <a16:colId xmlns:a16="http://schemas.microsoft.com/office/drawing/2014/main" val="1295404452"/>
                    </a:ext>
                  </a:extLst>
                </a:gridCol>
                <a:gridCol w="7137796">
                  <a:extLst>
                    <a:ext uri="{9D8B030D-6E8A-4147-A177-3AD203B41FA5}">
                      <a16:colId xmlns:a16="http://schemas.microsoft.com/office/drawing/2014/main" val="2286256421"/>
                    </a:ext>
                  </a:extLst>
                </a:gridCol>
              </a:tblGrid>
              <a:tr h="539946">
                <a:tc>
                  <a:txBody>
                    <a:bodyPr/>
                    <a:lstStyle/>
                    <a:p>
                      <a:r>
                        <a:rPr lang="en-US" b="1" dirty="0"/>
                        <a:t>Option</a:t>
                      </a:r>
                    </a:p>
                  </a:txBody>
                  <a:tcPr/>
                </a:tc>
                <a:tc>
                  <a:txBody>
                    <a:bodyPr/>
                    <a:lstStyle/>
                    <a:p>
                      <a:r>
                        <a:rPr lang="en-US" b="1" dirty="0"/>
                        <a:t>Description</a:t>
                      </a:r>
                    </a:p>
                  </a:txBody>
                  <a:tcPr/>
                </a:tc>
                <a:extLst>
                  <a:ext uri="{0D108BD9-81ED-4DB2-BD59-A6C34878D82A}">
                    <a16:rowId xmlns:a16="http://schemas.microsoft.com/office/drawing/2014/main" val="823027049"/>
                  </a:ext>
                </a:extLst>
              </a:tr>
              <a:tr h="725689">
                <a:tc>
                  <a:txBody>
                    <a:bodyPr/>
                    <a:lstStyle/>
                    <a:p>
                      <a:r>
                        <a:rPr lang="en-US" b="1" dirty="0"/>
                        <a:t>Property Tax Levy Maximum/Banked Capacity</a:t>
                      </a:r>
                    </a:p>
                  </a:txBody>
                  <a:tcPr/>
                </a:tc>
                <a:tc>
                  <a:txBody>
                    <a:bodyPr/>
                    <a:lstStyle/>
                    <a:p>
                      <a:r>
                        <a:rPr lang="en-US" b="1" dirty="0"/>
                        <a:t>Raise local agency taxes to levy maximum and/or take available banked capacity.</a:t>
                      </a:r>
                    </a:p>
                  </a:txBody>
                  <a:tcPr/>
                </a:tc>
                <a:extLst>
                  <a:ext uri="{0D108BD9-81ED-4DB2-BD59-A6C34878D82A}">
                    <a16:rowId xmlns:a16="http://schemas.microsoft.com/office/drawing/2014/main" val="324157729"/>
                  </a:ext>
                </a:extLst>
              </a:tr>
              <a:tr h="539946">
                <a:tc>
                  <a:txBody>
                    <a:bodyPr/>
                    <a:lstStyle/>
                    <a:p>
                      <a:r>
                        <a:rPr lang="en-US" b="1" dirty="0"/>
                        <a:t>Transportation Benefit District</a:t>
                      </a:r>
                    </a:p>
                  </a:txBody>
                  <a:tcPr/>
                </a:tc>
                <a:tc>
                  <a:txBody>
                    <a:bodyPr/>
                    <a:lstStyle/>
                    <a:p>
                      <a:r>
                        <a:rPr lang="en-US" b="1" dirty="0"/>
                        <a:t>Can assess up to $40 car tab and/or .1% sales tax.</a:t>
                      </a:r>
                    </a:p>
                  </a:txBody>
                  <a:tcPr/>
                </a:tc>
                <a:extLst>
                  <a:ext uri="{0D108BD9-81ED-4DB2-BD59-A6C34878D82A}">
                    <a16:rowId xmlns:a16="http://schemas.microsoft.com/office/drawing/2014/main" val="1011688192"/>
                  </a:ext>
                </a:extLst>
              </a:tr>
              <a:tr h="539946">
                <a:tc>
                  <a:txBody>
                    <a:bodyPr/>
                    <a:lstStyle/>
                    <a:p>
                      <a:r>
                        <a:rPr lang="en-US" b="1" dirty="0"/>
                        <a:t>Utility Taxes</a:t>
                      </a:r>
                    </a:p>
                  </a:txBody>
                  <a:tcPr/>
                </a:tc>
                <a:tc>
                  <a:txBody>
                    <a:bodyPr/>
                    <a:lstStyle/>
                    <a:p>
                      <a:r>
                        <a:rPr lang="en-US" b="1" dirty="0"/>
                        <a:t>Up to 6% on electric, cable, gas, no limit on public utilities.</a:t>
                      </a:r>
                    </a:p>
                  </a:txBody>
                  <a:tcPr/>
                </a:tc>
                <a:extLst>
                  <a:ext uri="{0D108BD9-81ED-4DB2-BD59-A6C34878D82A}">
                    <a16:rowId xmlns:a16="http://schemas.microsoft.com/office/drawing/2014/main" val="2493335869"/>
                  </a:ext>
                </a:extLst>
              </a:tr>
              <a:tr h="725689">
                <a:tc>
                  <a:txBody>
                    <a:bodyPr/>
                    <a:lstStyle/>
                    <a:p>
                      <a:r>
                        <a:rPr lang="en-US" b="1" dirty="0"/>
                        <a:t>Business and &amp; Operations Tax (B&amp;O)</a:t>
                      </a:r>
                    </a:p>
                  </a:txBody>
                  <a:tcPr/>
                </a:tc>
                <a:tc>
                  <a:txBody>
                    <a:bodyPr/>
                    <a:lstStyle/>
                    <a:p>
                      <a:r>
                        <a:rPr lang="en-US" b="1" dirty="0"/>
                        <a:t>Gross receipts tax that can be set by business category and size</a:t>
                      </a:r>
                    </a:p>
                  </a:txBody>
                  <a:tcPr/>
                </a:tc>
                <a:extLst>
                  <a:ext uri="{0D108BD9-81ED-4DB2-BD59-A6C34878D82A}">
                    <a16:rowId xmlns:a16="http://schemas.microsoft.com/office/drawing/2014/main" val="1277671582"/>
                  </a:ext>
                </a:extLst>
              </a:tr>
              <a:tr h="539946">
                <a:tc>
                  <a:txBody>
                    <a:bodyPr/>
                    <a:lstStyle/>
                    <a:p>
                      <a:r>
                        <a:rPr lang="en-US" b="1" dirty="0"/>
                        <a:t>Other Business License Fees</a:t>
                      </a:r>
                    </a:p>
                  </a:txBody>
                  <a:tcPr/>
                </a:tc>
                <a:tc>
                  <a:txBody>
                    <a:bodyPr/>
                    <a:lstStyle/>
                    <a:p>
                      <a:r>
                        <a:rPr lang="en-US" b="1" dirty="0"/>
                        <a:t>Square footage, per employee</a:t>
                      </a:r>
                    </a:p>
                  </a:txBody>
                  <a:tcPr/>
                </a:tc>
                <a:extLst>
                  <a:ext uri="{0D108BD9-81ED-4DB2-BD59-A6C34878D82A}">
                    <a16:rowId xmlns:a16="http://schemas.microsoft.com/office/drawing/2014/main" val="2676978835"/>
                  </a:ext>
                </a:extLst>
              </a:tr>
              <a:tr h="539946">
                <a:tc>
                  <a:txBody>
                    <a:bodyPr/>
                    <a:lstStyle/>
                    <a:p>
                      <a:r>
                        <a:rPr lang="en-US" b="1" dirty="0"/>
                        <a:t>Admissions Tax</a:t>
                      </a:r>
                    </a:p>
                  </a:txBody>
                  <a:tcPr/>
                </a:tc>
                <a:tc>
                  <a:txBody>
                    <a:bodyPr/>
                    <a:lstStyle/>
                    <a:p>
                      <a:r>
                        <a:rPr lang="en-US" b="1" dirty="0"/>
                        <a:t>Taxes on specific events or activities in the jurisdiction</a:t>
                      </a:r>
                    </a:p>
                  </a:txBody>
                  <a:tcPr/>
                </a:tc>
                <a:extLst>
                  <a:ext uri="{0D108BD9-81ED-4DB2-BD59-A6C34878D82A}">
                    <a16:rowId xmlns:a16="http://schemas.microsoft.com/office/drawing/2014/main" val="1017679200"/>
                  </a:ext>
                </a:extLst>
              </a:tr>
              <a:tr h="725689">
                <a:tc>
                  <a:txBody>
                    <a:bodyPr/>
                    <a:lstStyle/>
                    <a:p>
                      <a:r>
                        <a:rPr lang="en-US" b="1" dirty="0"/>
                        <a:t>Fee and Fine Revenues</a:t>
                      </a:r>
                    </a:p>
                  </a:txBody>
                  <a:tcPr/>
                </a:tc>
                <a:tc>
                  <a:txBody>
                    <a:bodyPr/>
                    <a:lstStyle/>
                    <a:p>
                      <a:r>
                        <a:rPr lang="en-US" b="1" dirty="0"/>
                        <a:t>Evaluate at fee revenues for development, recreation, police and fines.  </a:t>
                      </a:r>
                    </a:p>
                  </a:txBody>
                  <a:tcPr/>
                </a:tc>
                <a:extLst>
                  <a:ext uri="{0D108BD9-81ED-4DB2-BD59-A6C34878D82A}">
                    <a16:rowId xmlns:a16="http://schemas.microsoft.com/office/drawing/2014/main" val="422226743"/>
                  </a:ext>
                </a:extLst>
              </a:tr>
            </a:tbl>
          </a:graphicData>
        </a:graphic>
      </p:graphicFrame>
      <p:sp>
        <p:nvSpPr>
          <p:cNvPr id="6" name="Title 5">
            <a:extLst>
              <a:ext uri="{FF2B5EF4-FFF2-40B4-BE49-F238E27FC236}">
                <a16:creationId xmlns:a16="http://schemas.microsoft.com/office/drawing/2014/main" id="{A2A9B77F-78C6-448E-A8C9-369FCD185E91}"/>
              </a:ext>
            </a:extLst>
          </p:cNvPr>
          <p:cNvSpPr>
            <a:spLocks noGrp="1"/>
          </p:cNvSpPr>
          <p:nvPr>
            <p:ph type="title"/>
          </p:nvPr>
        </p:nvSpPr>
        <p:spPr/>
        <p:txBody>
          <a:bodyPr>
            <a:normAutofit fontScale="90000"/>
          </a:bodyPr>
          <a:lstStyle/>
          <a:p>
            <a:r>
              <a:rPr lang="en-US" dirty="0"/>
              <a:t>Overview of Major Councilmanic Revenue Options</a:t>
            </a:r>
          </a:p>
        </p:txBody>
      </p:sp>
    </p:spTree>
    <p:extLst>
      <p:ext uri="{BB962C8B-B14F-4D97-AF65-F5344CB8AC3E}">
        <p14:creationId xmlns:p14="http://schemas.microsoft.com/office/powerpoint/2010/main" val="2671671926"/>
      </p:ext>
    </p:extLst>
  </p:cSld>
  <p:clrMapOvr>
    <a:masterClrMapping/>
  </p:clrMapOvr>
</p:sld>
</file>

<file path=ppt/theme/theme1.xml><?xml version="1.0" encoding="utf-8"?>
<a:theme xmlns:a="http://schemas.openxmlformats.org/drawingml/2006/main" name="FCS_PPTX">
  <a:themeElements>
    <a:clrScheme name="FCS GROUP Primary Palette">
      <a:dk1>
        <a:sysClr val="windowText" lastClr="000000"/>
      </a:dk1>
      <a:lt1>
        <a:sysClr val="window" lastClr="FFFFFF"/>
      </a:lt1>
      <a:dk2>
        <a:srgbClr val="0E2841"/>
      </a:dk2>
      <a:lt2>
        <a:srgbClr val="E8E8E8"/>
      </a:lt2>
      <a:accent1>
        <a:srgbClr val="0D9DDA"/>
      </a:accent1>
      <a:accent2>
        <a:srgbClr val="EB7823"/>
      </a:accent2>
      <a:accent3>
        <a:srgbClr val="ECBC47"/>
      </a:accent3>
      <a:accent4>
        <a:srgbClr val="6C9761"/>
      </a:accent4>
      <a:accent5>
        <a:srgbClr val="00B2A9"/>
      </a:accent5>
      <a:accent6>
        <a:srgbClr val="AD1E5C"/>
      </a:accent6>
      <a:hlink>
        <a:srgbClr val="35515A"/>
      </a:hlink>
      <a:folHlink>
        <a:srgbClr val="398585"/>
      </a:folHlink>
    </a:clrScheme>
    <a:fontScheme name="Primary FCS Deck Fon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CS Powerpoint 2024 Master Widescreen" id="{1F091865-D455-48AF-9F77-2650FFBE2DF5}" vid="{07014E2C-A218-424B-BC01-E832E5CDDA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C74C60F604594B9C1FBBDEE00F95B7" ma:contentTypeVersion="5" ma:contentTypeDescription="Create a new document." ma:contentTypeScope="" ma:versionID="0cb5c70ebededd63e3dddcb9f9c5d440">
  <xsd:schema xmlns:xsd="http://www.w3.org/2001/XMLSchema" xmlns:xs="http://www.w3.org/2001/XMLSchema" xmlns:p="http://schemas.microsoft.com/office/2006/metadata/properties" xmlns:ns3="e829b9d2-f28c-4e61-9fed-49d5d6f168ae" targetNamespace="http://schemas.microsoft.com/office/2006/metadata/properties" ma:root="true" ma:fieldsID="38dbb1092e51bb7820a5dc985b4b8985" ns3:_="">
    <xsd:import namespace="e829b9d2-f28c-4e61-9fed-49d5d6f168ae"/>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9b9d2-f28c-4e61-9fed-49d5d6f168a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6D3E0A-A194-4AC9-9D92-2518065E78AE}">
  <ds:schemaRefs>
    <ds:schemaRef ds:uri="http://schemas.microsoft.com/sharepoint/v3/contenttype/forms"/>
  </ds:schemaRefs>
</ds:datastoreItem>
</file>

<file path=customXml/itemProps2.xml><?xml version="1.0" encoding="utf-8"?>
<ds:datastoreItem xmlns:ds="http://schemas.openxmlformats.org/officeDocument/2006/customXml" ds:itemID="{BA7ADA01-04D7-4333-A1F3-FF003AFE94AD}">
  <ds:schemaRefs>
    <ds:schemaRef ds:uri="http://purl.org/dc/elements/1.1/"/>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e829b9d2-f28c-4e61-9fed-49d5d6f168ae"/>
    <ds:schemaRef ds:uri="http://schemas.microsoft.com/office/2006/metadata/properties"/>
  </ds:schemaRefs>
</ds:datastoreItem>
</file>

<file path=customXml/itemProps3.xml><?xml version="1.0" encoding="utf-8"?>
<ds:datastoreItem xmlns:ds="http://schemas.openxmlformats.org/officeDocument/2006/customXml" ds:itemID="{1789A4A0-1261-4DD4-9D73-C13A73BDB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9b9d2-f28c-4e61-9fed-49d5d6f16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FCS Powerpoint 2024 Master Widescreen</Template>
  <TotalTime>3167</TotalTime>
  <Words>1520</Words>
  <Application>Microsoft Office PowerPoint</Application>
  <PresentationFormat>Widescreen</PresentationFormat>
  <Paragraphs>194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Narrow</vt:lpstr>
      <vt:lpstr>Calibri</vt:lpstr>
      <vt:lpstr>Depot New Lt</vt:lpstr>
      <vt:lpstr>Segoe UI</vt:lpstr>
      <vt:lpstr>FCS_PPTX</vt:lpstr>
      <vt:lpstr>PowerPoint Presentation</vt:lpstr>
      <vt:lpstr>Councilmanic Revenue Option Presentation</vt:lpstr>
      <vt:lpstr>Yes or No: Finance and Budget Equals???????</vt:lpstr>
      <vt:lpstr>About FCS GROUP</vt:lpstr>
      <vt:lpstr>About Me</vt:lpstr>
      <vt:lpstr>Importance of New Councilmanic Revenue Options</vt:lpstr>
      <vt:lpstr>Major Revenue Trends-Washington State 2019-23</vt:lpstr>
      <vt:lpstr>November 2024 Election Roundup</vt:lpstr>
      <vt:lpstr>Overview of Major Councilmanic Revenue Options</vt:lpstr>
      <vt:lpstr>Property Tax Banked Capacity </vt:lpstr>
      <vt:lpstr>Transportation Benefit District (TBD) Overview</vt:lpstr>
      <vt:lpstr>Transportation Benefit District (TBD) Cont’d</vt:lpstr>
      <vt:lpstr>Puget Sound Selected Sales Tax Rates 2025 (w/TBD) </vt:lpstr>
      <vt:lpstr>Utility Taxes (RCW 35A.82.020)</vt:lpstr>
      <vt:lpstr>Utility Taxes (Cont’d)</vt:lpstr>
      <vt:lpstr>Local Business and Operations Tax (B&amp;O) (RCW 35.102)</vt:lpstr>
      <vt:lpstr>Business Licenses (RCW 35.90):</vt:lpstr>
      <vt:lpstr>Business License Fee Example: Redmond</vt:lpstr>
      <vt:lpstr>Admissions Taxes (RCW 35.21.280)</vt:lpstr>
      <vt:lpstr>Admissions Tax Ordinance: Monroe Example</vt:lpstr>
      <vt:lpstr>Red Light and Speed Cameras RCW 46.63</vt:lpstr>
      <vt:lpstr>Pros and Cons of Red Light and Speed Cameras</vt:lpstr>
      <vt:lpstr>Other Revenue Options</vt:lpstr>
      <vt:lpstr>Roundtable Discussion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Hamud</dc:creator>
  <cp:lastModifiedBy>Robert Hamud</cp:lastModifiedBy>
  <cp:revision>2</cp:revision>
  <dcterms:created xsi:type="dcterms:W3CDTF">2025-02-06T00:36:01Z</dcterms:created>
  <dcterms:modified xsi:type="dcterms:W3CDTF">2025-02-10T03:28:37Z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0x0101002AC74C60F604594B9C1FBBDEE00F95B7</vt:lpwstr>
  </property>
</Properties>
</file>