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1" r:id="rId2"/>
  </p:sldMasterIdLst>
  <p:notesMasterIdLst>
    <p:notesMasterId r:id="rId33"/>
  </p:notesMasterIdLst>
  <p:handoutMasterIdLst>
    <p:handoutMasterId r:id="rId34"/>
  </p:handoutMasterIdLst>
  <p:sldIdLst>
    <p:sldId id="256" r:id="rId3"/>
    <p:sldId id="516" r:id="rId4"/>
    <p:sldId id="533" r:id="rId5"/>
    <p:sldId id="517" r:id="rId6"/>
    <p:sldId id="525" r:id="rId7"/>
    <p:sldId id="487" r:id="rId8"/>
    <p:sldId id="547" r:id="rId9"/>
    <p:sldId id="549" r:id="rId10"/>
    <p:sldId id="550" r:id="rId11"/>
    <p:sldId id="551" r:id="rId12"/>
    <p:sldId id="552" r:id="rId13"/>
    <p:sldId id="553" r:id="rId14"/>
    <p:sldId id="554" r:id="rId15"/>
    <p:sldId id="555" r:id="rId16"/>
    <p:sldId id="556" r:id="rId17"/>
    <p:sldId id="558" r:id="rId18"/>
    <p:sldId id="559" r:id="rId19"/>
    <p:sldId id="560" r:id="rId20"/>
    <p:sldId id="561" r:id="rId21"/>
    <p:sldId id="562" r:id="rId22"/>
    <p:sldId id="563" r:id="rId23"/>
    <p:sldId id="564" r:id="rId24"/>
    <p:sldId id="565" r:id="rId25"/>
    <p:sldId id="566" r:id="rId26"/>
    <p:sldId id="567" r:id="rId27"/>
    <p:sldId id="568" r:id="rId28"/>
    <p:sldId id="569" r:id="rId29"/>
    <p:sldId id="570" r:id="rId30"/>
    <p:sldId id="571" r:id="rId31"/>
    <p:sldId id="545" r:id="rId3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3B3B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0" autoAdjust="0"/>
    <p:restoredTop sz="25191" autoAdjust="0"/>
  </p:normalViewPr>
  <p:slideViewPr>
    <p:cSldViewPr snapToGrid="0" showGuides="1">
      <p:cViewPr varScale="1">
        <p:scale>
          <a:sx n="26" d="100"/>
          <a:sy n="26" d="100"/>
        </p:scale>
        <p:origin x="2631" y="4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91" d="100"/>
          <a:sy n="91" d="100"/>
        </p:scale>
        <p:origin x="335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415DE68D-E78A-496A-9580-0BABE0DC9C53}" type="datetimeFigureOut">
              <a:rPr lang="en-US" smtClean="0"/>
              <a:t>6/9/2026</a:t>
            </a:fld>
            <a:endParaRPr lang="en-US" dirty="0"/>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569558A3-6D8C-40BB-B3F9-802CBA8878C6}" type="slidenum">
              <a:rPr lang="en-US" smtClean="0"/>
              <a:t>‹#›</a:t>
            </a:fld>
            <a:endParaRPr lang="en-US" dirty="0"/>
          </a:p>
        </p:txBody>
      </p:sp>
    </p:spTree>
    <p:extLst>
      <p:ext uri="{BB962C8B-B14F-4D97-AF65-F5344CB8AC3E}">
        <p14:creationId xmlns:p14="http://schemas.microsoft.com/office/powerpoint/2010/main" val="2152128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6B1EB4CC-F85C-4883-8B45-4F64F9F0E492}" type="datetimeFigureOut">
              <a:rPr lang="en-US" smtClean="0"/>
              <a:t>6/9/2026</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82F23CE-42E8-4377-A389-6229A335D29C}" type="slidenum">
              <a:rPr lang="en-US" smtClean="0"/>
              <a:t>‹#›</a:t>
            </a:fld>
            <a:endParaRPr lang="en-US" dirty="0"/>
          </a:p>
        </p:txBody>
      </p:sp>
    </p:spTree>
    <p:extLst>
      <p:ext uri="{BB962C8B-B14F-4D97-AF65-F5344CB8AC3E}">
        <p14:creationId xmlns:p14="http://schemas.microsoft.com/office/powerpoint/2010/main" val="2676323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10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Good morning and welcome</a:t>
            </a:r>
            <a:r>
              <a:rPr lang="en-US" sz="1200" baseline="0" dirty="0">
                <a:effectLst/>
                <a:latin typeface="Calibri" panose="020F0502020204030204" pitchFamily="34" charset="0"/>
                <a:ea typeface="Calibri" panose="020F0502020204030204" pitchFamily="34" charset="0"/>
                <a:cs typeface="Calibri" panose="020F0502020204030204" pitchFamily="34" charset="0"/>
              </a:rPr>
              <a:t> to Fed Tax and Sec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10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10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Thank you so much for joining us here today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0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10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My name is Toby Tobler, and I’m a partner in Pacifica’s public finance group</a:t>
            </a:r>
          </a:p>
          <a:p>
            <a:pPr marL="800100" marR="0" lvl="1" indent="-342900">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Serve as bond and disclosure counsel to counties,</a:t>
            </a:r>
            <a:r>
              <a:rPr lang="en-US" sz="1000" baseline="0" dirty="0">
                <a:effectLst/>
                <a:latin typeface="Calibri" panose="020F0502020204030204" pitchFamily="34" charset="0"/>
                <a:ea typeface="Calibri" panose="020F0502020204030204" pitchFamily="34" charset="0"/>
                <a:cs typeface="Calibri" panose="020F0502020204030204" pitchFamily="34" charset="0"/>
              </a:rPr>
              <a:t> cities, SDs, ports and other </a:t>
            </a:r>
            <a:r>
              <a:rPr lang="en-US" sz="1000" baseline="0" dirty="0" smtClean="0">
                <a:effectLst/>
                <a:latin typeface="Calibri" panose="020F0502020204030204" pitchFamily="34" charset="0"/>
                <a:ea typeface="Calibri" panose="020F0502020204030204" pitchFamily="34" charset="0"/>
                <a:cs typeface="Calibri" panose="020F0502020204030204" pitchFamily="34" charset="0"/>
              </a:rPr>
              <a:t>municipalities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1000"/>
              </a:spcAft>
            </a:pPr>
            <a:endParaRPr lang="en-US" sz="1200" b="1" i="1" dirty="0">
              <a:solidFill>
                <a:srgbClr val="70AD47"/>
              </a:solidFill>
              <a:effectLst/>
              <a:latin typeface="Calibri" panose="020F0502020204030204" pitchFamily="34" charset="0"/>
              <a:ea typeface="Calibri" panose="020F0502020204030204" pitchFamily="34" charset="0"/>
              <a:cs typeface="Calibri" panose="020F0502020204030204" pitchFamily="34" charset="0"/>
            </a:endParaRPr>
          </a:p>
          <a:p>
            <a:pPr marL="228600" marR="0">
              <a:lnSpc>
                <a:spcPct val="107000"/>
              </a:lnSpc>
              <a:spcBef>
                <a:spcPts val="0"/>
              </a:spcBef>
              <a:spcAft>
                <a:spcPts val="1000"/>
              </a:spcAft>
            </a:pPr>
            <a:r>
              <a:rPr lang="en-US" sz="120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[CR intro]</a:t>
            </a:r>
            <a:endParaRPr lang="en-US" sz="1000" i="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0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82F23CE-42E8-4377-A389-6229A335D29C}" type="slidenum">
              <a:rPr lang="en-US" smtClean="0"/>
              <a:t>1</a:t>
            </a:fld>
            <a:endParaRPr lang="en-US" dirty="0"/>
          </a:p>
        </p:txBody>
      </p:sp>
    </p:spTree>
    <p:extLst>
      <p:ext uri="{BB962C8B-B14F-4D97-AF65-F5344CB8AC3E}">
        <p14:creationId xmlns:p14="http://schemas.microsoft.com/office/powerpoint/2010/main" val="1079265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dirty="0" smtClean="0"/>
              <a:t>That brings us to </a:t>
            </a:r>
            <a:r>
              <a:rPr lang="en-US" sz="1000" baseline="0" dirty="0"/>
              <a:t>the second part of the analysis</a:t>
            </a:r>
          </a:p>
          <a:p>
            <a:pPr marL="628650" lvl="1" indent="-171450">
              <a:buFont typeface="Arial" panose="020B0604020202020204" pitchFamily="34" charset="0"/>
              <a:buChar char="•"/>
            </a:pPr>
            <a:r>
              <a:rPr lang="en-US" sz="1000" baseline="0" dirty="0"/>
              <a:t>Let’s assume you’ve met an exception to yield restriction, and you’ve made positive arbitrage</a:t>
            </a:r>
          </a:p>
          <a:p>
            <a:pPr marL="628650" lvl="1" indent="-171450">
              <a:buFont typeface="Arial" panose="020B0604020202020204" pitchFamily="34" charset="0"/>
              <a:buChar char="•"/>
            </a:pPr>
            <a:r>
              <a:rPr lang="en-US" sz="1000" baseline="0" dirty="0"/>
              <a:t>Remember: that only gets you halfway there.</a:t>
            </a:r>
          </a:p>
          <a:p>
            <a:pPr marL="628650" lvl="1" indent="-171450">
              <a:buFont typeface="Arial" panose="020B0604020202020204" pitchFamily="34" charset="0"/>
              <a:buChar char="•"/>
            </a:pPr>
            <a:r>
              <a:rPr lang="en-US" sz="1000" baseline="0" dirty="0"/>
              <a:t>Next question is: Can you keep it?</a:t>
            </a:r>
          </a:p>
          <a:p>
            <a:pPr marL="171450" lvl="0" indent="-171450">
              <a:buFont typeface="Arial" panose="020B0604020202020204" pitchFamily="34" charset="0"/>
              <a:buChar char="•"/>
            </a:pPr>
            <a:endParaRPr lang="en-US" sz="10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General rule: Must compute and pay back (as rebate) the d</a:t>
            </a:r>
            <a:r>
              <a:rPr lang="en-US" sz="1000" dirty="0">
                <a:solidFill>
                  <a:schemeClr val="accent3"/>
                </a:solidFill>
              </a:rPr>
              <a:t>ifference between the amount actually earned on the investments and the amount that would have been earned if investments had a yield equal to the yield on the bonds.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accent3"/>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accent3"/>
                </a:solidFill>
              </a:rPr>
              <a:t>When</a:t>
            </a:r>
            <a:r>
              <a:rPr lang="en-US" sz="1000" baseline="0" dirty="0">
                <a:solidFill>
                  <a:schemeClr val="accent3"/>
                </a:solidFill>
              </a:rPr>
              <a:t> do you have perform this computation?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Some flexibility in choosing computation dates, but cannot be later than 5 years after issue date and every 5 years thereafter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Obligation runs until date of redemption or final maturity of the bonds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Refunding triggers </a:t>
            </a:r>
            <a:r>
              <a:rPr lang="en-US" sz="1000" i="1" dirty="0">
                <a:solidFill>
                  <a:schemeClr val="tx1"/>
                </a:solidFill>
              </a:rPr>
              <a:t>new final maturity</a:t>
            </a:r>
            <a:endParaRPr lang="en-US" sz="1000" i="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dirty="0">
                <a:solidFill>
                  <a:schemeClr val="tx1"/>
                </a:solidFill>
              </a:rPr>
              <a:t>When is payment due?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At least 90% of rebate owed must be paid</a:t>
            </a:r>
            <a:r>
              <a:rPr lang="en-US" sz="1000" baseline="0" dirty="0"/>
              <a:t> within</a:t>
            </a:r>
            <a:r>
              <a:rPr lang="en-US" sz="1000" dirty="0"/>
              <a:t> 60 days of each computation date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100% must be paid</a:t>
            </a:r>
            <a:r>
              <a:rPr lang="en-US" sz="1000" baseline="0" dirty="0"/>
              <a:t> within</a:t>
            </a:r>
            <a:r>
              <a:rPr lang="en-US" sz="1000" dirty="0"/>
              <a:t> 60 days of final computation date </a:t>
            </a:r>
          </a:p>
          <a:p>
            <a:pPr lvl="2">
              <a:buFont typeface="Courier New" panose="02070309020205020404" pitchFamily="49" charset="0"/>
              <a:buChar char="o"/>
            </a:pPr>
            <a:endParaRPr lang="en-US" sz="1000" dirty="0"/>
          </a:p>
          <a:p>
            <a:pPr lvl="0">
              <a:buFont typeface="Courier New" panose="02070309020205020404" pitchFamily="49" charset="0"/>
              <a:buChar char="o"/>
            </a:pPr>
            <a:endParaRPr lang="en-US" sz="1000" dirty="0"/>
          </a:p>
          <a:p>
            <a:pPr marL="171450" lvl="0" indent="-171450">
              <a:buFont typeface="Arial" panose="020B0604020202020204" pitchFamily="34" charset="0"/>
              <a:buChar char="•"/>
            </a:pPr>
            <a:endParaRPr lang="en-US" sz="1000" dirty="0">
              <a:solidFill>
                <a:schemeClr val="tx1"/>
              </a:solidFill>
            </a:endParaRPr>
          </a:p>
          <a:p>
            <a:pPr lvl="1"/>
            <a:endParaRPr lang="en-US" sz="1000" dirty="0"/>
          </a:p>
          <a:p>
            <a:pPr lvl="1"/>
            <a:endParaRPr lang="en-US" sz="1000" dirty="0"/>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10</a:t>
            </a:fld>
            <a:endParaRPr lang="en-US" dirty="0"/>
          </a:p>
        </p:txBody>
      </p:sp>
    </p:spTree>
    <p:extLst>
      <p:ext uri="{BB962C8B-B14F-4D97-AF65-F5344CB8AC3E}">
        <p14:creationId xmlns:p14="http://schemas.microsoft.com/office/powerpoint/2010/main" val="104235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Paying rebate is not the end of the world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Simply</a:t>
            </a:r>
            <a:r>
              <a:rPr lang="en-US" sz="1000" baseline="0" dirty="0">
                <a:solidFill>
                  <a:schemeClr val="tx1"/>
                </a:solidFill>
              </a:rPr>
              <a:t> means you maximized your investment earnings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Just need to monitor and pay as required</a:t>
            </a:r>
            <a:endParaRPr lang="en-US" sz="1000" baseline="0" dirty="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solidFill>
                  <a:schemeClr val="tx1"/>
                </a:solidFill>
              </a:rPr>
              <a:t>And important to track because those amounts because, depending on the interest rate environment, can be significant</a:t>
            </a:r>
            <a:endParaRPr lang="en-US" sz="1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Of course, if possible, you want to find a way</a:t>
            </a:r>
            <a:r>
              <a:rPr lang="en-US" sz="1000" baseline="0" dirty="0">
                <a:solidFill>
                  <a:schemeClr val="tx1"/>
                </a:solidFill>
              </a:rPr>
              <a:t> to keep positive arbitrage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solidFill>
                  <a:schemeClr val="tx1"/>
                </a:solidFill>
              </a:rPr>
              <a:t>And fortunately there are exceptions to the general rebate rule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solidFill>
                  <a:schemeClr val="tx1"/>
                </a:solidFill>
              </a:rPr>
              <a:t>Meaning, if you earn arbitrage under an exception to the yield restriction rule </a:t>
            </a:r>
            <a:r>
              <a:rPr lang="en-US" sz="1000" i="1" baseline="0" dirty="0">
                <a:solidFill>
                  <a:schemeClr val="tx1"/>
                </a:solidFill>
              </a:rPr>
              <a:t>and</a:t>
            </a:r>
            <a:r>
              <a:rPr lang="en-US" sz="1000" i="0" baseline="0" dirty="0">
                <a:solidFill>
                  <a:schemeClr val="tx1"/>
                </a:solidFill>
              </a:rPr>
              <a:t> you fit within an exception to the rebate requirement, you can keep those excess earnings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solidFill>
                  <a:schemeClr val="tx1"/>
                </a:solidFill>
              </a:rPr>
              <a:t>What are the exceptions to rebate requirement?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If</a:t>
            </a:r>
            <a:r>
              <a:rPr lang="en-US" sz="1000" baseline="0" dirty="0">
                <a:solidFill>
                  <a:schemeClr val="tx1"/>
                </a:solidFill>
              </a:rPr>
              <a:t> you are a government that issues less than $5m during the calendar year of the issue, you are exempt from rebate</a:t>
            </a:r>
            <a:endParaRPr lang="en-US" sz="1000" dirty="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There</a:t>
            </a:r>
            <a:r>
              <a:rPr lang="en-US" sz="1000" baseline="0" dirty="0">
                <a:solidFill>
                  <a:schemeClr val="tx1"/>
                </a:solidFill>
              </a:rPr>
              <a:t> are also spending exceptions: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No</a:t>
            </a:r>
            <a:r>
              <a:rPr lang="en-US" sz="1000" baseline="0" dirty="0">
                <a:solidFill>
                  <a:schemeClr val="tx1"/>
                </a:solidFill>
              </a:rPr>
              <a:t> rebate is owed for </a:t>
            </a:r>
            <a:r>
              <a:rPr lang="en-US" sz="1000" b="1" i="1" baseline="0" dirty="0">
                <a:solidFill>
                  <a:schemeClr val="tx1"/>
                </a:solidFill>
              </a:rPr>
              <a:t>any bond </a:t>
            </a:r>
            <a:r>
              <a:rPr lang="en-US" sz="1000" b="1" i="1" dirty="0">
                <a:solidFill>
                  <a:schemeClr val="tx1"/>
                </a:solidFill>
                <a:cs typeface="Helvetica" panose="020B0604020202020204" pitchFamily="34" charset="0"/>
              </a:rPr>
              <a:t>issue </a:t>
            </a:r>
            <a:r>
              <a:rPr lang="en-US" sz="1000" dirty="0">
                <a:solidFill>
                  <a:schemeClr val="tx1"/>
                </a:solidFill>
                <a:cs typeface="Helvetica" panose="020B0604020202020204" pitchFamily="34" charset="0"/>
              </a:rPr>
              <a:t>if the proceeds are spent within six months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cs typeface="Helvetica" panose="020B0604020202020204" pitchFamily="34" charset="0"/>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cs typeface="Helvetica" panose="020B0604020202020204" pitchFamily="34" charset="0"/>
              </a:rPr>
              <a:t>Alternatively, no rebate is owed </a:t>
            </a:r>
            <a:r>
              <a:rPr lang="en-US" sz="1000" b="1" i="1" dirty="0">
                <a:solidFill>
                  <a:schemeClr val="tx1"/>
                </a:solidFill>
                <a:cs typeface="Helvetica" panose="020B0604020202020204" pitchFamily="34" charset="0"/>
              </a:rPr>
              <a:t>for any bond issue for a capital project (including</a:t>
            </a:r>
            <a:r>
              <a:rPr lang="en-US" sz="1000" b="1" i="1" baseline="0" dirty="0">
                <a:solidFill>
                  <a:schemeClr val="tx1"/>
                </a:solidFill>
                <a:cs typeface="Helvetica" panose="020B0604020202020204" pitchFamily="34" charset="0"/>
              </a:rPr>
              <a:t> </a:t>
            </a:r>
            <a:r>
              <a:rPr lang="en-US" sz="1000" b="1" i="1" dirty="0">
                <a:solidFill>
                  <a:schemeClr val="tx1"/>
                </a:solidFill>
                <a:cs typeface="Helvetica" panose="020B0604020202020204" pitchFamily="34" charset="0"/>
              </a:rPr>
              <a:t>acquisitions) </a:t>
            </a:r>
            <a:r>
              <a:rPr lang="en-US" sz="1000" dirty="0">
                <a:solidFill>
                  <a:schemeClr val="tx1"/>
                </a:solidFill>
                <a:cs typeface="Helvetica" panose="020B0604020202020204" pitchFamily="34" charset="0"/>
              </a:rPr>
              <a:t>provided the proceeds are spent within </a:t>
            </a:r>
            <a:r>
              <a:rPr lang="en-US" sz="1000" b="1" i="1" dirty="0">
                <a:solidFill>
                  <a:schemeClr val="tx1"/>
                </a:solidFill>
                <a:cs typeface="Helvetica" panose="020B0604020202020204" pitchFamily="34" charset="0"/>
              </a:rPr>
              <a:t>18 months </a:t>
            </a:r>
            <a:r>
              <a:rPr lang="en-US" sz="1000" dirty="0">
                <a:solidFill>
                  <a:schemeClr val="tx1"/>
                </a:solidFill>
                <a:cs typeface="Helvetica" panose="020B0604020202020204" pitchFamily="34" charset="0"/>
              </a:rPr>
              <a:t>on a semiannual spending schedule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cs typeface="Helvetica" panose="020B0604020202020204" pitchFamily="34" charset="0"/>
              </a:rPr>
              <a:t>Excludes</a:t>
            </a:r>
            <a:r>
              <a:rPr lang="en-US" sz="1000" baseline="0" dirty="0">
                <a:solidFill>
                  <a:schemeClr val="tx1"/>
                </a:solidFill>
                <a:cs typeface="Helvetica" panose="020B0604020202020204" pitchFamily="34" charset="0"/>
              </a:rPr>
              <a:t> refundings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solidFill>
                  <a:schemeClr val="tx1"/>
                </a:solidFill>
                <a:cs typeface="Helvetica" panose="020B0604020202020204" pitchFamily="34" charset="0"/>
              </a:rPr>
              <a:t>[semi-annual: 15% by 6mo.; 60% by 12mo.; 100% by 18mo.]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solidFill>
                <a:schemeClr val="tx1"/>
              </a:solidFill>
              <a:cs typeface="Helvetica" panose="020B0604020202020204" pitchFamily="34" charset="0"/>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solidFill>
                  <a:schemeClr val="tx1"/>
                </a:solidFill>
                <a:cs typeface="Helvetica" panose="020B0604020202020204" pitchFamily="34" charset="0"/>
              </a:rPr>
              <a:t>And lastly no rebate is owed for </a:t>
            </a:r>
            <a:r>
              <a:rPr lang="en-US" sz="1000" b="1" i="1" baseline="0" dirty="0">
                <a:solidFill>
                  <a:schemeClr val="tx1"/>
                </a:solidFill>
                <a:cs typeface="Helvetica" panose="020B0604020202020204" pitchFamily="34" charset="0"/>
              </a:rPr>
              <a:t>construction financing issues (not including acquisitions)</a:t>
            </a:r>
            <a:r>
              <a:rPr lang="en-US" sz="1000" b="0" i="0" baseline="0" dirty="0">
                <a:solidFill>
                  <a:schemeClr val="tx1"/>
                </a:solidFill>
                <a:cs typeface="Helvetica" panose="020B0604020202020204" pitchFamily="34" charset="0"/>
              </a:rPr>
              <a:t>, </a:t>
            </a:r>
            <a:r>
              <a:rPr lang="en-US" sz="1000" dirty="0">
                <a:solidFill>
                  <a:schemeClr val="tx1"/>
                </a:solidFill>
                <a:cs typeface="Helvetica" panose="020B0604020202020204" pitchFamily="34" charset="0"/>
              </a:rPr>
              <a:t>provided the proceeds are spent within two years on a semiannual spending schedule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solidFill>
                  <a:schemeClr val="tx1"/>
                </a:solidFill>
                <a:cs typeface="Helvetica" panose="020B0604020202020204" pitchFamily="34" charset="0"/>
              </a:rPr>
              <a:t>[semi-annual: 10% by 6mo.; 45% by 12mo.; 75% by 18mo.; 100% by 24mo.]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Amounts</a:t>
            </a:r>
            <a:r>
              <a:rPr lang="en-US" sz="1000" baseline="0" dirty="0">
                <a:solidFill>
                  <a:schemeClr val="tx1"/>
                </a:solidFill>
              </a:rPr>
              <a:t> earned on </a:t>
            </a:r>
            <a:r>
              <a:rPr lang="en-US" sz="1000" b="1" baseline="0" dirty="0">
                <a:solidFill>
                  <a:schemeClr val="tx1"/>
                </a:solidFill>
              </a:rPr>
              <a:t>bona fide debt service funds </a:t>
            </a:r>
            <a:r>
              <a:rPr lang="en-US" sz="1000" baseline="0" dirty="0">
                <a:solidFill>
                  <a:schemeClr val="tx1"/>
                </a:solidFill>
              </a:rPr>
              <a:t>are excepted from rebate as long as the total earnings do not exceed $100K in a year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But there is </a:t>
            </a:r>
            <a:r>
              <a:rPr lang="en-US" sz="1000" i="1" dirty="0"/>
              <a:t>no</a:t>
            </a:r>
            <a:r>
              <a:rPr lang="en-US" sz="1000" baseline="0" dirty="0"/>
              <a:t> exception </a:t>
            </a:r>
            <a:r>
              <a:rPr lang="en-US" sz="1000" kern="1200" dirty="0">
                <a:solidFill>
                  <a:schemeClr val="tx1"/>
                </a:solidFill>
                <a:latin typeface="+mn-lt"/>
                <a:ea typeface="+mn-ea"/>
                <a:cs typeface="+mn-cs"/>
              </a:rPr>
              <a:t>for</a:t>
            </a:r>
            <a:r>
              <a:rPr lang="en-US" sz="1000" baseline="0" dirty="0"/>
              <a:t> reserve funds; you must always pay rebate on excess earnings (so even if you can earn it, you can’t keep it</a:t>
            </a:r>
            <a:r>
              <a:rPr lang="en-US" sz="1000" baseline="0" dirty="0" smtClean="0"/>
              <a:t>) – asterisk - unless you qualify for the small issuer exception</a:t>
            </a:r>
            <a:endParaRPr lang="en-US" sz="10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Wrap-up points on arbitrage/rebate: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The tax certificate drafted by your tax counsel and</a:t>
            </a:r>
            <a:r>
              <a:rPr lang="en-US" sz="1000" baseline="0" dirty="0"/>
              <a:t> executed at the time of the bond sale is the key reference document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Includes the yield on the bonds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Spells out the reasonable expectations, re: yield restriction, rebate exceptions, replacement proceeds (if any)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Record-keeping is critically important (will return to this)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Track where you stand on your spend-down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To compute</a:t>
            </a:r>
            <a:r>
              <a:rPr lang="en-US" sz="1000" baseline="0" dirty="0"/>
              <a:t> rebate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Annual check in during construction period on progress</a:t>
            </a:r>
            <a:r>
              <a:rPr lang="en-US" sz="1000" baseline="0" dirty="0">
                <a:solidFill>
                  <a:schemeClr val="tx1"/>
                </a:solidFill>
              </a:rPr>
              <a:t> towards goals</a:t>
            </a:r>
            <a:endParaRPr lang="en-US" sz="1000"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p>
            <a:pPr lvl="1">
              <a:lnSpc>
                <a:spcPct val="120000"/>
              </a:lnSpc>
              <a:spcBef>
                <a:spcPts val="0"/>
              </a:spcBef>
            </a:pPr>
            <a:endParaRPr lang="en-US" sz="1000" dirty="0">
              <a:solidFill>
                <a:schemeClr val="tx1"/>
              </a:solidFill>
            </a:endParaRPr>
          </a:p>
          <a:p>
            <a:pPr lvl="3">
              <a:lnSpc>
                <a:spcPct val="90000"/>
              </a:lnSpc>
            </a:pPr>
            <a:endParaRPr lang="en-US" sz="1000" dirty="0">
              <a:solidFill>
                <a:schemeClr val="tx1"/>
              </a:solidFill>
              <a:cs typeface="Helvetica" panose="020B0604020202020204" pitchFamily="34" charset="0"/>
            </a:endParaRPr>
          </a:p>
          <a:p>
            <a:pPr lvl="2">
              <a:buFont typeface="Courier New" panose="02070309020205020404" pitchFamily="49" charset="0"/>
              <a:buNone/>
            </a:pPr>
            <a:endParaRPr lang="en-US" sz="1000" dirty="0"/>
          </a:p>
          <a:p>
            <a:pPr lvl="0">
              <a:buFont typeface="Courier New" panose="02070309020205020404" pitchFamily="49" charset="0"/>
              <a:buChar char="o"/>
            </a:pPr>
            <a:endParaRPr lang="en-US" sz="1000" dirty="0"/>
          </a:p>
          <a:p>
            <a:pPr marL="171450" lvl="0" indent="-171450">
              <a:buFont typeface="Arial" panose="020B0604020202020204" pitchFamily="34" charset="0"/>
              <a:buChar char="•"/>
            </a:pPr>
            <a:endParaRPr lang="en-US" sz="1000" dirty="0">
              <a:solidFill>
                <a:schemeClr val="tx1"/>
              </a:solidFill>
            </a:endParaRPr>
          </a:p>
          <a:p>
            <a:pPr lvl="1"/>
            <a:endParaRPr lang="en-US" sz="1000" dirty="0"/>
          </a:p>
          <a:p>
            <a:pPr lvl="1"/>
            <a:endParaRPr lang="en-US" sz="1000" dirty="0"/>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11</a:t>
            </a:fld>
            <a:endParaRPr lang="en-US" dirty="0"/>
          </a:p>
        </p:txBody>
      </p:sp>
    </p:spTree>
    <p:extLst>
      <p:ext uri="{BB962C8B-B14F-4D97-AF65-F5344CB8AC3E}">
        <p14:creationId xmlns:p14="http://schemas.microsoft.com/office/powerpoint/2010/main" val="1465784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Let’s now move on to </a:t>
            </a:r>
            <a:r>
              <a:rPr lang="en-US" sz="1000" baseline="0" dirty="0"/>
              <a:t>a different category of regulation: private business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Subject to certain exceptions spelled out in the IRC and regulations, the federal government expects the proceeds of tax-exempt municipal bonds to be used primarily for governmental purposes, </a:t>
            </a:r>
            <a:r>
              <a:rPr lang="en-US" sz="1000" i="1" baseline="0" dirty="0"/>
              <a:t>not</a:t>
            </a:r>
            <a:r>
              <a:rPr lang="en-US" sz="1000" i="0" baseline="0" dirty="0"/>
              <a:t> private purposes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i.e., </a:t>
            </a:r>
            <a:r>
              <a:rPr lang="en-US" sz="1000" i="1" baseline="0" dirty="0"/>
              <a:t>not</a:t>
            </a:r>
            <a:r>
              <a:rPr lang="en-US" sz="1000" i="0" baseline="0" dirty="0"/>
              <a:t> for what the code refers to as “private business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0"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Accordingly, rules and regulations require that only a specified percentage of a governmental bond issuance go towards PBU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If the bonds exceed these limitations on PBU, they constitute nonqualified PABs, and are </a:t>
            </a:r>
            <a:r>
              <a:rPr lang="en-US" sz="1000" i="1" baseline="0" dirty="0"/>
              <a:t>taxable</a:t>
            </a:r>
            <a:r>
              <a:rPr lang="en-US" sz="1000" baseline="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Two ways for your bonds to qualify as PABs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First, under the “private business tests,” a bond is a PAB if it is part of an issue in which: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more than 10% of the proceeds of the issue or $15M are to be used in the trade or business of any person other than a governmental unit—the “private business use test” </a:t>
            </a:r>
            <a:r>
              <a:rPr lang="en-US" sz="1000" b="0" i="1" u="none" strike="noStrike" kern="1200" baseline="0" dirty="0" smtClean="0">
                <a:solidFill>
                  <a:schemeClr val="tx1"/>
                </a:solidFill>
                <a:latin typeface="+mn-lt"/>
                <a:ea typeface="+mn-ea"/>
                <a:cs typeface="+mn-cs"/>
              </a:rPr>
              <a:t>and </a:t>
            </a:r>
            <a:endParaRPr lang="en-US" sz="1000" b="0" i="1" u="none" strike="noStrike" kern="1200" baseline="0" dirty="0">
              <a:solidFill>
                <a:schemeClr val="tx1"/>
              </a:solidFill>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more than 10% of the payment of principal of or interest on the issue is, directly or indirectly, secured by property used in a trade or business, or derived from payments related to property used in a trade or business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typically met if first prong is met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Private loan test: prohibits governments from providing loans financed by TE bonds to nongovernmental persons and entities if they exceed 5% of the proceeds of an issue or $5M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For today’s purpose I’m focusing on the PBU test because that is where private use issues and questions tend to arise most often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Definition of PBU [on slide</a:t>
            </a:r>
            <a:r>
              <a:rPr lang="en-US" sz="1000" b="0" i="0" u="none" strike="noStrike" kern="1200" baseline="0" dirty="0" smtClean="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smtClean="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baseline="0" dirty="0" smtClean="0">
                <a:solidFill>
                  <a:schemeClr val="tx1"/>
                </a:solidFill>
                <a:latin typeface="+mn-lt"/>
                <a:ea typeface="+mn-ea"/>
                <a:cs typeface="+mn-cs"/>
              </a:rPr>
              <a:t>[private activity bonds: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baseline="0" dirty="0">
                <a:solidFill>
                  <a:schemeClr val="tx1"/>
                </a:solidFill>
                <a:latin typeface="+mn-lt"/>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baseline="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a:solidFill>
                <a:schemeClr val="tx1"/>
              </a:solidFill>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1"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12</a:t>
            </a:fld>
            <a:endParaRPr lang="en-US" dirty="0"/>
          </a:p>
        </p:txBody>
      </p:sp>
    </p:spTree>
    <p:extLst>
      <p:ext uri="{BB962C8B-B14F-4D97-AF65-F5344CB8AC3E}">
        <p14:creationId xmlns:p14="http://schemas.microsoft.com/office/powerpoint/2010/main" val="411328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cs typeface="Lato" panose="020F0502020204030203" pitchFamily="34" charset="0"/>
              </a:rPr>
              <a:t>“Nongovernmental</a:t>
            </a:r>
            <a:r>
              <a:rPr lang="en-US" sz="1000" baseline="0" dirty="0">
                <a:cs typeface="Lato" panose="020F0502020204030203" pitchFamily="34" charset="0"/>
              </a:rPr>
              <a:t> person”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cs typeface="Lato" panose="020F0502020204030203" pitchFamily="34" charset="0"/>
              </a:rPr>
              <a:t>[Walk through slide]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cs typeface="Lato" panose="020F0502020204030203" pitchFamily="34" charset="0"/>
              </a:rPr>
              <a:t>Does not include use by other non-federal governmental entities</a:t>
            </a:r>
            <a:endParaRPr lang="en-US" sz="1000" dirty="0">
              <a:cs typeface="Lato" panose="020F050202020403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cs typeface="Lato" panose="020F050202020403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cs typeface="Lato" panose="020F0502020204030203" pitchFamily="34" charset="0"/>
              </a:rPr>
              <a:t>Common</a:t>
            </a:r>
            <a:r>
              <a:rPr lang="en-US" sz="1000" baseline="0" dirty="0">
                <a:cs typeface="Lato" panose="020F0502020204030203" pitchFamily="34" charset="0"/>
              </a:rPr>
              <a:t> examples of PBU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cs typeface="Lato" panose="020F0502020204030203" pitchFamily="34" charset="0"/>
              </a:rPr>
              <a:t>Most obviously: ownership or lease of bond-financed property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cs typeface="Lato" panose="020F0502020204030203" pitchFamily="34" charset="0"/>
              </a:rPr>
              <a:t>Also, certain </a:t>
            </a:r>
            <a:r>
              <a:rPr lang="en-US" sz="1000" i="1" baseline="0" dirty="0">
                <a:cs typeface="Lato" panose="020F0502020204030203" pitchFamily="34" charset="0"/>
              </a:rPr>
              <a:t>nonqualified </a:t>
            </a:r>
            <a:r>
              <a:rPr lang="en-US" sz="1000" baseline="0" dirty="0">
                <a:cs typeface="Lato" panose="020F0502020204030203" pitchFamily="34" charset="0"/>
              </a:rPr>
              <a:t>management contracts for such property, such as </a:t>
            </a:r>
            <a:r>
              <a:rPr lang="en-US" sz="1000" dirty="0">
                <a:cs typeface="Lato" panose="020F0502020204030203" pitchFamily="34" charset="0"/>
              </a:rPr>
              <a:t>food service contracts; parking contracts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cs typeface="Lato" panose="020F0502020204030203" pitchFamily="34" charset="0"/>
              </a:rPr>
              <a:t>Nonqualified</a:t>
            </a:r>
            <a:r>
              <a:rPr lang="en-US" sz="1000" i="1" baseline="0" dirty="0">
                <a:cs typeface="Lato" panose="020F0502020204030203" pitchFamily="34" charset="0"/>
              </a:rPr>
              <a:t> –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cs typeface="Lato" panose="020F0502020204030203" pitchFamily="34" charset="0"/>
              </a:rPr>
              <a:t>Based on facts and circumstances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Generally, PBU if management contract provides for compensation based in whole or in part on the net profits of the financed facility</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Or if the service provider is treated as the lessee or owner for federal income tax purposes.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Contracts for services incidental to facility’s primary functions (e.g., janitorial) do not constitute PBU</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cs typeface="Lato" panose="020F0502020204030203"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cs typeface="Lato" panose="020F0502020204030203" pitchFamily="34" charset="0"/>
              </a:rPr>
              <a:t>Special entitlements or priority</a:t>
            </a:r>
            <a:r>
              <a:rPr lang="en-US" sz="1000" baseline="0" dirty="0">
                <a:cs typeface="Lato" panose="020F0502020204030203" pitchFamily="34" charset="0"/>
              </a:rPr>
              <a:t> rights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e.g., naming </a:t>
            </a:r>
            <a:r>
              <a:rPr lang="en-US" sz="1000" b="0" i="0" u="none" strike="noStrike" kern="1200" baseline="0" dirty="0" smtClean="0">
                <a:solidFill>
                  <a:schemeClr val="tx1"/>
                </a:solidFill>
                <a:latin typeface="+mn-lt"/>
                <a:ea typeface="+mn-ea"/>
                <a:cs typeface="+mn-cs"/>
              </a:rPr>
              <a:t>rights, priority use of parking spaces</a:t>
            </a:r>
            <a:endParaRPr lang="en-US" sz="1000" dirty="0">
              <a:cs typeface="Lato" panose="020F0502020204030203" pitchFamily="34" charset="0"/>
            </a:endParaRPr>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13</a:t>
            </a:fld>
            <a:endParaRPr lang="en-US" dirty="0"/>
          </a:p>
        </p:txBody>
      </p:sp>
    </p:spTree>
    <p:extLst>
      <p:ext uri="{BB962C8B-B14F-4D97-AF65-F5344CB8AC3E}">
        <p14:creationId xmlns:p14="http://schemas.microsoft.com/office/powerpoint/2010/main" val="2672269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916">
              <a:buFont typeface="Arial" panose="020B0604020202020204" pitchFamily="34" charset="0"/>
              <a:buChar char="•"/>
              <a:defRPr/>
            </a:pPr>
            <a:r>
              <a:rPr lang="en-US" sz="1000" dirty="0"/>
              <a:t>Just like with arbitrage and rebate, we are always looking for the exceptions to the rule! </a:t>
            </a:r>
          </a:p>
          <a:p>
            <a:pPr defTabSz="924916">
              <a:defRPr/>
            </a:pPr>
            <a:endParaRPr lang="en-US" sz="1000" dirty="0"/>
          </a:p>
          <a:p>
            <a:pPr marL="171450" indent="-171450" defTabSz="924916">
              <a:buFont typeface="Arial" panose="020B0604020202020204" pitchFamily="34" charset="0"/>
              <a:buChar char="•"/>
              <a:defRPr/>
            </a:pPr>
            <a:r>
              <a:rPr lang="en-US" sz="1000" dirty="0"/>
              <a:t>These</a:t>
            </a:r>
            <a:r>
              <a:rPr lang="en-US" sz="1000" baseline="0" dirty="0"/>
              <a:t> are three of the most common exceptions to PBU.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a typeface="ＭＳ Ｐゴシック"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a typeface="ＭＳ Ｐゴシック" pitchFamily="34" charset="-128"/>
              </a:rPr>
              <a:t>General public 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Allowing use by a nongovernmental party </a:t>
            </a:r>
            <a:r>
              <a:rPr lang="en-US" sz="1000" b="0" i="1" u="none" strike="noStrike" kern="1200" baseline="0" dirty="0">
                <a:solidFill>
                  <a:schemeClr val="tx1"/>
                </a:solidFill>
                <a:latin typeface="+mn-lt"/>
                <a:ea typeface="+mn-ea"/>
                <a:cs typeface="+mn-cs"/>
              </a:rPr>
              <a:t>on the same basis </a:t>
            </a:r>
            <a:r>
              <a:rPr lang="en-US" sz="1000" b="0" i="0" u="none" strike="noStrike" kern="1200" baseline="0" dirty="0">
                <a:solidFill>
                  <a:schemeClr val="tx1"/>
                </a:solidFill>
                <a:latin typeface="+mn-lt"/>
                <a:ea typeface="+mn-ea"/>
                <a:cs typeface="+mn-cs"/>
              </a:rPr>
              <a:t>as to the general public is not considered PBU, even if that party happens to be engaged in business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For example, use of a bond-financed toll bridge by a business vehicle is not PBU.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mn-lt"/>
                <a:ea typeface="+mn-ea"/>
                <a:cs typeface="+mn-cs"/>
              </a:rPr>
              <a:t>“General public use,” in this context, typically means use is free or subject to a generally applicable rate schedule</a:t>
            </a:r>
            <a:endParaRPr lang="en-US" sz="1000" dirty="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a typeface="ＭＳ Ｐゴシック"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a typeface="ＭＳ Ｐゴシック" pitchFamily="34" charset="-128"/>
              </a:rPr>
              <a:t>Incidental use exception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a typeface="ＭＳ Ｐゴシック" pitchFamily="34" charset="-128"/>
              </a:rPr>
              <a:t>Kiosks, vending machines, advertising,</a:t>
            </a:r>
            <a:r>
              <a:rPr lang="en-US" sz="1000" baseline="0" dirty="0">
                <a:ea typeface="ＭＳ Ｐゴシック" pitchFamily="34" charset="-128"/>
              </a:rPr>
              <a:t> payphone…</a:t>
            </a:r>
            <a:endParaRPr lang="en-US" sz="1000" dirty="0">
              <a:ea typeface="ＭＳ Ｐゴシック" pitchFamily="34" charset="-128"/>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a typeface="ＭＳ Ｐゴシック" pitchFamily="34" charset="-128"/>
              </a:rPr>
              <a:t>Uses</a:t>
            </a:r>
            <a:r>
              <a:rPr lang="en-US" sz="1000" baseline="0" dirty="0">
                <a:ea typeface="ＭＳ Ｐゴシック" pitchFamily="34" charset="-128"/>
              </a:rPr>
              <a:t> that are</a:t>
            </a:r>
            <a:r>
              <a:rPr lang="en-US" sz="1000" dirty="0">
                <a:ea typeface="ＭＳ Ｐゴシック" pitchFamily="34" charset="-128"/>
              </a:rPr>
              <a:t> non-possessory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a typeface="ＭＳ Ｐゴシック" pitchFamily="34" charset="-128"/>
              </a:rPr>
              <a:t>And do not exceed 2.5% of the financed facility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Short Term </a:t>
            </a:r>
            <a:r>
              <a:rPr lang="en-US" sz="1000" b="0" dirty="0" smtClean="0"/>
              <a:t>Use (i.e.,</a:t>
            </a:r>
            <a:r>
              <a:rPr lang="en-US" sz="1000" b="0" baseline="0" dirty="0" smtClean="0"/>
              <a:t> facility rentals)</a:t>
            </a:r>
            <a:endParaRPr lang="en-US" sz="1000"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06E99"/>
                </a:solidFill>
                <a:ea typeface="ＭＳ Ｐゴシック" pitchFamily="34" charset="-128"/>
              </a:rPr>
              <a:t>Less than 50 days of use under a single lease or use agreement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06E99"/>
                </a:solidFill>
                <a:ea typeface="ＭＳ Ｐゴシック" pitchFamily="34" charset="-128"/>
              </a:rPr>
              <a:t>Payments must be fair market value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rgbClr val="006E99"/>
              </a:solidFill>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aseline="0" dirty="0"/>
              <a:t>Wrap-up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Critical point re: monitoring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On issue date, whether 10% PBU limit</a:t>
            </a:r>
            <a:r>
              <a:rPr lang="en-US" sz="1000" baseline="0" dirty="0"/>
              <a:t> is exceeded is </a:t>
            </a:r>
            <a:r>
              <a:rPr lang="en-US" sz="1000" dirty="0"/>
              <a:t>based on issuer’s </a:t>
            </a:r>
            <a:r>
              <a:rPr lang="en-US" sz="1000" u="sng" dirty="0"/>
              <a:t>reasonable expectations</a:t>
            </a:r>
            <a:r>
              <a:rPr lang="en-US" sz="1000" dirty="0"/>
              <a:t> over the life of the bond</a:t>
            </a:r>
            <a:endParaRPr lang="en-US" sz="1000" i="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After the issue date, 10% PBU limit can be exceed through </a:t>
            </a:r>
            <a:r>
              <a:rPr lang="en-US" sz="1000" baseline="0" dirty="0"/>
              <a:t>any </a:t>
            </a:r>
            <a:r>
              <a:rPr lang="en-US" sz="1000" b="0" i="0" u="none" strike="noStrike" kern="1200" baseline="0" dirty="0">
                <a:solidFill>
                  <a:schemeClr val="tx1"/>
                </a:solidFill>
                <a:latin typeface="+mn-lt"/>
                <a:ea typeface="+mn-ea"/>
                <a:cs typeface="+mn-cs"/>
              </a:rPr>
              <a:t>“deliberate action” of issuer (broad)</a:t>
            </a:r>
            <a:endParaRPr lang="en-US" sz="1000"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So, even if your expectation at the time of issuance is that there will be no PBU of you bond-financed facilities, or that there will not be sufficient PBU to exceed the 10% limitations, if those circumstances </a:t>
            </a:r>
            <a:r>
              <a:rPr lang="en-US" sz="1000" i="1" baseline="0" dirty="0"/>
              <a:t>change</a:t>
            </a:r>
            <a:r>
              <a:rPr lang="en-US" sz="1000" i="0" baseline="0" dirty="0"/>
              <a:t> during the life of the bonds – and that causes PBU test to be satisfied, your TE bonds are now potentially </a:t>
            </a:r>
            <a:r>
              <a:rPr lang="en-US" sz="1000" i="1" baseline="0" dirty="0"/>
              <a:t>taxable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Remedial actions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smtClean="0"/>
              <a:t>Should </a:t>
            </a:r>
            <a:r>
              <a:rPr lang="en-US" sz="1000" i="1" baseline="0" dirty="0" smtClean="0"/>
              <a:t>definitely </a:t>
            </a:r>
            <a:r>
              <a:rPr lang="en-US" sz="1000" i="0" baseline="0" dirty="0" smtClean="0"/>
              <a:t>be talking to counsel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smtClean="0"/>
              <a:t>Redeem </a:t>
            </a:r>
            <a:r>
              <a:rPr lang="en-US" sz="1000" i="0" baseline="0" dirty="0"/>
              <a:t>or defease nonqualified bonds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Can’t use TE debt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90-day window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Make alternative use of disposition proceeds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e.g., use cash from sale of water facility to build a new fire station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Must reasonably expect to expend proceeds w/n two years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Make alternative use of facility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Private purchaser buys gov’t own facility and then use qualifies as “exempt facility” (e.g., airport) under separate PAB rules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Voluntary Closing Agreement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Enter agreement with IRS to avoid PAB status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0" baseline="0" dirty="0"/>
              <a:t>Issuer agrees to redeem bonds and pay IRS an amount based on assumption that bonds are taxable until redemption date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0" baseline="0" dirty="0"/>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0" baseline="0"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baseline="0" dirty="0">
                <a:solidFill>
                  <a:srgbClr val="006E99"/>
                </a:solidFill>
                <a:ea typeface="ＭＳ Ｐゴシック" pitchFamily="34" charset="-128"/>
              </a:rPr>
              <a:t>-----------------</a:t>
            </a:r>
            <a:endParaRPr lang="en-US" sz="1000" dirty="0">
              <a:solidFill>
                <a:srgbClr val="006E99"/>
              </a:solidFill>
              <a:ea typeface="ＭＳ Ｐゴシック" pitchFamily="34" charset="-128"/>
            </a:endParaRPr>
          </a:p>
          <a:p>
            <a:pPr marL="498475" lvl="2" indent="-342900"/>
            <a:endParaRPr lang="en-US" sz="1000" dirty="0">
              <a:solidFill>
                <a:schemeClr val="accent3"/>
              </a:solidFill>
              <a:ea typeface="ＭＳ Ｐゴシック"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1" dirty="0">
                <a:ea typeface="ＭＳ Ｐゴシック" pitchFamily="34" charset="-128"/>
              </a:rPr>
              <a:t>Time permitting/in response to questions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ea typeface="ＭＳ Ｐゴシック" pitchFamily="34" charset="-128"/>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1" u="none" strike="noStrike" kern="1200" baseline="0" dirty="0">
                <a:solidFill>
                  <a:schemeClr val="tx1"/>
                </a:solidFill>
                <a:latin typeface="+mn-lt"/>
                <a:ea typeface="+mn-ea"/>
                <a:cs typeface="+mn-cs"/>
              </a:rPr>
              <a:t>PBU is generally measured over the term of the bonds based on average annual percent of business use (i.e., average of percentages of PBU during the one-year periods w/n the measurement period)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1" u="none" strike="noStrike" kern="1200" baseline="0" dirty="0">
                <a:solidFill>
                  <a:schemeClr val="tx1"/>
                </a:solidFill>
                <a:latin typeface="+mn-lt"/>
                <a:ea typeface="+mn-ea"/>
                <a:cs typeface="+mn-cs"/>
              </a:rPr>
              <a:t>Measurement period is generally time from when property is placed into service and earlier of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1" u="none" strike="noStrike" kern="1200" baseline="0" dirty="0">
                <a:solidFill>
                  <a:schemeClr val="tx1"/>
                </a:solidFill>
                <a:latin typeface="+mn-lt"/>
                <a:ea typeface="+mn-ea"/>
                <a:cs typeface="+mn-cs"/>
              </a:rPr>
              <a:t>final maturity of any bond financing property or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1" u="none" strike="noStrike" kern="1200" baseline="0" dirty="0">
                <a:solidFill>
                  <a:schemeClr val="tx1"/>
                </a:solidFill>
                <a:latin typeface="+mn-lt"/>
                <a:ea typeface="+mn-ea"/>
                <a:cs typeface="+mn-cs"/>
              </a:rPr>
              <a:t>last day of reasonably expected economic life of property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Steps for calculating 10% limitation: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Determine the amount of PBU allocable to each financed project on an annual basis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Determine the PBU allocable to the bonds on an annual basis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Based on the proceeds allocated to each project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Taking into account any Qualified </a:t>
            </a:r>
            <a:r>
              <a:rPr lang="en-US" sz="1000" i="1" dirty="0" smtClean="0"/>
              <a:t>Equity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kern="1200" baseline="0" dirty="0" smtClean="0">
              <a:solidFill>
                <a:schemeClr val="tx1"/>
              </a:solidFill>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u="none" strike="noStrike" kern="1200" baseline="0" dirty="0" smtClean="0">
                <a:solidFill>
                  <a:schemeClr val="tx1"/>
                </a:solidFill>
                <a:latin typeface="+mn-lt"/>
                <a:ea typeface="+mn-ea"/>
                <a:cs typeface="+mn-cs"/>
              </a:rPr>
              <a:t>Example: 20-story building that is 100pct bond funded</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u="none" strike="noStrike" kern="1200" baseline="0" dirty="0" smtClean="0">
                <a:solidFill>
                  <a:schemeClr val="tx1"/>
                </a:solidFill>
                <a:latin typeface="+mn-lt"/>
                <a:ea typeface="+mn-ea"/>
                <a:cs typeface="+mn-cs"/>
              </a:rPr>
              <a:t>	3 floors to be used by a private business for all 20 years of expected life</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u="none" strike="noStrike" kern="1200" baseline="0" dirty="0" smtClean="0">
                <a:solidFill>
                  <a:schemeClr val="tx1"/>
                </a:solidFill>
                <a:latin typeface="+mn-lt"/>
                <a:ea typeface="+mn-ea"/>
                <a:cs typeface="+mn-cs"/>
              </a:rPr>
              <a:t>	 PBU each year = 15% (not accounting for QE)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1" dirty="0"/>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1" dirty="0">
              <a:ea typeface="ＭＳ Ｐゴシック" pitchFamily="34" charset="-128"/>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ea typeface="ＭＳ Ｐゴシック" pitchFamily="34" charset="-128"/>
              </a:rPr>
              <a:t>“Qualified equity” refers to funds that are: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solidFill>
                  <a:srgbClr val="006E99"/>
                </a:solidFill>
              </a:rPr>
              <a:t>Proceeds of non-tax advantaged bonds – i.e., taxable bonds; and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solidFill>
                  <a:srgbClr val="006E99"/>
                </a:solidFill>
              </a:rPr>
              <a:t>Funds that are not derived from a borrowing;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solidFill>
                  <a:srgbClr val="006E99"/>
                </a:solidFill>
              </a:rPr>
              <a:t>QE funds are spent contemporaneously with bond proceeds on the same project (“same plan of financing”)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i="1" dirty="0">
              <a:ea typeface="ＭＳ Ｐゴシック" pitchFamily="34" charset="-128"/>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ea typeface="ＭＳ Ｐゴシック" pitchFamily="34" charset="-128"/>
              </a:rPr>
              <a:t>PABs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1" dirty="0"/>
              <a:t>Nonqualified private activity bonds are taxable, but qualified PABs are available to help private parties finance various types of projects that are designated as eligible for tax-exempt financing under the Code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Exempt facilities (airports; docks and wharves; mass commuting facilities; </a:t>
            </a:r>
            <a:r>
              <a:rPr lang="en-US" sz="1000" i="1" u="sng" dirty="0"/>
              <a:t>qualified residential rental projects (IRC § 142(d))</a:t>
            </a:r>
            <a:r>
              <a:rPr lang="en-US" sz="1000" i="1" dirty="0"/>
              <a:t>; qualified green building and sustainable design projects; certain water, sewage, and solid waste facilities; and others); qualified mortgage bonds; qualified small issue bonds; </a:t>
            </a:r>
            <a:r>
              <a:rPr lang="en-US" sz="1000" i="1" u="sng" dirty="0"/>
              <a:t>qualified 501(c)(3) bonds (IRC § 145)</a:t>
            </a:r>
            <a:r>
              <a:rPr lang="en-US" sz="1000" i="1" dirty="0"/>
              <a:t>; and others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1" dirty="0"/>
              <a:t>Often issued as a conduit bond</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Issuer is a governmental entity</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Proceeds loaned to conduit borrower to finance a qualified capital project or other authorized expenses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solidFill>
                  <a:schemeClr val="tx2"/>
                </a:solidFill>
              </a:rPr>
              <a:t>Generally</a:t>
            </a:r>
            <a:r>
              <a:rPr lang="en-US" sz="1000" i="1" dirty="0"/>
              <a:t> </a:t>
            </a:r>
            <a:r>
              <a:rPr lang="en-US" sz="1000" i="1" dirty="0">
                <a:solidFill>
                  <a:schemeClr val="tx1"/>
                </a:solidFill>
              </a:rPr>
              <a:t>have more tax restrictions than governmental bonds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a typeface="ＭＳ Ｐゴシック" pitchFamily="34" charset="-128"/>
            </a:endParaRPr>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14</a:t>
            </a:fld>
            <a:endParaRPr lang="en-US" dirty="0"/>
          </a:p>
        </p:txBody>
      </p:sp>
    </p:spTree>
    <p:extLst>
      <p:ext uri="{BB962C8B-B14F-4D97-AF65-F5344CB8AC3E}">
        <p14:creationId xmlns:p14="http://schemas.microsoft.com/office/powerpoint/2010/main" val="4256655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Need to keep records</a:t>
            </a:r>
            <a:r>
              <a:rPr lang="en-US" sz="1000" baseline="0" dirty="0"/>
              <a:t> of compliance with investment, expenditure and use requirements for the whole life of the bonds, plus any refunding bonds, plus 3 years</a:t>
            </a:r>
            <a:endParaRPr lang="en-US" sz="1000" dirty="0"/>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15</a:t>
            </a:fld>
            <a:endParaRPr lang="en-US" dirty="0"/>
          </a:p>
        </p:txBody>
      </p:sp>
    </p:spTree>
    <p:extLst>
      <p:ext uri="{BB962C8B-B14F-4D97-AF65-F5344CB8AC3E}">
        <p14:creationId xmlns:p14="http://schemas.microsoft.com/office/powerpoint/2010/main" val="806335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a:t>
            </a:r>
            <a:r>
              <a:rPr lang="en-US" baseline="0" smtClean="0"/>
              <a:t>Mostly self-explanatory</a:t>
            </a:r>
            <a:endParaRPr lang="en-US" baseline="0" dirty="0" smtClean="0"/>
          </a:p>
          <a:p>
            <a:endParaRPr lang="en-US" baseline="0" dirty="0" smtClean="0"/>
          </a:p>
          <a:p>
            <a:r>
              <a:rPr lang="en-US" baseline="0" dirty="0" smtClean="0"/>
              <a:t>- </a:t>
            </a:r>
            <a:r>
              <a:rPr lang="en-US" dirty="0" smtClean="0"/>
              <a:t>Monitoring</a:t>
            </a:r>
            <a:r>
              <a:rPr lang="en-US" baseline="0" dirty="0" smtClean="0"/>
              <a:t> PBU:  someone </a:t>
            </a:r>
            <a:r>
              <a:rPr lang="en-US" baseline="0" dirty="0" smtClean="0"/>
              <a:t>needs to be aware of changes in use that knows these rules and can talk to bond/tax counsel</a:t>
            </a:r>
            <a:endParaRPr lang="en-US" dirty="0" smtClean="0"/>
          </a:p>
        </p:txBody>
      </p:sp>
      <p:sp>
        <p:nvSpPr>
          <p:cNvPr id="4" name="Slide Number Placeholder 3"/>
          <p:cNvSpPr>
            <a:spLocks noGrp="1"/>
          </p:cNvSpPr>
          <p:nvPr>
            <p:ph type="sldNum" sz="quarter" idx="10"/>
          </p:nvPr>
        </p:nvSpPr>
        <p:spPr/>
        <p:txBody>
          <a:bodyPr/>
          <a:lstStyle/>
          <a:p>
            <a:fld id="{F82F23CE-42E8-4377-A389-6229A335D29C}" type="slidenum">
              <a:rPr lang="en-US" smtClean="0"/>
              <a:t>16</a:t>
            </a:fld>
            <a:endParaRPr lang="en-US" dirty="0"/>
          </a:p>
        </p:txBody>
      </p:sp>
    </p:spTree>
    <p:extLst>
      <p:ext uri="{BB962C8B-B14F-4D97-AF65-F5344CB8AC3E}">
        <p14:creationId xmlns:p14="http://schemas.microsoft.com/office/powerpoint/2010/main" val="1195366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2F23CE-42E8-4377-A389-6229A335D29C}" type="slidenum">
              <a:rPr lang="en-US" smtClean="0"/>
              <a:t>17</a:t>
            </a:fld>
            <a:endParaRPr lang="en-US" dirty="0"/>
          </a:p>
        </p:txBody>
      </p:sp>
    </p:spTree>
    <p:extLst>
      <p:ext uri="{BB962C8B-B14F-4D97-AF65-F5344CB8AC3E}">
        <p14:creationId xmlns:p14="http://schemas.microsoft.com/office/powerpoint/2010/main" val="2995190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Very brief history &amp; context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Stock market crashed in 1929 </a:t>
            </a:r>
            <a:r>
              <a:rPr lang="en-US" sz="12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200" dirty="0">
                <a:effectLst/>
                <a:latin typeface="Calibri" panose="020F0502020204030204" pitchFamily="34" charset="0"/>
                <a:ea typeface="Calibri" panose="020F0502020204030204" pitchFamily="34" charset="0"/>
                <a:cs typeface="Calibri" panose="020F0502020204030204" pitchFamily="34" charset="0"/>
              </a:rPr>
              <a:t> Great Depression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Newly-elected President Roosevelt and Congress eager to restore investor confidence in stock market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Early 1930s: Congress passed two watershed laws: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The Securities Act of 1933 and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The Securities and Exchange Act of 1934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These acts, together: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Established registration </a:t>
            </a:r>
            <a:r>
              <a:rPr lang="en-US" sz="1200" dirty="0" err="1">
                <a:effectLst/>
                <a:latin typeface="Calibri" panose="020F0502020204030204" pitchFamily="34" charset="0"/>
                <a:ea typeface="Calibri" panose="020F0502020204030204" pitchFamily="34" charset="0"/>
                <a:cs typeface="Calibri" panose="020F0502020204030204" pitchFamily="34" charset="0"/>
              </a:rPr>
              <a:t>reqs</a:t>
            </a:r>
            <a:r>
              <a:rPr lang="en-US" sz="1200" dirty="0">
                <a:effectLst/>
                <a:latin typeface="Calibri" panose="020F0502020204030204" pitchFamily="34" charset="0"/>
                <a:ea typeface="Calibri" panose="020F0502020204030204" pitchFamily="34" charset="0"/>
                <a:cs typeface="Calibri" panose="020F0502020204030204" pitchFamily="34" charset="0"/>
              </a:rPr>
              <a:t> for certain types of securities (</a:t>
            </a:r>
            <a:r>
              <a:rPr lang="en-US" sz="1200" i="1" dirty="0">
                <a:effectLst/>
                <a:latin typeface="Calibri" panose="020F0502020204030204" pitchFamily="34" charset="0"/>
                <a:ea typeface="Calibri" panose="020F0502020204030204" pitchFamily="34" charset="0"/>
                <a:cs typeface="Calibri" panose="020F0502020204030204" pitchFamily="34" charset="0"/>
              </a:rPr>
              <a:t>not</a:t>
            </a:r>
            <a:r>
              <a:rPr lang="en-US" sz="1200" dirty="0">
                <a:effectLst/>
                <a:latin typeface="Calibri" panose="020F0502020204030204" pitchFamily="34" charset="0"/>
                <a:ea typeface="Calibri" panose="020F0502020204030204" pitchFamily="34" charset="0"/>
                <a:cs typeface="Calibri" panose="020F0502020204030204" pitchFamily="34" charset="0"/>
              </a:rPr>
              <a:t> including municipal bonds)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Established antifraud provisions applicable to all securities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Created SEC to enforce these laws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Photo of original SEC regulators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a:t>
            </a:r>
            <a:r>
              <a:rPr lang="en-US" sz="1200" b="1" dirty="0">
                <a:effectLst/>
                <a:latin typeface="Calibri" panose="020F0502020204030204" pitchFamily="34" charset="0"/>
                <a:ea typeface="Calibri" panose="020F0502020204030204" pitchFamily="34"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including first SEC Chairman, Joseph Kennedy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Patriarch of Kennedy political family, father of JFK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4202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Among primary purposes of the 1933/1934 laws: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Require disclosure of material information re: securities to allow investors to make informed decision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Prohibit misrepresentation or other fraudulent conduct in connection with the purchase and sale of securities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In short: </a:t>
            </a: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To protect investors and markets from people like: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Charles Ponzi</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Credited with developing the eponymous “Ponzi” scheme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Federal law accomplishes these objectives largely through two antifraud provisions, </a:t>
            </a:r>
            <a:r>
              <a:rPr lang="en-US" sz="1200" i="1" dirty="0">
                <a:effectLst/>
                <a:latin typeface="Calibri" panose="020F0502020204030204" pitchFamily="34" charset="0"/>
                <a:ea typeface="Calibri" panose="020F0502020204030204" pitchFamily="34" charset="0"/>
                <a:cs typeface="Calibri" panose="020F0502020204030204" pitchFamily="34" charset="0"/>
              </a:rPr>
              <a:t>both applicable to bond issuances</a:t>
            </a:r>
            <a:r>
              <a:rPr lang="en-US" sz="1200" dirty="0">
                <a:effectLst/>
                <a:latin typeface="Calibri" panose="020F0502020204030204" pitchFamily="34" charset="0"/>
                <a:ea typeface="Calibri" panose="020F0502020204030204" pitchFamily="34" charset="0"/>
                <a:cs typeface="Calibri" panose="020F0502020204030204" pitchFamily="34"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Rule 10b-5, promulgated under the 1934 Act, </a:t>
            </a:r>
            <a:r>
              <a:rPr lang="en-US" sz="1200" i="1" dirty="0">
                <a:effectLst/>
                <a:latin typeface="Calibri" panose="020F0502020204030204" pitchFamily="34" charset="0"/>
                <a:ea typeface="Calibri" panose="020F0502020204030204" pitchFamily="34" charset="0"/>
                <a:cs typeface="Calibri" panose="020F0502020204030204" pitchFamily="34" charset="0"/>
              </a:rPr>
              <a:t>and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Section 17(a) of the 1933 Act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We will discuss in detail what these laws prohibit and when they apply, but, in short, these provisions require that: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Any time an issuer “speaks to the market” (will flesh this out)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Statements must be accurate and complete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Violating these laws can result in serious consequences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SEC admin proceedings </a:t>
            </a:r>
            <a:r>
              <a:rPr lang="en-US" sz="12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200" dirty="0">
                <a:effectLst/>
                <a:latin typeface="Calibri" panose="020F0502020204030204" pitchFamily="34" charset="0"/>
                <a:ea typeface="Calibri" panose="020F0502020204030204" pitchFamily="34" charset="0"/>
                <a:cs typeface="Calibri" panose="020F0502020204030204" pitchFamily="34" charset="0"/>
              </a:rPr>
              <a:t> sanctions Civil proceedings in federal court; or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Criminal referrals to Dep’t of Justice </a:t>
            </a: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 </a:t>
            </a:r>
            <a:endParaRPr lang="en-US"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b="0" dirty="0">
                <a:solidFill>
                  <a:srgbClr val="FF0000"/>
                </a:solidFill>
                <a:effectLst/>
                <a:latin typeface="Calibri" panose="020F0502020204030204" pitchFamily="34" charset="0"/>
                <a:ea typeface="Calibri" panose="020F0502020204030204" pitchFamily="34" charset="0"/>
              </a:rPr>
              <a:t>And of course - general infamy – don’t let this happen to you!</a:t>
            </a:r>
            <a:endParaRPr lang="en-US" b="0"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1419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Our focus today is going to be on some</a:t>
            </a:r>
            <a:r>
              <a:rPr lang="en-US" sz="1000" baseline="0" dirty="0">
                <a:effectLst/>
                <a:latin typeface="Calibri" panose="020F0502020204030204" pitchFamily="34" charset="0"/>
                <a:ea typeface="Calibri" panose="020F0502020204030204" pitchFamily="34" charset="0"/>
                <a:cs typeface="Calibri" panose="020F0502020204030204" pitchFamily="34" charset="0"/>
              </a:rPr>
              <a:t> of the key </a:t>
            </a:r>
            <a:r>
              <a:rPr lang="en-US" sz="1000" b="1" i="1" baseline="0" dirty="0">
                <a:effectLst/>
                <a:latin typeface="Calibri" panose="020F0502020204030204" pitchFamily="34" charset="0"/>
                <a:ea typeface="Calibri" panose="020F0502020204030204" pitchFamily="34" charset="0"/>
                <a:cs typeface="Calibri" panose="020F0502020204030204" pitchFamily="34" charset="0"/>
              </a:rPr>
              <a:t>post-issuance tax and securities law compliance requirements </a:t>
            </a:r>
            <a:r>
              <a:rPr lang="en-US" sz="1000" b="0" i="0" baseline="0" dirty="0">
                <a:effectLst/>
                <a:latin typeface="Calibri" panose="020F0502020204030204" pitchFamily="34" charset="0"/>
                <a:ea typeface="Calibri" panose="020F0502020204030204" pitchFamily="34" charset="0"/>
                <a:cs typeface="Calibri" panose="020F0502020204030204" pitchFamily="34" charset="0"/>
              </a:rPr>
              <a:t>that </a:t>
            </a:r>
            <a:r>
              <a:rPr lang="en-US" sz="1000" baseline="0" dirty="0">
                <a:effectLst/>
                <a:latin typeface="Calibri" panose="020F0502020204030204" pitchFamily="34" charset="0"/>
                <a:ea typeface="Calibri" panose="020F0502020204030204" pitchFamily="34" charset="0"/>
                <a:cs typeface="Calibri" panose="020F0502020204030204" pitchFamily="34" charset="0"/>
              </a:rPr>
              <a:t>you as a bond issuer should be aware of if you have publicly sold or tax-exempt bonds on the market</a:t>
            </a:r>
          </a:p>
          <a:p>
            <a:pPr marL="800100" marR="0" lvl="1" indent="-342900" algn="just">
              <a:lnSpc>
                <a:spcPct val="107000"/>
              </a:lnSpc>
              <a:spcBef>
                <a:spcPts val="0"/>
              </a:spcBef>
              <a:spcAft>
                <a:spcPts val="1000"/>
              </a:spcAft>
              <a:buFont typeface="Symbol" panose="05050102010706020507" pitchFamily="18" charset="2"/>
              <a:buChar char=""/>
            </a:pPr>
            <a:r>
              <a:rPr lang="en-US" sz="1000" baseline="0" dirty="0">
                <a:effectLst/>
                <a:latin typeface="Calibri" panose="020F0502020204030204" pitchFamily="34" charset="0"/>
                <a:ea typeface="Calibri" panose="020F0502020204030204" pitchFamily="34" charset="0"/>
                <a:cs typeface="Calibri" panose="020F0502020204030204" pitchFamily="34" charset="0"/>
              </a:rPr>
              <a:t>In other words: bonds that have not matured or been redeemed</a:t>
            </a:r>
          </a:p>
          <a:p>
            <a:pPr marL="800100" marR="0" lvl="1" indent="-342900" algn="just">
              <a:lnSpc>
                <a:spcPct val="107000"/>
              </a:lnSpc>
              <a:spcBef>
                <a:spcPts val="0"/>
              </a:spcBef>
              <a:spcAft>
                <a:spcPts val="1000"/>
              </a:spcAft>
              <a:buFont typeface="Symbol" panose="05050102010706020507" pitchFamily="18" charset="2"/>
              <a:buChar char=""/>
            </a:pPr>
            <a:r>
              <a:rPr lang="en-US" sz="1000" baseline="0" dirty="0">
                <a:effectLst/>
                <a:latin typeface="Calibri" panose="020F0502020204030204" pitchFamily="34" charset="0"/>
                <a:ea typeface="Calibri" panose="020F0502020204030204" pitchFamily="34" charset="0"/>
                <a:cs typeface="Times New Roman" panose="02020603050405020304" pitchFamily="18" charset="0"/>
              </a:rPr>
              <a:t>Post-issuance compliance is also, of course, important to be thinking about now if you think you might be issuing bonds soon so you can plan for how to tackle these requirements</a:t>
            </a:r>
          </a:p>
          <a:p>
            <a:pPr marL="342900" marR="0" lvl="0" indent="-342900" algn="just">
              <a:lnSpc>
                <a:spcPct val="107000"/>
              </a:lnSpc>
              <a:spcBef>
                <a:spcPts val="0"/>
              </a:spcBef>
              <a:spcAft>
                <a:spcPts val="1000"/>
              </a:spcAft>
              <a:buFont typeface="Symbol" panose="05050102010706020507" pitchFamily="18" charset="2"/>
              <a:buChar char=""/>
            </a:pPr>
            <a:endParaRPr lang="en-US" sz="1000"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We’ll do our best to cover the basics today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But</a:t>
            </a:r>
            <a:r>
              <a:rPr lang="en-US" sz="1000" baseline="0" dirty="0">
                <a:effectLst/>
                <a:latin typeface="Calibri" panose="020F0502020204030204" pitchFamily="34" charset="0"/>
                <a:ea typeface="Calibri" panose="020F0502020204030204" pitchFamily="34" charset="0"/>
                <a:cs typeface="Calibri" panose="020F0502020204030204" pitchFamily="34" charset="0"/>
              </a:rPr>
              <a:t> t</a:t>
            </a:r>
            <a:r>
              <a:rPr lang="en-US" sz="1000" dirty="0">
                <a:effectLst/>
                <a:latin typeface="Calibri" panose="020F0502020204030204" pitchFamily="34" charset="0"/>
                <a:ea typeface="Calibri" panose="020F0502020204030204" pitchFamily="34" charset="0"/>
                <a:cs typeface="Calibri" panose="020F0502020204030204" pitchFamily="34" charset="0"/>
              </a:rPr>
              <a:t>hese areas of law are defined</a:t>
            </a:r>
            <a:r>
              <a:rPr lang="en-US" sz="1000" baseline="0" dirty="0">
                <a:effectLst/>
                <a:latin typeface="Calibri" panose="020F0502020204030204" pitchFamily="34" charset="0"/>
                <a:ea typeface="Calibri" panose="020F0502020204030204" pitchFamily="34" charset="0"/>
                <a:cs typeface="Calibri" panose="020F0502020204030204" pitchFamily="34" charset="0"/>
              </a:rPr>
              <a:t> by rules, exceptions to the rules, exceptions to the exceptions and lots of related minutiae</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a:lnSpc>
                <a:spcPct val="107000"/>
              </a:lnSpc>
              <a:spcBef>
                <a:spcPts val="0"/>
              </a:spcBef>
              <a:spcAft>
                <a:spcPts val="1000"/>
              </a:spcAft>
              <a:buFont typeface="Symbol" panose="05050102010706020507" pitchFamily="18" charset="2"/>
              <a:buChar char=""/>
            </a:pPr>
            <a:r>
              <a:rPr lang="en-US" sz="1000" baseline="0" dirty="0">
                <a:effectLst/>
                <a:latin typeface="Calibri" panose="020F0502020204030204" pitchFamily="34" charset="0"/>
                <a:ea typeface="Calibri" panose="020F0502020204030204" pitchFamily="34" charset="0"/>
                <a:cs typeface="Calibri" panose="020F0502020204030204" pitchFamily="34" charset="0"/>
              </a:rPr>
              <a:t>We’re just going to have time to scrape the surface here today to help make you aware – broad strokes - of what types of things you need to be watching out for</a:t>
            </a:r>
          </a:p>
          <a:p>
            <a:pPr marL="800100" marR="0" lvl="1" indent="-342900" algn="just">
              <a:lnSpc>
                <a:spcPct val="107000"/>
              </a:lnSpc>
              <a:spcBef>
                <a:spcPts val="0"/>
              </a:spcBef>
              <a:spcAft>
                <a:spcPts val="1000"/>
              </a:spcAft>
              <a:buFont typeface="Symbol" panose="05050102010706020507" pitchFamily="18" charset="2"/>
              <a:buChar char=""/>
            </a:pPr>
            <a:r>
              <a:rPr lang="en-US" sz="1000" baseline="0" dirty="0">
                <a:effectLst/>
                <a:latin typeface="Calibri" panose="020F0502020204030204" pitchFamily="34" charset="0"/>
                <a:ea typeface="Calibri" panose="020F0502020204030204" pitchFamily="34" charset="0"/>
                <a:cs typeface="Calibri" panose="020F0502020204030204" pitchFamily="34" charset="0"/>
              </a:rPr>
              <a:t>But this overview is by no means comprehensive and </a:t>
            </a:r>
            <a:r>
              <a:rPr lang="en-US" sz="1000" dirty="0">
                <a:effectLst/>
                <a:latin typeface="Calibri" panose="020F0502020204030204" pitchFamily="34" charset="0"/>
                <a:ea typeface="Calibri" panose="020F0502020204030204" pitchFamily="34" charset="0"/>
                <a:cs typeface="Calibri" panose="020F0502020204030204" pitchFamily="34" charset="0"/>
              </a:rPr>
              <a:t>we know you will may have</a:t>
            </a:r>
            <a:r>
              <a:rPr lang="en-US" sz="1000" baseline="0" dirty="0">
                <a:effectLst/>
                <a:latin typeface="Calibri" panose="020F0502020204030204" pitchFamily="34" charset="0"/>
                <a:ea typeface="Calibri" panose="020F0502020204030204" pitchFamily="34" charset="0"/>
                <a:cs typeface="Calibri" panose="020F0502020204030204" pitchFamily="34" charset="0"/>
              </a:rPr>
              <a:t> other bond and debt-related</a:t>
            </a:r>
            <a:r>
              <a:rPr lang="en-US" sz="1000" dirty="0">
                <a:effectLst/>
                <a:latin typeface="Calibri" panose="020F0502020204030204" pitchFamily="34" charset="0"/>
                <a:ea typeface="Calibri" panose="020F0502020204030204" pitchFamily="34" charset="0"/>
                <a:cs typeface="Calibri" panose="020F0502020204030204" pitchFamily="34" charset="0"/>
              </a:rPr>
              <a:t> questions</a:t>
            </a:r>
          </a:p>
          <a:p>
            <a:pPr marL="342900" marR="0" lvl="0" indent="-342900">
              <a:lnSpc>
                <a:spcPct val="107000"/>
              </a:lnSpc>
              <a:spcBef>
                <a:spcPts val="0"/>
              </a:spcBef>
              <a:spcAft>
                <a:spcPts val="1000"/>
              </a:spcAft>
              <a:buFont typeface="Symbol" panose="05050102010706020507" pitchFamily="18" charset="2"/>
              <a:buChar char=""/>
            </a:pP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So before we start, I want to flag some additional resources</a:t>
            </a:r>
          </a:p>
          <a:p>
            <a:pPr marL="342900" marR="0" lvl="0" indent="-342900">
              <a:lnSpc>
                <a:spcPct val="107000"/>
              </a:lnSpc>
              <a:spcBef>
                <a:spcPts val="0"/>
              </a:spcBef>
              <a:spcAft>
                <a:spcPts val="1000"/>
              </a:spcAft>
              <a:buFont typeface="Symbol" panose="05050102010706020507" pitchFamily="18" charset="2"/>
              <a:buChar char=""/>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107000"/>
              </a:lnSpc>
              <a:spcBef>
                <a:spcPts val="0"/>
              </a:spcBef>
              <a:spcAft>
                <a:spcPts val="1000"/>
              </a:spcAft>
              <a:buFont typeface="Courier New" panose="02070309020205020404" pitchFamily="49" charset="0"/>
              <a:buChar char="o"/>
            </a:pPr>
            <a:r>
              <a:rPr lang="en-US" sz="1000" i="1" dirty="0">
                <a:effectLst/>
                <a:latin typeface="Calibri" panose="020F0502020204030204" pitchFamily="34" charset="0"/>
                <a:ea typeface="Calibri" panose="020F0502020204030204" pitchFamily="34" charset="0"/>
                <a:cs typeface="Calibri" panose="020F0502020204030204" pitchFamily="34" charset="0"/>
              </a:rPr>
              <a:t>First:</a:t>
            </a:r>
            <a:r>
              <a:rPr lang="en-US" sz="1000" dirty="0">
                <a:effectLst/>
                <a:latin typeface="Calibri" panose="020F0502020204030204" pitchFamily="34" charset="0"/>
                <a:ea typeface="Calibri" panose="020F0502020204030204" pitchFamily="34" charset="0"/>
                <a:cs typeface="Calibri" panose="020F0502020204030204" pitchFamily="34" charset="0"/>
              </a:rPr>
              <a:t>  We are offe</a:t>
            </a:r>
            <a:r>
              <a:rPr lang="en-US" sz="1000" baseline="0" dirty="0">
                <a:effectLst/>
                <a:latin typeface="Calibri" panose="020F0502020204030204" pitchFamily="34" charset="0"/>
                <a:ea typeface="Calibri" panose="020F0502020204030204" pitchFamily="34" charset="0"/>
                <a:cs typeface="Calibri" panose="020F0502020204030204" pitchFamily="34" charset="0"/>
              </a:rPr>
              <a:t>r free</a:t>
            </a:r>
            <a:r>
              <a:rPr lang="en-US" sz="1000" dirty="0">
                <a:effectLst/>
                <a:latin typeface="Calibri" panose="020F0502020204030204" pitchFamily="34" charset="0"/>
                <a:ea typeface="Calibri" panose="020F0502020204030204" pitchFamily="34" charset="0"/>
                <a:cs typeface="Calibri" panose="020F0502020204030204" pitchFamily="34" charset="0"/>
              </a:rPr>
              <a:t> Pacifica U sessions every year we hope you will join us for, if you’d find them helpful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In the months ahead, we plan to host sessions on </a:t>
            </a:r>
            <a:r>
              <a:rPr lang="en-US" sz="1000" b="1" i="1"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[read from slide]</a:t>
            </a:r>
          </a:p>
          <a:p>
            <a:pPr marL="685800" marR="0" lvl="1" indent="-228600">
              <a:lnSpc>
                <a:spcPct val="107000"/>
              </a:lnSpc>
              <a:spcBef>
                <a:spcPts val="0"/>
              </a:spcBef>
              <a:spcAft>
                <a:spcPts val="1000"/>
              </a:spcAft>
              <a:buFont typeface="Symbol" panose="05050102010706020507" pitchFamily="18" charset="2"/>
              <a:buChar char=""/>
            </a:pPr>
            <a:r>
              <a:rPr lang="en-US" sz="1000" b="0" i="0"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We</a:t>
            </a:r>
            <a:r>
              <a:rPr lang="en-US" sz="1000" b="0" i="0" baseline="0"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 do these remotely over zoom so they are easy to attend</a:t>
            </a:r>
          </a:p>
          <a:p>
            <a:pPr marL="685800" marR="0" lvl="1" indent="-228600">
              <a:lnSpc>
                <a:spcPct val="107000"/>
              </a:lnSpc>
              <a:spcBef>
                <a:spcPts val="0"/>
              </a:spcBef>
              <a:spcAft>
                <a:spcPts val="1000"/>
              </a:spcAft>
              <a:buFont typeface="Symbol" panose="05050102010706020507" pitchFamily="18" charset="2"/>
              <a:buChar char=""/>
            </a:pPr>
            <a:r>
              <a:rPr lang="en-US" sz="1000" b="0" i="0"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If</a:t>
            </a:r>
            <a:r>
              <a:rPr lang="en-US" sz="1000" b="0" i="0" baseline="0"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 you’d like to be included, just reach out to us and we’ll make sure you’re on our list</a:t>
            </a:r>
            <a:endParaRPr lang="en-US" sz="1000" b="0" i="0" dirty="0">
              <a:solidFill>
                <a:srgbClr val="70AD47"/>
              </a:solidFill>
              <a:effectLst/>
              <a:latin typeface="Calibri" panose="020F0502020204030204" pitchFamily="34" charset="0"/>
              <a:ea typeface="Calibri" panose="020F0502020204030204" pitchFamily="34" charset="0"/>
              <a:cs typeface="Calibri" panose="020F0502020204030204" pitchFamily="34" charset="0"/>
            </a:endParaRPr>
          </a:p>
          <a:p>
            <a:pPr marL="685800" marR="0">
              <a:lnSpc>
                <a:spcPct val="107000"/>
              </a:lnSpc>
              <a:spcBef>
                <a:spcPts val="0"/>
              </a:spcBef>
              <a:spcAft>
                <a:spcPts val="10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1000"/>
              </a:spcAft>
              <a:buFont typeface="Courier New" panose="02070309020205020404" pitchFamily="49" charset="0"/>
              <a:buChar char="o"/>
            </a:pPr>
            <a:r>
              <a:rPr lang="en-US" sz="1000" i="1" dirty="0">
                <a:effectLst/>
                <a:latin typeface="Calibri" panose="020F0502020204030204" pitchFamily="34" charset="0"/>
                <a:ea typeface="Calibri" panose="020F0502020204030204" pitchFamily="34" charset="0"/>
                <a:cs typeface="Calibri" panose="020F0502020204030204" pitchFamily="34" charset="0"/>
              </a:rPr>
              <a:t>Second</a:t>
            </a:r>
            <a:r>
              <a:rPr lang="en-US" sz="1000" dirty="0">
                <a:effectLst/>
                <a:latin typeface="Calibri" panose="020F0502020204030204" pitchFamily="34" charset="0"/>
                <a:ea typeface="Calibri" panose="020F0502020204030204" pitchFamily="34" charset="0"/>
                <a:cs typeface="Calibri" panose="020F0502020204030204" pitchFamily="34" charset="0"/>
              </a:rPr>
              <a:t>: we have loads of great written materials online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Drafted to help issuers understand key aspects of bond issuance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Cover a broad range of topics (including topics we’re delving into</a:t>
            </a:r>
            <a:r>
              <a:rPr lang="en-US" sz="1000" baseline="0" dirty="0">
                <a:effectLst/>
                <a:latin typeface="Calibri" panose="020F0502020204030204" pitchFamily="34" charset="0"/>
                <a:ea typeface="Calibri" panose="020F0502020204030204" pitchFamily="34" charset="0"/>
                <a:cs typeface="Calibri" panose="020F0502020204030204" pitchFamily="34" charset="0"/>
              </a:rPr>
              <a:t> today)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We’ve linked the webpage for the articles on</a:t>
            </a:r>
            <a:r>
              <a:rPr lang="en-US" sz="1000" baseline="0" dirty="0">
                <a:effectLst/>
                <a:latin typeface="Calibri" panose="020F0502020204030204" pitchFamily="34" charset="0"/>
                <a:ea typeface="Calibri" panose="020F0502020204030204" pitchFamily="34" charset="0"/>
                <a:cs typeface="Calibri" panose="020F0502020204030204" pitchFamily="34" charset="0"/>
              </a:rPr>
              <a:t> this slide</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1143000" marR="0" lvl="2" indent="-228600" algn="just">
              <a:lnSpc>
                <a:spcPct val="107000"/>
              </a:lnSpc>
              <a:spcBef>
                <a:spcPts val="0"/>
              </a:spcBef>
              <a:spcAft>
                <a:spcPts val="1000"/>
              </a:spcAft>
              <a:buFont typeface="Symbol" panose="05050102010706020507" pitchFamily="18" charset="2"/>
              <a:buChar char=""/>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000" i="1" dirty="0">
                <a:effectLst/>
                <a:latin typeface="Calibri" panose="020F0502020204030204" pitchFamily="34" charset="0"/>
                <a:ea typeface="Calibri" panose="020F0502020204030204" pitchFamily="34" charset="0"/>
                <a:cs typeface="Calibri" panose="020F0502020204030204" pitchFamily="34" charset="0"/>
              </a:rPr>
              <a:t>Third—</a:t>
            </a:r>
            <a:r>
              <a:rPr lang="en-US" sz="1000" i="0" dirty="0">
                <a:effectLst/>
                <a:latin typeface="Calibri" panose="020F0502020204030204" pitchFamily="34" charset="0"/>
                <a:ea typeface="Calibri" panose="020F0502020204030204" pitchFamily="34" charset="0"/>
                <a:cs typeface="Calibri" panose="020F0502020204030204" pitchFamily="34" charset="0"/>
              </a:rPr>
              <a:t>and </a:t>
            </a:r>
            <a:r>
              <a:rPr lang="en-US" sz="1000" dirty="0">
                <a:effectLst/>
                <a:latin typeface="Calibri" panose="020F0502020204030204" pitchFamily="34" charset="0"/>
                <a:ea typeface="Calibri" panose="020F0502020204030204" pitchFamily="34" charset="0"/>
                <a:cs typeface="Calibri" panose="020F0502020204030204" pitchFamily="34" charset="0"/>
              </a:rPr>
              <a:t>please consider this a </a:t>
            </a:r>
            <a:r>
              <a:rPr lang="en-US" sz="1000" i="1" dirty="0">
                <a:effectLst/>
                <a:latin typeface="Calibri" panose="020F0502020204030204" pitchFamily="34" charset="0"/>
                <a:ea typeface="Calibri" panose="020F0502020204030204" pitchFamily="34" charset="0"/>
                <a:cs typeface="Calibri" panose="020F0502020204030204" pitchFamily="34" charset="0"/>
              </a:rPr>
              <a:t>key takeaway</a:t>
            </a:r>
            <a:r>
              <a:rPr lang="en-US" sz="1000" dirty="0">
                <a:effectLst/>
                <a:latin typeface="Calibri" panose="020F0502020204030204" pitchFamily="34" charset="0"/>
                <a:ea typeface="Calibri" panose="020F0502020204030204" pitchFamily="34" charset="0"/>
                <a:cs typeface="Calibri" panose="020F0502020204030204" pitchFamily="34" charset="0"/>
              </a:rPr>
              <a:t> for today—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Calibri" panose="020F0502020204030204" pitchFamily="34" charset="0"/>
              </a:rPr>
              <a:t>This session is not intended as a “DIY” manual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Calibri" panose="020F0502020204030204" pitchFamily="34" charset="0"/>
              </a:rPr>
              <a:t>The most important resource available to you is your Finance Team—your team of outside bond experts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Calibri" panose="020F0502020204030204" pitchFamily="34" charset="0"/>
              </a:rPr>
              <a:t>Please: rely on the folks who do this stuff day in/day out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Calibri" panose="020F0502020204030204" pitchFamily="34" charset="0"/>
              </a:rPr>
              <a:t>If you’re thinking of issuing bonds, reach out to your</a:t>
            </a:r>
            <a:r>
              <a:rPr lang="en-US" sz="1000" baseline="0" dirty="0">
                <a:effectLst/>
                <a:latin typeface="Calibri" panose="020F0502020204030204" pitchFamily="34" charset="0"/>
                <a:ea typeface="Calibri" panose="020F0502020204030204" pitchFamily="34" charset="0"/>
                <a:cs typeface="Calibri" panose="020F0502020204030204" pitchFamily="34" charset="0"/>
              </a:rPr>
              <a:t> bond counsel </a:t>
            </a:r>
            <a:r>
              <a:rPr lang="en-US" sz="1000" dirty="0">
                <a:effectLst/>
                <a:latin typeface="Calibri" panose="020F0502020204030204" pitchFamily="34" charset="0"/>
                <a:ea typeface="Calibri" panose="020F0502020204030204" pitchFamily="34" charset="0"/>
                <a:cs typeface="Calibri" panose="020F0502020204030204" pitchFamily="34" charset="0"/>
              </a:rPr>
              <a:t>early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Calibri" panose="020F0502020204030204" pitchFamily="34" charset="0"/>
              </a:rPr>
              <a:t>If you’ve got bonds in the market, and you have federal tax questions or disclosure questions, reach out to us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000" dirty="0">
                <a:effectLst/>
                <a:latin typeface="Calibri" panose="020F0502020204030204" pitchFamily="34" charset="0"/>
                <a:ea typeface="Calibri" panose="020F0502020204030204" pitchFamily="34" charset="0"/>
                <a:cs typeface="Calibri" panose="020F0502020204030204" pitchFamily="34" charset="0"/>
              </a:rPr>
              <a:t>Our job to help you things on track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83766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2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Calibri" panose="020F0502020204030204" pitchFamily="34" charset="0"/>
              </a:rPr>
              <a:t>What do these laws prohibit?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Rule 10b-5:  Unlawful, in connection with sale of security, i.e., bonds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to make any untrue statement of a material fact or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omit to state material fact necessary in order make the statements made (in light of the circs) not misleading (a “material omission”)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Section 17(a) – very similar language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Together, in essence:  unlawful for an issuer to make a material misstatement or omission in connection with the sale of bonds.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Note: antifraud rules apply to projections, forecasts, and opinions—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that speaker did not actually believe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that rely upon false information, or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that omit material facts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4847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Touchstone of 17(a) and 10b-5 is “materiality”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Misstatement/omission must be </a:t>
            </a:r>
            <a:r>
              <a:rPr lang="en-US" sz="1200" i="1" dirty="0">
                <a:effectLst/>
                <a:latin typeface="Calibri" panose="020F0502020204030204" pitchFamily="34" charset="0"/>
                <a:ea typeface="Calibri" panose="020F0502020204030204" pitchFamily="34" charset="0"/>
                <a:cs typeface="Calibri" panose="020F0502020204030204" pitchFamily="34" charset="0"/>
              </a:rPr>
              <a:t>material</a:t>
            </a:r>
            <a:r>
              <a:rPr lang="en-US" sz="1200" dirty="0">
                <a:effectLst/>
                <a:latin typeface="Calibri" panose="020F0502020204030204" pitchFamily="34" charset="0"/>
                <a:ea typeface="Calibri" panose="020F0502020204030204" pitchFamily="34" charset="0"/>
                <a:cs typeface="Calibri" panose="020F0502020204030204" pitchFamily="34" charset="0"/>
              </a:rPr>
              <a:t> to constitute violation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Regulations do not define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But courts have furnished definition, through case law in this area—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gn="just">
              <a:lnSpc>
                <a:spcPct val="107000"/>
              </a:lnSpc>
              <a:spcBef>
                <a:spcPts val="0"/>
              </a:spcBef>
              <a:spcAft>
                <a:spcPts val="1200"/>
              </a:spcAft>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[walk through slide]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Standard met where substantial likelihood that a reasonable bond investor would view misstatement/omission as having </a:t>
            </a:r>
            <a:r>
              <a:rPr lang="en-US" sz="1200" i="1" dirty="0">
                <a:effectLst/>
                <a:latin typeface="Calibri" panose="020F0502020204030204" pitchFamily="34" charset="0"/>
                <a:ea typeface="Calibri" panose="020F0502020204030204" pitchFamily="34" charset="0"/>
                <a:cs typeface="Calibri" panose="020F0502020204030204" pitchFamily="34" charset="0"/>
              </a:rPr>
              <a:t>significantly altered total mix of info available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 key concept: materiality analysis is </a:t>
            </a:r>
            <a:r>
              <a:rPr lang="en-US" sz="1200" i="1" dirty="0">
                <a:effectLst/>
                <a:latin typeface="Calibri" panose="020F0502020204030204" pitchFamily="34" charset="0"/>
                <a:ea typeface="Calibri" panose="020F0502020204030204" pitchFamily="34" charset="0"/>
                <a:cs typeface="Calibri" panose="020F0502020204030204" pitchFamily="34" charset="0"/>
              </a:rPr>
              <a:t>context dependent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If issuer provides investors with a regular, transparent flow of info (e.g., as part of its continuing disclosure undertaking), a particular errant fact is </a:t>
            </a:r>
            <a:r>
              <a:rPr lang="en-US" sz="1200" i="1" dirty="0">
                <a:effectLst/>
                <a:latin typeface="Calibri" panose="020F0502020204030204" pitchFamily="34" charset="0"/>
                <a:ea typeface="Calibri" panose="020F0502020204030204" pitchFamily="34" charset="0"/>
                <a:cs typeface="Calibri" panose="020F0502020204030204" pitchFamily="34" charset="0"/>
              </a:rPr>
              <a:t>less likely</a:t>
            </a:r>
            <a:r>
              <a:rPr lang="en-US" sz="1200" dirty="0">
                <a:effectLst/>
                <a:latin typeface="Calibri" panose="020F0502020204030204" pitchFamily="34" charset="0"/>
                <a:ea typeface="Calibri" panose="020F0502020204030204" pitchFamily="34" charset="0"/>
                <a:cs typeface="Calibri" panose="020F0502020204030204" pitchFamily="34" charset="0"/>
              </a:rPr>
              <a:t> to significantly alter the total mix of information than if a bond issuer does not provide such regular and transparent information.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Makes intuitive sense: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more complete picture and factual context </a:t>
            </a:r>
            <a:r>
              <a:rPr lang="en-US" sz="12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200" dirty="0">
                <a:effectLst/>
                <a:latin typeface="Calibri" panose="020F0502020204030204" pitchFamily="34" charset="0"/>
                <a:ea typeface="Calibri" panose="020F0502020204030204" pitchFamily="34" charset="0"/>
                <a:cs typeface="Calibri" panose="020F0502020204030204" pitchFamily="34" charset="0"/>
              </a:rPr>
              <a:t> investors less likely to rely on a particular errant fact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that errant fact is therefore less likely to qualify as material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Conversely, if disclosure is incomplete and uneven, a particular errant fact is more likely to qualify as material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85835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2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Calibri" panose="020F0502020204030204" pitchFamily="34" charset="0"/>
              </a:rPr>
              <a:t>When do these laws apply?</a:t>
            </a:r>
            <a:r>
              <a:rPr lang="en-US" sz="1000" i="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Calibri" panose="020F0502020204030204" pitchFamily="34" charset="0"/>
              </a:rPr>
              <a:t>Answer: any time issuer “speaks to the market”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i="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Calibri" panose="020F0502020204030204" pitchFamily="34" charset="0"/>
              </a:rPr>
              <a:t>What does this mean?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We’ll dive into this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i="1" dirty="0">
                <a:effectLst/>
                <a:latin typeface="Calibri" panose="020F0502020204030204" pitchFamily="34" charset="0"/>
                <a:ea typeface="Calibri" panose="020F0502020204030204" pitchFamily="34" charset="0"/>
                <a:cs typeface="Calibri" panose="020F0502020204030204" pitchFamily="34" charset="0"/>
              </a:rPr>
              <a:t>In short</a:t>
            </a:r>
            <a:r>
              <a:rPr lang="en-US" sz="1200" dirty="0">
                <a:effectLst/>
                <a:latin typeface="Calibri" panose="020F0502020204030204" pitchFamily="34" charset="0"/>
                <a:ea typeface="Calibri" panose="020F0502020204030204" pitchFamily="34" charset="0"/>
                <a:cs typeface="Calibri" panose="020F0502020204030204" pitchFamily="34" charset="0"/>
              </a:rPr>
              <a:t>: applies whenever issuer makes a statement that can reasonably be expected to reach investors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Occurs in a few different contexts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Most obviously, primary disclosure </a:t>
            </a: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Offering docs prepared and published by issuer at the time of the bond issuance (POS, OS)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Again our</a:t>
            </a:r>
            <a:r>
              <a:rPr lang="en-US" sz="1200" baseline="0" dirty="0">
                <a:effectLst/>
                <a:latin typeface="Calibri" panose="020F0502020204030204" pitchFamily="34" charset="0"/>
                <a:ea typeface="Calibri" panose="020F0502020204030204" pitchFamily="34" charset="0"/>
                <a:cs typeface="Calibri" panose="020F0502020204030204" pitchFamily="34" charset="0"/>
              </a:rPr>
              <a:t> focus today is on post-issuance compliance s</a:t>
            </a:r>
            <a:r>
              <a:rPr lang="en-US" sz="1200" dirty="0">
                <a:effectLst/>
                <a:latin typeface="Calibri" panose="020F0502020204030204" pitchFamily="34" charset="0"/>
                <a:ea typeface="Calibri" panose="020F0502020204030204" pitchFamily="34" charset="0"/>
                <a:cs typeface="Calibri" panose="020F0502020204030204" pitchFamily="34" charset="0"/>
              </a:rPr>
              <a:t>o we’re not going to delve deep into them here</a:t>
            </a:r>
            <a:r>
              <a:rPr lang="en-US" sz="1200" baseline="0" dirty="0">
                <a:effectLst/>
                <a:latin typeface="Calibri" panose="020F0502020204030204" pitchFamily="34" charset="0"/>
                <a:ea typeface="Calibri" panose="020F0502020204030204" pitchFamily="34" charset="0"/>
                <a:cs typeface="Calibri" panose="020F0502020204030204" pitchFamily="34" charset="0"/>
              </a:rPr>
              <a:t> but we encourage you to attend our PacificaU Bonds 101 or securities law sessions if you want to learn more about primary disclosure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We </a:t>
            </a:r>
            <a:r>
              <a:rPr lang="en-US" sz="1200" i="1" dirty="0">
                <a:effectLst/>
                <a:latin typeface="Calibri" panose="020F0502020204030204" pitchFamily="34" charset="0"/>
                <a:ea typeface="Calibri" panose="020F0502020204030204" pitchFamily="34" charset="0"/>
                <a:cs typeface="Calibri" panose="020F0502020204030204" pitchFamily="34" charset="0"/>
              </a:rPr>
              <a:t>are</a:t>
            </a:r>
            <a:r>
              <a:rPr lang="en-US" sz="1200" i="1" baseline="0" dirty="0">
                <a:effectLst/>
                <a:latin typeface="Calibri" panose="020F0502020204030204" pitchFamily="34" charset="0"/>
                <a:ea typeface="Calibri" panose="020F0502020204030204" pitchFamily="34" charset="0"/>
                <a:cs typeface="Calibri" panose="020F0502020204030204" pitchFamily="34" charset="0"/>
              </a:rPr>
              <a:t> going to get into </a:t>
            </a:r>
            <a:r>
              <a:rPr lang="en-US" sz="1200" dirty="0">
                <a:effectLst/>
                <a:latin typeface="Calibri" panose="020F0502020204030204" pitchFamily="34" charset="0"/>
                <a:ea typeface="Calibri" panose="020F0502020204030204" pitchFamily="34" charset="0"/>
                <a:cs typeface="Calibri" panose="020F0502020204030204" pitchFamily="34" charset="0"/>
              </a:rPr>
              <a:t>secondary mkt disclosure, where antifraud</a:t>
            </a:r>
            <a:r>
              <a:rPr lang="en-US" sz="1200" baseline="0" dirty="0">
                <a:effectLst/>
                <a:latin typeface="Calibri" panose="020F0502020204030204" pitchFamily="34" charset="0"/>
                <a:ea typeface="Calibri" panose="020F0502020204030204" pitchFamily="34" charset="0"/>
                <a:cs typeface="Calibri" panose="020F0502020204030204" pitchFamily="34" charset="0"/>
              </a:rPr>
              <a:t> rules also apply</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Here we are referring</a:t>
            </a:r>
            <a:r>
              <a:rPr lang="en-US" sz="1200" baseline="0" dirty="0">
                <a:effectLst/>
                <a:latin typeface="Calibri" panose="020F0502020204030204" pitchFamily="34" charset="0"/>
                <a:ea typeface="Calibri" panose="020F0502020204030204" pitchFamily="34" charset="0"/>
                <a:cs typeface="Calibri" panose="020F0502020204030204" pitchFamily="34" charset="0"/>
              </a:rPr>
              <a:t> primarily to f</a:t>
            </a:r>
            <a:r>
              <a:rPr lang="en-US" sz="1200" dirty="0">
                <a:effectLst/>
                <a:latin typeface="Calibri" panose="020F0502020204030204" pitchFamily="34" charset="0"/>
                <a:ea typeface="Calibri" panose="020F0502020204030204" pitchFamily="34" charset="0"/>
                <a:cs typeface="Calibri" panose="020F0502020204030204" pitchFamily="34" charset="0"/>
              </a:rPr>
              <a:t>ilings issuers make to meet post-issuance compliance requirements set out in a continuing disclosure undertaking (will discuss in detail)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And lastly these provisions also apply to info issuer voluntarily publishes, including, e.g.: </a:t>
            </a: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Info posted on an investor relations websites</a:t>
            </a:r>
          </a:p>
          <a:p>
            <a:pPr marL="685800" marR="0" lvl="1" indent="-2286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Public announcements/speeches</a:t>
            </a:r>
          </a:p>
          <a:p>
            <a:pPr marL="685800" marR="0" lvl="1" indent="-2286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Press interviews; or</a:t>
            </a:r>
          </a:p>
          <a:p>
            <a:pPr marL="685800" marR="0" lvl="1" indent="-2286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Public reports (e.g., ACFRs)</a:t>
            </a: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 quick aside about contexts in which these two provisions apply: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As you can see on the slide, both apply to primary disclosure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But only 10b-5 applies to secondary market disclosure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If the provisions are nearly identical, why does this matter?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Goes to a distinction relating to the state of mind </a:t>
            </a:r>
            <a:r>
              <a:rPr lang="en-US" sz="1200" dirty="0" err="1">
                <a:effectLst/>
                <a:latin typeface="Calibri" panose="020F0502020204030204" pitchFamily="34" charset="0"/>
                <a:ea typeface="Calibri" panose="020F0502020204030204" pitchFamily="34" charset="0"/>
                <a:cs typeface="Calibri" panose="020F0502020204030204" pitchFamily="34" charset="0"/>
              </a:rPr>
              <a:t>req’d</a:t>
            </a:r>
            <a:r>
              <a:rPr lang="en-US" sz="1200" dirty="0">
                <a:effectLst/>
                <a:latin typeface="Calibri" panose="020F0502020204030204" pitchFamily="34" charset="0"/>
                <a:ea typeface="Calibri" panose="020F0502020204030204" pitchFamily="34" charset="0"/>
                <a:cs typeface="Calibri" panose="020F0502020204030204" pitchFamily="34" charset="0"/>
              </a:rPr>
              <a:t> to prove a violation under each provision: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Section 17(a) has a </a:t>
            </a:r>
            <a:r>
              <a:rPr lang="en-US" sz="1200" i="1" dirty="0">
                <a:effectLst/>
                <a:latin typeface="Calibri" panose="020F0502020204030204" pitchFamily="34" charset="0"/>
                <a:ea typeface="Calibri" panose="020F0502020204030204" pitchFamily="34" charset="0"/>
                <a:cs typeface="Calibri" panose="020F0502020204030204" pitchFamily="34" charset="0"/>
              </a:rPr>
              <a:t>negligence</a:t>
            </a:r>
            <a:r>
              <a:rPr lang="en-US" sz="1200" dirty="0">
                <a:effectLst/>
                <a:latin typeface="Calibri" panose="020F0502020204030204" pitchFamily="34" charset="0"/>
                <a:ea typeface="Calibri" panose="020F0502020204030204" pitchFamily="34" charset="0"/>
                <a:cs typeface="Calibri" panose="020F0502020204030204" pitchFamily="34" charset="0"/>
              </a:rPr>
              <a:t> standard.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Meaning, to constitute a violation, municipality or official must have failed to exercise reasonable care in making the material misstatement or omission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Under 10b-5, which applies to secondary disclosure, a slightly more lenient </a:t>
            </a:r>
            <a:r>
              <a:rPr lang="en-US" sz="1200" i="1" dirty="0">
                <a:effectLst/>
                <a:latin typeface="Calibri" panose="020F0502020204030204" pitchFamily="34" charset="0"/>
                <a:ea typeface="Calibri" panose="020F0502020204030204" pitchFamily="34" charset="0"/>
                <a:cs typeface="Calibri" panose="020F0502020204030204" pitchFamily="34" charset="0"/>
              </a:rPr>
              <a:t>recklessness</a:t>
            </a:r>
            <a:r>
              <a:rPr lang="en-US" sz="1200" dirty="0">
                <a:effectLst/>
                <a:latin typeface="Calibri" panose="020F0502020204030204" pitchFamily="34" charset="0"/>
                <a:ea typeface="Calibri" panose="020F0502020204030204" pitchFamily="34" charset="0"/>
                <a:cs typeface="Calibri" panose="020F0502020204030204" pitchFamily="34" charset="0"/>
              </a:rPr>
              <a:t> standard applies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“highly unreasonable,” “extreme departure from standards of ordinary care”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b="1" i="1" dirty="0">
                <a:effectLst/>
                <a:latin typeface="Calibri" panose="020F0502020204030204" pitchFamily="34" charset="0"/>
                <a:ea typeface="Calibri" panose="020F0502020204030204" pitchFamily="34" charset="0"/>
              </a:rPr>
              <a:t>But this distinction is really one for lawyers arguing in Court—you never want it to get this far</a:t>
            </a:r>
          </a:p>
          <a:p>
            <a:pPr marL="742950" marR="0" lvl="1" indent="-285750" algn="just">
              <a:lnSpc>
                <a:spcPct val="107000"/>
              </a:lnSpc>
              <a:spcBef>
                <a:spcPts val="0"/>
              </a:spcBef>
              <a:spcAft>
                <a:spcPts val="1200"/>
              </a:spcAft>
              <a:buFont typeface="Courier New" panose="02070309020205020404" pitchFamily="49" charset="0"/>
              <a:buChar char="o"/>
            </a:pPr>
            <a:r>
              <a:rPr lang="en-US" sz="1200" b="0" i="0" dirty="0">
                <a:effectLst/>
                <a:latin typeface="Calibri" panose="020F0502020204030204" pitchFamily="34" charset="0"/>
              </a:rPr>
              <a:t>Key</a:t>
            </a:r>
            <a:r>
              <a:rPr lang="en-US" sz="1200" b="0" i="0" baseline="0" dirty="0">
                <a:effectLst/>
                <a:latin typeface="Calibri" panose="020F0502020204030204" pitchFamily="34" charset="0"/>
              </a:rPr>
              <a:t> for an issuer is to ensure that statements that could reasonably reach investors are complete and accurate in all material respects</a:t>
            </a:r>
            <a:endParaRPr lang="en-US" b="0" i="0"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4391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To recap what we’ve</a:t>
            </a:r>
            <a:r>
              <a:rPr lang="en-US" sz="1200" baseline="0" dirty="0">
                <a:effectLst/>
                <a:latin typeface="Calibri" panose="020F0502020204030204" pitchFamily="34" charset="0"/>
                <a:ea typeface="Calibri" panose="020F0502020204030204" pitchFamily="34" charset="0"/>
                <a:cs typeface="Calibri" panose="020F0502020204030204" pitchFamily="34" charset="0"/>
              </a:rPr>
              <a:t> covered </a:t>
            </a:r>
            <a:r>
              <a:rPr lang="en-US" sz="1200" dirty="0">
                <a:effectLst/>
                <a:latin typeface="Calibri" panose="020F0502020204030204" pitchFamily="34" charset="0"/>
                <a:ea typeface="Calibri" panose="020F0502020204030204" pitchFamily="34" charset="0"/>
                <a:cs typeface="Calibri" panose="020F0502020204030204" pitchFamily="34" charset="0"/>
              </a:rPr>
              <a:t>so far: antifraud </a:t>
            </a:r>
            <a:r>
              <a:rPr lang="en-US" sz="1200" dirty="0" err="1">
                <a:effectLst/>
                <a:latin typeface="Calibri" panose="020F0502020204030204" pitchFamily="34" charset="0"/>
                <a:ea typeface="Calibri" panose="020F0502020204030204" pitchFamily="34" charset="0"/>
                <a:cs typeface="Calibri" panose="020F0502020204030204" pitchFamily="34" charset="0"/>
              </a:rPr>
              <a:t>req’s</a:t>
            </a:r>
            <a:r>
              <a:rPr lang="en-US" sz="1200" dirty="0">
                <a:effectLst/>
                <a:latin typeface="Calibri" panose="020F0502020204030204" pitchFamily="34" charset="0"/>
                <a:ea typeface="Calibri" panose="020F0502020204030204" pitchFamily="34" charset="0"/>
                <a:cs typeface="Calibri" panose="020F0502020204030204" pitchFamily="34" charset="0"/>
              </a:rPr>
              <a:t> apply whenever issuer </a:t>
            </a:r>
            <a:r>
              <a:rPr lang="en-US" sz="1200" i="1" dirty="0">
                <a:effectLst/>
                <a:latin typeface="Calibri" panose="020F0502020204030204" pitchFamily="34" charset="0"/>
                <a:ea typeface="Calibri" panose="020F0502020204030204" pitchFamily="34" charset="0"/>
                <a:cs typeface="Calibri" panose="020F0502020204030204" pitchFamily="34" charset="0"/>
              </a:rPr>
              <a:t>speaks to the market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This includes not only the offering documents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But also an issuer’s disclosures </a:t>
            </a:r>
            <a:r>
              <a:rPr lang="en-US" sz="1200" i="1" dirty="0">
                <a:effectLst/>
                <a:latin typeface="Calibri" panose="020F0502020204030204" pitchFamily="34" charset="0"/>
                <a:ea typeface="Calibri" panose="020F0502020204030204" pitchFamily="34" charset="0"/>
                <a:cs typeface="Calibri" panose="020F0502020204030204" pitchFamily="34" charset="0"/>
              </a:rPr>
              <a:t>after </a:t>
            </a:r>
            <a:r>
              <a:rPr lang="en-US" sz="1200" dirty="0">
                <a:effectLst/>
                <a:latin typeface="Calibri" panose="020F0502020204030204" pitchFamily="34" charset="0"/>
                <a:ea typeface="Calibri" panose="020F0502020204030204" pitchFamily="34" charset="0"/>
                <a:cs typeface="Calibri" panose="020F0502020204030204" pitchFamily="34" charset="0"/>
              </a:rPr>
              <a:t>issuing bonds, which can reach investors in secondary market for the bonds, including: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Disclosures made pursuant to contractual continuing disclosure undertaking (which I’ll turn to in a moment), </a:t>
            </a:r>
            <a:r>
              <a:rPr lang="en-US" sz="1200" i="1" dirty="0">
                <a:effectLst/>
                <a:latin typeface="Calibri" panose="020F0502020204030204" pitchFamily="34" charset="0"/>
                <a:ea typeface="Calibri" panose="020F0502020204030204" pitchFamily="34" charset="0"/>
                <a:cs typeface="Calibri" panose="020F0502020204030204" pitchFamily="34" charset="0"/>
              </a:rPr>
              <a:t>and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Voluntary and informal disclosures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Let’s talk more about voluntary and informal disclosures…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 2020 staff legal bulletin from the Office of Municipal Securities, SEC made clear how broadly it interprets the scope of 10b5 in this context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1200"/>
              </a:spcAft>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[read language in italics]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Let’s unpack, because, in practice, this formulation’s reach is extensive: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1200"/>
              </a:spcAft>
            </a:pPr>
            <a:endPar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228600" marR="0" algn="just">
              <a:lnSpc>
                <a:spcPct val="107000"/>
              </a:lnSpc>
              <a:spcBef>
                <a:spcPts val="0"/>
              </a:spcBef>
              <a:spcAft>
                <a:spcPts val="1200"/>
              </a:spcAft>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 [move through list]</a:t>
            </a:r>
          </a:p>
          <a:p>
            <a:pPr marL="228600" marR="0" algn="just">
              <a:lnSpc>
                <a:spcPct val="107000"/>
              </a:lnSpc>
              <a:spcBef>
                <a:spcPts val="0"/>
              </a:spcBef>
              <a:spcAft>
                <a:spcPts val="1200"/>
              </a:spcAft>
            </a:pPr>
            <a:endPar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400050" marR="0" indent="-171450" algn="just">
              <a:lnSpc>
                <a:spcPct val="107000"/>
              </a:lnSpc>
              <a:spcBef>
                <a:spcPts val="0"/>
              </a:spcBef>
              <a:spcAft>
                <a:spcPts val="1200"/>
              </a:spcAft>
              <a:buFontTx/>
              <a:buChar char="-"/>
            </a:pPr>
            <a:r>
              <a:rPr lang="en-US" sz="1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The</a:t>
            </a:r>
            <a:r>
              <a:rPr lang="en-US" sz="1200" b="0" baseline="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fact that you may otherwise be fully compliant with undertaking will not save you if your voluntary disclosures constitute a material misstatement or omission </a:t>
            </a:r>
          </a:p>
          <a:p>
            <a:pPr marL="400050" marR="0" indent="-171450" algn="just">
              <a:lnSpc>
                <a:spcPct val="107000"/>
              </a:lnSpc>
              <a:spcBef>
                <a:spcPts val="0"/>
              </a:spcBef>
              <a:spcAft>
                <a:spcPts val="1200"/>
              </a:spcAft>
              <a:buFontTx/>
              <a:buChar char="-"/>
            </a:pPr>
            <a:endParaRPr lang="en-US" sz="1200" b="0" baseline="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400050" marR="0" indent="-171450" algn="just">
              <a:lnSpc>
                <a:spcPct val="107000"/>
              </a:lnSpc>
              <a:spcBef>
                <a:spcPts val="0"/>
              </a:spcBef>
              <a:spcAft>
                <a:spcPts val="1200"/>
              </a:spcAft>
              <a:buFontTx/>
              <a:buChar char="-"/>
            </a:pPr>
            <a:r>
              <a:rPr lang="en-US" sz="1200" b="0" baseline="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(though, as I mentioned before, it may prevent a misstatement or omission from qualifying as material!)</a:t>
            </a:r>
            <a:endPar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228600" marR="0" algn="just">
              <a:lnSpc>
                <a:spcPct val="107000"/>
              </a:lnSpc>
              <a:spcBef>
                <a:spcPts val="0"/>
              </a:spcBef>
              <a:spcAft>
                <a:spcPts val="12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1200"/>
              </a:spcAft>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 [move through list]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Particularly for </a:t>
            </a:r>
            <a:r>
              <a:rPr lang="en-US" sz="1200" dirty="0" err="1">
                <a:effectLst/>
                <a:latin typeface="Calibri" panose="020F0502020204030204" pitchFamily="34" charset="0"/>
                <a:ea typeface="Calibri" panose="020F0502020204030204" pitchFamily="34" charset="0"/>
                <a:cs typeface="Calibri" panose="020F0502020204030204" pitchFamily="34" charset="0"/>
              </a:rPr>
              <a:t>munis</a:t>
            </a:r>
            <a:r>
              <a:rPr lang="en-US" sz="1200" dirty="0">
                <a:effectLst/>
                <a:latin typeface="Calibri" panose="020F0502020204030204" pitchFamily="34" charset="0"/>
                <a:ea typeface="Calibri" panose="020F0502020204030204" pitchFamily="34" charset="0"/>
                <a:cs typeface="Calibri" panose="020F0502020204030204" pitchFamily="34" charset="0"/>
              </a:rPr>
              <a:t> operating under sunshine laws (WA’s open public meetings acts), and post meetings, minutes, all sorts of information to web, almost everything can reach investors.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107000"/>
              </a:lnSpc>
              <a:spcBef>
                <a:spcPts val="0"/>
              </a:spcBef>
              <a:spcAft>
                <a:spcPts val="1200"/>
              </a:spcAft>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endParaRPr>
          </a:p>
          <a:p>
            <a:pPr marL="285750" marR="0" lvl="0"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rPr>
              <a:t>Key takeaway: SEC views the scope of the antifraud requirements as very broad, applicable to public statements by those with knowledge of the issuer’s financial and operating condition (including mayors, councilmembers, finance officers, city attorneys)</a:t>
            </a:r>
            <a:endParaRPr lang="en-US"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15942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As I’ve noted, apart from voluntary and informal disclosure, Rule 10b-5’s antifraud rules </a:t>
            </a:r>
            <a:r>
              <a:rPr lang="en-US" sz="1200" i="1" dirty="0">
                <a:effectLst/>
                <a:latin typeface="Calibri" panose="020F0502020204030204" pitchFamily="34" charset="0"/>
                <a:ea typeface="Calibri" panose="020F0502020204030204" pitchFamily="34" charset="0"/>
                <a:cs typeface="Calibri" panose="020F0502020204030204" pitchFamily="34" charset="0"/>
              </a:rPr>
              <a:t>also </a:t>
            </a:r>
            <a:r>
              <a:rPr lang="en-US" sz="1200" dirty="0">
                <a:effectLst/>
                <a:latin typeface="Calibri" panose="020F0502020204030204" pitchFamily="34" charset="0"/>
                <a:ea typeface="Calibri" panose="020F0502020204030204" pitchFamily="34" charset="0"/>
                <a:cs typeface="Calibri" panose="020F0502020204030204" pitchFamily="34" charset="0"/>
              </a:rPr>
              <a:t>apply to </a:t>
            </a:r>
            <a:r>
              <a:rPr lang="en-US" sz="1200" b="1" i="1" dirty="0">
                <a:effectLst/>
                <a:latin typeface="Calibri" panose="020F0502020204030204" pitchFamily="34" charset="0"/>
                <a:ea typeface="Calibri" panose="020F0502020204030204" pitchFamily="34" charset="0"/>
                <a:cs typeface="Calibri" panose="020F0502020204030204" pitchFamily="34" charset="0"/>
              </a:rPr>
              <a:t>formal disclosures made to the secondary market through issuer’s contractual CDUs</a:t>
            </a:r>
            <a:r>
              <a:rPr lang="en-US" sz="1200" dirty="0">
                <a:effectLst/>
                <a:latin typeface="Calibri" panose="020F0502020204030204" pitchFamily="34" charset="0"/>
                <a:ea typeface="Calibri" panose="020F0502020204030204" pitchFamily="34" charset="0"/>
                <a:cs typeface="Calibri" panose="020F0502020204030204" pitchFamily="34"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Brief detour from discussing antifraud rules to discuss these CDUs:  What are they and what do they require issuers to do?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Key rule in this context is SEC Rule 15c2-12: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In effect, requires that, for any </a:t>
            </a:r>
            <a:r>
              <a:rPr lang="en-US" sz="1200" i="1" dirty="0">
                <a:effectLst/>
                <a:latin typeface="Calibri" panose="020F0502020204030204" pitchFamily="34" charset="0"/>
                <a:ea typeface="Calibri" panose="020F0502020204030204" pitchFamily="34" charset="0"/>
                <a:cs typeface="Calibri" panose="020F0502020204030204" pitchFamily="34" charset="0"/>
              </a:rPr>
              <a:t>public</a:t>
            </a:r>
            <a:r>
              <a:rPr lang="en-US" sz="1200" dirty="0">
                <a:effectLst/>
                <a:latin typeface="Calibri" panose="020F0502020204030204" pitchFamily="34" charset="0"/>
                <a:ea typeface="Calibri" panose="020F0502020204030204" pitchFamily="34" charset="0"/>
                <a:cs typeface="Calibri" panose="020F0502020204030204" pitchFamily="34" charset="0"/>
              </a:rPr>
              <a:t> sale of Bonds, issuer enter contractual undertaking to provide the mkt certain </a:t>
            </a:r>
            <a:r>
              <a:rPr lang="en-US" sz="1200" i="1" dirty="0">
                <a:effectLst/>
                <a:latin typeface="Calibri" panose="020F0502020204030204" pitchFamily="34" charset="0"/>
                <a:ea typeface="Calibri" panose="020F0502020204030204" pitchFamily="34" charset="0"/>
                <a:cs typeface="Calibri" panose="020F0502020204030204" pitchFamily="34" charset="0"/>
              </a:rPr>
              <a:t>ongoing</a:t>
            </a:r>
            <a:r>
              <a:rPr lang="en-US" sz="1200" dirty="0">
                <a:effectLst/>
                <a:latin typeface="Calibri" panose="020F0502020204030204" pitchFamily="34" charset="0"/>
                <a:ea typeface="Calibri" panose="020F0502020204030204" pitchFamily="34" charset="0"/>
                <a:cs typeface="Calibri" panose="020F0502020204030204" pitchFamily="34" charset="0"/>
              </a:rPr>
              <a:t> financial and operating information </a:t>
            </a:r>
            <a:r>
              <a:rPr lang="en-US" sz="1200" i="1" dirty="0">
                <a:effectLst/>
                <a:latin typeface="Calibri" panose="020F0502020204030204" pitchFamily="34" charset="0"/>
                <a:ea typeface="Calibri" panose="020F0502020204030204" pitchFamily="34" charset="0"/>
                <a:cs typeface="Calibri" panose="020F0502020204030204" pitchFamily="34" charset="0"/>
              </a:rPr>
              <a:t>after</a:t>
            </a:r>
            <a:r>
              <a:rPr lang="en-US" sz="1200" dirty="0">
                <a:effectLst/>
                <a:latin typeface="Calibri" panose="020F0502020204030204" pitchFamily="34" charset="0"/>
                <a:ea typeface="Calibri" panose="020F0502020204030204" pitchFamily="34" charset="0"/>
                <a:cs typeface="Calibri" panose="020F0502020204030204" pitchFamily="34" charset="0"/>
              </a:rPr>
              <a:t> time of issuance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Obligations of undertaking run with life of bonds (up to 40 years)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Purpose behind rule?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Recognizes that Bonds often traded in secondary market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Disclosures help investors access timely, non-stale info re: the financial state of the issuer responsible for paying debt service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What specific info do undertakings require?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i="1" dirty="0">
                <a:effectLst/>
                <a:latin typeface="Calibri" panose="020F0502020204030204" pitchFamily="34" charset="0"/>
                <a:ea typeface="Calibri" panose="020F0502020204030204" pitchFamily="34" charset="0"/>
                <a:cs typeface="Calibri" panose="020F0502020204030204" pitchFamily="34" charset="0"/>
              </a:rPr>
              <a:t>First</a:t>
            </a:r>
            <a:r>
              <a:rPr lang="en-US" sz="1200" dirty="0">
                <a:effectLst/>
                <a:latin typeface="Calibri" panose="020F0502020204030204" pitchFamily="34" charset="0"/>
                <a:ea typeface="Calibri" panose="020F0502020204030204" pitchFamily="34" charset="0"/>
                <a:cs typeface="Calibri" panose="020F0502020204030204" pitchFamily="34" charset="0"/>
              </a:rPr>
              <a:t>, certain annual financial and operating information for each FY, including the issuer’s audited financial statements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Typically a few items not included in financial statements, as agreed to in the undertaking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Specific to the security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e.g., For GO bond: info re: annual tax levies and collections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i="1" dirty="0">
                <a:effectLst/>
                <a:latin typeface="Calibri" panose="020F0502020204030204" pitchFamily="34" charset="0"/>
                <a:ea typeface="Calibri" panose="020F0502020204030204" pitchFamily="34" charset="0"/>
                <a:cs typeface="Calibri" panose="020F0502020204030204" pitchFamily="34" charset="0"/>
              </a:rPr>
              <a:t>Second, </a:t>
            </a:r>
            <a:r>
              <a:rPr lang="en-US" sz="1200" dirty="0">
                <a:effectLst/>
                <a:latin typeface="Calibri" panose="020F0502020204030204" pitchFamily="34" charset="0"/>
                <a:ea typeface="Calibri" panose="020F0502020204030204" pitchFamily="34" charset="0"/>
                <a:cs typeface="Calibri" panose="020F0502020204030204" pitchFamily="34" charset="0"/>
              </a:rPr>
              <a:t>undertakings </a:t>
            </a:r>
            <a:r>
              <a:rPr lang="en-US" sz="1200" dirty="0" err="1">
                <a:effectLst/>
                <a:latin typeface="Calibri" panose="020F0502020204030204" pitchFamily="34" charset="0"/>
                <a:ea typeface="Calibri" panose="020F0502020204030204" pitchFamily="34" charset="0"/>
                <a:cs typeface="Calibri" panose="020F0502020204030204" pitchFamily="34" charset="0"/>
              </a:rPr>
              <a:t>req</a:t>
            </a:r>
            <a:r>
              <a:rPr lang="en-US" sz="1200" dirty="0">
                <a:effectLst/>
                <a:latin typeface="Calibri" panose="020F0502020204030204" pitchFamily="34" charset="0"/>
                <a:ea typeface="Calibri" panose="020F0502020204030204" pitchFamily="34" charset="0"/>
                <a:cs typeface="Calibri" panose="020F0502020204030204" pitchFamily="34" charset="0"/>
              </a:rPr>
              <a:t> notice of occurrence of any of </a:t>
            </a:r>
            <a:r>
              <a:rPr lang="en-US" sz="1200" b="1" i="1" dirty="0">
                <a:effectLst/>
                <a:latin typeface="Calibri" panose="020F0502020204030204" pitchFamily="34" charset="0"/>
                <a:ea typeface="Calibri" panose="020F0502020204030204" pitchFamily="34" charset="0"/>
                <a:cs typeface="Calibri" panose="020F0502020204030204" pitchFamily="34" charset="0"/>
              </a:rPr>
              <a:t>16 specified events</a:t>
            </a:r>
            <a:r>
              <a:rPr lang="en-US" sz="1200" dirty="0">
                <a:effectLst/>
                <a:latin typeface="Calibri" panose="020F0502020204030204" pitchFamily="34" charset="0"/>
                <a:ea typeface="Calibri" panose="020F0502020204030204" pitchFamily="34" charset="0"/>
                <a:cs typeface="Calibri" panose="020F0502020204030204" pitchFamily="34" charset="0"/>
              </a:rPr>
              <a:t> listed in Rule 15c2-12 (will discuss in a moment)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All info must be posted by issuer on the Municipal Securities Rulemaking Board “Electronic Municipal Market Access” system</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“EMMA” for short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Official repository for muni securities disclosure, as designated by the SEC</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gn="just">
              <a:lnSpc>
                <a:spcPct val="107000"/>
              </a:lnSpc>
              <a:spcBef>
                <a:spcPts val="0"/>
              </a:spcBef>
              <a:spcAft>
                <a:spcPts val="1200"/>
              </a:spcAft>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 and walk through]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04811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Let’s now focus on the requirement in each undertaking that the issuer provide notice of any of 16 events specified in Rule 15c2-12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First, what are these specified events (or “notice events”)?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16 of them, and I won’t read them all to you</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Fall into two buckets, broadly speaking: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One bucket: events for which issuer must </a:t>
            </a:r>
            <a:r>
              <a:rPr lang="en-US" sz="1200" i="1" dirty="0">
                <a:effectLst/>
                <a:latin typeface="Calibri" panose="020F0502020204030204" pitchFamily="34" charset="0"/>
                <a:ea typeface="Calibri" panose="020F0502020204030204" pitchFamily="34" charset="0"/>
                <a:cs typeface="Calibri" panose="020F0502020204030204" pitchFamily="34" charset="0"/>
              </a:rPr>
              <a:t>always</a:t>
            </a:r>
            <a:r>
              <a:rPr lang="en-US" sz="1200" dirty="0">
                <a:effectLst/>
                <a:latin typeface="Calibri" panose="020F0502020204030204" pitchFamily="34" charset="0"/>
                <a:ea typeface="Calibri" panose="020F0502020204030204" pitchFamily="34" charset="0"/>
                <a:cs typeface="Calibri" panose="020F0502020204030204" pitchFamily="34" charset="0"/>
              </a:rPr>
              <a:t> provide notice, regardless of context, e.g.: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Change in bond rating from credit rating agency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Defeasances/redemptions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Second bucket: events for which issuer must provide </a:t>
            </a:r>
            <a:r>
              <a:rPr lang="en-US" sz="1200" i="1" dirty="0">
                <a:effectLst/>
                <a:latin typeface="Calibri" panose="020F0502020204030204" pitchFamily="34" charset="0"/>
                <a:ea typeface="Calibri" panose="020F0502020204030204" pitchFamily="34" charset="0"/>
                <a:cs typeface="Calibri" panose="020F0502020204030204" pitchFamily="34" charset="0"/>
              </a:rPr>
              <a:t>if material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e.g., defaults (non-payment-related default)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Most prominently: “incurrence of a new financial obligation” which we’ll circle back to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b="1" u="sng"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b="1" u="sng" dirty="0">
                <a:effectLst/>
                <a:latin typeface="Calibri" panose="020F0502020204030204" pitchFamily="34" charset="0"/>
                <a:ea typeface="Calibri" panose="020F0502020204030204" pitchFamily="34" charset="0"/>
                <a:cs typeface="Calibri" panose="020F0502020204030204" pitchFamily="34" charset="0"/>
              </a:rPr>
              <a:t>Timing</a:t>
            </a:r>
            <a:r>
              <a:rPr lang="en-US" sz="1200" dirty="0">
                <a:effectLst/>
                <a:latin typeface="Calibri" panose="020F0502020204030204" pitchFamily="34" charset="0"/>
                <a:ea typeface="Calibri" panose="020F0502020204030204" pitchFamily="34" charset="0"/>
                <a:cs typeface="Calibri" panose="020F0502020204030204" pitchFamily="34" charset="0"/>
              </a:rPr>
              <a:t>: Issuer has only 10 business days after receiving notice of </a:t>
            </a:r>
            <a:r>
              <a:rPr lang="en-US" sz="1200" dirty="0" err="1">
                <a:effectLst/>
                <a:latin typeface="Calibri" panose="020F0502020204030204" pitchFamily="34" charset="0"/>
                <a:ea typeface="Calibri" panose="020F0502020204030204" pitchFamily="34" charset="0"/>
                <a:cs typeface="Calibri" panose="020F0502020204030204" pitchFamily="34" charset="0"/>
              </a:rPr>
              <a:t>ocurrence</a:t>
            </a:r>
            <a:r>
              <a:rPr lang="en-US" sz="1200" dirty="0">
                <a:effectLst/>
                <a:latin typeface="Calibri" panose="020F0502020204030204" pitchFamily="34" charset="0"/>
                <a:ea typeface="Calibri" panose="020F0502020204030204" pitchFamily="34" charset="0"/>
                <a:cs typeface="Calibri" panose="020F0502020204030204" pitchFamily="34" charset="0"/>
              </a:rPr>
              <a:t> of event to disclose this info on EMMA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18013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Want to focus briefly on two most recent notice events (15 and 15), added to the Rule in Feb. 2019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First, what do they require?  In a nutshell: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Event 15 requires notice of incurrence of, or agreement to terms of a material financial obligation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Event 16 requires notice of a default or similar event under one of these financial obligations if the event reflects financial difficulty (e.g., payment-related default)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Quick note on a few limitations: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No disclosure </a:t>
            </a:r>
            <a:r>
              <a:rPr lang="en-US" sz="1200" dirty="0" err="1">
                <a:effectLst/>
                <a:latin typeface="Calibri" panose="020F0502020204030204" pitchFamily="34" charset="0"/>
                <a:ea typeface="Calibri" panose="020F0502020204030204" pitchFamily="34" charset="0"/>
                <a:cs typeface="Calibri" panose="020F0502020204030204" pitchFamily="34" charset="0"/>
              </a:rPr>
              <a:t>req’d</a:t>
            </a:r>
            <a:r>
              <a:rPr lang="en-US" sz="1200" dirty="0">
                <a:effectLst/>
                <a:latin typeface="Calibri" panose="020F0502020204030204" pitchFamily="34" charset="0"/>
                <a:ea typeface="Calibri" panose="020F0502020204030204" pitchFamily="34" charset="0"/>
                <a:cs typeface="Calibri" panose="020F0502020204030204" pitchFamily="34" charset="0"/>
              </a:rPr>
              <a:t> for incurrence of new bonds with OS/CDU</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Rule applies only to undertakings entered into </a:t>
            </a:r>
            <a:r>
              <a:rPr lang="en-US" sz="1200" i="1" dirty="0">
                <a:effectLst/>
                <a:latin typeface="Calibri" panose="020F0502020204030204" pitchFamily="34" charset="0"/>
                <a:ea typeface="Calibri" panose="020F0502020204030204" pitchFamily="34" charset="0"/>
                <a:cs typeface="Calibri" panose="020F0502020204030204" pitchFamily="34" charset="0"/>
              </a:rPr>
              <a:t>after</a:t>
            </a:r>
            <a:r>
              <a:rPr lang="en-US" sz="1200" dirty="0">
                <a:effectLst/>
                <a:latin typeface="Calibri" panose="020F0502020204030204" pitchFamily="34" charset="0"/>
                <a:ea typeface="Calibri" panose="020F0502020204030204" pitchFamily="34" charset="0"/>
                <a:cs typeface="Calibri" panose="020F0502020204030204" pitchFamily="34" charset="0"/>
              </a:rPr>
              <a:t> Feb. 2019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To require disclosure, event must be </a:t>
            </a:r>
            <a:r>
              <a:rPr lang="en-US" sz="1200" i="1" dirty="0">
                <a:effectLst/>
                <a:latin typeface="Calibri" panose="020F0502020204030204" pitchFamily="34" charset="0"/>
                <a:ea typeface="Calibri" panose="020F0502020204030204" pitchFamily="34" charset="0"/>
                <a:cs typeface="Calibri" panose="020F0502020204030204" pitchFamily="34" charset="0"/>
              </a:rPr>
              <a:t>material</a:t>
            </a:r>
            <a:r>
              <a:rPr lang="en-US" sz="1200" dirty="0">
                <a:effectLst/>
                <a:latin typeface="Calibri" panose="020F0502020204030204" pitchFamily="34" charset="0"/>
                <a:ea typeface="Calibri" panose="020F0502020204030204" pitchFamily="34" charset="0"/>
                <a:cs typeface="Calibri" panose="020F0502020204030204" pitchFamily="34" charset="0"/>
              </a:rPr>
              <a:t> (we’ll discuss…)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41957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These two notice events raise a couple definitional questions: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What constitutes a “financial obligation”?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When is an obligation or change to a FO “material”?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Let’s start with the definition of “financial obligation.”  Here is the definition from the Rule; essentially includes: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Debt;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Swap;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Or a guarantee of either a debt or a swap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What constitutes “debt” in this context?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Includes bank loans or governmental loans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Federal loans (e.g., WIFIA)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State loans (ecology, PWTF)</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i="1" dirty="0">
                <a:effectLst/>
                <a:latin typeface="Calibri" panose="020F0502020204030204" pitchFamily="34" charset="0"/>
                <a:ea typeface="Calibri" panose="020F0502020204030204" pitchFamily="34" charset="0"/>
                <a:cs typeface="Calibri" panose="020F0502020204030204" pitchFamily="34" charset="0"/>
              </a:rPr>
              <a:t>Warning</a:t>
            </a:r>
            <a:r>
              <a:rPr lang="en-US" sz="1200" dirty="0">
                <a:effectLst/>
                <a:latin typeface="Calibri" panose="020F0502020204030204" pitchFamily="34" charset="0"/>
                <a:ea typeface="Calibri" panose="020F0502020204030204" pitchFamily="34" charset="0"/>
                <a:cs typeface="Calibri" panose="020F0502020204030204" pitchFamily="34" charset="0"/>
              </a:rPr>
              <a:t>: also includes leases that operate as a vehicle to borrow money (e.g., capital or financing leases, not operating)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[click] </a:t>
            </a:r>
            <a:r>
              <a:rPr lang="en-US" sz="1200" dirty="0">
                <a:effectLst/>
                <a:latin typeface="Calibri" panose="020F0502020204030204" pitchFamily="34" charset="0"/>
                <a:ea typeface="Calibri" panose="020F0502020204030204" pitchFamily="34" charset="0"/>
                <a:cs typeface="Calibri" panose="020F0502020204030204" pitchFamily="34" charset="0"/>
              </a:rPr>
              <a:t>SEC staff has specifically commented that equipment financing leases if material </a:t>
            </a:r>
            <a:r>
              <a:rPr lang="en-US" sz="1200" i="1" dirty="0">
                <a:effectLst/>
                <a:latin typeface="Calibri" panose="020F0502020204030204" pitchFamily="34" charset="0"/>
                <a:ea typeface="Calibri" panose="020F0502020204030204" pitchFamily="34" charset="0"/>
                <a:cs typeface="Calibri" panose="020F0502020204030204" pitchFamily="34" charset="0"/>
              </a:rPr>
              <a:t>may</a:t>
            </a:r>
            <a:r>
              <a:rPr lang="en-US" sz="1200" dirty="0">
                <a:effectLst/>
                <a:latin typeface="Calibri" panose="020F0502020204030204" pitchFamily="34" charset="0"/>
                <a:ea typeface="Calibri" panose="020F0502020204030204" pitchFamily="34" charset="0"/>
                <a:cs typeface="Calibri" panose="020F0502020204030204" pitchFamily="34" charset="0"/>
              </a:rPr>
              <a:t> constitute financial obligations depending on the facts [acceleration; DS covenants]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If you have material financing lease, flag for your bond counsel for further review.</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 term “material” shows up in Event 15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Not defined by rule; SEC defers to case law definition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a:effectLst/>
                <a:latin typeface="Calibri" panose="020F0502020204030204" pitchFamily="34" charset="0"/>
                <a:ea typeface="Calibri" panose="020F0502020204030204" pitchFamily="34" charset="0"/>
              </a:rPr>
              <a:t>	i.e., whether a reasonable investor would find the information important, would alter the total mix of information</a:t>
            </a:r>
          </a:p>
          <a:p>
            <a:endParaRPr lang="en-US" sz="1200" i="1" dirty="0">
              <a:effectLst/>
              <a:latin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Impetus behind two</a:t>
            </a:r>
            <a:r>
              <a:rPr lang="en-US" sz="1200" baseline="0" dirty="0">
                <a:effectLst/>
                <a:latin typeface="Calibri" panose="020F0502020204030204" pitchFamily="34" charset="0"/>
                <a:ea typeface="Calibri" panose="020F0502020204030204" pitchFamily="34" charset="0"/>
                <a:cs typeface="Calibri" panose="020F0502020204030204" pitchFamily="34" charset="0"/>
              </a:rPr>
              <a:t> new events</a:t>
            </a:r>
            <a:r>
              <a:rPr lang="en-US" sz="1200" dirty="0">
                <a:effectLst/>
                <a:latin typeface="Calibri" panose="020F0502020204030204" pitchFamily="34" charset="0"/>
                <a:ea typeface="Calibri" panose="020F0502020204030204" pitchFamily="34" charset="0"/>
                <a:cs typeface="Calibri" panose="020F0502020204030204" pitchFamily="34" charset="0"/>
              </a:rPr>
              <a:t> is understandable: SEC concerned issuers entering into bank loans not being timely disclosed (if at all), and that investors in secondary mkt therefore weren’t receiving complete info about the debts and related covenants being incurred by issuers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But these requirements are tricky and potentially onerous: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Unlike the first 14 notice events, which relate to the underlying bonds, these two require the issuer to track and notify bondholders about the issuer’s </a:t>
            </a:r>
            <a:r>
              <a:rPr lang="en-US" sz="1200" i="1" dirty="0">
                <a:effectLst/>
                <a:latin typeface="Calibri" panose="020F0502020204030204" pitchFamily="34" charset="0"/>
                <a:ea typeface="Calibri" panose="020F0502020204030204" pitchFamily="34" charset="0"/>
                <a:cs typeface="Calibri" panose="020F0502020204030204" pitchFamily="34" charset="0"/>
              </a:rPr>
              <a:t>other</a:t>
            </a:r>
            <a:r>
              <a:rPr lang="en-US" sz="1200" dirty="0">
                <a:effectLst/>
                <a:latin typeface="Calibri" panose="020F0502020204030204" pitchFamily="34" charset="0"/>
                <a:ea typeface="Calibri" panose="020F0502020204030204" pitchFamily="34" charset="0"/>
                <a:cs typeface="Calibri" panose="020F0502020204030204" pitchFamily="34" charset="0"/>
              </a:rPr>
              <a:t> financial obligations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Issuer must think </a:t>
            </a:r>
            <a:r>
              <a:rPr lang="en-US" sz="1200" i="1" dirty="0">
                <a:effectLst/>
                <a:latin typeface="Calibri" panose="020F0502020204030204" pitchFamily="34" charset="0"/>
                <a:ea typeface="Calibri" panose="020F0502020204030204" pitchFamily="34" charset="0"/>
                <a:cs typeface="Calibri" panose="020F0502020204030204" pitchFamily="34" charset="0"/>
              </a:rPr>
              <a:t>beyond</a:t>
            </a:r>
            <a:r>
              <a:rPr lang="en-US" sz="1200" dirty="0">
                <a:effectLst/>
                <a:latin typeface="Calibri" panose="020F0502020204030204" pitchFamily="34" charset="0"/>
                <a:ea typeface="Calibri" panose="020F0502020204030204" pitchFamily="34" charset="0"/>
                <a:cs typeface="Calibri" panose="020F0502020204030204" pitchFamily="34" charset="0"/>
              </a:rPr>
              <a:t> bonds covered by the CDUs to be aware whenever issuer enters a new material loan agreement…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457200" algn="just">
              <a:lnSpc>
                <a:spcPct val="107000"/>
              </a:lnSpc>
              <a:spcBef>
                <a:spcPts val="0"/>
              </a:spcBef>
              <a:spcAft>
                <a:spcPts val="1200"/>
              </a:spcAft>
            </a:pPr>
            <a:r>
              <a:rPr lang="en-US" sz="1200" i="1" dirty="0">
                <a:effectLst/>
                <a:latin typeface="Calibri" panose="020F0502020204030204" pitchFamily="34" charset="0"/>
                <a:ea typeface="Calibri" panose="020F0502020204030204" pitchFamily="34" charset="0"/>
                <a:cs typeface="Calibri" panose="020F0502020204030204" pitchFamily="34" charset="0"/>
              </a:rPr>
              <a:t>And file an EMMA notice w/n only 10 days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74107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1200"/>
              </a:spcAft>
            </a:pPr>
            <a:endParaRPr lang="en-US" sz="1200" i="1"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1200"/>
              </a:spcAft>
            </a:pPr>
            <a:r>
              <a:rPr lang="en-US" sz="1200" i="1" dirty="0">
                <a:effectLst/>
                <a:latin typeface="Calibri" panose="020F0502020204030204" pitchFamily="34" charset="0"/>
                <a:ea typeface="Calibri" panose="020F0502020204030204" pitchFamily="34" charset="0"/>
                <a:cs typeface="Calibri" panose="020F0502020204030204" pitchFamily="34" charset="0"/>
              </a:rPr>
              <a:t>What can issuers to stay on top of this and on top of its continuing disclosure undertaking obligations more broadly?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Adopt internal procedures </a:t>
            </a: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[see slide]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Should identify individuals responsible for undertaking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Compiling annual filings of financing/operating info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Review/approval of all filings (remember: antifraud rules apply, so all must be materially </a:t>
            </a:r>
            <a:r>
              <a:rPr lang="en-US" sz="1200" b="1" u="sng" dirty="0">
                <a:effectLst/>
                <a:latin typeface="Calibri" panose="020F0502020204030204" pitchFamily="34" charset="0"/>
                <a:ea typeface="Calibri" panose="020F0502020204030204" pitchFamily="34" charset="0"/>
                <a:cs typeface="Calibri" panose="020F0502020204030204" pitchFamily="34" charset="0"/>
              </a:rPr>
              <a:t>complete and accurate)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Completing filings on EMMA themselves</a:t>
            </a:r>
          </a:p>
          <a:p>
            <a:pPr marL="1143000" marR="0" lvl="2" indent="-228600" algn="just" defTabSz="914400" rtl="0" eaLnBrk="1" fontAlgn="auto" latinLnBrk="0" hangingPunct="1">
              <a:lnSpc>
                <a:spcPct val="107000"/>
              </a:lnSpc>
              <a:spcBef>
                <a:spcPts val="0"/>
              </a:spcBef>
              <a:spcAft>
                <a:spcPts val="1200"/>
              </a:spcAft>
              <a:buClrTx/>
              <a:buSzTx/>
              <a:buFont typeface="Wingdings" panose="05000000000000000000" pitchFamily="2" charset="2"/>
              <a:buChar char=""/>
              <a:tabLst/>
              <a:defRPr/>
            </a:pPr>
            <a:r>
              <a:rPr lang="en-US" sz="1000" dirty="0">
                <a:effectLst/>
                <a:latin typeface="Calibri" panose="020F0502020204030204" pitchFamily="34" charset="0"/>
                <a:ea typeface="Calibri" panose="020F0502020204030204" pitchFamily="34" charset="0"/>
                <a:cs typeface="Calibri" panose="020F0502020204030204" pitchFamily="34" charset="0"/>
              </a:rPr>
              <a:t>And, circling back to our discussion of how issuer’s public statements, including even casual comments, can be subject to antifraud rules: You may wish to designate a disclosure officer(s) to field investor question and avoid inadvertently providing inaccurate or incomplete info.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Should build in oversight and spread institutional knowledge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Want more than one person to understand compliance </a:t>
            </a:r>
            <a:r>
              <a:rPr lang="en-US" sz="1200" dirty="0" err="1">
                <a:effectLst/>
                <a:latin typeface="Calibri" panose="020F0502020204030204" pitchFamily="34" charset="0"/>
                <a:ea typeface="Calibri" panose="020F0502020204030204" pitchFamily="34" charset="0"/>
                <a:cs typeface="Calibri" panose="020F0502020204030204" pitchFamily="34" charset="0"/>
              </a:rPr>
              <a:t>reqs</a:t>
            </a:r>
            <a:r>
              <a:rPr lang="en-US" sz="1200" dirty="0">
                <a:effectLst/>
                <a:latin typeface="Calibri" panose="020F0502020204030204" pitchFamily="34" charset="0"/>
                <a:ea typeface="Calibri" panose="020F0502020204030204" pitchFamily="34" charset="0"/>
                <a:cs typeface="Calibri" panose="020F0502020204030204" pitchFamily="34" charset="0"/>
              </a:rPr>
              <a:t> and have visibility into </a:t>
            </a:r>
            <a:r>
              <a:rPr lang="en-US" sz="1200" dirty="0" err="1">
                <a:effectLst/>
                <a:latin typeface="Calibri" panose="020F0502020204030204" pitchFamily="34" charset="0"/>
                <a:ea typeface="Calibri" panose="020F0502020204030204" pitchFamily="34" charset="0"/>
                <a:cs typeface="Calibri" panose="020F0502020204030204" pitchFamily="34" charset="0"/>
              </a:rPr>
              <a:t>req’d</a:t>
            </a:r>
            <a:r>
              <a:rPr lang="en-US" sz="1200" dirty="0">
                <a:effectLst/>
                <a:latin typeface="Calibri" panose="020F0502020204030204" pitchFamily="34" charset="0"/>
                <a:ea typeface="Calibri" panose="020F0502020204030204" pitchFamily="34" charset="0"/>
                <a:cs typeface="Calibri" panose="020F0502020204030204" pitchFamily="34" charset="0"/>
              </a:rPr>
              <a:t> filings.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Avoid situation where one person has all the responsibility in this area, and takes all info with them when they retire</a:t>
            </a:r>
          </a:p>
          <a:p>
            <a:pPr marL="693687" lvl="1" indent="-231229" algn="just">
              <a:lnSpc>
                <a:spcPct val="107000"/>
              </a:lnSpc>
              <a:spcAft>
                <a:spcPts val="1214"/>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And of course: Not enough to simply ID those responsible for disclosure</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213952" lvl="2" indent="-289036" algn="just">
              <a:lnSpc>
                <a:spcPct val="107000"/>
              </a:lnSpc>
              <a:spcAft>
                <a:spcPts val="1214"/>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Outline steps for these individuals to follow when developing, reviewing, approving and disseminating disclosures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1213952" lvl="2" indent="-289036" algn="just">
              <a:lnSpc>
                <a:spcPct val="107000"/>
              </a:lnSpc>
              <a:spcAft>
                <a:spcPts val="1214"/>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Recognizing that we’re all busy and imperfect:  incorporate multiple levels of review whenever possible for all disclosures that can reasonably be expected to reach investors</a:t>
            </a:r>
          </a:p>
          <a:p>
            <a:pPr marL="756752" lvl="1" indent="-289036" algn="just">
              <a:lnSpc>
                <a:spcPct val="107000"/>
              </a:lnSpc>
              <a:spcAft>
                <a:spcPts val="1214"/>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Calibri" panose="020F0502020204030204" pitchFamily="34" charset="0"/>
              </a:rPr>
              <a:t>We regularly draft</a:t>
            </a:r>
            <a:r>
              <a:rPr lang="en-US" baseline="0" dirty="0">
                <a:latin typeface="Calibri" panose="020F0502020204030204" pitchFamily="34" charset="0"/>
                <a:ea typeface="Calibri" panose="020F0502020204030204" pitchFamily="34" charset="0"/>
                <a:cs typeface="Calibri" panose="020F0502020204030204" pitchFamily="34" charset="0"/>
              </a:rPr>
              <a:t> these procedures for our clients – reach out to your bond counsel for help</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As to Notice Events 15 and 16 more specifically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Examine how you track incurrence of financial obligations—such as new bank loans, state loans, or financing leases—or material changes or financial difficulties relating to such obligations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Ask: How can we ensure that those in best position to know about these events communicate the information in a timely manner (days!) to those responsible for disclosure compliance?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Depending on how decentralized these activities are, you may need very clear procedures requiring timely internal communications regarding material financial obligations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As part of this discussion, might consider how to assess “materiality” for continuing disclosure purposes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A dollar threshold can be a starting point for requiring staff to report financial obligations to those responsible for disclosure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e.g., everything over X dollars gets reported up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But a couple of warnings: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Small loans could in the aggregate reach a material amount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gn="just">
              <a:lnSpc>
                <a:spcPct val="107000"/>
              </a:lnSpc>
              <a:spcBef>
                <a:spcPts val="0"/>
              </a:spcBef>
              <a:spcAft>
                <a:spcPts val="12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And even a small loan may have features—such as an acceleration remedy—that makes it material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Depending on volume, you may want disclosure officers to see everything that could qualify—even small loans and leases,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rPr>
              <a:t>Can then review for qualitative factors that may make a small obligation material, and require filing a notice</a:t>
            </a:r>
          </a:p>
          <a:p>
            <a:pPr marL="457200" marR="0" lvl="1" indent="0" algn="just">
              <a:lnSpc>
                <a:spcPct val="107000"/>
              </a:lnSpc>
              <a:spcBef>
                <a:spcPts val="0"/>
              </a:spcBef>
              <a:spcAft>
                <a:spcPts val="1200"/>
              </a:spcAft>
              <a:buFont typeface="Courier New" panose="02070309020205020404" pitchFamily="49" charset="0"/>
              <a:buNone/>
            </a:pPr>
            <a:endParaRPr lang="en-US" sz="1200"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Next one is self-explanatory:  Have disclosure staff attend regular trainings (such as this one) to: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remind staff of scope of antifraud provisions and disclosure obligations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communicate any updates to these rules, which do happen (as we heard today with the Supreme Court’s ruling</a:t>
            </a:r>
            <a:r>
              <a:rPr lang="en-US" sz="1200" baseline="0" dirty="0">
                <a:effectLst/>
                <a:latin typeface="Calibri" panose="020F0502020204030204" pitchFamily="34" charset="0"/>
                <a:ea typeface="Calibri" panose="020F0502020204030204" pitchFamily="34" charset="0"/>
                <a:cs typeface="Calibri" panose="020F0502020204030204" pitchFamily="34" charset="0"/>
              </a:rPr>
              <a:t> in </a:t>
            </a:r>
            <a:r>
              <a:rPr lang="en-US" sz="1200" i="1" baseline="0" dirty="0" err="1">
                <a:effectLst/>
                <a:latin typeface="Calibri" panose="020F0502020204030204" pitchFamily="34" charset="0"/>
                <a:ea typeface="Calibri" panose="020F0502020204030204" pitchFamily="34" charset="0"/>
                <a:cs typeface="Calibri" panose="020F0502020204030204" pitchFamily="34" charset="0"/>
              </a:rPr>
              <a:t>Jarksey</a:t>
            </a:r>
            <a:r>
              <a:rPr lang="en-US" sz="1200" dirty="0">
                <a:effectLst/>
                <a:latin typeface="Calibri" panose="020F0502020204030204" pitchFamily="34" charset="0"/>
                <a:ea typeface="Calibri" panose="020F0502020204030204" pitchFamily="34" charset="0"/>
                <a:cs typeface="Calibri" panose="020F0502020204030204" pitchFamily="34"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reiterate importance of practicing utmost care in disclosure</a:t>
            </a: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We can also come to you – to present</a:t>
            </a:r>
            <a:r>
              <a:rPr lang="en-US" sz="1200" baseline="0" dirty="0">
                <a:effectLst/>
                <a:latin typeface="Calibri" panose="020F0502020204030204" pitchFamily="34" charset="0"/>
                <a:ea typeface="Calibri" panose="020F0502020204030204" pitchFamily="34" charset="0"/>
                <a:cs typeface="Calibri" panose="020F0502020204030204" pitchFamily="34" charset="0"/>
              </a:rPr>
              <a:t> to your staff or your </a:t>
            </a:r>
            <a:r>
              <a:rPr lang="en-US" sz="1200" baseline="0" dirty="0" err="1">
                <a:effectLst/>
                <a:latin typeface="Calibri" panose="020F0502020204030204" pitchFamily="34" charset="0"/>
                <a:ea typeface="Calibri" panose="020F0502020204030204" pitchFamily="34" charset="0"/>
                <a:cs typeface="Calibri" panose="020F0502020204030204" pitchFamily="34" charset="0"/>
              </a:rPr>
              <a:t>electeds</a:t>
            </a:r>
            <a:r>
              <a:rPr lang="en-US" sz="1200" baseline="0" dirty="0">
                <a:effectLst/>
                <a:latin typeface="Calibri" panose="020F0502020204030204" pitchFamily="34" charset="0"/>
                <a:ea typeface="Calibri" panose="020F0502020204030204" pitchFamily="34" charset="0"/>
                <a:cs typeface="Calibri" panose="020F0502020204030204" pitchFamily="34"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2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These are not our ideas – they come from the SEC.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Complying with them is a good way not only to avoid trouble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But also demonstrate good faith if ever subject to investigation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12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Calibri" panose="020F0502020204030204" pitchFamily="34" charset="0"/>
              </a:rPr>
              <a:t>Particular SEC focus in investigations:  What policies/procedures did issuer have in place to ensure quality disclosure?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65862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2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9236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Here at Pacifica, we have a team of </a:t>
            </a:r>
            <a:r>
              <a:rPr lang="en-US" sz="1000" b="1" i="1" dirty="0">
                <a:effectLst/>
                <a:latin typeface="Calibri" panose="020F0502020204030204" pitchFamily="34" charset="0"/>
                <a:ea typeface="Calibri" panose="020F0502020204030204" pitchFamily="34" charset="0"/>
                <a:cs typeface="Calibri" panose="020F0502020204030204" pitchFamily="34" charset="0"/>
              </a:rPr>
              <a:t>eight</a:t>
            </a:r>
            <a:r>
              <a:rPr lang="en-US" sz="1000" dirty="0">
                <a:effectLst/>
                <a:latin typeface="Calibri" panose="020F0502020204030204" pitchFamily="34" charset="0"/>
                <a:ea typeface="Calibri" panose="020F0502020204030204" pitchFamily="34" charset="0"/>
                <a:cs typeface="Calibri" panose="020F0502020204030204" pitchFamily="34" charset="0"/>
              </a:rPr>
              <a:t> public finance attorneys with decades of experience in all types and aspects of bond issuances, including a full, time tax attorney (Alison)</a:t>
            </a:r>
          </a:p>
          <a:p>
            <a:pPr marL="800100" marR="0" lvl="1"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She is our go to for all your most complex</a:t>
            </a:r>
            <a:r>
              <a:rPr lang="en-US" sz="1000" baseline="0" dirty="0">
                <a:effectLst/>
                <a:latin typeface="Calibri" panose="020F0502020204030204" pitchFamily="34" charset="0"/>
                <a:ea typeface="Calibri" panose="020F0502020204030204" pitchFamily="34" charset="0"/>
                <a:cs typeface="Calibri" panose="020F0502020204030204" pitchFamily="34" charset="0"/>
              </a:rPr>
              <a:t> tax-related questions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We also have a dedicated, amazing staff</a:t>
            </a:r>
            <a:r>
              <a:rPr lang="en-US" sz="1000" baseline="0" dirty="0">
                <a:effectLst/>
                <a:latin typeface="Calibri" panose="020F0502020204030204" pitchFamily="34" charset="0"/>
                <a:ea typeface="Calibri" panose="020F0502020204030204" pitchFamily="34" charset="0"/>
                <a:cs typeface="Calibri" panose="020F0502020204030204" pitchFamily="34" charset="0"/>
              </a:rPr>
              <a:t> including four full-time paralegals </a:t>
            </a:r>
            <a:r>
              <a:rPr lang="en-US" sz="1000" dirty="0">
                <a:effectLst/>
                <a:latin typeface="Calibri" panose="020F0502020204030204" pitchFamily="34" charset="0"/>
                <a:ea typeface="Calibri" panose="020F0502020204030204" pitchFamily="34" charset="0"/>
                <a:cs typeface="Calibri" panose="020F0502020204030204" pitchFamily="34" charset="0"/>
              </a:rPr>
              <a:t>who specialize in bonds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We absolutely love this stuff (we really do!) and we’re here to help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3</a:t>
            </a:fld>
            <a:endParaRPr lang="en-US" dirty="0"/>
          </a:p>
        </p:txBody>
      </p:sp>
    </p:spTree>
    <p:extLst>
      <p:ext uri="{BB962C8B-B14F-4D97-AF65-F5344CB8AC3E}">
        <p14:creationId xmlns:p14="http://schemas.microsoft.com/office/powerpoint/2010/main" val="2599782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2F23CE-42E8-4377-A389-6229A335D29C}" type="slidenum">
              <a:rPr lang="en-US" smtClean="0"/>
              <a:t>30</a:t>
            </a:fld>
            <a:endParaRPr lang="en-US" dirty="0"/>
          </a:p>
        </p:txBody>
      </p:sp>
    </p:spTree>
    <p:extLst>
      <p:ext uri="{BB962C8B-B14F-4D97-AF65-F5344CB8AC3E}">
        <p14:creationId xmlns:p14="http://schemas.microsoft.com/office/powerpoint/2010/main" val="400405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Let’s discuss briefly where we’re headed today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1000"/>
              </a:spcAft>
            </a:pPr>
            <a:endParaRPr lang="en-US" sz="1000" i="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First, I’m going to address federal tax compliance requirements for issuers who sell tax-exempt bonds</a:t>
            </a:r>
          </a:p>
          <a:p>
            <a:pPr marL="800100" marR="0" lvl="1" indent="-342900" algn="just">
              <a:lnSpc>
                <a:spcPct val="107000"/>
              </a:lnSpc>
              <a:spcBef>
                <a:spcPts val="0"/>
              </a:spcBef>
              <a:spcAft>
                <a:spcPts val="100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cs typeface="Calibri" panose="020F0502020204030204" pitchFamily="34" charset="0"/>
              </a:rPr>
              <a:t>Arbitrage</a:t>
            </a:r>
            <a:r>
              <a:rPr lang="en-US" sz="1000" baseline="0" dirty="0">
                <a:effectLst/>
                <a:latin typeface="Calibri" panose="020F0502020204030204" pitchFamily="34" charset="0"/>
                <a:ea typeface="Calibri" panose="020F0502020204030204" pitchFamily="34" charset="0"/>
                <a:cs typeface="Calibri" panose="020F0502020204030204" pitchFamily="34" charset="0"/>
              </a:rPr>
              <a:t> and rebate – these are the tax rules that determine the circumstances in which you as an issuer can:</a:t>
            </a:r>
          </a:p>
          <a:p>
            <a:pPr marL="1257300" marR="0" lvl="2" indent="-342900" algn="just">
              <a:lnSpc>
                <a:spcPct val="107000"/>
              </a:lnSpc>
              <a:spcBef>
                <a:spcPts val="0"/>
              </a:spcBef>
              <a:spcAft>
                <a:spcPts val="1000"/>
              </a:spcAft>
              <a:buFont typeface="Symbol" panose="05050102010706020507" pitchFamily="18" charset="2"/>
              <a:buChar char=""/>
            </a:pPr>
            <a:r>
              <a:rPr lang="en-US" sz="1000" baseline="0" dirty="0">
                <a:effectLst/>
                <a:latin typeface="Calibri" panose="020F0502020204030204" pitchFamily="34" charset="0"/>
                <a:ea typeface="Calibri" panose="020F0502020204030204" pitchFamily="34" charset="0"/>
                <a:cs typeface="Calibri" panose="020F0502020204030204" pitchFamily="34" charset="0"/>
              </a:rPr>
              <a:t>Invest proceeds of a bond issuance at a yield </a:t>
            </a:r>
            <a:r>
              <a:rPr lang="en-US" sz="1000" i="1" baseline="0" dirty="0">
                <a:effectLst/>
                <a:latin typeface="Calibri" panose="020F0502020204030204" pitchFamily="34" charset="0"/>
                <a:ea typeface="Calibri" panose="020F0502020204030204" pitchFamily="34" charset="0"/>
                <a:cs typeface="Calibri" panose="020F0502020204030204" pitchFamily="34" charset="0"/>
              </a:rPr>
              <a:t>higher </a:t>
            </a:r>
            <a:r>
              <a:rPr lang="en-US" sz="1000" i="0" baseline="0" dirty="0">
                <a:effectLst/>
                <a:latin typeface="Calibri" panose="020F0502020204030204" pitchFamily="34" charset="0"/>
                <a:ea typeface="Calibri" panose="020F0502020204030204" pitchFamily="34" charset="0"/>
                <a:cs typeface="Calibri" panose="020F0502020204030204" pitchFamily="34" charset="0"/>
              </a:rPr>
              <a:t>than the yield on the bonds; and</a:t>
            </a:r>
          </a:p>
          <a:p>
            <a:pPr marL="1257300" marR="0" lvl="2" indent="-342900" algn="just">
              <a:lnSpc>
                <a:spcPct val="107000"/>
              </a:lnSpc>
              <a:spcBef>
                <a:spcPts val="0"/>
              </a:spcBef>
              <a:spcAft>
                <a:spcPts val="1000"/>
              </a:spcAft>
              <a:buFont typeface="Symbol" panose="05050102010706020507" pitchFamily="18" charset="2"/>
              <a:buChar char=""/>
            </a:pPr>
            <a:r>
              <a:rPr lang="en-US" sz="1000" i="0" baseline="0" dirty="0">
                <a:effectLst/>
                <a:latin typeface="Calibri" panose="020F0502020204030204" pitchFamily="34" charset="0"/>
                <a:ea typeface="Calibri" panose="020F0502020204030204" pitchFamily="34" charset="0"/>
                <a:cs typeface="Calibri" panose="020F0502020204030204" pitchFamily="34" charset="0"/>
              </a:rPr>
              <a:t>Keep that difference (as opposed to rebate it to the IRS)</a:t>
            </a:r>
          </a:p>
          <a:p>
            <a:pPr marL="800100" marR="0" lvl="1" indent="-342900" algn="just">
              <a:lnSpc>
                <a:spcPct val="107000"/>
              </a:lnSpc>
              <a:spcBef>
                <a:spcPts val="0"/>
              </a:spcBef>
              <a:spcAft>
                <a:spcPts val="1000"/>
              </a:spcAft>
              <a:buFont typeface="Symbol" panose="05050102010706020507" pitchFamily="18" charset="2"/>
              <a:buChar char=""/>
            </a:pPr>
            <a:r>
              <a:rPr lang="en-US" sz="1000" i="0" baseline="0" dirty="0">
                <a:effectLst/>
                <a:latin typeface="Calibri" panose="020F0502020204030204" pitchFamily="34" charset="0"/>
                <a:ea typeface="Calibri" panose="020F0502020204030204" pitchFamily="34" charset="0"/>
                <a:cs typeface="Calibri" panose="020F0502020204030204" pitchFamily="34" charset="0"/>
              </a:rPr>
              <a:t>Private use – The IRS expects that governmental issuers (like yourselves) will issue TE bonds primarily for governmental purposes.</a:t>
            </a:r>
          </a:p>
          <a:p>
            <a:pPr marL="1257300" marR="0" lvl="2" indent="-342900" algn="just">
              <a:lnSpc>
                <a:spcPct val="107000"/>
              </a:lnSpc>
              <a:spcBef>
                <a:spcPts val="0"/>
              </a:spcBef>
              <a:spcAft>
                <a:spcPts val="1000"/>
              </a:spcAft>
              <a:buFont typeface="Symbol" panose="05050102010706020507" pitchFamily="18" charset="2"/>
              <a:buChar char=""/>
            </a:pPr>
            <a:r>
              <a:rPr lang="en-US" sz="1000" i="0" baseline="0" dirty="0">
                <a:effectLst/>
                <a:latin typeface="Calibri" panose="020F0502020204030204" pitchFamily="34" charset="0"/>
                <a:ea typeface="Calibri" panose="020F0502020204030204" pitchFamily="34" charset="0"/>
                <a:cs typeface="Calibri" panose="020F0502020204030204" pitchFamily="34" charset="0"/>
              </a:rPr>
              <a:t>Here, we will discuss the rules re: how much of bond-financed facility may be used for other types of purposes</a:t>
            </a:r>
          </a:p>
          <a:p>
            <a:pPr marL="800100" marR="0" lvl="1" indent="-342900" algn="just">
              <a:lnSpc>
                <a:spcPct val="107000"/>
              </a:lnSpc>
              <a:spcBef>
                <a:spcPts val="0"/>
              </a:spcBef>
              <a:spcAft>
                <a:spcPts val="1000"/>
              </a:spcAft>
              <a:buFont typeface="Symbol" panose="05050102010706020507" pitchFamily="18" charset="2"/>
              <a:buChar char=""/>
            </a:pPr>
            <a:r>
              <a:rPr lang="en-US" sz="1000" i="0" baseline="0" dirty="0">
                <a:effectLst/>
                <a:latin typeface="Calibri" panose="020F0502020204030204" pitchFamily="34" charset="0"/>
                <a:ea typeface="Calibri" panose="020F0502020204030204" pitchFamily="34" charset="0"/>
                <a:cs typeface="Calibri" panose="020F0502020204030204" pitchFamily="34" charset="0"/>
              </a:rPr>
              <a:t>We’ll also briefly discuss the records you as an issuer must maintain in order to ensure compliance with these rules and survive an IRS audit</a:t>
            </a:r>
          </a:p>
          <a:p>
            <a:pPr marL="800100" marR="0" lvl="1" indent="-342900" algn="just">
              <a:lnSpc>
                <a:spcPct val="107000"/>
              </a:lnSpc>
              <a:spcBef>
                <a:spcPts val="0"/>
              </a:spcBef>
              <a:spcAft>
                <a:spcPts val="1000"/>
              </a:spcAft>
              <a:buFont typeface="Symbol" panose="05050102010706020507" pitchFamily="18" charset="2"/>
              <a:buChar char=""/>
            </a:pPr>
            <a:endParaRPr lang="en-US" sz="1000" i="0" baseline="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07000"/>
              </a:lnSpc>
              <a:spcBef>
                <a:spcPts val="0"/>
              </a:spcBef>
              <a:spcAft>
                <a:spcPts val="1000"/>
              </a:spcAft>
              <a:buFont typeface="Symbol" panose="05050102010706020507" pitchFamily="18" charset="2"/>
              <a:buChar char=""/>
            </a:pPr>
            <a:r>
              <a:rPr lang="en-US" sz="1000" i="0" baseline="0" dirty="0">
                <a:effectLst/>
                <a:latin typeface="Calibri" panose="020F0502020204030204" pitchFamily="34" charset="0"/>
                <a:ea typeface="Calibri" panose="020F0502020204030204" pitchFamily="34" charset="0"/>
                <a:cs typeface="Calibri" panose="020F0502020204030204" pitchFamily="34" charset="0"/>
              </a:rPr>
              <a:t>Second, my colleague Clare is going to discuss the federal securities laws that apply to publicly-sold bonds</a:t>
            </a:r>
          </a:p>
          <a:p>
            <a:pPr marL="800100" marR="0" lvl="1" indent="-342900" algn="just">
              <a:lnSpc>
                <a:spcPct val="107000"/>
              </a:lnSpc>
              <a:spcBef>
                <a:spcPts val="0"/>
              </a:spcBef>
              <a:spcAft>
                <a:spcPts val="1000"/>
              </a:spcAft>
              <a:buFont typeface="Symbol" panose="05050102010706020507" pitchFamily="18" charset="2"/>
              <a:buChar char=""/>
            </a:pPr>
            <a:r>
              <a:rPr lang="en-US" sz="1000" i="0" baseline="0" dirty="0">
                <a:effectLst/>
                <a:latin typeface="Calibri" panose="020F0502020204030204" pitchFamily="34" charset="0"/>
                <a:ea typeface="Calibri" panose="020F0502020204030204" pitchFamily="34" charset="0"/>
                <a:cs typeface="Calibri" panose="020F0502020204030204" pitchFamily="34" charset="0"/>
              </a:rPr>
              <a:t>She’ll be walking you through the federal antifraud provisions, and when and how they apply (broadly) to public statements made by municipal officers</a:t>
            </a:r>
          </a:p>
          <a:p>
            <a:pPr marL="800100" marR="0" lvl="1" indent="-342900" algn="just">
              <a:lnSpc>
                <a:spcPct val="107000"/>
              </a:lnSpc>
              <a:spcBef>
                <a:spcPts val="0"/>
              </a:spcBef>
              <a:spcAft>
                <a:spcPts val="1000"/>
              </a:spcAft>
              <a:buFont typeface="Symbol" panose="05050102010706020507" pitchFamily="18" charset="2"/>
              <a:buChar char=""/>
            </a:pPr>
            <a:r>
              <a:rPr lang="en-US" sz="1000" i="0" baseline="0" dirty="0">
                <a:effectLst/>
                <a:latin typeface="Calibri" panose="020F0502020204030204" pitchFamily="34" charset="0"/>
                <a:ea typeface="Calibri" panose="020F0502020204030204" pitchFamily="34" charset="0"/>
                <a:cs typeface="Calibri" panose="020F0502020204030204" pitchFamily="34" charset="0"/>
              </a:rPr>
              <a:t>And she’ll run through the rules for providing continuing annual disclosure, which all bond issuers sign up for when they issue publicly sold bonds</a:t>
            </a:r>
          </a:p>
          <a:p>
            <a:pPr marL="0" marR="0" lvl="0" indent="0" algn="just">
              <a:lnSpc>
                <a:spcPct val="107000"/>
              </a:lnSpc>
              <a:spcBef>
                <a:spcPts val="0"/>
              </a:spcBef>
              <a:spcAft>
                <a:spcPts val="1000"/>
              </a:spcAft>
              <a:buFont typeface="Symbol" panose="05050102010706020507" pitchFamily="18" charset="2"/>
              <a:buNone/>
            </a:pPr>
            <a:r>
              <a:rPr lang="en-US" sz="1000" i="0" baseline="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gn="just">
              <a:lnSpc>
                <a:spcPct val="107000"/>
              </a:lnSpc>
              <a:spcBef>
                <a:spcPts val="0"/>
              </a:spcBef>
              <a:spcAft>
                <a:spcPts val="1000"/>
              </a:spcAft>
              <a:buFont typeface="Symbol" panose="05050102010706020507" pitchFamily="18" charset="2"/>
              <a:buChar char=""/>
            </a:pPr>
            <a:r>
              <a:rPr lang="en-US" sz="1000" i="0" baseline="0" dirty="0">
                <a:effectLst/>
                <a:latin typeface="Calibri" panose="020F0502020204030204" pitchFamily="34" charset="0"/>
                <a:ea typeface="Calibri" panose="020F0502020204030204" pitchFamily="34" charset="0"/>
                <a:cs typeface="Calibri" panose="020F0502020204030204" pitchFamily="34" charset="0"/>
              </a:rPr>
              <a:t>We will try to leave time for your questions at the end. </a:t>
            </a:r>
          </a:p>
          <a:p>
            <a:endParaRPr lang="en-US" sz="1000" dirty="0"/>
          </a:p>
        </p:txBody>
      </p:sp>
      <p:sp>
        <p:nvSpPr>
          <p:cNvPr id="4" name="Slide Number Placeholder 3"/>
          <p:cNvSpPr>
            <a:spLocks noGrp="1"/>
          </p:cNvSpPr>
          <p:nvPr>
            <p:ph type="sldNum" sz="quarter" idx="10"/>
          </p:nvPr>
        </p:nvSpPr>
        <p:spPr/>
        <p:txBody>
          <a:bodyPr/>
          <a:lstStyle/>
          <a:p>
            <a:pPr defTabSz="924872">
              <a:defRPr/>
            </a:pPr>
            <a:fld id="{F82F23CE-42E8-4377-A389-6229A335D29C}" type="slidenum">
              <a:rPr lang="en-US">
                <a:solidFill>
                  <a:prstClr val="black"/>
                </a:solidFill>
                <a:latin typeface="Calibri" panose="020F0502020204030204"/>
              </a:rPr>
              <a:pPr defTabSz="924872">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6037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5</a:t>
            </a:fld>
            <a:endParaRPr lang="en-US" dirty="0"/>
          </a:p>
        </p:txBody>
      </p:sp>
    </p:spTree>
    <p:extLst>
      <p:ext uri="{BB962C8B-B14F-4D97-AF65-F5344CB8AC3E}">
        <p14:creationId xmlns:p14="http://schemas.microsoft.com/office/powerpoint/2010/main" val="413670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t>Starting</a:t>
            </a:r>
            <a:r>
              <a:rPr lang="en-US" sz="1000" baseline="0" dirty="0"/>
              <a:t> with a very basic point:  the ability to issue tax-exempt bonds is a significant benefit for municipalities</a:t>
            </a:r>
          </a:p>
          <a:p>
            <a:pPr marL="628650" lvl="1" indent="-171450">
              <a:buFont typeface="Arial" panose="020B0604020202020204" pitchFamily="34" charset="0"/>
              <a:buChar char="•"/>
            </a:pPr>
            <a:r>
              <a:rPr lang="en-US" sz="1000" baseline="0" dirty="0"/>
              <a:t>Because the interest investors earn on these bonds is excludable from gross income for federal income tax purposes, the issuer, can pay lower interest (or “yield”) over the life of the bonds than would be possible without the exemption.</a:t>
            </a:r>
          </a:p>
          <a:p>
            <a:pPr marL="171450" lvl="0" indent="-171450">
              <a:buFont typeface="Arial" panose="020B0604020202020204" pitchFamily="34" charset="0"/>
              <a:buChar char="•"/>
            </a:pPr>
            <a:endParaRPr lang="en-US" sz="1000" baseline="0" dirty="0"/>
          </a:p>
          <a:p>
            <a:pPr marL="171450" lvl="0" indent="-171450">
              <a:buFont typeface="Arial" panose="020B0604020202020204" pitchFamily="34" charset="0"/>
              <a:buChar char="•"/>
            </a:pPr>
            <a:r>
              <a:rPr lang="en-US" sz="1000" baseline="0" dirty="0"/>
              <a:t>But the exemption also means the federal government collects less in tax revenue.  </a:t>
            </a:r>
          </a:p>
          <a:p>
            <a:pPr marL="628650" lvl="1" indent="-171450">
              <a:buFont typeface="Arial" panose="020B0604020202020204" pitchFamily="34" charset="0"/>
              <a:buChar char="•"/>
            </a:pPr>
            <a:r>
              <a:rPr lang="en-US" sz="1000" baseline="0" dirty="0"/>
              <a:t>Thus, in the eyes of the feds, the tax exemption is a subsidy.</a:t>
            </a:r>
          </a:p>
          <a:p>
            <a:pPr marL="628650" lvl="1" indent="-171450">
              <a:buFont typeface="Arial" panose="020B0604020202020204" pitchFamily="34" charset="0"/>
              <a:buChar char="•"/>
            </a:pPr>
            <a:r>
              <a:rPr lang="en-US" sz="1000" baseline="0" dirty="0"/>
              <a:t>And where there is a subsidy, there are rules with which the beneficiary must comply to satisfy the federal government that the bonds are being used for an appropriate </a:t>
            </a:r>
            <a:r>
              <a:rPr lang="en-US" sz="1000" b="1" i="1" baseline="0" dirty="0"/>
              <a:t>governmental </a:t>
            </a:r>
            <a:r>
              <a:rPr lang="en-US" sz="1000" baseline="0" dirty="0"/>
              <a:t>purpose:</a:t>
            </a:r>
          </a:p>
          <a:p>
            <a:pPr marL="628650" lvl="1" indent="-171450">
              <a:buFont typeface="Arial" panose="020B0604020202020204" pitchFamily="34" charset="0"/>
              <a:buChar char="•"/>
            </a:pPr>
            <a:r>
              <a:rPr lang="en-US" sz="1000" b="0" i="0" kern="1200" baseline="0" dirty="0">
                <a:solidFill>
                  <a:schemeClr val="tx1"/>
                </a:solidFill>
                <a:effectLst/>
                <a:latin typeface="+mn-lt"/>
                <a:ea typeface="+mn-ea"/>
                <a:cs typeface="+mn-cs"/>
              </a:rPr>
              <a:t>Namely, projects that se</a:t>
            </a:r>
            <a:r>
              <a:rPr lang="en-US" sz="1000" b="0" i="0" kern="1200" dirty="0">
                <a:solidFill>
                  <a:schemeClr val="tx1"/>
                </a:solidFill>
                <a:effectLst/>
                <a:latin typeface="+mn-lt"/>
                <a:ea typeface="+mn-ea"/>
                <a:cs typeface="+mn-cs"/>
              </a:rPr>
              <a:t>rve the general public and are owned or operated by a governmental</a:t>
            </a:r>
            <a:r>
              <a:rPr lang="en-US" sz="1000" b="0" i="0" kern="1200" baseline="0" dirty="0">
                <a:solidFill>
                  <a:schemeClr val="tx1"/>
                </a:solidFill>
                <a:effectLst/>
                <a:latin typeface="+mn-lt"/>
                <a:ea typeface="+mn-ea"/>
                <a:cs typeface="+mn-cs"/>
              </a:rPr>
              <a:t> entity</a:t>
            </a:r>
            <a:r>
              <a:rPr lang="en-US" sz="1000" b="0" i="0" kern="1200" dirty="0">
                <a:solidFill>
                  <a:schemeClr val="tx1"/>
                </a:solidFill>
                <a:effectLst/>
                <a:latin typeface="+mn-lt"/>
                <a:ea typeface="+mn-ea"/>
                <a:cs typeface="+mn-cs"/>
              </a:rPr>
              <a:t>, such as municipal buildings, highways, and public infrastructure.</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The</a:t>
            </a:r>
            <a:r>
              <a:rPr lang="en-US" sz="1000" baseline="0" dirty="0"/>
              <a:t> Internal Revenue Code (or “IRC”)—and regulations promulgated under the IRC—are the applicable rules in this space, and they govern:</a:t>
            </a:r>
          </a:p>
          <a:p>
            <a:pPr marL="628650" lvl="1" indent="-171450">
              <a:buFont typeface="Arial" panose="020B0604020202020204" pitchFamily="34" charset="0"/>
              <a:buChar char="•"/>
            </a:pPr>
            <a:r>
              <a:rPr lang="en-US" sz="1000" baseline="0" dirty="0"/>
              <a:t>How municipal issuers may invest bond proceeds, and how much of any positive earnings they get to keep</a:t>
            </a:r>
          </a:p>
          <a:p>
            <a:pPr marL="628650" lvl="1" indent="-171450">
              <a:buFont typeface="Arial" panose="020B0604020202020204" pitchFamily="34" charset="0"/>
              <a:buChar char="•"/>
            </a:pPr>
            <a:r>
              <a:rPr lang="en-US" sz="1000" dirty="0"/>
              <a:t>What they</a:t>
            </a:r>
            <a:r>
              <a:rPr lang="en-US" sz="1000" baseline="0" dirty="0"/>
              <a:t> can spend bond proceeds on</a:t>
            </a:r>
          </a:p>
          <a:p>
            <a:pPr marL="1085850" lvl="2" indent="-171450">
              <a:buFont typeface="Arial" panose="020B0604020202020204" pitchFamily="34" charset="0"/>
              <a:buChar char="•"/>
            </a:pPr>
            <a:r>
              <a:rPr lang="en-US" sz="1000" baseline="0" dirty="0"/>
              <a:t>Relatedly, how any bond-financed facility or asset </a:t>
            </a:r>
            <a:r>
              <a:rPr lang="en-US" sz="1000" baseline="0" dirty="0" smtClean="0"/>
              <a:t>can </a:t>
            </a:r>
            <a:r>
              <a:rPr lang="en-US" sz="1000" baseline="0" dirty="0"/>
              <a:t>used </a:t>
            </a:r>
            <a:r>
              <a:rPr lang="en-US" sz="1000" i="1" baseline="0" dirty="0"/>
              <a:t>after it is built and put into service</a:t>
            </a:r>
          </a:p>
          <a:p>
            <a:pPr marL="628650" lvl="1" indent="-171450">
              <a:buFont typeface="Arial" panose="020B0604020202020204" pitchFamily="34" charset="0"/>
              <a:buChar char="•"/>
            </a:pPr>
            <a:r>
              <a:rPr lang="en-US" sz="1000" baseline="0" dirty="0"/>
              <a:t>And what records the bond issuer must retain (and for how long)</a:t>
            </a:r>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6</a:t>
            </a:fld>
            <a:endParaRPr lang="en-US" dirty="0"/>
          </a:p>
        </p:txBody>
      </p:sp>
    </p:spTree>
    <p:extLst>
      <p:ext uri="{BB962C8B-B14F-4D97-AF65-F5344CB8AC3E}">
        <p14:creationId xmlns:p14="http://schemas.microsoft.com/office/powerpoint/2010/main" val="297397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a:solidFill>
                  <a:schemeClr val="accent3"/>
                </a:solidFill>
                <a:latin typeface="+mn-lt"/>
                <a:ea typeface="+mn-ea"/>
                <a:cs typeface="+mn-cs"/>
              </a:rPr>
              <a:t>Let’s start with those </a:t>
            </a:r>
            <a:r>
              <a:rPr lang="en-US" sz="1000" baseline="0" dirty="0"/>
              <a:t>investment limitations, which exist because (again) the point of TE bonds is to finance projects with a governmental purpose, not to allow municipal governments to earn </a:t>
            </a:r>
            <a:r>
              <a:rPr lang="en-US" sz="1000" b="1" i="1" baseline="0" dirty="0"/>
              <a:t>arbitrage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i="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t>By “arbitrage,” I mean </a:t>
            </a:r>
            <a:r>
              <a:rPr lang="en-US" sz="1000" kern="1200" dirty="0">
                <a:solidFill>
                  <a:schemeClr val="accent3"/>
                </a:solidFill>
                <a:latin typeface="+mn-lt"/>
                <a:ea typeface="+mn-ea"/>
                <a:cs typeface="+mn-cs"/>
              </a:rPr>
              <a:t>the ability to earn yield by borrowing money at a lower rate (by issuing tax-exempt bonds) and investing it in</a:t>
            </a:r>
            <a:r>
              <a:rPr lang="en-US" sz="1000" kern="1200" baseline="0" dirty="0">
                <a:solidFill>
                  <a:schemeClr val="accent3"/>
                </a:solidFill>
                <a:latin typeface="+mn-lt"/>
                <a:ea typeface="+mn-ea"/>
                <a:cs typeface="+mn-cs"/>
              </a:rPr>
              <a:t> higher-yielding taxable obligation</a:t>
            </a:r>
            <a:endParaRPr lang="en-US" sz="1000" kern="1200" dirty="0">
              <a:solidFill>
                <a:schemeClr val="accent3"/>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accent3"/>
                </a:solidFill>
                <a:latin typeface="+mn-lt"/>
                <a:ea typeface="+mn-ea"/>
                <a:cs typeface="+mn-cs"/>
              </a:rPr>
              <a:t>Positive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accent3"/>
                </a:solidFill>
                <a:latin typeface="+mn-lt"/>
                <a:ea typeface="+mn-ea"/>
                <a:cs typeface="+mn-cs"/>
              </a:rPr>
              <a:t>Negative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a:solidFill>
                <a:schemeClr val="accent3"/>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accent3"/>
                </a:solidFill>
                <a:latin typeface="+mn-lt"/>
                <a:ea typeface="+mn-ea"/>
                <a:cs typeface="+mn-cs"/>
              </a:rPr>
              <a:t>There are two sets of rules that apply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t>First, there are yield restriction rules which answer the question of, “Are, as an issuer, allowed to earn any positive arbitrage through investing the gross proceeds of the bond issuance”?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t>Second, there are rebate rules which answer the question of, “If you earned positive arbitrage, are you allowed to keep it or do you have to return it to the IRS”?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t>Important definition: </a:t>
            </a:r>
            <a:r>
              <a:rPr lang="en-US" sz="1000" b="0" i="1" u="sng" baseline="0" dirty="0"/>
              <a:t>gross proceeds</a:t>
            </a:r>
            <a:r>
              <a:rPr lang="en-US" sz="1000" b="0" i="0" u="none" baseline="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baseline="0" dirty="0"/>
              <a:t>means (first and foremost) the sale proceeds you receive when you sell bonds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baseline="0" dirty="0"/>
              <a:t>but also includes the investment earnings themselves,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baseline="0" dirty="0"/>
              <a:t>any other funds that are a source of payment for the bonds (such as debt service and reserve funds)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u="none" baseline="0" dirty="0"/>
              <a:t>[</a:t>
            </a:r>
            <a:r>
              <a:rPr lang="en-US" sz="1000" i="1" dirty="0"/>
              <a:t>Gross proceeds –</a:t>
            </a:r>
          </a:p>
          <a:p>
            <a:pPr lvl="1">
              <a:buFont typeface="Arial" panose="020B0604020202020204" pitchFamily="34" charset="0"/>
              <a:buChar char="•"/>
            </a:pPr>
            <a:r>
              <a:rPr lang="en-US" sz="1000" i="1" dirty="0">
                <a:solidFill>
                  <a:schemeClr val="accent3"/>
                </a:solidFill>
              </a:rPr>
              <a:t>Sale proceeds</a:t>
            </a:r>
          </a:p>
          <a:p>
            <a:pPr lvl="2">
              <a:buFont typeface="Arial" panose="020B0604020202020204" pitchFamily="34" charset="0"/>
              <a:buChar char="•"/>
            </a:pPr>
            <a:r>
              <a:rPr lang="en-US" sz="1000" i="1" dirty="0">
                <a:solidFill>
                  <a:schemeClr val="accent3"/>
                </a:solidFill>
              </a:rPr>
              <a:t>Amount received from the sale of the bonds (Issue Price)</a:t>
            </a:r>
          </a:p>
          <a:p>
            <a:pPr lvl="2">
              <a:buFont typeface="Arial" panose="020B0604020202020204" pitchFamily="34" charset="0"/>
              <a:buChar char="•"/>
            </a:pPr>
            <a:r>
              <a:rPr lang="en-US" sz="1000" i="1" dirty="0">
                <a:solidFill>
                  <a:schemeClr val="accent3"/>
                </a:solidFill>
              </a:rPr>
              <a:t>Includes amounts used for underwriter’s discount</a:t>
            </a:r>
          </a:p>
          <a:p>
            <a:pPr lvl="1">
              <a:buFont typeface="Arial" panose="020B0604020202020204" pitchFamily="34" charset="0"/>
              <a:buChar char="•"/>
            </a:pPr>
            <a:r>
              <a:rPr lang="en-US" sz="1000" i="1" dirty="0">
                <a:solidFill>
                  <a:schemeClr val="accent3"/>
                </a:solidFill>
              </a:rPr>
              <a:t>Investment proceeds:</a:t>
            </a:r>
            <a:r>
              <a:rPr lang="en-US" sz="1000" i="1" baseline="0" dirty="0">
                <a:solidFill>
                  <a:schemeClr val="accent3"/>
                </a:solidFill>
              </a:rPr>
              <a:t> earnings from investments or reinvestment of proceeds</a:t>
            </a:r>
            <a:endParaRPr lang="en-US" sz="1000" i="1" dirty="0">
              <a:solidFill>
                <a:schemeClr val="accent3"/>
              </a:solidFill>
            </a:endParaRPr>
          </a:p>
          <a:p>
            <a:pPr lvl="1">
              <a:buFont typeface="Arial" panose="020B0604020202020204" pitchFamily="34" charset="0"/>
              <a:buChar char="•"/>
            </a:pPr>
            <a:r>
              <a:rPr lang="en-US" sz="1000" i="1" dirty="0">
                <a:solidFill>
                  <a:schemeClr val="accent3"/>
                </a:solidFill>
              </a:rPr>
              <a:t>Transferred proceeds</a:t>
            </a:r>
          </a:p>
          <a:p>
            <a:pPr lvl="2">
              <a:buFont typeface="Arial" panose="020B0604020202020204" pitchFamily="34" charset="0"/>
              <a:buChar char="•"/>
            </a:pPr>
            <a:r>
              <a:rPr lang="en-US" sz="1000" i="1" dirty="0">
                <a:solidFill>
                  <a:schemeClr val="accent3"/>
                </a:solidFill>
              </a:rPr>
              <a:t>Only applies in refundings</a:t>
            </a:r>
          </a:p>
          <a:p>
            <a:pPr lvl="2">
              <a:buFont typeface="Arial" panose="020B0604020202020204" pitchFamily="34" charset="0"/>
              <a:buChar char="•"/>
            </a:pPr>
            <a:r>
              <a:rPr lang="en-US" sz="1000" i="1" dirty="0">
                <a:solidFill>
                  <a:schemeClr val="accent3"/>
                </a:solidFill>
              </a:rPr>
              <a:t>These are proceeds</a:t>
            </a:r>
            <a:r>
              <a:rPr lang="en-US" sz="1000" i="1" baseline="0" dirty="0">
                <a:solidFill>
                  <a:schemeClr val="accent3"/>
                </a:solidFill>
              </a:rPr>
              <a:t> of a refunded issue that remain unexpended after refunding</a:t>
            </a:r>
          </a:p>
          <a:p>
            <a:pPr lvl="2">
              <a:buFont typeface="Arial" panose="020B0604020202020204" pitchFamily="34" charset="0"/>
              <a:buChar char="•"/>
            </a:pPr>
            <a:r>
              <a:rPr lang="en-US" sz="1000" i="1" baseline="0" dirty="0">
                <a:solidFill>
                  <a:schemeClr val="accent3"/>
                </a:solidFill>
              </a:rPr>
              <a:t>Treated as transferred to the refunding bonds</a:t>
            </a:r>
            <a:endParaRPr lang="en-US" sz="1000" i="1" dirty="0">
              <a:solidFill>
                <a:schemeClr val="accent3"/>
              </a:solidFill>
            </a:endParaRPr>
          </a:p>
          <a:p>
            <a:pPr lvl="2">
              <a:buFont typeface="Arial" panose="020B0604020202020204" pitchFamily="34" charset="0"/>
              <a:buChar char="•"/>
            </a:pPr>
            <a:r>
              <a:rPr lang="en-US" sz="1000" i="1" dirty="0">
                <a:solidFill>
                  <a:schemeClr val="accent3"/>
                </a:solidFill>
              </a:rPr>
              <a:t>Tax documentation at closing will describe any expected transferred proceeds</a:t>
            </a:r>
          </a:p>
          <a:p>
            <a:pPr lvl="1">
              <a:buFont typeface="Arial" panose="020B0604020202020204" pitchFamily="34" charset="0"/>
              <a:buChar char="•"/>
            </a:pPr>
            <a:r>
              <a:rPr lang="en-US" sz="1000" i="1" dirty="0">
                <a:solidFill>
                  <a:schemeClr val="accent3"/>
                </a:solidFill>
              </a:rPr>
              <a:t>Replacement proceeds</a:t>
            </a:r>
          </a:p>
          <a:p>
            <a:pPr lvl="2">
              <a:buFont typeface="Arial" panose="020B0604020202020204" pitchFamily="34" charset="0"/>
              <a:buChar char="•"/>
            </a:pPr>
            <a:r>
              <a:rPr lang="en-US" sz="1000" i="1" dirty="0">
                <a:solidFill>
                  <a:schemeClr val="accent3"/>
                </a:solidFill>
              </a:rPr>
              <a:t>Debt Service Funds</a:t>
            </a:r>
          </a:p>
          <a:p>
            <a:pPr lvl="2">
              <a:buFont typeface="Arial" panose="020B0604020202020204" pitchFamily="34" charset="0"/>
              <a:buChar char="•"/>
            </a:pPr>
            <a:r>
              <a:rPr lang="en-US" sz="1000" i="1" dirty="0">
                <a:solidFill>
                  <a:schemeClr val="accent3"/>
                </a:solidFill>
              </a:rPr>
              <a:t>Reserve Funds</a:t>
            </a:r>
          </a:p>
          <a:p>
            <a:pPr lvl="2">
              <a:buFont typeface="Arial" panose="020B0604020202020204" pitchFamily="34" charset="0"/>
              <a:buChar char="•"/>
            </a:pPr>
            <a:r>
              <a:rPr lang="en-US" sz="1000" i="1" dirty="0">
                <a:solidFill>
                  <a:schemeClr val="accent3"/>
                </a:solidFill>
              </a:rPr>
              <a:t>Other amounts that are pledged or expected to be used to pay debt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accent3"/>
              </a:solidFill>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7</a:t>
            </a:fld>
            <a:endParaRPr lang="en-US" dirty="0"/>
          </a:p>
        </p:txBody>
      </p:sp>
    </p:spTree>
    <p:extLst>
      <p:ext uri="{BB962C8B-B14F-4D97-AF65-F5344CB8AC3E}">
        <p14:creationId xmlns:p14="http://schemas.microsoft.com/office/powerpoint/2010/main" val="126994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dirty="0"/>
              <a:t>Starting</a:t>
            </a:r>
            <a:r>
              <a:rPr lang="en-US" sz="1000" baseline="0" dirty="0"/>
              <a:t> with the first test: the </a:t>
            </a:r>
            <a:r>
              <a:rPr lang="en-US" sz="1000" dirty="0"/>
              <a:t>Yield restriction rule</a:t>
            </a:r>
          </a:p>
          <a:p>
            <a:pPr marL="171450" lvl="0" indent="-171450">
              <a:buFont typeface="Arial" panose="020B0604020202020204" pitchFamily="34" charset="0"/>
              <a:buChar char="•"/>
            </a:pPr>
            <a:endParaRPr lang="en-US" sz="1000" dirty="0"/>
          </a:p>
          <a:p>
            <a:pPr marL="171450" lvl="0" indent="-171450">
              <a:buFont typeface="Arial" panose="020B0604020202020204" pitchFamily="34" charset="0"/>
              <a:buChar char="•"/>
            </a:pPr>
            <a:r>
              <a:rPr lang="en-US" sz="1000" dirty="0"/>
              <a:t>General rule:</a:t>
            </a:r>
            <a:r>
              <a:rPr lang="en-US" sz="1000" baseline="0" dirty="0"/>
              <a:t> is that investment of gross proceeds must be yield restricted</a:t>
            </a:r>
          </a:p>
          <a:p>
            <a:pPr marL="628650" lvl="1" indent="-171450">
              <a:buFont typeface="Arial" panose="020B0604020202020204" pitchFamily="34" charset="0"/>
              <a:buChar char="•"/>
            </a:pPr>
            <a:r>
              <a:rPr lang="en-US" sz="1000" dirty="0">
                <a:solidFill>
                  <a:schemeClr val="accent3"/>
                </a:solidFill>
              </a:rPr>
              <a:t>In other words, the </a:t>
            </a:r>
            <a:r>
              <a:rPr lang="en-US" sz="1000" dirty="0" smtClean="0">
                <a:solidFill>
                  <a:schemeClr val="accent3"/>
                </a:solidFill>
              </a:rPr>
              <a:t>proceeds </a:t>
            </a:r>
            <a:r>
              <a:rPr lang="en-US" sz="1000" dirty="0">
                <a:solidFill>
                  <a:schemeClr val="accent3"/>
                </a:solidFill>
              </a:rPr>
              <a:t>may not be invested at a yield that is materially higher than the yield on the bonds</a:t>
            </a:r>
          </a:p>
          <a:p>
            <a:pPr marL="1085850" lvl="2" indent="-171450">
              <a:buFont typeface="Arial" panose="020B0604020202020204" pitchFamily="34" charset="0"/>
              <a:buChar char="•"/>
            </a:pPr>
            <a:r>
              <a:rPr lang="en-US" sz="1000" dirty="0">
                <a:solidFill>
                  <a:schemeClr val="accent3"/>
                </a:solidFill>
              </a:rPr>
              <a:t>Allowable spread</a:t>
            </a:r>
            <a:r>
              <a:rPr lang="en-US" sz="1000" baseline="0" dirty="0">
                <a:solidFill>
                  <a:schemeClr val="accent3"/>
                </a:solidFill>
              </a:rPr>
              <a:t> depends on type of investment – but general rule is </a:t>
            </a:r>
            <a:r>
              <a:rPr lang="en-US" sz="1000" dirty="0">
                <a:solidFill>
                  <a:schemeClr val="accent3"/>
                </a:solidFill>
              </a:rPr>
              <a:t>1/8 of 1%</a:t>
            </a:r>
          </a:p>
          <a:p>
            <a:pPr marL="628650" lvl="1" indent="-171450">
              <a:buFont typeface="Arial" panose="020B0604020202020204" pitchFamily="34" charset="0"/>
              <a:buChar char="•"/>
            </a:pPr>
            <a:r>
              <a:rPr lang="en-US" sz="1000" dirty="0"/>
              <a:t>For</a:t>
            </a:r>
            <a:r>
              <a:rPr lang="en-US" sz="1000" baseline="0" dirty="0"/>
              <a:t> fixed rate issues, the bond yield (o</a:t>
            </a:r>
            <a:r>
              <a:rPr lang="en-US" sz="1000" dirty="0"/>
              <a:t>r “arbitrage yield”) is determined at closing and will be included in the tax certificate and on the Form 8038 or 8038G</a:t>
            </a:r>
          </a:p>
          <a:p>
            <a:pPr marL="171450" lvl="0" indent="-171450">
              <a:buFont typeface="Arial" panose="020B0604020202020204" pitchFamily="34" charset="0"/>
              <a:buChar char="•"/>
            </a:pPr>
            <a:endParaRPr lang="en-US" sz="1000" dirty="0"/>
          </a:p>
          <a:p>
            <a:pPr marL="171450" lvl="0" indent="-171450">
              <a:buFont typeface="Arial" panose="020B0604020202020204" pitchFamily="34" charset="0"/>
              <a:buChar char="•"/>
            </a:pPr>
            <a:r>
              <a:rPr lang="en-US" sz="1000" dirty="0"/>
              <a:t>Fortunately for issuers,</a:t>
            </a:r>
            <a:r>
              <a:rPr lang="en-US" sz="1000" baseline="0" dirty="0"/>
              <a:t> there are several exceptions to the general rule</a:t>
            </a:r>
          </a:p>
          <a:p>
            <a:pPr marL="628650" lvl="1" indent="-171450">
              <a:buFont typeface="Arial" panose="020B0604020202020204" pitchFamily="34" charset="0"/>
              <a:buChar char="•"/>
            </a:pPr>
            <a:r>
              <a:rPr lang="en-US" sz="1000" baseline="0" dirty="0"/>
              <a:t>That is, there are circumstances in which the issuer does </a:t>
            </a:r>
            <a:r>
              <a:rPr lang="en-US" sz="1000" i="1" baseline="0" dirty="0"/>
              <a:t>not</a:t>
            </a:r>
            <a:r>
              <a:rPr lang="en-US" sz="1000" i="0" baseline="0" dirty="0"/>
              <a:t> need to yield restrict and can earn a yield higher than the yield on the bonds</a:t>
            </a:r>
          </a:p>
          <a:p>
            <a:pPr marL="628650" lvl="1" indent="-171450">
              <a:buFont typeface="Arial" panose="020B0604020202020204" pitchFamily="34" charset="0"/>
              <a:buChar char="•"/>
            </a:pPr>
            <a:endParaRPr lang="en-US" sz="1000" dirty="0"/>
          </a:p>
          <a:p>
            <a:pPr marL="171450" lvl="0" indent="-171450">
              <a:buFont typeface="Arial" panose="020B0604020202020204" pitchFamily="34" charset="0"/>
              <a:buChar char="•"/>
            </a:pPr>
            <a:r>
              <a:rPr lang="en-US" sz="1000" dirty="0"/>
              <a:t>What are these exceptions?</a:t>
            </a:r>
          </a:p>
          <a:p>
            <a:pPr marL="171450" lvl="0" indent="-171450">
              <a:buFont typeface="Arial" panose="020B0604020202020204" pitchFamily="34" charset="0"/>
              <a:buChar char="•"/>
            </a:pPr>
            <a:endParaRPr lang="en-US" sz="1000" dirty="0"/>
          </a:p>
          <a:p>
            <a:pPr marL="628650" lvl="1" indent="-171450">
              <a:buFont typeface="Arial" panose="020B0604020202020204" pitchFamily="34" charset="0"/>
              <a:buChar char="•"/>
            </a:pPr>
            <a:r>
              <a:rPr lang="en-US" sz="1000" dirty="0"/>
              <a:t>“Minor portion” rule</a:t>
            </a:r>
            <a:r>
              <a:rPr lang="en-US" sz="1000" baseline="0" dirty="0"/>
              <a:t> allows higher yield investments on the lesser of (i) 5% of issue proceeds </a:t>
            </a:r>
            <a:r>
              <a:rPr lang="en-US" sz="1000" i="1" baseline="0" dirty="0"/>
              <a:t>or (ii)</a:t>
            </a:r>
            <a:r>
              <a:rPr lang="en-US" sz="1000" baseline="0" dirty="0"/>
              <a:t> $100K</a:t>
            </a:r>
          </a:p>
          <a:p>
            <a:pPr marL="628650" lvl="1" indent="-171450">
              <a:buFont typeface="Arial" panose="020B0604020202020204" pitchFamily="34" charset="0"/>
              <a:buChar char="•"/>
            </a:pPr>
            <a:endParaRPr lang="en-US" sz="1000" baseline="0" dirty="0"/>
          </a:p>
          <a:p>
            <a:pPr marL="628650" lvl="1" indent="-171450">
              <a:buFont typeface="Arial" panose="020B0604020202020204" pitchFamily="34" charset="0"/>
              <a:buChar char="•"/>
            </a:pPr>
            <a:r>
              <a:rPr lang="en-US" sz="1000" baseline="0" dirty="0"/>
              <a:t>Likewise, </a:t>
            </a:r>
            <a:r>
              <a:rPr lang="en-US" sz="1000" baseline="0" dirty="0" smtClean="0"/>
              <a:t>proceeds may </a:t>
            </a:r>
            <a:r>
              <a:rPr lang="en-US" sz="1000" baseline="0" dirty="0"/>
              <a:t>be invested without yield restriction as part of a reasonably required reserve </a:t>
            </a:r>
            <a:r>
              <a:rPr lang="en-US" sz="1000" baseline="0" dirty="0" smtClean="0"/>
              <a:t>fund</a:t>
            </a:r>
          </a:p>
          <a:p>
            <a:pPr marL="1085850" lvl="2" indent="-171450">
              <a:buFont typeface="Arial" panose="020B0604020202020204" pitchFamily="34" charset="0"/>
              <a:buChar char="•"/>
            </a:pPr>
            <a:r>
              <a:rPr lang="en-US" sz="1000" baseline="0" dirty="0" smtClean="0"/>
              <a:t>Reserve fund – fund where you keep gross proceeds used as security for repayment revenue bonds (not GO bonds)</a:t>
            </a:r>
          </a:p>
          <a:p>
            <a:pPr marL="1085850" lvl="2" indent="-171450">
              <a:buFont typeface="Arial" panose="020B0604020202020204" pitchFamily="34" charset="0"/>
              <a:buChar char="•"/>
            </a:pPr>
            <a:r>
              <a:rPr lang="en-US" sz="1000" baseline="0" dirty="0" smtClean="0"/>
              <a:t>[</a:t>
            </a:r>
            <a:r>
              <a:rPr lang="en-US" sz="1000" i="1" baseline="0" dirty="0" smtClean="0"/>
              <a:t>To be “reasonably required,” cannot exceed the least of</a:t>
            </a:r>
          </a:p>
          <a:p>
            <a:pPr marL="1543050" lvl="3" indent="-171450">
              <a:buFont typeface="Arial" panose="020B0604020202020204" pitchFamily="34" charset="0"/>
              <a:buChar char="•"/>
            </a:pPr>
            <a:r>
              <a:rPr lang="en-US" sz="1000" i="1" baseline="0" dirty="0" smtClean="0"/>
              <a:t>(i) 10% of the stated Principal amount of the Bond Issue</a:t>
            </a:r>
          </a:p>
          <a:p>
            <a:pPr marL="1543050" lvl="3" indent="-171450">
              <a:buFont typeface="Arial" panose="020B0604020202020204" pitchFamily="34" charset="0"/>
              <a:buChar char="•"/>
            </a:pPr>
            <a:r>
              <a:rPr lang="en-US" sz="1000" i="1" baseline="0" dirty="0" smtClean="0"/>
              <a:t>(ii) the maximum annual Principal and Interest requirements of the Bonds, or </a:t>
            </a:r>
          </a:p>
          <a:p>
            <a:pPr marL="1543050" lvl="3" indent="-171450">
              <a:buFont typeface="Arial" panose="020B0604020202020204" pitchFamily="34" charset="0"/>
              <a:buChar char="•"/>
            </a:pPr>
            <a:r>
              <a:rPr lang="en-US" sz="1000" i="1" baseline="0" dirty="0" smtClean="0"/>
              <a:t>(iii) 125% of the average annual Debt Service requirements of the Bonds.]</a:t>
            </a:r>
          </a:p>
          <a:p>
            <a:pPr marL="628650" lvl="1" indent="-171450">
              <a:buFont typeface="Arial" panose="020B0604020202020204" pitchFamily="34" charset="0"/>
              <a:buChar char="•"/>
            </a:pPr>
            <a:endParaRPr lang="en-US" sz="1000" baseline="0" dirty="0"/>
          </a:p>
          <a:p>
            <a:pPr marL="628650" lvl="1" indent="-171450">
              <a:buFont typeface="Arial" panose="020B0604020202020204" pitchFamily="34" charset="0"/>
              <a:buChar char="•"/>
            </a:pPr>
            <a:r>
              <a:rPr lang="en-US" sz="1000" baseline="0" dirty="0"/>
              <a:t>Yield restriction rules do not apply to certain types of tax-exempt bonds that are expressly excluded from the rule by law, such as d</a:t>
            </a:r>
            <a:r>
              <a:rPr lang="en-US" sz="1000" dirty="0">
                <a:solidFill>
                  <a:schemeClr val="tx1"/>
                </a:solidFill>
              </a:rPr>
              <a:t>emand deposit SLGS or certain tax-exempt money market funds</a:t>
            </a:r>
          </a:p>
          <a:p>
            <a:pPr marL="1085850" lvl="2" indent="-171450">
              <a:buFont typeface="Arial" panose="020B0604020202020204" pitchFamily="34" charset="0"/>
              <a:buChar char="•"/>
            </a:pPr>
            <a:r>
              <a:rPr lang="en-US" sz="1000" b="0" i="1" kern="1200" dirty="0">
                <a:solidFill>
                  <a:schemeClr val="accent3"/>
                </a:solidFill>
                <a:effectLst/>
                <a:latin typeface="+mn-lt"/>
                <a:ea typeface="+mn-ea"/>
                <a:cs typeface="+mn-cs"/>
              </a:rPr>
              <a:t>[</a:t>
            </a:r>
            <a:r>
              <a:rPr lang="en-US" sz="1000" b="0" i="1" kern="1200" dirty="0">
                <a:solidFill>
                  <a:schemeClr val="tx1"/>
                </a:solidFill>
                <a:effectLst/>
                <a:latin typeface="+mn-lt"/>
                <a:ea typeface="+mn-ea"/>
                <a:cs typeface="+mn-cs"/>
              </a:rPr>
              <a:t>State and Local Government Series (SLGS) securities are non-marketable U.S. Treasury securities sold directly to state and local government issuers.]</a:t>
            </a:r>
          </a:p>
          <a:p>
            <a:pPr marL="628650" lvl="1" indent="-171450">
              <a:buFont typeface="Arial" panose="020B0604020202020204" pitchFamily="34" charset="0"/>
              <a:buChar char="•"/>
            </a:pPr>
            <a:endParaRPr lang="en-US" sz="10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000" b="0" i="0" kern="1200" dirty="0">
                <a:solidFill>
                  <a:schemeClr val="tx1"/>
                </a:solidFill>
                <a:effectLst/>
                <a:latin typeface="+mn-lt"/>
                <a:ea typeface="+mn-ea"/>
                <a:cs typeface="+mn-cs"/>
              </a:rPr>
              <a:t>Lastly</a:t>
            </a:r>
            <a:r>
              <a:rPr lang="en-US" sz="1000" b="0" i="0" kern="1200" baseline="0" dirty="0">
                <a:solidFill>
                  <a:schemeClr val="tx1"/>
                </a:solidFill>
                <a:effectLst/>
                <a:latin typeface="+mn-lt"/>
                <a:ea typeface="+mn-ea"/>
                <a:cs typeface="+mn-cs"/>
              </a:rPr>
              <a:t>—and this it the most common exception—issuers may invest proceeds without yield restriction during specified “temporary periods”</a:t>
            </a:r>
            <a:endParaRPr lang="en-US" sz="1000" i="0" dirty="0"/>
          </a:p>
          <a:p>
            <a:pPr lvl="1">
              <a:lnSpc>
                <a:spcPct val="90000"/>
              </a:lnSpc>
              <a:spcAft>
                <a:spcPts val="1200"/>
              </a:spcAft>
            </a:pPr>
            <a:endParaRPr lang="en-US" sz="1000" dirty="0">
              <a:solidFill>
                <a:schemeClr val="tx1"/>
              </a:solidFill>
            </a:endParaRPr>
          </a:p>
          <a:p>
            <a:pPr lvl="1">
              <a:lnSpc>
                <a:spcPct val="90000"/>
              </a:lnSpc>
              <a:spcAft>
                <a:spcPts val="1200"/>
              </a:spcAft>
              <a:buFont typeface="Arial" panose="020B0604020202020204" pitchFamily="34" charset="0"/>
              <a:buChar char="•"/>
            </a:pPr>
            <a:endParaRPr lang="en-US" sz="1000" dirty="0">
              <a:solidFill>
                <a:schemeClr val="tx1"/>
              </a:solidFill>
            </a:endParaRPr>
          </a:p>
          <a:p>
            <a:pPr lvl="1"/>
            <a:endParaRPr lang="en-US" sz="1000" dirty="0"/>
          </a:p>
          <a:p>
            <a:pPr lvl="1"/>
            <a:endParaRPr lang="en-US" sz="1000" dirty="0"/>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8</a:t>
            </a:fld>
            <a:endParaRPr lang="en-US" dirty="0"/>
          </a:p>
        </p:txBody>
      </p:sp>
    </p:spTree>
    <p:extLst>
      <p:ext uri="{BB962C8B-B14F-4D97-AF65-F5344CB8AC3E}">
        <p14:creationId xmlns:p14="http://schemas.microsoft.com/office/powerpoint/2010/main" val="2406815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dirty="0"/>
              <a:t>What are the temporary period exceptions?</a:t>
            </a:r>
          </a:p>
          <a:p>
            <a:pPr marL="628650" lvl="1" indent="-171450">
              <a:buFont typeface="Arial" panose="020B0604020202020204" pitchFamily="34" charset="0"/>
              <a:buChar char="•"/>
            </a:pPr>
            <a:endParaRPr lang="en-US" sz="1000" dirty="0"/>
          </a:p>
          <a:p>
            <a:pPr marL="171450" lvl="0" indent="-171450">
              <a:buFont typeface="Arial" panose="020B0604020202020204" pitchFamily="34" charset="0"/>
              <a:buChar char="•"/>
            </a:pPr>
            <a:r>
              <a:rPr lang="en-US" sz="1000" b="1" i="1" dirty="0"/>
              <a:t>Project funds </a:t>
            </a:r>
            <a:r>
              <a:rPr lang="en-US" sz="1000" dirty="0"/>
              <a:t>do</a:t>
            </a:r>
            <a:r>
              <a:rPr lang="en-US" sz="1000" baseline="0" dirty="0"/>
              <a:t> not need to be yield restricted for up to three years </a:t>
            </a:r>
            <a:r>
              <a:rPr lang="en-US" sz="1000" i="1" baseline="0" dirty="0"/>
              <a:t>if</a:t>
            </a:r>
            <a:r>
              <a:rPr lang="en-US" sz="1000" i="0" baseline="0" dirty="0"/>
              <a:t> </a:t>
            </a:r>
            <a:r>
              <a:rPr lang="en-US" sz="1000" b="1" i="0" baseline="0" dirty="0"/>
              <a:t>[see slide]</a:t>
            </a:r>
          </a:p>
          <a:p>
            <a:pPr marL="628650" lvl="1" indent="-171450">
              <a:buFont typeface="Arial" panose="020B0604020202020204" pitchFamily="34" charset="0"/>
              <a:buChar char="•"/>
            </a:pPr>
            <a:r>
              <a:rPr lang="en-US" sz="1000" dirty="0"/>
              <a:t>This</a:t>
            </a:r>
            <a:r>
              <a:rPr lang="en-US" sz="1000" baseline="0" dirty="0"/>
              <a:t> rule recognizes that bond proceeds are not generally spent immediately for construction projects</a:t>
            </a:r>
          </a:p>
          <a:p>
            <a:pPr marL="628650" lvl="1" indent="-171450">
              <a:buFont typeface="Arial" panose="020B0604020202020204" pitchFamily="34" charset="0"/>
              <a:buChar char="•"/>
            </a:pPr>
            <a:r>
              <a:rPr lang="en-US" sz="1000" baseline="0" dirty="0"/>
              <a:t>Provides administrative ease for issuer in interest rate environment where short-term investment yields exceed bond yield</a:t>
            </a:r>
          </a:p>
          <a:p>
            <a:pPr marL="628650" lvl="1" indent="-171450">
              <a:buFont typeface="Arial" panose="020B0604020202020204" pitchFamily="34" charset="0"/>
              <a:buChar char="•"/>
            </a:pPr>
            <a:r>
              <a:rPr lang="en-US" sz="1000" baseline="0" dirty="0"/>
              <a:t>Temporary period can be extended to five years with a certification from the issuer and a licensed architect that a longer period is necessary to complete the project</a:t>
            </a:r>
            <a:endParaRPr lang="en-US" sz="1000" dirty="0"/>
          </a:p>
          <a:p>
            <a:pPr marL="171450" lvl="0" indent="-171450">
              <a:buFont typeface="Arial" panose="020B0604020202020204" pitchFamily="34" charset="0"/>
              <a:buChar char="•"/>
            </a:pPr>
            <a:endParaRPr lang="en-US" sz="1000" dirty="0"/>
          </a:p>
          <a:p>
            <a:pPr marL="171450" lvl="0" indent="-171450">
              <a:buFont typeface="Arial" panose="020B0604020202020204" pitchFamily="34" charset="0"/>
              <a:buChar char="•"/>
            </a:pPr>
            <a:r>
              <a:rPr lang="en-US" sz="1000" dirty="0"/>
              <a:t>Likewise, funds in a </a:t>
            </a:r>
            <a:r>
              <a:rPr lang="en-US" sz="1000" b="1" i="1" dirty="0"/>
              <a:t>refunding escrow </a:t>
            </a:r>
            <a:r>
              <a:rPr lang="en-US" sz="1000" dirty="0"/>
              <a:t>do not need</a:t>
            </a:r>
            <a:r>
              <a:rPr lang="en-US" sz="1000" baseline="0" dirty="0"/>
              <a:t> to yield restricted if they will be spent down in less than 90 days</a:t>
            </a:r>
          </a:p>
          <a:p>
            <a:pPr marL="171450" lvl="0" indent="-171450">
              <a:buFont typeface="Arial" panose="020B0604020202020204" pitchFamily="34" charset="0"/>
              <a:buChar char="•"/>
            </a:pPr>
            <a:endParaRPr lang="en-US" sz="1000" baseline="0" dirty="0"/>
          </a:p>
          <a:p>
            <a:pPr marL="171450" lvl="0" indent="-171450">
              <a:buFont typeface="Arial" panose="020B0604020202020204" pitchFamily="34" charset="0"/>
              <a:buChar char="•"/>
            </a:pPr>
            <a:r>
              <a:rPr lang="en-US" sz="1000" baseline="0" dirty="0"/>
              <a:t>And funds in a bona fide DS fund do not need to be yield restricted for up to 13 months</a:t>
            </a:r>
          </a:p>
          <a:p>
            <a:pPr marL="628650" lvl="1" indent="-171450">
              <a:buFont typeface="Arial" panose="020B0604020202020204" pitchFamily="34" charset="0"/>
              <a:buChar char="•"/>
            </a:pPr>
            <a:r>
              <a:rPr lang="en-US" sz="1000" baseline="0" dirty="0"/>
              <a:t>[DS fund must be used primarily to achieve matching of revenues and debt service within each bond year and be depleted at least once each bond year, with reasonable carryover]</a:t>
            </a:r>
          </a:p>
          <a:p>
            <a:pPr marL="462458" lvl="1" indent="-462458">
              <a:buAutoNum type="arabicPeriod" startAt="2"/>
            </a:pPr>
            <a:endParaRPr lang="en-US" sz="1000" dirty="0"/>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t>Availability of these temporary periods is established based on the reasonable expectations of the issuer, as certified in the Tax Certificate completed at the time of issuance</a:t>
            </a:r>
            <a:endParaRPr lang="en-US" sz="1000" dirty="0"/>
          </a:p>
          <a:p>
            <a:pPr marL="800100" lvl="2" indent="-342900">
              <a:buFont typeface="Arial" panose="020B0604020202020204" pitchFamily="34" charset="0"/>
              <a:buChar char="•"/>
            </a:pPr>
            <a:r>
              <a:rPr lang="en-US" sz="1000" dirty="0">
                <a:solidFill>
                  <a:schemeClr val="accent3"/>
                </a:solidFill>
              </a:rPr>
              <a:t>But what if things change after the bonds are issued and your reasonable expectations don’t bear out?</a:t>
            </a:r>
          </a:p>
          <a:p>
            <a:pPr marL="800100" lvl="2" indent="-342900">
              <a:buFont typeface="Arial" panose="020B0604020202020204" pitchFamily="34" charset="0"/>
              <a:buChar char="•"/>
            </a:pPr>
            <a:r>
              <a:rPr lang="en-US" sz="1000" dirty="0">
                <a:solidFill>
                  <a:schemeClr val="accent3"/>
                </a:solidFill>
              </a:rPr>
              <a:t>For example, if you have project funds remaining after the 3-year temporary period</a:t>
            </a:r>
          </a:p>
          <a:p>
            <a:pPr marL="800100" lvl="2" indent="-342900">
              <a:buFont typeface="Arial" panose="020B0604020202020204" pitchFamily="34" charset="0"/>
              <a:buChar char="•"/>
            </a:pPr>
            <a:r>
              <a:rPr lang="en-US" sz="1000" b="1" u="sng" dirty="0">
                <a:solidFill>
                  <a:schemeClr val="accent3"/>
                </a:solidFill>
              </a:rPr>
              <a:t>You’re not off the hook</a:t>
            </a:r>
            <a:r>
              <a:rPr lang="en-US" sz="1000" b="1" u="sng" baseline="0" dirty="0">
                <a:solidFill>
                  <a:schemeClr val="accent3"/>
                </a:solidFill>
              </a:rPr>
              <a:t> </a:t>
            </a:r>
            <a:r>
              <a:rPr lang="en-US" sz="1000" b="1" u="sng" dirty="0">
                <a:solidFill>
                  <a:schemeClr val="accent3"/>
                </a:solidFill>
              </a:rPr>
              <a:t>– you may need to yield </a:t>
            </a:r>
            <a:r>
              <a:rPr lang="en-US" sz="1000" b="1" u="sng" dirty="0" smtClean="0">
                <a:solidFill>
                  <a:schemeClr val="accent3"/>
                </a:solidFill>
              </a:rPr>
              <a:t>restrict to avoid paying rebate</a:t>
            </a:r>
            <a:endParaRPr lang="en-US" sz="1000" b="1" u="sng" dirty="0">
              <a:solidFill>
                <a:schemeClr val="accent3"/>
              </a:solidFill>
            </a:endParaRPr>
          </a:p>
          <a:p>
            <a:pPr marL="800100" lvl="2" indent="-342900">
              <a:buFont typeface="Arial" panose="020B0604020202020204" pitchFamily="34" charset="0"/>
              <a:buChar char="•"/>
            </a:pPr>
            <a:r>
              <a:rPr lang="en-US" sz="1000" b="1" u="sng" dirty="0">
                <a:solidFill>
                  <a:schemeClr val="accent3"/>
                </a:solidFill>
              </a:rPr>
              <a:t>In other words, there is a continuous monitoring responsibility and if your reasonable expectations are</a:t>
            </a:r>
            <a:r>
              <a:rPr lang="en-US" sz="1000" b="1" u="sng" baseline="0" dirty="0">
                <a:solidFill>
                  <a:schemeClr val="accent3"/>
                </a:solidFill>
              </a:rPr>
              <a:t> thwarted or change, you </a:t>
            </a:r>
            <a:r>
              <a:rPr lang="en-US" sz="1000" b="1" u="sng" baseline="0" dirty="0" smtClean="0">
                <a:solidFill>
                  <a:schemeClr val="accent3"/>
                </a:solidFill>
              </a:rPr>
              <a:t>should </a:t>
            </a:r>
            <a:r>
              <a:rPr lang="en-US" sz="1000" b="1" u="sng" baseline="0" dirty="0">
                <a:solidFill>
                  <a:schemeClr val="accent3"/>
                </a:solidFill>
              </a:rPr>
              <a:t>adjust accordingly</a:t>
            </a:r>
            <a:endParaRPr lang="en-US" sz="1000" b="1" u="sng" dirty="0">
              <a:solidFill>
                <a:schemeClr val="accent3"/>
              </a:solidFill>
            </a:endParaRPr>
          </a:p>
          <a:p>
            <a:pPr marL="800100" lvl="2" indent="-342900">
              <a:buFont typeface="Arial" panose="020B0604020202020204" pitchFamily="34" charset="0"/>
              <a:buChar char="•"/>
            </a:pPr>
            <a:r>
              <a:rPr lang="en-US" sz="1000" dirty="0">
                <a:solidFill>
                  <a:schemeClr val="accent3"/>
                </a:solidFill>
              </a:rPr>
              <a:t>If this happens, good idea to contact bond counsel or hire a rebate </a:t>
            </a:r>
            <a:r>
              <a:rPr lang="en-US" sz="1000" dirty="0" smtClean="0">
                <a:solidFill>
                  <a:schemeClr val="accent3"/>
                </a:solidFill>
              </a:rPr>
              <a:t>consultant</a:t>
            </a:r>
          </a:p>
          <a:p>
            <a:pPr marL="1257300" lvl="3" indent="-342900">
              <a:buFont typeface="Arial" panose="020B0604020202020204" pitchFamily="34" charset="0"/>
              <a:buChar char="•"/>
            </a:pPr>
            <a:r>
              <a:rPr lang="en-US" sz="1000" dirty="0" smtClean="0">
                <a:solidFill>
                  <a:schemeClr val="accent3"/>
                </a:solidFill>
              </a:rPr>
              <a:t>You may need to, for instant, start investing proceeds in yield-restricted securities</a:t>
            </a:r>
            <a:r>
              <a:rPr lang="en-US" sz="1000" baseline="0" dirty="0" smtClean="0">
                <a:solidFill>
                  <a:schemeClr val="accent3"/>
                </a:solidFill>
              </a:rPr>
              <a:t> (like demand deposit SLGS)</a:t>
            </a:r>
            <a:endParaRPr lang="en-US" sz="1000" dirty="0">
              <a:solidFill>
                <a:schemeClr val="accent3"/>
              </a:solidFill>
            </a:endParaRPr>
          </a:p>
          <a:p>
            <a:pPr marL="342900" lvl="1" indent="-342900">
              <a:buFont typeface="Arial" panose="020B0604020202020204" pitchFamily="34" charset="0"/>
              <a:buChar char="•"/>
            </a:pPr>
            <a:endParaRPr lang="en-US" sz="1000" dirty="0"/>
          </a:p>
          <a:p>
            <a:pPr lvl="1">
              <a:lnSpc>
                <a:spcPct val="90000"/>
              </a:lnSpc>
              <a:spcAft>
                <a:spcPts val="1200"/>
              </a:spcAft>
              <a:buFont typeface="Arial" panose="020B0604020202020204" pitchFamily="34" charset="0"/>
              <a:buChar char="•"/>
            </a:pPr>
            <a:endParaRPr lang="en-US" sz="1000" dirty="0">
              <a:solidFill>
                <a:schemeClr val="tx1"/>
              </a:solidFill>
            </a:endParaRPr>
          </a:p>
          <a:p>
            <a:pPr lvl="1"/>
            <a:endParaRPr lang="en-US" sz="1000" dirty="0"/>
          </a:p>
          <a:p>
            <a:pPr lvl="1"/>
            <a:endParaRPr lang="en-US" sz="1000" dirty="0"/>
          </a:p>
          <a:p>
            <a:endParaRPr lang="en-US" sz="1000" dirty="0"/>
          </a:p>
        </p:txBody>
      </p:sp>
      <p:sp>
        <p:nvSpPr>
          <p:cNvPr id="4" name="Slide Number Placeholder 3"/>
          <p:cNvSpPr>
            <a:spLocks noGrp="1"/>
          </p:cNvSpPr>
          <p:nvPr>
            <p:ph type="sldNum" sz="quarter" idx="10"/>
          </p:nvPr>
        </p:nvSpPr>
        <p:spPr/>
        <p:txBody>
          <a:bodyPr/>
          <a:lstStyle/>
          <a:p>
            <a:fld id="{F82F23CE-42E8-4377-A389-6229A335D29C}" type="slidenum">
              <a:rPr lang="en-US" smtClean="0"/>
              <a:t>9</a:t>
            </a:fld>
            <a:endParaRPr lang="en-US" dirty="0"/>
          </a:p>
        </p:txBody>
      </p:sp>
    </p:spTree>
    <p:extLst>
      <p:ext uri="{BB962C8B-B14F-4D97-AF65-F5344CB8AC3E}">
        <p14:creationId xmlns:p14="http://schemas.microsoft.com/office/powerpoint/2010/main" val="3390826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lor Pho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BE7328F3-5979-48FA-BABA-FA72F12B3429}" type="datetime1">
              <a:rPr lang="en-US" smtClean="0"/>
              <a:t>6/9/2026</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3526" cy="6858000"/>
          </a:xfrm>
          <a:prstGeom prst="rect">
            <a:avLst/>
          </a:prstGeom>
        </p:spPr>
      </p:pic>
      <p:sp>
        <p:nvSpPr>
          <p:cNvPr id="2" name="Title 1"/>
          <p:cNvSpPr>
            <a:spLocks noGrp="1"/>
          </p:cNvSpPr>
          <p:nvPr>
            <p:ph type="ctrTitle"/>
          </p:nvPr>
        </p:nvSpPr>
        <p:spPr>
          <a:xfrm>
            <a:off x="762000" y="2001838"/>
            <a:ext cx="10955338" cy="1528750"/>
          </a:xfrm>
        </p:spPr>
        <p:txBody>
          <a:bodyPr anchor="b"/>
          <a:lstStyle>
            <a:lvl1pPr algn="l">
              <a:defRPr sz="3500" b="0">
                <a:solidFill>
                  <a:schemeClr val="bg1"/>
                </a:solidFill>
              </a:defRPr>
            </a:lvl1pPr>
          </a:lstStyle>
          <a:p>
            <a:endParaRPr lang="en-US"/>
          </a:p>
        </p:txBody>
      </p:sp>
      <p:sp>
        <p:nvSpPr>
          <p:cNvPr id="3" name="Subtitle 2"/>
          <p:cNvSpPr>
            <a:spLocks noGrp="1"/>
          </p:cNvSpPr>
          <p:nvPr>
            <p:ph type="subTitle" idx="1"/>
          </p:nvPr>
        </p:nvSpPr>
        <p:spPr>
          <a:xfrm>
            <a:off x="762000" y="3987609"/>
            <a:ext cx="10955338" cy="660018"/>
          </a:xfrm>
        </p:spPr>
        <p:txBody>
          <a:bodyPr/>
          <a:lstStyle>
            <a:lvl1pPr marL="0" indent="0" algn="l">
              <a:buNone/>
              <a:defRPr sz="165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468458"/>
            <a:ext cx="2331835" cy="639832"/>
          </a:xfrm>
          <a:prstGeom prst="rect">
            <a:avLst/>
          </a:prstGeom>
        </p:spPr>
      </p:pic>
      <p:sp>
        <p:nvSpPr>
          <p:cNvPr id="14" name="Text Placeholder 13"/>
          <p:cNvSpPr>
            <a:spLocks noGrp="1"/>
          </p:cNvSpPr>
          <p:nvPr>
            <p:ph type="body" sz="quarter" idx="13"/>
          </p:nvPr>
        </p:nvSpPr>
        <p:spPr>
          <a:xfrm>
            <a:off x="762000"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3467985"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6173971"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7" name="Rectangle 16"/>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473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818B1B99-9163-4BFE-872C-505F485C940A}"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16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3">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606467FC-F611-471C-BFAD-2472179C77AD}"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87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4">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13CC9D81-3DA6-47ED-BCDD-150D9DCBFEFE}"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459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B2D965B7-2755-45E4-A093-EA163B6976B7}"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5" y="0"/>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550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55F4B513-33F3-4F5D-B9F6-98D47529E0C4}"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959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3">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C5A7AD1-20F1-4642-B77E-2CB93404F6AF}"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7160"/>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881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4">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F055F96D-E603-47FC-A22B-8E94A298CFCF}"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5" y="-84632"/>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971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75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9646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158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uotone Pho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0827A77B-39A8-41A5-9F5D-6D50EF8BFEF2}" type="datetime1">
              <a:rPr lang="en-US" smtClean="0"/>
              <a:t>6/9/2026</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ctrTitle"/>
          </p:nvPr>
        </p:nvSpPr>
        <p:spPr>
          <a:xfrm>
            <a:off x="762000" y="2001838"/>
            <a:ext cx="10955338" cy="1528750"/>
          </a:xfrm>
        </p:spPr>
        <p:txBody>
          <a:bodyPr anchor="b"/>
          <a:lstStyle>
            <a:lvl1pPr algn="l">
              <a:defRPr sz="3500" b="0">
                <a:solidFill>
                  <a:schemeClr val="bg1"/>
                </a:solidFill>
              </a:defRPr>
            </a:lvl1pPr>
          </a:lstStyle>
          <a:p>
            <a:endParaRPr lang="en-US"/>
          </a:p>
        </p:txBody>
      </p:sp>
      <p:sp>
        <p:nvSpPr>
          <p:cNvPr id="3" name="Subtitle 2"/>
          <p:cNvSpPr>
            <a:spLocks noGrp="1"/>
          </p:cNvSpPr>
          <p:nvPr>
            <p:ph type="subTitle" idx="1"/>
          </p:nvPr>
        </p:nvSpPr>
        <p:spPr>
          <a:xfrm>
            <a:off x="762000" y="3987609"/>
            <a:ext cx="10955338" cy="660018"/>
          </a:xfrm>
        </p:spPr>
        <p:txBody>
          <a:bodyPr/>
          <a:lstStyle>
            <a:lvl1pPr marL="0" indent="0" algn="l">
              <a:buNone/>
              <a:defRPr sz="165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468458"/>
            <a:ext cx="2331835" cy="639832"/>
          </a:xfrm>
          <a:prstGeom prst="rect">
            <a:avLst/>
          </a:prstGeom>
        </p:spPr>
      </p:pic>
      <p:sp>
        <p:nvSpPr>
          <p:cNvPr id="14" name="Text Placeholder 13"/>
          <p:cNvSpPr>
            <a:spLocks noGrp="1"/>
          </p:cNvSpPr>
          <p:nvPr>
            <p:ph type="body" sz="quarter" idx="13"/>
          </p:nvPr>
        </p:nvSpPr>
        <p:spPr>
          <a:xfrm>
            <a:off x="762000"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3467985"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6173971"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7" name="Rectangle 16"/>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204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9689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7071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897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952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782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9360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3046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86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F785B-071C-4F0F-8D67-4F6EEF4B99DB}" type="datetime1">
              <a:rPr lang="en-US" smtClean="0"/>
              <a:t>6/9/2026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E832A9-06FC-46C7-8616-F00A64A610D6}" type="slidenum">
              <a:rPr lang="en-US" smtClean="0"/>
              <a:t>‹#›</a:t>
            </a:fld>
            <a:endParaRPr lang="en-US" dirty="0"/>
          </a:p>
        </p:txBody>
      </p:sp>
    </p:spTree>
    <p:extLst>
      <p:ext uri="{BB962C8B-B14F-4D97-AF65-F5344CB8AC3E}">
        <p14:creationId xmlns:p14="http://schemas.microsoft.com/office/powerpoint/2010/main" val="338313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416289"/>
            <a:ext cx="5105634"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834" y="1416290"/>
            <a:ext cx="5028966"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2D59C1-E9F8-4971-BF46-5EB3CB7650CF}" type="datetime1">
              <a:rPr lang="en-US" smtClean="0"/>
              <a:t>6/9/2026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10696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2001" y="1533167"/>
            <a:ext cx="36576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0D36D6-8D67-4A8E-BE3C-96239A85CB46}" type="datetime1">
              <a:rPr lang="en-US" smtClean="0"/>
              <a:t>6/9/2026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6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2001" y="1533167"/>
            <a:ext cx="36576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5CE353-2457-4516-ADCC-A3C58E05FC99}" type="datetime1">
              <a:rPr lang="en-US" smtClean="0"/>
              <a:t>6/9/2026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
        <p:nvSpPr>
          <p:cNvPr id="3" name="Picture Placeholder 2"/>
          <p:cNvSpPr>
            <a:spLocks noGrp="1"/>
          </p:cNvSpPr>
          <p:nvPr>
            <p:ph type="pic" sz="quarter" idx="13" hasCustomPrompt="1"/>
          </p:nvPr>
        </p:nvSpPr>
        <p:spPr>
          <a:xfrm>
            <a:off x="6180138" y="1691296"/>
            <a:ext cx="5253037" cy="3479192"/>
          </a:xfrm>
        </p:spPr>
        <p:txBody>
          <a:bodyPr/>
          <a:lstStyle>
            <a:lvl1pPr algn="ctr">
              <a:defRPr b="0"/>
            </a:lvl1pPr>
          </a:lstStyle>
          <a:p>
            <a:r>
              <a:rPr lang="en-US" dirty="0"/>
              <a:t>Click icon to add photo</a:t>
            </a:r>
          </a:p>
        </p:txBody>
      </p:sp>
    </p:spTree>
    <p:extLst>
      <p:ext uri="{BB962C8B-B14F-4D97-AF65-F5344CB8AC3E}">
        <p14:creationId xmlns:p14="http://schemas.microsoft.com/office/powerpoint/2010/main" val="387009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4E183B-2C0D-4519-AD7F-145C4C7202B6}" type="datetime1">
              <a:rPr lang="en-US" smtClean="0"/>
              <a:t>6/9/2026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161861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283E0-344E-4D67-B470-EE11165844A3}" type="datetime1">
              <a:rPr lang="en-US" smtClean="0"/>
              <a:t>6/9/2026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51441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4A0E530-9FD5-4E4B-9267-590922F8E2A7}" type="datetime1">
              <a:rPr lang="en-US" smtClean="0"/>
              <a:t>6/9/2026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3526"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108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057277"/>
            <a:ext cx="12192000" cy="58007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0" y="128588"/>
            <a:ext cx="10955338" cy="928688"/>
          </a:xfrm>
          <a:prstGeom prst="rect">
            <a:avLst/>
          </a:prstGeom>
        </p:spPr>
        <p:txBody>
          <a:bodyPr vert="horz" lIns="0" tIns="0" rIns="0" bIns="0" rtlCol="0" anchor="ctr">
            <a:noAutofit/>
          </a:bodyPr>
          <a:lstStyle/>
          <a:p>
            <a:r>
              <a:rPr lang="en-US"/>
              <a:t>Content Slide Title</a:t>
            </a:r>
          </a:p>
        </p:txBody>
      </p:sp>
      <p:sp>
        <p:nvSpPr>
          <p:cNvPr id="3" name="Text Placeholder 2"/>
          <p:cNvSpPr>
            <a:spLocks noGrp="1"/>
          </p:cNvSpPr>
          <p:nvPr>
            <p:ph type="body" idx="1"/>
          </p:nvPr>
        </p:nvSpPr>
        <p:spPr>
          <a:xfrm>
            <a:off x="762000" y="1424764"/>
            <a:ext cx="10955338" cy="428852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55142" y="6212403"/>
            <a:ext cx="1681716" cy="365125"/>
          </a:xfrm>
          <a:prstGeom prst="rect">
            <a:avLst/>
          </a:prstGeom>
        </p:spPr>
        <p:txBody>
          <a:bodyPr vert="horz" lIns="91440" tIns="45720" rIns="91440" bIns="45720" rtlCol="0" anchor="ctr">
            <a:noAutofit/>
          </a:bodyPr>
          <a:lstStyle>
            <a:lvl1pPr algn="ctr">
              <a:defRPr sz="1200">
                <a:solidFill>
                  <a:srgbClr val="B3B3B3"/>
                </a:solidFill>
              </a:defRPr>
            </a:lvl1pPr>
          </a:lstStyle>
          <a:p>
            <a:fld id="{6F2AB903-1846-4D75-8C19-5F4E1AD9F360}" type="datetime1">
              <a:rPr lang="en-US" smtClean="0"/>
              <a:t>6/9/2026</a:t>
            </a:fld>
            <a:endParaRPr lang="en-US" dirty="0"/>
          </a:p>
        </p:txBody>
      </p:sp>
      <p:sp>
        <p:nvSpPr>
          <p:cNvPr id="5" name="Footer Placeholder 4"/>
          <p:cNvSpPr>
            <a:spLocks noGrp="1"/>
          </p:cNvSpPr>
          <p:nvPr>
            <p:ph type="ftr" sz="quarter" idx="3"/>
          </p:nvPr>
        </p:nvSpPr>
        <p:spPr>
          <a:xfrm>
            <a:off x="8080743" y="6212403"/>
            <a:ext cx="3163187" cy="365125"/>
          </a:xfrm>
          <a:prstGeom prst="rect">
            <a:avLst/>
          </a:prstGeom>
        </p:spPr>
        <p:txBody>
          <a:bodyPr vert="horz" lIns="91440" tIns="45720" rIns="91440" bIns="45720" rtlCol="0" anchor="ctr">
            <a:noAutofit/>
          </a:bodyPr>
          <a:lstStyle>
            <a:lvl1pPr algn="r">
              <a:defRPr sz="1200">
                <a:solidFill>
                  <a:srgbClr val="B3B3B3"/>
                </a:solidFill>
              </a:defRPr>
            </a:lvl1pPr>
          </a:lstStyle>
          <a:p>
            <a:endParaRPr lang="en-US" dirty="0"/>
          </a:p>
        </p:txBody>
      </p:sp>
      <p:sp>
        <p:nvSpPr>
          <p:cNvPr id="6" name="Slide Number Placeholder 5"/>
          <p:cNvSpPr>
            <a:spLocks noGrp="1"/>
          </p:cNvSpPr>
          <p:nvPr>
            <p:ph type="sldNum" sz="quarter" idx="4"/>
          </p:nvPr>
        </p:nvSpPr>
        <p:spPr>
          <a:xfrm>
            <a:off x="11405191" y="6212403"/>
            <a:ext cx="430619" cy="365125"/>
          </a:xfrm>
          <a:prstGeom prst="rect">
            <a:avLst/>
          </a:prstGeom>
        </p:spPr>
        <p:txBody>
          <a:bodyPr vert="horz" lIns="91440" tIns="45720" rIns="91440" bIns="45720" rtlCol="0" anchor="ctr">
            <a:noAutofit/>
          </a:bodyPr>
          <a:lstStyle>
            <a:lvl1pPr algn="r">
              <a:defRPr sz="1200">
                <a:solidFill>
                  <a:srgbClr val="B3B3B3"/>
                </a:solidFill>
              </a:defRPr>
            </a:lvl1pPr>
          </a:lstStyle>
          <a:p>
            <a:fld id="{2664C292-C6B9-47C4-B12E-51016A90E5C9}" type="slidenum">
              <a:rPr lang="en-US" smtClean="0"/>
              <a:pPr/>
              <a:t>‹#›</a:t>
            </a:fld>
            <a:endParaRPr lang="en-US" dirty="0"/>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2000" y="6142687"/>
            <a:ext cx="1233465" cy="338451"/>
          </a:xfrm>
          <a:prstGeom prst="rect">
            <a:avLst/>
          </a:prstGeom>
        </p:spPr>
      </p:pic>
    </p:spTree>
    <p:extLst>
      <p:ext uri="{BB962C8B-B14F-4D97-AF65-F5344CB8AC3E}">
        <p14:creationId xmlns:p14="http://schemas.microsoft.com/office/powerpoint/2010/main" val="1122839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0" r:id="rId3"/>
    <p:sldLayoutId id="2147483652" r:id="rId4"/>
    <p:sldLayoutId id="2147483653" r:id="rId5"/>
    <p:sldLayoutId id="2147483659" r:id="rId6"/>
    <p:sldLayoutId id="2147483654" r:id="rId7"/>
    <p:sldLayoutId id="2147483655" r:id="rId8"/>
    <p:sldLayoutId id="2147483651" r:id="rId9"/>
    <p:sldLayoutId id="2147483661" r:id="rId10"/>
    <p:sldLayoutId id="2147483662" r:id="rId11"/>
    <p:sldLayoutId id="2147483663" r:id="rId12"/>
    <p:sldLayoutId id="2147483664" r:id="rId13"/>
    <p:sldLayoutId id="2147483665" r:id="rId14"/>
    <p:sldLayoutId id="2147483666" r:id="rId15"/>
    <p:sldLayoutId id="214748366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accent4"/>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2pPr>
      <a:lvl3pPr marL="155575" indent="-155575" algn="l" defTabSz="914400" rtl="0" eaLnBrk="1" latinLnBrk="0" hangingPunct="1">
        <a:lnSpc>
          <a:spcPct val="90000"/>
        </a:lnSpc>
        <a:spcBef>
          <a:spcPts val="500"/>
        </a:spcBef>
        <a:buFont typeface="Arial" panose="020B0604020202020204" pitchFamily="34" charset="0"/>
        <a:buChar char="•"/>
        <a:defRPr sz="2200" kern="1200">
          <a:solidFill>
            <a:schemeClr val="accent3"/>
          </a:solidFill>
          <a:latin typeface="+mn-lt"/>
          <a:ea typeface="+mn-ea"/>
          <a:cs typeface="+mn-cs"/>
        </a:defRPr>
      </a:lvl3pPr>
      <a:lvl4pPr marL="666750" indent="-3683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866775" indent="-1651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4" userDrawn="1">
          <p15:clr>
            <a:srgbClr val="F26B43"/>
          </p15:clr>
        </p15:guide>
        <p15:guide id="2" pos="3840" userDrawn="1">
          <p15:clr>
            <a:srgbClr val="F26B43"/>
          </p15:clr>
        </p15:guide>
        <p15:guide id="3" pos="480" userDrawn="1">
          <p15:clr>
            <a:srgbClr val="F26B43"/>
          </p15:clr>
        </p15:guide>
        <p15:guide id="4" pos="73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416280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28.jpeg"/><Relationship Id="rId1" Type="http://schemas.openxmlformats.org/officeDocument/2006/relationships/slideLayout" Target="../slideLayouts/slideLayout2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3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0.xml"/><Relationship Id="rId16" Type="http://schemas.openxmlformats.org/officeDocument/2006/relationships/image" Target="../media/image28.jpeg"/><Relationship Id="rId1" Type="http://schemas.openxmlformats.org/officeDocument/2006/relationships/slideLayout" Target="../slideLayouts/slideLayout2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401041" y="5517533"/>
            <a:ext cx="4909226" cy="632517"/>
          </a:xfrm>
        </p:spPr>
        <p:txBody>
          <a:bodyPr/>
          <a:lstStyle/>
          <a:p>
            <a:r>
              <a:rPr lang="en-US" sz="2800"/>
              <a:t>June 10, </a:t>
            </a:r>
            <a:r>
              <a:rPr lang="en-US" sz="2800" dirty="0"/>
              <a:t>2026</a:t>
            </a:r>
          </a:p>
          <a:p>
            <a:endParaRPr lang="en-US" dirty="0"/>
          </a:p>
        </p:txBody>
      </p:sp>
      <p:sp>
        <p:nvSpPr>
          <p:cNvPr id="7" name="Text Placeholder 6"/>
          <p:cNvSpPr>
            <a:spLocks noGrp="1"/>
          </p:cNvSpPr>
          <p:nvPr>
            <p:ph type="body" sz="quarter" idx="15"/>
          </p:nvPr>
        </p:nvSpPr>
        <p:spPr>
          <a:xfrm>
            <a:off x="7239037" y="5517533"/>
            <a:ext cx="2481657" cy="976785"/>
          </a:xfrm>
        </p:spPr>
        <p:txBody>
          <a:bodyPr/>
          <a:lstStyle/>
          <a:p>
            <a:r>
              <a:rPr lang="en-US" sz="2800" dirty="0"/>
              <a:t>Toby Tobler</a:t>
            </a:r>
          </a:p>
          <a:p>
            <a:r>
              <a:rPr lang="en-US" sz="2800" dirty="0"/>
              <a:t>Clare Riva</a:t>
            </a:r>
          </a:p>
          <a:p>
            <a:endParaRPr lang="en-US" dirty="0"/>
          </a:p>
        </p:txBody>
      </p:sp>
      <p:sp>
        <p:nvSpPr>
          <p:cNvPr id="3" name="Title 2"/>
          <p:cNvSpPr>
            <a:spLocks noGrp="1"/>
          </p:cNvSpPr>
          <p:nvPr>
            <p:ph type="ctrTitle"/>
          </p:nvPr>
        </p:nvSpPr>
        <p:spPr>
          <a:xfrm>
            <a:off x="281353" y="2574388"/>
            <a:ext cx="12013809" cy="1714738"/>
          </a:xfrm>
        </p:spPr>
        <p:txBody>
          <a:bodyPr/>
          <a:lstStyle/>
          <a:p>
            <a:pPr algn="ctr"/>
            <a:r>
              <a:rPr lang="en-US" sz="5400" b="1" dirty="0"/>
              <a:t>Federal Tax and Securities Law Compliance for Bond Issuers</a:t>
            </a:r>
          </a:p>
        </p:txBody>
      </p:sp>
    </p:spTree>
    <p:extLst>
      <p:ext uri="{BB962C8B-B14F-4D97-AF65-F5344CB8AC3E}">
        <p14:creationId xmlns:p14="http://schemas.microsoft.com/office/powerpoint/2010/main" val="31386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3"/>
                </a:solidFill>
              </a:rPr>
              <a:t>Rebate </a:t>
            </a:r>
            <a:r>
              <a:rPr lang="en-US" sz="4000" b="1" i="1" dirty="0">
                <a:solidFill>
                  <a:schemeClr val="accent3"/>
                </a:solidFill>
              </a:rPr>
              <a:t>(Can you </a:t>
            </a:r>
            <a:r>
              <a:rPr lang="en-US" sz="4000" b="1" i="1" u="sng" dirty="0">
                <a:solidFill>
                  <a:schemeClr val="accent3"/>
                </a:solidFill>
              </a:rPr>
              <a:t>keep</a:t>
            </a:r>
            <a:r>
              <a:rPr lang="en-US" sz="4000" b="1" i="1" dirty="0">
                <a:solidFill>
                  <a:schemeClr val="accent3"/>
                </a:solidFill>
              </a:rPr>
              <a:t> it?)</a:t>
            </a:r>
            <a:endParaRPr lang="en-US" sz="4000" b="1" dirty="0">
              <a:solidFill>
                <a:schemeClr val="accent3"/>
              </a:solidFill>
            </a:endParaRPr>
          </a:p>
        </p:txBody>
      </p:sp>
      <p:sp>
        <p:nvSpPr>
          <p:cNvPr id="3" name="Content Placeholder 2"/>
          <p:cNvSpPr>
            <a:spLocks noGrp="1"/>
          </p:cNvSpPr>
          <p:nvPr>
            <p:ph idx="1"/>
          </p:nvPr>
        </p:nvSpPr>
        <p:spPr>
          <a:xfrm>
            <a:off x="665162" y="1188720"/>
            <a:ext cx="10955338" cy="4545721"/>
          </a:xfrm>
        </p:spPr>
        <p:txBody>
          <a:bodyPr/>
          <a:lstStyle/>
          <a:p>
            <a:pPr lvl="1" algn="just">
              <a:lnSpc>
                <a:spcPct val="100000"/>
              </a:lnSpc>
              <a:spcBef>
                <a:spcPts val="1200"/>
              </a:spcBef>
              <a:spcAft>
                <a:spcPts val="1200"/>
              </a:spcAft>
            </a:pPr>
            <a:r>
              <a:rPr lang="en-US" sz="2800" b="1" i="1" dirty="0">
                <a:solidFill>
                  <a:schemeClr val="accent3"/>
                </a:solidFill>
                <a:latin typeface="+mj-lt"/>
                <a:ea typeface="+mj-ea"/>
                <a:cs typeface="+mj-cs"/>
              </a:rPr>
              <a:t>General rule</a:t>
            </a:r>
            <a:r>
              <a:rPr lang="en-US" sz="2800" b="1" dirty="0">
                <a:solidFill>
                  <a:schemeClr val="accent3"/>
                </a:solidFill>
                <a:latin typeface="+mj-lt"/>
                <a:ea typeface="+mj-ea"/>
                <a:cs typeface="+mj-cs"/>
              </a:rPr>
              <a:t>. </a:t>
            </a:r>
            <a:r>
              <a:rPr lang="en-US" sz="2800" dirty="0">
                <a:solidFill>
                  <a:schemeClr val="accent3"/>
                </a:solidFill>
                <a:latin typeface="+mj-lt"/>
                <a:ea typeface="+mj-ea"/>
                <a:cs typeface="+mj-cs"/>
              </a:rPr>
              <a:t>Must compute and pay back (rebate) the IRS for difference between the arbitrage yield and bond yield.</a:t>
            </a:r>
          </a:p>
          <a:p>
            <a:pPr lvl="3">
              <a:lnSpc>
                <a:spcPct val="100000"/>
              </a:lnSpc>
              <a:spcBef>
                <a:spcPts val="1200"/>
              </a:spcBef>
              <a:spcAft>
                <a:spcPts val="1200"/>
              </a:spcAft>
            </a:pPr>
            <a:r>
              <a:rPr lang="en-US" sz="2800" dirty="0">
                <a:solidFill>
                  <a:schemeClr val="accent6"/>
                </a:solidFill>
              </a:rPr>
              <a:t>Computation every five years, until date of maturity/redemption</a:t>
            </a:r>
          </a:p>
          <a:p>
            <a:pPr lvl="3">
              <a:lnSpc>
                <a:spcPct val="100000"/>
              </a:lnSpc>
              <a:spcBef>
                <a:spcPts val="1200"/>
              </a:spcBef>
              <a:spcAft>
                <a:spcPts val="1200"/>
              </a:spcAft>
            </a:pPr>
            <a:r>
              <a:rPr lang="en-US" sz="2800" dirty="0">
                <a:solidFill>
                  <a:schemeClr val="accent6"/>
                </a:solidFill>
              </a:rPr>
              <a:t>90% payment required within 60 days of computation (100% within 60 days of final computation date)</a:t>
            </a:r>
          </a:p>
          <a:p>
            <a:pPr lvl="3">
              <a:lnSpc>
                <a:spcPct val="100000"/>
              </a:lnSpc>
              <a:spcBef>
                <a:spcPts val="1200"/>
              </a:spcBef>
              <a:spcAft>
                <a:spcPts val="1200"/>
              </a:spcAft>
            </a:pPr>
            <a:r>
              <a:rPr lang="en-US" sz="2800" dirty="0">
                <a:solidFill>
                  <a:schemeClr val="accent6"/>
                </a:solidFill>
              </a:rPr>
              <a:t>Rebate submitted with Form 8038-T</a:t>
            </a:r>
          </a:p>
          <a:p>
            <a:pPr lvl="3">
              <a:lnSpc>
                <a:spcPct val="100000"/>
              </a:lnSpc>
              <a:spcBef>
                <a:spcPts val="1200"/>
              </a:spcBef>
              <a:spcAft>
                <a:spcPts val="1200"/>
              </a:spcAft>
            </a:pPr>
            <a:r>
              <a:rPr lang="en-US" sz="2800" dirty="0">
                <a:solidFill>
                  <a:schemeClr val="accent6"/>
                </a:solidFill>
              </a:rPr>
              <a:t>Rebate consultant can help!</a:t>
            </a:r>
          </a:p>
        </p:txBody>
      </p:sp>
      <p:sp>
        <p:nvSpPr>
          <p:cNvPr id="4" name="Slide Number Placeholder 3"/>
          <p:cNvSpPr>
            <a:spLocks noGrp="1"/>
          </p:cNvSpPr>
          <p:nvPr>
            <p:ph type="sldNum" sz="quarter" idx="12"/>
          </p:nvPr>
        </p:nvSpPr>
        <p:spPr/>
        <p:txBody>
          <a:bodyPr/>
          <a:lstStyle/>
          <a:p>
            <a:fld id="{13E832A9-06FC-46C7-8616-F00A64A610D6}" type="slidenum">
              <a:rPr lang="en-US" smtClean="0"/>
              <a:t>10</a:t>
            </a:fld>
            <a:endParaRPr lang="en-US" dirty="0"/>
          </a:p>
        </p:txBody>
      </p:sp>
      <p:pic>
        <p:nvPicPr>
          <p:cNvPr id="6" name="Picture 5"/>
          <p:cNvPicPr>
            <a:picLocks noChangeAspect="1"/>
          </p:cNvPicPr>
          <p:nvPr/>
        </p:nvPicPr>
        <p:blipFill>
          <a:blip r:embed="rId3"/>
          <a:stretch>
            <a:fillRect/>
          </a:stretch>
        </p:blipFill>
        <p:spPr>
          <a:xfrm>
            <a:off x="8256250" y="3723717"/>
            <a:ext cx="2519601" cy="26464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0700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3"/>
                </a:solidFill>
              </a:rPr>
              <a:t>Exceptions to Rebate Requirement</a:t>
            </a:r>
          </a:p>
        </p:txBody>
      </p:sp>
      <p:sp>
        <p:nvSpPr>
          <p:cNvPr id="3" name="Content Placeholder 2"/>
          <p:cNvSpPr>
            <a:spLocks noGrp="1"/>
          </p:cNvSpPr>
          <p:nvPr>
            <p:ph idx="1"/>
          </p:nvPr>
        </p:nvSpPr>
        <p:spPr>
          <a:xfrm>
            <a:off x="665162" y="1057276"/>
            <a:ext cx="10955338" cy="5392761"/>
          </a:xfrm>
        </p:spPr>
        <p:txBody>
          <a:bodyPr/>
          <a:lstStyle/>
          <a:p>
            <a:pPr marL="457200" lvl="1" indent="-457200" algn="just">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Small issuer exception (issuing no more than $5m in the year)</a:t>
            </a:r>
          </a:p>
          <a:p>
            <a:pPr marL="457200" lvl="1" indent="-457200" algn="just">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Spending exceptions</a:t>
            </a:r>
          </a:p>
          <a:p>
            <a:pPr lvl="3">
              <a:lnSpc>
                <a:spcPct val="100000"/>
              </a:lnSpc>
              <a:spcBef>
                <a:spcPts val="1200"/>
              </a:spcBef>
              <a:spcAft>
                <a:spcPts val="1200"/>
              </a:spcAft>
            </a:pPr>
            <a:r>
              <a:rPr lang="en-US" sz="2800" dirty="0">
                <a:solidFill>
                  <a:schemeClr val="accent6"/>
                </a:solidFill>
              </a:rPr>
              <a:t>Six-month spending exception </a:t>
            </a:r>
          </a:p>
          <a:p>
            <a:pPr lvl="3">
              <a:lnSpc>
                <a:spcPct val="100000"/>
              </a:lnSpc>
              <a:spcBef>
                <a:spcPts val="1200"/>
              </a:spcBef>
              <a:spcAft>
                <a:spcPts val="1200"/>
              </a:spcAft>
            </a:pPr>
            <a:r>
              <a:rPr lang="en-US" sz="2800" dirty="0">
                <a:solidFill>
                  <a:schemeClr val="accent6"/>
                </a:solidFill>
              </a:rPr>
              <a:t>18-month spending exception</a:t>
            </a:r>
          </a:p>
          <a:p>
            <a:pPr lvl="3">
              <a:lnSpc>
                <a:spcPct val="100000"/>
              </a:lnSpc>
              <a:spcBef>
                <a:spcPts val="1200"/>
              </a:spcBef>
              <a:spcAft>
                <a:spcPts val="1200"/>
              </a:spcAft>
            </a:pPr>
            <a:r>
              <a:rPr lang="en-US" sz="2800" dirty="0">
                <a:solidFill>
                  <a:schemeClr val="accent6"/>
                </a:solidFill>
              </a:rPr>
              <a:t>24-month spending exception</a:t>
            </a:r>
          </a:p>
          <a:p>
            <a:pPr marL="457200" lvl="1" indent="-457200" algn="just">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Debt service fund exception</a:t>
            </a:r>
          </a:p>
          <a:p>
            <a:pPr marL="457200" lvl="1" indent="-457200" algn="just">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No exception for reserve </a:t>
            </a:r>
            <a:r>
              <a:rPr lang="en-US" sz="2800" dirty="0" smtClean="0">
                <a:solidFill>
                  <a:schemeClr val="accent3"/>
                </a:solidFill>
                <a:latin typeface="+mj-lt"/>
                <a:ea typeface="+mj-ea"/>
                <a:cs typeface="+mj-cs"/>
              </a:rPr>
              <a:t>funds*</a:t>
            </a:r>
            <a:endParaRPr lang="en-US" sz="2800" dirty="0">
              <a:solidFill>
                <a:schemeClr val="accent3"/>
              </a:solidFill>
              <a:latin typeface="+mj-lt"/>
              <a:ea typeface="+mj-ea"/>
              <a:cs typeface="+mj-cs"/>
            </a:endParaRPr>
          </a:p>
          <a:p>
            <a:pPr lvl="4">
              <a:lnSpc>
                <a:spcPct val="100000"/>
              </a:lnSpc>
              <a:spcBef>
                <a:spcPts val="1200"/>
              </a:spcBef>
              <a:spcAft>
                <a:spcPts val="1200"/>
              </a:spcAft>
            </a:pPr>
            <a:endParaRPr lang="en-US" sz="2800" dirty="0">
              <a:solidFill>
                <a:schemeClr val="accent6"/>
              </a:solidFill>
            </a:endParaRPr>
          </a:p>
          <a:p>
            <a:pPr lvl="3">
              <a:lnSpc>
                <a:spcPct val="100000"/>
              </a:lnSpc>
              <a:spcBef>
                <a:spcPts val="1200"/>
              </a:spcBef>
              <a:spcAft>
                <a:spcPts val="1200"/>
              </a:spcAft>
            </a:pPr>
            <a:endParaRPr lang="en-US" sz="2800" dirty="0">
              <a:solidFill>
                <a:schemeClr val="accent6"/>
              </a:solidFill>
            </a:endParaRPr>
          </a:p>
          <a:p>
            <a:pPr lvl="3">
              <a:lnSpc>
                <a:spcPct val="100000"/>
              </a:lnSpc>
              <a:spcBef>
                <a:spcPts val="1200"/>
              </a:spcBef>
              <a:spcAft>
                <a:spcPts val="1200"/>
              </a:spcAft>
            </a:pPr>
            <a:endParaRPr lang="en-US" sz="2800" dirty="0">
              <a:solidFill>
                <a:schemeClr val="accent6"/>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11</a:t>
            </a:fld>
            <a:endParaRPr lang="en-US" dirty="0"/>
          </a:p>
        </p:txBody>
      </p:sp>
      <p:pic>
        <p:nvPicPr>
          <p:cNvPr id="7" name="Picture 2" descr="Free Organized workspace featuring a calendar, tax documents, and planner essentials. Stock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7673" y="2506113"/>
            <a:ext cx="4447114" cy="2967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4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3"/>
                </a:solidFill>
              </a:rPr>
              <a:t>Limitations on Private Business Use</a:t>
            </a:r>
          </a:p>
        </p:txBody>
      </p:sp>
      <p:sp>
        <p:nvSpPr>
          <p:cNvPr id="3" name="Content Placeholder 2"/>
          <p:cNvSpPr>
            <a:spLocks noGrp="1"/>
          </p:cNvSpPr>
          <p:nvPr>
            <p:ph idx="1"/>
          </p:nvPr>
        </p:nvSpPr>
        <p:spPr>
          <a:xfrm>
            <a:off x="665161" y="1057276"/>
            <a:ext cx="11362715" cy="5392761"/>
          </a:xfrm>
        </p:spPr>
        <p:txBody>
          <a:bodyPr/>
          <a:lstStyle/>
          <a:p>
            <a:pPr marL="457200" lvl="1" indent="-457200" algn="just">
              <a:spcBef>
                <a:spcPts val="600"/>
              </a:spcBef>
              <a:spcAft>
                <a:spcPts val="600"/>
              </a:spcAft>
              <a:buFont typeface="Arial" panose="020B0604020202020204" pitchFamily="34" charset="0"/>
              <a:buChar char="•"/>
            </a:pPr>
            <a:r>
              <a:rPr lang="en-US" sz="2800" dirty="0">
                <a:solidFill>
                  <a:schemeClr val="accent3"/>
                </a:solidFill>
                <a:latin typeface="+mj-lt"/>
                <a:ea typeface="+mj-ea"/>
                <a:cs typeface="+mj-cs"/>
              </a:rPr>
              <a:t>Nonqualified “private activity bonds” = TAXABLE</a:t>
            </a:r>
          </a:p>
          <a:p>
            <a:pPr marL="457200" lvl="1" indent="-457200" algn="just">
              <a:spcBef>
                <a:spcPts val="600"/>
              </a:spcBef>
              <a:spcAft>
                <a:spcPts val="600"/>
              </a:spcAft>
              <a:buFont typeface="Arial" panose="020B0604020202020204" pitchFamily="34" charset="0"/>
              <a:buChar char="•"/>
            </a:pPr>
            <a:r>
              <a:rPr lang="en-US" sz="2800" dirty="0">
                <a:solidFill>
                  <a:schemeClr val="accent3"/>
                </a:solidFill>
                <a:latin typeface="+mj-lt"/>
                <a:ea typeface="+mj-ea"/>
                <a:cs typeface="+mj-cs"/>
              </a:rPr>
              <a:t>Two ways to have private activity bonds:</a:t>
            </a:r>
          </a:p>
          <a:p>
            <a:pPr lvl="3">
              <a:lnSpc>
                <a:spcPct val="100000"/>
              </a:lnSpc>
              <a:spcBef>
                <a:spcPts val="600"/>
              </a:spcBef>
              <a:spcAft>
                <a:spcPts val="600"/>
              </a:spcAft>
            </a:pPr>
            <a:r>
              <a:rPr lang="en-US" sz="2800" dirty="0">
                <a:solidFill>
                  <a:schemeClr val="accent6"/>
                </a:solidFill>
              </a:rPr>
              <a:t>Private business use plus private payments/security: 10% or $15m</a:t>
            </a:r>
          </a:p>
          <a:p>
            <a:pPr lvl="3">
              <a:lnSpc>
                <a:spcPct val="100000"/>
              </a:lnSpc>
              <a:spcBef>
                <a:spcPts val="600"/>
              </a:spcBef>
              <a:spcAft>
                <a:spcPts val="600"/>
              </a:spcAft>
            </a:pPr>
            <a:r>
              <a:rPr lang="en-US" sz="2800" dirty="0">
                <a:solidFill>
                  <a:schemeClr val="accent6"/>
                </a:solidFill>
              </a:rPr>
              <a:t>Private loans: 5% or $5m</a:t>
            </a:r>
          </a:p>
          <a:p>
            <a:pPr marL="457200" lvl="1" indent="-457200" algn="just">
              <a:spcBef>
                <a:spcPts val="600"/>
              </a:spcBef>
              <a:spcAft>
                <a:spcPts val="600"/>
              </a:spcAft>
              <a:buFont typeface="Arial" panose="020B0604020202020204" pitchFamily="34" charset="0"/>
              <a:buChar char="•"/>
            </a:pPr>
            <a:r>
              <a:rPr lang="en-US" sz="2800" dirty="0">
                <a:solidFill>
                  <a:schemeClr val="accent3"/>
                </a:solidFill>
                <a:latin typeface="+mj-lt"/>
                <a:ea typeface="+mj-ea"/>
                <a:cs typeface="+mj-cs"/>
              </a:rPr>
              <a:t>“Private business use” means:</a:t>
            </a:r>
          </a:p>
          <a:p>
            <a:pPr lvl="3">
              <a:lnSpc>
                <a:spcPct val="100000"/>
              </a:lnSpc>
              <a:spcBef>
                <a:spcPts val="600"/>
              </a:spcBef>
              <a:spcAft>
                <a:spcPts val="600"/>
              </a:spcAft>
            </a:pPr>
            <a:r>
              <a:rPr lang="en-US" sz="2800" dirty="0">
                <a:solidFill>
                  <a:schemeClr val="accent6"/>
                </a:solidFill>
              </a:rPr>
              <a:t>Use (directly or indirectly) . . .</a:t>
            </a:r>
          </a:p>
          <a:p>
            <a:pPr lvl="3">
              <a:lnSpc>
                <a:spcPct val="100000"/>
              </a:lnSpc>
              <a:spcBef>
                <a:spcPts val="600"/>
              </a:spcBef>
              <a:spcAft>
                <a:spcPts val="600"/>
              </a:spcAft>
            </a:pPr>
            <a:r>
              <a:rPr lang="en-US" sz="2800" dirty="0">
                <a:solidFill>
                  <a:schemeClr val="accent6"/>
                </a:solidFill>
              </a:rPr>
              <a:t>Of a financed facility . . .</a:t>
            </a:r>
          </a:p>
          <a:p>
            <a:pPr lvl="3">
              <a:lnSpc>
                <a:spcPct val="100000"/>
              </a:lnSpc>
              <a:spcBef>
                <a:spcPts val="600"/>
              </a:spcBef>
              <a:spcAft>
                <a:spcPts val="600"/>
              </a:spcAft>
            </a:pPr>
            <a:r>
              <a:rPr lang="en-US" sz="2800" dirty="0">
                <a:solidFill>
                  <a:schemeClr val="accent6"/>
                </a:solidFill>
              </a:rPr>
              <a:t>In a “trade or business” . . .</a:t>
            </a:r>
          </a:p>
          <a:p>
            <a:pPr lvl="3">
              <a:lnSpc>
                <a:spcPct val="100000"/>
              </a:lnSpc>
              <a:spcBef>
                <a:spcPts val="600"/>
              </a:spcBef>
              <a:spcAft>
                <a:spcPts val="600"/>
              </a:spcAft>
            </a:pPr>
            <a:r>
              <a:rPr lang="en-US" sz="2800" dirty="0">
                <a:solidFill>
                  <a:schemeClr val="accent6"/>
                </a:solidFill>
              </a:rPr>
              <a:t>Carried on by any nongovernmental person. </a:t>
            </a:r>
          </a:p>
          <a:p>
            <a:pPr lvl="3">
              <a:lnSpc>
                <a:spcPct val="100000"/>
              </a:lnSpc>
              <a:spcBef>
                <a:spcPts val="600"/>
              </a:spcBef>
              <a:spcAft>
                <a:spcPts val="600"/>
              </a:spcAft>
            </a:pPr>
            <a:endParaRPr lang="en-US" sz="2800" dirty="0">
              <a:solidFill>
                <a:schemeClr val="accent6"/>
              </a:solidFill>
            </a:endParaRPr>
          </a:p>
          <a:p>
            <a:pPr lvl="3">
              <a:lnSpc>
                <a:spcPct val="100000"/>
              </a:lnSpc>
              <a:spcBef>
                <a:spcPts val="600"/>
              </a:spcBef>
              <a:spcAft>
                <a:spcPts val="600"/>
              </a:spcAft>
            </a:pPr>
            <a:endParaRPr lang="en-US" sz="2800" dirty="0">
              <a:solidFill>
                <a:schemeClr val="accent6"/>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12</a:t>
            </a:fld>
            <a:endParaRPr lang="en-US" dirty="0"/>
          </a:p>
        </p:txBody>
      </p:sp>
    </p:spTree>
    <p:extLst>
      <p:ext uri="{BB962C8B-B14F-4D97-AF65-F5344CB8AC3E}">
        <p14:creationId xmlns:p14="http://schemas.microsoft.com/office/powerpoint/2010/main" val="20816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3"/>
                </a:solidFill>
              </a:rPr>
              <a:t>Limitations on Private Business Use</a:t>
            </a:r>
          </a:p>
        </p:txBody>
      </p:sp>
      <p:sp>
        <p:nvSpPr>
          <p:cNvPr id="3" name="Content Placeholder 2"/>
          <p:cNvSpPr>
            <a:spLocks noGrp="1"/>
          </p:cNvSpPr>
          <p:nvPr>
            <p:ph idx="1"/>
          </p:nvPr>
        </p:nvSpPr>
        <p:spPr>
          <a:xfrm>
            <a:off x="4522763" y="1057276"/>
            <a:ext cx="7505113" cy="5667081"/>
          </a:xfrm>
        </p:spPr>
        <p:txBody>
          <a:bodyPr/>
          <a:lstStyle/>
          <a:p>
            <a:pPr marL="457200" lvl="1" indent="-457200" algn="just">
              <a:spcBef>
                <a:spcPts val="600"/>
              </a:spcBef>
              <a:spcAft>
                <a:spcPts val="600"/>
              </a:spcAft>
              <a:buFont typeface="Arial" panose="020B0604020202020204" pitchFamily="34" charset="0"/>
              <a:buChar char="•"/>
            </a:pPr>
            <a:r>
              <a:rPr lang="en-US" sz="2800" dirty="0">
                <a:solidFill>
                  <a:schemeClr val="accent3"/>
                </a:solidFill>
                <a:latin typeface="+mj-lt"/>
                <a:ea typeface="+mj-ea"/>
                <a:cs typeface="+mj-cs"/>
              </a:rPr>
              <a:t>“Nongovernmental person”</a:t>
            </a:r>
          </a:p>
          <a:p>
            <a:pPr lvl="3">
              <a:lnSpc>
                <a:spcPct val="100000"/>
              </a:lnSpc>
              <a:spcBef>
                <a:spcPts val="600"/>
              </a:spcBef>
              <a:spcAft>
                <a:spcPts val="600"/>
              </a:spcAft>
            </a:pPr>
            <a:r>
              <a:rPr lang="en-US" sz="2800" dirty="0">
                <a:solidFill>
                  <a:schemeClr val="accent6"/>
                </a:solidFill>
              </a:rPr>
              <a:t>Corporations or other business entities</a:t>
            </a:r>
          </a:p>
          <a:p>
            <a:pPr lvl="3">
              <a:lnSpc>
                <a:spcPct val="100000"/>
              </a:lnSpc>
              <a:spcBef>
                <a:spcPts val="600"/>
              </a:spcBef>
              <a:spcAft>
                <a:spcPts val="600"/>
              </a:spcAft>
            </a:pPr>
            <a:r>
              <a:rPr lang="en-US" sz="2800" dirty="0">
                <a:solidFill>
                  <a:schemeClr val="accent6"/>
                </a:solidFill>
              </a:rPr>
              <a:t>Federal government</a:t>
            </a:r>
          </a:p>
          <a:p>
            <a:pPr lvl="3">
              <a:lnSpc>
                <a:spcPct val="100000"/>
              </a:lnSpc>
              <a:spcBef>
                <a:spcPts val="600"/>
              </a:spcBef>
              <a:spcAft>
                <a:spcPts val="600"/>
              </a:spcAft>
            </a:pPr>
            <a:r>
              <a:rPr lang="en-US" sz="2800" dirty="0">
                <a:solidFill>
                  <a:schemeClr val="accent6"/>
                </a:solidFill>
              </a:rPr>
              <a:t>Natural persons engaged in business</a:t>
            </a:r>
          </a:p>
          <a:p>
            <a:pPr lvl="3">
              <a:lnSpc>
                <a:spcPct val="100000"/>
              </a:lnSpc>
              <a:spcBef>
                <a:spcPts val="600"/>
              </a:spcBef>
              <a:spcAft>
                <a:spcPts val="600"/>
              </a:spcAft>
            </a:pPr>
            <a:r>
              <a:rPr lang="en-US" sz="2800" dirty="0">
                <a:solidFill>
                  <a:schemeClr val="accent6"/>
                </a:solidFill>
              </a:rPr>
              <a:t>Nonprofit organizations</a:t>
            </a:r>
          </a:p>
          <a:p>
            <a:pPr marL="457200" lvl="1" indent="-457200" algn="just">
              <a:spcBef>
                <a:spcPts val="600"/>
              </a:spcBef>
              <a:spcAft>
                <a:spcPts val="600"/>
              </a:spcAft>
              <a:buFont typeface="Arial" panose="020B0604020202020204" pitchFamily="34" charset="0"/>
              <a:buChar char="•"/>
            </a:pPr>
            <a:r>
              <a:rPr lang="en-US" sz="2800" dirty="0">
                <a:solidFill>
                  <a:schemeClr val="accent3"/>
                </a:solidFill>
                <a:latin typeface="+mj-lt"/>
                <a:ea typeface="+mj-ea"/>
                <a:cs typeface="+mj-cs"/>
              </a:rPr>
              <a:t>Examples of private business use:</a:t>
            </a:r>
          </a:p>
          <a:p>
            <a:pPr lvl="3">
              <a:lnSpc>
                <a:spcPct val="100000"/>
              </a:lnSpc>
              <a:spcBef>
                <a:spcPts val="600"/>
              </a:spcBef>
              <a:spcAft>
                <a:spcPts val="600"/>
              </a:spcAft>
            </a:pPr>
            <a:r>
              <a:rPr lang="en-US" sz="2800" dirty="0">
                <a:solidFill>
                  <a:schemeClr val="accent6"/>
                </a:solidFill>
              </a:rPr>
              <a:t>Private ownership of financed facility</a:t>
            </a:r>
          </a:p>
          <a:p>
            <a:pPr lvl="3">
              <a:lnSpc>
                <a:spcPct val="100000"/>
              </a:lnSpc>
              <a:spcBef>
                <a:spcPts val="600"/>
              </a:spcBef>
              <a:spcAft>
                <a:spcPts val="600"/>
              </a:spcAft>
            </a:pPr>
            <a:r>
              <a:rPr lang="en-US" sz="2800" dirty="0">
                <a:solidFill>
                  <a:schemeClr val="accent6"/>
                </a:solidFill>
              </a:rPr>
              <a:t>Lease to a private business user</a:t>
            </a:r>
          </a:p>
          <a:p>
            <a:pPr lvl="3">
              <a:lnSpc>
                <a:spcPct val="100000"/>
              </a:lnSpc>
              <a:spcBef>
                <a:spcPts val="600"/>
              </a:spcBef>
              <a:spcAft>
                <a:spcPts val="600"/>
              </a:spcAft>
            </a:pPr>
            <a:r>
              <a:rPr lang="en-US" sz="2800" dirty="0">
                <a:solidFill>
                  <a:schemeClr val="accent6"/>
                </a:solidFill>
              </a:rPr>
              <a:t>Nonqualified management contracts</a:t>
            </a:r>
          </a:p>
          <a:p>
            <a:pPr lvl="3">
              <a:lnSpc>
                <a:spcPct val="100000"/>
              </a:lnSpc>
              <a:spcBef>
                <a:spcPts val="600"/>
              </a:spcBef>
              <a:spcAft>
                <a:spcPts val="600"/>
              </a:spcAft>
            </a:pPr>
            <a:r>
              <a:rPr lang="en-US" sz="2800" dirty="0">
                <a:solidFill>
                  <a:schemeClr val="accent6"/>
                </a:solidFill>
              </a:rPr>
              <a:t>Special legal entitlements/priority rights</a:t>
            </a:r>
          </a:p>
          <a:p>
            <a:pPr lvl="3">
              <a:lnSpc>
                <a:spcPct val="100000"/>
              </a:lnSpc>
              <a:spcBef>
                <a:spcPts val="600"/>
              </a:spcBef>
              <a:spcAft>
                <a:spcPts val="600"/>
              </a:spcAft>
            </a:pPr>
            <a:endParaRPr lang="en-US" sz="2800" dirty="0">
              <a:solidFill>
                <a:schemeClr val="accent6"/>
              </a:solidFill>
            </a:endParaRPr>
          </a:p>
          <a:p>
            <a:pPr lvl="3">
              <a:lnSpc>
                <a:spcPct val="100000"/>
              </a:lnSpc>
              <a:spcBef>
                <a:spcPts val="600"/>
              </a:spcBef>
              <a:spcAft>
                <a:spcPts val="600"/>
              </a:spcAft>
            </a:pPr>
            <a:endParaRPr lang="en-US" sz="2800" dirty="0">
              <a:solidFill>
                <a:schemeClr val="accent6"/>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13</a:t>
            </a:fld>
            <a:endParaRPr lang="en-US" dirty="0"/>
          </a:p>
        </p:txBody>
      </p:sp>
      <p:pic>
        <p:nvPicPr>
          <p:cNvPr id="5" name="Picture 4" descr="Free Inviting indoor scene of a bakery cafe with pastries and seating.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98" y="1118382"/>
            <a:ext cx="4070933" cy="54230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23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3"/>
                </a:solidFill>
              </a:rPr>
              <a:t>Private Business Use Exceptions</a:t>
            </a:r>
          </a:p>
        </p:txBody>
      </p:sp>
      <p:sp>
        <p:nvSpPr>
          <p:cNvPr id="3" name="Content Placeholder 2"/>
          <p:cNvSpPr>
            <a:spLocks noGrp="1"/>
          </p:cNvSpPr>
          <p:nvPr>
            <p:ph idx="1"/>
          </p:nvPr>
        </p:nvSpPr>
        <p:spPr>
          <a:xfrm>
            <a:off x="762000" y="1057276"/>
            <a:ext cx="6588369" cy="5667081"/>
          </a:xfrm>
        </p:spPr>
        <p:txBody>
          <a:bodyPr/>
          <a:lstStyle/>
          <a:p>
            <a:pPr marL="457200" lvl="1" indent="-457200" algn="just">
              <a:spcBef>
                <a:spcPts val="600"/>
              </a:spcBef>
              <a:spcAft>
                <a:spcPts val="600"/>
              </a:spcAft>
              <a:buFont typeface="Arial" panose="020B0604020202020204" pitchFamily="34" charset="0"/>
              <a:buChar char="•"/>
            </a:pPr>
            <a:r>
              <a:rPr lang="en-US" sz="2800" dirty="0">
                <a:solidFill>
                  <a:schemeClr val="accent3"/>
                </a:solidFill>
                <a:latin typeface="+mj-lt"/>
                <a:ea typeface="+mj-ea"/>
                <a:cs typeface="+mj-cs"/>
              </a:rPr>
              <a:t>General public use</a:t>
            </a:r>
          </a:p>
          <a:p>
            <a:pPr marL="457200" lvl="1" indent="-457200" algn="just">
              <a:spcBef>
                <a:spcPts val="600"/>
              </a:spcBef>
              <a:spcAft>
                <a:spcPts val="600"/>
              </a:spcAft>
              <a:buFont typeface="Arial" panose="020B0604020202020204" pitchFamily="34" charset="0"/>
              <a:buChar char="•"/>
            </a:pPr>
            <a:r>
              <a:rPr lang="en-US" sz="2800" dirty="0">
                <a:solidFill>
                  <a:schemeClr val="accent3"/>
                </a:solidFill>
                <a:latin typeface="+mj-lt"/>
                <a:ea typeface="+mj-ea"/>
                <a:cs typeface="+mj-cs"/>
              </a:rPr>
              <a:t>Incidental use</a:t>
            </a:r>
          </a:p>
          <a:p>
            <a:pPr lvl="3">
              <a:lnSpc>
                <a:spcPct val="100000"/>
              </a:lnSpc>
              <a:spcBef>
                <a:spcPts val="600"/>
              </a:spcBef>
              <a:spcAft>
                <a:spcPts val="600"/>
              </a:spcAft>
            </a:pPr>
            <a:r>
              <a:rPr lang="en-US" sz="2800" dirty="0">
                <a:solidFill>
                  <a:schemeClr val="accent6"/>
                </a:solidFill>
              </a:rPr>
              <a:t>Use is nonpossessory</a:t>
            </a:r>
          </a:p>
          <a:p>
            <a:pPr lvl="3">
              <a:lnSpc>
                <a:spcPct val="100000"/>
              </a:lnSpc>
              <a:spcBef>
                <a:spcPts val="600"/>
              </a:spcBef>
              <a:spcAft>
                <a:spcPts val="600"/>
              </a:spcAft>
            </a:pPr>
            <a:r>
              <a:rPr lang="en-US" sz="2800" dirty="0">
                <a:solidFill>
                  <a:schemeClr val="accent6"/>
                </a:solidFill>
              </a:rPr>
              <a:t>Not more than 2.5%</a:t>
            </a:r>
          </a:p>
          <a:p>
            <a:pPr lvl="3">
              <a:lnSpc>
                <a:spcPct val="100000"/>
              </a:lnSpc>
              <a:spcBef>
                <a:spcPts val="600"/>
              </a:spcBef>
              <a:spcAft>
                <a:spcPts val="600"/>
              </a:spcAft>
            </a:pPr>
            <a:r>
              <a:rPr lang="en-US" sz="2800" dirty="0">
                <a:solidFill>
                  <a:schemeClr val="accent6"/>
                </a:solidFill>
              </a:rPr>
              <a:t>e.g., kiosks, vending machines</a:t>
            </a:r>
          </a:p>
          <a:p>
            <a:pPr marL="457200" lvl="1" indent="-457200" algn="just">
              <a:spcBef>
                <a:spcPts val="600"/>
              </a:spcBef>
              <a:spcAft>
                <a:spcPts val="600"/>
              </a:spcAft>
              <a:buFont typeface="Arial" panose="020B0604020202020204" pitchFamily="34" charset="0"/>
              <a:buChar char="•"/>
            </a:pPr>
            <a:r>
              <a:rPr lang="en-US" sz="2800" dirty="0">
                <a:solidFill>
                  <a:schemeClr val="accent3"/>
                </a:solidFill>
                <a:latin typeface="+mj-lt"/>
                <a:ea typeface="+mj-ea"/>
                <a:cs typeface="+mj-cs"/>
              </a:rPr>
              <a:t>Short term use</a:t>
            </a:r>
          </a:p>
          <a:p>
            <a:pPr lvl="3">
              <a:lnSpc>
                <a:spcPct val="100000"/>
              </a:lnSpc>
              <a:spcBef>
                <a:spcPts val="600"/>
              </a:spcBef>
              <a:spcAft>
                <a:spcPts val="600"/>
              </a:spcAft>
            </a:pPr>
            <a:r>
              <a:rPr lang="en-US" sz="2800" dirty="0">
                <a:solidFill>
                  <a:schemeClr val="accent6"/>
                </a:solidFill>
              </a:rPr>
              <a:t>Less than 50 days</a:t>
            </a:r>
          </a:p>
          <a:p>
            <a:pPr lvl="3">
              <a:lnSpc>
                <a:spcPct val="100000"/>
              </a:lnSpc>
              <a:spcBef>
                <a:spcPts val="600"/>
              </a:spcBef>
              <a:spcAft>
                <a:spcPts val="600"/>
              </a:spcAft>
            </a:pPr>
            <a:r>
              <a:rPr lang="en-US" sz="2800" dirty="0">
                <a:solidFill>
                  <a:schemeClr val="accent6"/>
                </a:solidFill>
              </a:rPr>
              <a:t>Fair market value payments</a:t>
            </a:r>
          </a:p>
          <a:p>
            <a:pPr lvl="3">
              <a:lnSpc>
                <a:spcPct val="100000"/>
              </a:lnSpc>
              <a:spcBef>
                <a:spcPts val="600"/>
              </a:spcBef>
              <a:spcAft>
                <a:spcPts val="600"/>
              </a:spcAft>
            </a:pPr>
            <a:r>
              <a:rPr lang="en-US" sz="2800" dirty="0">
                <a:solidFill>
                  <a:schemeClr val="accent6"/>
                </a:solidFill>
              </a:rPr>
              <a:t>e.g., facility rental</a:t>
            </a:r>
          </a:p>
          <a:p>
            <a:pPr lvl="3">
              <a:lnSpc>
                <a:spcPct val="100000"/>
              </a:lnSpc>
              <a:spcBef>
                <a:spcPts val="600"/>
              </a:spcBef>
              <a:spcAft>
                <a:spcPts val="600"/>
              </a:spcAft>
            </a:pPr>
            <a:endParaRPr lang="en-US" sz="2800" dirty="0">
              <a:solidFill>
                <a:schemeClr val="accent6"/>
              </a:solidFill>
            </a:endParaRPr>
          </a:p>
          <a:p>
            <a:pPr lvl="3">
              <a:lnSpc>
                <a:spcPct val="100000"/>
              </a:lnSpc>
              <a:spcBef>
                <a:spcPts val="600"/>
              </a:spcBef>
              <a:spcAft>
                <a:spcPts val="600"/>
              </a:spcAft>
            </a:pPr>
            <a:endParaRPr lang="en-US" sz="2800" dirty="0">
              <a:solidFill>
                <a:schemeClr val="accent6"/>
              </a:solidFill>
            </a:endParaRPr>
          </a:p>
          <a:p>
            <a:pPr lvl="3">
              <a:lnSpc>
                <a:spcPct val="100000"/>
              </a:lnSpc>
              <a:spcBef>
                <a:spcPts val="600"/>
              </a:spcBef>
              <a:spcAft>
                <a:spcPts val="600"/>
              </a:spcAft>
            </a:pPr>
            <a:endParaRPr lang="en-US" sz="2800" dirty="0">
              <a:solidFill>
                <a:schemeClr val="accent6"/>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14</a:t>
            </a:fld>
            <a:endParaRPr lang="en-US" dirty="0"/>
          </a:p>
        </p:txBody>
      </p:sp>
      <p:pic>
        <p:nvPicPr>
          <p:cNvPr id="6" name="Picture 5"/>
          <p:cNvPicPr>
            <a:picLocks noChangeAspect="1"/>
          </p:cNvPicPr>
          <p:nvPr/>
        </p:nvPicPr>
        <p:blipFill>
          <a:blip r:embed="rId3"/>
          <a:stretch>
            <a:fillRect/>
          </a:stretch>
        </p:blipFill>
        <p:spPr>
          <a:xfrm>
            <a:off x="7202701" y="1018476"/>
            <a:ext cx="3954544" cy="5559052"/>
          </a:xfrm>
          <a:prstGeom prst="rect">
            <a:avLst/>
          </a:prstGeom>
          <a:ln>
            <a:noFill/>
          </a:ln>
          <a:effectLst>
            <a:softEdge rad="112500"/>
          </a:effectLst>
        </p:spPr>
      </p:pic>
    </p:spTree>
    <p:extLst>
      <p:ext uri="{BB962C8B-B14F-4D97-AF65-F5344CB8AC3E}">
        <p14:creationId xmlns:p14="http://schemas.microsoft.com/office/powerpoint/2010/main" val="200507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3"/>
                </a:solidFill>
              </a:rPr>
              <a:t>Recordkeeping Requirements</a:t>
            </a:r>
          </a:p>
        </p:txBody>
      </p:sp>
      <p:sp>
        <p:nvSpPr>
          <p:cNvPr id="3" name="Content Placeholder 2"/>
          <p:cNvSpPr>
            <a:spLocks noGrp="1"/>
          </p:cNvSpPr>
          <p:nvPr>
            <p:ph idx="1"/>
          </p:nvPr>
        </p:nvSpPr>
        <p:spPr>
          <a:xfrm>
            <a:off x="762000" y="1057276"/>
            <a:ext cx="10787575" cy="5667081"/>
          </a:xfrm>
        </p:spPr>
        <p:txBody>
          <a:bodyPr/>
          <a:lstStyle/>
          <a:p>
            <a:pPr marL="457200" lvl="1" indent="-457200" algn="just">
              <a:spcBef>
                <a:spcPts val="600"/>
              </a:spcBef>
              <a:spcAft>
                <a:spcPts val="600"/>
              </a:spcAft>
              <a:buFont typeface="Arial" panose="020B0604020202020204" pitchFamily="34" charset="0"/>
              <a:buChar char="•"/>
            </a:pPr>
            <a:r>
              <a:rPr lang="en-US" sz="2400" i="1" dirty="0">
                <a:solidFill>
                  <a:schemeClr val="accent3"/>
                </a:solidFill>
                <a:latin typeface="+mj-lt"/>
                <a:ea typeface="+mj-ea"/>
                <a:cs typeface="+mj-cs"/>
              </a:rPr>
              <a:t>What records must you retain?</a:t>
            </a:r>
          </a:p>
          <a:p>
            <a:pPr lvl="3">
              <a:lnSpc>
                <a:spcPct val="100000"/>
              </a:lnSpc>
              <a:spcBef>
                <a:spcPts val="600"/>
              </a:spcBef>
              <a:spcAft>
                <a:spcPts val="600"/>
              </a:spcAft>
            </a:pPr>
            <a:r>
              <a:rPr lang="en-US" sz="2400" dirty="0">
                <a:solidFill>
                  <a:schemeClr val="accent6"/>
                </a:solidFill>
              </a:rPr>
              <a:t>Basic records relating to the bond transaction (transcript)</a:t>
            </a:r>
          </a:p>
          <a:p>
            <a:pPr lvl="3">
              <a:lnSpc>
                <a:spcPct val="100000"/>
              </a:lnSpc>
              <a:spcBef>
                <a:spcPts val="600"/>
              </a:spcBef>
              <a:spcAft>
                <a:spcPts val="600"/>
              </a:spcAft>
            </a:pPr>
            <a:r>
              <a:rPr lang="en-US" sz="2400" dirty="0">
                <a:solidFill>
                  <a:schemeClr val="accent6"/>
                </a:solidFill>
              </a:rPr>
              <a:t>Documents evidencing: </a:t>
            </a:r>
          </a:p>
          <a:p>
            <a:pPr lvl="4">
              <a:lnSpc>
                <a:spcPct val="100000"/>
              </a:lnSpc>
              <a:spcBef>
                <a:spcPts val="600"/>
              </a:spcBef>
              <a:spcAft>
                <a:spcPts val="600"/>
              </a:spcAft>
            </a:pPr>
            <a:r>
              <a:rPr lang="en-US" sz="2400" dirty="0"/>
              <a:t>the expenditure of bond proceeds</a:t>
            </a:r>
          </a:p>
          <a:p>
            <a:pPr lvl="4">
              <a:lnSpc>
                <a:spcPct val="100000"/>
              </a:lnSpc>
              <a:spcBef>
                <a:spcPts val="600"/>
              </a:spcBef>
              <a:spcAft>
                <a:spcPts val="600"/>
              </a:spcAft>
            </a:pPr>
            <a:r>
              <a:rPr lang="en-US" sz="2400" dirty="0"/>
              <a:t>the use of bond-financed property by public or private sources</a:t>
            </a:r>
          </a:p>
          <a:p>
            <a:pPr lvl="4">
              <a:lnSpc>
                <a:spcPct val="100000"/>
              </a:lnSpc>
              <a:spcBef>
                <a:spcPts val="600"/>
              </a:spcBef>
              <a:spcAft>
                <a:spcPts val="600"/>
              </a:spcAft>
            </a:pPr>
            <a:r>
              <a:rPr lang="en-US" sz="2400" dirty="0"/>
              <a:t>all sources of payment for and security of the bonds</a:t>
            </a:r>
          </a:p>
          <a:p>
            <a:pPr lvl="3">
              <a:lnSpc>
                <a:spcPct val="100000"/>
              </a:lnSpc>
              <a:spcBef>
                <a:spcPts val="600"/>
              </a:spcBef>
              <a:spcAft>
                <a:spcPts val="600"/>
              </a:spcAft>
            </a:pPr>
            <a:r>
              <a:rPr lang="en-US" sz="2400" dirty="0">
                <a:solidFill>
                  <a:schemeClr val="accent6"/>
                </a:solidFill>
              </a:rPr>
              <a:t>Documents pertaining to the investment of bond proceeds</a:t>
            </a:r>
          </a:p>
          <a:p>
            <a:pPr marL="457200" lvl="1" indent="-457200" algn="just">
              <a:spcBef>
                <a:spcPts val="600"/>
              </a:spcBef>
              <a:spcAft>
                <a:spcPts val="600"/>
              </a:spcAft>
              <a:buFont typeface="Arial" panose="020B0604020202020204" pitchFamily="34" charset="0"/>
              <a:buChar char="•"/>
            </a:pPr>
            <a:r>
              <a:rPr lang="en-US" sz="2400" i="1" dirty="0">
                <a:solidFill>
                  <a:schemeClr val="accent3"/>
                </a:solidFill>
                <a:latin typeface="+mj-lt"/>
                <a:ea typeface="+mj-ea"/>
                <a:cs typeface="+mj-cs"/>
              </a:rPr>
              <a:t>For how long must you retain them?</a:t>
            </a:r>
          </a:p>
          <a:p>
            <a:pPr lvl="3">
              <a:lnSpc>
                <a:spcPct val="100000"/>
              </a:lnSpc>
              <a:spcBef>
                <a:spcPts val="600"/>
              </a:spcBef>
              <a:spcAft>
                <a:spcPts val="600"/>
              </a:spcAft>
            </a:pPr>
            <a:r>
              <a:rPr lang="en-US" sz="2400" i="1" dirty="0">
                <a:solidFill>
                  <a:schemeClr val="accent6"/>
                </a:solidFill>
              </a:rPr>
              <a:t>General rule</a:t>
            </a:r>
            <a:r>
              <a:rPr lang="en-US" sz="2400" dirty="0">
                <a:solidFill>
                  <a:schemeClr val="accent6"/>
                </a:solidFill>
              </a:rPr>
              <a:t>: for the life of the bonds, plus three years.</a:t>
            </a:r>
          </a:p>
          <a:p>
            <a:pPr lvl="3">
              <a:lnSpc>
                <a:spcPct val="100000"/>
              </a:lnSpc>
              <a:spcBef>
                <a:spcPts val="600"/>
              </a:spcBef>
              <a:spcAft>
                <a:spcPts val="600"/>
              </a:spcAft>
            </a:pPr>
            <a:r>
              <a:rPr lang="en-US" sz="2400" i="1" dirty="0">
                <a:solidFill>
                  <a:schemeClr val="accent6"/>
                </a:solidFill>
              </a:rPr>
              <a:t>If refunded</a:t>
            </a:r>
            <a:r>
              <a:rPr lang="en-US" sz="2400" dirty="0">
                <a:solidFill>
                  <a:schemeClr val="accent6"/>
                </a:solidFill>
              </a:rPr>
              <a:t>: for the life of the </a:t>
            </a:r>
            <a:r>
              <a:rPr lang="en-US" sz="2400" i="1" dirty="0">
                <a:solidFill>
                  <a:schemeClr val="accent6"/>
                </a:solidFill>
              </a:rPr>
              <a:t>refunding</a:t>
            </a:r>
            <a:r>
              <a:rPr lang="en-US" sz="2400" dirty="0">
                <a:solidFill>
                  <a:schemeClr val="accent6"/>
                </a:solidFill>
              </a:rPr>
              <a:t> bonds, plus three years.</a:t>
            </a:r>
          </a:p>
          <a:p>
            <a:pPr lvl="3">
              <a:lnSpc>
                <a:spcPct val="100000"/>
              </a:lnSpc>
              <a:spcBef>
                <a:spcPts val="600"/>
              </a:spcBef>
              <a:spcAft>
                <a:spcPts val="600"/>
              </a:spcAft>
            </a:pPr>
            <a:endParaRPr lang="en-US" sz="2400" dirty="0">
              <a:solidFill>
                <a:schemeClr val="accent6"/>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15</a:t>
            </a:fld>
            <a:endParaRPr lang="en-US" dirty="0"/>
          </a:p>
        </p:txBody>
      </p:sp>
    </p:spTree>
    <p:extLst>
      <p:ext uri="{BB962C8B-B14F-4D97-AF65-F5344CB8AC3E}">
        <p14:creationId xmlns:p14="http://schemas.microsoft.com/office/powerpoint/2010/main" val="238033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3"/>
                </a:solidFill>
              </a:rPr>
              <a:t>Post-Issuance Compliance Procedures</a:t>
            </a:r>
          </a:p>
        </p:txBody>
      </p:sp>
      <p:sp>
        <p:nvSpPr>
          <p:cNvPr id="3" name="Content Placeholder 2"/>
          <p:cNvSpPr>
            <a:spLocks noGrp="1"/>
          </p:cNvSpPr>
          <p:nvPr>
            <p:ph idx="1"/>
          </p:nvPr>
        </p:nvSpPr>
        <p:spPr>
          <a:xfrm>
            <a:off x="762000" y="1057276"/>
            <a:ext cx="10787575" cy="5667081"/>
          </a:xfrm>
        </p:spPr>
        <p:txBody>
          <a:bodyPr/>
          <a:lstStyle/>
          <a:p>
            <a:pPr marL="457200" lvl="1" indent="-457200" algn="just">
              <a:lnSpc>
                <a:spcPct val="100000"/>
              </a:lnSpc>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Have written procedures</a:t>
            </a:r>
          </a:p>
          <a:p>
            <a:pPr marL="457200" lvl="1" indent="-457200" algn="just">
              <a:lnSpc>
                <a:spcPct val="100000"/>
              </a:lnSpc>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Identify responsible person or persons for tax compliance</a:t>
            </a:r>
          </a:p>
          <a:p>
            <a:pPr marL="457200" lvl="1" indent="-457200" algn="just">
              <a:lnSpc>
                <a:spcPct val="100000"/>
              </a:lnSpc>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Know arbitrage reporting requirements</a:t>
            </a:r>
          </a:p>
          <a:p>
            <a:pPr marL="457200" lvl="1" indent="-457200" algn="just">
              <a:lnSpc>
                <a:spcPct val="100000"/>
              </a:lnSpc>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Track bond proceeds</a:t>
            </a:r>
          </a:p>
          <a:p>
            <a:pPr marL="457200" lvl="1" indent="-457200" algn="just">
              <a:lnSpc>
                <a:spcPct val="100000"/>
              </a:lnSpc>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Monitor private use on an ongoing basis</a:t>
            </a:r>
          </a:p>
          <a:p>
            <a:pPr marL="457200" lvl="1" indent="-457200" algn="just">
              <a:lnSpc>
                <a:spcPct val="100000"/>
              </a:lnSpc>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Have a record retention policy</a:t>
            </a:r>
          </a:p>
          <a:p>
            <a:pPr marL="457200" lvl="1" indent="-457200" algn="just">
              <a:lnSpc>
                <a:spcPct val="100000"/>
              </a:lnSpc>
              <a:spcBef>
                <a:spcPts val="1200"/>
              </a:spcBef>
              <a:spcAft>
                <a:spcPts val="1200"/>
              </a:spcAft>
              <a:buFont typeface="Arial" panose="020B0604020202020204" pitchFamily="34" charset="0"/>
              <a:buChar char="•"/>
            </a:pPr>
            <a:r>
              <a:rPr lang="en-US" sz="2800" dirty="0">
                <a:solidFill>
                  <a:schemeClr val="accent3"/>
                </a:solidFill>
                <a:latin typeface="+mj-lt"/>
                <a:ea typeface="+mj-ea"/>
                <a:cs typeface="+mj-cs"/>
              </a:rPr>
              <a:t>Call bond counsel if you have questions or run into issues</a:t>
            </a:r>
          </a:p>
        </p:txBody>
      </p:sp>
      <p:sp>
        <p:nvSpPr>
          <p:cNvPr id="4" name="Slide Number Placeholder 3"/>
          <p:cNvSpPr>
            <a:spLocks noGrp="1"/>
          </p:cNvSpPr>
          <p:nvPr>
            <p:ph type="sldNum" sz="quarter" idx="12"/>
          </p:nvPr>
        </p:nvSpPr>
        <p:spPr/>
        <p:txBody>
          <a:bodyPr/>
          <a:lstStyle/>
          <a:p>
            <a:fld id="{13E832A9-06FC-46C7-8616-F00A64A610D6}" type="slidenum">
              <a:rPr lang="en-US" smtClean="0"/>
              <a:t>16</a:t>
            </a:fld>
            <a:endParaRPr lang="en-US" dirty="0"/>
          </a:p>
        </p:txBody>
      </p:sp>
    </p:spTree>
    <p:extLst>
      <p:ext uri="{BB962C8B-B14F-4D97-AF65-F5344CB8AC3E}">
        <p14:creationId xmlns:p14="http://schemas.microsoft.com/office/powerpoint/2010/main" val="265707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0629" y="2558947"/>
            <a:ext cx="11854542" cy="777586"/>
          </a:xfrm>
        </p:spPr>
        <p:txBody>
          <a:bodyPr/>
          <a:lstStyle/>
          <a:p>
            <a:pPr algn="ctr"/>
            <a:r>
              <a:rPr lang="en-US" sz="6000" b="1" dirty="0"/>
              <a:t>Federal Securities Law</a:t>
            </a:r>
          </a:p>
        </p:txBody>
      </p:sp>
    </p:spTree>
    <p:extLst>
      <p:ext uri="{BB962C8B-B14F-4D97-AF65-F5344CB8AC3E}">
        <p14:creationId xmlns:p14="http://schemas.microsoft.com/office/powerpoint/2010/main" val="215265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Securities and Exchange Commission (SEC)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0" name="Picture 2" descr="431 Days: Joseph P. Kennedy and the Creation of the SEC (1934-35)  (Introduction) | Galleries | Virtual Museum and Archive of the History of  Financial Regu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089" y="1250973"/>
            <a:ext cx="9468380" cy="47341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Oval 7"/>
          <p:cNvSpPr/>
          <p:nvPr/>
        </p:nvSpPr>
        <p:spPr>
          <a:xfrm>
            <a:off x="6167279" y="2485505"/>
            <a:ext cx="1239361" cy="14879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092464" y="2560319"/>
            <a:ext cx="1314176" cy="13383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94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Federal Antifraud Provisions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Oval 7"/>
          <p:cNvSpPr/>
          <p:nvPr/>
        </p:nvSpPr>
        <p:spPr>
          <a:xfrm>
            <a:off x="6167279" y="2485505"/>
            <a:ext cx="1239361" cy="14879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xactly what was Charles Ponzi selling in Vermont? | Historic New En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656" y="1291031"/>
            <a:ext cx="6805246" cy="51039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0973" y="1778108"/>
            <a:ext cx="2456681" cy="639862"/>
          </a:xfrm>
          <a:prstGeom prst="rect">
            <a:avLst/>
          </a:prstGeom>
          <a:noFill/>
        </p:spPr>
        <p:txBody>
          <a:bodyPr wrap="square" lIns="0" tIns="0" rIns="0" bIns="0" rtlCol="0">
            <a:noAutofit/>
          </a:bodyPr>
          <a:lstStyle/>
          <a:p>
            <a:r>
              <a:rPr lang="en-US" sz="3600" b="1" dirty="0">
                <a:solidFill>
                  <a:srgbClr val="FF0000"/>
                </a:solidFill>
              </a:rPr>
              <a:t>Rule 10b-5</a:t>
            </a:r>
          </a:p>
        </p:txBody>
      </p:sp>
      <p:sp>
        <p:nvSpPr>
          <p:cNvPr id="10" name="TextBox 9"/>
          <p:cNvSpPr txBox="1"/>
          <p:nvPr/>
        </p:nvSpPr>
        <p:spPr>
          <a:xfrm>
            <a:off x="9735319" y="5154971"/>
            <a:ext cx="2456681" cy="639862"/>
          </a:xfrm>
          <a:prstGeom prst="rect">
            <a:avLst/>
          </a:prstGeom>
          <a:noFill/>
        </p:spPr>
        <p:txBody>
          <a:bodyPr wrap="square" lIns="0" tIns="0" rIns="0" bIns="0" rtlCol="0">
            <a:noAutofit/>
          </a:bodyPr>
          <a:lstStyle/>
          <a:p>
            <a:r>
              <a:rPr lang="en-US" sz="3600" b="1" dirty="0">
                <a:solidFill>
                  <a:srgbClr val="FF0000"/>
                </a:solidFill>
              </a:rPr>
              <a:t>Sec. 17(a)</a:t>
            </a:r>
          </a:p>
        </p:txBody>
      </p:sp>
      <p:pic>
        <p:nvPicPr>
          <p:cNvPr id="1028" name="Picture 4" descr="Patrick Chovanec on X: &quot;Aug 13, 1920 - Boston Post: Charles Ponzi is  arrested, admits he cannot pay back investors #100yearsago  https://t.co/aXh4UPG4bv&quot; / 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039" y="750771"/>
            <a:ext cx="9808142" cy="5336629"/>
          </a:xfrm>
          <a:prstGeom prst="rect">
            <a:avLst/>
          </a:prstGeom>
          <a:noFill/>
          <a:scene3d>
            <a:camera prst="isometricTopUp"/>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solidFill>
                  <a:schemeClr val="accent3"/>
                </a:solidFill>
              </a:rPr>
              <a:t>Additional Resources</a:t>
            </a:r>
          </a:p>
        </p:txBody>
      </p:sp>
      <p:sp>
        <p:nvSpPr>
          <p:cNvPr id="3" name="Content Placeholder 2"/>
          <p:cNvSpPr>
            <a:spLocks noGrp="1"/>
          </p:cNvSpPr>
          <p:nvPr>
            <p:ph idx="1"/>
          </p:nvPr>
        </p:nvSpPr>
        <p:spPr>
          <a:xfrm>
            <a:off x="617220" y="1057276"/>
            <a:ext cx="11100118" cy="5021406"/>
          </a:xfrm>
        </p:spPr>
        <p:txBody>
          <a:bodyPr/>
          <a:lstStyle/>
          <a:p>
            <a:pPr lvl="2">
              <a:lnSpc>
                <a:spcPct val="100000"/>
              </a:lnSpc>
              <a:spcBef>
                <a:spcPts val="600"/>
              </a:spcBef>
              <a:spcAft>
                <a:spcPts val="600"/>
              </a:spcAft>
            </a:pPr>
            <a:r>
              <a:rPr lang="en-US" sz="2800" dirty="0"/>
              <a:t>2026 Public Finance Sessions</a:t>
            </a:r>
          </a:p>
          <a:p>
            <a:pPr lvl="3">
              <a:lnSpc>
                <a:spcPct val="100000"/>
              </a:lnSpc>
              <a:spcBef>
                <a:spcPts val="600"/>
              </a:spcBef>
              <a:spcAft>
                <a:spcPts val="600"/>
              </a:spcAft>
            </a:pPr>
            <a:r>
              <a:rPr lang="en-US" sz="2800" i="1" dirty="0">
                <a:solidFill>
                  <a:schemeClr val="accent6"/>
                </a:solidFill>
              </a:rPr>
              <a:t>Bonds 101: A Municipal Bond Primer</a:t>
            </a:r>
          </a:p>
          <a:p>
            <a:pPr lvl="3">
              <a:lnSpc>
                <a:spcPct val="100000"/>
              </a:lnSpc>
              <a:spcBef>
                <a:spcPts val="600"/>
              </a:spcBef>
              <a:spcAft>
                <a:spcPts val="600"/>
              </a:spcAft>
            </a:pPr>
            <a:r>
              <a:rPr lang="en-US" sz="2800" i="1" dirty="0">
                <a:solidFill>
                  <a:schemeClr val="accent6"/>
                </a:solidFill>
              </a:rPr>
              <a:t>Bonds 201: Securities Law</a:t>
            </a:r>
          </a:p>
          <a:p>
            <a:pPr lvl="3">
              <a:lnSpc>
                <a:spcPct val="100000"/>
              </a:lnSpc>
              <a:spcBef>
                <a:spcPts val="600"/>
              </a:spcBef>
              <a:spcAft>
                <a:spcPts val="600"/>
              </a:spcAft>
            </a:pPr>
            <a:r>
              <a:rPr lang="en-US" sz="2800" i="1" dirty="0">
                <a:solidFill>
                  <a:schemeClr val="accent6"/>
                </a:solidFill>
              </a:rPr>
              <a:t>Bonds 201: Tax Compliance</a:t>
            </a:r>
          </a:p>
          <a:p>
            <a:pPr lvl="3">
              <a:lnSpc>
                <a:spcPct val="100000"/>
              </a:lnSpc>
              <a:spcBef>
                <a:spcPts val="600"/>
              </a:spcBef>
              <a:spcAft>
                <a:spcPts val="600"/>
              </a:spcAft>
            </a:pPr>
            <a:r>
              <a:rPr lang="en-US" sz="2800" i="1" dirty="0">
                <a:solidFill>
                  <a:schemeClr val="accent6"/>
                </a:solidFill>
              </a:rPr>
              <a:t>Ballot Measures and PDC Regulations</a:t>
            </a:r>
          </a:p>
          <a:p>
            <a:pPr lvl="2">
              <a:lnSpc>
                <a:spcPct val="100000"/>
              </a:lnSpc>
              <a:spcBef>
                <a:spcPts val="600"/>
              </a:spcBef>
              <a:spcAft>
                <a:spcPts val="600"/>
              </a:spcAft>
            </a:pPr>
            <a:endParaRPr lang="en-US" sz="2800" dirty="0"/>
          </a:p>
          <a:p>
            <a:pPr lvl="2">
              <a:lnSpc>
                <a:spcPct val="100000"/>
              </a:lnSpc>
              <a:spcBef>
                <a:spcPts val="600"/>
              </a:spcBef>
              <a:spcAft>
                <a:spcPts val="600"/>
              </a:spcAft>
            </a:pPr>
            <a:r>
              <a:rPr lang="en-US" sz="2800" dirty="0"/>
              <a:t>Additional public-finance related materials:</a:t>
            </a:r>
            <a:endParaRPr lang="en-US" sz="2800" i="1" dirty="0">
              <a:solidFill>
                <a:schemeClr val="accent6"/>
              </a:solidFill>
            </a:endParaRPr>
          </a:p>
          <a:p>
            <a:pPr marL="0" lvl="2" indent="0">
              <a:lnSpc>
                <a:spcPct val="100000"/>
              </a:lnSpc>
              <a:spcBef>
                <a:spcPts val="600"/>
              </a:spcBef>
              <a:spcAft>
                <a:spcPts val="600"/>
              </a:spcAft>
              <a:buNone/>
            </a:pPr>
            <a:r>
              <a:rPr lang="en-US" sz="2800" dirty="0">
                <a:solidFill>
                  <a:schemeClr val="accent6"/>
                </a:solidFill>
              </a:rPr>
              <a:t>https://www.pacificalawgroup.com/news-items/library/public-finance/</a:t>
            </a:r>
          </a:p>
          <a:p>
            <a:pPr marL="298450" lvl="3" indent="0">
              <a:lnSpc>
                <a:spcPct val="100000"/>
              </a:lnSpc>
              <a:spcBef>
                <a:spcPts val="600"/>
              </a:spcBef>
              <a:spcAft>
                <a:spcPts val="600"/>
              </a:spcAft>
              <a:buNone/>
            </a:pPr>
            <a:endParaRPr lang="en-US" sz="2400" i="1" dirty="0">
              <a:solidFill>
                <a:schemeClr val="accent6"/>
              </a:solidFill>
            </a:endParaRPr>
          </a:p>
          <a:p>
            <a:pPr lvl="3">
              <a:lnSpc>
                <a:spcPct val="100000"/>
              </a:lnSpc>
              <a:spcBef>
                <a:spcPts val="600"/>
              </a:spcBef>
              <a:spcAft>
                <a:spcPts val="600"/>
              </a:spcAft>
            </a:pPr>
            <a:endParaRPr lang="en-US" sz="2400" i="1" dirty="0">
              <a:solidFill>
                <a:schemeClr val="accent6"/>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Free Discover the intricate design and rich history of the Livraria Lello bookstore in Porto, Portugal.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042" y="1262917"/>
            <a:ext cx="4490454" cy="3053510"/>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5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Federal Antifraud Provisions</a:t>
            </a:r>
          </a:p>
        </p:txBody>
      </p:sp>
      <p:sp>
        <p:nvSpPr>
          <p:cNvPr id="3" name="Content Placeholder 2"/>
          <p:cNvSpPr>
            <a:spLocks noGrp="1"/>
          </p:cNvSpPr>
          <p:nvPr>
            <p:ph idx="1"/>
          </p:nvPr>
        </p:nvSpPr>
        <p:spPr>
          <a:xfrm>
            <a:off x="617220" y="1120140"/>
            <a:ext cx="11100118" cy="4866774"/>
          </a:xfrm>
        </p:spPr>
        <p:txBody>
          <a:bodyPr/>
          <a:lstStyle/>
          <a:p>
            <a:pPr marL="0" lvl="2" indent="0" algn="ctr" defTabSz="685800">
              <a:spcBef>
                <a:spcPts val="750"/>
              </a:spcBef>
              <a:spcAft>
                <a:spcPts val="600"/>
              </a:spcAft>
              <a:buNone/>
            </a:pPr>
            <a:r>
              <a:rPr lang="en-US" sz="3000" b="1" i="1" dirty="0">
                <a:solidFill>
                  <a:schemeClr val="tx2"/>
                </a:solidFill>
              </a:rPr>
              <a:t>What conduct do these laws prohibit?</a:t>
            </a:r>
          </a:p>
          <a:p>
            <a:pPr lvl="2">
              <a:lnSpc>
                <a:spcPct val="100000"/>
              </a:lnSpc>
              <a:spcBef>
                <a:spcPts val="600"/>
              </a:spcBef>
              <a:spcAft>
                <a:spcPts val="600"/>
              </a:spcAft>
            </a:pPr>
            <a:r>
              <a:rPr lang="en-US" sz="2600" b="1" dirty="0"/>
              <a:t>Rule 10b-5.  </a:t>
            </a:r>
            <a:r>
              <a:rPr lang="en-US" sz="2600" dirty="0"/>
              <a:t>Unlawful in connection with sale of securities:</a:t>
            </a:r>
          </a:p>
          <a:p>
            <a:pPr lvl="3">
              <a:lnSpc>
                <a:spcPct val="100000"/>
              </a:lnSpc>
              <a:spcBef>
                <a:spcPts val="600"/>
              </a:spcBef>
              <a:spcAft>
                <a:spcPts val="600"/>
              </a:spcAft>
            </a:pPr>
            <a:r>
              <a:rPr lang="en-US" sz="2600" dirty="0">
                <a:solidFill>
                  <a:schemeClr val="accent6"/>
                </a:solidFill>
              </a:rPr>
              <a:t>To make any untrue statement of material fact, or</a:t>
            </a:r>
          </a:p>
          <a:p>
            <a:pPr lvl="3">
              <a:lnSpc>
                <a:spcPct val="100000"/>
              </a:lnSpc>
              <a:spcBef>
                <a:spcPts val="600"/>
              </a:spcBef>
              <a:spcAft>
                <a:spcPts val="600"/>
              </a:spcAft>
            </a:pPr>
            <a:r>
              <a:rPr lang="en-US" sz="2600" dirty="0">
                <a:solidFill>
                  <a:schemeClr val="accent6"/>
                </a:solidFill>
              </a:rPr>
              <a:t>Omit to state a material fact necessary in order to make the statements made, in light of the circumstances, not misleading</a:t>
            </a:r>
          </a:p>
          <a:p>
            <a:pPr lvl="2">
              <a:lnSpc>
                <a:spcPct val="100000"/>
              </a:lnSpc>
              <a:spcBef>
                <a:spcPts val="600"/>
              </a:spcBef>
              <a:spcAft>
                <a:spcPts val="600"/>
              </a:spcAft>
            </a:pPr>
            <a:r>
              <a:rPr lang="en-US" sz="2600" b="1" dirty="0"/>
              <a:t>Section 17(a)</a:t>
            </a:r>
            <a:r>
              <a:rPr lang="en-US" sz="2600" dirty="0"/>
              <a:t>.  Unlawful, in the offer or sale of securities, to obtain money or property by means of:</a:t>
            </a:r>
          </a:p>
          <a:p>
            <a:pPr lvl="3">
              <a:lnSpc>
                <a:spcPct val="100000"/>
              </a:lnSpc>
              <a:spcBef>
                <a:spcPts val="600"/>
              </a:spcBef>
              <a:spcAft>
                <a:spcPts val="600"/>
              </a:spcAft>
            </a:pPr>
            <a:r>
              <a:rPr lang="en-US" sz="2600" dirty="0">
                <a:solidFill>
                  <a:schemeClr val="accent6"/>
                </a:solidFill>
              </a:rPr>
              <a:t>Any untrue statement of a material fact, or</a:t>
            </a:r>
          </a:p>
          <a:p>
            <a:pPr lvl="3">
              <a:lnSpc>
                <a:spcPct val="100000"/>
              </a:lnSpc>
              <a:spcBef>
                <a:spcPts val="600"/>
              </a:spcBef>
              <a:spcAft>
                <a:spcPts val="600"/>
              </a:spcAft>
            </a:pPr>
            <a:r>
              <a:rPr lang="en-US" sz="2600" dirty="0">
                <a:solidFill>
                  <a:schemeClr val="accent6"/>
                </a:solidFill>
              </a:rPr>
              <a:t>Any omission to state a material fact necessary in order to make the statements made, in light of the circumstances, not misleading</a:t>
            </a:r>
          </a:p>
          <a:p>
            <a:pPr lvl="3">
              <a:lnSpc>
                <a:spcPct val="100000"/>
              </a:lnSpc>
              <a:spcBef>
                <a:spcPts val="600"/>
              </a:spcBef>
              <a:spcAft>
                <a:spcPts val="600"/>
              </a:spcAft>
            </a:pPr>
            <a:endParaRPr lang="en-US" sz="2600" dirty="0">
              <a:solidFill>
                <a:schemeClr val="accent6"/>
              </a:solidFill>
            </a:endParaRPr>
          </a:p>
          <a:p>
            <a:pPr lvl="3">
              <a:lnSpc>
                <a:spcPct val="100000"/>
              </a:lnSpc>
              <a:spcBef>
                <a:spcPts val="600"/>
              </a:spcBef>
              <a:spcAft>
                <a:spcPts val="600"/>
              </a:spcAft>
            </a:pPr>
            <a:endParaRPr lang="en-US" sz="3000" dirty="0">
              <a:solidFill>
                <a:schemeClr val="accent6"/>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5297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Federal Antifraud Provisions: Materiality</a:t>
            </a:r>
          </a:p>
        </p:txBody>
      </p:sp>
      <p:sp>
        <p:nvSpPr>
          <p:cNvPr id="3" name="Content Placeholder 2"/>
          <p:cNvSpPr>
            <a:spLocks noGrp="1"/>
          </p:cNvSpPr>
          <p:nvPr>
            <p:ph idx="1"/>
          </p:nvPr>
        </p:nvSpPr>
        <p:spPr>
          <a:xfrm>
            <a:off x="617220" y="1436914"/>
            <a:ext cx="11100118" cy="4550000"/>
          </a:xfrm>
        </p:spPr>
        <p:txBody>
          <a:bodyPr/>
          <a:lstStyle/>
          <a:p>
            <a:pPr lvl="2">
              <a:lnSpc>
                <a:spcPct val="100000"/>
              </a:lnSpc>
              <a:spcBef>
                <a:spcPts val="1200"/>
              </a:spcBef>
              <a:spcAft>
                <a:spcPts val="1200"/>
              </a:spcAft>
            </a:pPr>
            <a:r>
              <a:rPr lang="en-US" sz="2800" dirty="0"/>
              <a:t>Misstatement or omission is “material” if:</a:t>
            </a:r>
          </a:p>
          <a:p>
            <a:pPr lvl="3">
              <a:lnSpc>
                <a:spcPct val="100000"/>
              </a:lnSpc>
              <a:spcBef>
                <a:spcPts val="1200"/>
              </a:spcBef>
              <a:spcAft>
                <a:spcPts val="1200"/>
              </a:spcAft>
            </a:pPr>
            <a:r>
              <a:rPr lang="en-US" sz="2800" dirty="0">
                <a:solidFill>
                  <a:schemeClr val="accent6"/>
                </a:solidFill>
              </a:rPr>
              <a:t>Substantial likelihood</a:t>
            </a:r>
          </a:p>
          <a:p>
            <a:pPr lvl="3">
              <a:lnSpc>
                <a:spcPct val="100000"/>
              </a:lnSpc>
              <a:spcBef>
                <a:spcPts val="1200"/>
              </a:spcBef>
              <a:spcAft>
                <a:spcPts val="1200"/>
              </a:spcAft>
            </a:pPr>
            <a:r>
              <a:rPr lang="en-US" sz="2800" dirty="0">
                <a:solidFill>
                  <a:schemeClr val="accent6"/>
                </a:solidFill>
              </a:rPr>
              <a:t>Reasonable bond investor</a:t>
            </a:r>
          </a:p>
          <a:p>
            <a:pPr lvl="3">
              <a:lnSpc>
                <a:spcPct val="100000"/>
              </a:lnSpc>
              <a:spcBef>
                <a:spcPts val="1200"/>
              </a:spcBef>
              <a:spcAft>
                <a:spcPts val="1200"/>
              </a:spcAft>
            </a:pPr>
            <a:r>
              <a:rPr lang="en-US" sz="2800" dirty="0">
                <a:solidFill>
                  <a:schemeClr val="accent6"/>
                </a:solidFill>
              </a:rPr>
              <a:t>Would consider it important to an investment decision</a:t>
            </a:r>
          </a:p>
          <a:p>
            <a:pPr lvl="3">
              <a:lnSpc>
                <a:spcPct val="100000"/>
              </a:lnSpc>
              <a:spcBef>
                <a:spcPts val="1200"/>
              </a:spcBef>
              <a:spcAft>
                <a:spcPts val="1200"/>
              </a:spcAft>
            </a:pPr>
            <a:r>
              <a:rPr lang="en-US" sz="2800" i="1" dirty="0">
                <a:solidFill>
                  <a:schemeClr val="accent6"/>
                </a:solidFill>
              </a:rPr>
              <a:t>i.e., </a:t>
            </a:r>
            <a:r>
              <a:rPr lang="en-US" sz="2800" dirty="0">
                <a:solidFill>
                  <a:schemeClr val="accent6"/>
                </a:solidFill>
              </a:rPr>
              <a:t>misstatement or omission </a:t>
            </a:r>
            <a:r>
              <a:rPr lang="en-US" sz="2800" i="1" dirty="0">
                <a:solidFill>
                  <a:schemeClr val="accent6"/>
                </a:solidFill>
              </a:rPr>
              <a:t>significantly altered total mix of information </a:t>
            </a:r>
          </a:p>
          <a:p>
            <a:pPr lvl="2">
              <a:lnSpc>
                <a:spcPct val="100000"/>
              </a:lnSpc>
              <a:spcBef>
                <a:spcPts val="1200"/>
              </a:spcBef>
              <a:spcAft>
                <a:spcPts val="1200"/>
              </a:spcAft>
            </a:pPr>
            <a:r>
              <a:rPr lang="en-US" sz="2800" dirty="0"/>
              <a:t>Context matters!</a:t>
            </a:r>
          </a:p>
          <a:p>
            <a:pPr marL="298450" lvl="3" indent="0">
              <a:lnSpc>
                <a:spcPct val="100000"/>
              </a:lnSpc>
              <a:spcBef>
                <a:spcPts val="600"/>
              </a:spcBef>
              <a:spcAft>
                <a:spcPts val="600"/>
              </a:spcAft>
              <a:buNone/>
            </a:pPr>
            <a:endParaRPr lang="en-US" sz="3000" dirty="0">
              <a:solidFill>
                <a:schemeClr val="accent6"/>
              </a:solidFill>
            </a:endParaRPr>
          </a:p>
          <a:p>
            <a:pPr lvl="3">
              <a:lnSpc>
                <a:spcPct val="100000"/>
              </a:lnSpc>
              <a:spcBef>
                <a:spcPts val="600"/>
              </a:spcBef>
              <a:spcAft>
                <a:spcPts val="600"/>
              </a:spcAft>
            </a:pPr>
            <a:endParaRPr lang="en-US" sz="3000" dirty="0">
              <a:solidFill>
                <a:schemeClr val="accent6"/>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Free Panama Papers illustration and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79" y="1057276"/>
            <a:ext cx="3262912" cy="2304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117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Federal Antifraud Provisions</a:t>
            </a:r>
          </a:p>
        </p:txBody>
      </p:sp>
      <p:sp>
        <p:nvSpPr>
          <p:cNvPr id="3" name="Content Placeholder 2"/>
          <p:cNvSpPr>
            <a:spLocks noGrp="1"/>
          </p:cNvSpPr>
          <p:nvPr>
            <p:ph idx="1"/>
          </p:nvPr>
        </p:nvSpPr>
        <p:spPr>
          <a:xfrm>
            <a:off x="617220" y="1120140"/>
            <a:ext cx="11100118" cy="5080040"/>
          </a:xfrm>
        </p:spPr>
        <p:txBody>
          <a:bodyPr/>
          <a:lstStyle/>
          <a:p>
            <a:pPr marL="0" lvl="2" indent="0" defTabSz="685800">
              <a:spcBef>
                <a:spcPts val="750"/>
              </a:spcBef>
              <a:spcAft>
                <a:spcPts val="600"/>
              </a:spcAft>
              <a:buNone/>
            </a:pPr>
            <a:r>
              <a:rPr lang="en-US" sz="3200" b="1" i="1" dirty="0">
                <a:solidFill>
                  <a:schemeClr val="accent5"/>
                </a:solidFill>
              </a:rPr>
              <a:t>When issuer </a:t>
            </a:r>
            <a:r>
              <a:rPr lang="en-US" sz="3200" b="1" i="1" u="sng" dirty="0">
                <a:solidFill>
                  <a:schemeClr val="accent5"/>
                </a:solidFill>
              </a:rPr>
              <a:t>speaks to the market</a:t>
            </a:r>
          </a:p>
          <a:p>
            <a:pPr lvl="2">
              <a:lnSpc>
                <a:spcPct val="100000"/>
              </a:lnSpc>
              <a:spcBef>
                <a:spcPts val="600"/>
              </a:spcBef>
              <a:spcAft>
                <a:spcPts val="600"/>
              </a:spcAft>
            </a:pPr>
            <a:r>
              <a:rPr lang="en-US" sz="3200" dirty="0"/>
              <a:t>Primary disclosure (10b-5, 17(a))</a:t>
            </a:r>
          </a:p>
          <a:p>
            <a:pPr lvl="3">
              <a:lnSpc>
                <a:spcPct val="100000"/>
              </a:lnSpc>
              <a:spcBef>
                <a:spcPts val="600"/>
              </a:spcBef>
              <a:spcAft>
                <a:spcPts val="600"/>
              </a:spcAft>
            </a:pPr>
            <a:r>
              <a:rPr lang="en-US" sz="3200" dirty="0">
                <a:solidFill>
                  <a:schemeClr val="accent6"/>
                </a:solidFill>
              </a:rPr>
              <a:t>Preliminary Official Statement</a:t>
            </a:r>
          </a:p>
          <a:p>
            <a:pPr lvl="3">
              <a:lnSpc>
                <a:spcPct val="100000"/>
              </a:lnSpc>
              <a:spcBef>
                <a:spcPts val="600"/>
              </a:spcBef>
              <a:spcAft>
                <a:spcPts val="600"/>
              </a:spcAft>
            </a:pPr>
            <a:r>
              <a:rPr lang="en-US" sz="3200" dirty="0">
                <a:solidFill>
                  <a:schemeClr val="accent6"/>
                </a:solidFill>
              </a:rPr>
              <a:t>Official Statement</a:t>
            </a:r>
          </a:p>
          <a:p>
            <a:pPr lvl="2">
              <a:lnSpc>
                <a:spcPct val="100000"/>
              </a:lnSpc>
              <a:spcBef>
                <a:spcPts val="600"/>
              </a:spcBef>
              <a:spcAft>
                <a:spcPts val="600"/>
              </a:spcAft>
            </a:pPr>
            <a:r>
              <a:rPr lang="en-US" sz="3200" dirty="0"/>
              <a:t>Secondary market disclosure (10b-5)</a:t>
            </a:r>
          </a:p>
          <a:p>
            <a:pPr lvl="2">
              <a:lnSpc>
                <a:spcPct val="100000"/>
              </a:lnSpc>
              <a:spcBef>
                <a:spcPts val="600"/>
              </a:spcBef>
              <a:spcAft>
                <a:spcPts val="600"/>
              </a:spcAft>
            </a:pPr>
            <a:r>
              <a:rPr lang="en-US" sz="3200" dirty="0"/>
              <a:t>Voluntary disclosure (10b-5)</a:t>
            </a:r>
          </a:p>
          <a:p>
            <a:pPr lvl="3">
              <a:lnSpc>
                <a:spcPct val="100000"/>
              </a:lnSpc>
              <a:spcBef>
                <a:spcPts val="600"/>
              </a:spcBef>
              <a:spcAft>
                <a:spcPts val="600"/>
              </a:spcAft>
            </a:pPr>
            <a:r>
              <a:rPr lang="en-US" sz="3200" dirty="0">
                <a:solidFill>
                  <a:schemeClr val="accent6"/>
                </a:solidFill>
              </a:rPr>
              <a:t>Published information</a:t>
            </a:r>
          </a:p>
          <a:p>
            <a:pPr lvl="3">
              <a:lnSpc>
                <a:spcPct val="100000"/>
              </a:lnSpc>
              <a:spcBef>
                <a:spcPts val="600"/>
              </a:spcBef>
              <a:spcAft>
                <a:spcPts val="600"/>
              </a:spcAft>
            </a:pPr>
            <a:r>
              <a:rPr lang="en-US" sz="3200" dirty="0">
                <a:solidFill>
                  <a:schemeClr val="accent6"/>
                </a:solidFill>
              </a:rPr>
              <a:t>Public statements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7680959" y="1114578"/>
            <a:ext cx="4193223" cy="5558297"/>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stretch>
            <a:fillRect/>
          </a:stretch>
        </p:blipFill>
        <p:spPr>
          <a:xfrm>
            <a:off x="7690583" y="1114578"/>
            <a:ext cx="4321745" cy="5570520"/>
          </a:xfrm>
          <a:prstGeom prst="rect">
            <a:avLst/>
          </a:prstGeom>
          <a:effectLst>
            <a:outerShdw blurRad="50800" dist="38100" algn="l" rotWithShape="0">
              <a:prstClr val="black">
                <a:alpha val="40000"/>
              </a:prstClr>
            </a:outerShdw>
          </a:effectLst>
        </p:spPr>
      </p:pic>
      <p:pic>
        <p:nvPicPr>
          <p:cNvPr id="11" name="Picture 10"/>
          <p:cNvPicPr>
            <a:picLocks noChangeAspect="1"/>
          </p:cNvPicPr>
          <p:nvPr/>
        </p:nvPicPr>
        <p:blipFill>
          <a:blip r:embed="rId5"/>
          <a:stretch>
            <a:fillRect/>
          </a:stretch>
        </p:blipFill>
        <p:spPr>
          <a:xfrm>
            <a:off x="7487830" y="1262234"/>
            <a:ext cx="4579479" cy="5262983"/>
          </a:xfrm>
          <a:prstGeom prst="rect">
            <a:avLst/>
          </a:prstGeom>
        </p:spPr>
      </p:pic>
    </p:spTree>
    <p:extLst>
      <p:ext uri="{BB962C8B-B14F-4D97-AF65-F5344CB8AC3E}">
        <p14:creationId xmlns:p14="http://schemas.microsoft.com/office/powerpoint/2010/main" val="35406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SEC Staff Legal Bulletin (Feb. 7, 2020)</a:t>
            </a:r>
          </a:p>
        </p:txBody>
      </p:sp>
      <p:sp>
        <p:nvSpPr>
          <p:cNvPr id="3" name="Content Placeholder 2"/>
          <p:cNvSpPr>
            <a:spLocks noGrp="1"/>
          </p:cNvSpPr>
          <p:nvPr>
            <p:ph idx="1"/>
          </p:nvPr>
        </p:nvSpPr>
        <p:spPr>
          <a:xfrm>
            <a:off x="617220" y="1120140"/>
            <a:ext cx="11100118" cy="1594184"/>
          </a:xfrm>
        </p:spPr>
        <p:txBody>
          <a:bodyPr/>
          <a:lstStyle/>
          <a:p>
            <a:pPr lvl="2">
              <a:lnSpc>
                <a:spcPct val="100000"/>
              </a:lnSpc>
              <a:spcBef>
                <a:spcPts val="600"/>
              </a:spcBef>
              <a:spcAft>
                <a:spcPts val="600"/>
              </a:spcAft>
            </a:pPr>
            <a:r>
              <a:rPr lang="en-US" dirty="0"/>
              <a:t>Broad interpretation of when an issuer “speaks to the market”:</a:t>
            </a:r>
          </a:p>
          <a:p>
            <a:pPr marL="0" lvl="2" indent="0" algn="ctr">
              <a:lnSpc>
                <a:spcPct val="100000"/>
              </a:lnSpc>
              <a:spcBef>
                <a:spcPts val="600"/>
              </a:spcBef>
              <a:spcAft>
                <a:spcPts val="600"/>
              </a:spcAft>
              <a:buNone/>
            </a:pPr>
            <a:r>
              <a:rPr lang="en-US" i="1" dirty="0">
                <a:solidFill>
                  <a:schemeClr val="accent5"/>
                </a:solidFill>
              </a:rPr>
              <a:t>Any public statement (at least by officials who may be viewed as having knowledge regarding the financial condition and operation of an issuer) may be reasonably expected to reach investors and therefore be subject to the antifraud requirements.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02644" y="2796438"/>
            <a:ext cx="5226518" cy="2772076"/>
          </a:xfrm>
          <a:prstGeom prst="rect">
            <a:avLst/>
          </a:prstGeom>
          <a:noFill/>
        </p:spPr>
        <p:txBody>
          <a:bodyPr wrap="square" lIns="0" tIns="0" rIns="0" bIns="0" rtlCol="0">
            <a:noAutofit/>
          </a:bodyPr>
          <a:lstStyle/>
          <a:p>
            <a:pPr marL="155575" lvl="2" indent="-155575">
              <a:spcBef>
                <a:spcPts val="600"/>
              </a:spcBef>
              <a:spcAft>
                <a:spcPts val="600"/>
              </a:spcAft>
              <a:buFont typeface="Arial" panose="020B0604020202020204" pitchFamily="34" charset="0"/>
              <a:buChar char="•"/>
            </a:pPr>
            <a:r>
              <a:rPr lang="en-US" sz="2200" dirty="0">
                <a:solidFill>
                  <a:schemeClr val="accent3"/>
                </a:solidFill>
              </a:rPr>
              <a:t>Rule 10b5 can apply regardless of:</a:t>
            </a:r>
          </a:p>
          <a:p>
            <a:pPr marL="666750" lvl="3" indent="-368300">
              <a:spcBef>
                <a:spcPts val="600"/>
              </a:spcBef>
              <a:spcAft>
                <a:spcPts val="600"/>
              </a:spcAft>
              <a:buFont typeface="Arial" panose="020B0604020202020204" pitchFamily="34" charset="0"/>
              <a:buChar char="—"/>
            </a:pPr>
            <a:r>
              <a:rPr lang="en-US" sz="2200" dirty="0">
                <a:solidFill>
                  <a:schemeClr val="accent6"/>
                </a:solidFill>
              </a:rPr>
              <a:t>Speaker’s intentions;</a:t>
            </a:r>
          </a:p>
          <a:p>
            <a:pPr marL="666750" lvl="3" indent="-368300">
              <a:spcBef>
                <a:spcPts val="600"/>
              </a:spcBef>
              <a:spcAft>
                <a:spcPts val="600"/>
              </a:spcAft>
              <a:buFont typeface="Arial" panose="020B0604020202020204" pitchFamily="34" charset="0"/>
              <a:buChar char="—"/>
            </a:pPr>
            <a:r>
              <a:rPr lang="en-US" sz="2200" dirty="0">
                <a:solidFill>
                  <a:schemeClr val="accent6"/>
                </a:solidFill>
              </a:rPr>
              <a:t>Medium of delivery (written, oral);</a:t>
            </a:r>
          </a:p>
          <a:p>
            <a:pPr marL="666750" lvl="3" indent="-368300">
              <a:spcBef>
                <a:spcPts val="600"/>
              </a:spcBef>
              <a:spcAft>
                <a:spcPts val="600"/>
              </a:spcAft>
              <a:buFont typeface="Arial" panose="020B0604020202020204" pitchFamily="34" charset="0"/>
              <a:buChar char="—"/>
            </a:pPr>
            <a:r>
              <a:rPr lang="en-US" sz="2200" dirty="0">
                <a:solidFill>
                  <a:schemeClr val="accent6"/>
                </a:solidFill>
              </a:rPr>
              <a:t>Whether disclosure is formal; or</a:t>
            </a:r>
          </a:p>
          <a:p>
            <a:pPr marL="666750" lvl="3" indent="-368300">
              <a:spcBef>
                <a:spcPts val="600"/>
              </a:spcBef>
              <a:spcAft>
                <a:spcPts val="600"/>
              </a:spcAft>
              <a:buFont typeface="Arial" panose="020B0604020202020204" pitchFamily="34" charset="0"/>
              <a:buChar char="—"/>
            </a:pPr>
            <a:r>
              <a:rPr lang="en-US" sz="2200" dirty="0">
                <a:solidFill>
                  <a:schemeClr val="accent6"/>
                </a:solidFill>
              </a:rPr>
              <a:t>Whether is issuer is otherwise compliant with an undertaking.</a:t>
            </a:r>
          </a:p>
          <a:p>
            <a:pPr marL="612775" lvl="3" indent="-155575">
              <a:spcBef>
                <a:spcPts val="600"/>
              </a:spcBef>
              <a:spcAft>
                <a:spcPts val="600"/>
              </a:spcAft>
              <a:buFont typeface="Arial" panose="020B0604020202020204" pitchFamily="34" charset="0"/>
              <a:buChar char="•"/>
            </a:pPr>
            <a:endParaRPr lang="en-US" sz="2200" dirty="0">
              <a:solidFill>
                <a:schemeClr val="accent3"/>
              </a:solidFill>
            </a:endParaRPr>
          </a:p>
        </p:txBody>
      </p:sp>
      <p:sp>
        <p:nvSpPr>
          <p:cNvPr id="8" name="TextBox 7"/>
          <p:cNvSpPr txBox="1"/>
          <p:nvPr/>
        </p:nvSpPr>
        <p:spPr>
          <a:xfrm>
            <a:off x="5929162" y="2796438"/>
            <a:ext cx="5226518" cy="2772076"/>
          </a:xfrm>
          <a:prstGeom prst="rect">
            <a:avLst/>
          </a:prstGeom>
          <a:noFill/>
        </p:spPr>
        <p:txBody>
          <a:bodyPr wrap="square" lIns="0" tIns="0" rIns="0" bIns="0" rtlCol="0">
            <a:noAutofit/>
          </a:bodyPr>
          <a:lstStyle/>
          <a:p>
            <a:pPr marL="155575" lvl="2" indent="-155575">
              <a:spcBef>
                <a:spcPts val="600"/>
              </a:spcBef>
              <a:spcAft>
                <a:spcPts val="600"/>
              </a:spcAft>
              <a:buFont typeface="Arial" panose="020B0604020202020204" pitchFamily="34" charset="0"/>
              <a:buChar char="•"/>
            </a:pPr>
            <a:r>
              <a:rPr lang="en-US" sz="2200" dirty="0">
                <a:solidFill>
                  <a:schemeClr val="accent3"/>
                </a:solidFill>
              </a:rPr>
              <a:t>Statements covered by rule can include:</a:t>
            </a:r>
          </a:p>
          <a:p>
            <a:pPr marL="666750" lvl="3" indent="-368300">
              <a:spcBef>
                <a:spcPts val="600"/>
              </a:spcBef>
              <a:spcAft>
                <a:spcPts val="600"/>
              </a:spcAft>
              <a:buFont typeface="Arial" panose="020B0604020202020204" pitchFamily="34" charset="0"/>
              <a:buChar char="—"/>
            </a:pPr>
            <a:r>
              <a:rPr lang="en-US" sz="2200" dirty="0">
                <a:solidFill>
                  <a:schemeClr val="accent6"/>
                </a:solidFill>
              </a:rPr>
              <a:t>Public announcements/speeches;</a:t>
            </a:r>
          </a:p>
          <a:p>
            <a:pPr marL="666750" lvl="3" indent="-368300">
              <a:spcBef>
                <a:spcPts val="600"/>
              </a:spcBef>
              <a:spcAft>
                <a:spcPts val="600"/>
              </a:spcAft>
              <a:buFont typeface="Arial" panose="020B0604020202020204" pitchFamily="34" charset="0"/>
              <a:buChar char="—"/>
            </a:pPr>
            <a:r>
              <a:rPr lang="en-US" sz="2200" dirty="0">
                <a:solidFill>
                  <a:schemeClr val="accent6"/>
                </a:solidFill>
              </a:rPr>
              <a:t>Press interviews;</a:t>
            </a:r>
          </a:p>
          <a:p>
            <a:pPr marL="666750" lvl="3" indent="-368300">
              <a:spcBef>
                <a:spcPts val="600"/>
              </a:spcBef>
              <a:spcAft>
                <a:spcPts val="600"/>
              </a:spcAft>
              <a:buFont typeface="Arial" panose="020B0604020202020204" pitchFamily="34" charset="0"/>
              <a:buChar char="—"/>
            </a:pPr>
            <a:r>
              <a:rPr lang="en-US" sz="2200" dirty="0">
                <a:solidFill>
                  <a:schemeClr val="accent6"/>
                </a:solidFill>
              </a:rPr>
              <a:t>Public reports (e.g., ACFRs)</a:t>
            </a:r>
          </a:p>
          <a:p>
            <a:pPr marL="666750" lvl="3" indent="-368300">
              <a:spcBef>
                <a:spcPts val="600"/>
              </a:spcBef>
              <a:spcAft>
                <a:spcPts val="600"/>
              </a:spcAft>
              <a:buFont typeface="Arial" panose="020B0604020202020204" pitchFamily="34" charset="0"/>
              <a:buChar char="—"/>
            </a:pPr>
            <a:r>
              <a:rPr lang="en-US" sz="2200" dirty="0">
                <a:solidFill>
                  <a:schemeClr val="accent6"/>
                </a:solidFill>
              </a:rPr>
              <a:t>Information posted on a website; or</a:t>
            </a:r>
          </a:p>
          <a:p>
            <a:pPr marL="666750" lvl="3" indent="-368300">
              <a:spcBef>
                <a:spcPts val="600"/>
              </a:spcBef>
              <a:spcAft>
                <a:spcPts val="600"/>
              </a:spcAft>
              <a:buFont typeface="Arial" panose="020B0604020202020204" pitchFamily="34" charset="0"/>
              <a:buChar char="—"/>
            </a:pPr>
            <a:r>
              <a:rPr lang="en-US" sz="2200" dirty="0">
                <a:solidFill>
                  <a:schemeClr val="accent6"/>
                </a:solidFill>
              </a:rPr>
              <a:t>Responses to investor cold calls.</a:t>
            </a:r>
          </a:p>
          <a:p>
            <a:pPr marL="612775" lvl="3" indent="-155575">
              <a:spcBef>
                <a:spcPts val="600"/>
              </a:spcBef>
              <a:spcAft>
                <a:spcPts val="600"/>
              </a:spcAft>
              <a:buFont typeface="Arial" panose="020B0604020202020204" pitchFamily="34" charset="0"/>
              <a:buChar char="•"/>
            </a:pPr>
            <a:endParaRPr lang="en-US" sz="2200" dirty="0">
              <a:solidFill>
                <a:schemeClr val="accent3"/>
              </a:solidFill>
            </a:endParaRPr>
          </a:p>
        </p:txBody>
      </p:sp>
    </p:spTree>
    <p:extLst>
      <p:ext uri="{BB962C8B-B14F-4D97-AF65-F5344CB8AC3E}">
        <p14:creationId xmlns:p14="http://schemas.microsoft.com/office/powerpoint/2010/main" val="354736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Rule 15c2-12: Continuing Disclosure Undertakings</a:t>
            </a:r>
          </a:p>
        </p:txBody>
      </p:sp>
      <p:sp>
        <p:nvSpPr>
          <p:cNvPr id="3" name="Content Placeholder 2"/>
          <p:cNvSpPr>
            <a:spLocks noGrp="1"/>
          </p:cNvSpPr>
          <p:nvPr>
            <p:ph idx="1"/>
          </p:nvPr>
        </p:nvSpPr>
        <p:spPr>
          <a:xfrm>
            <a:off x="617220" y="1120140"/>
            <a:ext cx="11100118" cy="4866774"/>
          </a:xfrm>
        </p:spPr>
        <p:txBody>
          <a:bodyPr/>
          <a:lstStyle/>
          <a:p>
            <a:pPr lvl="2">
              <a:lnSpc>
                <a:spcPct val="100000"/>
              </a:lnSpc>
              <a:spcBef>
                <a:spcPts val="600"/>
              </a:spcBef>
              <a:spcAft>
                <a:spcPts val="600"/>
              </a:spcAft>
            </a:pPr>
            <a:r>
              <a:rPr lang="en-US" sz="3200" dirty="0"/>
              <a:t>Required under SEC Rule 15c2-12</a:t>
            </a:r>
          </a:p>
          <a:p>
            <a:pPr lvl="3">
              <a:lnSpc>
                <a:spcPct val="100000"/>
              </a:lnSpc>
              <a:spcBef>
                <a:spcPts val="600"/>
              </a:spcBef>
              <a:spcAft>
                <a:spcPts val="600"/>
              </a:spcAft>
            </a:pPr>
            <a:r>
              <a:rPr lang="en-US" sz="3200" dirty="0">
                <a:solidFill>
                  <a:schemeClr val="accent6"/>
                </a:solidFill>
              </a:rPr>
              <a:t>Applies to all public bond sales</a:t>
            </a:r>
          </a:p>
          <a:p>
            <a:pPr lvl="3">
              <a:lnSpc>
                <a:spcPct val="100000"/>
              </a:lnSpc>
              <a:spcBef>
                <a:spcPts val="600"/>
              </a:spcBef>
              <a:spcAft>
                <a:spcPts val="600"/>
              </a:spcAft>
            </a:pPr>
            <a:r>
              <a:rPr lang="en-US" sz="3200" dirty="0">
                <a:solidFill>
                  <a:schemeClr val="accent6"/>
                </a:solidFill>
              </a:rPr>
              <a:t>Duration = the life of the bonds</a:t>
            </a:r>
          </a:p>
          <a:p>
            <a:pPr lvl="2">
              <a:lnSpc>
                <a:spcPct val="100000"/>
              </a:lnSpc>
              <a:spcBef>
                <a:spcPts val="600"/>
              </a:spcBef>
              <a:spcAft>
                <a:spcPts val="600"/>
              </a:spcAft>
            </a:pPr>
            <a:r>
              <a:rPr lang="en-US" sz="3200" dirty="0"/>
              <a:t>Elements of an undertaking:</a:t>
            </a:r>
          </a:p>
          <a:p>
            <a:pPr lvl="3">
              <a:lnSpc>
                <a:spcPct val="100000"/>
              </a:lnSpc>
              <a:spcBef>
                <a:spcPts val="600"/>
              </a:spcBef>
              <a:spcAft>
                <a:spcPts val="600"/>
              </a:spcAft>
            </a:pPr>
            <a:r>
              <a:rPr lang="en-US" sz="3200" dirty="0">
                <a:solidFill>
                  <a:schemeClr val="accent6"/>
                </a:solidFill>
              </a:rPr>
              <a:t>Annual financial and operating information</a:t>
            </a:r>
          </a:p>
          <a:p>
            <a:pPr lvl="3">
              <a:lnSpc>
                <a:spcPct val="100000"/>
              </a:lnSpc>
              <a:spcBef>
                <a:spcPts val="600"/>
              </a:spcBef>
              <a:spcAft>
                <a:spcPts val="600"/>
              </a:spcAft>
            </a:pPr>
            <a:r>
              <a:rPr lang="en-US" sz="3200" dirty="0">
                <a:solidFill>
                  <a:schemeClr val="accent6"/>
                </a:solidFill>
              </a:rPr>
              <a:t>Notice of “listed” events</a:t>
            </a:r>
          </a:p>
          <a:p>
            <a:pPr lvl="2">
              <a:lnSpc>
                <a:spcPct val="100000"/>
              </a:lnSpc>
              <a:spcBef>
                <a:spcPts val="600"/>
              </a:spcBef>
              <a:spcAft>
                <a:spcPts val="600"/>
              </a:spcAft>
            </a:pPr>
            <a:r>
              <a:rPr lang="en-US" sz="3200" dirty="0"/>
              <a:t>Published on “EMMA”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3"/>
          <a:stretch>
            <a:fillRect/>
          </a:stretch>
        </p:blipFill>
        <p:spPr>
          <a:xfrm>
            <a:off x="2742343" y="128588"/>
            <a:ext cx="6849872" cy="6682431"/>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8767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3"/>
                                        </p:tgtEl>
                                      </p:cBhvr>
                                    </p:animEffect>
                                    <p:animScale>
                                      <p:cBhvr>
                                        <p:cTn id="14"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Rule 15c2-12: Notice Events</a:t>
            </a:r>
          </a:p>
        </p:txBody>
      </p:sp>
      <p:sp>
        <p:nvSpPr>
          <p:cNvPr id="3" name="Content Placeholder 2"/>
          <p:cNvSpPr>
            <a:spLocks noGrp="1"/>
          </p:cNvSpPr>
          <p:nvPr>
            <p:ph idx="1"/>
          </p:nvPr>
        </p:nvSpPr>
        <p:spPr>
          <a:xfrm>
            <a:off x="617220" y="1120140"/>
            <a:ext cx="11100118" cy="4866774"/>
          </a:xfrm>
        </p:spPr>
        <p:txBody>
          <a:bodyPr/>
          <a:lstStyle/>
          <a:p>
            <a:pPr lvl="2">
              <a:lnSpc>
                <a:spcPct val="100000"/>
              </a:lnSpc>
              <a:spcBef>
                <a:spcPts val="600"/>
              </a:spcBef>
              <a:spcAft>
                <a:spcPts val="600"/>
              </a:spcAft>
            </a:pPr>
            <a:r>
              <a:rPr lang="en-US" sz="2800" dirty="0"/>
              <a:t>Sixteen notice events identified in Rule 15c2-12</a:t>
            </a:r>
          </a:p>
          <a:p>
            <a:pPr lvl="3">
              <a:lnSpc>
                <a:spcPct val="100000"/>
              </a:lnSpc>
              <a:spcBef>
                <a:spcPts val="600"/>
              </a:spcBef>
              <a:spcAft>
                <a:spcPts val="600"/>
              </a:spcAft>
            </a:pPr>
            <a:r>
              <a:rPr lang="en-US" sz="2800" dirty="0">
                <a:solidFill>
                  <a:schemeClr val="accent6"/>
                </a:solidFill>
              </a:rPr>
              <a:t>Some must always be disclosed</a:t>
            </a:r>
          </a:p>
          <a:p>
            <a:pPr lvl="4">
              <a:lnSpc>
                <a:spcPct val="100000"/>
              </a:lnSpc>
              <a:spcBef>
                <a:spcPts val="600"/>
              </a:spcBef>
              <a:spcAft>
                <a:spcPts val="600"/>
              </a:spcAft>
            </a:pPr>
            <a:r>
              <a:rPr lang="en-US" sz="2800" dirty="0"/>
              <a:t>e.g., rating change</a:t>
            </a:r>
          </a:p>
          <a:p>
            <a:pPr lvl="4">
              <a:lnSpc>
                <a:spcPct val="100000"/>
              </a:lnSpc>
              <a:spcBef>
                <a:spcPts val="600"/>
              </a:spcBef>
              <a:spcAft>
                <a:spcPts val="600"/>
              </a:spcAft>
            </a:pPr>
            <a:r>
              <a:rPr lang="en-US" sz="2800" dirty="0"/>
              <a:t>e.g., defeasances and redemptions</a:t>
            </a:r>
          </a:p>
          <a:p>
            <a:pPr lvl="3">
              <a:lnSpc>
                <a:spcPct val="100000"/>
              </a:lnSpc>
              <a:spcBef>
                <a:spcPts val="600"/>
              </a:spcBef>
              <a:spcAft>
                <a:spcPts val="600"/>
              </a:spcAft>
            </a:pPr>
            <a:r>
              <a:rPr lang="en-US" sz="2800" dirty="0">
                <a:solidFill>
                  <a:schemeClr val="accent6"/>
                </a:solidFill>
              </a:rPr>
              <a:t>Others must be disclosed only if </a:t>
            </a:r>
            <a:r>
              <a:rPr lang="en-US" sz="2800" i="1" dirty="0">
                <a:solidFill>
                  <a:schemeClr val="accent6"/>
                </a:solidFill>
              </a:rPr>
              <a:t>material</a:t>
            </a:r>
          </a:p>
          <a:p>
            <a:pPr lvl="4">
              <a:lnSpc>
                <a:spcPct val="100000"/>
              </a:lnSpc>
              <a:spcBef>
                <a:spcPts val="600"/>
              </a:spcBef>
              <a:spcAft>
                <a:spcPts val="600"/>
              </a:spcAft>
            </a:pPr>
            <a:r>
              <a:rPr lang="en-US" sz="2800" dirty="0"/>
              <a:t>e.g., defaults</a:t>
            </a:r>
          </a:p>
          <a:p>
            <a:pPr lvl="4">
              <a:lnSpc>
                <a:spcPct val="100000"/>
              </a:lnSpc>
              <a:spcBef>
                <a:spcPts val="600"/>
              </a:spcBef>
              <a:spcAft>
                <a:spcPts val="600"/>
              </a:spcAft>
            </a:pPr>
            <a:r>
              <a:rPr lang="en-US" sz="2800" dirty="0"/>
              <a:t>e.g., incurrence of a new financial obligation</a:t>
            </a:r>
          </a:p>
          <a:p>
            <a:pPr lvl="2">
              <a:lnSpc>
                <a:spcPct val="100000"/>
              </a:lnSpc>
              <a:spcBef>
                <a:spcPts val="600"/>
              </a:spcBef>
              <a:spcAft>
                <a:spcPts val="600"/>
              </a:spcAft>
            </a:pPr>
            <a:r>
              <a:rPr lang="en-US" sz="2800" dirty="0"/>
              <a:t>Must disclose within </a:t>
            </a:r>
            <a:r>
              <a:rPr lang="en-US" sz="2800" b="1" i="1" u="sng" dirty="0"/>
              <a:t>10 business days</a:t>
            </a:r>
            <a:endParaRPr lang="en-US" sz="2800" u="sng" dirty="0"/>
          </a:p>
          <a:p>
            <a:pPr marL="298450" lvl="3" indent="0">
              <a:lnSpc>
                <a:spcPct val="100000"/>
              </a:lnSpc>
              <a:spcBef>
                <a:spcPts val="600"/>
              </a:spcBef>
              <a:spcAft>
                <a:spcPts val="600"/>
              </a:spcAft>
              <a:buNone/>
            </a:pPr>
            <a:endParaRPr lang="en-US" sz="3000" dirty="0">
              <a:solidFill>
                <a:schemeClr val="accent6"/>
              </a:solidFill>
            </a:endParaRPr>
          </a:p>
          <a:p>
            <a:pPr lvl="3">
              <a:lnSpc>
                <a:spcPct val="100000"/>
              </a:lnSpc>
              <a:spcBef>
                <a:spcPts val="600"/>
              </a:spcBef>
              <a:spcAft>
                <a:spcPts val="600"/>
              </a:spcAft>
            </a:pPr>
            <a:endParaRPr lang="en-US" sz="3000" dirty="0">
              <a:solidFill>
                <a:schemeClr val="accent6"/>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descr="Free Close-up of a vintage fire alarm in San Francisco's Chinatown, capturing urban street vibe. Stock Photo"/>
          <p:cNvPicPr>
            <a:picLocks noChangeAspect="1" noChangeArrowheads="1"/>
          </p:cNvPicPr>
          <p:nvPr/>
        </p:nvPicPr>
        <p:blipFill rotWithShape="1">
          <a:blip r:embed="rId3">
            <a:extLst>
              <a:ext uri="{28A0092B-C50C-407E-A947-70E740481C1C}">
                <a14:useLocalDpi xmlns:a14="http://schemas.microsoft.com/office/drawing/2010/main" val="0"/>
              </a:ext>
            </a:extLst>
          </a:blip>
          <a:srcRect l="-429" t="-975" r="-3484" b="-1492"/>
          <a:stretch/>
        </p:blipFill>
        <p:spPr bwMode="auto">
          <a:xfrm>
            <a:off x="8624643" y="1057276"/>
            <a:ext cx="3092695" cy="53689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01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Rule 15c2-12: Notice Events 15 and 16</a:t>
            </a:r>
          </a:p>
        </p:txBody>
      </p:sp>
      <p:sp>
        <p:nvSpPr>
          <p:cNvPr id="3" name="Content Placeholder 2"/>
          <p:cNvSpPr>
            <a:spLocks noGrp="1"/>
          </p:cNvSpPr>
          <p:nvPr>
            <p:ph idx="1"/>
          </p:nvPr>
        </p:nvSpPr>
        <p:spPr>
          <a:xfrm>
            <a:off x="617220" y="1120140"/>
            <a:ext cx="11100118" cy="4866774"/>
          </a:xfrm>
        </p:spPr>
        <p:txBody>
          <a:bodyPr/>
          <a:lstStyle/>
          <a:p>
            <a:pPr lvl="2">
              <a:lnSpc>
                <a:spcPct val="100000"/>
              </a:lnSpc>
              <a:spcBef>
                <a:spcPts val="600"/>
              </a:spcBef>
              <a:spcAft>
                <a:spcPts val="600"/>
              </a:spcAft>
            </a:pPr>
            <a:r>
              <a:rPr lang="en-US" sz="2800" dirty="0"/>
              <a:t>Notice Event 15</a:t>
            </a:r>
          </a:p>
          <a:p>
            <a:pPr lvl="3">
              <a:lnSpc>
                <a:spcPct val="100000"/>
              </a:lnSpc>
              <a:spcBef>
                <a:spcPts val="600"/>
              </a:spcBef>
              <a:spcAft>
                <a:spcPts val="600"/>
              </a:spcAft>
            </a:pPr>
            <a:r>
              <a:rPr lang="en-US" sz="2800" dirty="0">
                <a:solidFill>
                  <a:schemeClr val="accent6"/>
                </a:solidFill>
              </a:rPr>
              <a:t>Incurrence of a </a:t>
            </a:r>
            <a:r>
              <a:rPr lang="en-US" sz="2800" u="sng" dirty="0">
                <a:solidFill>
                  <a:schemeClr val="accent6"/>
                </a:solidFill>
              </a:rPr>
              <a:t>financial obligation</a:t>
            </a:r>
          </a:p>
          <a:p>
            <a:pPr lvl="3">
              <a:lnSpc>
                <a:spcPct val="100000"/>
              </a:lnSpc>
              <a:spcBef>
                <a:spcPts val="600"/>
              </a:spcBef>
              <a:spcAft>
                <a:spcPts val="600"/>
              </a:spcAft>
            </a:pPr>
            <a:r>
              <a:rPr lang="en-US" sz="2800" dirty="0">
                <a:solidFill>
                  <a:schemeClr val="accent6"/>
                </a:solidFill>
              </a:rPr>
              <a:t>Agreement to covenants, events of default, remedies, priority rights, or other similar terms of a </a:t>
            </a:r>
            <a:r>
              <a:rPr lang="en-US" sz="2800" u="sng" dirty="0">
                <a:solidFill>
                  <a:schemeClr val="accent6"/>
                </a:solidFill>
              </a:rPr>
              <a:t>financial obligation </a:t>
            </a:r>
            <a:r>
              <a:rPr lang="en-US" sz="2800" dirty="0">
                <a:solidFill>
                  <a:schemeClr val="accent6"/>
                </a:solidFill>
              </a:rPr>
              <a:t>. . .</a:t>
            </a:r>
          </a:p>
          <a:p>
            <a:pPr lvl="2">
              <a:lnSpc>
                <a:spcPct val="100000"/>
              </a:lnSpc>
              <a:spcBef>
                <a:spcPts val="600"/>
              </a:spcBef>
              <a:spcAft>
                <a:spcPts val="600"/>
              </a:spcAft>
            </a:pPr>
            <a:r>
              <a:rPr lang="en-US" sz="2800" dirty="0"/>
              <a:t>Notice Event 16</a:t>
            </a:r>
          </a:p>
          <a:p>
            <a:pPr lvl="3">
              <a:lnSpc>
                <a:spcPct val="100000"/>
              </a:lnSpc>
              <a:spcBef>
                <a:spcPts val="600"/>
              </a:spcBef>
              <a:spcAft>
                <a:spcPts val="600"/>
              </a:spcAft>
            </a:pPr>
            <a:r>
              <a:rPr lang="en-US" sz="2800" dirty="0">
                <a:solidFill>
                  <a:schemeClr val="accent6"/>
                </a:solidFill>
              </a:rPr>
              <a:t>Default, event of acceleration, termination event, modification of terms, or other similar events under the terms of a </a:t>
            </a:r>
            <a:r>
              <a:rPr lang="en-US" sz="2800" u="sng" dirty="0">
                <a:solidFill>
                  <a:schemeClr val="accent6"/>
                </a:solidFill>
              </a:rPr>
              <a:t>financial obligation</a:t>
            </a:r>
            <a:r>
              <a:rPr lang="en-US" sz="2800" dirty="0">
                <a:solidFill>
                  <a:schemeClr val="accent6"/>
                </a:solidFill>
              </a:rPr>
              <a:t> </a:t>
            </a:r>
          </a:p>
          <a:p>
            <a:pPr lvl="3">
              <a:lnSpc>
                <a:spcPct val="100000"/>
              </a:lnSpc>
              <a:spcBef>
                <a:spcPts val="600"/>
              </a:spcBef>
              <a:spcAft>
                <a:spcPts val="600"/>
              </a:spcAft>
            </a:pPr>
            <a:r>
              <a:rPr lang="en-US" sz="2800" dirty="0">
                <a:solidFill>
                  <a:schemeClr val="accent6"/>
                </a:solidFill>
              </a:rPr>
              <a:t>Any of which reflect financial difficulties</a:t>
            </a:r>
          </a:p>
          <a:p>
            <a:pPr lvl="2">
              <a:lnSpc>
                <a:spcPct val="100000"/>
              </a:lnSpc>
              <a:spcBef>
                <a:spcPts val="600"/>
              </a:spcBef>
              <a:spcAft>
                <a:spcPts val="600"/>
              </a:spcAft>
            </a:pPr>
            <a:endParaRPr lang="en-US" sz="3000" u="sng" dirty="0"/>
          </a:p>
          <a:p>
            <a:pPr marL="298450" lvl="3" indent="0">
              <a:lnSpc>
                <a:spcPct val="100000"/>
              </a:lnSpc>
              <a:spcBef>
                <a:spcPts val="600"/>
              </a:spcBef>
              <a:spcAft>
                <a:spcPts val="600"/>
              </a:spcAft>
              <a:buNone/>
            </a:pPr>
            <a:endParaRPr lang="en-US" sz="3000" dirty="0">
              <a:solidFill>
                <a:schemeClr val="accent6"/>
              </a:solidFill>
            </a:endParaRPr>
          </a:p>
          <a:p>
            <a:pPr lvl="3">
              <a:lnSpc>
                <a:spcPct val="100000"/>
              </a:lnSpc>
              <a:spcBef>
                <a:spcPts val="600"/>
              </a:spcBef>
              <a:spcAft>
                <a:spcPts val="600"/>
              </a:spcAft>
            </a:pPr>
            <a:endParaRPr lang="en-US" sz="3000" dirty="0">
              <a:solidFill>
                <a:schemeClr val="accent6"/>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4056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Rule 15c2-12: “Material Financial Obligation”</a:t>
            </a:r>
          </a:p>
        </p:txBody>
      </p:sp>
      <p:sp>
        <p:nvSpPr>
          <p:cNvPr id="3" name="Content Placeholder 2"/>
          <p:cNvSpPr>
            <a:spLocks noGrp="1"/>
          </p:cNvSpPr>
          <p:nvPr>
            <p:ph idx="1"/>
          </p:nvPr>
        </p:nvSpPr>
        <p:spPr>
          <a:xfrm>
            <a:off x="617220" y="1120140"/>
            <a:ext cx="11100118" cy="4500731"/>
          </a:xfrm>
        </p:spPr>
        <p:txBody>
          <a:bodyPr/>
          <a:lstStyle/>
          <a:p>
            <a:pPr lvl="2">
              <a:lnSpc>
                <a:spcPct val="100000"/>
              </a:lnSpc>
              <a:spcBef>
                <a:spcPts val="600"/>
              </a:spcBef>
              <a:spcAft>
                <a:spcPts val="600"/>
              </a:spcAft>
            </a:pPr>
            <a:r>
              <a:rPr lang="en-US" sz="2400" dirty="0"/>
              <a:t>“Financial obligation” means</a:t>
            </a:r>
          </a:p>
          <a:p>
            <a:pPr lvl="3">
              <a:lnSpc>
                <a:spcPct val="100000"/>
              </a:lnSpc>
              <a:spcBef>
                <a:spcPts val="600"/>
              </a:spcBef>
              <a:spcAft>
                <a:spcPts val="600"/>
              </a:spcAft>
            </a:pPr>
            <a:r>
              <a:rPr lang="en-US" sz="2400" dirty="0">
                <a:solidFill>
                  <a:schemeClr val="accent6"/>
                </a:solidFill>
              </a:rPr>
              <a:t>(i) debt obligation</a:t>
            </a:r>
          </a:p>
          <a:p>
            <a:pPr lvl="3">
              <a:lnSpc>
                <a:spcPct val="100000"/>
              </a:lnSpc>
              <a:spcBef>
                <a:spcPts val="600"/>
              </a:spcBef>
              <a:spcAft>
                <a:spcPts val="600"/>
              </a:spcAft>
            </a:pPr>
            <a:r>
              <a:rPr lang="en-US" sz="2400" dirty="0">
                <a:solidFill>
                  <a:schemeClr val="accent6"/>
                </a:solidFill>
              </a:rPr>
              <a:t>(ii) derivative instrument entered into in connection with, or pledged as security or a source of payment for, an existing or planned debt obligation; or </a:t>
            </a:r>
          </a:p>
          <a:p>
            <a:pPr lvl="3">
              <a:lnSpc>
                <a:spcPct val="100000"/>
              </a:lnSpc>
              <a:spcBef>
                <a:spcPts val="600"/>
              </a:spcBef>
              <a:spcAft>
                <a:spcPts val="600"/>
              </a:spcAft>
            </a:pPr>
            <a:r>
              <a:rPr lang="en-US" sz="2400" dirty="0">
                <a:solidFill>
                  <a:schemeClr val="accent6"/>
                </a:solidFill>
              </a:rPr>
              <a:t>(iii) guarantee of (i) or (ii)</a:t>
            </a:r>
          </a:p>
          <a:p>
            <a:pPr lvl="2">
              <a:lnSpc>
                <a:spcPct val="100000"/>
              </a:lnSpc>
              <a:spcBef>
                <a:spcPts val="600"/>
              </a:spcBef>
              <a:spcAft>
                <a:spcPts val="600"/>
              </a:spcAft>
            </a:pPr>
            <a:r>
              <a:rPr lang="en-US" sz="2400" dirty="0"/>
              <a:t>“Debt obligation” includes:</a:t>
            </a:r>
          </a:p>
          <a:p>
            <a:pPr lvl="3">
              <a:lnSpc>
                <a:spcPct val="100000"/>
              </a:lnSpc>
              <a:spcBef>
                <a:spcPts val="600"/>
              </a:spcBef>
              <a:spcAft>
                <a:spcPts val="600"/>
              </a:spcAft>
            </a:pPr>
            <a:r>
              <a:rPr lang="en-US" sz="2400" dirty="0">
                <a:solidFill>
                  <a:schemeClr val="accent6"/>
                </a:solidFill>
              </a:rPr>
              <a:t>Loans from banks or other governments (e.g., WIFIA, TIFIA, PWTF)</a:t>
            </a:r>
          </a:p>
          <a:p>
            <a:pPr lvl="3">
              <a:lnSpc>
                <a:spcPct val="100000"/>
              </a:lnSpc>
              <a:spcBef>
                <a:spcPts val="600"/>
              </a:spcBef>
              <a:spcAft>
                <a:spcPts val="600"/>
              </a:spcAft>
            </a:pPr>
            <a:r>
              <a:rPr lang="en-US" sz="2400" dirty="0">
                <a:solidFill>
                  <a:schemeClr val="accent6"/>
                </a:solidFill>
              </a:rPr>
              <a:t>SEC: financing/capital leases</a:t>
            </a:r>
          </a:p>
          <a:p>
            <a:pPr lvl="2">
              <a:lnSpc>
                <a:spcPct val="100000"/>
              </a:lnSpc>
              <a:spcBef>
                <a:spcPts val="600"/>
              </a:spcBef>
              <a:spcAft>
                <a:spcPts val="600"/>
              </a:spcAft>
            </a:pPr>
            <a:r>
              <a:rPr lang="en-US" sz="2400" dirty="0"/>
              <a:t>“Material” imports case law definition</a:t>
            </a:r>
            <a:endParaRPr lang="en-US" sz="2000" dirty="0"/>
          </a:p>
          <a:p>
            <a:pPr marL="298450" lvl="3" indent="0" algn="ctr">
              <a:lnSpc>
                <a:spcPct val="100000"/>
              </a:lnSpc>
              <a:spcBef>
                <a:spcPts val="600"/>
              </a:spcBef>
              <a:spcAft>
                <a:spcPts val="600"/>
              </a:spcAft>
              <a:buNone/>
            </a:pPr>
            <a:endParaRPr lang="en-US" sz="3000" dirty="0">
              <a:solidFill>
                <a:schemeClr val="accent6"/>
              </a:solidFill>
            </a:endParaRPr>
          </a:p>
          <a:p>
            <a:pPr lvl="3">
              <a:lnSpc>
                <a:spcPct val="100000"/>
              </a:lnSpc>
              <a:spcBef>
                <a:spcPts val="600"/>
              </a:spcBef>
              <a:spcAft>
                <a:spcPts val="600"/>
              </a:spcAft>
            </a:pPr>
            <a:endParaRPr lang="en-US" sz="3000" dirty="0">
              <a:solidFill>
                <a:schemeClr val="accent6"/>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 descr="Seattle Public Utilities Slashes Emissions with 200-Vehicle 'Green Fleet' -  NG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395" y="1848050"/>
            <a:ext cx="5738261" cy="296458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8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t>Rule 15c2-12: Takeaways</a:t>
            </a:r>
          </a:p>
        </p:txBody>
      </p:sp>
      <p:sp>
        <p:nvSpPr>
          <p:cNvPr id="3" name="Content Placeholder 2"/>
          <p:cNvSpPr>
            <a:spLocks noGrp="1"/>
          </p:cNvSpPr>
          <p:nvPr>
            <p:ph idx="1"/>
          </p:nvPr>
        </p:nvSpPr>
        <p:spPr>
          <a:xfrm>
            <a:off x="617220" y="1057276"/>
            <a:ext cx="11100118" cy="5267324"/>
          </a:xfrm>
        </p:spPr>
        <p:txBody>
          <a:bodyPr/>
          <a:lstStyle/>
          <a:p>
            <a:pPr lvl="2">
              <a:lnSpc>
                <a:spcPct val="100000"/>
              </a:lnSpc>
              <a:spcBef>
                <a:spcPts val="600"/>
              </a:spcBef>
              <a:spcAft>
                <a:spcPts val="600"/>
              </a:spcAft>
            </a:pPr>
            <a:r>
              <a:rPr lang="en-US" sz="2800" dirty="0"/>
              <a:t>Adopt internal procedures</a:t>
            </a:r>
          </a:p>
          <a:p>
            <a:pPr lvl="3">
              <a:lnSpc>
                <a:spcPct val="100000"/>
              </a:lnSpc>
              <a:spcBef>
                <a:spcPts val="600"/>
              </a:spcBef>
              <a:spcAft>
                <a:spcPts val="600"/>
              </a:spcAft>
            </a:pPr>
            <a:r>
              <a:rPr lang="en-US" sz="2800" dirty="0">
                <a:solidFill>
                  <a:schemeClr val="accent6"/>
                </a:solidFill>
              </a:rPr>
              <a:t>Identify individuals responsible for aspects of undertaking</a:t>
            </a:r>
          </a:p>
          <a:p>
            <a:pPr lvl="4">
              <a:lnSpc>
                <a:spcPct val="100000"/>
              </a:lnSpc>
              <a:spcBef>
                <a:spcPts val="600"/>
              </a:spcBef>
              <a:spcAft>
                <a:spcPts val="600"/>
              </a:spcAft>
            </a:pPr>
            <a:r>
              <a:rPr lang="en-US" sz="2800" dirty="0"/>
              <a:t>Compiling annual financial and operating information </a:t>
            </a:r>
          </a:p>
          <a:p>
            <a:pPr lvl="4">
              <a:lnSpc>
                <a:spcPct val="100000"/>
              </a:lnSpc>
              <a:spcBef>
                <a:spcPts val="600"/>
              </a:spcBef>
              <a:spcAft>
                <a:spcPts val="600"/>
              </a:spcAft>
            </a:pPr>
            <a:r>
              <a:rPr lang="en-US" sz="2800" dirty="0"/>
              <a:t>Review and approval of filings for accuracy and completeness</a:t>
            </a:r>
          </a:p>
          <a:p>
            <a:pPr lvl="4">
              <a:lnSpc>
                <a:spcPct val="100000"/>
              </a:lnSpc>
              <a:spcBef>
                <a:spcPts val="600"/>
              </a:spcBef>
              <a:spcAft>
                <a:spcPts val="600"/>
              </a:spcAft>
            </a:pPr>
            <a:r>
              <a:rPr lang="en-US" sz="2800" dirty="0"/>
              <a:t>Completing EMMA filings</a:t>
            </a:r>
          </a:p>
          <a:p>
            <a:pPr lvl="3">
              <a:lnSpc>
                <a:spcPct val="100000"/>
              </a:lnSpc>
              <a:spcBef>
                <a:spcPts val="600"/>
              </a:spcBef>
              <a:spcAft>
                <a:spcPts val="600"/>
              </a:spcAft>
            </a:pPr>
            <a:r>
              <a:rPr lang="en-US" sz="2800" dirty="0">
                <a:solidFill>
                  <a:schemeClr val="accent6"/>
                </a:solidFill>
              </a:rPr>
              <a:t>Build institutional knowledge</a:t>
            </a:r>
          </a:p>
          <a:p>
            <a:pPr lvl="2">
              <a:lnSpc>
                <a:spcPct val="100000"/>
              </a:lnSpc>
              <a:spcBef>
                <a:spcPts val="600"/>
              </a:spcBef>
              <a:spcAft>
                <a:spcPts val="600"/>
              </a:spcAft>
            </a:pPr>
            <a:r>
              <a:rPr lang="en-US" sz="2800" dirty="0"/>
              <a:t>Examine how your office tracks “financial obligations”</a:t>
            </a:r>
          </a:p>
          <a:p>
            <a:pPr lvl="2">
              <a:lnSpc>
                <a:spcPct val="100000"/>
              </a:lnSpc>
              <a:spcBef>
                <a:spcPts val="600"/>
              </a:spcBef>
              <a:spcAft>
                <a:spcPts val="600"/>
              </a:spcAft>
            </a:pPr>
            <a:r>
              <a:rPr lang="en-US" sz="2800" dirty="0"/>
              <a:t>Assessing “materiality”</a:t>
            </a:r>
          </a:p>
          <a:p>
            <a:pPr lvl="2">
              <a:lnSpc>
                <a:spcPct val="100000"/>
              </a:lnSpc>
              <a:spcBef>
                <a:spcPts val="600"/>
              </a:spcBef>
              <a:spcAft>
                <a:spcPts val="600"/>
              </a:spcAft>
            </a:pPr>
            <a:r>
              <a:rPr lang="en-US" sz="2800" dirty="0"/>
              <a:t>Training</a:t>
            </a:r>
          </a:p>
          <a:p>
            <a:pPr lvl="3">
              <a:lnSpc>
                <a:spcPct val="100000"/>
              </a:lnSpc>
              <a:spcBef>
                <a:spcPts val="600"/>
              </a:spcBef>
              <a:spcAft>
                <a:spcPts val="600"/>
              </a:spcAft>
            </a:pPr>
            <a:endParaRPr lang="en-US" sz="3000" dirty="0">
              <a:solidFill>
                <a:schemeClr val="accent6"/>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04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875" y="79923"/>
            <a:ext cx="11097452" cy="928688"/>
          </a:xfrm>
        </p:spPr>
        <p:txBody>
          <a:bodyPr/>
          <a:lstStyle/>
          <a:p>
            <a:pPr algn="ctr"/>
            <a:r>
              <a:rPr lang="en-US" sz="3600" b="1" dirty="0"/>
              <a:t>Disclosure Compliance Takeaways</a:t>
            </a:r>
          </a:p>
        </p:txBody>
      </p:sp>
      <p:sp>
        <p:nvSpPr>
          <p:cNvPr id="3" name="Content Placeholder 2"/>
          <p:cNvSpPr>
            <a:spLocks noGrp="1"/>
          </p:cNvSpPr>
          <p:nvPr>
            <p:ph idx="1"/>
          </p:nvPr>
        </p:nvSpPr>
        <p:spPr>
          <a:xfrm>
            <a:off x="872875" y="1107194"/>
            <a:ext cx="10532316" cy="4944471"/>
          </a:xfrm>
        </p:spPr>
        <p:txBody>
          <a:bodyPr/>
          <a:lstStyle/>
          <a:p>
            <a:pPr marL="457200" lvl="2" indent="-457200">
              <a:buFont typeface="+mj-lt"/>
              <a:buAutoNum type="arabicPeriod"/>
            </a:pPr>
            <a:r>
              <a:rPr lang="en-US" sz="2000" b="1" dirty="0"/>
              <a:t>Develop internal controls and procedures.</a:t>
            </a:r>
          </a:p>
          <a:p>
            <a:pPr marL="666750" lvl="3" indent="-368300" defTabSz="914400">
              <a:spcBef>
                <a:spcPts val="500"/>
              </a:spcBef>
            </a:pPr>
            <a:r>
              <a:rPr lang="en-US" sz="2000" dirty="0">
                <a:solidFill>
                  <a:schemeClr val="accent6"/>
                </a:solidFill>
              </a:rPr>
              <a:t>Identify individuals responsible for disclosure process</a:t>
            </a:r>
          </a:p>
          <a:p>
            <a:pPr marL="666750" lvl="3" indent="-368300" defTabSz="914400">
              <a:spcBef>
                <a:spcPts val="500"/>
              </a:spcBef>
            </a:pPr>
            <a:r>
              <a:rPr lang="en-US" sz="2000" dirty="0">
                <a:solidFill>
                  <a:schemeClr val="accent6"/>
                </a:solidFill>
              </a:rPr>
              <a:t>Secondary review and approval of primary </a:t>
            </a:r>
            <a:r>
              <a:rPr lang="en-US" sz="2000" i="1" dirty="0">
                <a:solidFill>
                  <a:schemeClr val="accent6"/>
                </a:solidFill>
              </a:rPr>
              <a:t>and </a:t>
            </a:r>
            <a:r>
              <a:rPr lang="en-US" sz="2000" dirty="0">
                <a:solidFill>
                  <a:schemeClr val="accent6"/>
                </a:solidFill>
              </a:rPr>
              <a:t>secondary market disclosures</a:t>
            </a:r>
          </a:p>
          <a:p>
            <a:pPr marL="298450" lvl="3" indent="0" defTabSz="914400">
              <a:spcBef>
                <a:spcPts val="500"/>
              </a:spcBef>
              <a:buNone/>
            </a:pPr>
            <a:endParaRPr lang="en-US" sz="900" dirty="0">
              <a:solidFill>
                <a:schemeClr val="accent6"/>
              </a:solidFill>
            </a:endParaRPr>
          </a:p>
          <a:p>
            <a:pPr marL="457200" lvl="2" indent="-457200">
              <a:buFont typeface="+mj-lt"/>
              <a:buAutoNum type="arabicPeriod"/>
            </a:pPr>
            <a:r>
              <a:rPr lang="en-US" sz="2000" b="1" dirty="0"/>
              <a:t>Establish periodic training schedule on federal securities law.</a:t>
            </a:r>
          </a:p>
          <a:p>
            <a:pPr marL="457200" lvl="2" indent="-457200">
              <a:buFont typeface="+mj-lt"/>
              <a:buAutoNum type="arabicPeriod"/>
            </a:pPr>
            <a:endParaRPr lang="en-US" sz="1000" b="1" dirty="0"/>
          </a:p>
          <a:p>
            <a:pPr marL="457200" lvl="2" indent="-457200">
              <a:buFont typeface="+mj-lt"/>
              <a:buAutoNum type="arabicPeriod"/>
            </a:pPr>
            <a:r>
              <a:rPr lang="en-US" sz="2000" b="1" dirty="0"/>
              <a:t>Carefully scrutinize financial projections.</a:t>
            </a:r>
          </a:p>
          <a:p>
            <a:pPr marL="666750" lvl="3" indent="-368300" defTabSz="914400">
              <a:spcBef>
                <a:spcPts val="500"/>
              </a:spcBef>
            </a:pPr>
            <a:r>
              <a:rPr lang="en-US" sz="2000" dirty="0">
                <a:solidFill>
                  <a:schemeClr val="accent6"/>
                </a:solidFill>
              </a:rPr>
              <a:t>Assess underlying assumptions and base year</a:t>
            </a:r>
          </a:p>
          <a:p>
            <a:pPr marL="666750" lvl="3" indent="-368300" defTabSz="914400">
              <a:spcBef>
                <a:spcPts val="500"/>
              </a:spcBef>
            </a:pPr>
            <a:r>
              <a:rPr lang="en-US" sz="2000" dirty="0">
                <a:solidFill>
                  <a:schemeClr val="accent6"/>
                </a:solidFill>
              </a:rPr>
              <a:t>Note discrepancies from current year budget or prior statements</a:t>
            </a:r>
          </a:p>
          <a:p>
            <a:pPr marL="666750" lvl="3" indent="-368300" defTabSz="914400">
              <a:spcBef>
                <a:spcPts val="500"/>
              </a:spcBef>
            </a:pPr>
            <a:r>
              <a:rPr lang="en-US" sz="2000" dirty="0">
                <a:solidFill>
                  <a:schemeClr val="accent6"/>
                </a:solidFill>
              </a:rPr>
              <a:t>“Bespeaks caution” language</a:t>
            </a:r>
          </a:p>
          <a:p>
            <a:pPr marL="666750" lvl="3" indent="-368300" defTabSz="914400">
              <a:spcBef>
                <a:spcPts val="500"/>
              </a:spcBef>
            </a:pPr>
            <a:endParaRPr lang="en-US" sz="1000" dirty="0">
              <a:solidFill>
                <a:schemeClr val="accent6"/>
              </a:solidFill>
            </a:endParaRPr>
          </a:p>
          <a:p>
            <a:pPr marL="457200" lvl="2" indent="-457200" algn="just">
              <a:buFont typeface="+mj-lt"/>
              <a:buAutoNum type="arabicPeriod"/>
            </a:pPr>
            <a:r>
              <a:rPr lang="en-US" sz="2000" b="1" dirty="0"/>
              <a:t>Be wary of outdated historical information no longer reflecting current conditions; supplement and explain.</a:t>
            </a:r>
          </a:p>
          <a:p>
            <a:pPr marL="457200" lvl="2" indent="-457200">
              <a:buFont typeface="+mj-lt"/>
              <a:buAutoNum type="arabicPeriod"/>
            </a:pPr>
            <a:endParaRPr lang="en-US" sz="1050" b="1" dirty="0"/>
          </a:p>
          <a:p>
            <a:pPr marL="457200" lvl="2" indent="-457200">
              <a:buFont typeface="+mj-lt"/>
              <a:buAutoNum type="arabicPeriod"/>
            </a:pPr>
            <a:r>
              <a:rPr lang="en-US" sz="2000" b="1" dirty="0"/>
              <a:t>Ensure information provided to intermediaries is materially complete and accurate.</a:t>
            </a:r>
          </a:p>
          <a:p>
            <a:pPr marL="0" lvl="2" indent="0">
              <a:buNone/>
            </a:pPr>
            <a:endParaRPr lang="en-US" sz="2000" dirty="0"/>
          </a:p>
          <a:p>
            <a:pPr lvl="2"/>
            <a:endParaRPr lang="en-US" sz="2000" dirty="0"/>
          </a:p>
          <a:p>
            <a:pPr lvl="3"/>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900" b="0" i="0" u="none" strike="noStrike" kern="1200" cap="none" spc="0" normalizeH="0" baseline="0" noProof="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B3B3B3"/>
              </a:solidFill>
              <a:effectLst/>
              <a:uLnTx/>
              <a:uFillTx/>
              <a:latin typeface="Arial"/>
              <a:ea typeface="+mn-ea"/>
              <a:cs typeface="+mn-cs"/>
            </a:endParaRPr>
          </a:p>
        </p:txBody>
      </p:sp>
    </p:spTree>
    <p:extLst>
      <p:ext uri="{BB962C8B-B14F-4D97-AF65-F5344CB8AC3E}">
        <p14:creationId xmlns:p14="http://schemas.microsoft.com/office/powerpoint/2010/main" val="40827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5254B"/>
        </a:solidFill>
        <a:effectLst/>
      </p:bgPr>
    </p:bg>
    <p:spTree>
      <p:nvGrpSpPr>
        <p:cNvPr id="1" name=""/>
        <p:cNvGrpSpPr/>
        <p:nvPr/>
      </p:nvGrpSpPr>
      <p:grpSpPr>
        <a:xfrm>
          <a:off x="0" y="0"/>
          <a:ext cx="0" cy="0"/>
          <a:chOff x="0" y="0"/>
          <a:chExt cx="0" cy="0"/>
        </a:xfrm>
      </p:grpSpPr>
      <p:sp>
        <p:nvSpPr>
          <p:cNvPr id="2" name="Freeform 2"/>
          <p:cNvSpPr/>
          <p:nvPr/>
        </p:nvSpPr>
        <p:spPr>
          <a:xfrm>
            <a:off x="6879267" y="-608997"/>
            <a:ext cx="4062907" cy="4035723"/>
          </a:xfrm>
          <a:custGeom>
            <a:avLst/>
            <a:gdLst/>
            <a:ahLst/>
            <a:cxnLst/>
            <a:rect l="l" t="t" r="r" b="b"/>
            <a:pathLst>
              <a:path w="6094360" h="6053585">
                <a:moveTo>
                  <a:pt x="0" y="0"/>
                </a:moveTo>
                <a:lnTo>
                  <a:pt x="6094359" y="0"/>
                </a:lnTo>
                <a:lnTo>
                  <a:pt x="6094359" y="6053586"/>
                </a:lnTo>
                <a:lnTo>
                  <a:pt x="0" y="6053586"/>
                </a:lnTo>
                <a:lnTo>
                  <a:pt x="0" y="0"/>
                </a:lnTo>
                <a:close/>
              </a:path>
            </a:pathLst>
          </a:custGeom>
          <a:blipFill>
            <a:blip r:embed="rId3">
              <a:alphaModFix amt="15000"/>
            </a:blip>
            <a:stretch>
              <a:fillRect r="-261369"/>
            </a:stretch>
          </a:blipFill>
        </p:spPr>
      </p:sp>
      <p:sp>
        <p:nvSpPr>
          <p:cNvPr id="3" name="Freeform 3"/>
          <p:cNvSpPr/>
          <p:nvPr/>
        </p:nvSpPr>
        <p:spPr>
          <a:xfrm rot="5400000">
            <a:off x="6840257" y="3423559"/>
            <a:ext cx="5966546" cy="5926627"/>
          </a:xfrm>
          <a:custGeom>
            <a:avLst/>
            <a:gdLst/>
            <a:ahLst/>
            <a:cxnLst/>
            <a:rect l="l" t="t" r="r" b="b"/>
            <a:pathLst>
              <a:path w="8949819" h="8889940">
                <a:moveTo>
                  <a:pt x="0" y="0"/>
                </a:moveTo>
                <a:lnTo>
                  <a:pt x="8949819" y="0"/>
                </a:lnTo>
                <a:lnTo>
                  <a:pt x="8949819" y="8889941"/>
                </a:lnTo>
                <a:lnTo>
                  <a:pt x="0" y="8889941"/>
                </a:lnTo>
                <a:lnTo>
                  <a:pt x="0" y="0"/>
                </a:lnTo>
                <a:close/>
              </a:path>
            </a:pathLst>
          </a:custGeom>
          <a:blipFill>
            <a:blip r:embed="rId3">
              <a:alphaModFix amt="19999"/>
            </a:blip>
            <a:stretch>
              <a:fillRect r="-261369"/>
            </a:stretch>
          </a:blipFill>
        </p:spPr>
      </p:sp>
      <p:sp>
        <p:nvSpPr>
          <p:cNvPr id="4" name="Freeform 4"/>
          <p:cNvSpPr/>
          <p:nvPr/>
        </p:nvSpPr>
        <p:spPr>
          <a:xfrm>
            <a:off x="-107950" y="-79029"/>
            <a:ext cx="7088817" cy="7041389"/>
          </a:xfrm>
          <a:custGeom>
            <a:avLst/>
            <a:gdLst/>
            <a:ahLst/>
            <a:cxnLst/>
            <a:rect l="l" t="t" r="r" b="b"/>
            <a:pathLst>
              <a:path w="10633225" h="10562083">
                <a:moveTo>
                  <a:pt x="0" y="0"/>
                </a:moveTo>
                <a:lnTo>
                  <a:pt x="10633225" y="0"/>
                </a:lnTo>
                <a:lnTo>
                  <a:pt x="10633225" y="10562083"/>
                </a:lnTo>
                <a:lnTo>
                  <a:pt x="0" y="10562083"/>
                </a:lnTo>
                <a:lnTo>
                  <a:pt x="0" y="0"/>
                </a:lnTo>
                <a:close/>
              </a:path>
            </a:pathLst>
          </a:custGeom>
          <a:blipFill>
            <a:blip r:embed="rId3">
              <a:alphaModFix amt="9999"/>
            </a:blip>
            <a:stretch>
              <a:fillRect r="-261369"/>
            </a:stretch>
          </a:blipFill>
        </p:spPr>
      </p:sp>
      <p:sp>
        <p:nvSpPr>
          <p:cNvPr id="5" name="AutoShape 5"/>
          <p:cNvSpPr/>
          <p:nvPr/>
        </p:nvSpPr>
        <p:spPr>
          <a:xfrm>
            <a:off x="685800" y="1631469"/>
            <a:ext cx="4328160" cy="0"/>
          </a:xfrm>
          <a:prstGeom prst="line">
            <a:avLst/>
          </a:prstGeom>
          <a:ln w="95250" cap="flat">
            <a:solidFill>
              <a:srgbClr val="006E99"/>
            </a:solidFill>
            <a:prstDash val="solid"/>
            <a:headEnd type="none" w="sm" len="sm"/>
            <a:tailEnd type="none" w="sm" len="sm"/>
          </a:ln>
        </p:spPr>
      </p:sp>
      <p:sp>
        <p:nvSpPr>
          <p:cNvPr id="6" name="Freeform 6"/>
          <p:cNvSpPr/>
          <p:nvPr/>
        </p:nvSpPr>
        <p:spPr>
          <a:xfrm>
            <a:off x="8975584" y="5771241"/>
            <a:ext cx="2530616" cy="695599"/>
          </a:xfrm>
          <a:custGeom>
            <a:avLst/>
            <a:gdLst/>
            <a:ahLst/>
            <a:cxnLst/>
            <a:rect l="l" t="t" r="r" b="b"/>
            <a:pathLst>
              <a:path w="3795924" h="1043399">
                <a:moveTo>
                  <a:pt x="0" y="0"/>
                </a:moveTo>
                <a:lnTo>
                  <a:pt x="3795924" y="0"/>
                </a:lnTo>
                <a:lnTo>
                  <a:pt x="3795924" y="1043399"/>
                </a:lnTo>
                <a:lnTo>
                  <a:pt x="0" y="1043399"/>
                </a:lnTo>
                <a:lnTo>
                  <a:pt x="0" y="0"/>
                </a:lnTo>
                <a:close/>
              </a:path>
            </a:pathLst>
          </a:custGeom>
          <a:blipFill>
            <a:blip r:embed="rId3"/>
            <a:stretch>
              <a:fillRect/>
            </a:stretch>
          </a:blipFill>
        </p:spPr>
      </p:sp>
      <p:sp>
        <p:nvSpPr>
          <p:cNvPr id="7" name="TextBox 7"/>
          <p:cNvSpPr txBox="1"/>
          <p:nvPr/>
        </p:nvSpPr>
        <p:spPr>
          <a:xfrm>
            <a:off x="685801" y="430897"/>
            <a:ext cx="10806655" cy="987450"/>
          </a:xfrm>
          <a:prstGeom prst="rect">
            <a:avLst/>
          </a:prstGeom>
        </p:spPr>
        <p:txBody>
          <a:bodyPr lIns="0" tIns="0" rIns="0" bIns="0" rtlCol="0" anchor="t">
            <a:spAutoFit/>
          </a:bodyPr>
          <a:lstStyle/>
          <a:p>
            <a:pPr defTabSz="609630">
              <a:lnSpc>
                <a:spcPts val="2987"/>
              </a:lnSpc>
            </a:pPr>
            <a:r>
              <a:rPr lang="en-US" sz="2133" dirty="0">
                <a:solidFill>
                  <a:srgbClr val="FFFFFF"/>
                </a:solidFill>
                <a:latin typeface="Mulish 1"/>
                <a:ea typeface="Mulish 1"/>
                <a:cs typeface="Mulish 1"/>
                <a:sym typeface="Mulish 1"/>
              </a:rPr>
              <a:t>Pacifica’s Public Law and Finance Team</a:t>
            </a:r>
          </a:p>
          <a:p>
            <a:pPr defTabSz="609630">
              <a:lnSpc>
                <a:spcPts val="4667"/>
              </a:lnSpc>
            </a:pPr>
            <a:r>
              <a:rPr lang="en-US" sz="3334" dirty="0">
                <a:solidFill>
                  <a:srgbClr val="FFFFFF"/>
                </a:solidFill>
                <a:latin typeface="Mulish 1"/>
                <a:ea typeface="Mulish 1"/>
                <a:cs typeface="Mulish 1"/>
                <a:sym typeface="Mulish 1"/>
              </a:rPr>
              <a:t>Helping Washington Communities Build for the Future</a:t>
            </a:r>
          </a:p>
        </p:txBody>
      </p:sp>
      <p:sp>
        <p:nvSpPr>
          <p:cNvPr id="8" name="TextBox 8"/>
          <p:cNvSpPr txBox="1"/>
          <p:nvPr/>
        </p:nvSpPr>
        <p:spPr>
          <a:xfrm>
            <a:off x="685800" y="5845811"/>
            <a:ext cx="4878586" cy="641201"/>
          </a:xfrm>
          <a:prstGeom prst="rect">
            <a:avLst/>
          </a:prstGeom>
        </p:spPr>
        <p:txBody>
          <a:bodyPr lIns="0" tIns="0" rIns="0" bIns="0" rtlCol="0" anchor="t">
            <a:spAutoFit/>
          </a:bodyPr>
          <a:lstStyle/>
          <a:p>
            <a:pPr defTabSz="609630">
              <a:lnSpc>
                <a:spcPts val="2520"/>
              </a:lnSpc>
            </a:pPr>
            <a:r>
              <a:rPr lang="en-US">
                <a:solidFill>
                  <a:srgbClr val="FFFFFF"/>
                </a:solidFill>
                <a:latin typeface="Mulish 2"/>
                <a:ea typeface="Mulish 2"/>
                <a:cs typeface="Mulish 2"/>
                <a:sym typeface="Mulish 2"/>
              </a:rPr>
              <a:t>1191 2nd Ave, Suite 2000, Seattle, WA 98101</a:t>
            </a:r>
          </a:p>
          <a:p>
            <a:pPr defTabSz="609630">
              <a:lnSpc>
                <a:spcPts val="2520"/>
              </a:lnSpc>
            </a:pPr>
            <a:r>
              <a:rPr lang="en-US">
                <a:solidFill>
                  <a:srgbClr val="FFFFFF"/>
                </a:solidFill>
                <a:latin typeface="Mulish 2"/>
                <a:ea typeface="Mulish 2"/>
                <a:cs typeface="Mulish 2"/>
                <a:sym typeface="Mulish 2"/>
              </a:rPr>
              <a:t>T 206.245.1700 </a:t>
            </a:r>
            <a:r>
              <a:rPr lang="en-US">
                <a:solidFill>
                  <a:srgbClr val="006E99"/>
                </a:solidFill>
                <a:latin typeface="Mulish 2"/>
                <a:ea typeface="Mulish 2"/>
                <a:cs typeface="Mulish 2"/>
                <a:sym typeface="Mulish 2"/>
              </a:rPr>
              <a:t>|</a:t>
            </a:r>
            <a:r>
              <a:rPr lang="en-US">
                <a:solidFill>
                  <a:srgbClr val="FFFFFF"/>
                </a:solidFill>
                <a:latin typeface="Mulish 2"/>
                <a:ea typeface="Mulish 2"/>
                <a:cs typeface="Mulish 2"/>
                <a:sym typeface="Mulish 2"/>
              </a:rPr>
              <a:t> pacificalawgroup.com</a:t>
            </a:r>
          </a:p>
        </p:txBody>
      </p:sp>
      <p:grpSp>
        <p:nvGrpSpPr>
          <p:cNvPr id="9" name="Group 9"/>
          <p:cNvGrpSpPr/>
          <p:nvPr/>
        </p:nvGrpSpPr>
        <p:grpSpPr>
          <a:xfrm>
            <a:off x="699545" y="1903518"/>
            <a:ext cx="10806655" cy="3598160"/>
            <a:chOff x="0" y="0"/>
            <a:chExt cx="21613310" cy="7196320"/>
          </a:xfrm>
        </p:grpSpPr>
        <p:grpSp>
          <p:nvGrpSpPr>
            <p:cNvPr id="10" name="Group 10"/>
            <p:cNvGrpSpPr/>
            <p:nvPr/>
          </p:nvGrpSpPr>
          <p:grpSpPr>
            <a:xfrm>
              <a:off x="3223604" y="3806966"/>
              <a:ext cx="2869901" cy="286990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454" r="-454"/>
                </a:stretch>
              </a:blipFill>
            </p:spPr>
          </p:sp>
        </p:grpSp>
        <p:grpSp>
          <p:nvGrpSpPr>
            <p:cNvPr id="12" name="Group 12"/>
            <p:cNvGrpSpPr/>
            <p:nvPr/>
          </p:nvGrpSpPr>
          <p:grpSpPr>
            <a:xfrm>
              <a:off x="9369807" y="3777242"/>
              <a:ext cx="2869901" cy="286990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211" b="-211"/>
                </a:stretch>
              </a:blipFill>
            </p:spPr>
          </p:sp>
        </p:grpSp>
        <p:grpSp>
          <p:nvGrpSpPr>
            <p:cNvPr id="14" name="Group 14"/>
            <p:cNvGrpSpPr/>
            <p:nvPr/>
          </p:nvGrpSpPr>
          <p:grpSpPr>
            <a:xfrm>
              <a:off x="0" y="17044"/>
              <a:ext cx="2920701" cy="292070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07" r="-207"/>
                </a:stretch>
              </a:blipFill>
            </p:spPr>
          </p:sp>
        </p:grpSp>
        <p:grpSp>
          <p:nvGrpSpPr>
            <p:cNvPr id="16" name="Group 16"/>
            <p:cNvGrpSpPr/>
            <p:nvPr/>
          </p:nvGrpSpPr>
          <p:grpSpPr>
            <a:xfrm>
              <a:off x="6296705" y="3768866"/>
              <a:ext cx="2869901" cy="286990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211" b="-211"/>
                </a:stretch>
              </a:blipFill>
            </p:spPr>
          </p:sp>
        </p:grpSp>
        <p:grpSp>
          <p:nvGrpSpPr>
            <p:cNvPr id="18" name="Group 18"/>
            <p:cNvGrpSpPr/>
            <p:nvPr/>
          </p:nvGrpSpPr>
          <p:grpSpPr>
            <a:xfrm>
              <a:off x="6247803" y="25400"/>
              <a:ext cx="2920701" cy="292070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211" b="-211"/>
                </a:stretch>
              </a:blipFill>
            </p:spPr>
          </p:sp>
        </p:grpSp>
        <p:grpSp>
          <p:nvGrpSpPr>
            <p:cNvPr id="20" name="Group 20"/>
            <p:cNvGrpSpPr/>
            <p:nvPr/>
          </p:nvGrpSpPr>
          <p:grpSpPr>
            <a:xfrm>
              <a:off x="3123901" y="25400"/>
              <a:ext cx="2920701" cy="292070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t="-211" b="-211"/>
                </a:stretch>
              </a:blipFill>
            </p:spPr>
          </p:sp>
        </p:grpSp>
        <p:grpSp>
          <p:nvGrpSpPr>
            <p:cNvPr id="22" name="Group 22"/>
            <p:cNvGrpSpPr/>
            <p:nvPr/>
          </p:nvGrpSpPr>
          <p:grpSpPr>
            <a:xfrm>
              <a:off x="9371704" y="50800"/>
              <a:ext cx="2869901" cy="286990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188" b="-188"/>
                </a:stretch>
              </a:blipFill>
            </p:spPr>
          </p:sp>
        </p:grpSp>
        <p:grpSp>
          <p:nvGrpSpPr>
            <p:cNvPr id="24" name="Group 24"/>
            <p:cNvGrpSpPr/>
            <p:nvPr/>
          </p:nvGrpSpPr>
          <p:grpSpPr>
            <a:xfrm>
              <a:off x="12442908" y="3806966"/>
              <a:ext cx="2869901" cy="286990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t="-251" b="-251"/>
                </a:stretch>
              </a:blipFill>
            </p:spPr>
          </p:sp>
        </p:grpSp>
        <p:grpSp>
          <p:nvGrpSpPr>
            <p:cNvPr id="26" name="Group 26"/>
            <p:cNvGrpSpPr/>
            <p:nvPr/>
          </p:nvGrpSpPr>
          <p:grpSpPr>
            <a:xfrm>
              <a:off x="12444806" y="17044"/>
              <a:ext cx="2920701" cy="292070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t="-188" b="-188"/>
                </a:stretch>
              </a:blipFill>
            </p:spPr>
          </p:sp>
        </p:grpSp>
        <p:grpSp>
          <p:nvGrpSpPr>
            <p:cNvPr id="28" name="Group 28"/>
            <p:cNvGrpSpPr/>
            <p:nvPr/>
          </p:nvGrpSpPr>
          <p:grpSpPr>
            <a:xfrm>
              <a:off x="18586821" y="3777242"/>
              <a:ext cx="2875987" cy="2875987"/>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t="-207" b="-207"/>
                </a:stretch>
              </a:blipFill>
            </p:spPr>
          </p:sp>
        </p:grpSp>
        <p:grpSp>
          <p:nvGrpSpPr>
            <p:cNvPr id="30" name="Group 30"/>
            <p:cNvGrpSpPr/>
            <p:nvPr/>
          </p:nvGrpSpPr>
          <p:grpSpPr>
            <a:xfrm>
              <a:off x="150502" y="3777242"/>
              <a:ext cx="2869901" cy="286990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t="-211" b="-211"/>
                </a:stretch>
              </a:blipFill>
            </p:spPr>
          </p:sp>
        </p:grpSp>
        <p:grpSp>
          <p:nvGrpSpPr>
            <p:cNvPr id="32" name="Group 32"/>
            <p:cNvGrpSpPr/>
            <p:nvPr/>
          </p:nvGrpSpPr>
          <p:grpSpPr>
            <a:xfrm>
              <a:off x="18692609" y="17044"/>
              <a:ext cx="2920701" cy="292070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t="-251" b="-251"/>
                </a:stretch>
              </a:blipFill>
            </p:spPr>
          </p:sp>
        </p:grpSp>
        <p:grpSp>
          <p:nvGrpSpPr>
            <p:cNvPr id="34" name="Group 34"/>
            <p:cNvGrpSpPr/>
            <p:nvPr/>
          </p:nvGrpSpPr>
          <p:grpSpPr>
            <a:xfrm>
              <a:off x="15516010" y="3806966"/>
              <a:ext cx="2867612" cy="286761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16045" b="-16527"/>
                </a:stretch>
              </a:blipFill>
            </p:spPr>
          </p:sp>
        </p:grpSp>
        <p:grpSp>
          <p:nvGrpSpPr>
            <p:cNvPr id="36" name="Group 36"/>
            <p:cNvGrpSpPr/>
            <p:nvPr/>
          </p:nvGrpSpPr>
          <p:grpSpPr>
            <a:xfrm>
              <a:off x="15568707" y="0"/>
              <a:ext cx="2920701" cy="292070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l="-251" r="-251"/>
                </a:stretch>
              </a:blipFill>
            </p:spPr>
          </p:sp>
        </p:grpSp>
        <p:sp>
          <p:nvSpPr>
            <p:cNvPr id="38" name="TextBox 38"/>
            <p:cNvSpPr txBox="1"/>
            <p:nvPr/>
          </p:nvSpPr>
          <p:spPr>
            <a:xfrm>
              <a:off x="3615974" y="6760304"/>
              <a:ext cx="1911152"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Faith Li Pettis</a:t>
              </a:r>
            </a:p>
          </p:txBody>
        </p:sp>
        <p:sp>
          <p:nvSpPr>
            <p:cNvPr id="39" name="TextBox 39"/>
            <p:cNvSpPr txBox="1"/>
            <p:nvPr/>
          </p:nvSpPr>
          <p:spPr>
            <a:xfrm>
              <a:off x="9646784" y="6760304"/>
              <a:ext cx="2294336"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Tobias D. Tobler</a:t>
              </a:r>
            </a:p>
          </p:txBody>
        </p:sp>
        <p:sp>
          <p:nvSpPr>
            <p:cNvPr id="40" name="TextBox 40"/>
            <p:cNvSpPr txBox="1"/>
            <p:nvPr/>
          </p:nvSpPr>
          <p:spPr>
            <a:xfrm>
              <a:off x="533450" y="3020466"/>
              <a:ext cx="1853804"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Alison Benge</a:t>
              </a:r>
            </a:p>
          </p:txBody>
        </p:sp>
        <p:sp>
          <p:nvSpPr>
            <p:cNvPr id="41" name="TextBox 41"/>
            <p:cNvSpPr txBox="1"/>
            <p:nvPr/>
          </p:nvSpPr>
          <p:spPr>
            <a:xfrm>
              <a:off x="6971352" y="6760304"/>
              <a:ext cx="1448198"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Clare Riva</a:t>
              </a:r>
            </a:p>
          </p:txBody>
        </p:sp>
        <p:sp>
          <p:nvSpPr>
            <p:cNvPr id="42" name="TextBox 42"/>
            <p:cNvSpPr txBox="1"/>
            <p:nvPr/>
          </p:nvSpPr>
          <p:spPr>
            <a:xfrm>
              <a:off x="6694038" y="3020466"/>
              <a:ext cx="2028232"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Emma Daniels</a:t>
              </a:r>
            </a:p>
          </p:txBody>
        </p:sp>
        <p:sp>
          <p:nvSpPr>
            <p:cNvPr id="43" name="TextBox 43"/>
            <p:cNvSpPr txBox="1"/>
            <p:nvPr/>
          </p:nvSpPr>
          <p:spPr>
            <a:xfrm>
              <a:off x="2817862" y="3020466"/>
              <a:ext cx="3532784"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Stacey Crawshaw-Lewis</a:t>
              </a:r>
            </a:p>
          </p:txBody>
        </p:sp>
        <p:sp>
          <p:nvSpPr>
            <p:cNvPr id="44" name="TextBox 44"/>
            <p:cNvSpPr txBox="1"/>
            <p:nvPr/>
          </p:nvSpPr>
          <p:spPr>
            <a:xfrm>
              <a:off x="19435146" y="3020466"/>
              <a:ext cx="1320800" cy="872034"/>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Jon Jurich</a:t>
              </a:r>
            </a:p>
          </p:txBody>
        </p:sp>
        <p:sp>
          <p:nvSpPr>
            <p:cNvPr id="45" name="TextBox 45"/>
            <p:cNvSpPr txBox="1"/>
            <p:nvPr/>
          </p:nvSpPr>
          <p:spPr>
            <a:xfrm>
              <a:off x="15866612" y="3012110"/>
              <a:ext cx="2324896"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Deanna Gregory</a:t>
              </a:r>
            </a:p>
          </p:txBody>
        </p:sp>
        <p:sp>
          <p:nvSpPr>
            <p:cNvPr id="46" name="TextBox 46"/>
            <p:cNvSpPr txBox="1"/>
            <p:nvPr/>
          </p:nvSpPr>
          <p:spPr>
            <a:xfrm>
              <a:off x="10121748" y="3020466"/>
              <a:ext cx="1369816"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Lanna Do</a:t>
              </a:r>
            </a:p>
          </p:txBody>
        </p:sp>
        <p:sp>
          <p:nvSpPr>
            <p:cNvPr id="47" name="TextBox 47"/>
            <p:cNvSpPr txBox="1"/>
            <p:nvPr/>
          </p:nvSpPr>
          <p:spPr>
            <a:xfrm>
              <a:off x="12683266" y="6760304"/>
              <a:ext cx="2389188"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Matthew J. Segal</a:t>
              </a:r>
            </a:p>
          </p:txBody>
        </p:sp>
        <p:sp>
          <p:nvSpPr>
            <p:cNvPr id="48" name="TextBox 48"/>
            <p:cNvSpPr txBox="1"/>
            <p:nvPr/>
          </p:nvSpPr>
          <p:spPr>
            <a:xfrm>
              <a:off x="12731984" y="3012110"/>
              <a:ext cx="2539406"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Rachel Giles-Klein</a:t>
              </a:r>
            </a:p>
          </p:txBody>
        </p:sp>
        <p:sp>
          <p:nvSpPr>
            <p:cNvPr id="49" name="TextBox 49"/>
            <p:cNvSpPr txBox="1"/>
            <p:nvPr/>
          </p:nvSpPr>
          <p:spPr>
            <a:xfrm>
              <a:off x="19332054" y="6760304"/>
              <a:ext cx="1501578"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Mia Wiltse</a:t>
              </a:r>
            </a:p>
          </p:txBody>
        </p:sp>
        <p:sp>
          <p:nvSpPr>
            <p:cNvPr id="50" name="TextBox 50"/>
            <p:cNvSpPr txBox="1"/>
            <p:nvPr/>
          </p:nvSpPr>
          <p:spPr>
            <a:xfrm>
              <a:off x="265364" y="6760304"/>
              <a:ext cx="2339182"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Kristin Patterson</a:t>
              </a:r>
            </a:p>
          </p:txBody>
        </p:sp>
        <p:sp>
          <p:nvSpPr>
            <p:cNvPr id="51" name="TextBox 51"/>
            <p:cNvSpPr txBox="1"/>
            <p:nvPr/>
          </p:nvSpPr>
          <p:spPr>
            <a:xfrm>
              <a:off x="16179974" y="6760304"/>
              <a:ext cx="1557934" cy="436016"/>
            </a:xfrm>
            <a:prstGeom prst="rect">
              <a:avLst/>
            </a:prstGeom>
          </p:spPr>
          <p:txBody>
            <a:bodyPr lIns="0" tIns="0" rIns="0" bIns="0" rtlCol="0" anchor="t">
              <a:spAutoFit/>
            </a:bodyPr>
            <a:lstStyle/>
            <a:p>
              <a:pPr algn="ctr" defTabSz="609630">
                <a:lnSpc>
                  <a:spcPts val="1680"/>
                </a:lnSpc>
              </a:pPr>
              <a:r>
                <a:rPr lang="en-US" sz="1200">
                  <a:solidFill>
                    <a:srgbClr val="FFFFFF"/>
                  </a:solidFill>
                  <a:latin typeface="Mulish 2"/>
                  <a:ea typeface="Mulish 2"/>
                  <a:cs typeface="Mulish 2"/>
                  <a:sym typeface="Mulish 2"/>
                </a:rPr>
                <a:t>Jill Wagner</a:t>
              </a:r>
            </a:p>
          </p:txBody>
        </p:sp>
      </p:grpSp>
    </p:spTree>
    <p:extLst>
      <p:ext uri="{BB962C8B-B14F-4D97-AF65-F5344CB8AC3E}">
        <p14:creationId xmlns:p14="http://schemas.microsoft.com/office/powerpoint/2010/main" val="1262823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5254B"/>
        </a:solidFill>
        <a:effectLst/>
      </p:bgPr>
    </p:bg>
    <p:spTree>
      <p:nvGrpSpPr>
        <p:cNvPr id="1" name=""/>
        <p:cNvGrpSpPr/>
        <p:nvPr/>
      </p:nvGrpSpPr>
      <p:grpSpPr>
        <a:xfrm>
          <a:off x="0" y="0"/>
          <a:ext cx="0" cy="0"/>
          <a:chOff x="0" y="0"/>
          <a:chExt cx="0" cy="0"/>
        </a:xfrm>
      </p:grpSpPr>
      <p:sp>
        <p:nvSpPr>
          <p:cNvPr id="2" name="Freeform 2"/>
          <p:cNvSpPr/>
          <p:nvPr/>
        </p:nvSpPr>
        <p:spPr>
          <a:xfrm>
            <a:off x="6879267" y="-608997"/>
            <a:ext cx="4062907" cy="4035723"/>
          </a:xfrm>
          <a:custGeom>
            <a:avLst/>
            <a:gdLst/>
            <a:ahLst/>
            <a:cxnLst/>
            <a:rect l="l" t="t" r="r" b="b"/>
            <a:pathLst>
              <a:path w="6094360" h="6053585">
                <a:moveTo>
                  <a:pt x="0" y="0"/>
                </a:moveTo>
                <a:lnTo>
                  <a:pt x="6094359" y="0"/>
                </a:lnTo>
                <a:lnTo>
                  <a:pt x="6094359" y="6053586"/>
                </a:lnTo>
                <a:lnTo>
                  <a:pt x="0" y="6053586"/>
                </a:lnTo>
                <a:lnTo>
                  <a:pt x="0" y="0"/>
                </a:lnTo>
                <a:close/>
              </a:path>
            </a:pathLst>
          </a:custGeom>
          <a:blipFill>
            <a:blip r:embed="rId3">
              <a:alphaModFix amt="15000"/>
            </a:blip>
            <a:stretch>
              <a:fillRect r="-261369"/>
            </a:stretch>
          </a:blipFill>
        </p:spPr>
      </p:sp>
      <p:sp>
        <p:nvSpPr>
          <p:cNvPr id="3" name="Freeform 3"/>
          <p:cNvSpPr/>
          <p:nvPr/>
        </p:nvSpPr>
        <p:spPr>
          <a:xfrm rot="5400000">
            <a:off x="6840257" y="3423559"/>
            <a:ext cx="5966546" cy="5926627"/>
          </a:xfrm>
          <a:custGeom>
            <a:avLst/>
            <a:gdLst/>
            <a:ahLst/>
            <a:cxnLst/>
            <a:rect l="l" t="t" r="r" b="b"/>
            <a:pathLst>
              <a:path w="8949819" h="8889940">
                <a:moveTo>
                  <a:pt x="0" y="0"/>
                </a:moveTo>
                <a:lnTo>
                  <a:pt x="8949819" y="0"/>
                </a:lnTo>
                <a:lnTo>
                  <a:pt x="8949819" y="8889941"/>
                </a:lnTo>
                <a:lnTo>
                  <a:pt x="0" y="8889941"/>
                </a:lnTo>
                <a:lnTo>
                  <a:pt x="0" y="0"/>
                </a:lnTo>
                <a:close/>
              </a:path>
            </a:pathLst>
          </a:custGeom>
          <a:blipFill>
            <a:blip r:embed="rId3">
              <a:alphaModFix amt="19999"/>
            </a:blip>
            <a:stretch>
              <a:fillRect r="-261369"/>
            </a:stretch>
          </a:blipFill>
        </p:spPr>
      </p:sp>
      <p:sp>
        <p:nvSpPr>
          <p:cNvPr id="4" name="Freeform 4"/>
          <p:cNvSpPr/>
          <p:nvPr/>
        </p:nvSpPr>
        <p:spPr>
          <a:xfrm>
            <a:off x="-107950" y="-79029"/>
            <a:ext cx="7088817" cy="7041389"/>
          </a:xfrm>
          <a:custGeom>
            <a:avLst/>
            <a:gdLst/>
            <a:ahLst/>
            <a:cxnLst/>
            <a:rect l="l" t="t" r="r" b="b"/>
            <a:pathLst>
              <a:path w="10633225" h="10562083">
                <a:moveTo>
                  <a:pt x="0" y="0"/>
                </a:moveTo>
                <a:lnTo>
                  <a:pt x="10633225" y="0"/>
                </a:lnTo>
                <a:lnTo>
                  <a:pt x="10633225" y="10562083"/>
                </a:lnTo>
                <a:lnTo>
                  <a:pt x="0" y="10562083"/>
                </a:lnTo>
                <a:lnTo>
                  <a:pt x="0" y="0"/>
                </a:lnTo>
                <a:close/>
              </a:path>
            </a:pathLst>
          </a:custGeom>
          <a:blipFill>
            <a:blip r:embed="rId3">
              <a:alphaModFix amt="9999"/>
            </a:blip>
            <a:stretch>
              <a:fillRect r="-261369"/>
            </a:stretch>
          </a:blipFill>
        </p:spPr>
      </p:sp>
      <p:sp>
        <p:nvSpPr>
          <p:cNvPr id="5" name="AutoShape 5"/>
          <p:cNvSpPr/>
          <p:nvPr/>
        </p:nvSpPr>
        <p:spPr>
          <a:xfrm>
            <a:off x="685800" y="1631469"/>
            <a:ext cx="4328160" cy="0"/>
          </a:xfrm>
          <a:prstGeom prst="line">
            <a:avLst/>
          </a:prstGeom>
          <a:ln w="95250" cap="flat">
            <a:solidFill>
              <a:srgbClr val="006E99"/>
            </a:solidFill>
            <a:prstDash val="solid"/>
            <a:headEnd type="none" w="sm" len="sm"/>
            <a:tailEnd type="none" w="sm" len="sm"/>
          </a:ln>
        </p:spPr>
      </p:sp>
      <p:sp>
        <p:nvSpPr>
          <p:cNvPr id="6" name="Freeform 6"/>
          <p:cNvSpPr/>
          <p:nvPr/>
        </p:nvSpPr>
        <p:spPr>
          <a:xfrm>
            <a:off x="8975584" y="5771241"/>
            <a:ext cx="2530616" cy="695599"/>
          </a:xfrm>
          <a:custGeom>
            <a:avLst/>
            <a:gdLst/>
            <a:ahLst/>
            <a:cxnLst/>
            <a:rect l="l" t="t" r="r" b="b"/>
            <a:pathLst>
              <a:path w="3795924" h="1043399">
                <a:moveTo>
                  <a:pt x="0" y="0"/>
                </a:moveTo>
                <a:lnTo>
                  <a:pt x="3795924" y="0"/>
                </a:lnTo>
                <a:lnTo>
                  <a:pt x="3795924" y="1043399"/>
                </a:lnTo>
                <a:lnTo>
                  <a:pt x="0" y="1043399"/>
                </a:lnTo>
                <a:lnTo>
                  <a:pt x="0" y="0"/>
                </a:lnTo>
                <a:close/>
              </a:path>
            </a:pathLst>
          </a:custGeom>
          <a:blipFill>
            <a:blip r:embed="rId3"/>
            <a:stretch>
              <a:fillRect/>
            </a:stretch>
          </a:blipFill>
        </p:spPr>
      </p:sp>
      <p:sp>
        <p:nvSpPr>
          <p:cNvPr id="7" name="TextBox 7"/>
          <p:cNvSpPr txBox="1"/>
          <p:nvPr/>
        </p:nvSpPr>
        <p:spPr>
          <a:xfrm>
            <a:off x="685801" y="430897"/>
            <a:ext cx="10806655" cy="987450"/>
          </a:xfrm>
          <a:prstGeom prst="rect">
            <a:avLst/>
          </a:prstGeom>
        </p:spPr>
        <p:txBody>
          <a:bodyPr lIns="0" tIns="0" rIns="0" bIns="0" rtlCol="0" anchor="t">
            <a:spAutoFit/>
          </a:bodyPr>
          <a:lstStyle/>
          <a:p>
            <a:pPr marL="0" marR="0" lvl="0" indent="0" algn="l" defTabSz="609630" rtl="0" eaLnBrk="1" fontAlgn="auto" latinLnBrk="0" hangingPunct="1">
              <a:lnSpc>
                <a:spcPts val="2987"/>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FF"/>
                </a:solidFill>
                <a:effectLst/>
                <a:uLnTx/>
                <a:uFillTx/>
                <a:latin typeface="Mulish 1"/>
                <a:ea typeface="Mulish 1"/>
                <a:cs typeface="Mulish 1"/>
                <a:sym typeface="Mulish 1"/>
              </a:rPr>
              <a:t>Pacifica’s Public Law and Finance Team</a:t>
            </a:r>
          </a:p>
          <a:p>
            <a:pPr marL="0" marR="0" lvl="0" indent="0" algn="l" defTabSz="609630" rtl="0" eaLnBrk="1" fontAlgn="auto" latinLnBrk="0" hangingPunct="1">
              <a:lnSpc>
                <a:spcPts val="4667"/>
              </a:lnSpc>
              <a:spcBef>
                <a:spcPts val="0"/>
              </a:spcBef>
              <a:spcAft>
                <a:spcPts val="0"/>
              </a:spcAft>
              <a:buClrTx/>
              <a:buSzTx/>
              <a:buFontTx/>
              <a:buNone/>
              <a:tabLst/>
              <a:defRPr/>
            </a:pPr>
            <a:r>
              <a:rPr kumimoji="0" lang="en-US" sz="3334" b="0" i="0" u="none" strike="noStrike" kern="1200" cap="none" spc="0" normalizeH="0" baseline="0" noProof="0" dirty="0">
                <a:ln>
                  <a:noFill/>
                </a:ln>
                <a:solidFill>
                  <a:srgbClr val="FFFFFF"/>
                </a:solidFill>
                <a:effectLst/>
                <a:uLnTx/>
                <a:uFillTx/>
                <a:latin typeface="Mulish 1"/>
                <a:ea typeface="Mulish 1"/>
                <a:cs typeface="Mulish 1"/>
                <a:sym typeface="Mulish 1"/>
              </a:rPr>
              <a:t>Helping Washington Communities Build for the Future</a:t>
            </a:r>
          </a:p>
        </p:txBody>
      </p:sp>
      <p:sp>
        <p:nvSpPr>
          <p:cNvPr id="8" name="TextBox 8"/>
          <p:cNvSpPr txBox="1"/>
          <p:nvPr/>
        </p:nvSpPr>
        <p:spPr>
          <a:xfrm>
            <a:off x="685800" y="5845811"/>
            <a:ext cx="4878586" cy="641201"/>
          </a:xfrm>
          <a:prstGeom prst="rect">
            <a:avLst/>
          </a:prstGeom>
        </p:spPr>
        <p:txBody>
          <a:bodyPr lIns="0" tIns="0" rIns="0" bIns="0" rtlCol="0" anchor="t">
            <a:spAutoFit/>
          </a:bodyPr>
          <a:lstStyle/>
          <a:p>
            <a:pPr marL="0" marR="0" lvl="0" indent="0" algn="l" defTabSz="60963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ulish 2"/>
                <a:ea typeface="Mulish 2"/>
                <a:cs typeface="Mulish 2"/>
                <a:sym typeface="Mulish 2"/>
              </a:rPr>
              <a:t>1191 2nd Ave, Suite 2000, Seattle, WA 98101</a:t>
            </a:r>
          </a:p>
          <a:p>
            <a:pPr marL="0" marR="0" lvl="0" indent="0" algn="l" defTabSz="60963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ulish 2"/>
                <a:ea typeface="Mulish 2"/>
                <a:cs typeface="Mulish 2"/>
                <a:sym typeface="Mulish 2"/>
              </a:rPr>
              <a:t>T 206.245.1700 </a:t>
            </a:r>
            <a:r>
              <a:rPr kumimoji="0" lang="en-US" sz="1800" b="0" i="0" u="none" strike="noStrike" kern="1200" cap="none" spc="0" normalizeH="0" baseline="0" noProof="0">
                <a:ln>
                  <a:noFill/>
                </a:ln>
                <a:solidFill>
                  <a:srgbClr val="006E99"/>
                </a:solidFill>
                <a:effectLst/>
                <a:uLnTx/>
                <a:uFillTx/>
                <a:latin typeface="Mulish 2"/>
                <a:ea typeface="Mulish 2"/>
                <a:cs typeface="Mulish 2"/>
                <a:sym typeface="Mulish 2"/>
              </a:rPr>
              <a:t>|</a:t>
            </a:r>
            <a:r>
              <a:rPr kumimoji="0" lang="en-US" sz="1800" b="0" i="0" u="none" strike="noStrike" kern="1200" cap="none" spc="0" normalizeH="0" baseline="0" noProof="0">
                <a:ln>
                  <a:noFill/>
                </a:ln>
                <a:solidFill>
                  <a:srgbClr val="FFFFFF"/>
                </a:solidFill>
                <a:effectLst/>
                <a:uLnTx/>
                <a:uFillTx/>
                <a:latin typeface="Mulish 2"/>
                <a:ea typeface="Mulish 2"/>
                <a:cs typeface="Mulish 2"/>
                <a:sym typeface="Mulish 2"/>
              </a:rPr>
              <a:t> pacificalawgroup.com</a:t>
            </a:r>
          </a:p>
        </p:txBody>
      </p:sp>
      <p:grpSp>
        <p:nvGrpSpPr>
          <p:cNvPr id="9" name="Group 9"/>
          <p:cNvGrpSpPr/>
          <p:nvPr/>
        </p:nvGrpSpPr>
        <p:grpSpPr>
          <a:xfrm>
            <a:off x="699545" y="1903518"/>
            <a:ext cx="10806655" cy="3598160"/>
            <a:chOff x="0" y="0"/>
            <a:chExt cx="21613310" cy="7196320"/>
          </a:xfrm>
        </p:grpSpPr>
        <p:grpSp>
          <p:nvGrpSpPr>
            <p:cNvPr id="10" name="Group 10"/>
            <p:cNvGrpSpPr/>
            <p:nvPr/>
          </p:nvGrpSpPr>
          <p:grpSpPr>
            <a:xfrm>
              <a:off x="3223604" y="3806966"/>
              <a:ext cx="2869901" cy="286990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454" r="-454"/>
                </a:stretch>
              </a:blipFill>
            </p:spPr>
          </p:sp>
        </p:grpSp>
        <p:grpSp>
          <p:nvGrpSpPr>
            <p:cNvPr id="12" name="Group 12"/>
            <p:cNvGrpSpPr/>
            <p:nvPr/>
          </p:nvGrpSpPr>
          <p:grpSpPr>
            <a:xfrm>
              <a:off x="9369807" y="3777242"/>
              <a:ext cx="2869901" cy="286990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211" b="-211"/>
                </a:stretch>
              </a:blipFill>
            </p:spPr>
          </p:sp>
        </p:grpSp>
        <p:grpSp>
          <p:nvGrpSpPr>
            <p:cNvPr id="14" name="Group 14"/>
            <p:cNvGrpSpPr/>
            <p:nvPr/>
          </p:nvGrpSpPr>
          <p:grpSpPr>
            <a:xfrm>
              <a:off x="0" y="17044"/>
              <a:ext cx="2920701" cy="292070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07" r="-207"/>
                </a:stretch>
              </a:blipFill>
            </p:spPr>
          </p:sp>
        </p:grpSp>
        <p:grpSp>
          <p:nvGrpSpPr>
            <p:cNvPr id="16" name="Group 16"/>
            <p:cNvGrpSpPr/>
            <p:nvPr/>
          </p:nvGrpSpPr>
          <p:grpSpPr>
            <a:xfrm>
              <a:off x="6296705" y="3768866"/>
              <a:ext cx="2869901" cy="286990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211" b="-211"/>
                </a:stretch>
              </a:blipFill>
            </p:spPr>
          </p:sp>
        </p:grpSp>
        <p:grpSp>
          <p:nvGrpSpPr>
            <p:cNvPr id="18" name="Group 18"/>
            <p:cNvGrpSpPr/>
            <p:nvPr/>
          </p:nvGrpSpPr>
          <p:grpSpPr>
            <a:xfrm>
              <a:off x="6247803" y="25400"/>
              <a:ext cx="2920701" cy="292070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211" b="-211"/>
                </a:stretch>
              </a:blipFill>
            </p:spPr>
          </p:sp>
        </p:grpSp>
        <p:grpSp>
          <p:nvGrpSpPr>
            <p:cNvPr id="20" name="Group 20"/>
            <p:cNvGrpSpPr/>
            <p:nvPr/>
          </p:nvGrpSpPr>
          <p:grpSpPr>
            <a:xfrm>
              <a:off x="3123901" y="25400"/>
              <a:ext cx="2920701" cy="292070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t="-211" b="-211"/>
                </a:stretch>
              </a:blipFill>
            </p:spPr>
          </p:sp>
        </p:grpSp>
        <p:grpSp>
          <p:nvGrpSpPr>
            <p:cNvPr id="22" name="Group 22"/>
            <p:cNvGrpSpPr/>
            <p:nvPr/>
          </p:nvGrpSpPr>
          <p:grpSpPr>
            <a:xfrm>
              <a:off x="9371704" y="50800"/>
              <a:ext cx="2869901" cy="286990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188" b="-188"/>
                </a:stretch>
              </a:blipFill>
            </p:spPr>
          </p:sp>
        </p:grpSp>
        <p:grpSp>
          <p:nvGrpSpPr>
            <p:cNvPr id="24" name="Group 24"/>
            <p:cNvGrpSpPr/>
            <p:nvPr/>
          </p:nvGrpSpPr>
          <p:grpSpPr>
            <a:xfrm>
              <a:off x="12442908" y="3806966"/>
              <a:ext cx="2869901" cy="286990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t="-251" b="-251"/>
                </a:stretch>
              </a:blipFill>
            </p:spPr>
          </p:sp>
        </p:grpSp>
        <p:grpSp>
          <p:nvGrpSpPr>
            <p:cNvPr id="26" name="Group 26"/>
            <p:cNvGrpSpPr/>
            <p:nvPr/>
          </p:nvGrpSpPr>
          <p:grpSpPr>
            <a:xfrm>
              <a:off x="12444806" y="17044"/>
              <a:ext cx="2920701" cy="292070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t="-188" b="-188"/>
                </a:stretch>
              </a:blipFill>
            </p:spPr>
          </p:sp>
        </p:grpSp>
        <p:grpSp>
          <p:nvGrpSpPr>
            <p:cNvPr id="28" name="Group 28"/>
            <p:cNvGrpSpPr/>
            <p:nvPr/>
          </p:nvGrpSpPr>
          <p:grpSpPr>
            <a:xfrm>
              <a:off x="18586821" y="3777242"/>
              <a:ext cx="2875987" cy="2875987"/>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t="-207" b="-207"/>
                </a:stretch>
              </a:blipFill>
            </p:spPr>
          </p:sp>
        </p:grpSp>
        <p:grpSp>
          <p:nvGrpSpPr>
            <p:cNvPr id="30" name="Group 30"/>
            <p:cNvGrpSpPr/>
            <p:nvPr/>
          </p:nvGrpSpPr>
          <p:grpSpPr>
            <a:xfrm>
              <a:off x="150502" y="3777242"/>
              <a:ext cx="2869901" cy="286990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t="-211" b="-211"/>
                </a:stretch>
              </a:blipFill>
            </p:spPr>
          </p:sp>
        </p:grpSp>
        <p:grpSp>
          <p:nvGrpSpPr>
            <p:cNvPr id="32" name="Group 32"/>
            <p:cNvGrpSpPr/>
            <p:nvPr/>
          </p:nvGrpSpPr>
          <p:grpSpPr>
            <a:xfrm>
              <a:off x="18692609" y="17044"/>
              <a:ext cx="2920701" cy="292070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t="-251" b="-251"/>
                </a:stretch>
              </a:blipFill>
            </p:spPr>
          </p:sp>
        </p:grpSp>
        <p:grpSp>
          <p:nvGrpSpPr>
            <p:cNvPr id="34" name="Group 34"/>
            <p:cNvGrpSpPr/>
            <p:nvPr/>
          </p:nvGrpSpPr>
          <p:grpSpPr>
            <a:xfrm>
              <a:off x="15516010" y="3806966"/>
              <a:ext cx="2867612" cy="286761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16045" b="-16527"/>
                </a:stretch>
              </a:blipFill>
            </p:spPr>
          </p:sp>
        </p:grpSp>
        <p:grpSp>
          <p:nvGrpSpPr>
            <p:cNvPr id="36" name="Group 36"/>
            <p:cNvGrpSpPr/>
            <p:nvPr/>
          </p:nvGrpSpPr>
          <p:grpSpPr>
            <a:xfrm>
              <a:off x="15568707" y="0"/>
              <a:ext cx="2920701" cy="292070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l="-251" r="-251"/>
                </a:stretch>
              </a:blipFill>
            </p:spPr>
          </p:sp>
        </p:grpSp>
        <p:sp>
          <p:nvSpPr>
            <p:cNvPr id="38" name="TextBox 38"/>
            <p:cNvSpPr txBox="1"/>
            <p:nvPr/>
          </p:nvSpPr>
          <p:spPr>
            <a:xfrm>
              <a:off x="3615974" y="6760304"/>
              <a:ext cx="1911152"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Faith Li Pettis</a:t>
              </a:r>
            </a:p>
          </p:txBody>
        </p:sp>
        <p:sp>
          <p:nvSpPr>
            <p:cNvPr id="39" name="TextBox 39"/>
            <p:cNvSpPr txBox="1"/>
            <p:nvPr/>
          </p:nvSpPr>
          <p:spPr>
            <a:xfrm>
              <a:off x="9646784" y="6760304"/>
              <a:ext cx="2294336"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Tobias D. Tobler</a:t>
              </a:r>
            </a:p>
          </p:txBody>
        </p:sp>
        <p:sp>
          <p:nvSpPr>
            <p:cNvPr id="40" name="TextBox 40"/>
            <p:cNvSpPr txBox="1"/>
            <p:nvPr/>
          </p:nvSpPr>
          <p:spPr>
            <a:xfrm>
              <a:off x="533450" y="3020466"/>
              <a:ext cx="1853804"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Alison Benge</a:t>
              </a:r>
            </a:p>
          </p:txBody>
        </p:sp>
        <p:sp>
          <p:nvSpPr>
            <p:cNvPr id="41" name="TextBox 41"/>
            <p:cNvSpPr txBox="1"/>
            <p:nvPr/>
          </p:nvSpPr>
          <p:spPr>
            <a:xfrm>
              <a:off x="6971352" y="6760304"/>
              <a:ext cx="1448198"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Clare Riva</a:t>
              </a:r>
            </a:p>
          </p:txBody>
        </p:sp>
        <p:sp>
          <p:nvSpPr>
            <p:cNvPr id="42" name="TextBox 42"/>
            <p:cNvSpPr txBox="1"/>
            <p:nvPr/>
          </p:nvSpPr>
          <p:spPr>
            <a:xfrm>
              <a:off x="6694038" y="3020466"/>
              <a:ext cx="2028232"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Emma Daniels</a:t>
              </a:r>
            </a:p>
          </p:txBody>
        </p:sp>
        <p:sp>
          <p:nvSpPr>
            <p:cNvPr id="43" name="TextBox 43"/>
            <p:cNvSpPr txBox="1"/>
            <p:nvPr/>
          </p:nvSpPr>
          <p:spPr>
            <a:xfrm>
              <a:off x="2817862" y="3020466"/>
              <a:ext cx="3532784"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Stacey Crawshaw-Lewis</a:t>
              </a:r>
            </a:p>
          </p:txBody>
        </p:sp>
        <p:sp>
          <p:nvSpPr>
            <p:cNvPr id="44" name="TextBox 44"/>
            <p:cNvSpPr txBox="1"/>
            <p:nvPr/>
          </p:nvSpPr>
          <p:spPr>
            <a:xfrm>
              <a:off x="19435146" y="3020466"/>
              <a:ext cx="1320800" cy="872034"/>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Jon Jurich</a:t>
              </a:r>
            </a:p>
          </p:txBody>
        </p:sp>
        <p:sp>
          <p:nvSpPr>
            <p:cNvPr id="45" name="TextBox 45"/>
            <p:cNvSpPr txBox="1"/>
            <p:nvPr/>
          </p:nvSpPr>
          <p:spPr>
            <a:xfrm>
              <a:off x="15866612" y="3012110"/>
              <a:ext cx="2324896"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Deanna Gregory</a:t>
              </a:r>
            </a:p>
          </p:txBody>
        </p:sp>
        <p:sp>
          <p:nvSpPr>
            <p:cNvPr id="46" name="TextBox 46"/>
            <p:cNvSpPr txBox="1"/>
            <p:nvPr/>
          </p:nvSpPr>
          <p:spPr>
            <a:xfrm>
              <a:off x="10121748" y="3020466"/>
              <a:ext cx="1369816"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Lanna Do</a:t>
              </a:r>
            </a:p>
          </p:txBody>
        </p:sp>
        <p:sp>
          <p:nvSpPr>
            <p:cNvPr id="47" name="TextBox 47"/>
            <p:cNvSpPr txBox="1"/>
            <p:nvPr/>
          </p:nvSpPr>
          <p:spPr>
            <a:xfrm>
              <a:off x="12683266" y="6760304"/>
              <a:ext cx="2389188"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Matthew J. Segal</a:t>
              </a:r>
            </a:p>
          </p:txBody>
        </p:sp>
        <p:sp>
          <p:nvSpPr>
            <p:cNvPr id="48" name="TextBox 48"/>
            <p:cNvSpPr txBox="1"/>
            <p:nvPr/>
          </p:nvSpPr>
          <p:spPr>
            <a:xfrm>
              <a:off x="12731984" y="3012110"/>
              <a:ext cx="2539406"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Rachel Giles-Klein</a:t>
              </a:r>
            </a:p>
          </p:txBody>
        </p:sp>
        <p:sp>
          <p:nvSpPr>
            <p:cNvPr id="49" name="TextBox 49"/>
            <p:cNvSpPr txBox="1"/>
            <p:nvPr/>
          </p:nvSpPr>
          <p:spPr>
            <a:xfrm>
              <a:off x="19332054" y="6760304"/>
              <a:ext cx="1501578"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Mia Wiltse</a:t>
              </a:r>
            </a:p>
          </p:txBody>
        </p:sp>
        <p:sp>
          <p:nvSpPr>
            <p:cNvPr id="50" name="TextBox 50"/>
            <p:cNvSpPr txBox="1"/>
            <p:nvPr/>
          </p:nvSpPr>
          <p:spPr>
            <a:xfrm>
              <a:off x="265364" y="6760304"/>
              <a:ext cx="2339182"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Kristin Patterson</a:t>
              </a:r>
            </a:p>
          </p:txBody>
        </p:sp>
        <p:sp>
          <p:nvSpPr>
            <p:cNvPr id="51" name="TextBox 51"/>
            <p:cNvSpPr txBox="1"/>
            <p:nvPr/>
          </p:nvSpPr>
          <p:spPr>
            <a:xfrm>
              <a:off x="16179974" y="6760304"/>
              <a:ext cx="1557934" cy="436016"/>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ulish 2"/>
                  <a:ea typeface="Mulish 2"/>
                  <a:cs typeface="Mulish 2"/>
                  <a:sym typeface="Mulish 2"/>
                </a:rPr>
                <a:t>Jill Wagner</a:t>
              </a:r>
            </a:p>
          </p:txBody>
        </p:sp>
      </p:grpSp>
    </p:spTree>
    <p:extLst>
      <p:ext uri="{BB962C8B-B14F-4D97-AF65-F5344CB8AC3E}">
        <p14:creationId xmlns:p14="http://schemas.microsoft.com/office/powerpoint/2010/main" val="996331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28588"/>
            <a:ext cx="11100118" cy="928688"/>
          </a:xfrm>
        </p:spPr>
        <p:txBody>
          <a:bodyPr/>
          <a:lstStyle/>
          <a:p>
            <a:pPr algn="ctr"/>
            <a:r>
              <a:rPr lang="en-US" b="1" dirty="0">
                <a:solidFill>
                  <a:schemeClr val="accent3"/>
                </a:solidFill>
              </a:rPr>
              <a:t>Roadmap</a:t>
            </a:r>
          </a:p>
        </p:txBody>
      </p:sp>
      <p:sp>
        <p:nvSpPr>
          <p:cNvPr id="3" name="Content Placeholder 2"/>
          <p:cNvSpPr>
            <a:spLocks noGrp="1"/>
          </p:cNvSpPr>
          <p:nvPr>
            <p:ph idx="1"/>
          </p:nvPr>
        </p:nvSpPr>
        <p:spPr>
          <a:xfrm>
            <a:off x="617220" y="1057276"/>
            <a:ext cx="11100118" cy="5021406"/>
          </a:xfrm>
        </p:spPr>
        <p:txBody>
          <a:bodyPr/>
          <a:lstStyle/>
          <a:p>
            <a:pPr marL="457200" lvl="2" indent="-457200">
              <a:lnSpc>
                <a:spcPct val="100000"/>
              </a:lnSpc>
              <a:spcBef>
                <a:spcPts val="600"/>
              </a:spcBef>
              <a:spcAft>
                <a:spcPts val="600"/>
              </a:spcAft>
              <a:buFont typeface="+mj-lt"/>
              <a:buAutoNum type="arabicPeriod"/>
            </a:pPr>
            <a:r>
              <a:rPr lang="en-US" sz="3600" b="1" dirty="0"/>
              <a:t>Federal tax requirements</a:t>
            </a:r>
            <a:endParaRPr lang="en-US" sz="3600" i="1" dirty="0"/>
          </a:p>
          <a:p>
            <a:pPr lvl="3">
              <a:lnSpc>
                <a:spcPct val="100000"/>
              </a:lnSpc>
              <a:spcBef>
                <a:spcPts val="600"/>
              </a:spcBef>
              <a:spcAft>
                <a:spcPts val="600"/>
              </a:spcAft>
            </a:pPr>
            <a:r>
              <a:rPr lang="en-US" sz="3600" dirty="0">
                <a:solidFill>
                  <a:schemeClr val="accent6"/>
                </a:solidFill>
              </a:rPr>
              <a:t>Arbitrage and rebate</a:t>
            </a:r>
          </a:p>
          <a:p>
            <a:pPr lvl="3">
              <a:lnSpc>
                <a:spcPct val="100000"/>
              </a:lnSpc>
              <a:spcBef>
                <a:spcPts val="600"/>
              </a:spcBef>
              <a:spcAft>
                <a:spcPts val="600"/>
              </a:spcAft>
            </a:pPr>
            <a:r>
              <a:rPr lang="en-US" sz="3600" dirty="0">
                <a:solidFill>
                  <a:schemeClr val="accent6"/>
                </a:solidFill>
              </a:rPr>
              <a:t>Private use</a:t>
            </a:r>
          </a:p>
          <a:p>
            <a:pPr lvl="3">
              <a:lnSpc>
                <a:spcPct val="100000"/>
              </a:lnSpc>
              <a:spcBef>
                <a:spcPts val="600"/>
              </a:spcBef>
              <a:spcAft>
                <a:spcPts val="600"/>
              </a:spcAft>
            </a:pPr>
            <a:r>
              <a:rPr lang="en-US" sz="3600" dirty="0">
                <a:solidFill>
                  <a:schemeClr val="accent6"/>
                </a:solidFill>
              </a:rPr>
              <a:t>Recordkeeping</a:t>
            </a:r>
          </a:p>
          <a:p>
            <a:pPr marL="457200" lvl="2" indent="-457200">
              <a:lnSpc>
                <a:spcPct val="100000"/>
              </a:lnSpc>
              <a:spcBef>
                <a:spcPts val="600"/>
              </a:spcBef>
              <a:spcAft>
                <a:spcPts val="600"/>
              </a:spcAft>
              <a:buFont typeface="+mj-lt"/>
              <a:buAutoNum type="arabicPeriod"/>
            </a:pPr>
            <a:r>
              <a:rPr lang="en-US" sz="3600" b="1" dirty="0"/>
              <a:t>Federal securities law</a:t>
            </a:r>
            <a:endParaRPr lang="en-US" sz="3600" i="1" dirty="0"/>
          </a:p>
          <a:p>
            <a:pPr lvl="3">
              <a:lnSpc>
                <a:spcPct val="100000"/>
              </a:lnSpc>
              <a:spcBef>
                <a:spcPts val="600"/>
              </a:spcBef>
              <a:spcAft>
                <a:spcPts val="600"/>
              </a:spcAft>
            </a:pPr>
            <a:r>
              <a:rPr lang="en-US" sz="3600" dirty="0">
                <a:solidFill>
                  <a:schemeClr val="accent6"/>
                </a:solidFill>
              </a:rPr>
              <a:t>Antifraud provisions</a:t>
            </a:r>
          </a:p>
          <a:p>
            <a:pPr lvl="3">
              <a:lnSpc>
                <a:spcPct val="100000"/>
              </a:lnSpc>
              <a:spcBef>
                <a:spcPts val="600"/>
              </a:spcBef>
              <a:spcAft>
                <a:spcPts val="600"/>
              </a:spcAft>
            </a:pPr>
            <a:r>
              <a:rPr lang="en-US" sz="3600" dirty="0">
                <a:solidFill>
                  <a:schemeClr val="accent6"/>
                </a:solidFill>
              </a:rPr>
              <a:t>Ongoing disclosure</a:t>
            </a:r>
          </a:p>
          <a:p>
            <a:pPr lvl="3">
              <a:lnSpc>
                <a:spcPct val="100000"/>
              </a:lnSpc>
              <a:spcBef>
                <a:spcPts val="600"/>
              </a:spcBef>
              <a:spcAft>
                <a:spcPts val="600"/>
              </a:spcAft>
            </a:pPr>
            <a:endParaRPr lang="en-US" sz="2400" i="1" dirty="0">
              <a:solidFill>
                <a:schemeClr val="accent6"/>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
        <p:nvSpPr>
          <p:cNvPr id="5" name="AutoShape 4" descr="U.S. Securities and Exchange Commissi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4" descr="no bull road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9707" y="2013271"/>
            <a:ext cx="4132271" cy="2754848"/>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0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8857" y="2558947"/>
            <a:ext cx="11952514" cy="777586"/>
          </a:xfrm>
        </p:spPr>
        <p:txBody>
          <a:bodyPr/>
          <a:lstStyle/>
          <a:p>
            <a:pPr algn="ctr"/>
            <a:r>
              <a:rPr lang="en-US" sz="6000" b="1" dirty="0"/>
              <a:t>Federal Tax Requirements</a:t>
            </a:r>
          </a:p>
        </p:txBody>
      </p:sp>
    </p:spTree>
    <p:extLst>
      <p:ext uri="{BB962C8B-B14F-4D97-AF65-F5344CB8AC3E}">
        <p14:creationId xmlns:p14="http://schemas.microsoft.com/office/powerpoint/2010/main" val="172681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7286" y="128588"/>
            <a:ext cx="11450052" cy="928688"/>
          </a:xfrm>
        </p:spPr>
        <p:txBody>
          <a:bodyPr/>
          <a:lstStyle/>
          <a:p>
            <a:pPr algn="ctr"/>
            <a:r>
              <a:rPr lang="en-US" sz="4000" b="1" dirty="0">
                <a:solidFill>
                  <a:schemeClr val="accent3"/>
                </a:solidFill>
              </a:rPr>
              <a:t>Legal Framework – Federal Tax Law</a:t>
            </a:r>
          </a:p>
        </p:txBody>
      </p:sp>
      <p:sp>
        <p:nvSpPr>
          <p:cNvPr id="2" name="Slide Number Placeholder 1"/>
          <p:cNvSpPr>
            <a:spLocks noGrp="1"/>
          </p:cNvSpPr>
          <p:nvPr>
            <p:ph type="sldNum" sz="quarter" idx="12"/>
          </p:nvPr>
        </p:nvSpPr>
        <p:spPr>
          <a:xfrm>
            <a:off x="11405191" y="6212403"/>
            <a:ext cx="430619" cy="365125"/>
          </a:xfrm>
        </p:spPr>
        <p:txBody>
          <a:bodyPr/>
          <a:lstStyle/>
          <a:p>
            <a:fld id="{13E832A9-06FC-46C7-8616-F00A64A610D6}" type="slidenum">
              <a:rPr lang="en-US" smtClean="0"/>
              <a:t>6</a:t>
            </a:fld>
            <a:endParaRPr lang="en-US" dirty="0"/>
          </a:p>
        </p:txBody>
      </p:sp>
      <p:pic>
        <p:nvPicPr>
          <p:cNvPr id="7" name="Picture 6"/>
          <p:cNvPicPr>
            <a:picLocks noChangeAspect="1"/>
          </p:cNvPicPr>
          <p:nvPr/>
        </p:nvPicPr>
        <p:blipFill>
          <a:blip r:embed="rId3"/>
          <a:stretch>
            <a:fillRect/>
          </a:stretch>
        </p:blipFill>
        <p:spPr>
          <a:xfrm>
            <a:off x="6260123" y="3566160"/>
            <a:ext cx="4973828" cy="2940148"/>
          </a:xfrm>
          <a:prstGeom prst="rect">
            <a:avLst/>
          </a:prstGeom>
          <a:ln>
            <a:noFill/>
          </a:ln>
          <a:effectLst>
            <a:softEdge rad="112500"/>
          </a:effectLst>
        </p:spPr>
      </p:pic>
      <p:sp>
        <p:nvSpPr>
          <p:cNvPr id="10" name="Content Placeholder 5">
            <a:extLst>
              <a:ext uri="{FF2B5EF4-FFF2-40B4-BE49-F238E27FC236}">
                <a16:creationId xmlns:a16="http://schemas.microsoft.com/office/drawing/2014/main" id="{9BCA2B62-28B0-D1F0-070B-8020E59F99AA}"/>
              </a:ext>
            </a:extLst>
          </p:cNvPr>
          <p:cNvSpPr txBox="1">
            <a:spLocks noGrp="1"/>
          </p:cNvSpPr>
          <p:nvPr>
            <p:ph idx="1"/>
          </p:nvPr>
        </p:nvSpPr>
        <p:spPr>
          <a:xfrm>
            <a:off x="400928" y="1160586"/>
            <a:ext cx="11316409" cy="480411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US" sz="3600" b="0" dirty="0">
                <a:solidFill>
                  <a:schemeClr val="accent3"/>
                </a:solidFill>
                <a:latin typeface="+mj-lt"/>
                <a:ea typeface="+mj-ea"/>
                <a:cs typeface="+mj-cs"/>
              </a:rPr>
              <a:t>Internal Revenue Code and regulations govern:</a:t>
            </a:r>
          </a:p>
          <a:p>
            <a:pPr marL="666750" lvl="3" indent="-368300">
              <a:lnSpc>
                <a:spcPct val="100000"/>
              </a:lnSpc>
              <a:spcBef>
                <a:spcPts val="1200"/>
              </a:spcBef>
              <a:spcAft>
                <a:spcPts val="1200"/>
              </a:spcAft>
              <a:buFont typeface="Arial" panose="020B0604020202020204" pitchFamily="34" charset="0"/>
              <a:buChar char="—"/>
            </a:pPr>
            <a:r>
              <a:rPr lang="en-US" sz="3600" dirty="0">
                <a:solidFill>
                  <a:schemeClr val="accent6"/>
                </a:solidFill>
              </a:rPr>
              <a:t>Investment and arbitrage of bond proceeds</a:t>
            </a:r>
          </a:p>
          <a:p>
            <a:pPr marL="666750" lvl="3" indent="-368300">
              <a:lnSpc>
                <a:spcPct val="100000"/>
              </a:lnSpc>
              <a:spcBef>
                <a:spcPts val="1200"/>
              </a:spcBef>
              <a:spcAft>
                <a:spcPts val="1200"/>
              </a:spcAft>
              <a:buFont typeface="Arial" panose="020B0604020202020204" pitchFamily="34" charset="0"/>
              <a:buChar char="—"/>
            </a:pPr>
            <a:r>
              <a:rPr lang="en-US" sz="3600" dirty="0">
                <a:solidFill>
                  <a:schemeClr val="accent6"/>
                </a:solidFill>
              </a:rPr>
              <a:t>How tax-exempt bond proceeds can be spent</a:t>
            </a:r>
          </a:p>
          <a:p>
            <a:pPr marL="666750" lvl="3" indent="-368300">
              <a:lnSpc>
                <a:spcPct val="100000"/>
              </a:lnSpc>
              <a:spcBef>
                <a:spcPts val="1200"/>
              </a:spcBef>
              <a:spcAft>
                <a:spcPts val="1200"/>
              </a:spcAft>
              <a:buFont typeface="Arial" panose="020B0604020202020204" pitchFamily="34" charset="0"/>
              <a:buChar char="—"/>
            </a:pPr>
            <a:r>
              <a:rPr lang="en-US" sz="3600" dirty="0">
                <a:solidFill>
                  <a:schemeClr val="accent6"/>
                </a:solidFill>
              </a:rPr>
              <a:t>Use of the facility/asset</a:t>
            </a:r>
          </a:p>
          <a:p>
            <a:pPr marL="666750" lvl="3" indent="-368300">
              <a:lnSpc>
                <a:spcPct val="100000"/>
              </a:lnSpc>
              <a:spcBef>
                <a:spcPts val="1200"/>
              </a:spcBef>
              <a:spcAft>
                <a:spcPts val="1200"/>
              </a:spcAft>
              <a:buFont typeface="Arial" panose="020B0604020202020204" pitchFamily="34" charset="0"/>
              <a:buChar char="—"/>
            </a:pPr>
            <a:r>
              <a:rPr lang="en-US" sz="3600" dirty="0">
                <a:solidFill>
                  <a:schemeClr val="accent6"/>
                </a:solidFill>
              </a:rPr>
              <a:t>Records retention</a:t>
            </a:r>
          </a:p>
          <a:p>
            <a:pPr lvl="1"/>
            <a:endParaRPr lang="en-US" sz="2533" dirty="0"/>
          </a:p>
          <a:p>
            <a:pPr lvl="1"/>
            <a:endParaRPr lang="en-US" sz="2533" dirty="0"/>
          </a:p>
          <a:p>
            <a:endParaRPr lang="en-US" sz="2933" dirty="0"/>
          </a:p>
          <a:p>
            <a:endParaRPr lang="en-US" sz="2133" dirty="0"/>
          </a:p>
          <a:p>
            <a:pPr lvl="1"/>
            <a:endParaRPr lang="en-US" sz="2400" dirty="0"/>
          </a:p>
          <a:p>
            <a:endParaRPr lang="en-US" sz="2667" dirty="0"/>
          </a:p>
        </p:txBody>
      </p:sp>
    </p:spTree>
    <p:extLst>
      <p:ext uri="{BB962C8B-B14F-4D97-AF65-F5344CB8AC3E}">
        <p14:creationId xmlns:p14="http://schemas.microsoft.com/office/powerpoint/2010/main" val="253304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3"/>
                </a:solidFill>
              </a:rPr>
              <a:t>Investment Limitations: Arbitrage &amp; Rebate</a:t>
            </a:r>
          </a:p>
        </p:txBody>
      </p:sp>
      <p:sp>
        <p:nvSpPr>
          <p:cNvPr id="3" name="Content Placeholder 2"/>
          <p:cNvSpPr>
            <a:spLocks noGrp="1"/>
          </p:cNvSpPr>
          <p:nvPr>
            <p:ph idx="1"/>
          </p:nvPr>
        </p:nvSpPr>
        <p:spPr>
          <a:xfrm>
            <a:off x="762000" y="1230923"/>
            <a:ext cx="10955338" cy="4489450"/>
          </a:xfrm>
        </p:spPr>
        <p:txBody>
          <a:bodyPr/>
          <a:lstStyle/>
          <a:p>
            <a:pPr lvl="1" algn="just">
              <a:spcBef>
                <a:spcPts val="1200"/>
              </a:spcBef>
              <a:spcAft>
                <a:spcPts val="1200"/>
              </a:spcAft>
            </a:pPr>
            <a:r>
              <a:rPr lang="en-US" sz="2800" dirty="0">
                <a:solidFill>
                  <a:schemeClr val="accent3"/>
                </a:solidFill>
                <a:latin typeface="+mj-lt"/>
                <a:ea typeface="+mj-ea"/>
                <a:cs typeface="+mj-cs"/>
              </a:rPr>
              <a:t>“Arbitrage” is the ability to earn yield by borrowing money at a lower rate (by issuing tax-exempt bonds) and investing it at a higher rate</a:t>
            </a:r>
          </a:p>
          <a:p>
            <a:pPr lvl="3">
              <a:lnSpc>
                <a:spcPct val="100000"/>
              </a:lnSpc>
              <a:spcBef>
                <a:spcPts val="1200"/>
              </a:spcBef>
              <a:spcAft>
                <a:spcPts val="1200"/>
              </a:spcAft>
            </a:pPr>
            <a:r>
              <a:rPr lang="en-US" sz="2800" dirty="0">
                <a:solidFill>
                  <a:schemeClr val="accent6"/>
                </a:solidFill>
              </a:rPr>
              <a:t>Positive arbitrage: earnings above the bond yield</a:t>
            </a:r>
          </a:p>
          <a:p>
            <a:pPr lvl="3">
              <a:lnSpc>
                <a:spcPct val="100000"/>
              </a:lnSpc>
              <a:spcBef>
                <a:spcPts val="1200"/>
              </a:spcBef>
              <a:spcAft>
                <a:spcPts val="1200"/>
              </a:spcAft>
            </a:pPr>
            <a:r>
              <a:rPr lang="en-US" sz="2800" dirty="0">
                <a:solidFill>
                  <a:schemeClr val="accent6"/>
                </a:solidFill>
              </a:rPr>
              <a:t>Negative arbitrage: earnings below the bond yield</a:t>
            </a:r>
          </a:p>
        </p:txBody>
      </p:sp>
      <p:sp>
        <p:nvSpPr>
          <p:cNvPr id="4" name="Slide Number Placeholder 3"/>
          <p:cNvSpPr>
            <a:spLocks noGrp="1"/>
          </p:cNvSpPr>
          <p:nvPr>
            <p:ph type="sldNum" sz="quarter" idx="12"/>
          </p:nvPr>
        </p:nvSpPr>
        <p:spPr/>
        <p:txBody>
          <a:bodyPr/>
          <a:lstStyle/>
          <a:p>
            <a:fld id="{13E832A9-06FC-46C7-8616-F00A64A610D6}" type="slidenum">
              <a:rPr lang="en-US" smtClean="0"/>
              <a:t>7</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755392"/>
            <a:ext cx="3451274" cy="2193190"/>
          </a:xfrm>
          <a:prstGeom prst="rect">
            <a:avLst/>
          </a:prstGeom>
          <a:noFill/>
          <a:ln w="12700">
            <a:solidFill>
              <a:schemeClr val="tx1"/>
            </a:solidFill>
          </a:ln>
          <a:effectLst/>
        </p:spPr>
      </p:pic>
      <p:sp>
        <p:nvSpPr>
          <p:cNvPr id="6" name="Rectangle 5"/>
          <p:cNvSpPr/>
          <p:nvPr/>
        </p:nvSpPr>
        <p:spPr>
          <a:xfrm>
            <a:off x="4348019" y="3755392"/>
            <a:ext cx="7595451" cy="2696123"/>
          </a:xfrm>
          <a:prstGeom prst="rect">
            <a:avLst/>
          </a:prstGeom>
        </p:spPr>
        <p:txBody>
          <a:bodyPr wrap="square">
            <a:spAutoFit/>
          </a:bodyPr>
          <a:lstStyle/>
          <a:p>
            <a:pPr marL="0" lvl="1" algn="just">
              <a:lnSpc>
                <a:spcPct val="90000"/>
              </a:lnSpc>
              <a:spcBef>
                <a:spcPts val="1200"/>
              </a:spcBef>
              <a:spcAft>
                <a:spcPts val="1200"/>
              </a:spcAft>
            </a:pPr>
            <a:r>
              <a:rPr lang="en-US" sz="2800" dirty="0">
                <a:solidFill>
                  <a:schemeClr val="accent3"/>
                </a:solidFill>
                <a:latin typeface="+mj-lt"/>
                <a:ea typeface="+mj-ea"/>
                <a:cs typeface="+mj-cs"/>
              </a:rPr>
              <a:t>Two sets of rules, applying to “</a:t>
            </a:r>
            <a:r>
              <a:rPr lang="en-US" sz="2800" u="sng" dirty="0">
                <a:solidFill>
                  <a:schemeClr val="accent3"/>
                </a:solidFill>
                <a:latin typeface="+mj-lt"/>
                <a:ea typeface="+mj-ea"/>
                <a:cs typeface="+mj-cs"/>
              </a:rPr>
              <a:t>gross proceeds</a:t>
            </a:r>
            <a:r>
              <a:rPr lang="en-US" sz="2800" dirty="0">
                <a:solidFill>
                  <a:schemeClr val="accent3"/>
                </a:solidFill>
                <a:latin typeface="+mj-lt"/>
                <a:ea typeface="+mj-ea"/>
                <a:cs typeface="+mj-cs"/>
              </a:rPr>
              <a:t>”</a:t>
            </a:r>
          </a:p>
          <a:p>
            <a:pPr marL="666750" lvl="3" indent="-368300">
              <a:spcBef>
                <a:spcPts val="1200"/>
              </a:spcBef>
              <a:spcAft>
                <a:spcPts val="1200"/>
              </a:spcAft>
              <a:buFont typeface="Arial" panose="020B0604020202020204" pitchFamily="34" charset="0"/>
              <a:buChar char="—"/>
            </a:pPr>
            <a:r>
              <a:rPr lang="en-US" sz="2800" dirty="0">
                <a:solidFill>
                  <a:schemeClr val="accent6"/>
                </a:solidFill>
              </a:rPr>
              <a:t>Yield restriction: </a:t>
            </a:r>
            <a:r>
              <a:rPr lang="en-US" sz="2800" i="1" dirty="0">
                <a:solidFill>
                  <a:schemeClr val="accent6"/>
                </a:solidFill>
              </a:rPr>
              <a:t>“Can you earn it?”</a:t>
            </a:r>
          </a:p>
          <a:p>
            <a:pPr marL="666750" lvl="3" indent="-368300">
              <a:spcBef>
                <a:spcPts val="1200"/>
              </a:spcBef>
              <a:spcAft>
                <a:spcPts val="1200"/>
              </a:spcAft>
              <a:buFont typeface="Arial" panose="020B0604020202020204" pitchFamily="34" charset="0"/>
              <a:buChar char="—"/>
            </a:pPr>
            <a:r>
              <a:rPr lang="en-US" sz="2800" dirty="0">
                <a:solidFill>
                  <a:schemeClr val="accent6"/>
                </a:solidFill>
              </a:rPr>
              <a:t>Rebate: </a:t>
            </a:r>
            <a:r>
              <a:rPr lang="en-US" sz="2800" i="1" dirty="0">
                <a:solidFill>
                  <a:schemeClr val="accent6"/>
                </a:solidFill>
              </a:rPr>
              <a:t>“Can you keep it?”</a:t>
            </a:r>
          </a:p>
          <a:p>
            <a:pPr marL="666750" lvl="3" indent="-368300">
              <a:spcBef>
                <a:spcPts val="1200"/>
              </a:spcBef>
              <a:spcAft>
                <a:spcPts val="1200"/>
              </a:spcAft>
              <a:buFont typeface="Arial" panose="020B0604020202020204" pitchFamily="34" charset="0"/>
              <a:buChar char="—"/>
            </a:pPr>
            <a:endParaRPr lang="en-US" sz="2800" i="1" dirty="0">
              <a:solidFill>
                <a:schemeClr val="accent6"/>
              </a:solidFill>
            </a:endParaRPr>
          </a:p>
        </p:txBody>
      </p:sp>
    </p:spTree>
    <p:extLst>
      <p:ext uri="{BB962C8B-B14F-4D97-AF65-F5344CB8AC3E}">
        <p14:creationId xmlns:p14="http://schemas.microsoft.com/office/powerpoint/2010/main" val="301277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accent3"/>
                </a:solidFill>
              </a:rPr>
              <a:t>Yield Restriction </a:t>
            </a:r>
            <a:r>
              <a:rPr lang="en-US" sz="4000" b="1" i="1" dirty="0">
                <a:solidFill>
                  <a:schemeClr val="accent3"/>
                </a:solidFill>
              </a:rPr>
              <a:t>(Can you </a:t>
            </a:r>
            <a:r>
              <a:rPr lang="en-US" sz="4000" b="1" i="1" u="sng" dirty="0">
                <a:solidFill>
                  <a:schemeClr val="accent3"/>
                </a:solidFill>
              </a:rPr>
              <a:t>earn</a:t>
            </a:r>
            <a:r>
              <a:rPr lang="en-US" sz="4000" b="1" i="1" dirty="0">
                <a:solidFill>
                  <a:schemeClr val="accent3"/>
                </a:solidFill>
              </a:rPr>
              <a:t> it?)</a:t>
            </a:r>
            <a:endParaRPr lang="en-US" sz="4000" b="1" dirty="0">
              <a:solidFill>
                <a:schemeClr val="accent3"/>
              </a:solidFill>
            </a:endParaRPr>
          </a:p>
        </p:txBody>
      </p:sp>
      <p:sp>
        <p:nvSpPr>
          <p:cNvPr id="3" name="Content Placeholder 2"/>
          <p:cNvSpPr>
            <a:spLocks noGrp="1"/>
          </p:cNvSpPr>
          <p:nvPr>
            <p:ph idx="1"/>
          </p:nvPr>
        </p:nvSpPr>
        <p:spPr>
          <a:xfrm>
            <a:off x="665162" y="1244991"/>
            <a:ext cx="10955338" cy="4489450"/>
          </a:xfrm>
        </p:spPr>
        <p:txBody>
          <a:bodyPr/>
          <a:lstStyle/>
          <a:p>
            <a:pPr lvl="1" algn="just">
              <a:spcBef>
                <a:spcPts val="1200"/>
              </a:spcBef>
              <a:spcAft>
                <a:spcPts val="1200"/>
              </a:spcAft>
            </a:pPr>
            <a:r>
              <a:rPr lang="en-US" sz="2800" b="1" i="1" dirty="0">
                <a:solidFill>
                  <a:schemeClr val="accent3"/>
                </a:solidFill>
                <a:latin typeface="+mj-lt"/>
                <a:ea typeface="+mj-ea"/>
                <a:cs typeface="+mj-cs"/>
              </a:rPr>
              <a:t>General rule</a:t>
            </a:r>
            <a:r>
              <a:rPr lang="en-US" sz="2800" b="1" dirty="0">
                <a:solidFill>
                  <a:schemeClr val="accent3"/>
                </a:solidFill>
                <a:latin typeface="+mj-lt"/>
                <a:ea typeface="+mj-ea"/>
                <a:cs typeface="+mj-cs"/>
              </a:rPr>
              <a:t>.  </a:t>
            </a:r>
            <a:r>
              <a:rPr lang="en-US" sz="2800" dirty="0">
                <a:solidFill>
                  <a:schemeClr val="accent3"/>
                </a:solidFill>
                <a:latin typeface="+mj-lt"/>
                <a:ea typeface="+mj-ea"/>
                <a:cs typeface="+mj-cs"/>
              </a:rPr>
              <a:t>Gross proceeds must be yield </a:t>
            </a:r>
            <a:r>
              <a:rPr lang="en-US" sz="2800" i="1" dirty="0">
                <a:solidFill>
                  <a:schemeClr val="accent3"/>
                </a:solidFill>
                <a:latin typeface="+mj-lt"/>
                <a:ea typeface="+mj-ea"/>
                <a:cs typeface="+mj-cs"/>
              </a:rPr>
              <a:t>restricted.</a:t>
            </a:r>
          </a:p>
          <a:p>
            <a:pPr lvl="1" algn="just">
              <a:spcBef>
                <a:spcPts val="1200"/>
              </a:spcBef>
              <a:spcAft>
                <a:spcPts val="1200"/>
              </a:spcAft>
            </a:pPr>
            <a:r>
              <a:rPr lang="en-US" sz="2800" b="1" i="1" dirty="0">
                <a:solidFill>
                  <a:schemeClr val="accent3"/>
                </a:solidFill>
                <a:latin typeface="+mj-lt"/>
                <a:ea typeface="+mj-ea"/>
                <a:cs typeface="+mj-cs"/>
              </a:rPr>
              <a:t>Exceptions.</a:t>
            </a:r>
            <a:r>
              <a:rPr lang="en-US" sz="2800" b="1" dirty="0">
                <a:solidFill>
                  <a:schemeClr val="accent3"/>
                </a:solidFill>
                <a:latin typeface="+mj-lt"/>
                <a:ea typeface="+mj-ea"/>
                <a:cs typeface="+mj-cs"/>
              </a:rPr>
              <a:t> </a:t>
            </a:r>
            <a:r>
              <a:rPr lang="en-US" sz="2800" dirty="0">
                <a:solidFill>
                  <a:schemeClr val="accent3"/>
                </a:solidFill>
                <a:latin typeface="+mj-lt"/>
                <a:ea typeface="+mj-ea"/>
                <a:cs typeface="+mj-cs"/>
              </a:rPr>
              <a:t>(</a:t>
            </a:r>
            <a:r>
              <a:rPr lang="en-US" sz="2800" i="1" dirty="0">
                <a:solidFill>
                  <a:schemeClr val="accent3"/>
                </a:solidFill>
                <a:latin typeface="+mj-lt"/>
                <a:ea typeface="+mj-ea"/>
                <a:cs typeface="+mj-cs"/>
              </a:rPr>
              <a:t>unrestricted </a:t>
            </a:r>
            <a:r>
              <a:rPr lang="en-US" sz="2800" dirty="0">
                <a:solidFill>
                  <a:schemeClr val="accent3"/>
                </a:solidFill>
                <a:latin typeface="+mj-lt"/>
                <a:ea typeface="+mj-ea"/>
                <a:cs typeface="+mj-cs"/>
              </a:rPr>
              <a:t>yield)</a:t>
            </a:r>
          </a:p>
          <a:p>
            <a:pPr lvl="3">
              <a:lnSpc>
                <a:spcPct val="100000"/>
              </a:lnSpc>
              <a:spcBef>
                <a:spcPts val="1200"/>
              </a:spcBef>
              <a:spcAft>
                <a:spcPts val="1200"/>
              </a:spcAft>
            </a:pPr>
            <a:r>
              <a:rPr lang="en-US" sz="2800" dirty="0">
                <a:solidFill>
                  <a:schemeClr val="accent6"/>
                </a:solidFill>
              </a:rPr>
              <a:t>As part of a “</a:t>
            </a:r>
            <a:r>
              <a:rPr lang="en-US" sz="2800" u="sng" dirty="0">
                <a:solidFill>
                  <a:schemeClr val="accent6"/>
                </a:solidFill>
              </a:rPr>
              <a:t>minor portion”</a:t>
            </a:r>
            <a:r>
              <a:rPr lang="en-US" sz="2800" dirty="0">
                <a:solidFill>
                  <a:schemeClr val="accent6"/>
                </a:solidFill>
              </a:rPr>
              <a:t> (lesser of $100K or 5%);</a:t>
            </a:r>
          </a:p>
          <a:p>
            <a:pPr lvl="3">
              <a:lnSpc>
                <a:spcPct val="100000"/>
              </a:lnSpc>
              <a:spcBef>
                <a:spcPts val="1200"/>
              </a:spcBef>
              <a:spcAft>
                <a:spcPts val="1200"/>
              </a:spcAft>
            </a:pPr>
            <a:r>
              <a:rPr lang="en-US" sz="2800" dirty="0">
                <a:solidFill>
                  <a:schemeClr val="accent6"/>
                </a:solidFill>
              </a:rPr>
              <a:t>As part of a “</a:t>
            </a:r>
            <a:r>
              <a:rPr lang="en-US" sz="2800" u="sng" dirty="0">
                <a:solidFill>
                  <a:schemeClr val="accent6"/>
                </a:solidFill>
              </a:rPr>
              <a:t>reasonably required reserve fund</a:t>
            </a:r>
            <a:r>
              <a:rPr lang="en-US" sz="2800" dirty="0">
                <a:solidFill>
                  <a:schemeClr val="accent6"/>
                </a:solidFill>
              </a:rPr>
              <a:t>”;</a:t>
            </a:r>
          </a:p>
          <a:p>
            <a:pPr lvl="3">
              <a:lnSpc>
                <a:spcPct val="100000"/>
              </a:lnSpc>
              <a:spcBef>
                <a:spcPts val="1200"/>
              </a:spcBef>
              <a:spcAft>
                <a:spcPts val="1200"/>
              </a:spcAft>
            </a:pPr>
            <a:r>
              <a:rPr lang="en-US" sz="2800" dirty="0">
                <a:solidFill>
                  <a:schemeClr val="accent6"/>
                </a:solidFill>
              </a:rPr>
              <a:t>Investment in “tax-exempt bonds” that are not considered “</a:t>
            </a:r>
            <a:r>
              <a:rPr lang="en-US" sz="2800" u="sng" dirty="0">
                <a:solidFill>
                  <a:schemeClr val="accent6"/>
                </a:solidFill>
              </a:rPr>
              <a:t>investment property</a:t>
            </a:r>
            <a:r>
              <a:rPr lang="en-US" sz="2800" dirty="0">
                <a:solidFill>
                  <a:schemeClr val="accent6"/>
                </a:solidFill>
              </a:rPr>
              <a:t>”;</a:t>
            </a:r>
          </a:p>
          <a:p>
            <a:pPr lvl="3">
              <a:lnSpc>
                <a:spcPct val="100000"/>
              </a:lnSpc>
              <a:spcBef>
                <a:spcPts val="1200"/>
              </a:spcBef>
              <a:spcAft>
                <a:spcPts val="1200"/>
              </a:spcAft>
            </a:pPr>
            <a:r>
              <a:rPr lang="en-US" sz="2800" dirty="0">
                <a:solidFill>
                  <a:schemeClr val="accent6"/>
                </a:solidFill>
              </a:rPr>
              <a:t>During an allowable “</a:t>
            </a:r>
            <a:r>
              <a:rPr lang="en-US" sz="2800" u="sng" dirty="0">
                <a:solidFill>
                  <a:schemeClr val="accent6"/>
                </a:solidFill>
              </a:rPr>
              <a:t>temporary period</a:t>
            </a:r>
            <a:r>
              <a:rPr lang="en-US" sz="2800" dirty="0">
                <a:solidFill>
                  <a:schemeClr val="accent6"/>
                </a:solidFill>
              </a:rPr>
              <a:t>.”</a:t>
            </a:r>
          </a:p>
          <a:p>
            <a:pPr lvl="3">
              <a:lnSpc>
                <a:spcPct val="100000"/>
              </a:lnSpc>
              <a:spcBef>
                <a:spcPts val="1200"/>
              </a:spcBef>
              <a:spcAft>
                <a:spcPts val="1200"/>
              </a:spcAft>
            </a:pPr>
            <a:endParaRPr lang="en-US" sz="2800" dirty="0">
              <a:solidFill>
                <a:schemeClr val="accent6"/>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8</a:t>
            </a:fld>
            <a:endParaRPr lang="en-US" dirty="0"/>
          </a:p>
        </p:txBody>
      </p:sp>
    </p:spTree>
    <p:extLst>
      <p:ext uri="{BB962C8B-B14F-4D97-AF65-F5344CB8AC3E}">
        <p14:creationId xmlns:p14="http://schemas.microsoft.com/office/powerpoint/2010/main" val="249440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5" y="128588"/>
            <a:ext cx="11577710" cy="928688"/>
          </a:xfrm>
        </p:spPr>
        <p:txBody>
          <a:bodyPr/>
          <a:lstStyle/>
          <a:p>
            <a:pPr algn="ctr"/>
            <a:r>
              <a:rPr lang="en-US" sz="4000" b="1" dirty="0">
                <a:solidFill>
                  <a:schemeClr val="accent3"/>
                </a:solidFill>
              </a:rPr>
              <a:t>Yield Restriction: Temporary Period Exceptions</a:t>
            </a:r>
          </a:p>
        </p:txBody>
      </p:sp>
      <p:sp>
        <p:nvSpPr>
          <p:cNvPr id="3" name="Content Placeholder 2"/>
          <p:cNvSpPr>
            <a:spLocks noGrp="1"/>
          </p:cNvSpPr>
          <p:nvPr>
            <p:ph idx="1"/>
          </p:nvPr>
        </p:nvSpPr>
        <p:spPr>
          <a:xfrm>
            <a:off x="555674" y="1230923"/>
            <a:ext cx="11161664" cy="4761914"/>
          </a:xfrm>
        </p:spPr>
        <p:txBody>
          <a:bodyPr/>
          <a:lstStyle/>
          <a:p>
            <a:pPr marL="457200" lvl="1" indent="-457200" algn="just">
              <a:spcBef>
                <a:spcPts val="1200"/>
              </a:spcBef>
              <a:spcAft>
                <a:spcPts val="1200"/>
              </a:spcAft>
              <a:buFont typeface="Arial" panose="020B0604020202020204" pitchFamily="34" charset="0"/>
              <a:buChar char="•"/>
            </a:pPr>
            <a:r>
              <a:rPr lang="en-US" sz="2800" b="1" i="1" dirty="0">
                <a:solidFill>
                  <a:schemeClr val="accent3"/>
                </a:solidFill>
                <a:latin typeface="+mj-lt"/>
                <a:ea typeface="+mj-ea"/>
                <a:cs typeface="+mj-cs"/>
              </a:rPr>
              <a:t>Project fund</a:t>
            </a:r>
            <a:r>
              <a:rPr lang="en-US" sz="2800" b="1" dirty="0">
                <a:solidFill>
                  <a:schemeClr val="accent3"/>
                </a:solidFill>
                <a:latin typeface="+mj-lt"/>
                <a:ea typeface="+mj-ea"/>
                <a:cs typeface="+mj-cs"/>
              </a:rPr>
              <a:t>.  </a:t>
            </a:r>
            <a:r>
              <a:rPr lang="en-US" sz="2800" dirty="0">
                <a:solidFill>
                  <a:schemeClr val="accent3"/>
                </a:solidFill>
                <a:latin typeface="+mj-lt"/>
                <a:ea typeface="+mj-ea"/>
                <a:cs typeface="+mj-cs"/>
              </a:rPr>
              <a:t>Three-year temporary period, </a:t>
            </a:r>
            <a:r>
              <a:rPr lang="en-US" sz="2800" i="1" dirty="0">
                <a:solidFill>
                  <a:schemeClr val="accent3"/>
                </a:solidFill>
                <a:latin typeface="+mj-lt"/>
                <a:ea typeface="+mj-ea"/>
                <a:cs typeface="+mj-cs"/>
              </a:rPr>
              <a:t>if Issuer expects</a:t>
            </a:r>
            <a:r>
              <a:rPr lang="en-US" sz="2800" dirty="0">
                <a:solidFill>
                  <a:schemeClr val="accent3"/>
                </a:solidFill>
                <a:latin typeface="+mj-lt"/>
                <a:ea typeface="+mj-ea"/>
                <a:cs typeface="+mj-cs"/>
              </a:rPr>
              <a:t>:</a:t>
            </a:r>
          </a:p>
          <a:p>
            <a:pPr lvl="3">
              <a:lnSpc>
                <a:spcPct val="100000"/>
              </a:lnSpc>
              <a:spcBef>
                <a:spcPts val="1200"/>
              </a:spcBef>
              <a:spcAft>
                <a:spcPts val="1200"/>
              </a:spcAft>
            </a:pPr>
            <a:r>
              <a:rPr lang="en-US" sz="2800" dirty="0">
                <a:solidFill>
                  <a:schemeClr val="accent6"/>
                </a:solidFill>
              </a:rPr>
              <a:t>85% of sale/investment proceeds will be spent down in period;</a:t>
            </a:r>
          </a:p>
          <a:p>
            <a:pPr lvl="3">
              <a:lnSpc>
                <a:spcPct val="100000"/>
              </a:lnSpc>
              <a:spcBef>
                <a:spcPts val="1200"/>
              </a:spcBef>
              <a:spcAft>
                <a:spcPts val="1200"/>
              </a:spcAft>
            </a:pPr>
            <a:r>
              <a:rPr lang="en-US" sz="2800" dirty="0">
                <a:solidFill>
                  <a:schemeClr val="accent6"/>
                </a:solidFill>
              </a:rPr>
              <a:t>Substantial binding commitment to third party to spend 5% of proceeds on capital projects within 6 months;</a:t>
            </a:r>
          </a:p>
          <a:p>
            <a:pPr lvl="3">
              <a:lnSpc>
                <a:spcPct val="100000"/>
              </a:lnSpc>
              <a:spcBef>
                <a:spcPts val="1200"/>
              </a:spcBef>
              <a:spcAft>
                <a:spcPts val="1200"/>
              </a:spcAft>
            </a:pPr>
            <a:r>
              <a:rPr lang="en-US" sz="2800" dirty="0">
                <a:solidFill>
                  <a:schemeClr val="accent6"/>
                </a:solidFill>
              </a:rPr>
              <a:t>Construction or acquisition will proceed with due diligence.</a:t>
            </a:r>
          </a:p>
          <a:p>
            <a:pPr marL="457200" lvl="1" indent="-457200" algn="just">
              <a:spcBef>
                <a:spcPts val="1200"/>
              </a:spcBef>
              <a:spcAft>
                <a:spcPts val="1200"/>
              </a:spcAft>
              <a:buFont typeface="Arial" panose="020B0604020202020204" pitchFamily="34" charset="0"/>
              <a:buChar char="•"/>
            </a:pPr>
            <a:r>
              <a:rPr lang="en-US" sz="2800" b="1" i="1" dirty="0">
                <a:solidFill>
                  <a:schemeClr val="accent3"/>
                </a:solidFill>
                <a:latin typeface="+mj-lt"/>
                <a:ea typeface="+mj-ea"/>
                <a:cs typeface="+mj-cs"/>
              </a:rPr>
              <a:t>Refunding escrow.  </a:t>
            </a:r>
            <a:r>
              <a:rPr lang="en-US" sz="2800" dirty="0">
                <a:solidFill>
                  <a:schemeClr val="accent3"/>
                </a:solidFill>
                <a:latin typeface="+mj-lt"/>
                <a:ea typeface="+mj-ea"/>
                <a:cs typeface="+mj-cs"/>
              </a:rPr>
              <a:t>90 days from date of issuance.</a:t>
            </a:r>
          </a:p>
          <a:p>
            <a:pPr marL="457200" lvl="1" indent="-457200" algn="just">
              <a:spcBef>
                <a:spcPts val="1200"/>
              </a:spcBef>
              <a:spcAft>
                <a:spcPts val="1200"/>
              </a:spcAft>
              <a:buFont typeface="Arial" panose="020B0604020202020204" pitchFamily="34" charset="0"/>
              <a:buChar char="•"/>
            </a:pPr>
            <a:r>
              <a:rPr lang="en-US" sz="2800" b="1" i="1" dirty="0">
                <a:solidFill>
                  <a:schemeClr val="accent3"/>
                </a:solidFill>
                <a:latin typeface="+mj-lt"/>
                <a:ea typeface="+mj-ea"/>
                <a:cs typeface="+mj-cs"/>
              </a:rPr>
              <a:t>Bona fide debt service fund.  </a:t>
            </a:r>
            <a:r>
              <a:rPr lang="en-US" sz="2800" dirty="0">
                <a:solidFill>
                  <a:schemeClr val="accent3"/>
                </a:solidFill>
                <a:latin typeface="+mj-lt"/>
                <a:ea typeface="+mj-ea"/>
                <a:cs typeface="+mj-cs"/>
              </a:rPr>
              <a:t>13 months.</a:t>
            </a:r>
            <a:endParaRPr lang="en-US" sz="2800" i="1" dirty="0">
              <a:solidFill>
                <a:schemeClr val="accent3"/>
              </a:solidFill>
              <a:latin typeface="+mj-lt"/>
              <a:ea typeface="+mj-ea"/>
              <a:cs typeface="+mj-cs"/>
            </a:endParaRPr>
          </a:p>
          <a:p>
            <a:pPr marL="457200" lvl="1" indent="-457200" algn="just">
              <a:spcBef>
                <a:spcPts val="1200"/>
              </a:spcBef>
              <a:spcAft>
                <a:spcPts val="1200"/>
              </a:spcAft>
              <a:buFont typeface="Arial" panose="020B0604020202020204" pitchFamily="34" charset="0"/>
              <a:buChar char="•"/>
            </a:pPr>
            <a:endParaRPr lang="en-US" sz="2800" dirty="0">
              <a:solidFill>
                <a:schemeClr val="accent3"/>
              </a:solidFill>
              <a:latin typeface="+mj-lt"/>
              <a:ea typeface="+mj-ea"/>
              <a:cs typeface="+mj-cs"/>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9</a:t>
            </a:fld>
            <a:endParaRPr lang="en-US" dirty="0"/>
          </a:p>
        </p:txBody>
      </p:sp>
    </p:spTree>
    <p:extLst>
      <p:ext uri="{BB962C8B-B14F-4D97-AF65-F5344CB8AC3E}">
        <p14:creationId xmlns:p14="http://schemas.microsoft.com/office/powerpoint/2010/main" val="12095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acifica Law 2017">
  <a:themeElements>
    <a:clrScheme name="Pacifica Law 2017 colors">
      <a:dk1>
        <a:sysClr val="windowText" lastClr="000000"/>
      </a:dk1>
      <a:lt1>
        <a:sysClr val="window" lastClr="FFFFFF"/>
      </a:lt1>
      <a:dk2>
        <a:srgbClr val="464646"/>
      </a:dk2>
      <a:lt2>
        <a:srgbClr val="F2F2F2"/>
      </a:lt2>
      <a:accent1>
        <a:srgbClr val="8CC63F"/>
      </a:accent1>
      <a:accent2>
        <a:srgbClr val="98E5E3"/>
      </a:accent2>
      <a:accent3>
        <a:srgbClr val="006E99"/>
      </a:accent3>
      <a:accent4>
        <a:srgbClr val="0094CF"/>
      </a:accent4>
      <a:accent5>
        <a:srgbClr val="9952BA"/>
      </a:accent5>
      <a:accent6>
        <a:srgbClr val="4AA058"/>
      </a:accent6>
      <a:hlink>
        <a:srgbClr val="006E99"/>
      </a:hlink>
      <a:folHlink>
        <a:srgbClr val="464646"/>
      </a:folHlink>
    </a:clrScheme>
    <a:fontScheme name="Pacifica Law 2017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2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17188</TotalTime>
  <Words>7954</Words>
  <Application>Microsoft Office PowerPoint</Application>
  <PresentationFormat>Widescreen</PresentationFormat>
  <Paragraphs>898</Paragraphs>
  <Slides>30</Slides>
  <Notes>30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ＭＳ Ｐゴシック</vt:lpstr>
      <vt:lpstr>Arial</vt:lpstr>
      <vt:lpstr>Calibri</vt:lpstr>
      <vt:lpstr>Courier New</vt:lpstr>
      <vt:lpstr>Helvetica</vt:lpstr>
      <vt:lpstr>Lato</vt:lpstr>
      <vt:lpstr>Mulish 1</vt:lpstr>
      <vt:lpstr>Mulish 2</vt:lpstr>
      <vt:lpstr>Symbol</vt:lpstr>
      <vt:lpstr>Times New Roman</vt:lpstr>
      <vt:lpstr>Wingdings</vt:lpstr>
      <vt:lpstr>Pacifica Law 2017</vt:lpstr>
      <vt:lpstr>Office Theme</vt:lpstr>
      <vt:lpstr>Federal Tax and Securities Law Compliance for Bond Issuers</vt:lpstr>
      <vt:lpstr>Additional Resources</vt:lpstr>
      <vt:lpstr>PowerPoint Presentation</vt:lpstr>
      <vt:lpstr>Roadmap</vt:lpstr>
      <vt:lpstr>Federal Tax Requirements</vt:lpstr>
      <vt:lpstr>Legal Framework – Federal Tax Law</vt:lpstr>
      <vt:lpstr>Investment Limitations: Arbitrage &amp; Rebate</vt:lpstr>
      <vt:lpstr>Yield Restriction (Can you earn it?)</vt:lpstr>
      <vt:lpstr>Yield Restriction: Temporary Period Exceptions</vt:lpstr>
      <vt:lpstr>Rebate (Can you keep it?)</vt:lpstr>
      <vt:lpstr>Exceptions to Rebate Requirement</vt:lpstr>
      <vt:lpstr>Limitations on Private Business Use</vt:lpstr>
      <vt:lpstr>Limitations on Private Business Use</vt:lpstr>
      <vt:lpstr>Private Business Use Exceptions</vt:lpstr>
      <vt:lpstr>Recordkeeping Requirements</vt:lpstr>
      <vt:lpstr>Post-Issuance Compliance Procedures</vt:lpstr>
      <vt:lpstr>Federal Securities Law</vt:lpstr>
      <vt:lpstr>Securities and Exchange Commission (SEC)</vt:lpstr>
      <vt:lpstr>Federal Antifraud Provisions </vt:lpstr>
      <vt:lpstr>Federal Antifraud Provisions</vt:lpstr>
      <vt:lpstr>Federal Antifraud Provisions: Materiality</vt:lpstr>
      <vt:lpstr>Federal Antifraud Provisions</vt:lpstr>
      <vt:lpstr>SEC Staff Legal Bulletin (Feb. 7, 2020)</vt:lpstr>
      <vt:lpstr>Rule 15c2-12: Continuing Disclosure Undertakings</vt:lpstr>
      <vt:lpstr>Rule 15c2-12: Notice Events</vt:lpstr>
      <vt:lpstr>Rule 15c2-12: Notice Events 15 and 16</vt:lpstr>
      <vt:lpstr>Rule 15c2-12: “Material Financial Obligation”</vt:lpstr>
      <vt:lpstr>Rule 15c2-12: Takeaways</vt:lpstr>
      <vt:lpstr>Disclosure Compliance 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Sharp</dc:creator>
  <cp:lastModifiedBy>Tobias Tobler</cp:lastModifiedBy>
  <cp:revision>641</cp:revision>
  <cp:lastPrinted>2026-06-08T19:56:15Z</cp:lastPrinted>
  <dcterms:created xsi:type="dcterms:W3CDTF">2017-04-16T22:48:48Z</dcterms:created>
  <dcterms:modified xsi:type="dcterms:W3CDTF">2026-06-09T23:22:42Z</dcterms:modified>
</cp:coreProperties>
</file>