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Lst>
  <p:notesMasterIdLst>
    <p:notesMasterId r:id="rId32"/>
  </p:notesMasterIdLst>
  <p:handoutMasterIdLst>
    <p:handoutMasterId r:id="rId33"/>
  </p:handoutMasterIdLst>
  <p:sldIdLst>
    <p:sldId id="1191" r:id="rId5"/>
    <p:sldId id="1192" r:id="rId6"/>
    <p:sldId id="260" r:id="rId7"/>
    <p:sldId id="1181" r:id="rId8"/>
    <p:sldId id="1193" r:id="rId9"/>
    <p:sldId id="300" r:id="rId10"/>
    <p:sldId id="1166" r:id="rId11"/>
    <p:sldId id="1179" r:id="rId12"/>
    <p:sldId id="1186" r:id="rId13"/>
    <p:sldId id="1197" r:id="rId14"/>
    <p:sldId id="1167" r:id="rId15"/>
    <p:sldId id="1185" r:id="rId16"/>
    <p:sldId id="1177" r:id="rId17"/>
    <p:sldId id="1168" r:id="rId18"/>
    <p:sldId id="1171" r:id="rId19"/>
    <p:sldId id="1178" r:id="rId20"/>
    <p:sldId id="1182" r:id="rId21"/>
    <p:sldId id="1170" r:id="rId22"/>
    <p:sldId id="1169" r:id="rId23"/>
    <p:sldId id="1183" r:id="rId24"/>
    <p:sldId id="1184" r:id="rId25"/>
    <p:sldId id="1196" r:id="rId26"/>
    <p:sldId id="1194" r:id="rId27"/>
    <p:sldId id="1195" r:id="rId28"/>
    <p:sldId id="1188" r:id="rId29"/>
    <p:sldId id="1189" r:id="rId30"/>
    <p:sldId id="1174"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571978-F666-9189-DE3A-A900775EB635}" name="Sheila Gall" initials="SG" userId="S::sheilag@awcnet.org::3fa22b30-fa62-41ff-b7e8-43a8b1d0e9aa" providerId="AD"/>
  <p188:author id="{AC0CF188-E790-5061-211C-2D8C45964182}" name="Brianna Morin" initials="BM" userId="S::briannam@awcnet.org::f2e72980-613f-45c5-a150-44716c15aea8" providerId="AD"/>
  <p188:author id="{1ACFE393-199A-1A52-82FA-8AB2CB125E01}" name="Brandy DeLange" initials="BD" userId="S::brandyd@awcnet.org::9dd87112-083f-4643-8426-930e7f0dedc9" providerId="AD"/>
  <p188:author id="{561B3DA0-387E-E407-4FCD-06935CDB7AE6}" name="Steven Ellis" initials="SE" userId="S::stevene@awcnet.org::5119341e-7026-4bfe-a9ad-3c65ab5d05d0" providerId="AD"/>
  <p188:author id="{640D03CA-9BB5-0466-E34B-2422AB59B9CB}" name="Emma Shepard" initials="ES" userId="S::emmas@awcnet.org::3ee25549-915f-4118-80a0-44b45e63003a" providerId="AD"/>
  <p188:author id="{A29FC7CF-6AEA-AB09-44F2-CA89301F726F}" name="Shannon McClelland" initials="SM" userId="S::shannonm@awcnet.org::cc93d706-8474-455e-bb35-300c9a0e7bf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rl Schroeder" initials="CS" lastIdx="1" clrIdx="0">
    <p:extLst>
      <p:ext uri="{19B8F6BF-5375-455C-9EA6-DF929625EA0E}">
        <p15:presenceInfo xmlns:p15="http://schemas.microsoft.com/office/powerpoint/2012/main" userId="S::carls@awcnet.org::bcdaa46a-0de9-4cd1-ada5-36a19be89bc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7BC8"/>
    <a:srgbClr val="FFB71B"/>
    <a:srgbClr val="FFC548"/>
    <a:srgbClr val="4371C4"/>
    <a:srgbClr val="D29716"/>
    <a:srgbClr val="2E619E"/>
    <a:srgbClr val="5881B0"/>
    <a:srgbClr val="6195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7" d="100"/>
          <a:sy n="117" d="100"/>
        </p:scale>
        <p:origin x="318" y="11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_rels/data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17BD71-2A94-4BE3-B695-1175AC57DA0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508C54A-96A3-48A0-8FAF-6467B987822B}">
      <dgm:prSet custT="1"/>
      <dgm:spPr/>
      <dgm:t>
        <a:bodyPr/>
        <a:lstStyle/>
        <a:p>
          <a:r>
            <a:rPr lang="en-US" sz="2400">
              <a:latin typeface="Abadi" panose="020B0604020104020204" pitchFamily="34" charset="0"/>
              <a:ea typeface="Kigelia" panose="020B0503040502020203" pitchFamily="34" charset="0"/>
              <a:cs typeface="Kigelia" panose="020B0503040502020203" pitchFamily="34" charset="0"/>
            </a:rPr>
            <a:t>105-day Session: January - April</a:t>
          </a:r>
        </a:p>
      </dgm:t>
    </dgm:pt>
    <dgm:pt modelId="{0EB92AF2-63C7-4AAD-B679-98C318DA884E}" type="parTrans" cxnId="{480DBDC8-062A-408C-A169-71E659568D18}">
      <dgm:prSet/>
      <dgm:spPr/>
      <dgm:t>
        <a:bodyPr/>
        <a:lstStyle/>
        <a:p>
          <a:endParaRPr lang="en-US"/>
        </a:p>
      </dgm:t>
    </dgm:pt>
    <dgm:pt modelId="{5863FF47-6738-4CE5-BA7C-D1DAA10F0638}" type="sibTrans" cxnId="{480DBDC8-062A-408C-A169-71E659568D18}">
      <dgm:prSet/>
      <dgm:spPr/>
      <dgm:t>
        <a:bodyPr/>
        <a:lstStyle/>
        <a:p>
          <a:endParaRPr lang="en-US"/>
        </a:p>
      </dgm:t>
    </dgm:pt>
    <dgm:pt modelId="{567B2E6F-A915-4F5F-B6D2-9D73584B053C}">
      <dgm:prSet custT="1"/>
      <dgm:spPr/>
      <dgm:t>
        <a:bodyPr/>
        <a:lstStyle/>
        <a:p>
          <a:r>
            <a:rPr lang="en-US" sz="2400">
              <a:latin typeface="Abadi" panose="020B0604020104020204" pitchFamily="34" charset="0"/>
              <a:ea typeface="Kigelia" panose="020B0503040502020203" pitchFamily="34" charset="0"/>
              <a:cs typeface="Kigelia" panose="020B0503040502020203" pitchFamily="34" charset="0"/>
            </a:rPr>
            <a:t>New legislators, new committees, new chairs, </a:t>
          </a:r>
          <a:r>
            <a:rPr lang="en-US" sz="2400">
              <a:solidFill>
                <a:schemeClr val="bg1"/>
              </a:solidFill>
              <a:latin typeface="Abadi" panose="020B0604020104020204" pitchFamily="34" charset="0"/>
              <a:ea typeface="Kigelia" panose="020B0503040502020203" pitchFamily="34" charset="0"/>
              <a:cs typeface="Kigelia" panose="020B0503040502020203" pitchFamily="34" charset="0"/>
            </a:rPr>
            <a:t>43</a:t>
          </a:r>
          <a:r>
            <a:rPr lang="en-US" sz="2400">
              <a:solidFill>
                <a:srgbClr val="FF0000"/>
              </a:solidFill>
              <a:latin typeface="Abadi" panose="020B0604020104020204" pitchFamily="34" charset="0"/>
              <a:ea typeface="Kigelia" panose="020B0503040502020203" pitchFamily="34" charset="0"/>
              <a:cs typeface="Kigelia" panose="020B0503040502020203" pitchFamily="34" charset="0"/>
            </a:rPr>
            <a:t> </a:t>
          </a:r>
          <a:r>
            <a:rPr lang="en-US" sz="2400">
              <a:latin typeface="Abadi" panose="020B0604020104020204" pitchFamily="34" charset="0"/>
              <a:ea typeface="Kigelia" panose="020B0503040502020203" pitchFamily="34" charset="0"/>
              <a:cs typeface="Kigelia" panose="020B0503040502020203" pitchFamily="34" charset="0"/>
            </a:rPr>
            <a:t>legislators with city/county background</a:t>
          </a:r>
        </a:p>
      </dgm:t>
    </dgm:pt>
    <dgm:pt modelId="{D1351F2E-E14F-40ED-A515-49A814085C5D}" type="parTrans" cxnId="{02D624AA-C75F-4817-8F49-D35F4AA8C46E}">
      <dgm:prSet/>
      <dgm:spPr/>
      <dgm:t>
        <a:bodyPr/>
        <a:lstStyle/>
        <a:p>
          <a:endParaRPr lang="en-US"/>
        </a:p>
      </dgm:t>
    </dgm:pt>
    <dgm:pt modelId="{280348F0-7D55-4E21-B08F-03B3C3C7CA27}" type="sibTrans" cxnId="{02D624AA-C75F-4817-8F49-D35F4AA8C46E}">
      <dgm:prSet/>
      <dgm:spPr/>
      <dgm:t>
        <a:bodyPr/>
        <a:lstStyle/>
        <a:p>
          <a:endParaRPr lang="en-US"/>
        </a:p>
      </dgm:t>
    </dgm:pt>
    <dgm:pt modelId="{A0E5966A-15FA-4497-A3D7-2C17359D25C3}">
      <dgm:prSet custT="1"/>
      <dgm:spPr/>
      <dgm:t>
        <a:bodyPr/>
        <a:lstStyle/>
        <a:p>
          <a:r>
            <a:rPr lang="en-US" sz="2400">
              <a:latin typeface="Abadi" panose="020B0604020104020204" pitchFamily="34" charset="0"/>
              <a:ea typeface="Kigelia" panose="020B0503040502020203" pitchFamily="34" charset="0"/>
              <a:cs typeface="Kigelia" panose="020B0503040502020203" pitchFamily="34" charset="0"/>
            </a:rPr>
            <a:t>Biennial budgets: Operating, Capital, Transportation</a:t>
          </a:r>
        </a:p>
      </dgm:t>
    </dgm:pt>
    <dgm:pt modelId="{8EE8CEA9-E5B2-4E49-B55D-D3634D9949AC}" type="parTrans" cxnId="{A74F178A-8E3C-4D20-BAAA-40CAAB700EBB}">
      <dgm:prSet/>
      <dgm:spPr/>
      <dgm:t>
        <a:bodyPr/>
        <a:lstStyle/>
        <a:p>
          <a:endParaRPr lang="en-US"/>
        </a:p>
      </dgm:t>
    </dgm:pt>
    <dgm:pt modelId="{71198782-BA9B-4456-972E-338655DF7F4F}" type="sibTrans" cxnId="{A74F178A-8E3C-4D20-BAAA-40CAAB700EBB}">
      <dgm:prSet/>
      <dgm:spPr/>
      <dgm:t>
        <a:bodyPr/>
        <a:lstStyle/>
        <a:p>
          <a:endParaRPr lang="en-US"/>
        </a:p>
      </dgm:t>
    </dgm:pt>
    <dgm:pt modelId="{29C29A1E-26A4-43A1-8120-85AD071B02B1}">
      <dgm:prSet custT="1"/>
      <dgm:spPr/>
      <dgm:t>
        <a:bodyPr/>
        <a:lstStyle/>
        <a:p>
          <a:r>
            <a:rPr lang="en-US" sz="2400">
              <a:latin typeface="Abadi" panose="020B0604020104020204" pitchFamily="34" charset="0"/>
              <a:ea typeface="Kigelia" panose="020B0503040502020203" pitchFamily="34" charset="0"/>
              <a:cs typeface="Kigelia" panose="020B0503040502020203" pitchFamily="34" charset="0"/>
            </a:rPr>
            <a:t>Policy focus: Revenue, housing, education</a:t>
          </a:r>
        </a:p>
      </dgm:t>
    </dgm:pt>
    <dgm:pt modelId="{3AFA2622-E0BB-450A-A1B6-9DD7248AB1C7}" type="parTrans" cxnId="{1E8F2181-C05D-4E3B-BDA3-AC114B5EBA83}">
      <dgm:prSet/>
      <dgm:spPr/>
      <dgm:t>
        <a:bodyPr/>
        <a:lstStyle/>
        <a:p>
          <a:endParaRPr lang="en-US"/>
        </a:p>
      </dgm:t>
    </dgm:pt>
    <dgm:pt modelId="{EE2018F5-1639-46F8-A2FB-BECB9E07D871}" type="sibTrans" cxnId="{1E8F2181-C05D-4E3B-BDA3-AC114B5EBA83}">
      <dgm:prSet/>
      <dgm:spPr/>
      <dgm:t>
        <a:bodyPr/>
        <a:lstStyle/>
        <a:p>
          <a:endParaRPr lang="en-US"/>
        </a:p>
      </dgm:t>
    </dgm:pt>
    <dgm:pt modelId="{5D73F4BF-A042-4CF0-8983-39032D463E1F}">
      <dgm:prSet custT="1"/>
      <dgm:spPr/>
      <dgm:t>
        <a:bodyPr/>
        <a:lstStyle/>
        <a:p>
          <a:r>
            <a:rPr lang="en-US" sz="2400">
              <a:solidFill>
                <a:schemeClr val="bg1"/>
              </a:solidFill>
              <a:latin typeface="Abadi" panose="020B0604020104020204" pitchFamily="34" charset="0"/>
              <a:ea typeface="Kigelia" panose="020B0503040502020203" pitchFamily="34" charset="0"/>
              <a:cs typeface="Kigelia" panose="020B0503040502020203" pitchFamily="34" charset="0"/>
            </a:rPr>
            <a:t>Democrats expand majorities: 30-19 Senate, 59-39 House</a:t>
          </a:r>
        </a:p>
      </dgm:t>
    </dgm:pt>
    <dgm:pt modelId="{74FEDC2C-F971-444F-835D-1C1A7CDBA873}" type="parTrans" cxnId="{9359C6E6-2971-4620-A3C2-60A73233A968}">
      <dgm:prSet/>
      <dgm:spPr/>
      <dgm:t>
        <a:bodyPr/>
        <a:lstStyle/>
        <a:p>
          <a:endParaRPr lang="en-US"/>
        </a:p>
      </dgm:t>
    </dgm:pt>
    <dgm:pt modelId="{F66CB66C-EEB6-4396-88DD-55A550124281}" type="sibTrans" cxnId="{9359C6E6-2971-4620-A3C2-60A73233A968}">
      <dgm:prSet/>
      <dgm:spPr/>
      <dgm:t>
        <a:bodyPr/>
        <a:lstStyle/>
        <a:p>
          <a:endParaRPr lang="en-US"/>
        </a:p>
      </dgm:t>
    </dgm:pt>
    <dgm:pt modelId="{F5E3B9CB-A874-4BA8-9304-A73BBEF4B407}">
      <dgm:prSet custT="1"/>
      <dgm:spPr/>
      <dgm:t>
        <a:bodyPr/>
        <a:lstStyle/>
        <a:p>
          <a:r>
            <a:rPr lang="en-US" sz="2400">
              <a:latin typeface="Abadi" panose="020B0604020104020204" pitchFamily="34" charset="0"/>
              <a:ea typeface="Kigelia" panose="020B0503040502020203" pitchFamily="34" charset="0"/>
              <a:cs typeface="Kigelia" panose="020B0503040502020203" pitchFamily="34" charset="0"/>
            </a:rPr>
            <a:t>Economic environment: Budget shortfall, negative revenue forecasts, high interest rates, inflationary pressure; federal funding uncertainty</a:t>
          </a:r>
        </a:p>
      </dgm:t>
    </dgm:pt>
    <dgm:pt modelId="{62AD920C-B193-424B-A1CD-43381FAAC5A8}" type="parTrans" cxnId="{EEB5DBD2-D4E0-4786-9AA9-3C672FD441AE}">
      <dgm:prSet/>
      <dgm:spPr/>
      <dgm:t>
        <a:bodyPr/>
        <a:lstStyle/>
        <a:p>
          <a:endParaRPr lang="en-US"/>
        </a:p>
      </dgm:t>
    </dgm:pt>
    <dgm:pt modelId="{348F087D-D9C4-42CF-ADEA-19477EF563E3}" type="sibTrans" cxnId="{EEB5DBD2-D4E0-4786-9AA9-3C672FD441AE}">
      <dgm:prSet/>
      <dgm:spPr/>
      <dgm:t>
        <a:bodyPr/>
        <a:lstStyle/>
        <a:p>
          <a:endParaRPr lang="en-US"/>
        </a:p>
      </dgm:t>
    </dgm:pt>
    <dgm:pt modelId="{E14C17FB-9779-4B07-A8E8-38FC81C1835E}" type="pres">
      <dgm:prSet presAssocID="{9E17BD71-2A94-4BE3-B695-1175AC57DA08}" presName="linear" presStyleCnt="0">
        <dgm:presLayoutVars>
          <dgm:animLvl val="lvl"/>
          <dgm:resizeHandles val="exact"/>
        </dgm:presLayoutVars>
      </dgm:prSet>
      <dgm:spPr/>
    </dgm:pt>
    <dgm:pt modelId="{57F83798-3D47-4DE1-9D59-B8B03FB979D3}" type="pres">
      <dgm:prSet presAssocID="{1508C54A-96A3-48A0-8FAF-6467B987822B}" presName="parentText" presStyleLbl="node1" presStyleIdx="0" presStyleCnt="6" custLinFactY="-1388" custLinFactNeighborY="-100000">
        <dgm:presLayoutVars>
          <dgm:chMax val="0"/>
          <dgm:bulletEnabled val="1"/>
        </dgm:presLayoutVars>
      </dgm:prSet>
      <dgm:spPr/>
    </dgm:pt>
    <dgm:pt modelId="{D8782F0E-B31C-4EE8-9D74-26DBC137FEAC}" type="pres">
      <dgm:prSet presAssocID="{5863FF47-6738-4CE5-BA7C-D1DAA10F0638}" presName="spacer" presStyleCnt="0"/>
      <dgm:spPr/>
    </dgm:pt>
    <dgm:pt modelId="{690CBDC3-9F17-4313-B315-1B62181AED8D}" type="pres">
      <dgm:prSet presAssocID="{567B2E6F-A915-4F5F-B6D2-9D73584B053C}" presName="parentText" presStyleLbl="node1" presStyleIdx="1" presStyleCnt="6">
        <dgm:presLayoutVars>
          <dgm:chMax val="0"/>
          <dgm:bulletEnabled val="1"/>
        </dgm:presLayoutVars>
      </dgm:prSet>
      <dgm:spPr/>
    </dgm:pt>
    <dgm:pt modelId="{FA6D7DBA-5056-48B1-8C1C-7F68A5C10A63}" type="pres">
      <dgm:prSet presAssocID="{280348F0-7D55-4E21-B08F-03B3C3C7CA27}" presName="spacer" presStyleCnt="0"/>
      <dgm:spPr/>
    </dgm:pt>
    <dgm:pt modelId="{6B3F4F2B-A05C-4ECD-8682-01136DBEDAC0}" type="pres">
      <dgm:prSet presAssocID="{5D73F4BF-A042-4CF0-8983-39032D463E1F}" presName="parentText" presStyleLbl="node1" presStyleIdx="2" presStyleCnt="6" custScaleY="70250">
        <dgm:presLayoutVars>
          <dgm:chMax val="0"/>
          <dgm:bulletEnabled val="1"/>
        </dgm:presLayoutVars>
      </dgm:prSet>
      <dgm:spPr/>
    </dgm:pt>
    <dgm:pt modelId="{8F5DCF1F-2F03-49FD-A3A9-78C19A8620BC}" type="pres">
      <dgm:prSet presAssocID="{F66CB66C-EEB6-4396-88DD-55A550124281}" presName="spacer" presStyleCnt="0"/>
      <dgm:spPr/>
    </dgm:pt>
    <dgm:pt modelId="{8EED220A-4060-4EB0-B8B9-81DF137BE76E}" type="pres">
      <dgm:prSet presAssocID="{F5E3B9CB-A874-4BA8-9304-A73BBEF4B407}" presName="parentText" presStyleLbl="node1" presStyleIdx="3" presStyleCnt="6" custScaleY="119002">
        <dgm:presLayoutVars>
          <dgm:chMax val="0"/>
          <dgm:bulletEnabled val="1"/>
        </dgm:presLayoutVars>
      </dgm:prSet>
      <dgm:spPr/>
    </dgm:pt>
    <dgm:pt modelId="{03D3B807-1B2D-4A99-9E03-9B24213368C4}" type="pres">
      <dgm:prSet presAssocID="{348F087D-D9C4-42CF-ADEA-19477EF563E3}" presName="spacer" presStyleCnt="0"/>
      <dgm:spPr/>
    </dgm:pt>
    <dgm:pt modelId="{8C7CAB08-37E7-443B-A265-4B0E621946EA}" type="pres">
      <dgm:prSet presAssocID="{A0E5966A-15FA-4497-A3D7-2C17359D25C3}" presName="parentText" presStyleLbl="node1" presStyleIdx="4" presStyleCnt="6">
        <dgm:presLayoutVars>
          <dgm:chMax val="0"/>
          <dgm:bulletEnabled val="1"/>
        </dgm:presLayoutVars>
      </dgm:prSet>
      <dgm:spPr/>
    </dgm:pt>
    <dgm:pt modelId="{C277EE9D-41D8-496B-9314-6E4C05989096}" type="pres">
      <dgm:prSet presAssocID="{71198782-BA9B-4456-972E-338655DF7F4F}" presName="spacer" presStyleCnt="0"/>
      <dgm:spPr/>
    </dgm:pt>
    <dgm:pt modelId="{C921DF50-3B2F-482A-A0CC-D3B6356DD1DA}" type="pres">
      <dgm:prSet presAssocID="{29C29A1E-26A4-43A1-8120-85AD071B02B1}" presName="parentText" presStyleLbl="node1" presStyleIdx="5" presStyleCnt="6">
        <dgm:presLayoutVars>
          <dgm:chMax val="0"/>
          <dgm:bulletEnabled val="1"/>
        </dgm:presLayoutVars>
      </dgm:prSet>
      <dgm:spPr/>
    </dgm:pt>
  </dgm:ptLst>
  <dgm:cxnLst>
    <dgm:cxn modelId="{73476A18-6EC9-476D-97E8-C01AC7A8BB06}" type="presOf" srcId="{1508C54A-96A3-48A0-8FAF-6467B987822B}" destId="{57F83798-3D47-4DE1-9D59-B8B03FB979D3}" srcOrd="0" destOrd="0" presId="urn:microsoft.com/office/officeart/2005/8/layout/vList2"/>
    <dgm:cxn modelId="{38329831-110D-4F32-A952-C77A1276910E}" type="presOf" srcId="{29C29A1E-26A4-43A1-8120-85AD071B02B1}" destId="{C921DF50-3B2F-482A-A0CC-D3B6356DD1DA}" srcOrd="0" destOrd="0" presId="urn:microsoft.com/office/officeart/2005/8/layout/vList2"/>
    <dgm:cxn modelId="{F6F1353A-C631-4E01-B28D-72A33CC7E913}" type="presOf" srcId="{F5E3B9CB-A874-4BA8-9304-A73BBEF4B407}" destId="{8EED220A-4060-4EB0-B8B9-81DF137BE76E}" srcOrd="0" destOrd="0" presId="urn:microsoft.com/office/officeart/2005/8/layout/vList2"/>
    <dgm:cxn modelId="{BFF1C464-2B26-47A8-8784-DDE73C900D08}" type="presOf" srcId="{567B2E6F-A915-4F5F-B6D2-9D73584B053C}" destId="{690CBDC3-9F17-4313-B315-1B62181AED8D}" srcOrd="0" destOrd="0" presId="urn:microsoft.com/office/officeart/2005/8/layout/vList2"/>
    <dgm:cxn modelId="{EE19A365-72CC-46B5-93A5-D417E757BC24}" type="presOf" srcId="{9E17BD71-2A94-4BE3-B695-1175AC57DA08}" destId="{E14C17FB-9779-4B07-A8E8-38FC81C1835E}" srcOrd="0" destOrd="0" presId="urn:microsoft.com/office/officeart/2005/8/layout/vList2"/>
    <dgm:cxn modelId="{1E8F2181-C05D-4E3B-BDA3-AC114B5EBA83}" srcId="{9E17BD71-2A94-4BE3-B695-1175AC57DA08}" destId="{29C29A1E-26A4-43A1-8120-85AD071B02B1}" srcOrd="5" destOrd="0" parTransId="{3AFA2622-E0BB-450A-A1B6-9DD7248AB1C7}" sibTransId="{EE2018F5-1639-46F8-A2FB-BECB9E07D871}"/>
    <dgm:cxn modelId="{A74F178A-8E3C-4D20-BAAA-40CAAB700EBB}" srcId="{9E17BD71-2A94-4BE3-B695-1175AC57DA08}" destId="{A0E5966A-15FA-4497-A3D7-2C17359D25C3}" srcOrd="4" destOrd="0" parTransId="{8EE8CEA9-E5B2-4E49-B55D-D3634D9949AC}" sibTransId="{71198782-BA9B-4456-972E-338655DF7F4F}"/>
    <dgm:cxn modelId="{3DC4ADA0-33E6-49E7-BAE2-854C26004CAC}" type="presOf" srcId="{A0E5966A-15FA-4497-A3D7-2C17359D25C3}" destId="{8C7CAB08-37E7-443B-A265-4B0E621946EA}" srcOrd="0" destOrd="0" presId="urn:microsoft.com/office/officeart/2005/8/layout/vList2"/>
    <dgm:cxn modelId="{02D624AA-C75F-4817-8F49-D35F4AA8C46E}" srcId="{9E17BD71-2A94-4BE3-B695-1175AC57DA08}" destId="{567B2E6F-A915-4F5F-B6D2-9D73584B053C}" srcOrd="1" destOrd="0" parTransId="{D1351F2E-E14F-40ED-A515-49A814085C5D}" sibTransId="{280348F0-7D55-4E21-B08F-03B3C3C7CA27}"/>
    <dgm:cxn modelId="{480DBDC8-062A-408C-A169-71E659568D18}" srcId="{9E17BD71-2A94-4BE3-B695-1175AC57DA08}" destId="{1508C54A-96A3-48A0-8FAF-6467B987822B}" srcOrd="0" destOrd="0" parTransId="{0EB92AF2-63C7-4AAD-B679-98C318DA884E}" sibTransId="{5863FF47-6738-4CE5-BA7C-D1DAA10F0638}"/>
    <dgm:cxn modelId="{D3B28ACC-0194-462A-97D7-5FCEFDA870A0}" type="presOf" srcId="{5D73F4BF-A042-4CF0-8983-39032D463E1F}" destId="{6B3F4F2B-A05C-4ECD-8682-01136DBEDAC0}" srcOrd="0" destOrd="0" presId="urn:microsoft.com/office/officeart/2005/8/layout/vList2"/>
    <dgm:cxn modelId="{EEB5DBD2-D4E0-4786-9AA9-3C672FD441AE}" srcId="{9E17BD71-2A94-4BE3-B695-1175AC57DA08}" destId="{F5E3B9CB-A874-4BA8-9304-A73BBEF4B407}" srcOrd="3" destOrd="0" parTransId="{62AD920C-B193-424B-A1CD-43381FAAC5A8}" sibTransId="{348F087D-D9C4-42CF-ADEA-19477EF563E3}"/>
    <dgm:cxn modelId="{9359C6E6-2971-4620-A3C2-60A73233A968}" srcId="{9E17BD71-2A94-4BE3-B695-1175AC57DA08}" destId="{5D73F4BF-A042-4CF0-8983-39032D463E1F}" srcOrd="2" destOrd="0" parTransId="{74FEDC2C-F971-444F-835D-1C1A7CDBA873}" sibTransId="{F66CB66C-EEB6-4396-88DD-55A550124281}"/>
    <dgm:cxn modelId="{049BC418-538B-4120-8EE1-15D275BF9936}" type="presParOf" srcId="{E14C17FB-9779-4B07-A8E8-38FC81C1835E}" destId="{57F83798-3D47-4DE1-9D59-B8B03FB979D3}" srcOrd="0" destOrd="0" presId="urn:microsoft.com/office/officeart/2005/8/layout/vList2"/>
    <dgm:cxn modelId="{3E5EEC4C-97B9-48D8-90AD-A0865B5D8B65}" type="presParOf" srcId="{E14C17FB-9779-4B07-A8E8-38FC81C1835E}" destId="{D8782F0E-B31C-4EE8-9D74-26DBC137FEAC}" srcOrd="1" destOrd="0" presId="urn:microsoft.com/office/officeart/2005/8/layout/vList2"/>
    <dgm:cxn modelId="{50DB6EFC-5BC8-4867-B458-C16A5713D7DA}" type="presParOf" srcId="{E14C17FB-9779-4B07-A8E8-38FC81C1835E}" destId="{690CBDC3-9F17-4313-B315-1B62181AED8D}" srcOrd="2" destOrd="0" presId="urn:microsoft.com/office/officeart/2005/8/layout/vList2"/>
    <dgm:cxn modelId="{E9832549-2299-4F9B-953B-3D3C47138F66}" type="presParOf" srcId="{E14C17FB-9779-4B07-A8E8-38FC81C1835E}" destId="{FA6D7DBA-5056-48B1-8C1C-7F68A5C10A63}" srcOrd="3" destOrd="0" presId="urn:microsoft.com/office/officeart/2005/8/layout/vList2"/>
    <dgm:cxn modelId="{BA4F7C16-EF15-4EE7-B65C-79942045F067}" type="presParOf" srcId="{E14C17FB-9779-4B07-A8E8-38FC81C1835E}" destId="{6B3F4F2B-A05C-4ECD-8682-01136DBEDAC0}" srcOrd="4" destOrd="0" presId="urn:microsoft.com/office/officeart/2005/8/layout/vList2"/>
    <dgm:cxn modelId="{2C36863A-526E-4EEA-9051-0FF396514D7E}" type="presParOf" srcId="{E14C17FB-9779-4B07-A8E8-38FC81C1835E}" destId="{8F5DCF1F-2F03-49FD-A3A9-78C19A8620BC}" srcOrd="5" destOrd="0" presId="urn:microsoft.com/office/officeart/2005/8/layout/vList2"/>
    <dgm:cxn modelId="{CC19A5E8-45B8-430C-9B9E-DB00E51997F9}" type="presParOf" srcId="{E14C17FB-9779-4B07-A8E8-38FC81C1835E}" destId="{8EED220A-4060-4EB0-B8B9-81DF137BE76E}" srcOrd="6" destOrd="0" presId="urn:microsoft.com/office/officeart/2005/8/layout/vList2"/>
    <dgm:cxn modelId="{264E326E-E561-48CE-A90D-87F19A593342}" type="presParOf" srcId="{E14C17FB-9779-4B07-A8E8-38FC81C1835E}" destId="{03D3B807-1B2D-4A99-9E03-9B24213368C4}" srcOrd="7" destOrd="0" presId="urn:microsoft.com/office/officeart/2005/8/layout/vList2"/>
    <dgm:cxn modelId="{1FF9C1F6-4C43-415C-A69F-0B2EB7EE4F91}" type="presParOf" srcId="{E14C17FB-9779-4B07-A8E8-38FC81C1835E}" destId="{8C7CAB08-37E7-443B-A265-4B0E621946EA}" srcOrd="8" destOrd="0" presId="urn:microsoft.com/office/officeart/2005/8/layout/vList2"/>
    <dgm:cxn modelId="{D3D7B19F-0451-4C20-8A1E-FEE465E35F38}" type="presParOf" srcId="{E14C17FB-9779-4B07-A8E8-38FC81C1835E}" destId="{C277EE9D-41D8-496B-9314-6E4C05989096}" srcOrd="9" destOrd="0" presId="urn:microsoft.com/office/officeart/2005/8/layout/vList2"/>
    <dgm:cxn modelId="{DB650ED8-5979-4525-9D9A-D4A2E962DAE3}" type="presParOf" srcId="{E14C17FB-9779-4B07-A8E8-38FC81C1835E}" destId="{C921DF50-3B2F-482A-A0CC-D3B6356DD1DA}"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2BBA54-F420-4CCB-B1FF-B72489ADF639}" type="doc">
      <dgm:prSet loTypeId="urn:microsoft.com/office/officeart/2005/8/layout/vList3" loCatId="list" qsTypeId="urn:microsoft.com/office/officeart/2005/8/quickstyle/simple5" qsCatId="simple" csTypeId="urn:microsoft.com/office/officeart/2005/8/colors/accent1_2" csCatId="accent1" phldr="1"/>
      <dgm:spPr/>
      <dgm:t>
        <a:bodyPr/>
        <a:lstStyle/>
        <a:p>
          <a:endParaRPr lang="en-US"/>
        </a:p>
      </dgm:t>
    </dgm:pt>
    <dgm:pt modelId="{4F9D4629-4F3E-4FA1-A023-8035CB434C58}">
      <dgm:prSet/>
      <dgm:spPr>
        <a:solidFill>
          <a:srgbClr val="116DB7"/>
        </a:solidFill>
      </dgm:spPr>
      <dgm:t>
        <a:bodyPr/>
        <a:lstStyle/>
        <a:p>
          <a:r>
            <a:rPr lang="en-US"/>
            <a:t>Legislative Priorities Committee meeting to develop recommendations</a:t>
          </a:r>
        </a:p>
      </dgm:t>
    </dgm:pt>
    <dgm:pt modelId="{0D596823-BD38-4DC0-AD64-62F898446154}" type="parTrans" cxnId="{994F1146-EF1E-4655-9EAF-9609EB6ECDB5}">
      <dgm:prSet/>
      <dgm:spPr/>
      <dgm:t>
        <a:bodyPr/>
        <a:lstStyle/>
        <a:p>
          <a:endParaRPr lang="en-US"/>
        </a:p>
      </dgm:t>
    </dgm:pt>
    <dgm:pt modelId="{87D3EE56-FDA9-4234-8BD2-DE7202491B2A}" type="sibTrans" cxnId="{994F1146-EF1E-4655-9EAF-9609EB6ECDB5}">
      <dgm:prSet/>
      <dgm:spPr/>
      <dgm:t>
        <a:bodyPr/>
        <a:lstStyle/>
        <a:p>
          <a:endParaRPr lang="en-US"/>
        </a:p>
      </dgm:t>
    </dgm:pt>
    <dgm:pt modelId="{10C22F85-BA32-429B-89F5-9B8A345F40C8}">
      <dgm:prSet/>
      <dgm:spPr>
        <a:solidFill>
          <a:srgbClr val="116DB7"/>
        </a:solidFill>
      </dgm:spPr>
      <dgm:t>
        <a:bodyPr/>
        <a:lstStyle/>
        <a:p>
          <a:r>
            <a:rPr lang="en-US"/>
            <a:t>Member input</a:t>
          </a:r>
        </a:p>
      </dgm:t>
    </dgm:pt>
    <dgm:pt modelId="{83FED7B7-6ED6-4CF0-B20C-259CB97BBB85}" type="parTrans" cxnId="{DDECB314-B56E-44BA-BF9F-8AA29128B008}">
      <dgm:prSet/>
      <dgm:spPr/>
      <dgm:t>
        <a:bodyPr/>
        <a:lstStyle/>
        <a:p>
          <a:endParaRPr lang="en-US"/>
        </a:p>
      </dgm:t>
    </dgm:pt>
    <dgm:pt modelId="{00CF7DD5-C6AA-47AC-BACB-ACD3DCC5D8AB}" type="sibTrans" cxnId="{DDECB314-B56E-44BA-BF9F-8AA29128B008}">
      <dgm:prSet/>
      <dgm:spPr/>
      <dgm:t>
        <a:bodyPr/>
        <a:lstStyle/>
        <a:p>
          <a:endParaRPr lang="en-US"/>
        </a:p>
      </dgm:t>
    </dgm:pt>
    <dgm:pt modelId="{477793A1-1B6B-452D-99C3-9DFDCEEBD835}">
      <dgm:prSet/>
      <dgm:spPr>
        <a:solidFill>
          <a:srgbClr val="116DB7"/>
        </a:solidFill>
      </dgm:spPr>
      <dgm:t>
        <a:bodyPr/>
        <a:lstStyle/>
        <a:p>
          <a:r>
            <a:rPr lang="en-US"/>
            <a:t>August 18 Member update webinar</a:t>
          </a:r>
        </a:p>
      </dgm:t>
    </dgm:pt>
    <dgm:pt modelId="{471C3195-C787-4038-9EBF-3430ECFDE4C6}" type="parTrans" cxnId="{25D103BE-29C7-4B57-9B93-E4E02DCAF74F}">
      <dgm:prSet/>
      <dgm:spPr/>
      <dgm:t>
        <a:bodyPr/>
        <a:lstStyle/>
        <a:p>
          <a:endParaRPr lang="en-US"/>
        </a:p>
      </dgm:t>
    </dgm:pt>
    <dgm:pt modelId="{E0846318-FC30-4B10-B46A-B5816385C392}" type="sibTrans" cxnId="{25D103BE-29C7-4B57-9B93-E4E02DCAF74F}">
      <dgm:prSet/>
      <dgm:spPr/>
      <dgm:t>
        <a:bodyPr/>
        <a:lstStyle/>
        <a:p>
          <a:endParaRPr lang="en-US"/>
        </a:p>
      </dgm:t>
    </dgm:pt>
    <dgm:pt modelId="{F70C9859-0FD6-4A66-9CB1-5DBBD6CA09E9}">
      <dgm:prSet/>
      <dgm:spPr>
        <a:solidFill>
          <a:srgbClr val="116DB7"/>
        </a:solidFill>
      </dgm:spPr>
      <dgm:t>
        <a:bodyPr/>
        <a:lstStyle/>
        <a:p>
          <a:r>
            <a:rPr lang="en-US"/>
            <a:t>September AWC Board will adopt the 2026 agenda</a:t>
          </a:r>
        </a:p>
      </dgm:t>
    </dgm:pt>
    <dgm:pt modelId="{E18AB684-44BC-4D2C-BADF-1BE3E984A00A}" type="parTrans" cxnId="{9E35306C-91F0-441B-80A4-EF293B3DC164}">
      <dgm:prSet/>
      <dgm:spPr/>
      <dgm:t>
        <a:bodyPr/>
        <a:lstStyle/>
        <a:p>
          <a:endParaRPr lang="en-US"/>
        </a:p>
      </dgm:t>
    </dgm:pt>
    <dgm:pt modelId="{AA0265A7-83DD-492F-85C2-18789CC40093}" type="sibTrans" cxnId="{9E35306C-91F0-441B-80A4-EF293B3DC164}">
      <dgm:prSet/>
      <dgm:spPr/>
      <dgm:t>
        <a:bodyPr/>
        <a:lstStyle/>
        <a:p>
          <a:endParaRPr lang="en-US"/>
        </a:p>
      </dgm:t>
    </dgm:pt>
    <dgm:pt modelId="{A98C6F37-85B2-467B-B9D8-B9D385FA5A5B}" type="pres">
      <dgm:prSet presAssocID="{F62BBA54-F420-4CCB-B1FF-B72489ADF639}" presName="linearFlow" presStyleCnt="0">
        <dgm:presLayoutVars>
          <dgm:dir/>
          <dgm:resizeHandles val="exact"/>
        </dgm:presLayoutVars>
      </dgm:prSet>
      <dgm:spPr/>
    </dgm:pt>
    <dgm:pt modelId="{3B89FB53-9777-4F5C-A5D5-356B80ABAC50}" type="pres">
      <dgm:prSet presAssocID="{4F9D4629-4F3E-4FA1-A023-8035CB434C58}" presName="composite" presStyleCnt="0"/>
      <dgm:spPr/>
    </dgm:pt>
    <dgm:pt modelId="{AA4FD416-CE60-415B-9276-7A9DDD4C17D1}" type="pres">
      <dgm:prSet presAssocID="{4F9D4629-4F3E-4FA1-A023-8035CB434C58}" presName="imgShp" presStyleLbl="fgImgPlace1" presStyleIdx="0" presStyleCnt="4" custLinFactNeighborX="-6600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effectLst/>
      </dgm:spPr>
      <dgm:extLst>
        <a:ext uri="{E40237B7-FDA0-4F09-8148-C483321AD2D9}">
          <dgm14:cNvPr xmlns:dgm14="http://schemas.microsoft.com/office/drawing/2010/diagram" id="0" name="" descr="Meeting with solid fill"/>
        </a:ext>
      </dgm:extLst>
    </dgm:pt>
    <dgm:pt modelId="{B07401CA-549C-4185-8ED7-8B3754DE53EF}" type="pres">
      <dgm:prSet presAssocID="{4F9D4629-4F3E-4FA1-A023-8035CB434C58}" presName="txShp" presStyleLbl="node1" presStyleIdx="0" presStyleCnt="4">
        <dgm:presLayoutVars>
          <dgm:bulletEnabled val="1"/>
        </dgm:presLayoutVars>
      </dgm:prSet>
      <dgm:spPr/>
    </dgm:pt>
    <dgm:pt modelId="{19586DF3-73E0-476C-ACF6-AA13350A7B5D}" type="pres">
      <dgm:prSet presAssocID="{87D3EE56-FDA9-4234-8BD2-DE7202491B2A}" presName="spacing" presStyleCnt="0"/>
      <dgm:spPr/>
    </dgm:pt>
    <dgm:pt modelId="{8E6ED954-0CD0-4511-8737-49191DD73C2A}" type="pres">
      <dgm:prSet presAssocID="{10C22F85-BA32-429B-89F5-9B8A345F40C8}" presName="composite" presStyleCnt="0"/>
      <dgm:spPr/>
    </dgm:pt>
    <dgm:pt modelId="{62BD6C7D-6E0B-4554-8A96-E6986E19AD96}" type="pres">
      <dgm:prSet presAssocID="{10C22F85-BA32-429B-89F5-9B8A345F40C8}" presName="imgShp" presStyleLbl="fgImgPlace1" presStyleIdx="1" presStyleCnt="4" custLinFactNeighborX="-6600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effectLst/>
      </dgm:spPr>
      <dgm:extLst>
        <a:ext uri="{E40237B7-FDA0-4F09-8148-C483321AD2D9}">
          <dgm14:cNvPr xmlns:dgm14="http://schemas.microsoft.com/office/drawing/2010/diagram" id="0" name="" descr="Comment Important with solid fill"/>
        </a:ext>
      </dgm:extLst>
    </dgm:pt>
    <dgm:pt modelId="{E78121F8-DE51-47C5-BE58-B141E24957B0}" type="pres">
      <dgm:prSet presAssocID="{10C22F85-BA32-429B-89F5-9B8A345F40C8}" presName="txShp" presStyleLbl="node1" presStyleIdx="1" presStyleCnt="4">
        <dgm:presLayoutVars>
          <dgm:bulletEnabled val="1"/>
        </dgm:presLayoutVars>
      </dgm:prSet>
      <dgm:spPr/>
    </dgm:pt>
    <dgm:pt modelId="{19929434-A5FF-4D56-8877-73143DF1BD6E}" type="pres">
      <dgm:prSet presAssocID="{00CF7DD5-C6AA-47AC-BACB-ACD3DCC5D8AB}" presName="spacing" presStyleCnt="0"/>
      <dgm:spPr/>
    </dgm:pt>
    <dgm:pt modelId="{DDD85B8D-DA69-4DFE-BFD8-F178A8E58B5B}" type="pres">
      <dgm:prSet presAssocID="{477793A1-1B6B-452D-99C3-9DFDCEEBD835}" presName="composite" presStyleCnt="0"/>
      <dgm:spPr/>
    </dgm:pt>
    <dgm:pt modelId="{195ADEA5-63AC-42C7-A443-256784A10C50}" type="pres">
      <dgm:prSet presAssocID="{477793A1-1B6B-452D-99C3-9DFDCEEBD835}" presName="imgShp" presStyleLbl="fgImgPlace1" presStyleIdx="2" presStyleCnt="4" custLinFactNeighborX="-6600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effectLst/>
      </dgm:spPr>
      <dgm:extLst>
        <a:ext uri="{E40237B7-FDA0-4F09-8148-C483321AD2D9}">
          <dgm14:cNvPr xmlns:dgm14="http://schemas.microsoft.com/office/drawing/2010/diagram" id="0" name="" descr="Online meeting with solid fill"/>
        </a:ext>
      </dgm:extLst>
    </dgm:pt>
    <dgm:pt modelId="{D1872D93-C220-4EE0-8142-C222A6E151BE}" type="pres">
      <dgm:prSet presAssocID="{477793A1-1B6B-452D-99C3-9DFDCEEBD835}" presName="txShp" presStyleLbl="node1" presStyleIdx="2" presStyleCnt="4">
        <dgm:presLayoutVars>
          <dgm:bulletEnabled val="1"/>
        </dgm:presLayoutVars>
      </dgm:prSet>
      <dgm:spPr/>
    </dgm:pt>
    <dgm:pt modelId="{DD1A6CA1-5C6D-4BF2-8E52-FBB2F5110216}" type="pres">
      <dgm:prSet presAssocID="{E0846318-FC30-4B10-B46A-B5816385C392}" presName="spacing" presStyleCnt="0"/>
      <dgm:spPr/>
    </dgm:pt>
    <dgm:pt modelId="{82FB03AD-E472-464F-9B7E-65BF49D76542}" type="pres">
      <dgm:prSet presAssocID="{F70C9859-0FD6-4A66-9CB1-5DBBD6CA09E9}" presName="composite" presStyleCnt="0"/>
      <dgm:spPr/>
    </dgm:pt>
    <dgm:pt modelId="{AF0EB3A9-029F-4ABB-906D-E5DCE49220D6}" type="pres">
      <dgm:prSet presAssocID="{F70C9859-0FD6-4A66-9CB1-5DBBD6CA09E9}" presName="imgShp" presStyleLbl="fgImgPlace1" presStyleIdx="3" presStyleCnt="4" custLinFactNeighborX="-66003"/>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effectLst/>
      </dgm:spPr>
      <dgm:extLst>
        <a:ext uri="{E40237B7-FDA0-4F09-8148-C483321AD2D9}">
          <dgm14:cNvPr xmlns:dgm14="http://schemas.microsoft.com/office/drawing/2010/diagram" id="0" name="" descr="Thumbs up sign with solid fill"/>
        </a:ext>
      </dgm:extLst>
    </dgm:pt>
    <dgm:pt modelId="{9B61D69D-9C23-48E4-B6CC-1DDD7BED857D}" type="pres">
      <dgm:prSet presAssocID="{F70C9859-0FD6-4A66-9CB1-5DBBD6CA09E9}" presName="txShp" presStyleLbl="node1" presStyleIdx="3" presStyleCnt="4">
        <dgm:presLayoutVars>
          <dgm:bulletEnabled val="1"/>
        </dgm:presLayoutVars>
      </dgm:prSet>
      <dgm:spPr/>
    </dgm:pt>
  </dgm:ptLst>
  <dgm:cxnLst>
    <dgm:cxn modelId="{10C5B70E-9CB2-43DD-BDDB-C268BB5B8667}" type="presOf" srcId="{477793A1-1B6B-452D-99C3-9DFDCEEBD835}" destId="{D1872D93-C220-4EE0-8142-C222A6E151BE}" srcOrd="0" destOrd="0" presId="urn:microsoft.com/office/officeart/2005/8/layout/vList3"/>
    <dgm:cxn modelId="{DDECB314-B56E-44BA-BF9F-8AA29128B008}" srcId="{F62BBA54-F420-4CCB-B1FF-B72489ADF639}" destId="{10C22F85-BA32-429B-89F5-9B8A345F40C8}" srcOrd="1" destOrd="0" parTransId="{83FED7B7-6ED6-4CF0-B20C-259CB97BBB85}" sibTransId="{00CF7DD5-C6AA-47AC-BACB-ACD3DCC5D8AB}"/>
    <dgm:cxn modelId="{994F1146-EF1E-4655-9EAF-9609EB6ECDB5}" srcId="{F62BBA54-F420-4CCB-B1FF-B72489ADF639}" destId="{4F9D4629-4F3E-4FA1-A023-8035CB434C58}" srcOrd="0" destOrd="0" parTransId="{0D596823-BD38-4DC0-AD64-62F898446154}" sibTransId="{87D3EE56-FDA9-4234-8BD2-DE7202491B2A}"/>
    <dgm:cxn modelId="{59724D46-0F0F-4537-8A18-3224E32FB420}" type="presOf" srcId="{4F9D4629-4F3E-4FA1-A023-8035CB434C58}" destId="{B07401CA-549C-4185-8ED7-8B3754DE53EF}" srcOrd="0" destOrd="0" presId="urn:microsoft.com/office/officeart/2005/8/layout/vList3"/>
    <dgm:cxn modelId="{9E35306C-91F0-441B-80A4-EF293B3DC164}" srcId="{F62BBA54-F420-4CCB-B1FF-B72489ADF639}" destId="{F70C9859-0FD6-4A66-9CB1-5DBBD6CA09E9}" srcOrd="3" destOrd="0" parTransId="{E18AB684-44BC-4D2C-BADF-1BE3E984A00A}" sibTransId="{AA0265A7-83DD-492F-85C2-18789CC40093}"/>
    <dgm:cxn modelId="{148A93B6-0E0E-419E-BB98-C1CC43B14082}" type="presOf" srcId="{F70C9859-0FD6-4A66-9CB1-5DBBD6CA09E9}" destId="{9B61D69D-9C23-48E4-B6CC-1DDD7BED857D}" srcOrd="0" destOrd="0" presId="urn:microsoft.com/office/officeart/2005/8/layout/vList3"/>
    <dgm:cxn modelId="{7DDA23B8-3361-41EA-B419-2D0FE4E3CB98}" type="presOf" srcId="{F62BBA54-F420-4CCB-B1FF-B72489ADF639}" destId="{A98C6F37-85B2-467B-B9D8-B9D385FA5A5B}" srcOrd="0" destOrd="0" presId="urn:microsoft.com/office/officeart/2005/8/layout/vList3"/>
    <dgm:cxn modelId="{25D103BE-29C7-4B57-9B93-E4E02DCAF74F}" srcId="{F62BBA54-F420-4CCB-B1FF-B72489ADF639}" destId="{477793A1-1B6B-452D-99C3-9DFDCEEBD835}" srcOrd="2" destOrd="0" parTransId="{471C3195-C787-4038-9EBF-3430ECFDE4C6}" sibTransId="{E0846318-FC30-4B10-B46A-B5816385C392}"/>
    <dgm:cxn modelId="{5FED45C2-DE0C-4D3E-8B58-7C8D39636A1E}" type="presOf" srcId="{10C22F85-BA32-429B-89F5-9B8A345F40C8}" destId="{E78121F8-DE51-47C5-BE58-B141E24957B0}" srcOrd="0" destOrd="0" presId="urn:microsoft.com/office/officeart/2005/8/layout/vList3"/>
    <dgm:cxn modelId="{E8ED9617-DA77-4417-B50D-4A3775844403}" type="presParOf" srcId="{A98C6F37-85B2-467B-B9D8-B9D385FA5A5B}" destId="{3B89FB53-9777-4F5C-A5D5-356B80ABAC50}" srcOrd="0" destOrd="0" presId="urn:microsoft.com/office/officeart/2005/8/layout/vList3"/>
    <dgm:cxn modelId="{D1BD1472-A153-4C9D-91FD-7AB4E8855666}" type="presParOf" srcId="{3B89FB53-9777-4F5C-A5D5-356B80ABAC50}" destId="{AA4FD416-CE60-415B-9276-7A9DDD4C17D1}" srcOrd="0" destOrd="0" presId="urn:microsoft.com/office/officeart/2005/8/layout/vList3"/>
    <dgm:cxn modelId="{65982D17-511E-4C98-86BC-03B9C38724E6}" type="presParOf" srcId="{3B89FB53-9777-4F5C-A5D5-356B80ABAC50}" destId="{B07401CA-549C-4185-8ED7-8B3754DE53EF}" srcOrd="1" destOrd="0" presId="urn:microsoft.com/office/officeart/2005/8/layout/vList3"/>
    <dgm:cxn modelId="{0DC4BF4F-5726-4C7C-9420-CDFB09974311}" type="presParOf" srcId="{A98C6F37-85B2-467B-B9D8-B9D385FA5A5B}" destId="{19586DF3-73E0-476C-ACF6-AA13350A7B5D}" srcOrd="1" destOrd="0" presId="urn:microsoft.com/office/officeart/2005/8/layout/vList3"/>
    <dgm:cxn modelId="{BCAD04D2-B40E-4FB2-AD9C-9C51A160BC36}" type="presParOf" srcId="{A98C6F37-85B2-467B-B9D8-B9D385FA5A5B}" destId="{8E6ED954-0CD0-4511-8737-49191DD73C2A}" srcOrd="2" destOrd="0" presId="urn:microsoft.com/office/officeart/2005/8/layout/vList3"/>
    <dgm:cxn modelId="{B9B3983E-4CAA-4785-BD35-64187D2F7773}" type="presParOf" srcId="{8E6ED954-0CD0-4511-8737-49191DD73C2A}" destId="{62BD6C7D-6E0B-4554-8A96-E6986E19AD96}" srcOrd="0" destOrd="0" presId="urn:microsoft.com/office/officeart/2005/8/layout/vList3"/>
    <dgm:cxn modelId="{C8A0FB10-9745-4A5A-8D87-110E99BB2F51}" type="presParOf" srcId="{8E6ED954-0CD0-4511-8737-49191DD73C2A}" destId="{E78121F8-DE51-47C5-BE58-B141E24957B0}" srcOrd="1" destOrd="0" presId="urn:microsoft.com/office/officeart/2005/8/layout/vList3"/>
    <dgm:cxn modelId="{2B21DF40-8ABD-4328-8E80-451EB5849644}" type="presParOf" srcId="{A98C6F37-85B2-467B-B9D8-B9D385FA5A5B}" destId="{19929434-A5FF-4D56-8877-73143DF1BD6E}" srcOrd="3" destOrd="0" presId="urn:microsoft.com/office/officeart/2005/8/layout/vList3"/>
    <dgm:cxn modelId="{768429BB-000E-4DE8-8CDD-0A0FB13B3E68}" type="presParOf" srcId="{A98C6F37-85B2-467B-B9D8-B9D385FA5A5B}" destId="{DDD85B8D-DA69-4DFE-BFD8-F178A8E58B5B}" srcOrd="4" destOrd="0" presId="urn:microsoft.com/office/officeart/2005/8/layout/vList3"/>
    <dgm:cxn modelId="{A732DA9C-0B5C-4E10-A398-012776FC9A49}" type="presParOf" srcId="{DDD85B8D-DA69-4DFE-BFD8-F178A8E58B5B}" destId="{195ADEA5-63AC-42C7-A443-256784A10C50}" srcOrd="0" destOrd="0" presId="urn:microsoft.com/office/officeart/2005/8/layout/vList3"/>
    <dgm:cxn modelId="{21E0CFAA-0992-4198-98BA-E4C9C07AB474}" type="presParOf" srcId="{DDD85B8D-DA69-4DFE-BFD8-F178A8E58B5B}" destId="{D1872D93-C220-4EE0-8142-C222A6E151BE}" srcOrd="1" destOrd="0" presId="urn:microsoft.com/office/officeart/2005/8/layout/vList3"/>
    <dgm:cxn modelId="{84AD8CBB-177A-4256-8EF2-371FF9C7E2AB}" type="presParOf" srcId="{A98C6F37-85B2-467B-B9D8-B9D385FA5A5B}" destId="{DD1A6CA1-5C6D-4BF2-8E52-FBB2F5110216}" srcOrd="5" destOrd="0" presId="urn:microsoft.com/office/officeart/2005/8/layout/vList3"/>
    <dgm:cxn modelId="{19EA5970-6037-4C62-860E-395C569CFE48}" type="presParOf" srcId="{A98C6F37-85B2-467B-B9D8-B9D385FA5A5B}" destId="{82FB03AD-E472-464F-9B7E-65BF49D76542}" srcOrd="6" destOrd="0" presId="urn:microsoft.com/office/officeart/2005/8/layout/vList3"/>
    <dgm:cxn modelId="{23FE3C0B-F099-4EA6-B34D-19AA5A0C20CA}" type="presParOf" srcId="{82FB03AD-E472-464F-9B7E-65BF49D76542}" destId="{AF0EB3A9-029F-4ABB-906D-E5DCE49220D6}" srcOrd="0" destOrd="0" presId="urn:microsoft.com/office/officeart/2005/8/layout/vList3"/>
    <dgm:cxn modelId="{C852ECF8-AA7E-4577-98C0-0FDD2783256B}" type="presParOf" srcId="{82FB03AD-E472-464F-9B7E-65BF49D76542}" destId="{9B61D69D-9C23-48E4-B6CC-1DDD7BED857D}"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F83798-3D47-4DE1-9D59-B8B03FB979D3}">
      <dsp:nvSpPr>
        <dsp:cNvPr id="0" name=""/>
        <dsp:cNvSpPr/>
      </dsp:nvSpPr>
      <dsp:spPr>
        <a:xfrm>
          <a:off x="0" y="0"/>
          <a:ext cx="8480425" cy="83661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Abadi" panose="020B0604020104020204" pitchFamily="34" charset="0"/>
              <a:ea typeface="Kigelia" panose="020B0503040502020203" pitchFamily="34" charset="0"/>
              <a:cs typeface="Kigelia" panose="020B0503040502020203" pitchFamily="34" charset="0"/>
            </a:rPr>
            <a:t>105-day Session: January - April</a:t>
          </a:r>
        </a:p>
      </dsp:txBody>
      <dsp:txXfrm>
        <a:off x="40840" y="40840"/>
        <a:ext cx="8398745" cy="754937"/>
      </dsp:txXfrm>
    </dsp:sp>
    <dsp:sp modelId="{690CBDC3-9F17-4313-B315-1B62181AED8D}">
      <dsp:nvSpPr>
        <dsp:cNvPr id="0" name=""/>
        <dsp:cNvSpPr/>
      </dsp:nvSpPr>
      <dsp:spPr>
        <a:xfrm>
          <a:off x="0" y="846520"/>
          <a:ext cx="8480425" cy="836617"/>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Abadi" panose="020B0604020104020204" pitchFamily="34" charset="0"/>
              <a:ea typeface="Kigelia" panose="020B0503040502020203" pitchFamily="34" charset="0"/>
              <a:cs typeface="Kigelia" panose="020B0503040502020203" pitchFamily="34" charset="0"/>
            </a:rPr>
            <a:t>New legislators, new committees, new chairs, </a:t>
          </a:r>
          <a:r>
            <a:rPr lang="en-US" sz="2400" kern="1200">
              <a:solidFill>
                <a:schemeClr val="bg1"/>
              </a:solidFill>
              <a:latin typeface="Abadi" panose="020B0604020104020204" pitchFamily="34" charset="0"/>
              <a:ea typeface="Kigelia" panose="020B0503040502020203" pitchFamily="34" charset="0"/>
              <a:cs typeface="Kigelia" panose="020B0503040502020203" pitchFamily="34" charset="0"/>
            </a:rPr>
            <a:t>43</a:t>
          </a:r>
          <a:r>
            <a:rPr lang="en-US" sz="2400" kern="1200">
              <a:solidFill>
                <a:srgbClr val="FF0000"/>
              </a:solidFill>
              <a:latin typeface="Abadi" panose="020B0604020104020204" pitchFamily="34" charset="0"/>
              <a:ea typeface="Kigelia" panose="020B0503040502020203" pitchFamily="34" charset="0"/>
              <a:cs typeface="Kigelia" panose="020B0503040502020203" pitchFamily="34" charset="0"/>
            </a:rPr>
            <a:t> </a:t>
          </a:r>
          <a:r>
            <a:rPr lang="en-US" sz="2400" kern="1200">
              <a:latin typeface="Abadi" panose="020B0604020104020204" pitchFamily="34" charset="0"/>
              <a:ea typeface="Kigelia" panose="020B0503040502020203" pitchFamily="34" charset="0"/>
              <a:cs typeface="Kigelia" panose="020B0503040502020203" pitchFamily="34" charset="0"/>
            </a:rPr>
            <a:t>legislators with city/county background</a:t>
          </a:r>
        </a:p>
      </dsp:txBody>
      <dsp:txXfrm>
        <a:off x="40840" y="887360"/>
        <a:ext cx="8398745" cy="754937"/>
      </dsp:txXfrm>
    </dsp:sp>
    <dsp:sp modelId="{6B3F4F2B-A05C-4ECD-8682-01136DBEDAC0}">
      <dsp:nvSpPr>
        <dsp:cNvPr id="0" name=""/>
        <dsp:cNvSpPr/>
      </dsp:nvSpPr>
      <dsp:spPr>
        <a:xfrm>
          <a:off x="0" y="1691153"/>
          <a:ext cx="8480425" cy="587723"/>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bg1"/>
              </a:solidFill>
              <a:latin typeface="Abadi" panose="020B0604020104020204" pitchFamily="34" charset="0"/>
              <a:ea typeface="Kigelia" panose="020B0503040502020203" pitchFamily="34" charset="0"/>
              <a:cs typeface="Kigelia" panose="020B0503040502020203" pitchFamily="34" charset="0"/>
            </a:rPr>
            <a:t>Democrats expand majorities: 30-19 Senate, 59-39 House</a:t>
          </a:r>
        </a:p>
      </dsp:txBody>
      <dsp:txXfrm>
        <a:off x="28690" y="1719843"/>
        <a:ext cx="8423045" cy="530343"/>
      </dsp:txXfrm>
    </dsp:sp>
    <dsp:sp modelId="{8EED220A-4060-4EB0-B8B9-81DF137BE76E}">
      <dsp:nvSpPr>
        <dsp:cNvPr id="0" name=""/>
        <dsp:cNvSpPr/>
      </dsp:nvSpPr>
      <dsp:spPr>
        <a:xfrm>
          <a:off x="0" y="2286891"/>
          <a:ext cx="8480425" cy="995591"/>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Abadi" panose="020B0604020104020204" pitchFamily="34" charset="0"/>
              <a:ea typeface="Kigelia" panose="020B0503040502020203" pitchFamily="34" charset="0"/>
              <a:cs typeface="Kigelia" panose="020B0503040502020203" pitchFamily="34" charset="0"/>
            </a:rPr>
            <a:t>Economic environment: Budget shortfall, negative revenue forecasts, high interest rates, inflationary pressure; federal funding uncertainty</a:t>
          </a:r>
        </a:p>
      </dsp:txBody>
      <dsp:txXfrm>
        <a:off x="48601" y="2335492"/>
        <a:ext cx="8383223" cy="898389"/>
      </dsp:txXfrm>
    </dsp:sp>
    <dsp:sp modelId="{8C7CAB08-37E7-443B-A265-4B0E621946EA}">
      <dsp:nvSpPr>
        <dsp:cNvPr id="0" name=""/>
        <dsp:cNvSpPr/>
      </dsp:nvSpPr>
      <dsp:spPr>
        <a:xfrm>
          <a:off x="0" y="3290498"/>
          <a:ext cx="8480425" cy="836617"/>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Abadi" panose="020B0604020104020204" pitchFamily="34" charset="0"/>
              <a:ea typeface="Kigelia" panose="020B0503040502020203" pitchFamily="34" charset="0"/>
              <a:cs typeface="Kigelia" panose="020B0503040502020203" pitchFamily="34" charset="0"/>
            </a:rPr>
            <a:t>Biennial budgets: Operating, Capital, Transportation</a:t>
          </a:r>
        </a:p>
      </dsp:txBody>
      <dsp:txXfrm>
        <a:off x="40840" y="3331338"/>
        <a:ext cx="8398745" cy="754937"/>
      </dsp:txXfrm>
    </dsp:sp>
    <dsp:sp modelId="{C921DF50-3B2F-482A-A0CC-D3B6356DD1DA}">
      <dsp:nvSpPr>
        <dsp:cNvPr id="0" name=""/>
        <dsp:cNvSpPr/>
      </dsp:nvSpPr>
      <dsp:spPr>
        <a:xfrm>
          <a:off x="0" y="4135130"/>
          <a:ext cx="8480425" cy="83661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Abadi" panose="020B0604020104020204" pitchFamily="34" charset="0"/>
              <a:ea typeface="Kigelia" panose="020B0503040502020203" pitchFamily="34" charset="0"/>
              <a:cs typeface="Kigelia" panose="020B0503040502020203" pitchFamily="34" charset="0"/>
            </a:rPr>
            <a:t>Policy focus: Revenue, housing, education</a:t>
          </a:r>
        </a:p>
      </dsp:txBody>
      <dsp:txXfrm>
        <a:off x="40840" y="4175970"/>
        <a:ext cx="8398745" cy="7549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401CA-549C-4185-8ED7-8B3754DE53EF}">
      <dsp:nvSpPr>
        <dsp:cNvPr id="0" name=""/>
        <dsp:cNvSpPr/>
      </dsp:nvSpPr>
      <dsp:spPr>
        <a:xfrm rot="10800000">
          <a:off x="1876476" y="1601"/>
          <a:ext cx="6622843" cy="833265"/>
        </a:xfrm>
        <a:prstGeom prst="homePlate">
          <a:avLst/>
        </a:prstGeom>
        <a:solidFill>
          <a:srgbClr val="116DB7"/>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7447" tIns="87630" rIns="163576" bIns="87630" numCol="1" spcCol="1270" anchor="ctr" anchorCtr="0">
          <a:noAutofit/>
        </a:bodyPr>
        <a:lstStyle/>
        <a:p>
          <a:pPr marL="0" lvl="0" indent="0" algn="ctr" defTabSz="1022350">
            <a:lnSpc>
              <a:spcPct val="90000"/>
            </a:lnSpc>
            <a:spcBef>
              <a:spcPct val="0"/>
            </a:spcBef>
            <a:spcAft>
              <a:spcPct val="35000"/>
            </a:spcAft>
            <a:buNone/>
          </a:pPr>
          <a:r>
            <a:rPr lang="en-US" sz="2300" kern="1200"/>
            <a:t>Legislative Priorities Committee meeting to develop recommendations</a:t>
          </a:r>
        </a:p>
      </dsp:txBody>
      <dsp:txXfrm rot="10800000">
        <a:off x="2084792" y="1601"/>
        <a:ext cx="6414527" cy="833265"/>
      </dsp:txXfrm>
    </dsp:sp>
    <dsp:sp modelId="{AA4FD416-CE60-415B-9276-7A9DDD4C17D1}">
      <dsp:nvSpPr>
        <dsp:cNvPr id="0" name=""/>
        <dsp:cNvSpPr/>
      </dsp:nvSpPr>
      <dsp:spPr>
        <a:xfrm>
          <a:off x="909863" y="1601"/>
          <a:ext cx="833265" cy="833265"/>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1">
          <a:scrgbClr r="0" g="0" b="0"/>
        </a:fillRef>
        <a:effectRef idx="3">
          <a:scrgbClr r="0" g="0" b="0"/>
        </a:effectRef>
        <a:fontRef idx="minor"/>
      </dsp:style>
    </dsp:sp>
    <dsp:sp modelId="{E78121F8-DE51-47C5-BE58-B141E24957B0}">
      <dsp:nvSpPr>
        <dsp:cNvPr id="0" name=""/>
        <dsp:cNvSpPr/>
      </dsp:nvSpPr>
      <dsp:spPr>
        <a:xfrm rot="10800000">
          <a:off x="1876476" y="1083603"/>
          <a:ext cx="6622843" cy="833265"/>
        </a:xfrm>
        <a:prstGeom prst="homePlate">
          <a:avLst/>
        </a:prstGeom>
        <a:solidFill>
          <a:srgbClr val="116DB7"/>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7447" tIns="87630" rIns="163576" bIns="87630" numCol="1" spcCol="1270" anchor="ctr" anchorCtr="0">
          <a:noAutofit/>
        </a:bodyPr>
        <a:lstStyle/>
        <a:p>
          <a:pPr marL="0" lvl="0" indent="0" algn="ctr" defTabSz="1022350">
            <a:lnSpc>
              <a:spcPct val="90000"/>
            </a:lnSpc>
            <a:spcBef>
              <a:spcPct val="0"/>
            </a:spcBef>
            <a:spcAft>
              <a:spcPct val="35000"/>
            </a:spcAft>
            <a:buNone/>
          </a:pPr>
          <a:r>
            <a:rPr lang="en-US" sz="2300" kern="1200"/>
            <a:t>Member input</a:t>
          </a:r>
        </a:p>
      </dsp:txBody>
      <dsp:txXfrm rot="10800000">
        <a:off x="2084792" y="1083603"/>
        <a:ext cx="6414527" cy="833265"/>
      </dsp:txXfrm>
    </dsp:sp>
    <dsp:sp modelId="{62BD6C7D-6E0B-4554-8A96-E6986E19AD96}">
      <dsp:nvSpPr>
        <dsp:cNvPr id="0" name=""/>
        <dsp:cNvSpPr/>
      </dsp:nvSpPr>
      <dsp:spPr>
        <a:xfrm>
          <a:off x="909863" y="1083603"/>
          <a:ext cx="833265" cy="833265"/>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dsp:spPr>
      <dsp:style>
        <a:lnRef idx="0">
          <a:scrgbClr r="0" g="0" b="0"/>
        </a:lnRef>
        <a:fillRef idx="1">
          <a:scrgbClr r="0" g="0" b="0"/>
        </a:fillRef>
        <a:effectRef idx="3">
          <a:scrgbClr r="0" g="0" b="0"/>
        </a:effectRef>
        <a:fontRef idx="minor"/>
      </dsp:style>
    </dsp:sp>
    <dsp:sp modelId="{D1872D93-C220-4EE0-8142-C222A6E151BE}">
      <dsp:nvSpPr>
        <dsp:cNvPr id="0" name=""/>
        <dsp:cNvSpPr/>
      </dsp:nvSpPr>
      <dsp:spPr>
        <a:xfrm rot="10800000">
          <a:off x="1876476" y="2165604"/>
          <a:ext cx="6622843" cy="833265"/>
        </a:xfrm>
        <a:prstGeom prst="homePlate">
          <a:avLst/>
        </a:prstGeom>
        <a:solidFill>
          <a:srgbClr val="116DB7"/>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7447" tIns="87630" rIns="163576" bIns="87630" numCol="1" spcCol="1270" anchor="ctr" anchorCtr="0">
          <a:noAutofit/>
        </a:bodyPr>
        <a:lstStyle/>
        <a:p>
          <a:pPr marL="0" lvl="0" indent="0" algn="ctr" defTabSz="1022350">
            <a:lnSpc>
              <a:spcPct val="90000"/>
            </a:lnSpc>
            <a:spcBef>
              <a:spcPct val="0"/>
            </a:spcBef>
            <a:spcAft>
              <a:spcPct val="35000"/>
            </a:spcAft>
            <a:buNone/>
          </a:pPr>
          <a:r>
            <a:rPr lang="en-US" sz="2300" kern="1200"/>
            <a:t>August 18 Member update webinar</a:t>
          </a:r>
        </a:p>
      </dsp:txBody>
      <dsp:txXfrm rot="10800000">
        <a:off x="2084792" y="2165604"/>
        <a:ext cx="6414527" cy="833265"/>
      </dsp:txXfrm>
    </dsp:sp>
    <dsp:sp modelId="{195ADEA5-63AC-42C7-A443-256784A10C50}">
      <dsp:nvSpPr>
        <dsp:cNvPr id="0" name=""/>
        <dsp:cNvSpPr/>
      </dsp:nvSpPr>
      <dsp:spPr>
        <a:xfrm>
          <a:off x="909863" y="2165604"/>
          <a:ext cx="833265" cy="833265"/>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dsp:spPr>
      <dsp:style>
        <a:lnRef idx="0">
          <a:scrgbClr r="0" g="0" b="0"/>
        </a:lnRef>
        <a:fillRef idx="1">
          <a:scrgbClr r="0" g="0" b="0"/>
        </a:fillRef>
        <a:effectRef idx="3">
          <a:scrgbClr r="0" g="0" b="0"/>
        </a:effectRef>
        <a:fontRef idx="minor"/>
      </dsp:style>
    </dsp:sp>
    <dsp:sp modelId="{9B61D69D-9C23-48E4-B6CC-1DDD7BED857D}">
      <dsp:nvSpPr>
        <dsp:cNvPr id="0" name=""/>
        <dsp:cNvSpPr/>
      </dsp:nvSpPr>
      <dsp:spPr>
        <a:xfrm rot="10800000">
          <a:off x="1876476" y="3247605"/>
          <a:ext cx="6622843" cy="833265"/>
        </a:xfrm>
        <a:prstGeom prst="homePlate">
          <a:avLst/>
        </a:prstGeom>
        <a:solidFill>
          <a:srgbClr val="116DB7"/>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7447" tIns="87630" rIns="163576" bIns="87630" numCol="1" spcCol="1270" anchor="ctr" anchorCtr="0">
          <a:noAutofit/>
        </a:bodyPr>
        <a:lstStyle/>
        <a:p>
          <a:pPr marL="0" lvl="0" indent="0" algn="ctr" defTabSz="1022350">
            <a:lnSpc>
              <a:spcPct val="90000"/>
            </a:lnSpc>
            <a:spcBef>
              <a:spcPct val="0"/>
            </a:spcBef>
            <a:spcAft>
              <a:spcPct val="35000"/>
            </a:spcAft>
            <a:buNone/>
          </a:pPr>
          <a:r>
            <a:rPr lang="en-US" sz="2300" kern="1200"/>
            <a:t>September AWC Board will adopt the 2026 agenda</a:t>
          </a:r>
        </a:p>
      </dsp:txBody>
      <dsp:txXfrm rot="10800000">
        <a:off x="2084792" y="3247605"/>
        <a:ext cx="6414527" cy="833265"/>
      </dsp:txXfrm>
    </dsp:sp>
    <dsp:sp modelId="{AF0EB3A9-029F-4ABB-906D-E5DCE49220D6}">
      <dsp:nvSpPr>
        <dsp:cNvPr id="0" name=""/>
        <dsp:cNvSpPr/>
      </dsp:nvSpPr>
      <dsp:spPr>
        <a:xfrm>
          <a:off x="909863" y="3247605"/>
          <a:ext cx="833265" cy="833265"/>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81EC5E-963D-4529-AC04-E01EA9C372F0}"/>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4" name="Footer Placeholder 3">
            <a:extLst>
              <a:ext uri="{FF2B5EF4-FFF2-40B4-BE49-F238E27FC236}">
                <a16:creationId xmlns:a16="http://schemas.microsoft.com/office/drawing/2014/main" id="{787178B9-885B-4E52-A77E-AFDC0B22C5C4}"/>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12BF95E-4F62-4647-B1AB-05B944C54CF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ACF4F41-0E91-4D25-95B6-97E0D7691336}" type="slidenum">
              <a:rPr lang="en-US" smtClean="0"/>
              <a:t>‹#›</a:t>
            </a:fld>
            <a:endParaRPr lang="en-US"/>
          </a:p>
        </p:txBody>
      </p:sp>
    </p:spTree>
    <p:extLst>
      <p:ext uri="{BB962C8B-B14F-4D97-AF65-F5344CB8AC3E}">
        <p14:creationId xmlns:p14="http://schemas.microsoft.com/office/powerpoint/2010/main" val="3592748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5C3F9AE-B3B0-4FD2-8D87-AD3AA9D6434D}" type="datetimeFigureOut">
              <a:rPr lang="en-US" smtClean="0"/>
              <a:t>7/9/2025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265B13F-008E-4642-8A3C-AD13159DF362}" type="slidenum">
              <a:rPr lang="en-US" smtClean="0"/>
              <a:t>‹#›</a:t>
            </a:fld>
            <a:endParaRPr lang="en-US"/>
          </a:p>
        </p:txBody>
      </p:sp>
    </p:spTree>
    <p:extLst>
      <p:ext uri="{BB962C8B-B14F-4D97-AF65-F5344CB8AC3E}">
        <p14:creationId xmlns:p14="http://schemas.microsoft.com/office/powerpoint/2010/main" val="2146954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65B13F-008E-4642-8A3C-AD13159DF362}" type="slidenum">
              <a:rPr lang="en-US" smtClean="0"/>
              <a:t>1</a:t>
            </a:fld>
            <a:endParaRPr lang="en-US"/>
          </a:p>
        </p:txBody>
      </p:sp>
    </p:spTree>
    <p:extLst>
      <p:ext uri="{BB962C8B-B14F-4D97-AF65-F5344CB8AC3E}">
        <p14:creationId xmlns:p14="http://schemas.microsoft.com/office/powerpoint/2010/main" val="4267178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defTabSz="931774">
              <a:lnSpc>
                <a:spcPct val="90000"/>
              </a:lnSpc>
              <a:spcBef>
                <a:spcPts val="1019"/>
              </a:spcBef>
              <a:buFont typeface="Arial"/>
              <a:buChar char="•"/>
              <a:defRPr/>
            </a:pPr>
            <a:endParaRPr lang="en-US"/>
          </a:p>
          <a:p>
            <a:pPr marL="291179" indent="-291179">
              <a:lnSpc>
                <a:spcPct val="90000"/>
              </a:lnSpc>
              <a:spcBef>
                <a:spcPts val="1019"/>
              </a:spcBef>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C265B13F-008E-4642-8A3C-AD13159DF362}" type="slidenum">
              <a:rPr lang="en-US" smtClean="0"/>
              <a:t>13</a:t>
            </a:fld>
            <a:endParaRPr lang="en-US"/>
          </a:p>
        </p:txBody>
      </p:sp>
    </p:spTree>
    <p:extLst>
      <p:ext uri="{BB962C8B-B14F-4D97-AF65-F5344CB8AC3E}">
        <p14:creationId xmlns:p14="http://schemas.microsoft.com/office/powerpoint/2010/main" val="4065365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SB 5161 &amp; SB 5801 </a:t>
            </a:r>
            <a:r>
              <a:rPr lang="en-US" b="0"/>
              <a:t>are the Transportation appropriations and resources bills, respectively. The latter included a 6-cent gas tax increase with 2.5% of the increase going to cities, which is estimated to bring cities some $36.2 million over three biennia.</a:t>
            </a:r>
          </a:p>
          <a:p>
            <a:endParaRPr lang="en-US" b="1"/>
          </a:p>
          <a:p>
            <a:r>
              <a:rPr lang="en-US" b="1"/>
              <a:t>SB 5595</a:t>
            </a:r>
            <a:r>
              <a:rPr lang="en-US"/>
              <a:t> expands city authority to designate nonarterial highways as a “shared street,” to facilitate shared use by pedestrians, bicyclists, and vehicular traffic. </a:t>
            </a:r>
            <a:endParaRPr lang="en-US">
              <a:ea typeface="Calibri"/>
              <a:cs typeface="Calibri"/>
            </a:endParaRPr>
          </a:p>
          <a:p>
            <a:endParaRPr lang="en-US" b="1">
              <a:ea typeface="Calibri"/>
              <a:cs typeface="Calibri"/>
            </a:endParaRPr>
          </a:p>
          <a:p>
            <a:pPr>
              <a:defRPr/>
            </a:pPr>
            <a:r>
              <a:rPr lang="en-US" b="1"/>
              <a:t>HB 1733 </a:t>
            </a:r>
            <a:r>
              <a:rPr lang="en-US"/>
              <a:t>puts the owners of public projects that displace a farm or small business on the hook to reimburse up to $200,000 in relocation costs, up from $50,000, with a fixed two percent annual increase in the maximum payment. However, state agencies’ payments are limited to $100,000 until 2030.</a:t>
            </a:r>
          </a:p>
          <a:p>
            <a:endParaRPr lang="en-US">
              <a:ea typeface="Calibri"/>
              <a:cs typeface="Calibri"/>
            </a:endParaRPr>
          </a:p>
          <a:p>
            <a:r>
              <a:rPr lang="en-US" b="1"/>
              <a:t>HB 1774</a:t>
            </a:r>
            <a:r>
              <a:rPr lang="en-US"/>
              <a:t> allows WSDOT – when it considers leasing any unused land that it holds for highways to an entity for use as a "community purpose" – to note the social, environmental, or economic benefits of that use in determining whether the lessee is giving adequate consideration for the lease. A "community purpose" is a public benefit purpose such as housing, housing assistance, shelter programs, parks, enhanced public spaces, public recreation, salmon habitat restoration, or public transportation.</a:t>
            </a:r>
            <a:endParaRPr lang="en-US">
              <a:ea typeface="Calibri"/>
              <a:cs typeface="Calibri"/>
            </a:endParaRPr>
          </a:p>
          <a:p>
            <a:endParaRPr lang="en-US" b="1"/>
          </a:p>
          <a:p>
            <a:r>
              <a:rPr lang="en-US" b="1"/>
              <a:t>HB 1921 </a:t>
            </a:r>
            <a:r>
              <a:rPr lang="en-US"/>
              <a:t>establishes a road usage charge of 2.6 cents per mile. Similarly, the House Transportation chair’s proposed budget charged an annual highway use fee based on a vehicle’s combined fuel economy rating (MPG), with higher fees for more-efficient vehicles and an exclusion for battery electric and hybrid vehicles. Neither proposal advanced.</a:t>
            </a:r>
          </a:p>
          <a:p>
            <a:r>
              <a:rPr lang="en-US"/>
              <a:t> </a:t>
            </a:r>
            <a:endParaRPr lang="en-US">
              <a:ea typeface="Calibri"/>
              <a:cs typeface="Calibri"/>
            </a:endParaRPr>
          </a:p>
          <a:p>
            <a:r>
              <a:rPr lang="en-US" b="1"/>
              <a:t>SB 5374</a:t>
            </a:r>
            <a:r>
              <a:rPr lang="en-US"/>
              <a:t> requires counties and cities planning under the Growth Management Act (GMA) to engage with impacted tribal governments when preparing transportation plans. Given unanimous Senate passage, the bill is likely to return next session.</a:t>
            </a:r>
            <a:endParaRPr lang="en-US">
              <a:ea typeface="Calibri"/>
              <a:cs typeface="Calibri"/>
            </a:endParaRPr>
          </a:p>
        </p:txBody>
      </p:sp>
      <p:sp>
        <p:nvSpPr>
          <p:cNvPr id="4" name="Slide Number Placeholder 3"/>
          <p:cNvSpPr>
            <a:spLocks noGrp="1"/>
          </p:cNvSpPr>
          <p:nvPr>
            <p:ph type="sldNum" sz="quarter" idx="5"/>
          </p:nvPr>
        </p:nvSpPr>
        <p:spPr/>
        <p:txBody>
          <a:bodyPr/>
          <a:lstStyle/>
          <a:p>
            <a:fld id="{C265B13F-008E-4642-8A3C-AD13159DF362}" type="slidenum">
              <a:rPr lang="en-US" smtClean="0"/>
              <a:t>14</a:t>
            </a:fld>
            <a:endParaRPr lang="en-US"/>
          </a:p>
        </p:txBody>
      </p:sp>
    </p:spTree>
    <p:extLst>
      <p:ext uri="{BB962C8B-B14F-4D97-AF65-F5344CB8AC3E}">
        <p14:creationId xmlns:p14="http://schemas.microsoft.com/office/powerpoint/2010/main" val="244594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HB 1934 is the big one here – it expands the existing PRA exemption for workplace harassment and discrimination records. Current law only requires redaction of names of people involved in an investigation, the bill will also require redaction of other personally identifying information. </a:t>
            </a:r>
          </a:p>
          <a:p>
            <a:endParaRPr lang="en-US"/>
          </a:p>
          <a:p>
            <a:r>
              <a:rPr lang="en-US"/>
              <a:t>Floor amendment: Creates a redaction exemption for complaints made by elected officials. After the investigation is complete and the complainant has been notified of the outcome of the investigation, if an elected government official is a complainant, the name and title of such elected government official shall not be redacted from the investigatory records.</a:t>
            </a:r>
            <a:endParaRPr lang="en-US">
              <a:cs typeface="Calibri"/>
            </a:endParaRPr>
          </a:p>
        </p:txBody>
      </p:sp>
      <p:sp>
        <p:nvSpPr>
          <p:cNvPr id="4" name="Slide Number Placeholder 3"/>
          <p:cNvSpPr>
            <a:spLocks noGrp="1"/>
          </p:cNvSpPr>
          <p:nvPr>
            <p:ph type="sldNum" sz="quarter" idx="5"/>
          </p:nvPr>
        </p:nvSpPr>
        <p:spPr/>
        <p:txBody>
          <a:bodyPr/>
          <a:lstStyle/>
          <a:p>
            <a:fld id="{C265B13F-008E-4642-8A3C-AD13159DF362}" type="slidenum">
              <a:rPr lang="en-US" smtClean="0"/>
              <a:t>15</a:t>
            </a:fld>
            <a:endParaRPr lang="en-US"/>
          </a:p>
        </p:txBody>
      </p:sp>
    </p:spTree>
    <p:extLst>
      <p:ext uri="{BB962C8B-B14F-4D97-AF65-F5344CB8AC3E}">
        <p14:creationId xmlns:p14="http://schemas.microsoft.com/office/powerpoint/2010/main" val="3590602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a:ea typeface="+mn-lt"/>
                <a:cs typeface="+mn-lt"/>
              </a:rPr>
              <a:t>HB 1213</a:t>
            </a:r>
            <a:r>
              <a:rPr lang="en-US">
                <a:ea typeface="+mn-lt"/>
                <a:cs typeface="+mn-lt"/>
              </a:rPr>
              <a:t> - Lowers eligibility requirements and increases job protections for Paid Family Medical Leave, with phase in for small employers. Allows concurrent PFML and FMLA leave</a:t>
            </a:r>
          </a:p>
          <a:p>
            <a:pPr defTabSz="931774">
              <a:defRPr/>
            </a:pPr>
            <a:endParaRPr lang="en-US" b="1">
              <a:ea typeface="+mn-lt"/>
              <a:cs typeface="+mn-lt"/>
            </a:endParaRPr>
          </a:p>
          <a:p>
            <a:pPr defTabSz="931774">
              <a:defRPr/>
            </a:pPr>
            <a:r>
              <a:rPr lang="en-US" b="1">
                <a:ea typeface="+mn-lt"/>
                <a:cs typeface="+mn-lt"/>
              </a:rPr>
              <a:t>HB 1308 </a:t>
            </a:r>
            <a:r>
              <a:rPr lang="en-US">
                <a:ea typeface="+mn-lt"/>
                <a:cs typeface="+mn-lt"/>
              </a:rPr>
              <a:t>– Public employers will need to treat “personnel record” requests from employees or former employees as they would PRA requests, subject to the PRA’s timelines, enforcement mechanisms, and penalties. </a:t>
            </a:r>
          </a:p>
          <a:p>
            <a:endParaRPr lang="en-US" b="1">
              <a:ea typeface="Calibri"/>
              <a:cs typeface="Calibri"/>
            </a:endParaRPr>
          </a:p>
          <a:p>
            <a:r>
              <a:rPr lang="en-US" b="1">
                <a:ea typeface="Calibri"/>
                <a:cs typeface="Calibri"/>
              </a:rPr>
              <a:t>HB 1821</a:t>
            </a:r>
            <a:r>
              <a:rPr lang="en-US" b="0">
                <a:ea typeface="Calibri"/>
                <a:cs typeface="Calibri"/>
              </a:rPr>
              <a:t> - </a:t>
            </a:r>
            <a:r>
              <a:rPr lang="en-US"/>
              <a:t>Expands the definition of "interested party" to include joint labor-management cooperation committees and requires L&amp;I to provide a copy of an employer’s certified payroll records to an interested party for the purposes of enforcing prevailing wage requirements.</a:t>
            </a:r>
            <a:endParaRPr lang="en-US" b="1">
              <a:ea typeface="Calibri"/>
              <a:cs typeface="Calibri"/>
            </a:endParaRPr>
          </a:p>
          <a:p>
            <a:endParaRPr lang="en-US" b="1">
              <a:ea typeface="Calibri"/>
              <a:cs typeface="Calibri"/>
            </a:endParaRPr>
          </a:p>
          <a:p>
            <a:r>
              <a:rPr lang="en-US" b="1">
                <a:ea typeface="Calibri"/>
                <a:cs typeface="Calibri"/>
              </a:rPr>
              <a:t>SB 5040</a:t>
            </a:r>
            <a:r>
              <a:rPr lang="en-US">
                <a:ea typeface="Calibri"/>
                <a:cs typeface="Calibri"/>
              </a:rPr>
              <a:t> - Gives police at small cities and towns with less than 2,500 population access to interest arbitration. May raise costs for certain small city police departments. </a:t>
            </a:r>
          </a:p>
          <a:p>
            <a:pPr defTabSz="931774">
              <a:defRPr/>
            </a:pPr>
            <a:endParaRPr lang="en-US" b="1">
              <a:ea typeface="+mn-lt"/>
              <a:cs typeface="+mn-lt"/>
            </a:endParaRPr>
          </a:p>
          <a:p>
            <a:pPr defTabSz="931774">
              <a:defRPr/>
            </a:pPr>
            <a:r>
              <a:rPr lang="en-US" b="1">
                <a:ea typeface="+mn-lt"/>
                <a:cs typeface="+mn-lt"/>
              </a:rPr>
              <a:t>SB 5503 </a:t>
            </a:r>
            <a:r>
              <a:rPr lang="en-US">
                <a:ea typeface="+mn-lt"/>
                <a:cs typeface="+mn-lt"/>
              </a:rPr>
              <a:t>– Bill primarily deals with collective bargaining unit formation and PERC hearing procedures. Contains provision prohibiting grievance settlements from requiring employee to waive rights to future claims under state or federal law. Significantly undermines incentive for public employers to offer settlements in grievance cases. </a:t>
            </a:r>
          </a:p>
          <a:p>
            <a:endParaRPr lang="en-US">
              <a:ea typeface="Calibri"/>
              <a:cs typeface="Calibri"/>
            </a:endParaRPr>
          </a:p>
          <a:p>
            <a:endParaRPr lang="en-US" b="1">
              <a:solidFill>
                <a:srgbClr val="FFB71B"/>
              </a:solidFill>
              <a:ea typeface="+mn-lt"/>
              <a:cs typeface="+mn-lt"/>
            </a:endParaRPr>
          </a:p>
          <a:p>
            <a:pPr defTabSz="931774">
              <a:defRPr/>
            </a:pPr>
            <a:r>
              <a:rPr lang="en-US" b="1">
                <a:solidFill>
                  <a:srgbClr val="FFB71B"/>
                </a:solidFill>
                <a:ea typeface="+mn-lt"/>
                <a:cs typeface="+mn-lt"/>
              </a:rPr>
              <a:t>Pending</a:t>
            </a:r>
            <a:endParaRPr lang="en-US" b="1">
              <a:ea typeface="+mn-lt"/>
              <a:cs typeface="+mn-lt"/>
            </a:endParaRPr>
          </a:p>
          <a:p>
            <a:r>
              <a:rPr lang="en-US" b="1">
                <a:ea typeface="+mn-lt"/>
                <a:cs typeface="+mn-lt"/>
              </a:rPr>
              <a:t>SB 5041</a:t>
            </a:r>
            <a:r>
              <a:rPr lang="en-US">
                <a:ea typeface="+mn-lt"/>
                <a:cs typeface="+mn-lt"/>
              </a:rPr>
              <a:t> - Allows striking workers to collect unemployment insurance for up to 4 weeks. Requires final judgment declaring strike illegal (like with public sector workers) to decline or require repayment of benefits. Conference committee.</a:t>
            </a:r>
          </a:p>
          <a:p>
            <a:endParaRPr lang="en-US">
              <a:ea typeface="+mn-lt"/>
              <a:cs typeface="+mn-lt"/>
            </a:endParaRPr>
          </a:p>
          <a:p>
            <a:r>
              <a:rPr lang="en-US" b="1">
                <a:ea typeface="+mn-lt"/>
                <a:cs typeface="+mn-lt"/>
              </a:rPr>
              <a:t>Did not pass</a:t>
            </a:r>
          </a:p>
          <a:p>
            <a:r>
              <a:rPr lang="en-US" b="1">
                <a:ea typeface="+mn-lt"/>
                <a:cs typeface="+mn-lt"/>
              </a:rPr>
              <a:t>HB 1622 </a:t>
            </a:r>
            <a:r>
              <a:rPr lang="en-US">
                <a:ea typeface="+mn-lt"/>
                <a:cs typeface="+mn-lt"/>
              </a:rPr>
              <a:t>– requires collective bargaining over the management decision to adopt AI technology, not just the impacts of such decisions as is current law. We expect this bill to return next year. </a:t>
            </a:r>
          </a:p>
          <a:p>
            <a:endParaRPr lang="en-US">
              <a:cs typeface="Calibri"/>
            </a:endParaRPr>
          </a:p>
        </p:txBody>
      </p:sp>
      <p:sp>
        <p:nvSpPr>
          <p:cNvPr id="4" name="Slide Number Placeholder 3"/>
          <p:cNvSpPr>
            <a:spLocks noGrp="1"/>
          </p:cNvSpPr>
          <p:nvPr>
            <p:ph type="sldNum" sz="quarter" idx="5"/>
          </p:nvPr>
        </p:nvSpPr>
        <p:spPr/>
        <p:txBody>
          <a:bodyPr/>
          <a:lstStyle/>
          <a:p>
            <a:fld id="{C265B13F-008E-4642-8A3C-AD13159DF362}" type="slidenum">
              <a:rPr lang="en-US" smtClean="0"/>
              <a:t>16</a:t>
            </a:fld>
            <a:endParaRPr lang="en-US"/>
          </a:p>
        </p:txBody>
      </p:sp>
    </p:spTree>
    <p:extLst>
      <p:ext uri="{BB962C8B-B14F-4D97-AF65-F5344CB8AC3E}">
        <p14:creationId xmlns:p14="http://schemas.microsoft.com/office/powerpoint/2010/main" val="1866551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65B13F-008E-4642-8A3C-AD13159DF362}" type="slidenum">
              <a:rPr lang="en-US" smtClean="0"/>
              <a:t>17</a:t>
            </a:fld>
            <a:endParaRPr lang="en-US"/>
          </a:p>
        </p:txBody>
      </p:sp>
    </p:spTree>
    <p:extLst>
      <p:ext uri="{BB962C8B-B14F-4D97-AF65-F5344CB8AC3E}">
        <p14:creationId xmlns:p14="http://schemas.microsoft.com/office/powerpoint/2010/main" val="3200176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a:ea typeface="Calibri" panose="020F0502020204030204"/>
                <a:cs typeface="Calibri"/>
              </a:rPr>
              <a:t>HB 1201 – Requires that local governments update their comprehensive emergency management plans to include provisions for sheltering pets during emergencies. Does include a "to the extent practicable" clause to help relieve some pressure. Bill also requires local governments to provide emergency preparedness information regarding pets on their websites.</a:t>
            </a:r>
          </a:p>
          <a:p>
            <a:endParaRPr lang="en-US">
              <a:ea typeface="Calibri" panose="020F0502020204030204"/>
              <a:cs typeface="Calibri"/>
            </a:endParaRPr>
          </a:p>
          <a:p>
            <a:r>
              <a:rPr lang="en-US">
                <a:ea typeface="Calibri" panose="020F0502020204030204"/>
                <a:cs typeface="Calibri"/>
              </a:rPr>
              <a:t>HB 1515 – Exciting bill that would allow cities to establish expanded outdoor alcohol services areas within their community. LCB will be the regulatory body overseeing the approval of libation zones. While the bill was brought forward to help communities prepare for the World Cup, libation zones can be utilized for different events (art walk, summer events, holiday events, etc.). Some reporting and public safety requirements for cities that do establish libation zones. </a:t>
            </a:r>
          </a:p>
          <a:p>
            <a:endParaRPr lang="en-US">
              <a:ea typeface="Calibri" panose="020F0502020204030204"/>
              <a:cs typeface="Calibri"/>
            </a:endParaRPr>
          </a:p>
          <a:p>
            <a:r>
              <a:rPr lang="en-US">
                <a:ea typeface="Calibri" panose="020F0502020204030204"/>
                <a:cs typeface="Calibri"/>
              </a:rPr>
              <a:t>HB 1573 – Expands timing window for oaths from the regularly scheduled meeting of the governing body prior to taking office or up to 10 days prior to taking office TO  after certification and the day before taking office.</a:t>
            </a:r>
          </a:p>
          <a:p>
            <a:endParaRPr lang="en-US">
              <a:ea typeface="Calibri" panose="020F0502020204030204"/>
              <a:cs typeface="Calibri"/>
            </a:endParaRPr>
          </a:p>
          <a:p>
            <a:r>
              <a:rPr lang="en-US">
                <a:ea typeface="Calibri" panose="020F0502020204030204"/>
                <a:cs typeface="Calibri"/>
              </a:rPr>
              <a:t>HB 1811 – Bill codifies the definition of 'co-response'. The goal of this new definition is to help cement co-response as an official recognized form of alternative response and help co-responders better integrate into the 988 and 911 systems.</a:t>
            </a:r>
          </a:p>
          <a:p>
            <a:endParaRPr lang="en-US" b="1">
              <a:ea typeface="Calibri" panose="020F0502020204030204"/>
              <a:cs typeface="Calibri"/>
            </a:endParaRPr>
          </a:p>
          <a:p>
            <a:r>
              <a:rPr lang="en-US" b="1">
                <a:ea typeface="Calibri" panose="020F0502020204030204"/>
                <a:cs typeface="Calibri"/>
              </a:rPr>
              <a:t>Did not pass:</a:t>
            </a:r>
          </a:p>
          <a:p>
            <a:r>
              <a:rPr lang="en-US">
                <a:ea typeface="Calibri" panose="020F0502020204030204"/>
                <a:cs typeface="Calibri"/>
              </a:rPr>
              <a:t>HB 1710 – required certain jurisdictions to get VRA “preclearance” from the state before taking certain actions that could impact voting districts or elections. Contained very broad definition for “covered jurisdictions” and “covered conduct” that would have captured many cities for circumstances outside their control, and captured many city actions that typically are not taken with elections in mind.</a:t>
            </a:r>
          </a:p>
          <a:p>
            <a:endParaRPr lang="en-US">
              <a:ea typeface="Calibri" panose="020F0502020204030204"/>
              <a:cs typeface="Calibri"/>
            </a:endParaRPr>
          </a:p>
          <a:p>
            <a:r>
              <a:rPr lang="en-US">
                <a:ea typeface="Calibri" panose="020F0502020204030204"/>
                <a:cs typeface="Calibri"/>
              </a:rPr>
              <a:t>HB 1750 – Expanded the definition of VRA “abridgement” claims and “dilution” claims, and AWC was concerned that the broad definitions used would simply result in more civil actions against cities. </a:t>
            </a:r>
          </a:p>
          <a:p>
            <a:endParaRPr lang="en-US">
              <a:ea typeface="Calibri" panose="020F0502020204030204"/>
              <a:cs typeface="Calibri"/>
            </a:endParaRPr>
          </a:p>
        </p:txBody>
      </p:sp>
      <p:sp>
        <p:nvSpPr>
          <p:cNvPr id="4" name="Slide Number Placeholder 3"/>
          <p:cNvSpPr>
            <a:spLocks noGrp="1"/>
          </p:cNvSpPr>
          <p:nvPr>
            <p:ph type="sldNum" sz="quarter" idx="5"/>
          </p:nvPr>
        </p:nvSpPr>
        <p:spPr/>
        <p:txBody>
          <a:bodyPr/>
          <a:lstStyle/>
          <a:p>
            <a:fld id="{C265B13F-008E-4642-8A3C-AD13159DF362}" type="slidenum">
              <a:rPr lang="en-US" smtClean="0"/>
              <a:t>18</a:t>
            </a:fld>
            <a:endParaRPr lang="en-US"/>
          </a:p>
        </p:txBody>
      </p:sp>
    </p:spTree>
    <p:extLst>
      <p:ext uri="{BB962C8B-B14F-4D97-AF65-F5344CB8AC3E}">
        <p14:creationId xmlns:p14="http://schemas.microsoft.com/office/powerpoint/2010/main" val="1941755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SB 5627</a:t>
            </a:r>
            <a:r>
              <a:rPr lang="en-US">
                <a:ea typeface="Calibri"/>
                <a:cs typeface="Calibri"/>
              </a:rPr>
              <a:t> – </a:t>
            </a:r>
            <a:r>
              <a:rPr lang="en-US"/>
              <a:t>Addresses long-standing concerns from the excavator community and encourages the adoption of best practices for locating, marking, and excavating. AWC participated in a stakeholder group that did a significant amount of negotiating and came to many compromises with excavator reps. Big takeaways:</a:t>
            </a:r>
            <a:endParaRPr lang="en-US">
              <a:ea typeface="Calibri"/>
              <a:cs typeface="Calibri"/>
            </a:endParaRPr>
          </a:p>
          <a:p>
            <a:pPr marL="640080" lvl="1" indent="-174625">
              <a:buFont typeface="Arial" panose="020B0604020202020204" pitchFamily="34" charset="0"/>
              <a:buChar char="•"/>
            </a:pPr>
            <a:r>
              <a:rPr lang="en-US" b="0" i="0">
                <a:solidFill>
                  <a:srgbClr val="000000"/>
                </a:solidFill>
                <a:effectLst/>
                <a:latin typeface="Myriad Pro"/>
              </a:rPr>
              <a:t>Excavators must physically mark the boundary of the excavation area with white lining or white pin flags and provide notice through the locate service of the “work-to-begin date,” at least 2 full business days and no more than 10 full business days after the notice is given.</a:t>
            </a:r>
          </a:p>
          <a:p>
            <a:pPr marL="1106170" lvl="2" indent="-174625">
              <a:buFont typeface="Arial" panose="020B0604020202020204" pitchFamily="34" charset="0"/>
              <a:buChar char="•"/>
            </a:pPr>
            <a:r>
              <a:rPr lang="en-US" b="0" i="0">
                <a:solidFill>
                  <a:srgbClr val="000000"/>
                </a:solidFill>
                <a:effectLst/>
                <a:latin typeface="Myriad Pro"/>
              </a:rPr>
              <a:t>Change from current law: if boundary marking is infeasible, the excavator must notify the utility electronically (currently the excavator must communicate directly with the affected facility).</a:t>
            </a:r>
          </a:p>
          <a:p>
            <a:pPr marL="640080" lvl="1" indent="-174625" defTabSz="931774">
              <a:buFont typeface="Arial" panose="020B0604020202020204" pitchFamily="34" charset="0"/>
              <a:buChar char="•"/>
              <a:defRPr/>
            </a:pPr>
            <a:r>
              <a:rPr lang="en-US"/>
              <a:t>Utility owners must provide positive response to excavators, meaning operators must </a:t>
            </a:r>
            <a:r>
              <a:rPr lang="en-US" b="0" i="0">
                <a:solidFill>
                  <a:srgbClr val="000000"/>
                </a:solidFill>
                <a:effectLst/>
                <a:latin typeface="Myriad Pro"/>
              </a:rPr>
              <a:t>notify the one-number locator service confirming that the utility has completed marking or has provided </a:t>
            </a:r>
            <a:r>
              <a:rPr lang="en-US" b="0" i="1">
                <a:solidFill>
                  <a:srgbClr val="000000"/>
                </a:solidFill>
                <a:effectLst/>
                <a:latin typeface="Myriad Pro"/>
              </a:rPr>
              <a:t>available</a:t>
            </a:r>
            <a:r>
              <a:rPr lang="en-US" b="0" i="0">
                <a:solidFill>
                  <a:srgbClr val="000000"/>
                </a:solidFill>
                <a:effectLst/>
                <a:latin typeface="Myriad Pro"/>
              </a:rPr>
              <a:t> information regarding unlocatable facilities.</a:t>
            </a:r>
            <a:endParaRPr lang="en-US" b="0" i="0">
              <a:solidFill>
                <a:schemeClr val="tx1"/>
              </a:solidFill>
              <a:effectLst/>
              <a:latin typeface="+mn-lt"/>
              <a:ea typeface="Calibri" panose="020F0502020204030204"/>
              <a:cs typeface="Calibri" panose="020F0502020204030204"/>
            </a:endParaRPr>
          </a:p>
          <a:p>
            <a:pPr marL="640080" lvl="1" indent="-174625" defTabSz="931774">
              <a:buFont typeface="Arial" panose="020B0604020202020204" pitchFamily="34" charset="0"/>
              <a:buChar char="•"/>
              <a:defRPr/>
            </a:pPr>
            <a:r>
              <a:rPr lang="en-US" b="0" i="0">
                <a:solidFill>
                  <a:srgbClr val="000000"/>
                </a:solidFill>
                <a:effectLst/>
                <a:latin typeface="Myriad Pro"/>
              </a:rPr>
              <a:t>The one-number locator service, currently administered through telephone, must create and maintain a web-based platform that provides the same services as the phone service.</a:t>
            </a:r>
          </a:p>
          <a:p>
            <a:pPr marL="640080" lvl="1" indent="-174625" defTabSz="931774">
              <a:buFont typeface="Arial" panose="020B0604020202020204" pitchFamily="34" charset="0"/>
              <a:buChar char="•"/>
              <a:defRPr/>
            </a:pPr>
            <a:r>
              <a:rPr lang="en-US" b="0" i="0">
                <a:solidFill>
                  <a:srgbClr val="000000"/>
                </a:solidFill>
                <a:effectLst/>
                <a:latin typeface="Myriad Pro"/>
              </a:rPr>
              <a:t>General contractors may provide notice on behalf of the excavator and may list multiple excavators on a single notice (but must provide contact information and a unique confirmation code for each excavator listed).</a:t>
            </a:r>
            <a:endParaRPr lang="en-US" b="1">
              <a:ea typeface="Calibri"/>
              <a:cs typeface="Calibri"/>
            </a:endParaRPr>
          </a:p>
          <a:p>
            <a:pPr defTabSz="931774">
              <a:defRPr/>
            </a:pPr>
            <a:endParaRPr lang="en-US" b="1">
              <a:ea typeface="Calibri"/>
              <a:cs typeface="Calibri"/>
            </a:endParaRPr>
          </a:p>
          <a:p>
            <a:r>
              <a:rPr lang="en-US" b="1">
                <a:ea typeface="Calibri"/>
                <a:cs typeface="Calibri"/>
              </a:rPr>
              <a:t>HB 1549 </a:t>
            </a:r>
            <a:r>
              <a:rPr lang="en-US">
                <a:ea typeface="Calibri"/>
                <a:cs typeface="Calibri"/>
              </a:rPr>
              <a:t>– </a:t>
            </a:r>
            <a:r>
              <a:rPr lang="en-US"/>
              <a:t>Updates the state’s criteria for determining a “responsible bidder” on PWs project bids.</a:t>
            </a:r>
            <a:endParaRPr lang="en-US">
              <a:ea typeface="Calibri"/>
              <a:cs typeface="Calibri"/>
            </a:endParaRPr>
          </a:p>
          <a:p>
            <a:pPr marL="640080" lvl="1" indent="-174625">
              <a:buFont typeface="Arial" panose="020B0604020202020204" pitchFamily="34" charset="0"/>
              <a:buChar char="•"/>
            </a:pPr>
            <a:r>
              <a:rPr lang="en-US"/>
              <a:t>Now, to qualify as a responsible bidder, bidders must have:</a:t>
            </a:r>
            <a:endParaRPr lang="en-US">
              <a:ea typeface="Calibri"/>
              <a:cs typeface="Calibri"/>
            </a:endParaRPr>
          </a:p>
          <a:p>
            <a:pPr marL="1106170" lvl="2" indent="-174625">
              <a:buFont typeface="Arial" panose="020B0604020202020204" pitchFamily="34" charset="0"/>
              <a:buChar char="•"/>
            </a:pPr>
            <a:r>
              <a:rPr lang="en-US" b="0" i="0">
                <a:solidFill>
                  <a:srgbClr val="000000"/>
                </a:solidFill>
                <a:effectLst/>
                <a:latin typeface="Myriad Pro"/>
              </a:rPr>
              <a:t>Completed at least one public works project within the previous three years and not been cited for violating responsible bidder criteria or prevailing wage law within that time period; OR</a:t>
            </a:r>
          </a:p>
          <a:p>
            <a:pPr marL="1106170" lvl="2" indent="-174625">
              <a:buFont typeface="Arial" panose="020B0604020202020204" pitchFamily="34" charset="0"/>
              <a:buChar char="•"/>
            </a:pPr>
            <a:r>
              <a:rPr lang="en-US" b="0" i="0">
                <a:solidFill>
                  <a:srgbClr val="000000"/>
                </a:solidFill>
                <a:effectLst/>
                <a:latin typeface="Myriad Pro"/>
              </a:rPr>
              <a:t>Have at least one employee or officer that has received the state’s required training in the previous three years.</a:t>
            </a:r>
          </a:p>
          <a:p>
            <a:pPr marL="640080" lvl="1" indent="-174625">
              <a:buFont typeface="Arial" panose="020B0604020202020204" pitchFamily="34" charset="0"/>
              <a:buChar char="•"/>
            </a:pPr>
            <a:r>
              <a:rPr lang="en-US" b="0" i="0">
                <a:solidFill>
                  <a:srgbClr val="000000"/>
                </a:solidFill>
                <a:effectLst/>
                <a:latin typeface="Myriad Pro"/>
              </a:rPr>
              <a:t>Bidders must submit an apprentice utilization plan to the awarding agency before receiving the notice to proceed. Contracting agencies may exempt bidders from the requirement.</a:t>
            </a:r>
          </a:p>
          <a:p>
            <a:pPr marL="640080" lvl="1" indent="-174625" defTabSz="931774">
              <a:buFont typeface="Arial" panose="020B0604020202020204" pitchFamily="34" charset="0"/>
              <a:buChar char="•"/>
              <a:defRPr/>
            </a:pPr>
            <a:r>
              <a:rPr lang="en-US" b="0" i="0">
                <a:solidFill>
                  <a:srgbClr val="000000"/>
                </a:solidFill>
                <a:effectLst/>
                <a:latin typeface="Myriad Pro"/>
              </a:rPr>
              <a:t>L&amp;I must develop an apprenticeship utilization plan template, make it available to awarding agencies and bidders, and publish it on L&amp;I’s website.</a:t>
            </a:r>
          </a:p>
          <a:p>
            <a:pPr>
              <a:spcAft>
                <a:spcPts val="764"/>
              </a:spcAft>
            </a:pPr>
            <a:endParaRPr lang="en-US" b="1">
              <a:ea typeface="Calibri"/>
              <a:cs typeface="Calibri"/>
            </a:endParaRPr>
          </a:p>
          <a:p>
            <a:pPr>
              <a:spcAft>
                <a:spcPts val="764"/>
              </a:spcAft>
            </a:pPr>
            <a:r>
              <a:rPr lang="en-US" b="1">
                <a:ea typeface="Calibri"/>
                <a:cs typeface="Calibri"/>
              </a:rPr>
              <a:t>HB 1633 </a:t>
            </a:r>
            <a:r>
              <a:rPr lang="en-US">
                <a:ea typeface="Calibri"/>
                <a:cs typeface="Calibri"/>
              </a:rPr>
              <a:t>– </a:t>
            </a:r>
            <a:r>
              <a:rPr lang="en-US" b="0" i="0">
                <a:solidFill>
                  <a:srgbClr val="000000"/>
                </a:solidFill>
                <a:effectLst/>
                <a:latin typeface="Myriad Pro"/>
              </a:rPr>
              <a:t>Essentially a technical fix bill that cleans up a loophole and increases transparency in the bidding process  </a:t>
            </a:r>
          </a:p>
          <a:p>
            <a:pPr marL="640080" lvl="1" indent="-174625">
              <a:spcAft>
                <a:spcPts val="764"/>
              </a:spcAft>
              <a:buFont typeface="Arial" panose="020B0604020202020204" pitchFamily="34" charset="0"/>
              <a:buChar char="•"/>
            </a:pPr>
            <a:r>
              <a:rPr lang="en-US" b="0" i="0">
                <a:solidFill>
                  <a:srgbClr val="000000"/>
                </a:solidFill>
                <a:effectLst/>
                <a:latin typeface="Myriad Pro"/>
              </a:rPr>
              <a:t>Requires that prime contractors, at the time that they bid on a project costing $1 million or more, verify in the bidding documents that any subcontractor they’ve subcontracted to perform HVAC, plumbing, or electrical work on the project are licensed for that work. The contractor may also name itself to do that work if it is licensed to do so.</a:t>
            </a:r>
          </a:p>
          <a:p>
            <a:pPr marL="640080" lvl="1" indent="-174625">
              <a:spcAft>
                <a:spcPts val="764"/>
              </a:spcAft>
              <a:buFont typeface="Arial" panose="020B0604020202020204" pitchFamily="34" charset="0"/>
              <a:buChar char="•"/>
            </a:pPr>
            <a:r>
              <a:rPr lang="en-US" b="0" i="0">
                <a:solidFill>
                  <a:srgbClr val="000000"/>
                </a:solidFill>
                <a:effectLst/>
                <a:latin typeface="Myriad Pro"/>
              </a:rPr>
              <a:t>Prime contractors are given 48 hours to correct errors identified by the project owner regarding license information submitted in the bidding documents.</a:t>
            </a:r>
          </a:p>
          <a:p>
            <a:pPr defTabSz="931774">
              <a:defRPr/>
            </a:pPr>
            <a:endParaRPr lang="en-US" b="1"/>
          </a:p>
          <a:p>
            <a:pPr defTabSz="931774">
              <a:defRPr/>
            </a:pPr>
            <a:r>
              <a:rPr lang="en-US" b="1"/>
              <a:t>HB 1967 </a:t>
            </a:r>
            <a:r>
              <a:rPr lang="en-US" b="0" i="0">
                <a:solidFill>
                  <a:srgbClr val="000000"/>
                </a:solidFill>
                <a:effectLst/>
                <a:latin typeface="Myriad Pro"/>
              </a:rPr>
              <a:t>– Provides that a performance and payment bond is not required for the portion of a design-build contract that includes design services, preconstruction services, and other services that are not public works construction. Bonds must be not less than the dollar value of the contracted amount of the construction portion of the contract.</a:t>
            </a:r>
            <a:endParaRPr lang="en-US" b="1"/>
          </a:p>
          <a:p>
            <a:endParaRPr lang="en-US" b="1">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ea typeface="Calibri"/>
                <a:cs typeface="Calibri"/>
              </a:rPr>
              <a:t>HB 1543</a:t>
            </a:r>
            <a:r>
              <a:rPr lang="en-US">
                <a:ea typeface="Calibri"/>
                <a:cs typeface="Calibri"/>
              </a:rPr>
              <a:t> – Allows Commerce to adopt alternative pathways for building owners to comply with the state Clean Buildings Performance Standard and creates new exemptions and extensions.</a:t>
            </a:r>
          </a:p>
          <a:p>
            <a:endParaRPr lang="en-US" b="1">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ea typeface="Calibri"/>
                <a:cs typeface="Calibri"/>
              </a:rPr>
              <a:t>SB 5804</a:t>
            </a:r>
            <a:r>
              <a:rPr lang="en-US" b="0">
                <a:ea typeface="Calibri"/>
                <a:cs typeface="Calibri"/>
              </a:rPr>
              <a:t> –</a:t>
            </a:r>
            <a:r>
              <a:rPr lang="en-US"/>
              <a:t> Permanently redirects funding for statewide local infrastructure systems to help the state in meeting its court-ordered obligation to address fish-blocking culverts. Diverts tax revenues currently dedicated to the Public Works Assistance Account so the state could issue $5 billion in bonds to fund projects that improve salmon and steelhead habitats and mitigate the impacts of fish-passage barriers. Funding for removal of both state- and locally owned culverts will remain an issue in future sessions.</a:t>
            </a:r>
            <a:endParaRPr lang="en-US">
              <a:ea typeface="Calibri"/>
              <a:cs typeface="Calibri"/>
            </a:endParaRPr>
          </a:p>
          <a:p>
            <a:endParaRPr lang="en-US" b="1">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ea typeface="Calibri"/>
                <a:cs typeface="Calibri"/>
              </a:rPr>
              <a:t>SB 5061 </a:t>
            </a:r>
            <a:r>
              <a:rPr lang="en-US">
                <a:ea typeface="Calibri"/>
                <a:cs typeface="Calibri"/>
              </a:rPr>
              <a:t>– Requires workers be paid the prevailing wage at the time work is performed (as opposed to the prevailing wage in place when the contract was signed). Prevailing wage is updated twice a year - for projects lasting a year or more, this will increase costs to project owners. Before dying, 5061 was amended to </a:t>
            </a:r>
            <a:r>
              <a:rPr lang="en-US" b="0" i="0">
                <a:solidFill>
                  <a:srgbClr val="000000"/>
                </a:solidFill>
                <a:effectLst/>
                <a:latin typeface="Myriad Pro"/>
              </a:rPr>
              <a:t>require an annual wage adjustment on the anniversary of the contract date (rather than adjustments each time the prevailing wage is recalculated). This bill is a labor priority as is likely to return.</a:t>
            </a:r>
          </a:p>
          <a:p>
            <a:endParaRPr lang="en-US" b="1">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a:solidFill>
                  <a:srgbClr val="000000"/>
                </a:solidFill>
                <a:effectLst/>
                <a:latin typeface="Myriad Pro"/>
                <a:ea typeface="Calibri"/>
                <a:cs typeface="Calibri"/>
              </a:rPr>
              <a:t>SB 5176 </a:t>
            </a:r>
            <a:r>
              <a:rPr lang="en-US" b="0" i="0">
                <a:solidFill>
                  <a:srgbClr val="000000"/>
                </a:solidFill>
                <a:effectLst/>
                <a:latin typeface="Myriad Pro"/>
                <a:ea typeface="Calibri"/>
                <a:cs typeface="Calibri"/>
              </a:rPr>
              <a:t>– R</a:t>
            </a:r>
            <a:r>
              <a:rPr lang="en-US" b="0" i="0">
                <a:solidFill>
                  <a:srgbClr val="000000"/>
                </a:solidFill>
                <a:effectLst/>
                <a:latin typeface="Myriad Pro"/>
              </a:rPr>
              <a:t>equires project owners to make payments on public works projects within 30 days of receipt of a “properly completed” invoice. Late payments are subject to1% interest per month. The bill raises questions about monitoring and enforcing interest charges and allowing enough time for change orders to be fully negotiated. This bill came from recommendations from a 2024 study by CPARB.</a:t>
            </a:r>
          </a:p>
          <a:p>
            <a:endParaRPr lang="en-US" b="1">
              <a:ea typeface="Calibri"/>
              <a:cs typeface="Calibri"/>
            </a:endParaRPr>
          </a:p>
          <a:p>
            <a:r>
              <a:rPr lang="en-US" b="1">
                <a:ea typeface="Calibri"/>
                <a:cs typeface="Calibri"/>
              </a:rPr>
              <a:t>HB 1966 </a:t>
            </a:r>
            <a:r>
              <a:rPr lang="en-US">
                <a:ea typeface="Calibri"/>
                <a:cs typeface="Calibri"/>
              </a:rPr>
              <a:t>- P</a:t>
            </a:r>
            <a:r>
              <a:rPr lang="en-US" b="0" i="0">
                <a:solidFill>
                  <a:srgbClr val="000000"/>
                </a:solidFill>
                <a:effectLst/>
                <a:latin typeface="Myriad Pro"/>
              </a:rPr>
              <a:t>rovides flexibility for public entities to self-perform work under certain circumstances rather than going to bid.</a:t>
            </a:r>
            <a:endParaRPr lang="en-US">
              <a:ea typeface="Calibri"/>
              <a:cs typeface="Calibri"/>
            </a:endParaRPr>
          </a:p>
        </p:txBody>
      </p:sp>
      <p:sp>
        <p:nvSpPr>
          <p:cNvPr id="4" name="Slide Number Placeholder 3"/>
          <p:cNvSpPr>
            <a:spLocks noGrp="1"/>
          </p:cNvSpPr>
          <p:nvPr>
            <p:ph type="sldNum" sz="quarter" idx="5"/>
          </p:nvPr>
        </p:nvSpPr>
        <p:spPr/>
        <p:txBody>
          <a:bodyPr/>
          <a:lstStyle/>
          <a:p>
            <a:fld id="{C265B13F-008E-4642-8A3C-AD13159DF362}" type="slidenum">
              <a:rPr lang="en-US" smtClean="0"/>
              <a:t>19</a:t>
            </a:fld>
            <a:endParaRPr lang="en-US"/>
          </a:p>
        </p:txBody>
      </p:sp>
    </p:spTree>
    <p:extLst>
      <p:ext uri="{BB962C8B-B14F-4D97-AF65-F5344CB8AC3E}">
        <p14:creationId xmlns:p14="http://schemas.microsoft.com/office/powerpoint/2010/main" val="2208865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23E77-B7CC-E5F8-6129-DFC5DA15E9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F8EC11-46AF-8207-6CB8-942743C63F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51A899-153A-DEE6-113A-E82A01FA0508}"/>
              </a:ext>
            </a:extLst>
          </p:cNvPr>
          <p:cNvSpPr>
            <a:spLocks noGrp="1"/>
          </p:cNvSpPr>
          <p:nvPr>
            <p:ph type="body" idx="1"/>
          </p:nvPr>
        </p:nvSpPr>
        <p:spPr/>
        <p:txBody>
          <a:bodyPr/>
          <a:lstStyle/>
          <a:p>
            <a:r>
              <a:rPr lang="en-US"/>
              <a:t>HB 1135 – Cases under a compliance order before the GMHB</a:t>
            </a:r>
          </a:p>
          <a:p>
            <a:endParaRPr lang="en-US"/>
          </a:p>
          <a:p>
            <a:r>
              <a:rPr lang="en-US"/>
              <a:t>HB 1688 – Will preempt city regulation unless you have regulations in place or adopt at any point</a:t>
            </a:r>
          </a:p>
          <a:p>
            <a:endParaRPr lang="en-US"/>
          </a:p>
          <a:p>
            <a:r>
              <a:rPr lang="en-US"/>
              <a:t>HB 1935 – The saga of whether a building permit is a  project permit under the Local Permit Review Act comes to an end.</a:t>
            </a:r>
          </a:p>
          <a:p>
            <a:endParaRPr lang="en-US"/>
          </a:p>
          <a:p>
            <a:r>
              <a:rPr lang="en-US"/>
              <a:t>SB 5509 – Requires allows childcare centers in all zones except industrial and open space</a:t>
            </a:r>
          </a:p>
          <a:p>
            <a:endParaRPr lang="en-US"/>
          </a:p>
          <a:p>
            <a:r>
              <a:rPr lang="en-US"/>
              <a:t>SB 5558 – GMA cities - Extends 2026 deadline by 6 months to December 31 + other implementation deadlines for all GMA cities: Design review, middle housing, ADUs</a:t>
            </a:r>
          </a:p>
          <a:p>
            <a:endParaRPr lang="en-US"/>
          </a:p>
          <a:p>
            <a:r>
              <a:rPr lang="en-US"/>
              <a:t>SB 5611 – Impacts binding site plans, common interest community regulation, and Local Project Review Act</a:t>
            </a:r>
          </a:p>
          <a:p>
            <a:endParaRPr lang="en-US"/>
          </a:p>
          <a:p>
            <a:r>
              <a:rPr lang="en-US"/>
              <a:t>SB 5655 – Occupancy load calculation by building official</a:t>
            </a:r>
          </a:p>
        </p:txBody>
      </p:sp>
      <p:sp>
        <p:nvSpPr>
          <p:cNvPr id="4" name="Slide Number Placeholder 3">
            <a:extLst>
              <a:ext uri="{FF2B5EF4-FFF2-40B4-BE49-F238E27FC236}">
                <a16:creationId xmlns:a16="http://schemas.microsoft.com/office/drawing/2014/main" id="{9F12B53A-61B4-70EE-2E5E-CE1A4F7254F8}"/>
              </a:ext>
            </a:extLst>
          </p:cNvPr>
          <p:cNvSpPr>
            <a:spLocks noGrp="1"/>
          </p:cNvSpPr>
          <p:nvPr>
            <p:ph type="sldNum" sz="quarter" idx="5"/>
          </p:nvPr>
        </p:nvSpPr>
        <p:spPr/>
        <p:txBody>
          <a:bodyPr/>
          <a:lstStyle/>
          <a:p>
            <a:fld id="{C265B13F-008E-4642-8A3C-AD13159DF362}" type="slidenum">
              <a:rPr lang="en-US" smtClean="0"/>
              <a:t>20</a:t>
            </a:fld>
            <a:endParaRPr lang="en-US"/>
          </a:p>
        </p:txBody>
      </p:sp>
    </p:spTree>
    <p:extLst>
      <p:ext uri="{BB962C8B-B14F-4D97-AF65-F5344CB8AC3E}">
        <p14:creationId xmlns:p14="http://schemas.microsoft.com/office/powerpoint/2010/main" val="2087530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7BB3C-1FBD-7071-B4BA-A8842774C9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22F3BF-95CE-A3DE-27CC-0E6CAB156F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699231-D2CB-13B4-97F0-F0892A8C1376}"/>
              </a:ext>
            </a:extLst>
          </p:cNvPr>
          <p:cNvSpPr>
            <a:spLocks noGrp="1"/>
          </p:cNvSpPr>
          <p:nvPr>
            <p:ph type="body" idx="1"/>
          </p:nvPr>
        </p:nvSpPr>
        <p:spPr/>
        <p:txBody>
          <a:bodyPr/>
          <a:lstStyle/>
          <a:p>
            <a:r>
              <a:rPr lang="en-US"/>
              <a:t>HB 1039 – Expressly allows cities to extend services outside the city and UGA under agreement with tribe and not violate the GMA</a:t>
            </a:r>
          </a:p>
          <a:p>
            <a:endParaRPr lang="en-US"/>
          </a:p>
          <a:p>
            <a:r>
              <a:rPr lang="en-US"/>
              <a:t>HB 1562 – Now required in new construction or remodeled buildings that have a restroom available for the public</a:t>
            </a:r>
          </a:p>
          <a:p>
            <a:endParaRPr lang="en-US"/>
          </a:p>
          <a:p>
            <a:r>
              <a:rPr lang="en-US"/>
              <a:t>HB 1576 – Restricts what can be designated and notice</a:t>
            </a:r>
          </a:p>
          <a:p>
            <a:endParaRPr lang="en-US"/>
          </a:p>
          <a:p>
            <a:endParaRPr lang="en-US"/>
          </a:p>
        </p:txBody>
      </p:sp>
      <p:sp>
        <p:nvSpPr>
          <p:cNvPr id="4" name="Slide Number Placeholder 3">
            <a:extLst>
              <a:ext uri="{FF2B5EF4-FFF2-40B4-BE49-F238E27FC236}">
                <a16:creationId xmlns:a16="http://schemas.microsoft.com/office/drawing/2014/main" id="{EB8A4178-7014-7243-5AF7-01E0DC475EF7}"/>
              </a:ext>
            </a:extLst>
          </p:cNvPr>
          <p:cNvSpPr>
            <a:spLocks noGrp="1"/>
          </p:cNvSpPr>
          <p:nvPr>
            <p:ph type="sldNum" sz="quarter" idx="5"/>
          </p:nvPr>
        </p:nvSpPr>
        <p:spPr/>
        <p:txBody>
          <a:bodyPr/>
          <a:lstStyle/>
          <a:p>
            <a:fld id="{C265B13F-008E-4642-8A3C-AD13159DF362}" type="slidenum">
              <a:rPr lang="en-US" smtClean="0"/>
              <a:t>21</a:t>
            </a:fld>
            <a:endParaRPr lang="en-US"/>
          </a:p>
        </p:txBody>
      </p:sp>
    </p:spTree>
    <p:extLst>
      <p:ext uri="{BB962C8B-B14F-4D97-AF65-F5344CB8AC3E}">
        <p14:creationId xmlns:p14="http://schemas.microsoft.com/office/powerpoint/2010/main" val="4111851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65B13F-008E-4642-8A3C-AD13159DF362}" type="slidenum">
              <a:rPr lang="en-US" smtClean="0"/>
              <a:t>24</a:t>
            </a:fld>
            <a:endParaRPr lang="en-US"/>
          </a:p>
        </p:txBody>
      </p:sp>
    </p:spTree>
    <p:extLst>
      <p:ext uri="{BB962C8B-B14F-4D97-AF65-F5344CB8AC3E}">
        <p14:creationId xmlns:p14="http://schemas.microsoft.com/office/powerpoint/2010/main" val="3084665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910F95-072A-49FC-8CC9-1F3C28B3C9D1}" type="slidenum">
              <a:rPr lang="en-US" smtClean="0"/>
              <a:t>2</a:t>
            </a:fld>
            <a:endParaRPr lang="en-US"/>
          </a:p>
        </p:txBody>
      </p:sp>
    </p:spTree>
    <p:extLst>
      <p:ext uri="{BB962C8B-B14F-4D97-AF65-F5344CB8AC3E}">
        <p14:creationId xmlns:p14="http://schemas.microsoft.com/office/powerpoint/2010/main" val="36290923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65B13F-008E-4642-8A3C-AD13159DF362}" type="slidenum">
              <a:rPr lang="en-US" smtClean="0"/>
              <a:t>27</a:t>
            </a:fld>
            <a:endParaRPr lang="en-US"/>
          </a:p>
        </p:txBody>
      </p:sp>
    </p:spTree>
    <p:extLst>
      <p:ext uri="{BB962C8B-B14F-4D97-AF65-F5344CB8AC3E}">
        <p14:creationId xmlns:p14="http://schemas.microsoft.com/office/powerpoint/2010/main" val="1474882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Last few days of session - Sine die is on Sunday, April 27. </a:t>
            </a:r>
          </a:p>
          <a:p>
            <a:r>
              <a:rPr lang="en-US">
                <a:cs typeface="Calibri"/>
              </a:rPr>
              <a:t>Budgets are usually some of last bills remaining, and this year they are trying to fill a $16 billion shortfall over 4 years.</a:t>
            </a:r>
            <a:endParaRPr lang="en-US">
              <a:ea typeface="Calibri"/>
              <a:cs typeface="Calibri"/>
            </a:endParaRPr>
          </a:p>
          <a:p>
            <a:r>
              <a:rPr lang="en-US">
                <a:cs typeface="Calibri"/>
              </a:rPr>
              <a:t>Governor has 20 days excluding Sundays to sign or veto bills.</a:t>
            </a:r>
          </a:p>
          <a:p>
            <a:endParaRPr lang="en-US">
              <a:ea typeface="Calibri"/>
              <a:cs typeface="Calibri"/>
            </a:endParaRPr>
          </a:p>
          <a:p>
            <a:pPr defTabSz="931774">
              <a:defRPr/>
            </a:pPr>
            <a:r>
              <a:rPr lang="en-US">
                <a:ea typeface="Calibri"/>
                <a:cs typeface="Calibri"/>
              </a:rPr>
              <a:t>AWC tracked 612 bills that impacted cities.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6B4E049A-2291-4E51-BBD8-84154C85EC0C}" type="slidenum">
              <a:rPr lang="en-US" smtClean="0"/>
              <a:t>3</a:t>
            </a:fld>
            <a:endParaRPr lang="en-US"/>
          </a:p>
        </p:txBody>
      </p:sp>
    </p:spTree>
    <p:extLst>
      <p:ext uri="{BB962C8B-B14F-4D97-AF65-F5344CB8AC3E}">
        <p14:creationId xmlns:p14="http://schemas.microsoft.com/office/powerpoint/2010/main" val="103389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a:t>The Transportation Budget also includes funding for: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AWC and WSDOT to update their 2013 MOU on construction, operations and maintenance for city streets as part of state highways.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AWC and the Joint Transportation Committee to update a 2019 assessment of city transportation funding needs.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A study exploring new methods to fund sidewalk improvements.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The Capital Budget also invests an additional $100 million in the Connecting Housing and Infrastructure Program.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a:effectLst/>
                <a:latin typeface="Calibri" panose="020F0502020204030204" pitchFamily="34" charset="0"/>
                <a:ea typeface="Times New Roman" panose="02020603050405020304" pitchFamily="18" charset="0"/>
                <a:cs typeface="Times New Roman" panose="02020603050405020304" pitchFamily="18" charset="0"/>
              </a:rPr>
              <a:t>On May 9, the Public Works Board opened the funding cycle for construction projects in fiscal year 2026. The board announced that the construction funding program “has approximately $100 million available for FY26” but said it “reserves the right to award more or less based on available funds in the Public Works Assistance Account at the time of the awards.” The cycle closes on Aug. 8.</a:t>
            </a:r>
            <a:endParaRPr lang="en-US" sz="180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265B13F-008E-4642-8A3C-AD13159DF362}" type="slidenum">
              <a:rPr lang="en-US" smtClean="0"/>
              <a:t>6</a:t>
            </a:fld>
            <a:endParaRPr lang="en-US"/>
          </a:p>
        </p:txBody>
      </p:sp>
    </p:spTree>
    <p:extLst>
      <p:ext uri="{BB962C8B-B14F-4D97-AF65-F5344CB8AC3E}">
        <p14:creationId xmlns:p14="http://schemas.microsoft.com/office/powerpoint/2010/main" val="3276882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a:ea typeface="Calibri"/>
                <a:cs typeface="Calibri"/>
              </a:rPr>
              <a:t>SB 5315 </a:t>
            </a:r>
            <a:r>
              <a:rPr lang="en-US">
                <a:ea typeface="Calibri"/>
                <a:cs typeface="Calibri"/>
              </a:rPr>
              <a:t>–</a:t>
            </a:r>
            <a:r>
              <a:rPr lang="en-US" b="1">
                <a:ea typeface="Calibri"/>
                <a:cs typeface="Calibri"/>
              </a:rPr>
              <a:t> </a:t>
            </a:r>
            <a:r>
              <a:rPr lang="en-US">
                <a:ea typeface="Calibri"/>
                <a:cs typeface="Calibri"/>
              </a:rPr>
              <a:t>Local tax rate notification requirements include ordinance and, for annexations, map and parcels to Department of Revenue </a:t>
            </a:r>
          </a:p>
          <a:p>
            <a:endParaRPr lang="en-US">
              <a:cs typeface="Calibri"/>
            </a:endParaRPr>
          </a:p>
          <a:p>
            <a:pPr defTabSz="931774">
              <a:defRPr/>
            </a:pPr>
            <a:r>
              <a:rPr lang="en-US" b="1">
                <a:ea typeface="Calibri" panose="020F0502020204030204"/>
                <a:cs typeface="Calibri" panose="020F0502020204030204"/>
              </a:rPr>
              <a:t>SB 5770, SB 5771, SJR 8203</a:t>
            </a:r>
            <a:r>
              <a:rPr lang="en-US">
                <a:ea typeface="Calibri" panose="020F0502020204030204"/>
                <a:cs typeface="Calibri" panose="020F0502020204030204"/>
              </a:rPr>
              <a:t> - Residential  property tax exemption on $100,000 or 60% of county median value for primary residence. $300 working families tax credit increase for renters</a:t>
            </a:r>
            <a:endParaRPr lang="en-US" b="1">
              <a:ea typeface="Calibri" panose="020F0502020204030204"/>
              <a:cs typeface="Calibri" panose="020F0502020204030204"/>
            </a:endParaRPr>
          </a:p>
          <a:p>
            <a:endParaRPr lang="en-US">
              <a:cs typeface="Calibri"/>
            </a:endParaRPr>
          </a:p>
          <a:p>
            <a:r>
              <a:rPr lang="en-US" b="1">
                <a:ea typeface="Calibri" panose="020F0502020204030204"/>
                <a:cs typeface="Calibri" panose="020F0502020204030204"/>
              </a:rPr>
              <a:t>SB 5796</a:t>
            </a:r>
            <a:r>
              <a:rPr lang="en-US">
                <a:ea typeface="Calibri" panose="020F0502020204030204"/>
                <a:cs typeface="Calibri" panose="020F0502020204030204"/>
              </a:rPr>
              <a:t> - Payroll tax of 5% on employers with $7 million in payroll on wages above the Social Security threshold (currently $176,000)</a:t>
            </a:r>
            <a:endParaRPr lang="en-US">
              <a:cs typeface="Calibri"/>
            </a:endParaRPr>
          </a:p>
        </p:txBody>
      </p:sp>
      <p:sp>
        <p:nvSpPr>
          <p:cNvPr id="4" name="Slide Number Placeholder 3"/>
          <p:cNvSpPr>
            <a:spLocks noGrp="1"/>
          </p:cNvSpPr>
          <p:nvPr>
            <p:ph type="sldNum" sz="quarter" idx="5"/>
          </p:nvPr>
        </p:nvSpPr>
        <p:spPr/>
        <p:txBody>
          <a:bodyPr/>
          <a:lstStyle/>
          <a:p>
            <a:fld id="{C265B13F-008E-4642-8A3C-AD13159DF362}" type="slidenum">
              <a:rPr lang="en-US" smtClean="0"/>
              <a:t>7</a:t>
            </a:fld>
            <a:endParaRPr lang="en-US"/>
          </a:p>
        </p:txBody>
      </p:sp>
    </p:spTree>
    <p:extLst>
      <p:ext uri="{BB962C8B-B14F-4D97-AF65-F5344CB8AC3E}">
        <p14:creationId xmlns:p14="http://schemas.microsoft.com/office/powerpoint/2010/main" val="1568798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15"/>
              </a:spcAft>
              <a:tabLst>
                <a:tab pos="465887" algn="l"/>
              </a:tabLst>
            </a:pPr>
            <a:r>
              <a:rPr lang="en-US" sz="1800" b="1" kern="100">
                <a:latin typeface="Aptos" panose="020B0004020202020204" pitchFamily="34" charset="0"/>
                <a:ea typeface="Aptos" panose="020B0004020202020204" pitchFamily="34" charset="0"/>
                <a:cs typeface="Times New Roman" panose="02020603050405020304" pitchFamily="18" charset="0"/>
              </a:rPr>
              <a:t>HB 1174 </a:t>
            </a:r>
            <a:r>
              <a:rPr lang="en-US" sz="1800" kern="100">
                <a:latin typeface="Aptos" panose="020B0004020202020204" pitchFamily="34" charset="0"/>
                <a:ea typeface="Aptos" panose="020B0004020202020204" pitchFamily="34" charset="0"/>
                <a:cs typeface="Times New Roman" panose="02020603050405020304" pitchFamily="18" charset="0"/>
              </a:rPr>
              <a:t>– Changes provisions for credentialing and requirements to provide court interpreters for persons with limited English proficiency</a:t>
            </a:r>
          </a:p>
          <a:p>
            <a:pPr>
              <a:lnSpc>
                <a:spcPct val="115000"/>
              </a:lnSpc>
              <a:spcAft>
                <a:spcPts val="815"/>
              </a:spcAft>
              <a:tabLst>
                <a:tab pos="465887" algn="l"/>
              </a:tabLst>
            </a:pPr>
            <a:r>
              <a:rPr lang="en-US" sz="1800" b="1" kern="100">
                <a:latin typeface="Aptos" panose="020B0004020202020204" pitchFamily="34" charset="0"/>
                <a:ea typeface="Aptos" panose="020B0004020202020204" pitchFamily="34" charset="0"/>
                <a:cs typeface="Times New Roman" panose="02020603050405020304" pitchFamily="18" charset="0"/>
              </a:rPr>
              <a:t>HB 2015 </a:t>
            </a:r>
            <a:r>
              <a:rPr lang="en-US" sz="1800" kern="100">
                <a:latin typeface="Aptos" panose="020B0004020202020204" pitchFamily="34" charset="0"/>
                <a:ea typeface="Aptos" panose="020B0004020202020204" pitchFamily="34" charset="0"/>
                <a:cs typeface="Times New Roman" panose="02020603050405020304" pitchFamily="18" charset="0"/>
              </a:rPr>
              <a:t>– Councilmanic 0.1% sales tax for broadly defined criminal justice purposes and a new grant program to fund officer and co-responder recruitment and training </a:t>
            </a:r>
          </a:p>
          <a:p>
            <a:pPr>
              <a:lnSpc>
                <a:spcPct val="115000"/>
              </a:lnSpc>
              <a:spcAft>
                <a:spcPts val="815"/>
              </a:spcAft>
              <a:tabLst>
                <a:tab pos="465887" algn="l"/>
              </a:tabLst>
            </a:pPr>
            <a:r>
              <a:rPr lang="en-US" sz="1800" b="1" kern="100">
                <a:latin typeface="Aptos" panose="020B0004020202020204" pitchFamily="34" charset="0"/>
                <a:ea typeface="Aptos" panose="020B0004020202020204" pitchFamily="34" charset="0"/>
                <a:cs typeface="Times New Roman" panose="02020603050405020304" pitchFamily="18" charset="0"/>
              </a:rPr>
              <a:t>HB 1596 </a:t>
            </a:r>
            <a:r>
              <a:rPr lang="en-US" sz="1800" kern="100">
                <a:latin typeface="Aptos" panose="020B0004020202020204" pitchFamily="34" charset="0"/>
                <a:ea typeface="Aptos" panose="020B0004020202020204" pitchFamily="34" charset="0"/>
                <a:cs typeface="Times New Roman" panose="02020603050405020304" pitchFamily="18" charset="0"/>
              </a:rPr>
              <a:t>– Intelligent speed assistance device required when driver’s license suspicion from reckless driving/excessive speed</a:t>
            </a:r>
          </a:p>
          <a:p>
            <a:endParaRPr lang="en-US" b="1">
              <a:ea typeface="Calibri"/>
              <a:cs typeface="Calibri"/>
            </a:endParaRPr>
          </a:p>
          <a:p>
            <a:pPr defTabSz="931774">
              <a:defRPr/>
            </a:pPr>
            <a:r>
              <a:rPr lang="en-US" b="1" kern="100">
                <a:latin typeface="Aptos" panose="020B0004020202020204" pitchFamily="34" charset="0"/>
                <a:ea typeface="Aptos" panose="020B0004020202020204" pitchFamily="34" charset="0"/>
                <a:cs typeface="Times New Roman" panose="02020603050405020304" pitchFamily="18" charset="0"/>
              </a:rPr>
              <a:t>HB 1440 </a:t>
            </a:r>
            <a:r>
              <a:rPr lang="en-US" kern="100">
                <a:latin typeface="Aptos" panose="020B0004020202020204" pitchFamily="34" charset="0"/>
                <a:ea typeface="Aptos" panose="020B0004020202020204" pitchFamily="34" charset="0"/>
                <a:cs typeface="Times New Roman" panose="02020603050405020304" pitchFamily="18" charset="0"/>
              </a:rPr>
              <a:t>– Updates civil asset forfeiture governance and standard procedures beginning in 2026. </a:t>
            </a:r>
          </a:p>
          <a:p>
            <a:endParaRPr lang="en-US" b="1">
              <a:ea typeface="Calibri"/>
              <a:cs typeface="Calibri"/>
            </a:endParaRPr>
          </a:p>
        </p:txBody>
      </p:sp>
      <p:sp>
        <p:nvSpPr>
          <p:cNvPr id="4" name="Slide Number Placeholder 3"/>
          <p:cNvSpPr>
            <a:spLocks noGrp="1"/>
          </p:cNvSpPr>
          <p:nvPr>
            <p:ph type="sldNum" sz="quarter" idx="5"/>
          </p:nvPr>
        </p:nvSpPr>
        <p:spPr/>
        <p:txBody>
          <a:bodyPr/>
          <a:lstStyle/>
          <a:p>
            <a:fld id="{C265B13F-008E-4642-8A3C-AD13159DF362}" type="slidenum">
              <a:rPr lang="en-US" smtClean="0"/>
              <a:t>8</a:t>
            </a:fld>
            <a:endParaRPr lang="en-US"/>
          </a:p>
        </p:txBody>
      </p:sp>
    </p:spTree>
    <p:extLst>
      <p:ext uri="{BB962C8B-B14F-4D97-AF65-F5344CB8AC3E}">
        <p14:creationId xmlns:p14="http://schemas.microsoft.com/office/powerpoint/2010/main" val="2560328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HB 1218 </a:t>
            </a:r>
            <a:r>
              <a:rPr lang="en-US">
                <a:ea typeface="Calibri"/>
                <a:cs typeface="Calibri"/>
              </a:rPr>
              <a:t>– Original bill had penalties for exceeding allocated evaluation hearings; latest version had incentives for diversions, could come back next session</a:t>
            </a:r>
          </a:p>
          <a:p>
            <a:pPr defTabSz="931774">
              <a:defRPr/>
            </a:pPr>
            <a:r>
              <a:rPr lang="en-US" b="1"/>
              <a:t>HB 1423</a:t>
            </a:r>
            <a:r>
              <a:rPr lang="en-US"/>
              <a:t> </a:t>
            </a:r>
            <a:r>
              <a:rPr lang="en-US">
                <a:ea typeface="Calibri"/>
                <a:cs typeface="Calibri"/>
              </a:rPr>
              <a:t>– </a:t>
            </a:r>
            <a:r>
              <a:rPr lang="en-US"/>
              <a:t>Would have authorized cities to join a pilot program to use automated vehicle noise enforcement cameras to target street racing and excessive, non-music noise</a:t>
            </a:r>
          </a:p>
          <a:p>
            <a:pPr defTabSz="931774">
              <a:defRPr/>
            </a:pPr>
            <a:r>
              <a:rPr lang="en-US" b="1">
                <a:ea typeface="Calibri"/>
                <a:cs typeface="Calibri"/>
              </a:rPr>
              <a:t>HB 1592 </a:t>
            </a:r>
            <a:r>
              <a:rPr lang="en-US">
                <a:ea typeface="Calibri"/>
                <a:cs typeface="Calibri"/>
              </a:rPr>
              <a:t>– State funding for 50% of current level of public defense expenses and 100% for new future increases from changes to caseload requirements</a:t>
            </a:r>
          </a:p>
          <a:p>
            <a:pPr defTabSz="931774">
              <a:defRPr/>
            </a:pPr>
            <a:endParaRPr lang="en-US">
              <a:ea typeface="Calibri"/>
              <a:cs typeface="Calibri"/>
            </a:endParaRPr>
          </a:p>
          <a:p>
            <a:endParaRPr lang="en-US"/>
          </a:p>
        </p:txBody>
      </p:sp>
      <p:sp>
        <p:nvSpPr>
          <p:cNvPr id="4" name="Slide Number Placeholder 3"/>
          <p:cNvSpPr>
            <a:spLocks noGrp="1"/>
          </p:cNvSpPr>
          <p:nvPr>
            <p:ph type="sldNum" sz="quarter" idx="5"/>
          </p:nvPr>
        </p:nvSpPr>
        <p:spPr/>
        <p:txBody>
          <a:bodyPr/>
          <a:lstStyle/>
          <a:p>
            <a:fld id="{C265B13F-008E-4642-8A3C-AD13159DF362}" type="slidenum">
              <a:rPr lang="en-US" smtClean="0"/>
              <a:t>9</a:t>
            </a:fld>
            <a:endParaRPr lang="en-US"/>
          </a:p>
        </p:txBody>
      </p:sp>
    </p:spTree>
    <p:extLst>
      <p:ext uri="{BB962C8B-B14F-4D97-AF65-F5344CB8AC3E}">
        <p14:creationId xmlns:p14="http://schemas.microsoft.com/office/powerpoint/2010/main" val="1366688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panose="020F0502020204030204"/>
              </a:rPr>
              <a:t>HB 1183 </a:t>
            </a:r>
            <a:r>
              <a:rPr lang="en-US">
                <a:cs typeface="Calibri" panose="020F0502020204030204"/>
              </a:rPr>
              <a:t>– Development regulations &amp; GMA - </a:t>
            </a:r>
            <a:r>
              <a:rPr lang="en-US"/>
              <a:t>Requires cities and counties planning under the Growth Management Act to modify setback, height limit, and gross floor area requirements for specified types of developments. Modifies off-street parking and affordable housing unit size requirements.</a:t>
            </a:r>
            <a:endParaRPr lang="en-US">
              <a:cs typeface="Calibri" panose="020F0502020204030204"/>
            </a:endParaRPr>
          </a:p>
          <a:p>
            <a:r>
              <a:rPr lang="en-US" b="1">
                <a:cs typeface="Calibri" panose="020F0502020204030204"/>
              </a:rPr>
              <a:t>HB 1353 </a:t>
            </a:r>
            <a:r>
              <a:rPr lang="en-US">
                <a:cs typeface="Calibri" panose="020F0502020204030204"/>
              </a:rPr>
              <a:t>– ADU self-certification – Optional – a city can operate an ADU self-certification process for registered architects.</a:t>
            </a:r>
          </a:p>
          <a:p>
            <a:r>
              <a:rPr lang="en-US" b="1">
                <a:cs typeface="Calibri" panose="020F0502020204030204"/>
              </a:rPr>
              <a:t>HB 1494 </a:t>
            </a:r>
            <a:r>
              <a:rPr lang="en-US">
                <a:cs typeface="Calibri" panose="020F0502020204030204"/>
              </a:rPr>
              <a:t>– Multifamily Property Tax Exemption reform – Lots of changes.</a:t>
            </a:r>
          </a:p>
          <a:p>
            <a:r>
              <a:rPr lang="en-US" b="1">
                <a:cs typeface="Calibri" panose="020F0502020204030204"/>
              </a:rPr>
              <a:t>HB 1757 </a:t>
            </a:r>
            <a:r>
              <a:rPr lang="en-US">
                <a:cs typeface="Calibri" panose="020F0502020204030204"/>
              </a:rPr>
              <a:t>– Commercial to residential conversions - </a:t>
            </a:r>
            <a:r>
              <a:rPr lang="en-US"/>
              <a:t>Cities must comply with the requirements for existing buildings to be used for residential housing no later than June 30, 2026. </a:t>
            </a:r>
            <a:endParaRPr lang="en-US">
              <a:cs typeface="Calibri" panose="020F0502020204030204"/>
            </a:endParaRPr>
          </a:p>
          <a:p>
            <a:r>
              <a:rPr lang="en-US" b="1">
                <a:cs typeface="Calibri" panose="020F0502020204030204"/>
              </a:rPr>
              <a:t>HB 1791 </a:t>
            </a:r>
            <a:r>
              <a:rPr lang="en-US">
                <a:cs typeface="Calibri" panose="020F0502020204030204"/>
              </a:rPr>
              <a:t>– REET flexibility for housing - </a:t>
            </a:r>
            <a:r>
              <a:rPr lang="en-US"/>
              <a:t>Restrictions on the use of local REET revenues based on population size and GMA planning are removed, allowing any county or city to use any revenues raised via REET 1 for eligible uses under REET 2, and vice versa.</a:t>
            </a:r>
            <a:endParaRPr lang="en-US">
              <a:cs typeface="Calibri" panose="020F0502020204030204"/>
            </a:endParaRPr>
          </a:p>
          <a:p>
            <a:r>
              <a:rPr lang="en-US" b="1"/>
              <a:t>HB 5148 </a:t>
            </a:r>
            <a:r>
              <a:rPr lang="en-US"/>
              <a:t>– State compliance audit of Housing Element (GMA) – now voluntary. BUT SEPA safe harbor for implementation of housing element (</a:t>
            </a:r>
            <a:r>
              <a:rPr lang="en-US" err="1"/>
              <a:t>nonproject</a:t>
            </a:r>
            <a:r>
              <a:rPr lang="en-US"/>
              <a:t> actions).</a:t>
            </a:r>
          </a:p>
          <a:p>
            <a:r>
              <a:rPr lang="en-US" b="1"/>
              <a:t>SB 5184 </a:t>
            </a:r>
            <a:r>
              <a:rPr lang="en-US"/>
              <a:t>– Parking preemption – affects cities over 30,000.</a:t>
            </a:r>
          </a:p>
          <a:p>
            <a:r>
              <a:rPr lang="en-US" b="1"/>
              <a:t>SB 5559 </a:t>
            </a:r>
            <a:r>
              <a:rPr lang="en-US"/>
              <a:t>– Subdivision reform – GMA cities</a:t>
            </a:r>
          </a:p>
          <a:p>
            <a:endParaRPr lang="en-US"/>
          </a:p>
        </p:txBody>
      </p:sp>
      <p:sp>
        <p:nvSpPr>
          <p:cNvPr id="4" name="Slide Number Placeholder 3"/>
          <p:cNvSpPr>
            <a:spLocks noGrp="1"/>
          </p:cNvSpPr>
          <p:nvPr>
            <p:ph type="sldNum" sz="quarter" idx="5"/>
          </p:nvPr>
        </p:nvSpPr>
        <p:spPr/>
        <p:txBody>
          <a:bodyPr/>
          <a:lstStyle/>
          <a:p>
            <a:fld id="{C265B13F-008E-4642-8A3C-AD13159DF362}" type="slidenum">
              <a:rPr lang="en-US" smtClean="0"/>
              <a:t>11</a:t>
            </a:fld>
            <a:endParaRPr lang="en-US"/>
          </a:p>
        </p:txBody>
      </p:sp>
    </p:spTree>
    <p:extLst>
      <p:ext uri="{BB962C8B-B14F-4D97-AF65-F5344CB8AC3E}">
        <p14:creationId xmlns:p14="http://schemas.microsoft.com/office/powerpoint/2010/main" val="2338919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7F7E9-9F40-407E-9ADB-7678CEDC0E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D90B90-D67B-F209-0EBE-4ABE639C07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68C0C4-73F5-A20D-35D9-FD5A04AFAE69}"/>
              </a:ext>
            </a:extLst>
          </p:cNvPr>
          <p:cNvSpPr>
            <a:spLocks noGrp="1"/>
          </p:cNvSpPr>
          <p:nvPr>
            <p:ph type="body" idx="1"/>
          </p:nvPr>
        </p:nvSpPr>
        <p:spPr/>
        <p:txBody>
          <a:bodyPr/>
          <a:lstStyle/>
          <a:p>
            <a:r>
              <a:rPr lang="en-US" b="1"/>
              <a:t>HB 1096 </a:t>
            </a:r>
            <a:r>
              <a:rPr lang="en-US"/>
              <a:t>– Lot splitting</a:t>
            </a:r>
          </a:p>
          <a:p>
            <a:r>
              <a:rPr lang="en-US" b="1"/>
              <a:t>HB 1491 </a:t>
            </a:r>
            <a:r>
              <a:rPr lang="en-US"/>
              <a:t>– Transit-oriented density</a:t>
            </a:r>
          </a:p>
          <a:p>
            <a:r>
              <a:rPr lang="en-US" b="1"/>
              <a:t>SB 5571 </a:t>
            </a:r>
            <a:r>
              <a:rPr lang="en-US"/>
              <a:t>– Regulation of exterior cladding of buildings – Any exterior that complies with state building code must be allowed</a:t>
            </a:r>
          </a:p>
          <a:p>
            <a:endParaRPr lang="en-US"/>
          </a:p>
        </p:txBody>
      </p:sp>
      <p:sp>
        <p:nvSpPr>
          <p:cNvPr id="4" name="Slide Number Placeholder 3">
            <a:extLst>
              <a:ext uri="{FF2B5EF4-FFF2-40B4-BE49-F238E27FC236}">
                <a16:creationId xmlns:a16="http://schemas.microsoft.com/office/drawing/2014/main" id="{26598A80-FA78-D0A9-3307-38FADA2EF72C}"/>
              </a:ext>
            </a:extLst>
          </p:cNvPr>
          <p:cNvSpPr>
            <a:spLocks noGrp="1"/>
          </p:cNvSpPr>
          <p:nvPr>
            <p:ph type="sldNum" sz="quarter" idx="5"/>
          </p:nvPr>
        </p:nvSpPr>
        <p:spPr/>
        <p:txBody>
          <a:bodyPr/>
          <a:lstStyle/>
          <a:p>
            <a:fld id="{C265B13F-008E-4642-8A3C-AD13159DF362}" type="slidenum">
              <a:rPr lang="en-US" smtClean="0"/>
              <a:t>12</a:t>
            </a:fld>
            <a:endParaRPr lang="en-US"/>
          </a:p>
        </p:txBody>
      </p:sp>
    </p:spTree>
    <p:extLst>
      <p:ext uri="{BB962C8B-B14F-4D97-AF65-F5344CB8AC3E}">
        <p14:creationId xmlns:p14="http://schemas.microsoft.com/office/powerpoint/2010/main" val="3614042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43636-7C04-26B7-F50A-A772BABAC6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1C7D79-24CE-9564-80E8-30F50954DF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879E0B-B6AB-508E-9C62-7A0542A9F910}"/>
              </a:ext>
            </a:extLst>
          </p:cNvPr>
          <p:cNvSpPr>
            <a:spLocks noGrp="1"/>
          </p:cNvSpPr>
          <p:nvPr>
            <p:ph type="dt" sz="half" idx="10"/>
          </p:nvPr>
        </p:nvSpPr>
        <p:spPr>
          <a:xfrm>
            <a:off x="838200" y="6356350"/>
            <a:ext cx="2743200" cy="365125"/>
          </a:xfrm>
          <a:prstGeom prst="rect">
            <a:avLst/>
          </a:prstGeom>
        </p:spPr>
        <p:txBody>
          <a:bodyPr/>
          <a:lstStyle/>
          <a:p>
            <a:fld id="{8462F8D2-21AC-1449-AE96-6F3EDC6DFFE9}" type="datetimeFigureOut">
              <a:rPr lang="en-US" smtClean="0"/>
              <a:t>7/9/2025</a:t>
            </a:fld>
            <a:endParaRPr lang="en-US"/>
          </a:p>
        </p:txBody>
      </p:sp>
      <p:sp>
        <p:nvSpPr>
          <p:cNvPr id="5" name="Footer Placeholder 4">
            <a:extLst>
              <a:ext uri="{FF2B5EF4-FFF2-40B4-BE49-F238E27FC236}">
                <a16:creationId xmlns:a16="http://schemas.microsoft.com/office/drawing/2014/main" id="{D9DEB089-A9A8-BE09-365B-BED30AE090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C7949F3-2552-6B46-C91D-55B139C93C8E}"/>
              </a:ext>
            </a:extLst>
          </p:cNvPr>
          <p:cNvSpPr>
            <a:spLocks noGrp="1"/>
          </p:cNvSpPr>
          <p:nvPr>
            <p:ph type="sldNum" sz="quarter" idx="12"/>
          </p:nvPr>
        </p:nvSpPr>
        <p:spPr>
          <a:xfrm>
            <a:off x="8610600" y="6356350"/>
            <a:ext cx="2743200" cy="365125"/>
          </a:xfrm>
          <a:prstGeom prst="rect">
            <a:avLst/>
          </a:prstGeom>
        </p:spPr>
        <p:txBody>
          <a:bodyPr/>
          <a:lstStyle/>
          <a:p>
            <a:fld id="{D9F78551-C735-F546-A9C7-FCDBC0A33A83}" type="slidenum">
              <a:rPr lang="en-US" smtClean="0"/>
              <a:t>‹#›</a:t>
            </a:fld>
            <a:endParaRPr lang="en-US"/>
          </a:p>
        </p:txBody>
      </p:sp>
    </p:spTree>
    <p:extLst>
      <p:ext uri="{BB962C8B-B14F-4D97-AF65-F5344CB8AC3E}">
        <p14:creationId xmlns:p14="http://schemas.microsoft.com/office/powerpoint/2010/main" val="3750647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6D36E-DB20-DB91-487C-507167C833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6CA409-E7B7-D98A-E3C3-12537207FA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19AA76-245C-0FDF-9349-0880271BF7CC}"/>
              </a:ext>
            </a:extLst>
          </p:cNvPr>
          <p:cNvSpPr>
            <a:spLocks noGrp="1"/>
          </p:cNvSpPr>
          <p:nvPr>
            <p:ph type="dt" sz="half" idx="10"/>
          </p:nvPr>
        </p:nvSpPr>
        <p:spPr>
          <a:xfrm>
            <a:off x="838200" y="6356350"/>
            <a:ext cx="2743200" cy="365125"/>
          </a:xfrm>
          <a:prstGeom prst="rect">
            <a:avLst/>
          </a:prstGeom>
        </p:spPr>
        <p:txBody>
          <a:bodyPr/>
          <a:lstStyle/>
          <a:p>
            <a:fld id="{8462F8D2-21AC-1449-AE96-6F3EDC6DFFE9}" type="datetimeFigureOut">
              <a:rPr lang="en-US" smtClean="0"/>
              <a:t>7/9/2025</a:t>
            </a:fld>
            <a:endParaRPr lang="en-US"/>
          </a:p>
        </p:txBody>
      </p:sp>
      <p:sp>
        <p:nvSpPr>
          <p:cNvPr id="5" name="Footer Placeholder 4">
            <a:extLst>
              <a:ext uri="{FF2B5EF4-FFF2-40B4-BE49-F238E27FC236}">
                <a16:creationId xmlns:a16="http://schemas.microsoft.com/office/drawing/2014/main" id="{7F465742-4BE9-8A8A-7CF6-D33281B6B16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A8520B7-B227-5FF8-B323-C8869EF99141}"/>
              </a:ext>
            </a:extLst>
          </p:cNvPr>
          <p:cNvSpPr>
            <a:spLocks noGrp="1"/>
          </p:cNvSpPr>
          <p:nvPr>
            <p:ph type="sldNum" sz="quarter" idx="12"/>
          </p:nvPr>
        </p:nvSpPr>
        <p:spPr>
          <a:xfrm>
            <a:off x="8610600" y="6356350"/>
            <a:ext cx="2743200" cy="365125"/>
          </a:xfrm>
          <a:prstGeom prst="rect">
            <a:avLst/>
          </a:prstGeom>
        </p:spPr>
        <p:txBody>
          <a:bodyPr/>
          <a:lstStyle/>
          <a:p>
            <a:fld id="{D9F78551-C735-F546-A9C7-FCDBC0A33A83}" type="slidenum">
              <a:rPr lang="en-US" smtClean="0"/>
              <a:t>‹#›</a:t>
            </a:fld>
            <a:endParaRPr lang="en-US"/>
          </a:p>
        </p:txBody>
      </p:sp>
    </p:spTree>
    <p:extLst>
      <p:ext uri="{BB962C8B-B14F-4D97-AF65-F5344CB8AC3E}">
        <p14:creationId xmlns:p14="http://schemas.microsoft.com/office/powerpoint/2010/main" val="1922659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B24668-C927-FCD8-0087-C76A2E708D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2ED0D4-9F1A-B864-BAAB-40C93EB65A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0E1F49-5017-8A20-62B8-21A38B437BF3}"/>
              </a:ext>
            </a:extLst>
          </p:cNvPr>
          <p:cNvSpPr>
            <a:spLocks noGrp="1"/>
          </p:cNvSpPr>
          <p:nvPr>
            <p:ph type="dt" sz="half" idx="10"/>
          </p:nvPr>
        </p:nvSpPr>
        <p:spPr>
          <a:xfrm>
            <a:off x="838200" y="6356350"/>
            <a:ext cx="2743200" cy="365125"/>
          </a:xfrm>
          <a:prstGeom prst="rect">
            <a:avLst/>
          </a:prstGeom>
        </p:spPr>
        <p:txBody>
          <a:bodyPr/>
          <a:lstStyle/>
          <a:p>
            <a:fld id="{8462F8D2-21AC-1449-AE96-6F3EDC6DFFE9}" type="datetimeFigureOut">
              <a:rPr lang="en-US" smtClean="0"/>
              <a:t>7/9/2025</a:t>
            </a:fld>
            <a:endParaRPr lang="en-US"/>
          </a:p>
        </p:txBody>
      </p:sp>
      <p:sp>
        <p:nvSpPr>
          <p:cNvPr id="5" name="Footer Placeholder 4">
            <a:extLst>
              <a:ext uri="{FF2B5EF4-FFF2-40B4-BE49-F238E27FC236}">
                <a16:creationId xmlns:a16="http://schemas.microsoft.com/office/drawing/2014/main" id="{82185DB9-93D2-7EC3-787E-E120C26F1E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02118FD-8D42-FD3F-4867-1C27A3146E91}"/>
              </a:ext>
            </a:extLst>
          </p:cNvPr>
          <p:cNvSpPr>
            <a:spLocks noGrp="1"/>
          </p:cNvSpPr>
          <p:nvPr>
            <p:ph type="sldNum" sz="quarter" idx="12"/>
          </p:nvPr>
        </p:nvSpPr>
        <p:spPr>
          <a:xfrm>
            <a:off x="8610600" y="6356350"/>
            <a:ext cx="2743200" cy="365125"/>
          </a:xfrm>
          <a:prstGeom prst="rect">
            <a:avLst/>
          </a:prstGeom>
        </p:spPr>
        <p:txBody>
          <a:bodyPr/>
          <a:lstStyle/>
          <a:p>
            <a:fld id="{D9F78551-C735-F546-A9C7-FCDBC0A33A83}" type="slidenum">
              <a:rPr lang="en-US" smtClean="0"/>
              <a:t>‹#›</a:t>
            </a:fld>
            <a:endParaRPr lang="en-US"/>
          </a:p>
        </p:txBody>
      </p:sp>
    </p:spTree>
    <p:extLst>
      <p:ext uri="{BB962C8B-B14F-4D97-AF65-F5344CB8AC3E}">
        <p14:creationId xmlns:p14="http://schemas.microsoft.com/office/powerpoint/2010/main" val="569645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40E3F-1803-B5A5-7F1B-2E02A54A48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C7C28F-445E-2A49-093B-0F746AB6C7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355FA0-D9D5-DE1C-E9A3-4161A78666BA}"/>
              </a:ext>
            </a:extLst>
          </p:cNvPr>
          <p:cNvSpPr>
            <a:spLocks noGrp="1"/>
          </p:cNvSpPr>
          <p:nvPr>
            <p:ph type="dt" sz="half" idx="10"/>
          </p:nvPr>
        </p:nvSpPr>
        <p:spPr>
          <a:xfrm>
            <a:off x="838200" y="6356350"/>
            <a:ext cx="2743200" cy="365125"/>
          </a:xfrm>
          <a:prstGeom prst="rect">
            <a:avLst/>
          </a:prstGeom>
        </p:spPr>
        <p:txBody>
          <a:bodyPr/>
          <a:lstStyle/>
          <a:p>
            <a:fld id="{8462F8D2-21AC-1449-AE96-6F3EDC6DFFE9}" type="datetimeFigureOut">
              <a:rPr lang="en-US" smtClean="0"/>
              <a:t>7/9/2025</a:t>
            </a:fld>
            <a:endParaRPr lang="en-US"/>
          </a:p>
        </p:txBody>
      </p:sp>
      <p:sp>
        <p:nvSpPr>
          <p:cNvPr id="5" name="Footer Placeholder 4">
            <a:extLst>
              <a:ext uri="{FF2B5EF4-FFF2-40B4-BE49-F238E27FC236}">
                <a16:creationId xmlns:a16="http://schemas.microsoft.com/office/drawing/2014/main" id="{11609117-0609-8281-66E3-98650C64C2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93A0AD7-D3C3-FC4C-E499-1F3D2418964D}"/>
              </a:ext>
            </a:extLst>
          </p:cNvPr>
          <p:cNvSpPr>
            <a:spLocks noGrp="1"/>
          </p:cNvSpPr>
          <p:nvPr>
            <p:ph type="sldNum" sz="quarter" idx="12"/>
          </p:nvPr>
        </p:nvSpPr>
        <p:spPr>
          <a:xfrm>
            <a:off x="8610600" y="6356350"/>
            <a:ext cx="2743200" cy="365125"/>
          </a:xfrm>
          <a:prstGeom prst="rect">
            <a:avLst/>
          </a:prstGeom>
        </p:spPr>
        <p:txBody>
          <a:bodyPr/>
          <a:lstStyle/>
          <a:p>
            <a:fld id="{D9F78551-C735-F546-A9C7-FCDBC0A33A83}" type="slidenum">
              <a:rPr lang="en-US" smtClean="0"/>
              <a:t>‹#›</a:t>
            </a:fld>
            <a:endParaRPr lang="en-US"/>
          </a:p>
        </p:txBody>
      </p:sp>
    </p:spTree>
    <p:extLst>
      <p:ext uri="{BB962C8B-B14F-4D97-AF65-F5344CB8AC3E}">
        <p14:creationId xmlns:p14="http://schemas.microsoft.com/office/powerpoint/2010/main" val="1535382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5E697-DCCE-8188-544C-F26CBDD338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06F524-D564-23A7-22C5-830EC18D42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85CAF2-D984-1ECE-CD99-3FE77BDBD91A}"/>
              </a:ext>
            </a:extLst>
          </p:cNvPr>
          <p:cNvSpPr>
            <a:spLocks noGrp="1"/>
          </p:cNvSpPr>
          <p:nvPr>
            <p:ph type="dt" sz="half" idx="10"/>
          </p:nvPr>
        </p:nvSpPr>
        <p:spPr>
          <a:xfrm>
            <a:off x="838200" y="6356350"/>
            <a:ext cx="2743200" cy="365125"/>
          </a:xfrm>
          <a:prstGeom prst="rect">
            <a:avLst/>
          </a:prstGeom>
        </p:spPr>
        <p:txBody>
          <a:bodyPr/>
          <a:lstStyle/>
          <a:p>
            <a:fld id="{8462F8D2-21AC-1449-AE96-6F3EDC6DFFE9}" type="datetimeFigureOut">
              <a:rPr lang="en-US" smtClean="0"/>
              <a:t>7/9/2025</a:t>
            </a:fld>
            <a:endParaRPr lang="en-US"/>
          </a:p>
        </p:txBody>
      </p:sp>
      <p:sp>
        <p:nvSpPr>
          <p:cNvPr id="5" name="Footer Placeholder 4">
            <a:extLst>
              <a:ext uri="{FF2B5EF4-FFF2-40B4-BE49-F238E27FC236}">
                <a16:creationId xmlns:a16="http://schemas.microsoft.com/office/drawing/2014/main" id="{30076574-5393-49E1-A5D4-4700ADF502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9AD52CC-3703-7915-5FEC-CCCFE74BDD86}"/>
              </a:ext>
            </a:extLst>
          </p:cNvPr>
          <p:cNvSpPr>
            <a:spLocks noGrp="1"/>
          </p:cNvSpPr>
          <p:nvPr>
            <p:ph type="sldNum" sz="quarter" idx="12"/>
          </p:nvPr>
        </p:nvSpPr>
        <p:spPr>
          <a:xfrm>
            <a:off x="8610600" y="6356350"/>
            <a:ext cx="2743200" cy="365125"/>
          </a:xfrm>
          <a:prstGeom prst="rect">
            <a:avLst/>
          </a:prstGeom>
        </p:spPr>
        <p:txBody>
          <a:bodyPr/>
          <a:lstStyle/>
          <a:p>
            <a:fld id="{D9F78551-C735-F546-A9C7-FCDBC0A33A83}" type="slidenum">
              <a:rPr lang="en-US" smtClean="0"/>
              <a:t>‹#›</a:t>
            </a:fld>
            <a:endParaRPr lang="en-US"/>
          </a:p>
        </p:txBody>
      </p:sp>
    </p:spTree>
    <p:extLst>
      <p:ext uri="{BB962C8B-B14F-4D97-AF65-F5344CB8AC3E}">
        <p14:creationId xmlns:p14="http://schemas.microsoft.com/office/powerpoint/2010/main" val="164801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3154F-1DDB-7499-B94C-A2C2040D9C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4A66B0-FD3A-BE7E-5AA7-B5B92BD258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3BE25E-E79D-C918-866F-56290DA0BE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E6A272-27A3-AC08-B5BE-8214F7DD9251}"/>
              </a:ext>
            </a:extLst>
          </p:cNvPr>
          <p:cNvSpPr>
            <a:spLocks noGrp="1"/>
          </p:cNvSpPr>
          <p:nvPr>
            <p:ph type="dt" sz="half" idx="10"/>
          </p:nvPr>
        </p:nvSpPr>
        <p:spPr>
          <a:xfrm>
            <a:off x="838200" y="6356350"/>
            <a:ext cx="2743200" cy="365125"/>
          </a:xfrm>
          <a:prstGeom prst="rect">
            <a:avLst/>
          </a:prstGeom>
        </p:spPr>
        <p:txBody>
          <a:bodyPr/>
          <a:lstStyle/>
          <a:p>
            <a:fld id="{8462F8D2-21AC-1449-AE96-6F3EDC6DFFE9}" type="datetimeFigureOut">
              <a:rPr lang="en-US" smtClean="0"/>
              <a:t>7/9/2025</a:t>
            </a:fld>
            <a:endParaRPr lang="en-US"/>
          </a:p>
        </p:txBody>
      </p:sp>
      <p:sp>
        <p:nvSpPr>
          <p:cNvPr id="6" name="Footer Placeholder 5">
            <a:extLst>
              <a:ext uri="{FF2B5EF4-FFF2-40B4-BE49-F238E27FC236}">
                <a16:creationId xmlns:a16="http://schemas.microsoft.com/office/drawing/2014/main" id="{70BB5A78-FE24-E8B2-F7DA-30AA55DA35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A9E75E2-6E56-2737-FFE5-BE5E0E5A0171}"/>
              </a:ext>
            </a:extLst>
          </p:cNvPr>
          <p:cNvSpPr>
            <a:spLocks noGrp="1"/>
          </p:cNvSpPr>
          <p:nvPr>
            <p:ph type="sldNum" sz="quarter" idx="12"/>
          </p:nvPr>
        </p:nvSpPr>
        <p:spPr>
          <a:xfrm>
            <a:off x="8610600" y="6356350"/>
            <a:ext cx="2743200" cy="365125"/>
          </a:xfrm>
          <a:prstGeom prst="rect">
            <a:avLst/>
          </a:prstGeom>
        </p:spPr>
        <p:txBody>
          <a:bodyPr/>
          <a:lstStyle/>
          <a:p>
            <a:fld id="{D9F78551-C735-F546-A9C7-FCDBC0A33A83}" type="slidenum">
              <a:rPr lang="en-US" smtClean="0"/>
              <a:t>‹#›</a:t>
            </a:fld>
            <a:endParaRPr lang="en-US"/>
          </a:p>
        </p:txBody>
      </p:sp>
    </p:spTree>
    <p:extLst>
      <p:ext uri="{BB962C8B-B14F-4D97-AF65-F5344CB8AC3E}">
        <p14:creationId xmlns:p14="http://schemas.microsoft.com/office/powerpoint/2010/main" val="794044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E085D-AC0F-5A24-3EF8-1188914876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BD3F79-D383-9DA4-A448-2478E58912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34C76A-0BC6-1C03-1D50-A135D619DF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3FF01D-7DC4-09B1-CE5C-CF1633C102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FF9195-6776-46B0-61D5-942EC0C187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61DC65-7EE4-C9D4-1EE5-60670E3E5A7B}"/>
              </a:ext>
            </a:extLst>
          </p:cNvPr>
          <p:cNvSpPr>
            <a:spLocks noGrp="1"/>
          </p:cNvSpPr>
          <p:nvPr>
            <p:ph type="dt" sz="half" idx="10"/>
          </p:nvPr>
        </p:nvSpPr>
        <p:spPr>
          <a:xfrm>
            <a:off x="838200" y="6356350"/>
            <a:ext cx="2743200" cy="365125"/>
          </a:xfrm>
          <a:prstGeom prst="rect">
            <a:avLst/>
          </a:prstGeom>
        </p:spPr>
        <p:txBody>
          <a:bodyPr/>
          <a:lstStyle/>
          <a:p>
            <a:fld id="{8462F8D2-21AC-1449-AE96-6F3EDC6DFFE9}" type="datetimeFigureOut">
              <a:rPr lang="en-US" smtClean="0"/>
              <a:t>7/9/2025</a:t>
            </a:fld>
            <a:endParaRPr lang="en-US"/>
          </a:p>
        </p:txBody>
      </p:sp>
      <p:sp>
        <p:nvSpPr>
          <p:cNvPr id="8" name="Footer Placeholder 7">
            <a:extLst>
              <a:ext uri="{FF2B5EF4-FFF2-40B4-BE49-F238E27FC236}">
                <a16:creationId xmlns:a16="http://schemas.microsoft.com/office/drawing/2014/main" id="{B25B5C49-F9D3-5C02-CFBC-327625F75DF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AF5089B-30BC-D35C-2052-48612A84E96B}"/>
              </a:ext>
            </a:extLst>
          </p:cNvPr>
          <p:cNvSpPr>
            <a:spLocks noGrp="1"/>
          </p:cNvSpPr>
          <p:nvPr>
            <p:ph type="sldNum" sz="quarter" idx="12"/>
          </p:nvPr>
        </p:nvSpPr>
        <p:spPr>
          <a:xfrm>
            <a:off x="8610600" y="6356350"/>
            <a:ext cx="2743200" cy="365125"/>
          </a:xfrm>
          <a:prstGeom prst="rect">
            <a:avLst/>
          </a:prstGeom>
        </p:spPr>
        <p:txBody>
          <a:bodyPr/>
          <a:lstStyle/>
          <a:p>
            <a:fld id="{D9F78551-C735-F546-A9C7-FCDBC0A33A83}" type="slidenum">
              <a:rPr lang="en-US" smtClean="0"/>
              <a:t>‹#›</a:t>
            </a:fld>
            <a:endParaRPr lang="en-US"/>
          </a:p>
        </p:txBody>
      </p:sp>
    </p:spTree>
    <p:extLst>
      <p:ext uri="{BB962C8B-B14F-4D97-AF65-F5344CB8AC3E}">
        <p14:creationId xmlns:p14="http://schemas.microsoft.com/office/powerpoint/2010/main" val="223958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4423D-B4F2-4F27-E85D-008825B5B5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C479D0-E147-FB56-5C76-46D8304A2C6E}"/>
              </a:ext>
            </a:extLst>
          </p:cNvPr>
          <p:cNvSpPr>
            <a:spLocks noGrp="1"/>
          </p:cNvSpPr>
          <p:nvPr>
            <p:ph type="dt" sz="half" idx="10"/>
          </p:nvPr>
        </p:nvSpPr>
        <p:spPr>
          <a:xfrm>
            <a:off x="838200" y="6356350"/>
            <a:ext cx="2743200" cy="365125"/>
          </a:xfrm>
          <a:prstGeom prst="rect">
            <a:avLst/>
          </a:prstGeom>
        </p:spPr>
        <p:txBody>
          <a:bodyPr/>
          <a:lstStyle/>
          <a:p>
            <a:fld id="{8462F8D2-21AC-1449-AE96-6F3EDC6DFFE9}" type="datetimeFigureOut">
              <a:rPr lang="en-US" smtClean="0"/>
              <a:t>7/9/2025</a:t>
            </a:fld>
            <a:endParaRPr lang="en-US"/>
          </a:p>
        </p:txBody>
      </p:sp>
      <p:sp>
        <p:nvSpPr>
          <p:cNvPr id="4" name="Footer Placeholder 3">
            <a:extLst>
              <a:ext uri="{FF2B5EF4-FFF2-40B4-BE49-F238E27FC236}">
                <a16:creationId xmlns:a16="http://schemas.microsoft.com/office/drawing/2014/main" id="{5ECF7ACD-C257-6673-94C6-F016B9FD79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5CDB50D-C5EF-C05E-083B-4ECAEBC551EB}"/>
              </a:ext>
            </a:extLst>
          </p:cNvPr>
          <p:cNvSpPr>
            <a:spLocks noGrp="1"/>
          </p:cNvSpPr>
          <p:nvPr>
            <p:ph type="sldNum" sz="quarter" idx="12"/>
          </p:nvPr>
        </p:nvSpPr>
        <p:spPr>
          <a:xfrm>
            <a:off x="8610600" y="6356350"/>
            <a:ext cx="2743200" cy="365125"/>
          </a:xfrm>
          <a:prstGeom prst="rect">
            <a:avLst/>
          </a:prstGeom>
        </p:spPr>
        <p:txBody>
          <a:bodyPr/>
          <a:lstStyle/>
          <a:p>
            <a:fld id="{D9F78551-C735-F546-A9C7-FCDBC0A33A83}" type="slidenum">
              <a:rPr lang="en-US" smtClean="0"/>
              <a:t>‹#›</a:t>
            </a:fld>
            <a:endParaRPr lang="en-US"/>
          </a:p>
        </p:txBody>
      </p:sp>
    </p:spTree>
    <p:extLst>
      <p:ext uri="{BB962C8B-B14F-4D97-AF65-F5344CB8AC3E}">
        <p14:creationId xmlns:p14="http://schemas.microsoft.com/office/powerpoint/2010/main" val="1909555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267D50-20D4-0C98-0EC4-2E17233A23E6}"/>
              </a:ext>
            </a:extLst>
          </p:cNvPr>
          <p:cNvSpPr>
            <a:spLocks noGrp="1"/>
          </p:cNvSpPr>
          <p:nvPr>
            <p:ph type="dt" sz="half" idx="10"/>
          </p:nvPr>
        </p:nvSpPr>
        <p:spPr>
          <a:xfrm>
            <a:off x="838200" y="6356350"/>
            <a:ext cx="2743200" cy="365125"/>
          </a:xfrm>
          <a:prstGeom prst="rect">
            <a:avLst/>
          </a:prstGeom>
        </p:spPr>
        <p:txBody>
          <a:bodyPr/>
          <a:lstStyle/>
          <a:p>
            <a:fld id="{8462F8D2-21AC-1449-AE96-6F3EDC6DFFE9}" type="datetimeFigureOut">
              <a:rPr lang="en-US" smtClean="0"/>
              <a:t>7/9/2025</a:t>
            </a:fld>
            <a:endParaRPr lang="en-US"/>
          </a:p>
        </p:txBody>
      </p:sp>
      <p:sp>
        <p:nvSpPr>
          <p:cNvPr id="3" name="Footer Placeholder 2">
            <a:extLst>
              <a:ext uri="{FF2B5EF4-FFF2-40B4-BE49-F238E27FC236}">
                <a16:creationId xmlns:a16="http://schemas.microsoft.com/office/drawing/2014/main" id="{1ABE6820-CCEF-92BA-4622-B8FACEAA240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29EDEAC-02CF-E9ED-C5FA-B069783B04B1}"/>
              </a:ext>
            </a:extLst>
          </p:cNvPr>
          <p:cNvSpPr>
            <a:spLocks noGrp="1"/>
          </p:cNvSpPr>
          <p:nvPr>
            <p:ph type="sldNum" sz="quarter" idx="12"/>
          </p:nvPr>
        </p:nvSpPr>
        <p:spPr>
          <a:xfrm>
            <a:off x="8610600" y="6356350"/>
            <a:ext cx="2743200" cy="365125"/>
          </a:xfrm>
          <a:prstGeom prst="rect">
            <a:avLst/>
          </a:prstGeom>
        </p:spPr>
        <p:txBody>
          <a:bodyPr/>
          <a:lstStyle/>
          <a:p>
            <a:fld id="{D9F78551-C735-F546-A9C7-FCDBC0A33A83}" type="slidenum">
              <a:rPr lang="en-US" smtClean="0"/>
              <a:t>‹#›</a:t>
            </a:fld>
            <a:endParaRPr lang="en-US"/>
          </a:p>
        </p:txBody>
      </p:sp>
    </p:spTree>
    <p:extLst>
      <p:ext uri="{BB962C8B-B14F-4D97-AF65-F5344CB8AC3E}">
        <p14:creationId xmlns:p14="http://schemas.microsoft.com/office/powerpoint/2010/main" val="3141268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7A2DC-06AB-7657-123A-16AAACB3F6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86A0BD-5D7E-C2A4-43BF-4048C57BEF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495D67-D5A4-DF1C-7E46-6AD48CD694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E9033C-D0E5-1C29-88DB-C77887BBAAD1}"/>
              </a:ext>
            </a:extLst>
          </p:cNvPr>
          <p:cNvSpPr>
            <a:spLocks noGrp="1"/>
          </p:cNvSpPr>
          <p:nvPr>
            <p:ph type="dt" sz="half" idx="10"/>
          </p:nvPr>
        </p:nvSpPr>
        <p:spPr>
          <a:xfrm>
            <a:off x="838200" y="6356350"/>
            <a:ext cx="2743200" cy="365125"/>
          </a:xfrm>
          <a:prstGeom prst="rect">
            <a:avLst/>
          </a:prstGeom>
        </p:spPr>
        <p:txBody>
          <a:bodyPr/>
          <a:lstStyle/>
          <a:p>
            <a:fld id="{8462F8D2-21AC-1449-AE96-6F3EDC6DFFE9}" type="datetimeFigureOut">
              <a:rPr lang="en-US" smtClean="0"/>
              <a:t>7/9/2025</a:t>
            </a:fld>
            <a:endParaRPr lang="en-US"/>
          </a:p>
        </p:txBody>
      </p:sp>
      <p:sp>
        <p:nvSpPr>
          <p:cNvPr id="6" name="Footer Placeholder 5">
            <a:extLst>
              <a:ext uri="{FF2B5EF4-FFF2-40B4-BE49-F238E27FC236}">
                <a16:creationId xmlns:a16="http://schemas.microsoft.com/office/drawing/2014/main" id="{08246C35-0240-43C2-5E80-630AD266A3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C6689B4-72DD-D413-010B-8820A2FA5DD2}"/>
              </a:ext>
            </a:extLst>
          </p:cNvPr>
          <p:cNvSpPr>
            <a:spLocks noGrp="1"/>
          </p:cNvSpPr>
          <p:nvPr>
            <p:ph type="sldNum" sz="quarter" idx="12"/>
          </p:nvPr>
        </p:nvSpPr>
        <p:spPr>
          <a:xfrm>
            <a:off x="8610600" y="6356350"/>
            <a:ext cx="2743200" cy="365125"/>
          </a:xfrm>
          <a:prstGeom prst="rect">
            <a:avLst/>
          </a:prstGeom>
        </p:spPr>
        <p:txBody>
          <a:bodyPr/>
          <a:lstStyle/>
          <a:p>
            <a:fld id="{D9F78551-C735-F546-A9C7-FCDBC0A33A83}" type="slidenum">
              <a:rPr lang="en-US" smtClean="0"/>
              <a:t>‹#›</a:t>
            </a:fld>
            <a:endParaRPr lang="en-US"/>
          </a:p>
        </p:txBody>
      </p:sp>
    </p:spTree>
    <p:extLst>
      <p:ext uri="{BB962C8B-B14F-4D97-AF65-F5344CB8AC3E}">
        <p14:creationId xmlns:p14="http://schemas.microsoft.com/office/powerpoint/2010/main" val="2404095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3A2E6-EFB5-1466-E27A-406C1A97F1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5D57CF-EE4A-4295-A028-420EB3FC9F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303ECD-4273-3DDF-8EA3-2D65F9E44C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21BE14-FBDF-4E42-9100-DED3109F61E3}"/>
              </a:ext>
            </a:extLst>
          </p:cNvPr>
          <p:cNvSpPr>
            <a:spLocks noGrp="1"/>
          </p:cNvSpPr>
          <p:nvPr>
            <p:ph type="dt" sz="half" idx="10"/>
          </p:nvPr>
        </p:nvSpPr>
        <p:spPr>
          <a:xfrm>
            <a:off x="838200" y="6356350"/>
            <a:ext cx="2743200" cy="365125"/>
          </a:xfrm>
          <a:prstGeom prst="rect">
            <a:avLst/>
          </a:prstGeom>
        </p:spPr>
        <p:txBody>
          <a:bodyPr/>
          <a:lstStyle/>
          <a:p>
            <a:fld id="{8462F8D2-21AC-1449-AE96-6F3EDC6DFFE9}" type="datetimeFigureOut">
              <a:rPr lang="en-US" smtClean="0"/>
              <a:t>7/9/2025</a:t>
            </a:fld>
            <a:endParaRPr lang="en-US"/>
          </a:p>
        </p:txBody>
      </p:sp>
      <p:sp>
        <p:nvSpPr>
          <p:cNvPr id="6" name="Footer Placeholder 5">
            <a:extLst>
              <a:ext uri="{FF2B5EF4-FFF2-40B4-BE49-F238E27FC236}">
                <a16:creationId xmlns:a16="http://schemas.microsoft.com/office/drawing/2014/main" id="{57347F24-C12F-9493-A6F6-338FA88D1D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4185A63-A6B0-5382-8E68-A49D1897CEFC}"/>
              </a:ext>
            </a:extLst>
          </p:cNvPr>
          <p:cNvSpPr>
            <a:spLocks noGrp="1"/>
          </p:cNvSpPr>
          <p:nvPr>
            <p:ph type="sldNum" sz="quarter" idx="12"/>
          </p:nvPr>
        </p:nvSpPr>
        <p:spPr>
          <a:xfrm>
            <a:off x="8610600" y="6356350"/>
            <a:ext cx="2743200" cy="365125"/>
          </a:xfrm>
          <a:prstGeom prst="rect">
            <a:avLst/>
          </a:prstGeom>
        </p:spPr>
        <p:txBody>
          <a:bodyPr/>
          <a:lstStyle/>
          <a:p>
            <a:fld id="{D9F78551-C735-F546-A9C7-FCDBC0A33A83}" type="slidenum">
              <a:rPr lang="en-US" smtClean="0"/>
              <a:t>‹#›</a:t>
            </a:fld>
            <a:endParaRPr lang="en-US"/>
          </a:p>
        </p:txBody>
      </p:sp>
    </p:spTree>
    <p:extLst>
      <p:ext uri="{BB962C8B-B14F-4D97-AF65-F5344CB8AC3E}">
        <p14:creationId xmlns:p14="http://schemas.microsoft.com/office/powerpoint/2010/main" val="2837800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C5713-BA7C-BB05-DCE9-DFEA40468C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63F127-0A1E-59F9-1C2C-617AFEE389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717EB60-0477-C5EC-2D2C-47D0C7C0BB05}"/>
              </a:ext>
            </a:extLst>
          </p:cNvPr>
          <p:cNvPicPr>
            <a:picLocks noChangeAspect="1"/>
          </p:cNvPicPr>
          <p:nvPr userDrawn="1"/>
        </p:nvPicPr>
        <p:blipFill>
          <a:blip r:embed="rId13"/>
          <a:stretch>
            <a:fillRect/>
          </a:stretch>
        </p:blipFill>
        <p:spPr>
          <a:xfrm>
            <a:off x="0" y="5580985"/>
            <a:ext cx="12192000" cy="1277015"/>
          </a:xfrm>
          <a:prstGeom prst="rect">
            <a:avLst/>
          </a:prstGeom>
        </p:spPr>
      </p:pic>
    </p:spTree>
    <p:extLst>
      <p:ext uri="{BB962C8B-B14F-4D97-AF65-F5344CB8AC3E}">
        <p14:creationId xmlns:p14="http://schemas.microsoft.com/office/powerpoint/2010/main" val="309253696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carls@awcnet.org"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mailto:shannonm@awcnet.org" TargetMode="External"/><Relationship Id="rId5" Type="http://schemas.openxmlformats.org/officeDocument/2006/relationships/hyperlink" Target="mailto:shaylan@awcnet.org" TargetMode="External"/><Relationship Id="rId4" Type="http://schemas.openxmlformats.org/officeDocument/2006/relationships/hyperlink" Target="mailto:stevene@awcnet.or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building with a dome&#10;&#10;AI-generated content may be incorrect.">
            <a:extLst>
              <a:ext uri="{FF2B5EF4-FFF2-40B4-BE49-F238E27FC236}">
                <a16:creationId xmlns:a16="http://schemas.microsoft.com/office/drawing/2014/main" id="{F725BCCF-446A-20D5-DD04-92080C83242C}"/>
              </a:ext>
            </a:extLst>
          </p:cNvPr>
          <p:cNvPicPr>
            <a:picLocks noChangeAspect="1"/>
          </p:cNvPicPr>
          <p:nvPr/>
        </p:nvPicPr>
        <p:blipFill>
          <a:blip r:embed="rId3"/>
          <a:srcRect l="7143" r="29666" b="2"/>
          <a:stretch>
            <a:fillRect/>
          </a:stretch>
        </p:blipFill>
        <p:spPr>
          <a:xfrm rot="5400000">
            <a:off x="4673901" y="-654794"/>
            <a:ext cx="6863306" cy="8172894"/>
          </a:xfrm>
          <a:prstGeom prst="rect">
            <a:avLst/>
          </a:prstGeom>
          <a:noFill/>
        </p:spPr>
      </p:pic>
      <p:sp>
        <p:nvSpPr>
          <p:cNvPr id="2" name="Rectangle 1">
            <a:extLst>
              <a:ext uri="{FF2B5EF4-FFF2-40B4-BE49-F238E27FC236}">
                <a16:creationId xmlns:a16="http://schemas.microsoft.com/office/drawing/2014/main" id="{5A0E166B-09CC-7015-7D6A-CF1C42710C37}"/>
              </a:ext>
            </a:extLst>
          </p:cNvPr>
          <p:cNvSpPr/>
          <p:nvPr/>
        </p:nvSpPr>
        <p:spPr>
          <a:xfrm>
            <a:off x="0" y="0"/>
            <a:ext cx="4019107" cy="6858000"/>
          </a:xfrm>
          <a:prstGeom prst="rect">
            <a:avLst/>
          </a:prstGeom>
          <a:solidFill>
            <a:srgbClr val="003B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3CB69C0-6E38-4933-AEDD-2F3A649EE4F9}"/>
              </a:ext>
            </a:extLst>
          </p:cNvPr>
          <p:cNvSpPr>
            <a:spLocks noGrp="1"/>
          </p:cNvSpPr>
          <p:nvPr>
            <p:ph type="title"/>
          </p:nvPr>
        </p:nvSpPr>
        <p:spPr>
          <a:xfrm>
            <a:off x="424044" y="718515"/>
            <a:ext cx="3290264" cy="2868201"/>
          </a:xfrm>
        </p:spPr>
        <p:txBody>
          <a:bodyPr anchor="ctr">
            <a:normAutofit fontScale="90000"/>
          </a:bodyPr>
          <a:lstStyle/>
          <a:p>
            <a:r>
              <a:rPr lang="en-US" sz="6000" b="1">
                <a:solidFill>
                  <a:srgbClr val="FFB71B"/>
                </a:solidFill>
                <a:latin typeface="+mn-lt"/>
              </a:rPr>
              <a:t>AWC</a:t>
            </a:r>
            <a:br>
              <a:rPr lang="en-US" sz="6000" b="1">
                <a:solidFill>
                  <a:srgbClr val="FFB71B"/>
                </a:solidFill>
                <a:latin typeface="+mn-lt"/>
              </a:rPr>
            </a:br>
            <a:r>
              <a:rPr lang="en-US" sz="6000" b="1">
                <a:solidFill>
                  <a:srgbClr val="FFB71B"/>
                </a:solidFill>
                <a:latin typeface="+mn-lt"/>
              </a:rPr>
              <a:t>Legislative</a:t>
            </a:r>
            <a:br>
              <a:rPr lang="en-US" sz="6000" b="1">
                <a:solidFill>
                  <a:srgbClr val="FFB71B"/>
                </a:solidFill>
                <a:latin typeface="+mn-lt"/>
              </a:rPr>
            </a:br>
            <a:r>
              <a:rPr lang="en-US" sz="6000" b="1">
                <a:solidFill>
                  <a:srgbClr val="FFB71B"/>
                </a:solidFill>
                <a:latin typeface="+mn-lt"/>
              </a:rPr>
              <a:t>Update</a:t>
            </a:r>
          </a:p>
        </p:txBody>
      </p:sp>
      <p:pic>
        <p:nvPicPr>
          <p:cNvPr id="5" name="Picture 4">
            <a:extLst>
              <a:ext uri="{FF2B5EF4-FFF2-40B4-BE49-F238E27FC236}">
                <a16:creationId xmlns:a16="http://schemas.microsoft.com/office/drawing/2014/main" id="{1FC098BF-C275-FFC1-846D-7D4A9633F24D}"/>
              </a:ext>
            </a:extLst>
          </p:cNvPr>
          <p:cNvPicPr>
            <a:picLocks noChangeAspect="1"/>
          </p:cNvPicPr>
          <p:nvPr/>
        </p:nvPicPr>
        <p:blipFill>
          <a:blip r:embed="rId4"/>
          <a:stretch>
            <a:fillRect/>
          </a:stretch>
        </p:blipFill>
        <p:spPr>
          <a:xfrm>
            <a:off x="518780" y="5184133"/>
            <a:ext cx="920159" cy="1117680"/>
          </a:xfrm>
          <a:prstGeom prst="rect">
            <a:avLst/>
          </a:prstGeom>
        </p:spPr>
      </p:pic>
    </p:spTree>
    <p:extLst>
      <p:ext uri="{BB962C8B-B14F-4D97-AF65-F5344CB8AC3E}">
        <p14:creationId xmlns:p14="http://schemas.microsoft.com/office/powerpoint/2010/main" val="1749948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F99F93A-76EA-6B48-4142-78336969D33F}"/>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592614" y="360947"/>
            <a:ext cx="11006771" cy="5197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33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A0161-F5CA-3218-1572-CD225189EFF3}"/>
              </a:ext>
            </a:extLst>
          </p:cNvPr>
          <p:cNvSpPr>
            <a:spLocks noGrp="1"/>
          </p:cNvSpPr>
          <p:nvPr>
            <p:ph type="title"/>
          </p:nvPr>
        </p:nvSpPr>
        <p:spPr/>
        <p:txBody>
          <a:bodyPr>
            <a:normAutofit/>
          </a:bodyPr>
          <a:lstStyle/>
          <a:p>
            <a:r>
              <a:rPr lang="en-US" sz="4400" b="1">
                <a:solidFill>
                  <a:schemeClr val="accent1"/>
                </a:solidFill>
                <a:cs typeface="Calibri Light"/>
              </a:rPr>
              <a:t>Housing bills</a:t>
            </a:r>
          </a:p>
        </p:txBody>
      </p:sp>
      <p:sp>
        <p:nvSpPr>
          <p:cNvPr id="5" name="Content Placeholder 6">
            <a:extLst>
              <a:ext uri="{FF2B5EF4-FFF2-40B4-BE49-F238E27FC236}">
                <a16:creationId xmlns:a16="http://schemas.microsoft.com/office/drawing/2014/main" id="{FD2C7F05-C3AA-499A-42B5-9349D7964555}"/>
              </a:ext>
            </a:extLst>
          </p:cNvPr>
          <p:cNvSpPr>
            <a:spLocks noGrp="1"/>
          </p:cNvSpPr>
          <p:nvPr>
            <p:ph idx="1"/>
          </p:nvPr>
        </p:nvSpPr>
        <p:spPr>
          <a:xfrm>
            <a:off x="838200" y="1762812"/>
            <a:ext cx="10515600" cy="4572000"/>
          </a:xfrm>
        </p:spPr>
        <p:txBody>
          <a:bodyPr>
            <a:normAutofit fontScale="32500" lnSpcReduction="20000"/>
          </a:bodyPr>
          <a:lstStyle/>
          <a:p>
            <a:pPr marL="0" indent="0">
              <a:buNone/>
            </a:pPr>
            <a:r>
              <a:rPr lang="en-US" sz="6800" b="1">
                <a:solidFill>
                  <a:srgbClr val="00B050"/>
                </a:solidFill>
                <a:cs typeface="Calibri" panose="020F0502020204030204"/>
              </a:rPr>
              <a:t>Passed</a:t>
            </a:r>
          </a:p>
          <a:p>
            <a:pPr marL="0" indent="0">
              <a:buNone/>
            </a:pPr>
            <a:r>
              <a:rPr lang="en-US" sz="6800" b="1">
                <a:cs typeface="Calibri" panose="020F0502020204030204"/>
              </a:rPr>
              <a:t>HB 1183 </a:t>
            </a:r>
            <a:r>
              <a:rPr lang="en-US" sz="6800">
                <a:cs typeface="Calibri" panose="020F0502020204030204"/>
              </a:rPr>
              <a:t>– Development regulations to promote Passivhaus, façade modulation and parking restrictions. </a:t>
            </a:r>
          </a:p>
          <a:p>
            <a:pPr marL="0" indent="0">
              <a:buNone/>
            </a:pPr>
            <a:r>
              <a:rPr lang="en-US" sz="6800" b="1">
                <a:cs typeface="Calibri" panose="020F0502020204030204"/>
              </a:rPr>
              <a:t>HB 1353 </a:t>
            </a:r>
            <a:r>
              <a:rPr lang="en-US" sz="6800">
                <a:cs typeface="Calibri" panose="020F0502020204030204"/>
              </a:rPr>
              <a:t>– Authorize cities to voluntarily adopt an ADU self-certification program</a:t>
            </a:r>
          </a:p>
          <a:p>
            <a:pPr marL="0" indent="0">
              <a:buNone/>
            </a:pPr>
            <a:r>
              <a:rPr lang="en-US" sz="6800" b="1">
                <a:cs typeface="Calibri" panose="020F0502020204030204"/>
              </a:rPr>
              <a:t>HB 1494 </a:t>
            </a:r>
            <a:r>
              <a:rPr lang="en-US" sz="6800">
                <a:cs typeface="Calibri" panose="020F0502020204030204"/>
              </a:rPr>
              <a:t>– Minor Multifamily Property Tax Exemption reform</a:t>
            </a:r>
          </a:p>
          <a:p>
            <a:pPr marL="0" indent="0">
              <a:buNone/>
            </a:pPr>
            <a:r>
              <a:rPr lang="en-US" sz="6800" b="1">
                <a:cs typeface="Calibri" panose="020F0502020204030204"/>
              </a:rPr>
              <a:t>HB 1757 </a:t>
            </a:r>
            <a:r>
              <a:rPr lang="en-US" sz="6800">
                <a:cs typeface="Calibri" panose="020F0502020204030204"/>
              </a:rPr>
              <a:t>– Follow-on bill regulating conversion of existing buildings to residential </a:t>
            </a:r>
          </a:p>
          <a:p>
            <a:pPr marL="0" indent="0">
              <a:buNone/>
            </a:pPr>
            <a:r>
              <a:rPr lang="en-US" sz="6800" b="1">
                <a:cs typeface="Calibri" panose="020F0502020204030204"/>
              </a:rPr>
              <a:t>HB 1791 </a:t>
            </a:r>
            <a:r>
              <a:rPr lang="en-US" sz="6800">
                <a:cs typeface="Calibri" panose="020F0502020204030204"/>
              </a:rPr>
              <a:t>– Harmonizing uses of local REET funds and additional flexibility for housing</a:t>
            </a:r>
          </a:p>
          <a:p>
            <a:pPr marL="0" indent="0">
              <a:buNone/>
            </a:pPr>
            <a:r>
              <a:rPr lang="en-US" sz="6800" b="1"/>
              <a:t>HB 5148 </a:t>
            </a:r>
            <a:r>
              <a:rPr lang="en-US" sz="6800"/>
              <a:t>– State compliance audit of Housing Element and development regulations</a:t>
            </a:r>
          </a:p>
          <a:p>
            <a:pPr marL="0" indent="0">
              <a:buNone/>
            </a:pPr>
            <a:r>
              <a:rPr lang="en-US" sz="6800" b="1"/>
              <a:t>SB 5184 </a:t>
            </a:r>
            <a:r>
              <a:rPr lang="en-US" sz="6800"/>
              <a:t>– Significant preemption on on-site parking requirements for cities over 30,000</a:t>
            </a:r>
          </a:p>
          <a:p>
            <a:pPr marL="0" indent="0">
              <a:buNone/>
            </a:pPr>
            <a:r>
              <a:rPr lang="en-US" sz="6800" b="1"/>
              <a:t>SB 5559 </a:t>
            </a:r>
            <a:r>
              <a:rPr lang="en-US" sz="6800"/>
              <a:t>– Providing standards for unit lot subdivisions</a:t>
            </a:r>
          </a:p>
          <a:p>
            <a:endParaRPr lang="en-US" sz="2800"/>
          </a:p>
          <a:p>
            <a:endParaRPr lang="en-US" sz="2800">
              <a:cs typeface="Calibri" panose="020F0502020204030204"/>
            </a:endParaRPr>
          </a:p>
        </p:txBody>
      </p:sp>
    </p:spTree>
    <p:extLst>
      <p:ext uri="{BB962C8B-B14F-4D97-AF65-F5344CB8AC3E}">
        <p14:creationId xmlns:p14="http://schemas.microsoft.com/office/powerpoint/2010/main" val="130784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B0746-4101-000A-3695-FF40AE58B0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8FD92D-B451-C949-0EBD-BC72075DE12B}"/>
              </a:ext>
            </a:extLst>
          </p:cNvPr>
          <p:cNvSpPr>
            <a:spLocks noGrp="1"/>
          </p:cNvSpPr>
          <p:nvPr>
            <p:ph type="title"/>
          </p:nvPr>
        </p:nvSpPr>
        <p:spPr/>
        <p:txBody>
          <a:bodyPr>
            <a:normAutofit/>
          </a:bodyPr>
          <a:lstStyle/>
          <a:p>
            <a:r>
              <a:rPr lang="en-US" sz="4400" b="1">
                <a:solidFill>
                  <a:schemeClr val="accent1"/>
                </a:solidFill>
                <a:cs typeface="Calibri Light"/>
              </a:rPr>
              <a:t>Housing bills</a:t>
            </a:r>
          </a:p>
        </p:txBody>
      </p:sp>
      <p:sp>
        <p:nvSpPr>
          <p:cNvPr id="5" name="Content Placeholder 6">
            <a:extLst>
              <a:ext uri="{FF2B5EF4-FFF2-40B4-BE49-F238E27FC236}">
                <a16:creationId xmlns:a16="http://schemas.microsoft.com/office/drawing/2014/main" id="{E77689D3-668F-C98C-8FAA-1AE276305DCD}"/>
              </a:ext>
            </a:extLst>
          </p:cNvPr>
          <p:cNvSpPr>
            <a:spLocks noGrp="1"/>
          </p:cNvSpPr>
          <p:nvPr>
            <p:ph idx="1"/>
          </p:nvPr>
        </p:nvSpPr>
        <p:spPr>
          <a:xfrm>
            <a:off x="838200" y="1501541"/>
            <a:ext cx="10515600" cy="3955983"/>
          </a:xfrm>
        </p:spPr>
        <p:txBody>
          <a:bodyPr vert="horz" lIns="91440" tIns="45720" rIns="91440" bIns="45720" rtlCol="0" anchor="t">
            <a:normAutofit fontScale="85000" lnSpcReduction="20000"/>
          </a:bodyPr>
          <a:lstStyle/>
          <a:p>
            <a:pPr marL="0" indent="0">
              <a:buNone/>
            </a:pPr>
            <a:r>
              <a:rPr lang="en-US" b="1">
                <a:solidFill>
                  <a:srgbClr val="00B050"/>
                </a:solidFill>
              </a:rPr>
              <a:t>Passed</a:t>
            </a:r>
            <a:r>
              <a:rPr lang="en-US" sz="2800" b="1">
                <a:solidFill>
                  <a:srgbClr val="00B050"/>
                </a:solidFill>
              </a:rPr>
              <a:t> </a:t>
            </a:r>
            <a:endParaRPr lang="en-US" sz="2800" b="1">
              <a:solidFill>
                <a:srgbClr val="00B050"/>
              </a:solidFill>
              <a:highlight>
                <a:srgbClr val="FFFF00"/>
              </a:highlight>
            </a:endParaRPr>
          </a:p>
          <a:p>
            <a:pPr marL="0" indent="0">
              <a:buNone/>
            </a:pPr>
            <a:r>
              <a:rPr lang="en-US" sz="2800" b="1"/>
              <a:t>HB 1096 </a:t>
            </a:r>
            <a:r>
              <a:rPr lang="en-US" sz="2800"/>
              <a:t>– Requiring cities to provide process for lot splitting </a:t>
            </a:r>
          </a:p>
          <a:p>
            <a:pPr marL="0" indent="0">
              <a:buNone/>
            </a:pPr>
            <a:r>
              <a:rPr lang="en-US" sz="2800" b="1"/>
              <a:t>HB 1491 </a:t>
            </a:r>
            <a:r>
              <a:rPr lang="en-US" sz="2800"/>
              <a:t>– New requirements for zoning around transit</a:t>
            </a:r>
          </a:p>
          <a:p>
            <a:pPr marL="0" indent="0">
              <a:buNone/>
            </a:pPr>
            <a:r>
              <a:rPr lang="en-US" sz="2800" b="1"/>
              <a:t>SB 5571 </a:t>
            </a:r>
            <a:r>
              <a:rPr lang="en-US" sz="2800"/>
              <a:t>– Restrictions on city regulation of exterior cladding of buildings</a:t>
            </a:r>
          </a:p>
          <a:p>
            <a:pPr marL="0" indent="0">
              <a:buNone/>
            </a:pPr>
            <a:endParaRPr lang="en-US" sz="2800" b="1">
              <a:solidFill>
                <a:srgbClr val="FF0000"/>
              </a:solidFill>
            </a:endParaRPr>
          </a:p>
          <a:p>
            <a:pPr marL="0" indent="0">
              <a:buNone/>
            </a:pPr>
            <a:r>
              <a:rPr lang="en-US" sz="2800" b="1">
                <a:solidFill>
                  <a:srgbClr val="FF0000"/>
                </a:solidFill>
              </a:rPr>
              <a:t>Did not pass</a:t>
            </a:r>
          </a:p>
          <a:p>
            <a:pPr marL="0" indent="0">
              <a:buNone/>
            </a:pPr>
            <a:r>
              <a:rPr lang="en-US" sz="2800" b="1"/>
              <a:t>HB 1195 </a:t>
            </a:r>
            <a:r>
              <a:rPr lang="en-US" sz="2800"/>
              <a:t>– State compliance review of emergency shelter and housing ordinances</a:t>
            </a:r>
          </a:p>
          <a:p>
            <a:pPr marL="0" indent="0">
              <a:buNone/>
            </a:pPr>
            <a:r>
              <a:rPr lang="en-US" sz="2800" b="1"/>
              <a:t>HB 1443 </a:t>
            </a:r>
            <a:r>
              <a:rPr lang="en-US" sz="2800"/>
              <a:t>/ </a:t>
            </a:r>
            <a:r>
              <a:rPr lang="en-US" sz="2800" b="1"/>
              <a:t>SB 5332 </a:t>
            </a:r>
            <a:r>
              <a:rPr lang="en-US" sz="2800"/>
              <a:t>– Requiring cities to allow RVs as permanent housing</a:t>
            </a:r>
          </a:p>
          <a:p>
            <a:pPr marL="0" indent="0">
              <a:buNone/>
            </a:pPr>
            <a:r>
              <a:rPr lang="en-US" sz="2800" b="1"/>
              <a:t>SB 5613 </a:t>
            </a:r>
            <a:r>
              <a:rPr lang="en-US" sz="2800"/>
              <a:t>– Challenging new standard for “Clear &amp; objective” development regulations</a:t>
            </a:r>
          </a:p>
        </p:txBody>
      </p:sp>
    </p:spTree>
    <p:extLst>
      <p:ext uri="{BB962C8B-B14F-4D97-AF65-F5344CB8AC3E}">
        <p14:creationId xmlns:p14="http://schemas.microsoft.com/office/powerpoint/2010/main" val="3811034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D12CD67-D09D-C009-D050-F2A4FE422DD6}"/>
              </a:ext>
            </a:extLst>
          </p:cNvPr>
          <p:cNvSpPr>
            <a:spLocks noGrp="1"/>
          </p:cNvSpPr>
          <p:nvPr>
            <p:ph type="title"/>
          </p:nvPr>
        </p:nvSpPr>
        <p:spPr/>
        <p:txBody>
          <a:bodyPr>
            <a:normAutofit/>
          </a:bodyPr>
          <a:lstStyle/>
          <a:p>
            <a:r>
              <a:rPr lang="en-US" sz="4400" b="1">
                <a:solidFill>
                  <a:schemeClr val="accent1"/>
                </a:solidFill>
                <a:cs typeface="Calibri Light"/>
              </a:rPr>
              <a:t>Homelessness bills</a:t>
            </a:r>
          </a:p>
        </p:txBody>
      </p:sp>
      <p:sp>
        <p:nvSpPr>
          <p:cNvPr id="2" name="Content Placeholder 6">
            <a:extLst>
              <a:ext uri="{FF2B5EF4-FFF2-40B4-BE49-F238E27FC236}">
                <a16:creationId xmlns:a16="http://schemas.microsoft.com/office/drawing/2014/main" id="{4636A76A-2EC2-2BBF-5BB4-080DE781788C}"/>
              </a:ext>
            </a:extLst>
          </p:cNvPr>
          <p:cNvSpPr txBox="1">
            <a:spLocks/>
          </p:cNvSpPr>
          <p:nvPr/>
        </p:nvSpPr>
        <p:spPr>
          <a:xfrm>
            <a:off x="838200" y="1743140"/>
            <a:ext cx="10515600" cy="474973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a:solidFill>
                  <a:srgbClr val="00B050"/>
                </a:solidFill>
                <a:cs typeface="Calibri" panose="020F0502020204030204"/>
              </a:rPr>
              <a:t>Passed</a:t>
            </a:r>
          </a:p>
          <a:p>
            <a:pPr marL="0" indent="0">
              <a:buNone/>
            </a:pPr>
            <a:r>
              <a:rPr lang="en-US" sz="2400" b="1">
                <a:cs typeface="Calibri" panose="020F0502020204030204"/>
              </a:rPr>
              <a:t>HB 1260 </a:t>
            </a:r>
            <a:r>
              <a:rPr lang="en-US" sz="2400">
                <a:cs typeface="Calibri" panose="020F0502020204030204"/>
              </a:rPr>
              <a:t>– Document recording fee administrative cleanup</a:t>
            </a:r>
            <a:endParaRPr lang="en-US" sz="2400">
              <a:ea typeface="Calibri"/>
              <a:cs typeface="Calibri" panose="020F0502020204030204"/>
            </a:endParaRPr>
          </a:p>
          <a:p>
            <a:pPr marL="0" indent="0">
              <a:buNone/>
            </a:pPr>
            <a:r>
              <a:rPr lang="en-US" sz="2400" b="1">
                <a:ea typeface="Calibri"/>
                <a:cs typeface="Calibri" panose="020F0502020204030204"/>
              </a:rPr>
              <a:t>HB 1858</a:t>
            </a:r>
            <a:r>
              <a:rPr lang="en-US" sz="2400">
                <a:ea typeface="Calibri"/>
                <a:cs typeface="Calibri" panose="020F0502020204030204"/>
              </a:rPr>
              <a:t> – Applying document recording fee to bank-to-bank transfers</a:t>
            </a:r>
            <a:endParaRPr lang="en-US" sz="2400">
              <a:cs typeface="Calibri" panose="020F0502020204030204"/>
            </a:endParaRPr>
          </a:p>
          <a:p>
            <a:pPr marL="0" indent="0">
              <a:buFont typeface="Arial" panose="020B0604020202020204" pitchFamily="34" charset="0"/>
              <a:buNone/>
            </a:pPr>
            <a:endParaRPr lang="en-US" sz="2400" b="1">
              <a:solidFill>
                <a:srgbClr val="FF0000"/>
              </a:solidFill>
            </a:endParaRPr>
          </a:p>
          <a:p>
            <a:pPr marL="0" indent="0">
              <a:buFont typeface="Arial" panose="020B0604020202020204" pitchFamily="34" charset="0"/>
              <a:buNone/>
            </a:pPr>
            <a:r>
              <a:rPr lang="en-US" sz="2400" b="1">
                <a:solidFill>
                  <a:srgbClr val="FF0000"/>
                </a:solidFill>
              </a:rPr>
              <a:t>Did not pass</a:t>
            </a:r>
            <a:endParaRPr lang="en-US" sz="2400" b="1">
              <a:solidFill>
                <a:srgbClr val="FF0000"/>
              </a:solidFill>
              <a:ea typeface="Calibri"/>
              <a:cs typeface="Calibri"/>
            </a:endParaRPr>
          </a:p>
          <a:p>
            <a:pPr marL="0" indent="0">
              <a:buFont typeface="Arial" panose="020B0604020202020204" pitchFamily="34" charset="0"/>
              <a:buNone/>
            </a:pPr>
            <a:r>
              <a:rPr lang="en-US" sz="2400" b="1"/>
              <a:t>HB 1240 </a:t>
            </a:r>
            <a:r>
              <a:rPr lang="en-US" sz="2400"/>
              <a:t>– Who pays vehicle residence impounds? (cities)</a:t>
            </a:r>
            <a:endParaRPr lang="en-US" sz="2400">
              <a:ea typeface="Calibri"/>
              <a:cs typeface="Calibri"/>
            </a:endParaRPr>
          </a:p>
          <a:p>
            <a:pPr marL="0" indent="0">
              <a:buNone/>
            </a:pPr>
            <a:r>
              <a:rPr lang="en-US" sz="2400" b="1"/>
              <a:t>HB 1380 </a:t>
            </a:r>
            <a:r>
              <a:rPr lang="en-US" sz="2400"/>
              <a:t>– State regulation local ordinances related to public camping</a:t>
            </a:r>
            <a:endParaRPr lang="en-US" sz="2400">
              <a:ea typeface="Calibri"/>
              <a:cs typeface="Calibri"/>
            </a:endParaRPr>
          </a:p>
          <a:p>
            <a:pPr marL="0" indent="0">
              <a:buNone/>
            </a:pPr>
            <a:r>
              <a:rPr lang="en-US" sz="2400" b="1"/>
              <a:t>HB 1653</a:t>
            </a:r>
            <a:r>
              <a:rPr lang="en-US" sz="2400"/>
              <a:t>/</a:t>
            </a:r>
            <a:r>
              <a:rPr lang="en-US" sz="2400" b="1"/>
              <a:t>SB 5484 </a:t>
            </a:r>
            <a:r>
              <a:rPr lang="en-US" sz="2400"/>
              <a:t>– Who pays for vehicle residence impounds? (state)</a:t>
            </a:r>
            <a:endParaRPr lang="en-US" sz="2400">
              <a:ea typeface="Calibri"/>
              <a:cs typeface="Calibri"/>
            </a:endParaRPr>
          </a:p>
        </p:txBody>
      </p:sp>
    </p:spTree>
    <p:extLst>
      <p:ext uri="{BB962C8B-B14F-4D97-AF65-F5344CB8AC3E}">
        <p14:creationId xmlns:p14="http://schemas.microsoft.com/office/powerpoint/2010/main" val="1765919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A0161-F5CA-3218-1572-CD225189EFF3}"/>
              </a:ext>
            </a:extLst>
          </p:cNvPr>
          <p:cNvSpPr>
            <a:spLocks noGrp="1"/>
          </p:cNvSpPr>
          <p:nvPr>
            <p:ph type="title"/>
          </p:nvPr>
        </p:nvSpPr>
        <p:spPr/>
        <p:txBody>
          <a:bodyPr>
            <a:normAutofit/>
          </a:bodyPr>
          <a:lstStyle/>
          <a:p>
            <a:r>
              <a:rPr lang="en-US" sz="4400" b="1">
                <a:solidFill>
                  <a:schemeClr val="accent1"/>
                </a:solidFill>
                <a:cs typeface="Calibri Light"/>
              </a:rPr>
              <a:t>Transportation bills </a:t>
            </a:r>
          </a:p>
        </p:txBody>
      </p:sp>
      <p:sp>
        <p:nvSpPr>
          <p:cNvPr id="3" name="Content Placeholder 2">
            <a:extLst>
              <a:ext uri="{FF2B5EF4-FFF2-40B4-BE49-F238E27FC236}">
                <a16:creationId xmlns:a16="http://schemas.microsoft.com/office/drawing/2014/main" id="{1C922740-DF13-7CE0-A981-059D425E9902}"/>
              </a:ext>
            </a:extLst>
          </p:cNvPr>
          <p:cNvSpPr>
            <a:spLocks noGrp="1"/>
          </p:cNvSpPr>
          <p:nvPr>
            <p:ph idx="1"/>
          </p:nvPr>
        </p:nvSpPr>
        <p:spPr>
          <a:xfrm>
            <a:off x="838200" y="1486666"/>
            <a:ext cx="10515600" cy="4351338"/>
          </a:xfrm>
        </p:spPr>
        <p:txBody>
          <a:bodyPr vert="horz" lIns="91440" tIns="45720" rIns="91440" bIns="45720" rtlCol="0" anchor="t">
            <a:normAutofit/>
          </a:bodyPr>
          <a:lstStyle/>
          <a:p>
            <a:pPr marL="0" indent="0">
              <a:buNone/>
            </a:pPr>
            <a:r>
              <a:rPr lang="en-US" sz="2400" b="1">
                <a:solidFill>
                  <a:srgbClr val="00B050"/>
                </a:solidFill>
                <a:ea typeface="Calibri"/>
                <a:cs typeface="Calibri"/>
              </a:rPr>
              <a:t>Passed</a:t>
            </a:r>
            <a:endParaRPr lang="en-US" sz="2400" b="1">
              <a:solidFill>
                <a:srgbClr val="FFB71B"/>
              </a:solidFill>
            </a:endParaRPr>
          </a:p>
          <a:p>
            <a:pPr marL="0" indent="0">
              <a:buNone/>
            </a:pPr>
            <a:r>
              <a:rPr lang="en-US" sz="2400" b="1">
                <a:solidFill>
                  <a:srgbClr val="000000"/>
                </a:solidFill>
                <a:cs typeface="Calibri"/>
              </a:rPr>
              <a:t>SB 5161 </a:t>
            </a:r>
            <a:r>
              <a:rPr lang="en-US" sz="2400">
                <a:solidFill>
                  <a:srgbClr val="000000"/>
                </a:solidFill>
                <a:cs typeface="Calibri"/>
              </a:rPr>
              <a:t>–</a:t>
            </a:r>
            <a:r>
              <a:rPr lang="en-US" sz="2400" b="1">
                <a:solidFill>
                  <a:srgbClr val="000000"/>
                </a:solidFill>
                <a:cs typeface="Calibri"/>
              </a:rPr>
              <a:t> </a:t>
            </a:r>
            <a:r>
              <a:rPr lang="en-US" sz="2400">
                <a:solidFill>
                  <a:srgbClr val="000000"/>
                </a:solidFill>
                <a:cs typeface="Calibri"/>
              </a:rPr>
              <a:t>Transportation appropriations bill</a:t>
            </a:r>
          </a:p>
          <a:p>
            <a:pPr marL="0" indent="0">
              <a:buNone/>
            </a:pPr>
            <a:r>
              <a:rPr lang="en-US" sz="2400" b="1">
                <a:solidFill>
                  <a:srgbClr val="000000"/>
                </a:solidFill>
                <a:cs typeface="Calibri"/>
              </a:rPr>
              <a:t>SB 5801 </a:t>
            </a:r>
            <a:r>
              <a:rPr lang="en-US" sz="2400">
                <a:solidFill>
                  <a:srgbClr val="000000"/>
                </a:solidFill>
                <a:cs typeface="Calibri"/>
              </a:rPr>
              <a:t>–</a:t>
            </a:r>
            <a:r>
              <a:rPr lang="en-US" sz="2400" b="1">
                <a:solidFill>
                  <a:srgbClr val="000000"/>
                </a:solidFill>
                <a:cs typeface="Calibri"/>
              </a:rPr>
              <a:t> </a:t>
            </a:r>
            <a:r>
              <a:rPr lang="en-US" sz="2400">
                <a:solidFill>
                  <a:srgbClr val="000000"/>
                </a:solidFill>
                <a:cs typeface="Calibri"/>
              </a:rPr>
              <a:t>Transportation resources bill (includes 6-cent gas tax increase)</a:t>
            </a:r>
          </a:p>
          <a:p>
            <a:pPr marL="0" indent="0">
              <a:buNone/>
            </a:pPr>
            <a:r>
              <a:rPr lang="en-US" sz="2400" b="1">
                <a:solidFill>
                  <a:srgbClr val="000000"/>
                </a:solidFill>
                <a:ea typeface="Calibri"/>
                <a:cs typeface="Calibri"/>
              </a:rPr>
              <a:t>SB 5595 </a:t>
            </a:r>
            <a:r>
              <a:rPr lang="en-US" sz="2400">
                <a:solidFill>
                  <a:srgbClr val="000000"/>
                </a:solidFill>
                <a:ea typeface="Calibri"/>
                <a:cs typeface="Calibri"/>
              </a:rPr>
              <a:t>– “Shared streets” designation</a:t>
            </a:r>
          </a:p>
          <a:p>
            <a:pPr marL="0" indent="0">
              <a:buNone/>
            </a:pPr>
            <a:r>
              <a:rPr lang="en-US" sz="2400" b="1">
                <a:ea typeface="+mn-lt"/>
                <a:cs typeface="+mn-lt"/>
              </a:rPr>
              <a:t>HB 1733 </a:t>
            </a:r>
            <a:r>
              <a:rPr lang="en-US" sz="2400">
                <a:ea typeface="+mn-lt"/>
                <a:cs typeface="+mn-lt"/>
              </a:rPr>
              <a:t>– Relocation expenses due to agency displacement</a:t>
            </a:r>
          </a:p>
          <a:p>
            <a:pPr marL="0" indent="0">
              <a:buNone/>
            </a:pPr>
            <a:r>
              <a:rPr lang="en-US" sz="2400" b="1">
                <a:solidFill>
                  <a:srgbClr val="000000"/>
                </a:solidFill>
                <a:ea typeface="Calibri"/>
                <a:cs typeface="Calibri"/>
              </a:rPr>
              <a:t>HB 1774</a:t>
            </a:r>
            <a:r>
              <a:rPr lang="en-US" sz="2400">
                <a:solidFill>
                  <a:srgbClr val="000000"/>
                </a:solidFill>
                <a:ea typeface="Calibri"/>
                <a:cs typeface="Calibri"/>
              </a:rPr>
              <a:t> – Lease of unused highway land</a:t>
            </a:r>
          </a:p>
          <a:p>
            <a:pPr marL="0" indent="0">
              <a:buNone/>
            </a:pPr>
            <a:r>
              <a:rPr lang="en-US" sz="2400" b="1">
                <a:solidFill>
                  <a:srgbClr val="FF0000"/>
                </a:solidFill>
                <a:ea typeface="Calibri"/>
                <a:cs typeface="Calibri"/>
              </a:rPr>
              <a:t>Did not pass</a:t>
            </a:r>
          </a:p>
          <a:p>
            <a:pPr marL="0" indent="0">
              <a:buNone/>
            </a:pPr>
            <a:r>
              <a:rPr lang="en-US" sz="2400" b="1">
                <a:solidFill>
                  <a:srgbClr val="000000"/>
                </a:solidFill>
                <a:ea typeface="Calibri"/>
                <a:cs typeface="Calibri"/>
              </a:rPr>
              <a:t>HB 1921 </a:t>
            </a:r>
            <a:r>
              <a:rPr lang="en-US" sz="2400">
                <a:solidFill>
                  <a:srgbClr val="000000"/>
                </a:solidFill>
                <a:ea typeface="Calibri"/>
                <a:cs typeface="Calibri"/>
              </a:rPr>
              <a:t>– Road usage charge (similar concept in House budget proposal)</a:t>
            </a:r>
          </a:p>
          <a:p>
            <a:pPr marL="0" indent="0">
              <a:buNone/>
            </a:pPr>
            <a:r>
              <a:rPr lang="en-US" sz="2400" b="1">
                <a:solidFill>
                  <a:srgbClr val="000000"/>
                </a:solidFill>
                <a:ea typeface="Calibri"/>
                <a:cs typeface="Calibri"/>
              </a:rPr>
              <a:t>SB 5374 </a:t>
            </a:r>
            <a:r>
              <a:rPr lang="en-US" sz="2400">
                <a:solidFill>
                  <a:srgbClr val="000000"/>
                </a:solidFill>
                <a:ea typeface="Calibri"/>
                <a:cs typeface="Calibri"/>
              </a:rPr>
              <a:t>– Tribal representation in local transportation planning</a:t>
            </a:r>
          </a:p>
          <a:p>
            <a:endParaRPr lang="en-US" sz="2600">
              <a:solidFill>
                <a:srgbClr val="000000"/>
              </a:solidFill>
              <a:ea typeface="Calibri"/>
              <a:cs typeface="Calibri"/>
            </a:endParaRPr>
          </a:p>
        </p:txBody>
      </p:sp>
    </p:spTree>
    <p:extLst>
      <p:ext uri="{BB962C8B-B14F-4D97-AF65-F5344CB8AC3E}">
        <p14:creationId xmlns:p14="http://schemas.microsoft.com/office/powerpoint/2010/main" val="3752164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A0161-F5CA-3218-1572-CD225189EFF3}"/>
              </a:ext>
            </a:extLst>
          </p:cNvPr>
          <p:cNvSpPr>
            <a:spLocks noGrp="1"/>
          </p:cNvSpPr>
          <p:nvPr>
            <p:ph type="title"/>
          </p:nvPr>
        </p:nvSpPr>
        <p:spPr/>
        <p:txBody>
          <a:bodyPr>
            <a:normAutofit/>
          </a:bodyPr>
          <a:lstStyle/>
          <a:p>
            <a:r>
              <a:rPr lang="en-US" sz="4400" b="1">
                <a:solidFill>
                  <a:schemeClr val="accent1"/>
                </a:solidFill>
                <a:cs typeface="Calibri Light"/>
              </a:rPr>
              <a:t>Open Government bills</a:t>
            </a:r>
          </a:p>
        </p:txBody>
      </p:sp>
      <p:sp>
        <p:nvSpPr>
          <p:cNvPr id="3" name="Content Placeholder 2">
            <a:extLst>
              <a:ext uri="{FF2B5EF4-FFF2-40B4-BE49-F238E27FC236}">
                <a16:creationId xmlns:a16="http://schemas.microsoft.com/office/drawing/2014/main" id="{1C922740-DF13-7CE0-A981-059D425E9902}"/>
              </a:ext>
            </a:extLst>
          </p:cNvPr>
          <p:cNvSpPr>
            <a:spLocks noGrp="1"/>
          </p:cNvSpPr>
          <p:nvPr>
            <p:ph idx="1"/>
          </p:nvPr>
        </p:nvSpPr>
        <p:spPr/>
        <p:txBody>
          <a:bodyPr vert="horz" lIns="91440" tIns="45720" rIns="91440" bIns="45720" rtlCol="0" anchor="t">
            <a:normAutofit/>
          </a:bodyPr>
          <a:lstStyle/>
          <a:p>
            <a:pPr marL="0" indent="0">
              <a:buNone/>
            </a:pPr>
            <a:r>
              <a:rPr lang="en-US" sz="2400" b="1">
                <a:solidFill>
                  <a:srgbClr val="00B050"/>
                </a:solidFill>
                <a:ea typeface="Calibri"/>
                <a:cs typeface="Calibri"/>
              </a:rPr>
              <a:t>Passed</a:t>
            </a:r>
            <a:endParaRPr lang="en-US" sz="2400">
              <a:solidFill>
                <a:srgbClr val="00B050"/>
              </a:solidFill>
              <a:ea typeface="Calibri"/>
              <a:cs typeface="Calibri"/>
            </a:endParaRPr>
          </a:p>
          <a:p>
            <a:pPr marL="0" indent="0">
              <a:buNone/>
            </a:pPr>
            <a:r>
              <a:rPr lang="en-US" sz="2400" b="1">
                <a:solidFill>
                  <a:srgbClr val="000000"/>
                </a:solidFill>
                <a:ea typeface="Calibri"/>
                <a:cs typeface="Calibri"/>
              </a:rPr>
              <a:t>HB 1934 </a:t>
            </a:r>
            <a:r>
              <a:rPr lang="en-US" sz="2400">
                <a:solidFill>
                  <a:srgbClr val="000000"/>
                </a:solidFill>
                <a:ea typeface="Calibri"/>
                <a:cs typeface="Calibri"/>
              </a:rPr>
              <a:t>– Clarifies PRA exemption for discrimination/harassment investigations redactions to protect employee identities</a:t>
            </a:r>
            <a:endParaRPr lang="en-US" sz="2400">
              <a:ea typeface="Calibri"/>
              <a:cs typeface="Calibri"/>
            </a:endParaRPr>
          </a:p>
          <a:p>
            <a:pPr marL="0" indent="0">
              <a:buNone/>
            </a:pPr>
            <a:endParaRPr lang="en-US" sz="1800" b="1">
              <a:solidFill>
                <a:srgbClr val="FF0000"/>
              </a:solidFill>
              <a:ea typeface="Calibri"/>
              <a:cs typeface="Calibri"/>
            </a:endParaRPr>
          </a:p>
          <a:p>
            <a:pPr marL="0" indent="0">
              <a:buNone/>
            </a:pPr>
            <a:r>
              <a:rPr lang="en-US" sz="2400" b="1">
                <a:solidFill>
                  <a:srgbClr val="FF0000"/>
                </a:solidFill>
                <a:ea typeface="Calibri"/>
                <a:cs typeface="Calibri"/>
              </a:rPr>
              <a:t>Did not pass</a:t>
            </a:r>
            <a:endParaRPr lang="en-US" sz="2400">
              <a:ea typeface="Calibri"/>
              <a:cs typeface="Calibri"/>
            </a:endParaRPr>
          </a:p>
          <a:p>
            <a:pPr marL="0" indent="0">
              <a:buNone/>
            </a:pPr>
            <a:r>
              <a:rPr lang="en-US" sz="2400" b="1">
                <a:ea typeface="Calibri"/>
                <a:cs typeface="Calibri"/>
              </a:rPr>
              <a:t>HB 1765</a:t>
            </a:r>
            <a:r>
              <a:rPr lang="en-US" sz="2400">
                <a:ea typeface="Calibri"/>
                <a:cs typeface="Calibri"/>
              </a:rPr>
              <a:t>/</a:t>
            </a:r>
            <a:r>
              <a:rPr lang="en-US" sz="2400" b="1">
                <a:ea typeface="Calibri"/>
                <a:cs typeface="Calibri"/>
              </a:rPr>
              <a:t>SB 5707 </a:t>
            </a:r>
            <a:r>
              <a:rPr lang="en-US" sz="2400">
                <a:ea typeface="Calibri"/>
                <a:cs typeface="Calibri"/>
              </a:rPr>
              <a:t>–</a:t>
            </a:r>
            <a:r>
              <a:rPr lang="en-US" sz="2400" b="1">
                <a:ea typeface="Calibri"/>
                <a:cs typeface="Calibri"/>
              </a:rPr>
              <a:t>  </a:t>
            </a:r>
            <a:r>
              <a:rPr lang="en-US" sz="2400">
                <a:ea typeface="Calibri"/>
                <a:cs typeface="Calibri"/>
              </a:rPr>
              <a:t>Creates a local government email newsletter list PRA exemption </a:t>
            </a:r>
            <a:endParaRPr lang="en-US" sz="2400" b="1">
              <a:ea typeface="Calibri"/>
              <a:cs typeface="Calibri"/>
            </a:endParaRPr>
          </a:p>
          <a:p>
            <a:pPr marL="0" indent="0">
              <a:buNone/>
            </a:pPr>
            <a:r>
              <a:rPr lang="en-US" sz="2400" b="1">
                <a:ea typeface="Calibri"/>
                <a:cs typeface="Calibri"/>
              </a:rPr>
              <a:t>HB 1964</a:t>
            </a:r>
            <a:r>
              <a:rPr lang="en-US" sz="2400">
                <a:ea typeface="Calibri"/>
                <a:cs typeface="Calibri"/>
              </a:rPr>
              <a:t> – Requires PRA requester to declare request is for noncommercial purpose</a:t>
            </a:r>
            <a:endParaRPr lang="en-US" sz="2400" b="1">
              <a:ea typeface="Calibri"/>
              <a:cs typeface="Calibri"/>
            </a:endParaRPr>
          </a:p>
          <a:p>
            <a:pPr marL="0" indent="0">
              <a:buNone/>
            </a:pPr>
            <a:endParaRPr lang="en-US" sz="2800">
              <a:ea typeface="Calibri"/>
              <a:cs typeface="Calibri"/>
            </a:endParaRPr>
          </a:p>
        </p:txBody>
      </p:sp>
    </p:spTree>
    <p:extLst>
      <p:ext uri="{BB962C8B-B14F-4D97-AF65-F5344CB8AC3E}">
        <p14:creationId xmlns:p14="http://schemas.microsoft.com/office/powerpoint/2010/main" val="903610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19FB2-117D-9FA5-26E8-659CCF41CFEA}"/>
              </a:ext>
            </a:extLst>
          </p:cNvPr>
          <p:cNvSpPr>
            <a:spLocks noGrp="1"/>
          </p:cNvSpPr>
          <p:nvPr>
            <p:ph type="title"/>
          </p:nvPr>
        </p:nvSpPr>
        <p:spPr/>
        <p:txBody>
          <a:bodyPr/>
          <a:lstStyle/>
          <a:p>
            <a:r>
              <a:rPr lang="en-US" sz="4400" b="1">
                <a:solidFill>
                  <a:srgbClr val="4472C4"/>
                </a:solidFill>
                <a:cs typeface="Calibri Light"/>
              </a:rPr>
              <a:t>HR &amp; Labor Relations bills</a:t>
            </a:r>
            <a:endParaRPr lang="en-US"/>
          </a:p>
        </p:txBody>
      </p:sp>
      <p:sp>
        <p:nvSpPr>
          <p:cNvPr id="4" name="Content Placeholder 3">
            <a:extLst>
              <a:ext uri="{FF2B5EF4-FFF2-40B4-BE49-F238E27FC236}">
                <a16:creationId xmlns:a16="http://schemas.microsoft.com/office/drawing/2014/main" id="{9D53C32F-C90B-367C-110D-718A8EFE9611}"/>
              </a:ext>
            </a:extLst>
          </p:cNvPr>
          <p:cNvSpPr>
            <a:spLocks noGrp="1"/>
          </p:cNvSpPr>
          <p:nvPr>
            <p:ph idx="1"/>
          </p:nvPr>
        </p:nvSpPr>
        <p:spPr>
          <a:xfrm>
            <a:off x="783021" y="1384190"/>
            <a:ext cx="10515600" cy="4351338"/>
          </a:xfrm>
        </p:spPr>
        <p:txBody>
          <a:bodyPr vert="horz" lIns="91440" tIns="45720" rIns="91440" bIns="45720" rtlCol="0" anchor="t">
            <a:noAutofit/>
          </a:bodyPr>
          <a:lstStyle/>
          <a:p>
            <a:pPr marL="0" indent="0">
              <a:buNone/>
            </a:pPr>
            <a:r>
              <a:rPr lang="en-US" sz="2000" b="1">
                <a:solidFill>
                  <a:srgbClr val="00B050"/>
                </a:solidFill>
                <a:ea typeface="Calibri"/>
                <a:cs typeface="Calibri"/>
              </a:rPr>
              <a:t>Passed</a:t>
            </a:r>
            <a:endParaRPr lang="en-US" sz="2000">
              <a:ea typeface="Calibri"/>
              <a:cs typeface="Calibri"/>
            </a:endParaRPr>
          </a:p>
          <a:p>
            <a:pPr marL="0" indent="0">
              <a:buNone/>
            </a:pPr>
            <a:r>
              <a:rPr lang="en-US" sz="2000" b="1">
                <a:ea typeface="+mn-lt"/>
                <a:cs typeface="+mn-lt"/>
              </a:rPr>
              <a:t>HB 1213</a:t>
            </a:r>
            <a:r>
              <a:rPr lang="en-US" sz="2000">
                <a:ea typeface="+mn-lt"/>
                <a:cs typeface="+mn-lt"/>
              </a:rPr>
              <a:t> – Expands job protections under Paid Family &amp; Medical Leave and addresses concurrency with federal Family &amp; Medical Leave Act leave</a:t>
            </a:r>
          </a:p>
          <a:p>
            <a:pPr marL="0" indent="0">
              <a:buNone/>
            </a:pPr>
            <a:r>
              <a:rPr lang="en-US" sz="2000" b="1">
                <a:ea typeface="+mn-lt"/>
                <a:cs typeface="+mn-lt"/>
              </a:rPr>
              <a:t>HB 1308 </a:t>
            </a:r>
            <a:r>
              <a:rPr lang="en-US" sz="2000">
                <a:ea typeface="+mn-lt"/>
                <a:cs typeface="+mn-lt"/>
              </a:rPr>
              <a:t>– Requires employers provide “personnel records” to employees </a:t>
            </a:r>
            <a:endParaRPr lang="en-US" sz="2000" b="1">
              <a:ea typeface="Calibri"/>
              <a:cs typeface="Calibri"/>
            </a:endParaRPr>
          </a:p>
          <a:p>
            <a:pPr marL="0" indent="0">
              <a:buNone/>
            </a:pPr>
            <a:r>
              <a:rPr lang="en-US" sz="2000" b="1">
                <a:ea typeface="Calibri"/>
                <a:cs typeface="Calibri"/>
              </a:rPr>
              <a:t>HB 1821</a:t>
            </a:r>
            <a:r>
              <a:rPr lang="en-US" sz="2000">
                <a:ea typeface="Calibri"/>
                <a:cs typeface="Calibri"/>
              </a:rPr>
              <a:t> – Access to payroll records for prevailing wage complaints</a:t>
            </a:r>
            <a:endParaRPr lang="en-US" sz="2000" b="1">
              <a:ea typeface="Calibri"/>
              <a:cs typeface="Calibri"/>
            </a:endParaRPr>
          </a:p>
          <a:p>
            <a:pPr marL="0" indent="0">
              <a:buNone/>
            </a:pPr>
            <a:r>
              <a:rPr lang="en-US" sz="2000" b="1">
                <a:ea typeface="Calibri"/>
                <a:cs typeface="Calibri"/>
              </a:rPr>
              <a:t>SB 5040</a:t>
            </a:r>
            <a:r>
              <a:rPr lang="en-US" sz="2000">
                <a:ea typeface="Calibri"/>
                <a:cs typeface="Calibri"/>
              </a:rPr>
              <a:t> – Expands interest arbitration for law enforcement to cities with less than 2,500 population</a:t>
            </a:r>
          </a:p>
          <a:p>
            <a:pPr marL="0" indent="0">
              <a:buNone/>
            </a:pPr>
            <a:r>
              <a:rPr lang="en-US" sz="2000" b="1">
                <a:ea typeface="+mn-lt"/>
                <a:cs typeface="+mn-lt"/>
              </a:rPr>
              <a:t>SB 5503 </a:t>
            </a:r>
            <a:r>
              <a:rPr lang="en-US" sz="2000">
                <a:ea typeface="+mn-lt"/>
                <a:cs typeface="+mn-lt"/>
              </a:rPr>
              <a:t>– Prohibits grievance arbitration settlements from requiring employees to waiving right to future claims</a:t>
            </a:r>
          </a:p>
          <a:p>
            <a:pPr marL="0" indent="0">
              <a:buNone/>
            </a:pPr>
            <a:r>
              <a:rPr lang="en-US" sz="2000" b="1">
                <a:ea typeface="+mn-lt"/>
                <a:cs typeface="+mn-lt"/>
              </a:rPr>
              <a:t>SB 5041</a:t>
            </a:r>
            <a:r>
              <a:rPr lang="en-US" sz="2000">
                <a:ea typeface="+mn-lt"/>
                <a:cs typeface="+mn-lt"/>
              </a:rPr>
              <a:t> – Makes striking workers eligible for unemployment benefits</a:t>
            </a:r>
          </a:p>
          <a:p>
            <a:pPr marL="0" indent="0">
              <a:buNone/>
            </a:pPr>
            <a:r>
              <a:rPr lang="en-US" sz="2000" b="1">
                <a:solidFill>
                  <a:srgbClr val="FF0000"/>
                </a:solidFill>
                <a:ea typeface="+mn-lt"/>
                <a:cs typeface="+mn-lt"/>
              </a:rPr>
              <a:t>Did</a:t>
            </a:r>
            <a:r>
              <a:rPr lang="en-US" sz="2000" b="1">
                <a:solidFill>
                  <a:srgbClr val="FF0000"/>
                </a:solidFill>
                <a:ea typeface="Calibri"/>
                <a:cs typeface="Calibri"/>
              </a:rPr>
              <a:t> not pass</a:t>
            </a:r>
            <a:endParaRPr lang="en-US" sz="2000" b="1">
              <a:solidFill>
                <a:srgbClr val="000000"/>
              </a:solidFill>
              <a:ea typeface="Calibri"/>
              <a:cs typeface="Calibri"/>
            </a:endParaRPr>
          </a:p>
          <a:p>
            <a:pPr marL="0" indent="0">
              <a:buNone/>
            </a:pPr>
            <a:r>
              <a:rPr lang="en-US" sz="2000" b="1">
                <a:solidFill>
                  <a:srgbClr val="000000"/>
                </a:solidFill>
                <a:ea typeface="Calibri"/>
                <a:cs typeface="Calibri"/>
              </a:rPr>
              <a:t>HB 1622</a:t>
            </a:r>
            <a:r>
              <a:rPr lang="en-US" sz="2000">
                <a:solidFill>
                  <a:srgbClr val="000000"/>
                </a:solidFill>
                <a:ea typeface="Calibri"/>
                <a:cs typeface="Calibri"/>
              </a:rPr>
              <a:t> – Requires bargaining the management decision to use artificial intelligence related technology</a:t>
            </a:r>
            <a:endParaRPr lang="en-US" sz="2000">
              <a:ea typeface="Calibri"/>
              <a:cs typeface="Calibri"/>
            </a:endParaRPr>
          </a:p>
        </p:txBody>
      </p:sp>
    </p:spTree>
    <p:extLst>
      <p:ext uri="{BB962C8B-B14F-4D97-AF65-F5344CB8AC3E}">
        <p14:creationId xmlns:p14="http://schemas.microsoft.com/office/powerpoint/2010/main" val="1861186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A470840-E509-8BCF-4B21-6FFFEBFA9732}"/>
              </a:ext>
            </a:extLst>
          </p:cNvPr>
          <p:cNvSpPr txBox="1">
            <a:spLocks/>
          </p:cNvSpPr>
          <p:nvPr/>
        </p:nvSpPr>
        <p:spPr>
          <a:xfrm>
            <a:off x="839788" y="457200"/>
            <a:ext cx="9479110" cy="90267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400" b="1">
                <a:solidFill>
                  <a:schemeClr val="accent1"/>
                </a:solidFill>
                <a:cs typeface="Calibri Light"/>
              </a:rPr>
              <a:t>Environment bills </a:t>
            </a:r>
          </a:p>
        </p:txBody>
      </p:sp>
      <p:sp>
        <p:nvSpPr>
          <p:cNvPr id="2" name="Content Placeholder 6">
            <a:extLst>
              <a:ext uri="{FF2B5EF4-FFF2-40B4-BE49-F238E27FC236}">
                <a16:creationId xmlns:a16="http://schemas.microsoft.com/office/drawing/2014/main" id="{ED20F414-4289-5989-BE68-BAF779DDC030}"/>
              </a:ext>
            </a:extLst>
          </p:cNvPr>
          <p:cNvSpPr>
            <a:spLocks noGrp="1"/>
          </p:cNvSpPr>
          <p:nvPr>
            <p:ph idx="1"/>
          </p:nvPr>
        </p:nvSpPr>
        <p:spPr>
          <a:xfrm>
            <a:off x="838200" y="1498862"/>
            <a:ext cx="10515600" cy="4216890"/>
          </a:xfrm>
        </p:spPr>
        <p:txBody>
          <a:bodyPr vert="horz" lIns="91440" tIns="45720" rIns="91440" bIns="45720" rtlCol="0" anchor="t">
            <a:normAutofit/>
          </a:bodyPr>
          <a:lstStyle/>
          <a:p>
            <a:pPr marL="0" indent="0">
              <a:buNone/>
            </a:pPr>
            <a:r>
              <a:rPr lang="en-US" sz="2400" b="1">
                <a:solidFill>
                  <a:srgbClr val="00B050"/>
                </a:solidFill>
              </a:rPr>
              <a:t>Passed</a:t>
            </a:r>
          </a:p>
          <a:p>
            <a:pPr marL="0" indent="0">
              <a:buNone/>
            </a:pPr>
            <a:r>
              <a:rPr lang="en-US" sz="2400" b="1">
                <a:cs typeface="Calibri" panose="020F0502020204030204"/>
              </a:rPr>
              <a:t>HB 1293 </a:t>
            </a:r>
            <a:r>
              <a:rPr lang="en-US" sz="2400">
                <a:cs typeface="Calibri" panose="020F0502020204030204"/>
              </a:rPr>
              <a:t>– Littering penalty &amp; plastic carryout bag law changes</a:t>
            </a:r>
            <a:endParaRPr lang="en-US" sz="2400">
              <a:ea typeface="Calibri"/>
              <a:cs typeface="Calibri" panose="020F0502020204030204"/>
            </a:endParaRPr>
          </a:p>
          <a:p>
            <a:pPr marL="0" indent="0">
              <a:buNone/>
            </a:pPr>
            <a:r>
              <a:rPr lang="en-US" sz="2400" b="1">
                <a:cs typeface="Calibri" panose="020F0502020204030204"/>
              </a:rPr>
              <a:t>HB 1497 </a:t>
            </a:r>
            <a:r>
              <a:rPr lang="en-US" sz="2400">
                <a:cs typeface="Calibri" panose="020F0502020204030204"/>
              </a:rPr>
              <a:t>– Amendments to Organics Management Law &amp; solid waste cart color and labeling requirements</a:t>
            </a:r>
            <a:endParaRPr lang="en-US" sz="2400" b="1">
              <a:ea typeface="Calibri"/>
              <a:cs typeface="Calibri" panose="020F0502020204030204"/>
            </a:endParaRPr>
          </a:p>
          <a:p>
            <a:pPr marL="0" indent="0">
              <a:buNone/>
            </a:pPr>
            <a:r>
              <a:rPr lang="en-US" sz="2400" b="1">
                <a:cs typeface="Calibri" panose="020F0502020204030204"/>
              </a:rPr>
              <a:t>SB 5033 </a:t>
            </a:r>
            <a:r>
              <a:rPr lang="en-US" sz="2400">
                <a:cs typeface="Calibri" panose="020F0502020204030204"/>
              </a:rPr>
              <a:t>– Requiring PFAS testing of biosolids</a:t>
            </a:r>
            <a:endParaRPr lang="en-US" sz="2400">
              <a:ea typeface="Calibri"/>
              <a:cs typeface="Calibri" panose="020F0502020204030204"/>
            </a:endParaRPr>
          </a:p>
          <a:p>
            <a:pPr marL="0" indent="0">
              <a:buNone/>
            </a:pPr>
            <a:r>
              <a:rPr lang="en-US" sz="2400" b="1">
                <a:cs typeface="Calibri" panose="020F0502020204030204"/>
              </a:rPr>
              <a:t>SB 5284 </a:t>
            </a:r>
            <a:r>
              <a:rPr lang="en-US" sz="2400">
                <a:cs typeface="Calibri" panose="020F0502020204030204"/>
              </a:rPr>
              <a:t>– Recycling Reform Act for residential paper &amp; packaging</a:t>
            </a:r>
            <a:endParaRPr lang="en-US" sz="2400">
              <a:ea typeface="Calibri"/>
              <a:cs typeface="Calibri" panose="020F0502020204030204"/>
            </a:endParaRPr>
          </a:p>
          <a:p>
            <a:pPr marL="0" indent="0">
              <a:buNone/>
            </a:pPr>
            <a:endParaRPr lang="en-US" sz="2400" b="1">
              <a:solidFill>
                <a:srgbClr val="FF0000"/>
              </a:solidFill>
            </a:endParaRPr>
          </a:p>
          <a:p>
            <a:pPr marL="0" indent="0">
              <a:buNone/>
            </a:pPr>
            <a:r>
              <a:rPr lang="en-US" sz="2400" b="1">
                <a:solidFill>
                  <a:srgbClr val="FF0000"/>
                </a:solidFill>
              </a:rPr>
              <a:t>Did not pass</a:t>
            </a:r>
            <a:endParaRPr lang="en-US" sz="2400" b="1">
              <a:solidFill>
                <a:srgbClr val="FF0000"/>
              </a:solidFill>
              <a:ea typeface="Calibri"/>
              <a:cs typeface="Calibri"/>
            </a:endParaRPr>
          </a:p>
          <a:p>
            <a:pPr marL="0" indent="0">
              <a:buNone/>
            </a:pPr>
            <a:r>
              <a:rPr lang="en-US" sz="2400" b="1"/>
              <a:t>HB 1303 </a:t>
            </a:r>
            <a:r>
              <a:rPr lang="en-US" sz="2400"/>
              <a:t>– Adding environmental justice considerations to SEPA</a:t>
            </a:r>
            <a:endParaRPr lang="en-US" sz="2400">
              <a:ea typeface="Calibri"/>
              <a:cs typeface="Calibri"/>
            </a:endParaRPr>
          </a:p>
        </p:txBody>
      </p:sp>
    </p:spTree>
    <p:extLst>
      <p:ext uri="{BB962C8B-B14F-4D97-AF65-F5344CB8AC3E}">
        <p14:creationId xmlns:p14="http://schemas.microsoft.com/office/powerpoint/2010/main" val="1829916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A0161-F5CA-3218-1572-CD225189EFF3}"/>
              </a:ext>
            </a:extLst>
          </p:cNvPr>
          <p:cNvSpPr>
            <a:spLocks noGrp="1"/>
          </p:cNvSpPr>
          <p:nvPr>
            <p:ph type="title"/>
          </p:nvPr>
        </p:nvSpPr>
        <p:spPr/>
        <p:txBody>
          <a:bodyPr>
            <a:normAutofit/>
          </a:bodyPr>
          <a:lstStyle/>
          <a:p>
            <a:r>
              <a:rPr lang="en-US" sz="4400" b="1">
                <a:solidFill>
                  <a:schemeClr val="accent1"/>
                </a:solidFill>
                <a:cs typeface="Calibri Light"/>
              </a:rPr>
              <a:t>General Government bills</a:t>
            </a:r>
          </a:p>
        </p:txBody>
      </p:sp>
      <p:sp>
        <p:nvSpPr>
          <p:cNvPr id="7" name="Content Placeholder 6">
            <a:extLst>
              <a:ext uri="{FF2B5EF4-FFF2-40B4-BE49-F238E27FC236}">
                <a16:creationId xmlns:a16="http://schemas.microsoft.com/office/drawing/2014/main" id="{D96E1F89-38B4-21CD-DC63-4DF63FBC2468}"/>
              </a:ext>
            </a:extLst>
          </p:cNvPr>
          <p:cNvSpPr>
            <a:spLocks noGrp="1"/>
          </p:cNvSpPr>
          <p:nvPr>
            <p:ph idx="1"/>
          </p:nvPr>
        </p:nvSpPr>
        <p:spPr>
          <a:xfrm>
            <a:off x="838200" y="1518198"/>
            <a:ext cx="10515600" cy="4351338"/>
          </a:xfrm>
        </p:spPr>
        <p:txBody>
          <a:bodyPr vert="horz" lIns="91440" tIns="45720" rIns="91440" bIns="45720" rtlCol="0" anchor="t">
            <a:normAutofit fontScale="25000" lnSpcReduction="20000"/>
          </a:bodyPr>
          <a:lstStyle/>
          <a:p>
            <a:pPr marL="0" indent="0">
              <a:buNone/>
            </a:pPr>
            <a:r>
              <a:rPr lang="en-US" sz="9600" b="1">
                <a:solidFill>
                  <a:srgbClr val="00B050"/>
                </a:solidFill>
                <a:cs typeface="Calibri" panose="020F0502020204030204"/>
              </a:rPr>
              <a:t>Passed</a:t>
            </a:r>
          </a:p>
          <a:p>
            <a:pPr marL="0" indent="0">
              <a:buNone/>
            </a:pPr>
            <a:r>
              <a:rPr lang="en-US" sz="9600" b="1">
                <a:ea typeface="Calibri"/>
                <a:cs typeface="Calibri" panose="020F0502020204030204"/>
              </a:rPr>
              <a:t>HB 1201 </a:t>
            </a:r>
            <a:r>
              <a:rPr lang="en-US" sz="9600">
                <a:ea typeface="Calibri"/>
                <a:cs typeface="Calibri" panose="020F0502020204030204"/>
              </a:rPr>
              <a:t>– Requires planning for pet sheltering during emergencies</a:t>
            </a:r>
          </a:p>
          <a:p>
            <a:pPr marL="0" indent="0">
              <a:buNone/>
            </a:pPr>
            <a:r>
              <a:rPr lang="en-US" sz="9600" b="1">
                <a:solidFill>
                  <a:srgbClr val="000000"/>
                </a:solidFill>
                <a:ea typeface="Calibri"/>
                <a:cs typeface="Calibri"/>
              </a:rPr>
              <a:t>HB 1515 </a:t>
            </a:r>
            <a:r>
              <a:rPr lang="en-US" sz="9600">
                <a:solidFill>
                  <a:srgbClr val="000000"/>
                </a:solidFill>
                <a:ea typeface="Calibri"/>
                <a:cs typeface="Calibri"/>
              </a:rPr>
              <a:t>– Expanded outdoor alcohol service areas: “Libation Zones”</a:t>
            </a:r>
          </a:p>
          <a:p>
            <a:pPr marL="0" indent="0">
              <a:buNone/>
            </a:pPr>
            <a:endParaRPr lang="en-US" sz="6400">
              <a:solidFill>
                <a:srgbClr val="000000"/>
              </a:solidFill>
              <a:cs typeface="Calibri"/>
            </a:endParaRPr>
          </a:p>
          <a:p>
            <a:pPr marL="0" indent="0">
              <a:buNone/>
            </a:pPr>
            <a:r>
              <a:rPr lang="en-US" sz="9600" b="1">
                <a:solidFill>
                  <a:srgbClr val="FF0000"/>
                </a:solidFill>
                <a:cs typeface="Calibri"/>
              </a:rPr>
              <a:t>Did not pass</a:t>
            </a:r>
          </a:p>
          <a:p>
            <a:pPr marL="0" indent="0">
              <a:buNone/>
            </a:pPr>
            <a:r>
              <a:rPr lang="en-US" sz="9600" b="1">
                <a:solidFill>
                  <a:srgbClr val="000000"/>
                </a:solidFill>
              </a:rPr>
              <a:t>HB 1339</a:t>
            </a:r>
            <a:r>
              <a:rPr lang="en-US" sz="9600">
                <a:solidFill>
                  <a:srgbClr val="000000"/>
                </a:solidFill>
              </a:rPr>
              <a:t>/</a:t>
            </a:r>
            <a:r>
              <a:rPr lang="en-US" sz="9600" b="1">
                <a:solidFill>
                  <a:srgbClr val="000000"/>
                </a:solidFill>
              </a:rPr>
              <a:t>SB 5373</a:t>
            </a:r>
            <a:r>
              <a:rPr lang="en-US" sz="9600">
                <a:solidFill>
                  <a:srgbClr val="000000"/>
                </a:solidFill>
              </a:rPr>
              <a:t> – Creates an even-year elections option</a:t>
            </a:r>
            <a:endParaRPr lang="en-US" sz="9600" b="1">
              <a:solidFill>
                <a:srgbClr val="000000"/>
              </a:solidFill>
            </a:endParaRPr>
          </a:p>
          <a:p>
            <a:pPr marL="0" indent="0">
              <a:buNone/>
            </a:pPr>
            <a:r>
              <a:rPr lang="en-US" sz="9600" b="1">
                <a:solidFill>
                  <a:srgbClr val="000000"/>
                </a:solidFill>
              </a:rPr>
              <a:t>HB 1448 </a:t>
            </a:r>
            <a:r>
              <a:rPr lang="en-US" sz="9600">
                <a:solidFill>
                  <a:srgbClr val="000000"/>
                </a:solidFill>
              </a:rPr>
              <a:t>– Establishes a ranked choice voting systems option</a:t>
            </a:r>
            <a:endParaRPr lang="en-US" sz="9600" b="1">
              <a:solidFill>
                <a:srgbClr val="000000"/>
              </a:solidFill>
            </a:endParaRPr>
          </a:p>
          <a:p>
            <a:pPr marL="0" indent="0">
              <a:buNone/>
            </a:pPr>
            <a:r>
              <a:rPr lang="en-US" sz="9600" b="1">
                <a:solidFill>
                  <a:srgbClr val="000000"/>
                </a:solidFill>
              </a:rPr>
              <a:t>HB 1710 </a:t>
            </a:r>
            <a:r>
              <a:rPr lang="en-US" sz="9600">
                <a:solidFill>
                  <a:srgbClr val="000000"/>
                </a:solidFill>
              </a:rPr>
              <a:t>–</a:t>
            </a:r>
            <a:r>
              <a:rPr lang="en-US" sz="9600" b="1">
                <a:solidFill>
                  <a:srgbClr val="000000"/>
                </a:solidFill>
              </a:rPr>
              <a:t> </a:t>
            </a:r>
            <a:r>
              <a:rPr lang="en-US" sz="9600">
                <a:solidFill>
                  <a:srgbClr val="000000"/>
                </a:solidFill>
              </a:rPr>
              <a:t>Creates a Voting Rights Act (VRA) “preclearance” requirement for local government</a:t>
            </a:r>
          </a:p>
          <a:p>
            <a:pPr marL="0" indent="0">
              <a:buNone/>
            </a:pPr>
            <a:r>
              <a:rPr lang="en-US" sz="9600" b="1">
                <a:solidFill>
                  <a:srgbClr val="000000"/>
                </a:solidFill>
              </a:rPr>
              <a:t>HB 1750 </a:t>
            </a:r>
            <a:r>
              <a:rPr lang="en-US" sz="9600">
                <a:solidFill>
                  <a:srgbClr val="000000"/>
                </a:solidFill>
              </a:rPr>
              <a:t>– Expands “vote dilution” and “abridgement” claims under the VRA  </a:t>
            </a:r>
            <a:endParaRPr lang="en-US" sz="9600">
              <a:solidFill>
                <a:srgbClr val="000000"/>
              </a:solidFill>
              <a:ea typeface="Calibri"/>
              <a:cs typeface="Calibri"/>
            </a:endParaRPr>
          </a:p>
          <a:p>
            <a:pPr marL="0" indent="0">
              <a:buNone/>
            </a:pPr>
            <a:endParaRPr lang="en-US" sz="2600">
              <a:solidFill>
                <a:srgbClr val="000000"/>
              </a:solidFill>
              <a:ea typeface="Calibri" panose="020F0502020204030204"/>
              <a:cs typeface="Calibri" panose="020F0502020204030204"/>
            </a:endParaRPr>
          </a:p>
        </p:txBody>
      </p:sp>
    </p:spTree>
    <p:extLst>
      <p:ext uri="{BB962C8B-B14F-4D97-AF65-F5344CB8AC3E}">
        <p14:creationId xmlns:p14="http://schemas.microsoft.com/office/powerpoint/2010/main" val="1202442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A0161-F5CA-3218-1572-CD225189EFF3}"/>
              </a:ext>
            </a:extLst>
          </p:cNvPr>
          <p:cNvSpPr>
            <a:spLocks noGrp="1"/>
          </p:cNvSpPr>
          <p:nvPr>
            <p:ph type="title"/>
          </p:nvPr>
        </p:nvSpPr>
        <p:spPr/>
        <p:txBody>
          <a:bodyPr>
            <a:normAutofit/>
          </a:bodyPr>
          <a:lstStyle/>
          <a:p>
            <a:r>
              <a:rPr lang="en-US" sz="4400" b="1">
                <a:solidFill>
                  <a:schemeClr val="accent1"/>
                </a:solidFill>
                <a:cs typeface="Calibri Light"/>
              </a:rPr>
              <a:t>Public Works &amp; Infrastructure bills</a:t>
            </a:r>
          </a:p>
        </p:txBody>
      </p:sp>
      <p:sp>
        <p:nvSpPr>
          <p:cNvPr id="5" name="Content Placeholder 4">
            <a:extLst>
              <a:ext uri="{FF2B5EF4-FFF2-40B4-BE49-F238E27FC236}">
                <a16:creationId xmlns:a16="http://schemas.microsoft.com/office/drawing/2014/main" id="{86A375B5-4D46-E1C1-C160-ED16E5FEC629}"/>
              </a:ext>
            </a:extLst>
          </p:cNvPr>
          <p:cNvSpPr>
            <a:spLocks noGrp="1"/>
          </p:cNvSpPr>
          <p:nvPr>
            <p:ph idx="1"/>
          </p:nvPr>
        </p:nvSpPr>
        <p:spPr>
          <a:xfrm>
            <a:off x="838200" y="1384191"/>
            <a:ext cx="10515600" cy="4351338"/>
          </a:xfrm>
        </p:spPr>
        <p:txBody>
          <a:bodyPr vert="horz" lIns="91440" tIns="45720" rIns="91440" bIns="45720" rtlCol="0" anchor="t">
            <a:normAutofit fontScale="77500" lnSpcReduction="20000"/>
          </a:bodyPr>
          <a:lstStyle/>
          <a:p>
            <a:pPr marL="0" indent="0">
              <a:buNone/>
            </a:pPr>
            <a:r>
              <a:rPr lang="en-US" sz="2800" b="1">
                <a:solidFill>
                  <a:srgbClr val="00B050"/>
                </a:solidFill>
                <a:ea typeface="Calibri"/>
                <a:cs typeface="Calibri"/>
              </a:rPr>
              <a:t>Passed</a:t>
            </a:r>
          </a:p>
          <a:p>
            <a:pPr marL="0" indent="0">
              <a:buNone/>
            </a:pPr>
            <a:r>
              <a:rPr lang="en-US" sz="2800" b="1"/>
              <a:t>SB 5627 </a:t>
            </a:r>
            <a:r>
              <a:rPr lang="en-US" sz="2800"/>
              <a:t>– Underground utility excavation practices (“Dig Law”)</a:t>
            </a:r>
          </a:p>
          <a:p>
            <a:pPr marL="0" indent="0">
              <a:buNone/>
            </a:pPr>
            <a:r>
              <a:rPr lang="en-US" sz="2800" b="1"/>
              <a:t>HB 1549 </a:t>
            </a:r>
            <a:r>
              <a:rPr lang="en-US" sz="2800"/>
              <a:t>– Responsible bidder criteria</a:t>
            </a:r>
            <a:endParaRPr lang="en-US" sz="2800">
              <a:ea typeface="Calibri"/>
              <a:cs typeface="Calibri"/>
            </a:endParaRPr>
          </a:p>
          <a:p>
            <a:pPr marL="0" indent="0">
              <a:buNone/>
            </a:pPr>
            <a:r>
              <a:rPr lang="en-US" sz="2800" b="1"/>
              <a:t>HB 1633 </a:t>
            </a:r>
            <a:r>
              <a:rPr lang="en-US" sz="2800"/>
              <a:t>– Subcontractor licensing requirements</a:t>
            </a:r>
          </a:p>
          <a:p>
            <a:pPr marL="0" indent="0">
              <a:buNone/>
            </a:pPr>
            <a:r>
              <a:rPr lang="en-US" sz="2800" b="1"/>
              <a:t>HB 1967</a:t>
            </a:r>
            <a:r>
              <a:rPr lang="en-US" sz="2800"/>
              <a:t> – Design-build public works project bonding </a:t>
            </a:r>
            <a:endParaRPr lang="en-US" sz="2800" b="1"/>
          </a:p>
          <a:p>
            <a:pPr marL="0" indent="0">
              <a:buNone/>
            </a:pPr>
            <a:r>
              <a:rPr lang="en-US" sz="2800" b="1">
                <a:ea typeface="+mn-lt"/>
                <a:cs typeface="+mn-lt"/>
              </a:rPr>
              <a:t>HB 1543 </a:t>
            </a:r>
            <a:r>
              <a:rPr lang="en-US" sz="2800">
                <a:ea typeface="+mn-lt"/>
                <a:cs typeface="+mn-lt"/>
              </a:rPr>
              <a:t>– Compliance pathways for Clean Buildings Performance Standard</a:t>
            </a:r>
            <a:endParaRPr lang="en-US" sz="2800"/>
          </a:p>
          <a:p>
            <a:pPr marL="0" indent="0">
              <a:buNone/>
            </a:pPr>
            <a:endParaRPr lang="en-US" sz="2800" b="1">
              <a:solidFill>
                <a:srgbClr val="FFB71B"/>
              </a:solidFill>
              <a:ea typeface="Calibri"/>
              <a:cs typeface="Calibri"/>
            </a:endParaRPr>
          </a:p>
          <a:p>
            <a:pPr marL="0" indent="0">
              <a:buNone/>
            </a:pPr>
            <a:r>
              <a:rPr lang="en-US" sz="2800" b="1">
                <a:solidFill>
                  <a:srgbClr val="FF0000"/>
                </a:solidFill>
                <a:ea typeface="Calibri"/>
                <a:cs typeface="Calibri"/>
              </a:rPr>
              <a:t>Did not pass</a:t>
            </a:r>
            <a:endParaRPr lang="en-US" sz="2800">
              <a:solidFill>
                <a:srgbClr val="000000"/>
              </a:solidFill>
              <a:ea typeface="Calibri"/>
              <a:cs typeface="Calibri"/>
            </a:endParaRPr>
          </a:p>
          <a:p>
            <a:pPr marL="0" indent="0">
              <a:buNone/>
            </a:pPr>
            <a:r>
              <a:rPr lang="en-US" sz="2800" b="1">
                <a:solidFill>
                  <a:srgbClr val="000000"/>
                </a:solidFill>
                <a:ea typeface="Calibri"/>
                <a:cs typeface="Calibri"/>
              </a:rPr>
              <a:t>SB 5804 </a:t>
            </a:r>
            <a:r>
              <a:rPr lang="en-US" sz="2800">
                <a:solidFill>
                  <a:srgbClr val="000000"/>
                </a:solidFill>
                <a:ea typeface="Calibri"/>
                <a:cs typeface="Calibri"/>
              </a:rPr>
              <a:t>– </a:t>
            </a:r>
            <a:r>
              <a:rPr lang="en-US">
                <a:solidFill>
                  <a:srgbClr val="000000"/>
                </a:solidFill>
                <a:ea typeface="Calibri"/>
                <a:cs typeface="Calibri"/>
              </a:rPr>
              <a:t>Permanently divert PWAA revenues to fund state culvert obligations</a:t>
            </a:r>
          </a:p>
          <a:p>
            <a:pPr marL="0" indent="0">
              <a:buNone/>
            </a:pPr>
            <a:r>
              <a:rPr lang="en-US" sz="2800" b="1"/>
              <a:t>SB 5061 </a:t>
            </a:r>
            <a:r>
              <a:rPr lang="en-US" sz="2800"/>
              <a:t>– Prevailing wage at the time work is performed</a:t>
            </a:r>
          </a:p>
          <a:p>
            <a:pPr marL="0" indent="0">
              <a:buNone/>
            </a:pPr>
            <a:r>
              <a:rPr lang="en-US" sz="2800" b="1"/>
              <a:t>SB 5176 </a:t>
            </a:r>
            <a:r>
              <a:rPr lang="en-US" sz="2800"/>
              <a:t>– Prompt pay on </a:t>
            </a:r>
            <a:r>
              <a:rPr lang="en-US"/>
              <a:t>public work</a:t>
            </a:r>
            <a:r>
              <a:rPr lang="en-US" sz="2800"/>
              <a:t>s projects</a:t>
            </a:r>
          </a:p>
          <a:p>
            <a:pPr marL="0" indent="0">
              <a:buNone/>
            </a:pPr>
            <a:r>
              <a:rPr lang="en-US" sz="2800" b="1">
                <a:ea typeface="Calibri"/>
                <a:cs typeface="Calibri"/>
              </a:rPr>
              <a:t>HB 1966 </a:t>
            </a:r>
            <a:r>
              <a:rPr lang="en-US" sz="2800">
                <a:ea typeface="Calibri"/>
                <a:cs typeface="Calibri"/>
              </a:rPr>
              <a:t>– Self-performed public works requirements</a:t>
            </a:r>
          </a:p>
          <a:p>
            <a:pPr marL="0" indent="0">
              <a:buNone/>
            </a:pPr>
            <a:endParaRPr lang="en-US" sz="3400"/>
          </a:p>
          <a:p>
            <a:endParaRPr lang="en-US"/>
          </a:p>
        </p:txBody>
      </p:sp>
    </p:spTree>
    <p:extLst>
      <p:ext uri="{BB962C8B-B14F-4D97-AF65-F5344CB8AC3E}">
        <p14:creationId xmlns:p14="http://schemas.microsoft.com/office/powerpoint/2010/main" val="128102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37A06B-A9D3-4625-A056-D3B94F88F26A}"/>
              </a:ext>
            </a:extLst>
          </p:cNvPr>
          <p:cNvSpPr/>
          <p:nvPr/>
        </p:nvSpPr>
        <p:spPr>
          <a:xfrm>
            <a:off x="0" y="0"/>
            <a:ext cx="12192000" cy="973840"/>
          </a:xfrm>
          <a:prstGeom prst="rect">
            <a:avLst/>
          </a:prstGeom>
          <a:solidFill>
            <a:srgbClr val="003B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C88950-6740-4DF3-A02B-5808599B8D75}"/>
              </a:ext>
            </a:extLst>
          </p:cNvPr>
          <p:cNvSpPr>
            <a:spLocks noGrp="1"/>
          </p:cNvSpPr>
          <p:nvPr>
            <p:ph type="title"/>
          </p:nvPr>
        </p:nvSpPr>
        <p:spPr>
          <a:xfrm>
            <a:off x="414348" y="196730"/>
            <a:ext cx="11187545" cy="622907"/>
          </a:xfrm>
        </p:spPr>
        <p:txBody>
          <a:bodyPr>
            <a:noAutofit/>
          </a:bodyPr>
          <a:lstStyle/>
          <a:p>
            <a:r>
              <a:rPr lang="en-US" sz="4000" b="1">
                <a:solidFill>
                  <a:srgbClr val="FFB71B"/>
                </a:solidFill>
              </a:rPr>
              <a:t>AWC’s Government Relations Team</a:t>
            </a:r>
          </a:p>
        </p:txBody>
      </p:sp>
      <p:sp>
        <p:nvSpPr>
          <p:cNvPr id="4" name="Rectangle 1">
            <a:extLst>
              <a:ext uri="{FF2B5EF4-FFF2-40B4-BE49-F238E27FC236}">
                <a16:creationId xmlns:a16="http://schemas.microsoft.com/office/drawing/2014/main" id="{1977808B-4FA4-AE1D-3260-A82EE3796A1F}"/>
              </a:ext>
            </a:extLst>
          </p:cNvPr>
          <p:cNvSpPr>
            <a:spLocks noChangeArrowheads="1"/>
          </p:cNvSpPr>
          <p:nvPr/>
        </p:nvSpPr>
        <p:spPr bwMode="auto">
          <a:xfrm>
            <a:off x="352417" y="113583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7E8A0699-DD68-FC40-B7CB-5AA9563581B2}"/>
              </a:ext>
            </a:extLst>
          </p:cNvPr>
          <p:cNvSpPr txBox="1"/>
          <p:nvPr/>
        </p:nvSpPr>
        <p:spPr>
          <a:xfrm>
            <a:off x="352417" y="1220899"/>
            <a:ext cx="11767127" cy="4572000"/>
          </a:xfrm>
          <a:prstGeom prst="rect">
            <a:avLst/>
          </a:prstGeom>
          <a:noFill/>
        </p:spPr>
        <p:txBody>
          <a:bodyPr wrap="square" numCol="3" spcCol="457200" rtlCol="0">
            <a:spAutoFit/>
          </a:bodyPr>
          <a:lstStyle/>
          <a:p>
            <a:pPr marL="0" algn="l" rtl="0" eaLnBrk="1" fontAlgn="auto" latinLnBrk="0" hangingPunct="1">
              <a:lnSpc>
                <a:spcPts val="1425"/>
              </a:lnSpc>
              <a:buNone/>
            </a:pPr>
            <a:r>
              <a:rPr lang="en-US" sz="2400" b="1" i="0" strike="noStrike" kern="1200">
                <a:solidFill>
                  <a:srgbClr val="3A7BC8"/>
                </a:solidFill>
                <a:effectLst/>
              </a:rPr>
              <a:t>Candice Bock</a:t>
            </a:r>
            <a:endParaRPr lang="en-US" sz="2400" b="0" i="0" strike="noStrike">
              <a:solidFill>
                <a:srgbClr val="3A7BC8"/>
              </a:solidFill>
              <a:effectLst/>
            </a:endParaRPr>
          </a:p>
          <a:p>
            <a:pPr marL="0" algn="l" rtl="0" eaLnBrk="1" fontAlgn="base" latinLnBrk="0" hangingPunct="1">
              <a:lnSpc>
                <a:spcPts val="1425"/>
              </a:lnSpc>
              <a:buNone/>
            </a:pPr>
            <a:r>
              <a:rPr lang="en-US" sz="1400" b="1" i="0" u="none" strike="noStrike" kern="1200">
                <a:solidFill>
                  <a:srgbClr val="000000"/>
                </a:solidFill>
                <a:effectLst/>
              </a:rPr>
              <a:t>Director</a:t>
            </a:r>
            <a:r>
              <a:rPr lang="en-US" sz="1400" b="0" i="0" u="none" strike="noStrike" kern="1200">
                <a:solidFill>
                  <a:srgbClr val="000000"/>
                </a:solidFill>
                <a:effectLst/>
              </a:rPr>
              <a:t>​</a:t>
            </a:r>
            <a:br>
              <a:rPr lang="en-US" sz="1400" b="0" i="0" u="none" strike="noStrike" kern="1200">
                <a:solidFill>
                  <a:srgbClr val="000000"/>
                </a:solidFill>
                <a:effectLst/>
              </a:rPr>
            </a:br>
            <a:r>
              <a:rPr lang="en-US" sz="1400" b="0" i="0" u="none" strike="noStrike" kern="1200">
                <a:solidFill>
                  <a:srgbClr val="000000"/>
                </a:solidFill>
                <a:effectLst/>
              </a:rPr>
              <a:t>Issue areas – Economic development; federal issues; finance, taxes &amp; budgets; human resources, labor relations &amp; pensions; liability​; open government</a:t>
            </a:r>
            <a:endParaRPr lang="en-US" sz="1400" b="0" i="0" u="none" strike="noStrike">
              <a:effectLst/>
            </a:endParaRPr>
          </a:p>
          <a:p>
            <a:pPr marL="0" algn="l" rtl="0" eaLnBrk="1" fontAlgn="base" latinLnBrk="0" hangingPunct="1">
              <a:lnSpc>
                <a:spcPts val="1425"/>
              </a:lnSpc>
              <a:buNone/>
            </a:pPr>
            <a:endParaRPr lang="en-US" sz="1400">
              <a:solidFill>
                <a:srgbClr val="000000"/>
              </a:solidFill>
              <a:hlinkClick r:id="rId3"/>
            </a:endParaRPr>
          </a:p>
          <a:p>
            <a:pPr marL="0" algn="l" rtl="0" eaLnBrk="1" fontAlgn="base" latinLnBrk="0" hangingPunct="1">
              <a:lnSpc>
                <a:spcPts val="1425"/>
              </a:lnSpc>
              <a:buNone/>
            </a:pPr>
            <a:r>
              <a:rPr lang="en-US" sz="2400" b="1" i="0" u="none" strike="noStrike" kern="1200">
                <a:solidFill>
                  <a:srgbClr val="3A7BC8"/>
                </a:solidFill>
                <a:effectLst/>
              </a:rPr>
              <a:t>Carl Schroeder</a:t>
            </a:r>
            <a:br>
              <a:rPr lang="en-US" sz="1400" b="0" i="0" u="none" strike="noStrike" kern="1200">
                <a:solidFill>
                  <a:srgbClr val="000000"/>
                </a:solidFill>
                <a:effectLst/>
              </a:rPr>
            </a:br>
            <a:r>
              <a:rPr lang="en-US" sz="1400" b="1" i="0" u="none" strike="noStrike" kern="1200">
                <a:solidFill>
                  <a:srgbClr val="000000"/>
                </a:solidFill>
                <a:effectLst/>
              </a:rPr>
              <a:t>Deputy Director</a:t>
            </a:r>
            <a:r>
              <a:rPr lang="en-US" sz="1400" b="0" i="0" u="none" strike="noStrike" kern="1200">
                <a:solidFill>
                  <a:srgbClr val="000000"/>
                </a:solidFill>
                <a:effectLst/>
              </a:rPr>
              <a:t>​</a:t>
            </a:r>
            <a:br>
              <a:rPr lang="en-US" sz="1400" b="0" i="0" u="none" strike="noStrike" kern="1200">
                <a:solidFill>
                  <a:srgbClr val="000000"/>
                </a:solidFill>
                <a:effectLst/>
              </a:rPr>
            </a:br>
            <a:r>
              <a:rPr lang="en-US" sz="1400" b="0" i="0" u="none" strike="noStrike" kern="1200">
                <a:solidFill>
                  <a:srgbClr val="000000"/>
                </a:solidFill>
                <a:effectLst/>
              </a:rPr>
              <a:t>Issue areas –​Building codes; environment &amp; natural resources; housing &amp; homelessness; land use &amp; planning​</a:t>
            </a:r>
            <a:endParaRPr lang="en-US" sz="1400" b="0" i="0" u="none" strike="noStrike">
              <a:effectLst/>
            </a:endParaRPr>
          </a:p>
          <a:p>
            <a:pPr marL="0" algn="l" rtl="0" eaLnBrk="1" fontAlgn="base" latinLnBrk="0" hangingPunct="1">
              <a:lnSpc>
                <a:spcPts val="1425"/>
              </a:lnSpc>
              <a:buNone/>
            </a:pPr>
            <a:endParaRPr lang="en-US" sz="1400" b="1" i="0" u="none" strike="noStrike" kern="1200">
              <a:solidFill>
                <a:srgbClr val="000000"/>
              </a:solidFill>
              <a:effectLst/>
              <a:hlinkClick r:id="rId4"/>
            </a:endParaRPr>
          </a:p>
          <a:p>
            <a:pPr marL="0" algn="l" rtl="0" eaLnBrk="1" fontAlgn="base" latinLnBrk="0" hangingPunct="1">
              <a:lnSpc>
                <a:spcPts val="1425"/>
              </a:lnSpc>
              <a:buNone/>
            </a:pPr>
            <a:r>
              <a:rPr lang="en-US" sz="2400" b="1" i="0" u="none" strike="noStrike" kern="1200">
                <a:solidFill>
                  <a:srgbClr val="3A7BC8"/>
                </a:solidFill>
                <a:effectLst/>
              </a:rPr>
              <a:t>Steven Ellis</a:t>
            </a:r>
            <a:endParaRPr lang="en-US" sz="2400" b="0" i="0" u="none" strike="noStrike">
              <a:solidFill>
                <a:srgbClr val="3A7BC8"/>
              </a:solidFill>
              <a:effectLst/>
            </a:endParaRPr>
          </a:p>
          <a:p>
            <a:pPr marL="0" algn="l" rtl="0" eaLnBrk="1" fontAlgn="base" latinLnBrk="0" hangingPunct="1">
              <a:lnSpc>
                <a:spcPts val="1425"/>
              </a:lnSpc>
              <a:buNone/>
            </a:pPr>
            <a:r>
              <a:rPr lang="en-US" sz="1400" b="1" i="0" u="none" strike="noStrike" kern="1200">
                <a:solidFill>
                  <a:srgbClr val="000000"/>
                </a:solidFill>
                <a:effectLst/>
              </a:rPr>
              <a:t>Government Relations Advocate</a:t>
            </a:r>
            <a:r>
              <a:rPr lang="en-US" sz="1400" b="0" i="0" u="none" strike="noStrike" kern="1200">
                <a:solidFill>
                  <a:srgbClr val="000000"/>
                </a:solidFill>
                <a:effectLst/>
              </a:rPr>
              <a:t>​</a:t>
            </a:r>
            <a:endParaRPr lang="en-US" sz="1400" b="0" i="0" u="none" strike="noStrike">
              <a:effectLst/>
            </a:endParaRPr>
          </a:p>
          <a:p>
            <a:pPr marL="0" algn="l" rtl="0" eaLnBrk="1" fontAlgn="base" latinLnBrk="0" hangingPunct="1">
              <a:lnSpc>
                <a:spcPts val="1425"/>
              </a:lnSpc>
              <a:buNone/>
            </a:pPr>
            <a:r>
              <a:rPr lang="en-US" sz="1400" b="0" i="0" u="none" strike="noStrike" kern="1200">
                <a:solidFill>
                  <a:srgbClr val="000000"/>
                </a:solidFill>
                <a:effectLst/>
              </a:rPr>
              <a:t>Issue areas – Public works &amp; infrastructure; telecommunications; transportation; utilities &amp; energy​</a:t>
            </a:r>
            <a:endParaRPr lang="en-US" sz="1400" b="0" i="0" u="none" strike="noStrike">
              <a:effectLst/>
            </a:endParaRPr>
          </a:p>
          <a:p>
            <a:pPr marL="0" algn="l" rtl="0" eaLnBrk="1" fontAlgn="base" latinLnBrk="0" hangingPunct="1">
              <a:lnSpc>
                <a:spcPts val="1425"/>
              </a:lnSpc>
              <a:buNone/>
            </a:pPr>
            <a:endParaRPr lang="en-US" sz="1400" b="0" i="0" u="none" strike="noStrike" kern="1200">
              <a:solidFill>
                <a:srgbClr val="000000"/>
              </a:solidFill>
              <a:effectLst/>
            </a:endParaRPr>
          </a:p>
          <a:p>
            <a:pPr marL="0" algn="l" rtl="0" eaLnBrk="1" fontAlgn="base" latinLnBrk="0" hangingPunct="1">
              <a:lnSpc>
                <a:spcPts val="1425"/>
              </a:lnSpc>
              <a:buNone/>
            </a:pPr>
            <a:r>
              <a:rPr lang="en-US" sz="1400" b="0" i="0" u="none" strike="noStrike" kern="1200">
                <a:solidFill>
                  <a:srgbClr val="000000"/>
                </a:solidFill>
                <a:effectLst/>
              </a:rPr>
              <a:t>​</a:t>
            </a:r>
            <a:r>
              <a:rPr lang="en-US" sz="2400" b="1" i="0" u="none" strike="noStrike" kern="1200">
                <a:solidFill>
                  <a:srgbClr val="3A7BC8"/>
                </a:solidFill>
                <a:effectLst/>
              </a:rPr>
              <a:t>Derrick Nunnally</a:t>
            </a:r>
            <a:br>
              <a:rPr lang="en-US" sz="1400" b="0" i="0" u="none" strike="noStrike" kern="1200">
                <a:solidFill>
                  <a:srgbClr val="000000"/>
                </a:solidFill>
                <a:effectLst/>
              </a:rPr>
            </a:br>
            <a:r>
              <a:rPr lang="en-US" sz="1400" b="1" i="0" u="none" strike="noStrike" kern="1200">
                <a:solidFill>
                  <a:srgbClr val="000000"/>
                </a:solidFill>
                <a:effectLst/>
              </a:rPr>
              <a:t>Government Relations Advocate</a:t>
            </a:r>
            <a:r>
              <a:rPr lang="en-US" sz="1400" b="0" i="0" u="none" strike="noStrike" kern="1200">
                <a:solidFill>
                  <a:srgbClr val="000000"/>
                </a:solidFill>
                <a:effectLst/>
              </a:rPr>
              <a:t>​</a:t>
            </a:r>
            <a:br>
              <a:rPr lang="en-US" sz="1400" b="0" i="0" u="none" strike="noStrike" kern="1200">
                <a:solidFill>
                  <a:srgbClr val="000000"/>
                </a:solidFill>
                <a:effectLst/>
              </a:rPr>
            </a:br>
            <a:r>
              <a:rPr lang="en-US" sz="1400" b="0" i="0" u="none" strike="noStrike" kern="1200">
                <a:solidFill>
                  <a:srgbClr val="000000"/>
                </a:solidFill>
                <a:effectLst/>
              </a:rPr>
              <a:t>Issue areas – Cannabis; emergency management; general government; human services &amp; behavioral health; public safety &amp; criminal justice​</a:t>
            </a:r>
            <a:endParaRPr lang="en-US" sz="1400" b="0" i="0" u="none" strike="noStrike">
              <a:effectLst/>
            </a:endParaRPr>
          </a:p>
          <a:p>
            <a:pPr marL="0" algn="l" rtl="0" eaLnBrk="1" fontAlgn="base" latinLnBrk="0" hangingPunct="1">
              <a:lnSpc>
                <a:spcPts val="1425"/>
              </a:lnSpc>
              <a:buNone/>
            </a:pPr>
            <a:r>
              <a:rPr lang="en-US" sz="2400" b="1" i="0" u="none" strike="noStrike" kern="1200">
                <a:solidFill>
                  <a:srgbClr val="3A7BC8"/>
                </a:solidFill>
                <a:effectLst/>
              </a:rPr>
              <a:t>Sheila Gall</a:t>
            </a:r>
            <a:br>
              <a:rPr lang="en-US" sz="1400" b="0" i="0" u="none" strike="noStrike" kern="1200">
                <a:solidFill>
                  <a:srgbClr val="000000"/>
                </a:solidFill>
                <a:effectLst/>
              </a:rPr>
            </a:br>
            <a:r>
              <a:rPr lang="en-US" sz="1400" b="1" i="0" u="none" strike="noStrike" kern="1200">
                <a:solidFill>
                  <a:srgbClr val="000000"/>
                </a:solidFill>
                <a:effectLst/>
              </a:rPr>
              <a:t>General Counsel</a:t>
            </a:r>
            <a:r>
              <a:rPr lang="en-US" sz="1400" b="0" i="0" u="none" strike="noStrike" kern="1200">
                <a:solidFill>
                  <a:srgbClr val="000000"/>
                </a:solidFill>
                <a:effectLst/>
              </a:rPr>
              <a:t>​</a:t>
            </a:r>
            <a:endParaRPr lang="en-US" sz="1400" b="0" i="0" u="none" strike="noStrike">
              <a:effectLst/>
            </a:endParaRPr>
          </a:p>
          <a:p>
            <a:pPr marL="0" algn="l" rtl="0" eaLnBrk="1" fontAlgn="base" latinLnBrk="0" hangingPunct="1">
              <a:lnSpc>
                <a:spcPts val="1425"/>
              </a:lnSpc>
              <a:buNone/>
            </a:pPr>
            <a:r>
              <a:rPr lang="en-US" sz="1400" b="0" i="0" u="none" strike="noStrike" kern="1200">
                <a:solidFill>
                  <a:srgbClr val="000000"/>
                </a:solidFill>
                <a:effectLst/>
              </a:rPr>
              <a:t>Issue areas – Finance, taxes, &amp; budgets​</a:t>
            </a:r>
            <a:endParaRPr lang="en-US" sz="1400" b="0" i="0" u="none" strike="noStrike">
              <a:effectLst/>
            </a:endParaRPr>
          </a:p>
          <a:p>
            <a:pPr marL="0" algn="l" rtl="0" eaLnBrk="1" fontAlgn="base" latinLnBrk="0" hangingPunct="1">
              <a:lnSpc>
                <a:spcPts val="1425"/>
              </a:lnSpc>
              <a:buNone/>
            </a:pPr>
            <a:endParaRPr lang="en-US" sz="1400" b="1" i="0" u="none" strike="noStrike" kern="1200">
              <a:solidFill>
                <a:srgbClr val="000000"/>
              </a:solidFill>
              <a:effectLst/>
              <a:hlinkClick r:id="rId5"/>
            </a:endParaRPr>
          </a:p>
          <a:p>
            <a:pPr marL="0" algn="l" rtl="0" eaLnBrk="1" fontAlgn="base" latinLnBrk="0" hangingPunct="1">
              <a:lnSpc>
                <a:spcPts val="1425"/>
              </a:lnSpc>
              <a:buNone/>
            </a:pPr>
            <a:r>
              <a:rPr lang="en-US" sz="2400" b="1" i="0" u="none" strike="noStrike" kern="1200">
                <a:solidFill>
                  <a:srgbClr val="3A7BC8"/>
                </a:solidFill>
                <a:effectLst/>
              </a:rPr>
              <a:t>Shayla Nelson</a:t>
            </a:r>
            <a:br>
              <a:rPr lang="en-US" sz="1400" b="0" i="0" u="none" strike="noStrike" kern="1200">
                <a:solidFill>
                  <a:srgbClr val="000000"/>
                </a:solidFill>
                <a:effectLst/>
              </a:rPr>
            </a:br>
            <a:r>
              <a:rPr lang="en-US" sz="1400" b="1" i="0" u="none" strike="noStrike" kern="1200">
                <a:solidFill>
                  <a:srgbClr val="000000"/>
                </a:solidFill>
                <a:effectLst/>
              </a:rPr>
              <a:t>Government Relations Assistant</a:t>
            </a:r>
            <a:r>
              <a:rPr lang="en-US" sz="1400" b="0" i="0" u="none" strike="noStrike" kern="1200">
                <a:solidFill>
                  <a:srgbClr val="000000"/>
                </a:solidFill>
                <a:effectLst/>
              </a:rPr>
              <a:t>​</a:t>
            </a:r>
            <a:endParaRPr lang="en-US" sz="1400" b="0" i="0" u="none" strike="noStrike">
              <a:effectLst/>
            </a:endParaRPr>
          </a:p>
          <a:p>
            <a:pPr marL="0" algn="l" rtl="0" eaLnBrk="1" fontAlgn="auto" latinLnBrk="0" hangingPunct="1">
              <a:lnSpc>
                <a:spcPts val="1425"/>
              </a:lnSpc>
              <a:buNone/>
            </a:pPr>
            <a:endParaRPr lang="en-US" sz="1400" b="1" i="0" u="sng" strike="noStrike" kern="1200">
              <a:solidFill>
                <a:srgbClr val="000000"/>
              </a:solidFill>
              <a:effectLst/>
              <a:hlinkClick r:id="rId6"/>
            </a:endParaRPr>
          </a:p>
          <a:p>
            <a:pPr marL="0" algn="l" rtl="0" eaLnBrk="1" fontAlgn="auto" latinLnBrk="0" hangingPunct="1">
              <a:lnSpc>
                <a:spcPts val="1425"/>
              </a:lnSpc>
              <a:buNone/>
            </a:pPr>
            <a:r>
              <a:rPr lang="en-US" sz="2400" b="1" i="0" u="none" strike="noStrike" kern="1200">
                <a:solidFill>
                  <a:srgbClr val="3A7BC8"/>
                </a:solidFill>
                <a:effectLst/>
              </a:rPr>
              <a:t>Shannon McClelland</a:t>
            </a:r>
            <a:br>
              <a:rPr lang="en-US" sz="1400" b="0" i="0" u="none" strike="noStrike" kern="1200">
                <a:solidFill>
                  <a:srgbClr val="000000"/>
                </a:solidFill>
                <a:effectLst/>
              </a:rPr>
            </a:br>
            <a:r>
              <a:rPr lang="en-US" sz="1400" b="1" i="0" u="none" strike="noStrike" kern="1200">
                <a:solidFill>
                  <a:srgbClr val="000000"/>
                </a:solidFill>
                <a:effectLst/>
              </a:rPr>
              <a:t>Senior Legislative Policy Analyst</a:t>
            </a:r>
            <a:r>
              <a:rPr lang="en-US" sz="1400" b="0" i="0" u="none" strike="noStrike" kern="1200">
                <a:solidFill>
                  <a:srgbClr val="000000"/>
                </a:solidFill>
                <a:effectLst/>
              </a:rPr>
              <a:t>​</a:t>
            </a:r>
            <a:br>
              <a:rPr lang="en-US" sz="1400" b="0" i="0" u="none" strike="noStrike" kern="1200">
                <a:solidFill>
                  <a:srgbClr val="000000"/>
                </a:solidFill>
                <a:effectLst/>
              </a:rPr>
            </a:br>
            <a:r>
              <a:rPr lang="en-US" sz="1400" b="0" i="0" u="none" strike="noStrike" kern="1200">
                <a:solidFill>
                  <a:srgbClr val="000000"/>
                </a:solidFill>
                <a:effectLst/>
              </a:rPr>
              <a:t>Issue areas – Building codes; environment &amp; natural resources; housing &amp; homelessness; land use &amp; planning​</a:t>
            </a:r>
            <a:endParaRPr lang="en-US" sz="1400" b="0" i="0" u="none" strike="noStrike">
              <a:effectLst/>
            </a:endParaRPr>
          </a:p>
          <a:p>
            <a:pPr marL="0" algn="l" rtl="0" eaLnBrk="1" fontAlgn="base" latinLnBrk="0" hangingPunct="1">
              <a:lnSpc>
                <a:spcPts val="1425"/>
              </a:lnSpc>
              <a:buNone/>
            </a:pPr>
            <a:endParaRPr lang="en-US" sz="1400" b="0" i="0" u="none" strike="noStrike" kern="1200">
              <a:solidFill>
                <a:srgbClr val="000000"/>
              </a:solidFill>
              <a:effectLst/>
            </a:endParaRPr>
          </a:p>
          <a:p>
            <a:pPr marL="0" algn="l" rtl="0" eaLnBrk="1" fontAlgn="base" latinLnBrk="0" hangingPunct="1">
              <a:lnSpc>
                <a:spcPts val="1425"/>
              </a:lnSpc>
              <a:buNone/>
            </a:pPr>
            <a:r>
              <a:rPr lang="en-US" sz="1400" b="0" i="0" u="none" strike="noStrike" kern="1200">
                <a:solidFill>
                  <a:srgbClr val="000000"/>
                </a:solidFill>
                <a:effectLst/>
              </a:rPr>
              <a:t>​</a:t>
            </a:r>
            <a:r>
              <a:rPr lang="en-US" sz="2400" b="1" i="0" u="none" strike="noStrike" kern="1200">
                <a:solidFill>
                  <a:srgbClr val="3A7BC8"/>
                </a:solidFill>
                <a:effectLst/>
              </a:rPr>
              <a:t>Matt Doumit</a:t>
            </a:r>
            <a:br>
              <a:rPr lang="en-US" sz="1400" b="0" i="0" u="none" strike="noStrike" kern="1200">
                <a:solidFill>
                  <a:srgbClr val="000000"/>
                </a:solidFill>
                <a:effectLst/>
              </a:rPr>
            </a:br>
            <a:r>
              <a:rPr lang="en-US" sz="1400" b="1" i="0" u="none" strike="noStrike" kern="1200">
                <a:solidFill>
                  <a:srgbClr val="000000"/>
                </a:solidFill>
                <a:effectLst/>
              </a:rPr>
              <a:t>Legislative Policy Analyst</a:t>
            </a:r>
            <a:r>
              <a:rPr lang="en-US" sz="1400" b="0" i="0" u="none" strike="noStrike" kern="1200">
                <a:solidFill>
                  <a:srgbClr val="000000"/>
                </a:solidFill>
                <a:effectLst/>
              </a:rPr>
              <a:t>​</a:t>
            </a:r>
            <a:br>
              <a:rPr lang="en-US" sz="1400" b="0" i="0" u="none" strike="noStrike" kern="1200">
                <a:solidFill>
                  <a:srgbClr val="000000"/>
                </a:solidFill>
                <a:effectLst/>
              </a:rPr>
            </a:br>
            <a:r>
              <a:rPr lang="en-US" sz="1400" b="0" i="0" u="none" strike="noStrike" kern="1200">
                <a:solidFill>
                  <a:srgbClr val="000000"/>
                </a:solidFill>
                <a:effectLst/>
              </a:rPr>
              <a:t>Issue areas – Human resources, labor relations, &amp; pensions; liability; general government; open government​</a:t>
            </a:r>
            <a:endParaRPr lang="en-US" sz="1400" b="0" i="0" u="none" strike="noStrike">
              <a:effectLst/>
            </a:endParaRPr>
          </a:p>
          <a:p>
            <a:pPr marL="0" algn="l" rtl="0" eaLnBrk="1" fontAlgn="base" latinLnBrk="0" hangingPunct="1">
              <a:lnSpc>
                <a:spcPts val="1425"/>
              </a:lnSpc>
              <a:buNone/>
            </a:pPr>
            <a:endParaRPr lang="en-US" sz="1400" b="0" i="0" u="none" strike="noStrike" kern="1200">
              <a:solidFill>
                <a:srgbClr val="000000"/>
              </a:solidFill>
              <a:effectLst/>
            </a:endParaRPr>
          </a:p>
          <a:p>
            <a:pPr marL="0" algn="l" rtl="0" eaLnBrk="1" fontAlgn="base" latinLnBrk="0" hangingPunct="1">
              <a:lnSpc>
                <a:spcPts val="1425"/>
              </a:lnSpc>
              <a:buNone/>
            </a:pPr>
            <a:endParaRPr lang="en-US" sz="1400" b="0" i="0" u="none" strike="noStrike" kern="1200">
              <a:solidFill>
                <a:srgbClr val="000000"/>
              </a:solidFill>
              <a:effectLst/>
            </a:endParaRPr>
          </a:p>
          <a:p>
            <a:pPr marL="0" algn="l" rtl="0" eaLnBrk="1" fontAlgn="base" latinLnBrk="0" hangingPunct="1">
              <a:lnSpc>
                <a:spcPts val="1425"/>
              </a:lnSpc>
              <a:buNone/>
            </a:pPr>
            <a:endParaRPr lang="en-US" sz="1400">
              <a:solidFill>
                <a:srgbClr val="000000"/>
              </a:solidFill>
            </a:endParaRPr>
          </a:p>
          <a:p>
            <a:pPr marL="0" algn="l" rtl="0" eaLnBrk="1" fontAlgn="base" latinLnBrk="0" hangingPunct="1">
              <a:lnSpc>
                <a:spcPts val="1425"/>
              </a:lnSpc>
              <a:buNone/>
            </a:pPr>
            <a:endParaRPr lang="en-US" sz="1400" b="0" i="0" u="none" strike="noStrike" kern="1200">
              <a:solidFill>
                <a:srgbClr val="000000"/>
              </a:solidFill>
              <a:effectLst/>
            </a:endParaRPr>
          </a:p>
          <a:p>
            <a:pPr marL="0" algn="l" rtl="0" eaLnBrk="1" fontAlgn="base" latinLnBrk="0" hangingPunct="1">
              <a:lnSpc>
                <a:spcPts val="1425"/>
              </a:lnSpc>
              <a:buNone/>
            </a:pPr>
            <a:endParaRPr lang="en-US" sz="1400">
              <a:solidFill>
                <a:srgbClr val="000000"/>
              </a:solidFill>
            </a:endParaRPr>
          </a:p>
          <a:p>
            <a:pPr marL="0" algn="l" rtl="0" eaLnBrk="1" fontAlgn="base" latinLnBrk="0" hangingPunct="1">
              <a:lnSpc>
                <a:spcPts val="1425"/>
              </a:lnSpc>
              <a:buNone/>
            </a:pPr>
            <a:endParaRPr lang="en-US" sz="1400" b="0" i="0" u="none" strike="noStrike" kern="1200">
              <a:solidFill>
                <a:srgbClr val="000000"/>
              </a:solidFill>
              <a:effectLst/>
            </a:endParaRPr>
          </a:p>
          <a:p>
            <a:pPr marL="0" algn="l" rtl="0" eaLnBrk="1" fontAlgn="base" latinLnBrk="0" hangingPunct="1">
              <a:lnSpc>
                <a:spcPts val="1425"/>
              </a:lnSpc>
              <a:buNone/>
            </a:pPr>
            <a:endParaRPr lang="en-US" sz="1400">
              <a:solidFill>
                <a:srgbClr val="000000"/>
              </a:solidFill>
            </a:endParaRPr>
          </a:p>
          <a:p>
            <a:pPr marL="0" algn="l" rtl="0" eaLnBrk="1" fontAlgn="base" latinLnBrk="0" hangingPunct="1">
              <a:lnSpc>
                <a:spcPts val="1425"/>
              </a:lnSpc>
              <a:buNone/>
            </a:pPr>
            <a:r>
              <a:rPr lang="en-US" sz="1400" b="0" i="0" u="none" strike="noStrike" kern="1200">
                <a:solidFill>
                  <a:srgbClr val="000000"/>
                </a:solidFill>
                <a:effectLst/>
              </a:rPr>
              <a:t>​</a:t>
            </a:r>
            <a:r>
              <a:rPr lang="en-US" sz="2400" b="1" i="0" u="none" strike="noStrike" kern="1200">
                <a:solidFill>
                  <a:srgbClr val="3A7BC8"/>
                </a:solidFill>
                <a:effectLst/>
              </a:rPr>
              <a:t>Brianna Morin</a:t>
            </a:r>
            <a:br>
              <a:rPr lang="en-US" sz="1400" b="0" i="0" u="none" strike="noStrike" kern="1200">
                <a:solidFill>
                  <a:srgbClr val="000000"/>
                </a:solidFill>
                <a:effectLst/>
              </a:rPr>
            </a:br>
            <a:r>
              <a:rPr lang="en-US" sz="1400" b="1" i="0" u="none" strike="noStrike" kern="1200">
                <a:solidFill>
                  <a:srgbClr val="000000"/>
                </a:solidFill>
                <a:effectLst/>
              </a:rPr>
              <a:t>Legislative Policy Analyst</a:t>
            </a:r>
            <a:r>
              <a:rPr lang="en-US" sz="1400" b="0" i="0" u="none" strike="noStrike" kern="1200">
                <a:solidFill>
                  <a:srgbClr val="000000"/>
                </a:solidFill>
                <a:effectLst/>
              </a:rPr>
              <a:t>​</a:t>
            </a:r>
            <a:br>
              <a:rPr lang="en-US" sz="1400" b="0" i="0" u="none" strike="noStrike" kern="1200">
                <a:solidFill>
                  <a:srgbClr val="000000"/>
                </a:solidFill>
                <a:effectLst/>
              </a:rPr>
            </a:br>
            <a:r>
              <a:rPr lang="en-US" sz="1400" b="0" i="0" u="none" strike="noStrike" kern="1200">
                <a:solidFill>
                  <a:srgbClr val="000000"/>
                </a:solidFill>
                <a:effectLst/>
              </a:rPr>
              <a:t>Issue areas – Federal issues; public works &amp; infrastructure; telecommunications; transportation; utilities &amp; energy​</a:t>
            </a:r>
            <a:endParaRPr lang="en-US" sz="1400" b="0" i="0" u="none" strike="noStrike">
              <a:effectLst/>
            </a:endParaRPr>
          </a:p>
          <a:p>
            <a:pPr marL="0" algn="l" rtl="0" eaLnBrk="1" fontAlgn="base" latinLnBrk="0" hangingPunct="1">
              <a:lnSpc>
                <a:spcPts val="1425"/>
              </a:lnSpc>
              <a:buNone/>
            </a:pPr>
            <a:endParaRPr lang="en-US" sz="1400" b="0" i="0" u="none" strike="noStrike" kern="1200">
              <a:solidFill>
                <a:srgbClr val="000000"/>
              </a:solidFill>
              <a:effectLst/>
            </a:endParaRPr>
          </a:p>
          <a:p>
            <a:pPr marL="0" algn="l" rtl="0" eaLnBrk="1" fontAlgn="base" latinLnBrk="0" hangingPunct="1">
              <a:lnSpc>
                <a:spcPts val="1425"/>
              </a:lnSpc>
              <a:buNone/>
            </a:pPr>
            <a:r>
              <a:rPr lang="en-US" sz="1400" b="0" i="0" u="none" strike="noStrike" kern="1200">
                <a:solidFill>
                  <a:srgbClr val="000000"/>
                </a:solidFill>
                <a:effectLst/>
              </a:rPr>
              <a:t>​</a:t>
            </a:r>
            <a:r>
              <a:rPr lang="en-US" sz="2400" b="1" i="0" u="none" strike="noStrike" kern="1200">
                <a:solidFill>
                  <a:srgbClr val="3A7BC8"/>
                </a:solidFill>
                <a:effectLst/>
              </a:rPr>
              <a:t>Emma Shepard</a:t>
            </a:r>
            <a:br>
              <a:rPr lang="en-US" sz="1400" b="0" i="0" u="none" strike="noStrike" kern="1200">
                <a:solidFill>
                  <a:srgbClr val="000000"/>
                </a:solidFill>
                <a:effectLst/>
              </a:rPr>
            </a:br>
            <a:r>
              <a:rPr lang="en-US" sz="1400" b="1" i="0" u="none" strike="noStrike" kern="1200">
                <a:solidFill>
                  <a:srgbClr val="000000"/>
                </a:solidFill>
                <a:effectLst/>
              </a:rPr>
              <a:t>Legislative Policy Analyst</a:t>
            </a:r>
            <a:r>
              <a:rPr lang="en-US" sz="1400" b="0" i="0" u="none" strike="noStrike" kern="1200">
                <a:solidFill>
                  <a:srgbClr val="000000"/>
                </a:solidFill>
                <a:effectLst/>
              </a:rPr>
              <a:t>​</a:t>
            </a:r>
            <a:br>
              <a:rPr lang="en-US" sz="1400" b="0" i="0" u="none" strike="noStrike" kern="1200">
                <a:solidFill>
                  <a:srgbClr val="000000"/>
                </a:solidFill>
                <a:effectLst/>
              </a:rPr>
            </a:br>
            <a:r>
              <a:rPr lang="en-US" sz="1400" b="0" i="0" u="none" strike="noStrike" kern="1200">
                <a:solidFill>
                  <a:srgbClr val="000000"/>
                </a:solidFill>
                <a:effectLst/>
              </a:rPr>
              <a:t>Issue areas – Cannabis; emergency management; finance, taxes &amp; budgets; human services &amp; behavioral health; public safety &amp; criminal justice​</a:t>
            </a:r>
            <a:endParaRPr lang="en-US" sz="1400" b="0" i="0" u="none" strike="noStrike">
              <a:effectLst/>
            </a:endParaRPr>
          </a:p>
          <a:p>
            <a:pPr marL="0" algn="l" rtl="0" eaLnBrk="1" fontAlgn="base" latinLnBrk="0" hangingPunct="1">
              <a:lnSpc>
                <a:spcPts val="1425"/>
              </a:lnSpc>
              <a:buNone/>
            </a:pPr>
            <a:r>
              <a:rPr lang="en-US" sz="1400" b="0" i="0" u="none" strike="noStrike" kern="1200">
                <a:solidFill>
                  <a:srgbClr val="000000"/>
                </a:solidFill>
                <a:effectLst/>
              </a:rPr>
              <a:t>​</a:t>
            </a:r>
            <a:endParaRPr lang="en-US" sz="1400" b="0" i="0" u="none" strike="noStrike">
              <a:effectLst/>
            </a:endParaRPr>
          </a:p>
          <a:p>
            <a:pPr marL="0" algn="l" rtl="0" eaLnBrk="1" fontAlgn="base" latinLnBrk="0" hangingPunct="1">
              <a:lnSpc>
                <a:spcPts val="1425"/>
              </a:lnSpc>
              <a:buNone/>
            </a:pPr>
            <a:r>
              <a:rPr lang="en-US" sz="2400" b="1" i="0" u="none" strike="noStrike" kern="1200">
                <a:solidFill>
                  <a:srgbClr val="3A7BC8"/>
                </a:solidFill>
                <a:effectLst/>
              </a:rPr>
              <a:t>Jacob Ewing</a:t>
            </a:r>
            <a:br>
              <a:rPr lang="en-US" sz="1400" b="0" i="0" u="none" strike="noStrike" kern="1200">
                <a:solidFill>
                  <a:srgbClr val="000000"/>
                </a:solidFill>
                <a:effectLst/>
              </a:rPr>
            </a:br>
            <a:r>
              <a:rPr lang="en-US" sz="1400" b="1" i="0" u="none" strike="noStrike" kern="1200">
                <a:solidFill>
                  <a:srgbClr val="000000"/>
                </a:solidFill>
                <a:effectLst/>
              </a:rPr>
              <a:t>Special Projects Coordinator</a:t>
            </a:r>
            <a:r>
              <a:rPr lang="en-US" sz="1400" b="0" i="0" u="none" strike="noStrike" kern="1200">
                <a:solidFill>
                  <a:srgbClr val="000000"/>
                </a:solidFill>
                <a:effectLst/>
              </a:rPr>
              <a:t>​</a:t>
            </a:r>
            <a:br>
              <a:rPr lang="en-US" sz="1400" b="0" i="0" u="none" strike="noStrike" kern="1200">
                <a:solidFill>
                  <a:srgbClr val="000000"/>
                </a:solidFill>
                <a:effectLst/>
              </a:rPr>
            </a:br>
            <a:r>
              <a:rPr lang="en-US" sz="1400" b="0" i="0" u="none" strike="noStrike" kern="1200">
                <a:solidFill>
                  <a:srgbClr val="000000"/>
                </a:solidFill>
                <a:effectLst/>
              </a:rPr>
              <a:t>Issue area – Economic development; federal issues; human services &amp; behavioral health; parks ​</a:t>
            </a:r>
            <a:endParaRPr lang="en-US" sz="1400" b="0" i="0" u="none" strike="noStrike">
              <a:effectLst/>
            </a:endParaRPr>
          </a:p>
          <a:p>
            <a:pPr marL="0" algn="l" rtl="0" eaLnBrk="1" fontAlgn="base" latinLnBrk="0" hangingPunct="1">
              <a:lnSpc>
                <a:spcPts val="1425"/>
              </a:lnSpc>
              <a:buNone/>
            </a:pPr>
            <a:r>
              <a:rPr lang="en-US" sz="1400" b="0" i="0" u="none" strike="noStrike" kern="1200">
                <a:solidFill>
                  <a:srgbClr val="000000"/>
                </a:solidFill>
                <a:effectLst/>
              </a:rPr>
              <a:t>​</a:t>
            </a:r>
            <a:endParaRPr lang="en-US" sz="1400" b="0" i="0" u="none" strike="noStrike">
              <a:effectLst/>
            </a:endParaRPr>
          </a:p>
          <a:p>
            <a:pPr marL="0" algn="l" rtl="0" eaLnBrk="1" fontAlgn="base" latinLnBrk="0" hangingPunct="1">
              <a:lnSpc>
                <a:spcPts val="1425"/>
              </a:lnSpc>
            </a:pPr>
            <a:br>
              <a:rPr lang="en-US" sz="1800" b="0" i="0" u="none" strike="noStrike" kern="1200">
                <a:solidFill>
                  <a:srgbClr val="000000"/>
                </a:solidFill>
                <a:effectLst/>
              </a:rPr>
            </a:br>
            <a:r>
              <a:rPr lang="en-US" sz="1800" b="0" i="0" u="none" strike="noStrike" kern="1200">
                <a:solidFill>
                  <a:srgbClr val="000000"/>
                </a:solidFill>
                <a:effectLst/>
              </a:rPr>
              <a:t>​</a:t>
            </a:r>
            <a:endParaRPr lang="en-US" sz="1800" b="0" i="0" u="none" strike="noStrike">
              <a:effectLst/>
            </a:endParaRPr>
          </a:p>
          <a:p>
            <a:endParaRPr lang="en-US"/>
          </a:p>
        </p:txBody>
      </p:sp>
    </p:spTree>
    <p:extLst>
      <p:ext uri="{BB962C8B-B14F-4D97-AF65-F5344CB8AC3E}">
        <p14:creationId xmlns:p14="http://schemas.microsoft.com/office/powerpoint/2010/main" val="1476287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CB8B9-AA27-BEA0-0640-C53D1B0E2C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ED661B-6E59-5964-03CB-255AB7F40C02}"/>
              </a:ext>
            </a:extLst>
          </p:cNvPr>
          <p:cNvSpPr>
            <a:spLocks noGrp="1"/>
          </p:cNvSpPr>
          <p:nvPr>
            <p:ph type="title"/>
          </p:nvPr>
        </p:nvSpPr>
        <p:spPr/>
        <p:txBody>
          <a:bodyPr>
            <a:normAutofit/>
          </a:bodyPr>
          <a:lstStyle/>
          <a:p>
            <a:r>
              <a:rPr lang="en-US" sz="4400" b="1">
                <a:solidFill>
                  <a:schemeClr val="accent1"/>
                </a:solidFill>
                <a:cs typeface="Calibri Light"/>
              </a:rPr>
              <a:t>Land Use &amp; Building Codes bills</a:t>
            </a:r>
          </a:p>
        </p:txBody>
      </p:sp>
      <p:sp>
        <p:nvSpPr>
          <p:cNvPr id="5" name="Content Placeholder 6">
            <a:extLst>
              <a:ext uri="{FF2B5EF4-FFF2-40B4-BE49-F238E27FC236}">
                <a16:creationId xmlns:a16="http://schemas.microsoft.com/office/drawing/2014/main" id="{5CFE01FD-908B-52C6-718B-7DBABFB31936}"/>
              </a:ext>
            </a:extLst>
          </p:cNvPr>
          <p:cNvSpPr>
            <a:spLocks noGrp="1"/>
          </p:cNvSpPr>
          <p:nvPr>
            <p:ph idx="1"/>
          </p:nvPr>
        </p:nvSpPr>
        <p:spPr>
          <a:xfrm>
            <a:off x="838200" y="1526080"/>
            <a:ext cx="10515600" cy="4351338"/>
          </a:xfrm>
        </p:spPr>
        <p:txBody>
          <a:bodyPr vert="horz" lIns="91440" tIns="45720" rIns="91440" bIns="45720" rtlCol="0" anchor="t">
            <a:normAutofit lnSpcReduction="10000"/>
          </a:bodyPr>
          <a:lstStyle/>
          <a:p>
            <a:pPr marL="0" indent="0">
              <a:buNone/>
            </a:pPr>
            <a:r>
              <a:rPr lang="en-US" sz="2400" b="1">
                <a:solidFill>
                  <a:srgbClr val="00B050"/>
                </a:solidFill>
                <a:cs typeface="Calibri" panose="020F0502020204030204"/>
              </a:rPr>
              <a:t>Passed</a:t>
            </a:r>
          </a:p>
          <a:p>
            <a:pPr marL="0" indent="0">
              <a:buNone/>
            </a:pPr>
            <a:r>
              <a:rPr lang="en-US" sz="2400" b="1">
                <a:cs typeface="Calibri" panose="020F0502020204030204"/>
              </a:rPr>
              <a:t>HB 1061 </a:t>
            </a:r>
            <a:r>
              <a:rPr lang="en-US" sz="2400">
                <a:cs typeface="Calibri" panose="020F0502020204030204"/>
              </a:rPr>
              <a:t>– </a:t>
            </a:r>
            <a:r>
              <a:rPr lang="en-US" sz="2400">
                <a:effectLst/>
                <a:ea typeface="Times New Roman" panose="02020603050405020304" pitchFamily="18" charset="0"/>
              </a:rPr>
              <a:t>Authorizes cities to allow parking across end of driveway</a:t>
            </a:r>
            <a:endParaRPr lang="en-US" sz="2400">
              <a:cs typeface="Calibri" panose="020F0502020204030204"/>
            </a:endParaRPr>
          </a:p>
          <a:p>
            <a:pPr marL="0" indent="0">
              <a:buNone/>
            </a:pPr>
            <a:r>
              <a:rPr lang="en-US" sz="2400" b="1">
                <a:cs typeface="Calibri" panose="020F0502020204030204"/>
              </a:rPr>
              <a:t>HB 1135 </a:t>
            </a:r>
            <a:r>
              <a:rPr lang="en-US" sz="2400">
                <a:cs typeface="Calibri" panose="020F0502020204030204"/>
              </a:rPr>
              <a:t>– Updating process for coming into compliance with GMA after a finding of non-compliance</a:t>
            </a:r>
            <a:endParaRPr lang="en-US" sz="2400">
              <a:ea typeface="Calibri"/>
              <a:cs typeface="Calibri" panose="020F0502020204030204"/>
            </a:endParaRPr>
          </a:p>
          <a:p>
            <a:pPr marL="0" indent="0">
              <a:buNone/>
            </a:pPr>
            <a:r>
              <a:rPr lang="en-US" sz="2400" b="1">
                <a:cs typeface="Calibri" panose="020F0502020204030204"/>
              </a:rPr>
              <a:t>HB 1688 </a:t>
            </a:r>
            <a:r>
              <a:rPr lang="en-US" sz="2400">
                <a:cs typeface="Calibri" panose="020F0502020204030204"/>
              </a:rPr>
              <a:t>–</a:t>
            </a:r>
            <a:r>
              <a:rPr lang="en-US" sz="2400" b="1">
                <a:cs typeface="Calibri" panose="020F0502020204030204"/>
              </a:rPr>
              <a:t> </a:t>
            </a:r>
            <a:r>
              <a:rPr lang="en-US" sz="2400">
                <a:cs typeface="Calibri" panose="020F0502020204030204"/>
              </a:rPr>
              <a:t>Authorizes</a:t>
            </a:r>
            <a:r>
              <a:rPr lang="en-US" sz="2400" b="1">
                <a:cs typeface="Calibri" panose="020F0502020204030204"/>
              </a:rPr>
              <a:t> </a:t>
            </a:r>
            <a:r>
              <a:rPr lang="en-US" sz="2400">
                <a:cs typeface="Calibri" panose="020F0502020204030204"/>
              </a:rPr>
              <a:t>electric security fences in cities that don’t have codes on the topic, but allows cities to choose later to ban or regulate</a:t>
            </a:r>
            <a:endParaRPr lang="en-US" sz="2400">
              <a:ea typeface="Calibri"/>
              <a:cs typeface="Calibri" panose="020F0502020204030204"/>
            </a:endParaRPr>
          </a:p>
          <a:p>
            <a:pPr marL="0" indent="0">
              <a:buNone/>
            </a:pPr>
            <a:r>
              <a:rPr lang="en-US" sz="2400" b="1">
                <a:cs typeface="Calibri" panose="020F0502020204030204"/>
              </a:rPr>
              <a:t>SB 5509 </a:t>
            </a:r>
            <a:r>
              <a:rPr lang="en-US" sz="2400">
                <a:cs typeface="Calibri" panose="020F0502020204030204"/>
              </a:rPr>
              <a:t>– Childcare centers zoning mandate</a:t>
            </a:r>
            <a:endParaRPr lang="en-US" sz="2400">
              <a:ea typeface="Calibri"/>
              <a:cs typeface="Calibri" panose="020F0502020204030204"/>
            </a:endParaRPr>
          </a:p>
          <a:p>
            <a:pPr marL="0" indent="0">
              <a:buNone/>
            </a:pPr>
            <a:r>
              <a:rPr lang="en-US" sz="2400" b="1">
                <a:cs typeface="Calibri" panose="020F0502020204030204"/>
              </a:rPr>
              <a:t>SB 5558 </a:t>
            </a:r>
            <a:r>
              <a:rPr lang="en-US" sz="2400">
                <a:cs typeface="Calibri" panose="020F0502020204030204"/>
              </a:rPr>
              <a:t>– GMA comp plan &amp; implementation timelines extension for jurisdictions required to update in 2026</a:t>
            </a:r>
            <a:endParaRPr lang="en-US" sz="2400">
              <a:ea typeface="Calibri"/>
              <a:cs typeface="Calibri" panose="020F0502020204030204"/>
            </a:endParaRPr>
          </a:p>
          <a:p>
            <a:pPr marL="0" indent="0">
              <a:buNone/>
            </a:pPr>
            <a:r>
              <a:rPr lang="en-US" sz="2400" b="1">
                <a:cs typeface="Calibri" panose="020F0502020204030204"/>
              </a:rPr>
              <a:t>SB 5655 </a:t>
            </a:r>
            <a:r>
              <a:rPr lang="en-US" sz="2400">
                <a:cs typeface="Calibri" panose="020F0502020204030204"/>
              </a:rPr>
              <a:t>– Changes to calculations regarding childcare occupancy in existing buildings</a:t>
            </a:r>
            <a:endParaRPr lang="en-US" sz="2400">
              <a:ea typeface="Calibri"/>
              <a:cs typeface="Calibri" panose="020F0502020204030204"/>
            </a:endParaRPr>
          </a:p>
        </p:txBody>
      </p:sp>
    </p:spTree>
    <p:extLst>
      <p:ext uri="{BB962C8B-B14F-4D97-AF65-F5344CB8AC3E}">
        <p14:creationId xmlns:p14="http://schemas.microsoft.com/office/powerpoint/2010/main" val="634541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0A4F3-2684-D393-D1DE-DDDBE5CA09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B02838-A402-2E2E-315E-4588FD6D1BEE}"/>
              </a:ext>
            </a:extLst>
          </p:cNvPr>
          <p:cNvSpPr>
            <a:spLocks noGrp="1"/>
          </p:cNvSpPr>
          <p:nvPr>
            <p:ph type="title"/>
          </p:nvPr>
        </p:nvSpPr>
        <p:spPr/>
        <p:txBody>
          <a:bodyPr>
            <a:normAutofit/>
          </a:bodyPr>
          <a:lstStyle/>
          <a:p>
            <a:r>
              <a:rPr lang="en-US" sz="4400" b="1">
                <a:solidFill>
                  <a:schemeClr val="accent1"/>
                </a:solidFill>
                <a:cs typeface="Calibri Light"/>
              </a:rPr>
              <a:t>Land Use &amp; Building Codes bills</a:t>
            </a:r>
          </a:p>
        </p:txBody>
      </p:sp>
      <p:sp>
        <p:nvSpPr>
          <p:cNvPr id="5" name="Content Placeholder 6">
            <a:extLst>
              <a:ext uri="{FF2B5EF4-FFF2-40B4-BE49-F238E27FC236}">
                <a16:creationId xmlns:a16="http://schemas.microsoft.com/office/drawing/2014/main" id="{91FF8A88-44B2-AFCF-6AF2-9FBAF6E1CB55}"/>
              </a:ext>
            </a:extLst>
          </p:cNvPr>
          <p:cNvSpPr>
            <a:spLocks noGrp="1"/>
          </p:cNvSpPr>
          <p:nvPr>
            <p:ph idx="1"/>
          </p:nvPr>
        </p:nvSpPr>
        <p:spPr>
          <a:xfrm>
            <a:off x="838200" y="1363364"/>
            <a:ext cx="10515600" cy="4351338"/>
          </a:xfrm>
        </p:spPr>
        <p:txBody>
          <a:bodyPr>
            <a:normAutofit fontScale="85000" lnSpcReduction="10000"/>
          </a:bodyPr>
          <a:lstStyle/>
          <a:p>
            <a:pPr marL="0" indent="0">
              <a:buNone/>
            </a:pPr>
            <a:r>
              <a:rPr lang="en-US" sz="2800" b="1">
                <a:solidFill>
                  <a:srgbClr val="00B050"/>
                </a:solidFill>
              </a:rPr>
              <a:t>Passed</a:t>
            </a:r>
          </a:p>
          <a:p>
            <a:pPr marL="0" indent="0">
              <a:buNone/>
            </a:pPr>
            <a:r>
              <a:rPr lang="en-US" sz="2800" b="1"/>
              <a:t>HB 1039 </a:t>
            </a:r>
            <a:r>
              <a:rPr lang="en-US" sz="2800"/>
              <a:t>– Authorizes City &amp; tribe contracting for urban services outside UGA</a:t>
            </a:r>
            <a:endParaRPr lang="en-US" sz="2800" b="1"/>
          </a:p>
          <a:p>
            <a:pPr marL="0" indent="0">
              <a:buNone/>
            </a:pPr>
            <a:r>
              <a:rPr lang="en-US" sz="2800" b="1"/>
              <a:t>HB 1562 </a:t>
            </a:r>
            <a:r>
              <a:rPr lang="en-US" sz="2800"/>
              <a:t>– Requiring greater access to diaper changing stations in public restrooms</a:t>
            </a:r>
          </a:p>
          <a:p>
            <a:pPr marL="0" indent="0">
              <a:buNone/>
            </a:pPr>
            <a:r>
              <a:rPr lang="en-US" sz="2800" b="1"/>
              <a:t>HB 1576 </a:t>
            </a:r>
            <a:r>
              <a:rPr lang="en-US" sz="2800"/>
              <a:t>– Historic landmark designation – prohibit designation without property owner consent in most cases.</a:t>
            </a:r>
          </a:p>
          <a:p>
            <a:pPr marL="0" indent="0">
              <a:buNone/>
            </a:pPr>
            <a:endParaRPr lang="en-US" sz="2800" b="1">
              <a:solidFill>
                <a:srgbClr val="FFB71B"/>
              </a:solidFill>
            </a:endParaRPr>
          </a:p>
          <a:p>
            <a:pPr marL="0" indent="0">
              <a:buNone/>
            </a:pPr>
            <a:r>
              <a:rPr lang="en-US" sz="2800" b="1">
                <a:solidFill>
                  <a:srgbClr val="FF0000"/>
                </a:solidFill>
              </a:rPr>
              <a:t>Did not pass</a:t>
            </a:r>
          </a:p>
          <a:p>
            <a:pPr marL="0" indent="0">
              <a:buNone/>
            </a:pPr>
            <a:r>
              <a:rPr lang="en-US" sz="2800" b="1"/>
              <a:t>HB 1175 </a:t>
            </a:r>
            <a:r>
              <a:rPr lang="en-US" sz="2800"/>
              <a:t>– Requiring cities to allow neighborhood cafes and businesses in residential areas</a:t>
            </a:r>
          </a:p>
          <a:p>
            <a:pPr marL="0" indent="0">
              <a:buNone/>
            </a:pPr>
            <a:r>
              <a:rPr lang="en-US" sz="2800" b="1"/>
              <a:t>HB 1254 </a:t>
            </a:r>
            <a:r>
              <a:rPr lang="en-US" sz="2800"/>
              <a:t>– Wildland Urban Interface Code reforms</a:t>
            </a:r>
          </a:p>
          <a:p>
            <a:pPr marL="0" indent="0">
              <a:buNone/>
            </a:pPr>
            <a:r>
              <a:rPr lang="en-US" sz="2800" b="1"/>
              <a:t>SB 5719 </a:t>
            </a:r>
            <a:r>
              <a:rPr lang="en-US" sz="2800"/>
              <a:t>– </a:t>
            </a:r>
            <a:r>
              <a:rPr lang="en-US"/>
              <a:t>Requiring all but the smallest cities to use h</a:t>
            </a:r>
            <a:r>
              <a:rPr lang="en-US" sz="2800"/>
              <a:t>earings examiners</a:t>
            </a:r>
          </a:p>
        </p:txBody>
      </p:sp>
    </p:spTree>
    <p:extLst>
      <p:ext uri="{BB962C8B-B14F-4D97-AF65-F5344CB8AC3E}">
        <p14:creationId xmlns:p14="http://schemas.microsoft.com/office/powerpoint/2010/main" val="589213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5408B-0B22-87E1-D407-0CA6F0C2E199}"/>
              </a:ext>
            </a:extLst>
          </p:cNvPr>
          <p:cNvSpPr>
            <a:spLocks noGrp="1"/>
          </p:cNvSpPr>
          <p:nvPr>
            <p:ph type="title"/>
          </p:nvPr>
        </p:nvSpPr>
        <p:spPr/>
        <p:txBody>
          <a:bodyPr/>
          <a:lstStyle/>
          <a:p>
            <a:r>
              <a:rPr lang="en-US"/>
              <a:t>Other items</a:t>
            </a:r>
          </a:p>
        </p:txBody>
      </p:sp>
      <p:sp>
        <p:nvSpPr>
          <p:cNvPr id="3" name="Content Placeholder 2">
            <a:extLst>
              <a:ext uri="{FF2B5EF4-FFF2-40B4-BE49-F238E27FC236}">
                <a16:creationId xmlns:a16="http://schemas.microsoft.com/office/drawing/2014/main" id="{0B33BE99-6DBA-B404-2FBF-611E1935C835}"/>
              </a:ext>
            </a:extLst>
          </p:cNvPr>
          <p:cNvSpPr>
            <a:spLocks noGrp="1"/>
          </p:cNvSpPr>
          <p:nvPr>
            <p:ph idx="1"/>
          </p:nvPr>
        </p:nvSpPr>
        <p:spPr/>
        <p:txBody>
          <a:bodyPr vert="horz" lIns="91440" tIns="45720" rIns="91440" bIns="45720" rtlCol="0" anchor="t">
            <a:normAutofit/>
          </a:bodyPr>
          <a:lstStyle/>
          <a:p>
            <a:r>
              <a:rPr lang="en-US"/>
              <a:t>Updates to business licensing thresholds for out-of-town businesses   </a:t>
            </a:r>
            <a:endParaRPr lang="en-US">
              <a:ea typeface="Calibri"/>
              <a:cs typeface="Calibri"/>
            </a:endParaRPr>
          </a:p>
          <a:p>
            <a:pPr lvl="1">
              <a:buFont typeface="Courier New" panose="020B0604020202020204" pitchFamily="34" charset="0"/>
              <a:buChar char="o"/>
            </a:pPr>
            <a:r>
              <a:rPr lang="en-US"/>
              <a:t>Need to implement no later than January 1 </a:t>
            </a:r>
          </a:p>
          <a:p>
            <a:pPr lvl="1">
              <a:buFont typeface="Courier New" panose="020B0604020202020204" pitchFamily="34" charset="0"/>
              <a:buChar char="o"/>
            </a:pPr>
            <a:r>
              <a:rPr lang="en-US"/>
              <a:t>Need to adopt ordinance and give BLS notice by October 1 </a:t>
            </a:r>
            <a:endParaRPr lang="en-US">
              <a:ea typeface="Calibri"/>
              <a:cs typeface="Calibri"/>
            </a:endParaRPr>
          </a:p>
          <a:p>
            <a:r>
              <a:rPr lang="en-US"/>
              <a:t>Local B&amp;O tax model ordinance update</a:t>
            </a:r>
            <a:endParaRPr lang="en-US">
              <a:ea typeface="Calibri" panose="020F0502020204030204"/>
              <a:cs typeface="Calibri" panose="020F0502020204030204"/>
            </a:endParaRPr>
          </a:p>
          <a:p>
            <a:r>
              <a:rPr lang="en-US">
                <a:ea typeface="Calibri" panose="020F0502020204030204"/>
                <a:cs typeface="Calibri" panose="020F0502020204030204"/>
              </a:rPr>
              <a:t>Federal funding resources - nlc.org</a:t>
            </a:r>
          </a:p>
          <a:p>
            <a:pPr lvl="1">
              <a:buFont typeface="Courier New" panose="020B0604020202020204" pitchFamily="34" charset="0"/>
              <a:buChar char="o"/>
            </a:pPr>
            <a:r>
              <a:rPr lang="en-US">
                <a:ea typeface="Calibri" panose="020F0502020204030204"/>
                <a:cs typeface="Calibri" panose="020F0502020204030204"/>
              </a:rPr>
              <a:t>Advocacy letters on municipal bonds, CDBG, and federal transportation</a:t>
            </a:r>
          </a:p>
        </p:txBody>
      </p:sp>
    </p:spTree>
    <p:extLst>
      <p:ext uri="{BB962C8B-B14F-4D97-AF65-F5344CB8AC3E}">
        <p14:creationId xmlns:p14="http://schemas.microsoft.com/office/powerpoint/2010/main" val="2088968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43ABCC-4DBD-BCAA-572C-A27E05AA7958}"/>
              </a:ext>
            </a:extLst>
          </p:cNvPr>
          <p:cNvSpPr/>
          <p:nvPr/>
        </p:nvSpPr>
        <p:spPr>
          <a:xfrm>
            <a:off x="0" y="0"/>
            <a:ext cx="12192000" cy="973840"/>
          </a:xfrm>
          <a:prstGeom prst="rect">
            <a:avLst/>
          </a:prstGeom>
          <a:solidFill>
            <a:srgbClr val="003B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DE2704-97A6-D8EE-5E31-208D1690BD7A}"/>
              </a:ext>
            </a:extLst>
          </p:cNvPr>
          <p:cNvSpPr>
            <a:spLocks noGrp="1"/>
          </p:cNvSpPr>
          <p:nvPr>
            <p:ph type="title"/>
          </p:nvPr>
        </p:nvSpPr>
        <p:spPr>
          <a:xfrm>
            <a:off x="838200" y="-159640"/>
            <a:ext cx="10942674" cy="1325563"/>
          </a:xfrm>
        </p:spPr>
        <p:txBody>
          <a:bodyPr anchor="ctr">
            <a:normAutofit/>
          </a:bodyPr>
          <a:lstStyle/>
          <a:p>
            <a:r>
              <a:rPr lang="en-US">
                <a:solidFill>
                  <a:srgbClr val="FFB71B"/>
                </a:solidFill>
                <a:latin typeface="+mn-lt"/>
              </a:rPr>
              <a:t>Looking ahead to the 2026 political landscape</a:t>
            </a:r>
          </a:p>
        </p:txBody>
      </p:sp>
      <p:sp>
        <p:nvSpPr>
          <p:cNvPr id="4" name="Content Placeholder 2">
            <a:extLst>
              <a:ext uri="{FF2B5EF4-FFF2-40B4-BE49-F238E27FC236}">
                <a16:creationId xmlns:a16="http://schemas.microsoft.com/office/drawing/2014/main" id="{F8F95E52-8AB3-68F4-A0DE-3B08E97FE4BA}"/>
              </a:ext>
            </a:extLst>
          </p:cNvPr>
          <p:cNvSpPr txBox="1">
            <a:spLocks/>
          </p:cNvSpPr>
          <p:nvPr/>
        </p:nvSpPr>
        <p:spPr>
          <a:xfrm>
            <a:off x="5577839" y="1825625"/>
            <a:ext cx="570253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8" name="Hexagon 7">
            <a:extLst>
              <a:ext uri="{FF2B5EF4-FFF2-40B4-BE49-F238E27FC236}">
                <a16:creationId xmlns:a16="http://schemas.microsoft.com/office/drawing/2014/main" id="{CBC834CA-84D6-2EC2-25CC-192E3936F785}"/>
              </a:ext>
            </a:extLst>
          </p:cNvPr>
          <p:cNvSpPr/>
          <p:nvPr/>
        </p:nvSpPr>
        <p:spPr>
          <a:xfrm>
            <a:off x="284542" y="2514181"/>
            <a:ext cx="2544725" cy="1623237"/>
          </a:xfrm>
          <a:prstGeom prst="hexagon">
            <a:avLst/>
          </a:prstGeom>
          <a:solidFill>
            <a:srgbClr val="116DB7"/>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b="1"/>
              <a:t>Election year</a:t>
            </a:r>
          </a:p>
        </p:txBody>
      </p:sp>
      <p:sp>
        <p:nvSpPr>
          <p:cNvPr id="9" name="Hexagon 8">
            <a:extLst>
              <a:ext uri="{FF2B5EF4-FFF2-40B4-BE49-F238E27FC236}">
                <a16:creationId xmlns:a16="http://schemas.microsoft.com/office/drawing/2014/main" id="{8437026B-80D2-9D26-4D6A-6EE73014F1F3}"/>
              </a:ext>
            </a:extLst>
          </p:cNvPr>
          <p:cNvSpPr/>
          <p:nvPr/>
        </p:nvSpPr>
        <p:spPr>
          <a:xfrm>
            <a:off x="2555520" y="1633542"/>
            <a:ext cx="2544725" cy="1623237"/>
          </a:xfrm>
          <a:prstGeom prst="hexagon">
            <a:avLst/>
          </a:prstGeom>
          <a:solidFill>
            <a:srgbClr val="116DB7"/>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b="1"/>
              <a:t>Federal uncertainty</a:t>
            </a:r>
          </a:p>
        </p:txBody>
      </p:sp>
      <p:sp>
        <p:nvSpPr>
          <p:cNvPr id="10" name="Hexagon 9">
            <a:extLst>
              <a:ext uri="{FF2B5EF4-FFF2-40B4-BE49-F238E27FC236}">
                <a16:creationId xmlns:a16="http://schemas.microsoft.com/office/drawing/2014/main" id="{C99AF683-93DB-4237-6919-95D61DFE91FC}"/>
              </a:ext>
            </a:extLst>
          </p:cNvPr>
          <p:cNvSpPr/>
          <p:nvPr/>
        </p:nvSpPr>
        <p:spPr>
          <a:xfrm>
            <a:off x="4826498" y="2514180"/>
            <a:ext cx="2544725" cy="1623237"/>
          </a:xfrm>
          <a:prstGeom prst="hexagon">
            <a:avLst/>
          </a:prstGeom>
          <a:solidFill>
            <a:srgbClr val="116DB7"/>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b="1"/>
              <a:t>Economic uncertainty</a:t>
            </a:r>
          </a:p>
        </p:txBody>
      </p:sp>
      <p:sp>
        <p:nvSpPr>
          <p:cNvPr id="13" name="Hexagon 12">
            <a:extLst>
              <a:ext uri="{FF2B5EF4-FFF2-40B4-BE49-F238E27FC236}">
                <a16:creationId xmlns:a16="http://schemas.microsoft.com/office/drawing/2014/main" id="{349E7967-A33B-C6D8-E894-E4A1BAFE973D}"/>
              </a:ext>
            </a:extLst>
          </p:cNvPr>
          <p:cNvSpPr/>
          <p:nvPr/>
        </p:nvSpPr>
        <p:spPr>
          <a:xfrm>
            <a:off x="7097476" y="1633542"/>
            <a:ext cx="2544725" cy="1623237"/>
          </a:xfrm>
          <a:prstGeom prst="hexagon">
            <a:avLst/>
          </a:prstGeom>
          <a:solidFill>
            <a:srgbClr val="116DB7"/>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b="1"/>
              <a:t>Fiscal constraint from Governor Ferguson</a:t>
            </a:r>
          </a:p>
        </p:txBody>
      </p:sp>
      <p:sp>
        <p:nvSpPr>
          <p:cNvPr id="14" name="Hexagon 13">
            <a:extLst>
              <a:ext uri="{FF2B5EF4-FFF2-40B4-BE49-F238E27FC236}">
                <a16:creationId xmlns:a16="http://schemas.microsoft.com/office/drawing/2014/main" id="{C8F1EEB0-7F45-3366-B8D7-305CA64A5525}"/>
              </a:ext>
            </a:extLst>
          </p:cNvPr>
          <p:cNvSpPr/>
          <p:nvPr/>
        </p:nvSpPr>
        <p:spPr>
          <a:xfrm>
            <a:off x="2555519" y="3434985"/>
            <a:ext cx="2544725" cy="1623237"/>
          </a:xfrm>
          <a:prstGeom prst="hexagon">
            <a:avLst/>
          </a:prstGeom>
          <a:solidFill>
            <a:srgbClr val="116DB7"/>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b="1"/>
              <a:t>Unlikely to be a heavy revenue focus</a:t>
            </a:r>
          </a:p>
        </p:txBody>
      </p:sp>
      <p:sp>
        <p:nvSpPr>
          <p:cNvPr id="15" name="Hexagon 14">
            <a:extLst>
              <a:ext uri="{FF2B5EF4-FFF2-40B4-BE49-F238E27FC236}">
                <a16:creationId xmlns:a16="http://schemas.microsoft.com/office/drawing/2014/main" id="{B8F16041-4BC1-8BC9-D506-F67BBC5EA390}"/>
              </a:ext>
            </a:extLst>
          </p:cNvPr>
          <p:cNvSpPr/>
          <p:nvPr/>
        </p:nvSpPr>
        <p:spPr>
          <a:xfrm>
            <a:off x="9368454" y="2514180"/>
            <a:ext cx="2544725" cy="1623237"/>
          </a:xfrm>
          <a:prstGeom prst="hexagon">
            <a:avLst/>
          </a:prstGeom>
          <a:solidFill>
            <a:srgbClr val="116DB7"/>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b="1"/>
              <a:t>Resources will continue to be constrained, policy items will be more realistic</a:t>
            </a:r>
          </a:p>
        </p:txBody>
      </p:sp>
      <p:sp>
        <p:nvSpPr>
          <p:cNvPr id="16" name="Hexagon 15">
            <a:extLst>
              <a:ext uri="{FF2B5EF4-FFF2-40B4-BE49-F238E27FC236}">
                <a16:creationId xmlns:a16="http://schemas.microsoft.com/office/drawing/2014/main" id="{908F6D76-0ACD-26FC-5E24-C8789DB6626D}"/>
              </a:ext>
            </a:extLst>
          </p:cNvPr>
          <p:cNvSpPr/>
          <p:nvPr/>
        </p:nvSpPr>
        <p:spPr>
          <a:xfrm>
            <a:off x="7097476" y="3434985"/>
            <a:ext cx="2544725" cy="1623237"/>
          </a:xfrm>
          <a:prstGeom prst="hexagon">
            <a:avLst/>
          </a:prstGeom>
          <a:solidFill>
            <a:srgbClr val="116DB7"/>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b="1"/>
              <a:t>Possibility of initiatives &amp; referendums</a:t>
            </a:r>
          </a:p>
        </p:txBody>
      </p:sp>
    </p:spTree>
    <p:extLst>
      <p:ext uri="{BB962C8B-B14F-4D97-AF65-F5344CB8AC3E}">
        <p14:creationId xmlns:p14="http://schemas.microsoft.com/office/powerpoint/2010/main" val="4119805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BEDD72-E540-B88F-6628-EBD1534E53AC}"/>
              </a:ext>
            </a:extLst>
          </p:cNvPr>
          <p:cNvSpPr/>
          <p:nvPr/>
        </p:nvSpPr>
        <p:spPr>
          <a:xfrm>
            <a:off x="0" y="0"/>
            <a:ext cx="12192000" cy="973840"/>
          </a:xfrm>
          <a:prstGeom prst="rect">
            <a:avLst/>
          </a:prstGeom>
          <a:solidFill>
            <a:srgbClr val="003B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41F80B-8C16-1B0E-8866-24F8E4DD8DCA}"/>
              </a:ext>
            </a:extLst>
          </p:cNvPr>
          <p:cNvSpPr>
            <a:spLocks noGrp="1"/>
          </p:cNvSpPr>
          <p:nvPr>
            <p:ph type="title"/>
          </p:nvPr>
        </p:nvSpPr>
        <p:spPr>
          <a:xfrm>
            <a:off x="0" y="-41718"/>
            <a:ext cx="12192000" cy="1057275"/>
          </a:xfrm>
        </p:spPr>
        <p:txBody>
          <a:bodyPr/>
          <a:lstStyle/>
          <a:p>
            <a:pPr algn="ctr"/>
            <a:r>
              <a:rPr lang="en-US">
                <a:solidFill>
                  <a:srgbClr val="FFB71B"/>
                </a:solidFill>
                <a:latin typeface="+mn-lt"/>
              </a:rPr>
              <a:t>Developing AWC’s 2026 Legislative Agenda</a:t>
            </a:r>
          </a:p>
        </p:txBody>
      </p:sp>
      <p:graphicFrame>
        <p:nvGraphicFramePr>
          <p:cNvPr id="4" name="Content Placeholder 3">
            <a:extLst>
              <a:ext uri="{FF2B5EF4-FFF2-40B4-BE49-F238E27FC236}">
                <a16:creationId xmlns:a16="http://schemas.microsoft.com/office/drawing/2014/main" id="{3ACA8831-81F7-9241-367D-DE7038CB7C31}"/>
              </a:ext>
            </a:extLst>
          </p:cNvPr>
          <p:cNvGraphicFramePr>
            <a:graphicFrameLocks noGrp="1"/>
          </p:cNvGraphicFramePr>
          <p:nvPr>
            <p:ph idx="1"/>
            <p:extLst>
              <p:ext uri="{D42A27DB-BD31-4B8C-83A1-F6EECF244321}">
                <p14:modId xmlns:p14="http://schemas.microsoft.com/office/powerpoint/2010/main" val="686961383"/>
              </p:ext>
            </p:extLst>
          </p:nvPr>
        </p:nvGraphicFramePr>
        <p:xfrm>
          <a:off x="1063255" y="1266455"/>
          <a:ext cx="9959163" cy="4082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6422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1C1CAD0-6746-2F4A-CCB0-77692FFB61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481013"/>
            <a:ext cx="10477500" cy="589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258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23193-1BBC-F795-44B9-ADF1CB40516E}"/>
              </a:ext>
            </a:extLst>
          </p:cNvPr>
          <p:cNvSpPr>
            <a:spLocks noGrp="1"/>
          </p:cNvSpPr>
          <p:nvPr>
            <p:ph type="title"/>
          </p:nvPr>
        </p:nvSpPr>
        <p:spPr>
          <a:xfrm>
            <a:off x="838200" y="365125"/>
            <a:ext cx="10515600" cy="1325563"/>
          </a:xfrm>
        </p:spPr>
        <p:txBody>
          <a:bodyPr anchor="ctr">
            <a:normAutofit/>
          </a:bodyPr>
          <a:lstStyle/>
          <a:p>
            <a:r>
              <a:rPr lang="en-US"/>
              <a:t>To Do List: Before 2026</a:t>
            </a:r>
          </a:p>
        </p:txBody>
      </p:sp>
      <p:sp>
        <p:nvSpPr>
          <p:cNvPr id="16" name="Content Placeholder 2">
            <a:extLst>
              <a:ext uri="{FF2B5EF4-FFF2-40B4-BE49-F238E27FC236}">
                <a16:creationId xmlns:a16="http://schemas.microsoft.com/office/drawing/2014/main" id="{14724D02-E79A-400F-8D7C-903543CFBC7F}"/>
              </a:ext>
            </a:extLst>
          </p:cNvPr>
          <p:cNvSpPr>
            <a:spLocks noGrp="1"/>
          </p:cNvSpPr>
          <p:nvPr>
            <p:ph sz="half" idx="1"/>
          </p:nvPr>
        </p:nvSpPr>
        <p:spPr>
          <a:xfrm>
            <a:off x="838200" y="1825625"/>
            <a:ext cx="5181600" cy="4351338"/>
          </a:xfrm>
        </p:spPr>
        <p:txBody>
          <a:bodyPr>
            <a:normAutofit/>
          </a:bodyPr>
          <a:lstStyle/>
          <a:p>
            <a:pPr>
              <a:buFont typeface="Wingdings" panose="05000000000000000000" pitchFamily="2" charset="2"/>
              <a:buChar char="ü"/>
            </a:pPr>
            <a:r>
              <a:rPr lang="en-US"/>
              <a:t>Meet with your legislators</a:t>
            </a:r>
          </a:p>
          <a:p>
            <a:pPr>
              <a:buFont typeface="Wingdings" panose="05000000000000000000" pitchFamily="2" charset="2"/>
              <a:buChar char="ü"/>
            </a:pPr>
            <a:r>
              <a:rPr lang="en-US"/>
              <a:t>Adopt a legislative agenda</a:t>
            </a:r>
          </a:p>
          <a:p>
            <a:pPr>
              <a:buFont typeface="Wingdings" panose="05000000000000000000" pitchFamily="2" charset="2"/>
              <a:buChar char="ü"/>
            </a:pPr>
            <a:r>
              <a:rPr lang="en-US"/>
              <a:t>Arrange for regular check-in meetings during the legislative session</a:t>
            </a:r>
          </a:p>
        </p:txBody>
      </p:sp>
      <p:pic>
        <p:nvPicPr>
          <p:cNvPr id="6" name="Content Placeholder 5" descr="Iceberg with solid fill">
            <a:extLst>
              <a:ext uri="{FF2B5EF4-FFF2-40B4-BE49-F238E27FC236}">
                <a16:creationId xmlns:a16="http://schemas.microsoft.com/office/drawing/2014/main" id="{EF591491-F64C-CC37-5EAE-BEE3E7A49B21}"/>
              </a:ext>
            </a:extLst>
          </p:cNvPr>
          <p:cNvPicPr>
            <a:picLocks noGrp="1" noChangeAspect="1"/>
          </p:cNvPicPr>
          <p:nvPr>
            <p:ph sz="half" idx="2"/>
          </p:nvPr>
        </p:nvPicPr>
        <p:blipFill>
          <a:blip r:embed="rId2">
            <a:extLst>
              <a:ext uri="{96DAC541-7B7A-43D3-8B79-37D633B846F1}">
                <asvg:svgBlip xmlns:asvg="http://schemas.microsoft.com/office/drawing/2016/SVG/main" r:embed="rId3"/>
              </a:ext>
            </a:extLst>
          </a:blip>
          <a:stretch>
            <a:fillRect/>
          </a:stretch>
        </p:blipFill>
        <p:spPr>
          <a:xfrm>
            <a:off x="7002462" y="1027906"/>
            <a:ext cx="4351338" cy="4351338"/>
          </a:xfrm>
        </p:spPr>
      </p:pic>
    </p:spTree>
    <p:extLst>
      <p:ext uri="{BB962C8B-B14F-4D97-AF65-F5344CB8AC3E}">
        <p14:creationId xmlns:p14="http://schemas.microsoft.com/office/powerpoint/2010/main" val="123071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18D14-1EE0-C144-D4C4-8C9DD51A56B5}"/>
              </a:ext>
            </a:extLst>
          </p:cNvPr>
          <p:cNvSpPr>
            <a:spLocks noGrp="1"/>
          </p:cNvSpPr>
          <p:nvPr>
            <p:ph type="ctrTitle"/>
          </p:nvPr>
        </p:nvSpPr>
        <p:spPr>
          <a:xfrm>
            <a:off x="1524000" y="1122363"/>
            <a:ext cx="9144000" cy="2387600"/>
          </a:xfrm>
        </p:spPr>
        <p:txBody>
          <a:bodyPr anchor="b">
            <a:normAutofit/>
          </a:bodyPr>
          <a:lstStyle/>
          <a:p>
            <a:r>
              <a:rPr lang="en-US"/>
              <a:t>Questions?</a:t>
            </a:r>
          </a:p>
        </p:txBody>
      </p:sp>
      <p:sp>
        <p:nvSpPr>
          <p:cNvPr id="3" name="Content Placeholder 2">
            <a:extLst>
              <a:ext uri="{FF2B5EF4-FFF2-40B4-BE49-F238E27FC236}">
                <a16:creationId xmlns:a16="http://schemas.microsoft.com/office/drawing/2014/main" id="{0E5BA848-6DAB-222A-FE2C-B3B606760971}"/>
              </a:ext>
            </a:extLst>
          </p:cNvPr>
          <p:cNvSpPr>
            <a:spLocks noGrp="1"/>
          </p:cNvSpPr>
          <p:nvPr>
            <p:ph type="subTitle" idx="1"/>
          </p:nvPr>
        </p:nvSpPr>
        <p:spPr>
          <a:xfrm>
            <a:off x="1524000" y="3602038"/>
            <a:ext cx="9144000" cy="1655762"/>
          </a:xfrm>
        </p:spPr>
        <p:txBody>
          <a:bodyPr vert="horz" lIns="91440" tIns="45720" rIns="91440" bIns="45720" rtlCol="0">
            <a:normAutofit/>
          </a:bodyPr>
          <a:lstStyle/>
          <a:p>
            <a:pPr marL="0" indent="0">
              <a:buNone/>
            </a:pPr>
            <a:endParaRPr lang="en-US"/>
          </a:p>
          <a:p>
            <a:pPr marL="0" indent="0">
              <a:buNone/>
            </a:pPr>
            <a:endParaRPr lang="en-US"/>
          </a:p>
          <a:p>
            <a:endParaRPr lang="en-US"/>
          </a:p>
        </p:txBody>
      </p:sp>
    </p:spTree>
    <p:extLst>
      <p:ext uri="{BB962C8B-B14F-4D97-AF65-F5344CB8AC3E}">
        <p14:creationId xmlns:p14="http://schemas.microsoft.com/office/powerpoint/2010/main" val="3700328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5CA47-BC83-4AFF-9886-566DDECF6A74}"/>
              </a:ext>
            </a:extLst>
          </p:cNvPr>
          <p:cNvSpPr>
            <a:spLocks noGrp="1"/>
          </p:cNvSpPr>
          <p:nvPr>
            <p:ph type="title" idx="4294967295"/>
          </p:nvPr>
        </p:nvSpPr>
        <p:spPr>
          <a:xfrm>
            <a:off x="2222089" y="620713"/>
            <a:ext cx="9035845" cy="844550"/>
          </a:xfrm>
        </p:spPr>
        <p:txBody>
          <a:bodyPr vert="horz" lIns="91440" tIns="45720" rIns="91440" bIns="45720" rtlCol="0" anchor="ctr">
            <a:normAutofit fontScale="90000"/>
          </a:bodyPr>
          <a:lstStyle/>
          <a:p>
            <a:r>
              <a:rPr lang="en-US" sz="6000" kern="1200">
                <a:solidFill>
                  <a:schemeClr val="accent5"/>
                </a:solidFill>
                <a:latin typeface="Abadi" panose="020B0604020104020204" pitchFamily="34" charset="0"/>
                <a:ea typeface="Kigelia" panose="020B0502040204020203" pitchFamily="34" charset="0"/>
                <a:cs typeface="Kigelia" panose="020B0502040204020203" pitchFamily="34" charset="0"/>
              </a:rPr>
              <a:t>2025 Legislative Session</a:t>
            </a:r>
          </a:p>
        </p:txBody>
      </p:sp>
      <p:graphicFrame>
        <p:nvGraphicFramePr>
          <p:cNvPr id="7" name="Content Placeholder 2">
            <a:extLst>
              <a:ext uri="{FF2B5EF4-FFF2-40B4-BE49-F238E27FC236}">
                <a16:creationId xmlns:a16="http://schemas.microsoft.com/office/drawing/2014/main" id="{15545570-F991-41EF-BB9F-86D6D424C6FB}"/>
              </a:ext>
            </a:extLst>
          </p:cNvPr>
          <p:cNvGraphicFramePr>
            <a:graphicFrameLocks noGrp="1"/>
          </p:cNvGraphicFramePr>
          <p:nvPr>
            <p:ph idx="4294967295"/>
            <p:extLst>
              <p:ext uri="{D42A27DB-BD31-4B8C-83A1-F6EECF244321}">
                <p14:modId xmlns:p14="http://schemas.microsoft.com/office/powerpoint/2010/main" val="1938181130"/>
              </p:ext>
            </p:extLst>
          </p:nvPr>
        </p:nvGraphicFramePr>
        <p:xfrm>
          <a:off x="1855787" y="1611602"/>
          <a:ext cx="8480425" cy="4973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7722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11C51C-14BD-8F2D-6CF2-65BC66E73507}"/>
              </a:ext>
            </a:extLst>
          </p:cNvPr>
          <p:cNvSpPr txBox="1"/>
          <p:nvPr/>
        </p:nvSpPr>
        <p:spPr>
          <a:xfrm>
            <a:off x="5465134" y="56706"/>
            <a:ext cx="6542568" cy="7066550"/>
          </a:xfrm>
          <a:prstGeom prst="rect">
            <a:avLst/>
          </a:prstGeom>
          <a:noFill/>
        </p:spPr>
        <p:txBody>
          <a:bodyPr wrap="square" rtlCol="0">
            <a:spAutoFit/>
          </a:bodyPr>
          <a:lstStyle/>
          <a:p>
            <a:pPr algn="l" rtl="0" fontAlgn="base">
              <a:buNone/>
            </a:pPr>
            <a:r>
              <a:rPr lang="en-US" b="1" i="0">
                <a:solidFill>
                  <a:srgbClr val="3A7BC8"/>
                </a:solidFill>
                <a:effectLst/>
              </a:rPr>
              <a:t>Fiscal Sustainability</a:t>
            </a:r>
          </a:p>
          <a:p>
            <a:pPr algn="l" rtl="0" fontAlgn="base">
              <a:buNone/>
            </a:pPr>
            <a:r>
              <a:rPr lang="en-US" sz="1400" b="1" i="0">
                <a:solidFill>
                  <a:srgbClr val="00B050"/>
                </a:solidFill>
                <a:effectLst/>
              </a:rPr>
              <a:t>Pro</a:t>
            </a:r>
            <a:r>
              <a:rPr lang="en-US" sz="1400" b="0" i="0">
                <a:solidFill>
                  <a:srgbClr val="000000"/>
                </a:solidFill>
                <a:effectLst/>
              </a:rPr>
              <a:t>: Maintained state-shared revenues for cities in the final budget. </a:t>
            </a:r>
          </a:p>
          <a:p>
            <a:pPr algn="l" rtl="0" fontAlgn="base"/>
            <a:r>
              <a:rPr lang="en-US" sz="1400" b="1" i="0">
                <a:solidFill>
                  <a:srgbClr val="FF0000"/>
                </a:solidFill>
                <a:effectLst/>
              </a:rPr>
              <a:t>Con</a:t>
            </a:r>
            <a:r>
              <a:rPr lang="en-US" sz="1400" b="0" i="0">
                <a:solidFill>
                  <a:srgbClr val="000000"/>
                </a:solidFill>
                <a:effectLst/>
              </a:rPr>
              <a:t>: Did not revise the outdated property tax cap. </a:t>
            </a:r>
          </a:p>
          <a:p>
            <a:pPr fontAlgn="base"/>
            <a:r>
              <a:rPr lang="en-US" b="1">
                <a:solidFill>
                  <a:srgbClr val="4371C4"/>
                </a:solidFill>
              </a:rPr>
              <a:t>Behavioral Health Treatment Capacity</a:t>
            </a:r>
          </a:p>
          <a:p>
            <a:pPr fontAlgn="base"/>
            <a:r>
              <a:rPr lang="en-US" sz="1400" b="1">
                <a:solidFill>
                  <a:srgbClr val="00B050"/>
                </a:solidFill>
              </a:rPr>
              <a:t>Pro</a:t>
            </a:r>
            <a:r>
              <a:rPr lang="en-US" sz="1400">
                <a:solidFill>
                  <a:srgbClr val="000000"/>
                </a:solidFill>
              </a:rPr>
              <a:t>: Provided $4 million in grants to fund start-up costs for city co-response programs. </a:t>
            </a:r>
          </a:p>
          <a:p>
            <a:pPr fontAlgn="base"/>
            <a:r>
              <a:rPr lang="en-US" sz="1400" b="1">
                <a:solidFill>
                  <a:srgbClr val="00B050"/>
                </a:solidFill>
              </a:rPr>
              <a:t>Pro</a:t>
            </a:r>
            <a:r>
              <a:rPr lang="en-US" sz="1400">
                <a:solidFill>
                  <a:srgbClr val="000000"/>
                </a:solidFill>
              </a:rPr>
              <a:t>: Passed </a:t>
            </a:r>
            <a:r>
              <a:rPr lang="en-US" sz="1400" b="1">
                <a:solidFill>
                  <a:srgbClr val="000000"/>
                </a:solidFill>
              </a:rPr>
              <a:t>HB 1811</a:t>
            </a:r>
            <a:r>
              <a:rPr lang="en-US" sz="1400">
                <a:solidFill>
                  <a:srgbClr val="000000"/>
                </a:solidFill>
              </a:rPr>
              <a:t> to develop training for co-response training academy and provide supports for co-responders. </a:t>
            </a:r>
          </a:p>
          <a:p>
            <a:pPr algn="l" rtl="0" fontAlgn="base">
              <a:buNone/>
            </a:pPr>
            <a:r>
              <a:rPr lang="en-US" b="1" i="0">
                <a:solidFill>
                  <a:srgbClr val="4371C4"/>
                </a:solidFill>
                <a:effectLst/>
              </a:rPr>
              <a:t>Housing Supply</a:t>
            </a:r>
          </a:p>
          <a:p>
            <a:pPr algn="l" rtl="0" fontAlgn="base">
              <a:buNone/>
            </a:pPr>
            <a:r>
              <a:rPr lang="en-US" sz="1400" b="1" i="0">
                <a:solidFill>
                  <a:srgbClr val="00B050"/>
                </a:solidFill>
                <a:effectLst/>
              </a:rPr>
              <a:t>Pro</a:t>
            </a:r>
            <a:r>
              <a:rPr lang="en-US" sz="1400" b="0" i="0">
                <a:solidFill>
                  <a:srgbClr val="000000"/>
                </a:solidFill>
                <a:effectLst/>
              </a:rPr>
              <a:t>: Significant capital budget investments in housing and homelessness, including continued funding of Connecting Housing to Infrastructure Program (CHIP) and investments in manufactured home park acquisition and preservation. </a:t>
            </a:r>
          </a:p>
          <a:p>
            <a:pPr algn="l" rtl="0" fontAlgn="base"/>
            <a:r>
              <a:rPr lang="en-US" sz="1400" b="1" i="0">
                <a:solidFill>
                  <a:srgbClr val="FF0000"/>
                </a:solidFill>
                <a:effectLst/>
              </a:rPr>
              <a:t>Con</a:t>
            </a:r>
            <a:r>
              <a:rPr lang="en-US" sz="1400" b="0" i="0">
                <a:solidFill>
                  <a:srgbClr val="000000"/>
                </a:solidFill>
                <a:effectLst/>
              </a:rPr>
              <a:t>: Did not pass local option short-term rental tax (</a:t>
            </a:r>
            <a:r>
              <a:rPr lang="en-US" sz="1400" b="1" i="0">
                <a:solidFill>
                  <a:srgbClr val="000000"/>
                </a:solidFill>
                <a:effectLst/>
              </a:rPr>
              <a:t>SB 5576</a:t>
            </a:r>
            <a:r>
              <a:rPr lang="en-US" sz="1400" b="0" i="0">
                <a:solidFill>
                  <a:srgbClr val="000000"/>
                </a:solidFill>
                <a:effectLst/>
              </a:rPr>
              <a:t>)</a:t>
            </a:r>
            <a:r>
              <a:rPr lang="en-US" sz="1400" b="1" i="0">
                <a:solidFill>
                  <a:srgbClr val="000000"/>
                </a:solidFill>
                <a:effectLst/>
              </a:rPr>
              <a:t> </a:t>
            </a:r>
            <a:r>
              <a:rPr lang="en-US" sz="1400" b="0" i="0">
                <a:solidFill>
                  <a:srgbClr val="000000"/>
                </a:solidFill>
                <a:effectLst/>
              </a:rPr>
              <a:t>or dedicate revenues from closing the storage tax loophole to housing (</a:t>
            </a:r>
            <a:r>
              <a:rPr lang="en-US" sz="1400" b="1" i="0">
                <a:solidFill>
                  <a:srgbClr val="000000"/>
                </a:solidFill>
                <a:effectLst/>
              </a:rPr>
              <a:t>HB 1907/ SB 5711</a:t>
            </a:r>
            <a:r>
              <a:rPr lang="en-US" sz="1400" b="0" i="0">
                <a:solidFill>
                  <a:srgbClr val="000000"/>
                </a:solidFill>
                <a:effectLst/>
              </a:rPr>
              <a:t>). </a:t>
            </a:r>
          </a:p>
          <a:p>
            <a:pPr algn="l" rtl="0" fontAlgn="base">
              <a:buNone/>
            </a:pPr>
            <a:r>
              <a:rPr lang="en-US" b="1">
                <a:solidFill>
                  <a:srgbClr val="4371C4"/>
                </a:solidFill>
              </a:rPr>
              <a:t>Public Safety</a:t>
            </a:r>
            <a:endParaRPr lang="en-US" b="1" i="0">
              <a:solidFill>
                <a:srgbClr val="4371C4"/>
              </a:solidFill>
              <a:effectLst/>
            </a:endParaRPr>
          </a:p>
          <a:p>
            <a:pPr algn="l" rtl="0" fontAlgn="base">
              <a:buNone/>
            </a:pPr>
            <a:r>
              <a:rPr lang="en-US" sz="1400" b="1" i="0">
                <a:solidFill>
                  <a:srgbClr val="00B050"/>
                </a:solidFill>
                <a:effectLst/>
              </a:rPr>
              <a:t>Pro</a:t>
            </a:r>
            <a:r>
              <a:rPr lang="en-US" sz="1400" b="0" i="0">
                <a:solidFill>
                  <a:srgbClr val="000000"/>
                </a:solidFill>
                <a:effectLst/>
              </a:rPr>
              <a:t>:</a:t>
            </a:r>
            <a:r>
              <a:rPr lang="en-US" sz="1400" b="0" i="0">
                <a:solidFill>
                  <a:srgbClr val="00B050"/>
                </a:solidFill>
                <a:effectLst/>
              </a:rPr>
              <a:t> </a:t>
            </a:r>
            <a:r>
              <a:rPr lang="en-US" sz="1400" b="0" i="0">
                <a:solidFill>
                  <a:srgbClr val="000000"/>
                </a:solidFill>
                <a:effectLst/>
              </a:rPr>
              <a:t>Passed </a:t>
            </a:r>
            <a:r>
              <a:rPr lang="en-US" sz="1400" b="1" i="0">
                <a:solidFill>
                  <a:srgbClr val="000000"/>
                </a:solidFill>
                <a:effectLst/>
              </a:rPr>
              <a:t>HB 2015</a:t>
            </a:r>
            <a:r>
              <a:rPr lang="en-US" sz="1400" b="0" i="0">
                <a:solidFill>
                  <a:srgbClr val="000000"/>
                </a:solidFill>
                <a:effectLst/>
              </a:rPr>
              <a:t> creating a new $100 million state grant program and new councilmanic local sales tax option for funding public safety programs. </a:t>
            </a:r>
          </a:p>
          <a:p>
            <a:pPr algn="l" rtl="0" fontAlgn="base">
              <a:buNone/>
            </a:pPr>
            <a:r>
              <a:rPr lang="en-US" sz="1400" b="1" i="0">
                <a:solidFill>
                  <a:srgbClr val="00B050"/>
                </a:solidFill>
                <a:effectLst/>
              </a:rPr>
              <a:t>Pro:</a:t>
            </a:r>
            <a:r>
              <a:rPr lang="en-US" sz="1400" b="0" i="0">
                <a:solidFill>
                  <a:srgbClr val="00B050"/>
                </a:solidFill>
                <a:effectLst/>
              </a:rPr>
              <a:t> </a:t>
            </a:r>
            <a:r>
              <a:rPr lang="en-US" sz="1400" b="0" i="0">
                <a:solidFill>
                  <a:srgbClr val="000000"/>
                </a:solidFill>
                <a:effectLst/>
              </a:rPr>
              <a:t>Increased funding to cities for public defense by $2.7 million for grants.</a:t>
            </a:r>
          </a:p>
          <a:p>
            <a:pPr algn="l" rtl="0" fontAlgn="base">
              <a:buNone/>
            </a:pPr>
            <a:r>
              <a:rPr lang="en-US" sz="1400" b="1" i="0">
                <a:solidFill>
                  <a:srgbClr val="FF0000"/>
                </a:solidFill>
                <a:effectLst/>
              </a:rPr>
              <a:t>Con</a:t>
            </a:r>
            <a:r>
              <a:rPr lang="en-US" sz="1400" b="0" i="0">
                <a:solidFill>
                  <a:srgbClr val="000000"/>
                </a:solidFill>
                <a:effectLst/>
              </a:rPr>
              <a:t>: Maintained 25% cost shift to cities for the cost of the Basic Law Enforcement Academy. </a:t>
            </a:r>
          </a:p>
          <a:p>
            <a:pPr algn="l" rtl="0" fontAlgn="base"/>
            <a:r>
              <a:rPr lang="en-US" sz="1400" b="1" i="0">
                <a:solidFill>
                  <a:srgbClr val="FF0000"/>
                </a:solidFill>
                <a:effectLst/>
              </a:rPr>
              <a:t>Con: </a:t>
            </a:r>
            <a:r>
              <a:rPr lang="en-US" sz="1400" b="0" i="0">
                <a:solidFill>
                  <a:srgbClr val="000000"/>
                </a:solidFill>
                <a:effectLst/>
              </a:rPr>
              <a:t>Did not pass </a:t>
            </a:r>
            <a:r>
              <a:rPr lang="en-US" sz="1400" b="1" i="0">
                <a:solidFill>
                  <a:srgbClr val="000000"/>
                </a:solidFill>
                <a:effectLst/>
              </a:rPr>
              <a:t>HB 1428</a:t>
            </a:r>
            <a:r>
              <a:rPr lang="en-US" sz="1400" b="0" i="0">
                <a:solidFill>
                  <a:srgbClr val="000000"/>
                </a:solidFill>
                <a:effectLst/>
              </a:rPr>
              <a:t>, which would have increased direct Municipal Criminal Justice Assistance Account distributions by $25 million per biennium. </a:t>
            </a:r>
          </a:p>
          <a:p>
            <a:r>
              <a:rPr lang="en-US" b="1">
                <a:solidFill>
                  <a:srgbClr val="4371C4"/>
                </a:solidFill>
              </a:rPr>
              <a:t>Infrastructure Investment</a:t>
            </a:r>
          </a:p>
          <a:p>
            <a:pPr fontAlgn="base"/>
            <a:r>
              <a:rPr lang="en-US" sz="1400" b="1">
                <a:solidFill>
                  <a:srgbClr val="00B050"/>
                </a:solidFill>
              </a:rPr>
              <a:t>Pro</a:t>
            </a:r>
            <a:r>
              <a:rPr lang="en-US" sz="1400">
                <a:solidFill>
                  <a:srgbClr val="000000"/>
                </a:solidFill>
              </a:rPr>
              <a:t>:</a:t>
            </a:r>
            <a:r>
              <a:rPr lang="en-US" sz="1400">
                <a:solidFill>
                  <a:srgbClr val="00B050"/>
                </a:solidFill>
              </a:rPr>
              <a:t> </a:t>
            </a:r>
            <a:r>
              <a:rPr lang="en-US" sz="1400">
                <a:solidFill>
                  <a:srgbClr val="000000"/>
                </a:solidFill>
              </a:rPr>
              <a:t>Maintained the Public Works Assistance Account’s (PWAA) dedicated funding streams.</a:t>
            </a:r>
          </a:p>
          <a:p>
            <a:pPr fontAlgn="base"/>
            <a:r>
              <a:rPr lang="en-US" sz="1400" b="1">
                <a:solidFill>
                  <a:srgbClr val="FF0000"/>
                </a:solidFill>
              </a:rPr>
              <a:t>Con</a:t>
            </a:r>
            <a:r>
              <a:rPr lang="en-US" sz="1400">
                <a:solidFill>
                  <a:srgbClr val="000000"/>
                </a:solidFill>
              </a:rPr>
              <a:t>: Diverted $288 million from the PWAA to the state general fund, with $100 million in bond backfill for infrastructure investment. </a:t>
            </a:r>
          </a:p>
          <a:p>
            <a:pPr algn="l" rtl="0" fontAlgn="base">
              <a:buNone/>
            </a:pPr>
            <a:r>
              <a:rPr lang="en-US" sz="1400" b="1" i="0">
                <a:solidFill>
                  <a:srgbClr val="00B050"/>
                </a:solidFill>
                <a:effectLst/>
              </a:rPr>
              <a:t>Pro</a:t>
            </a:r>
            <a:r>
              <a:rPr lang="en-US" sz="1400" b="0" i="0">
                <a:solidFill>
                  <a:srgbClr val="000000"/>
                </a:solidFill>
                <a:effectLst/>
              </a:rPr>
              <a:t>:</a:t>
            </a:r>
            <a:r>
              <a:rPr lang="en-US" sz="1400" b="1" i="0">
                <a:solidFill>
                  <a:srgbClr val="FF0000"/>
                </a:solidFill>
                <a:effectLst/>
              </a:rPr>
              <a:t> </a:t>
            </a:r>
            <a:r>
              <a:rPr lang="en-US" sz="1400" b="0" i="0">
                <a:solidFill>
                  <a:srgbClr val="000000"/>
                </a:solidFill>
                <a:effectLst/>
              </a:rPr>
              <a:t>Dedicated 2.5% of the 6-cent gas tax increase to cities; the 6-cent add-on will grow by 2% annually to account for inflation. </a:t>
            </a:r>
          </a:p>
          <a:p>
            <a:pPr algn="l" rtl="0" fontAlgn="base"/>
            <a:r>
              <a:rPr lang="en-US" sz="1400" b="1" i="0">
                <a:solidFill>
                  <a:srgbClr val="FF0000"/>
                </a:solidFill>
                <a:effectLst/>
              </a:rPr>
              <a:t>Con</a:t>
            </a:r>
            <a:r>
              <a:rPr lang="en-US" sz="1400" b="0" i="0">
                <a:solidFill>
                  <a:srgbClr val="000000"/>
                </a:solidFill>
                <a:effectLst/>
              </a:rPr>
              <a:t>: Did not adopt a sustainable transportation revenue source with funding for local preservation, maintenance, and operations. </a:t>
            </a:r>
          </a:p>
          <a:p>
            <a:pPr algn="l" rtl="0" fontAlgn="base">
              <a:lnSpc>
                <a:spcPts val="1275"/>
              </a:lnSpc>
            </a:pPr>
            <a:endParaRPr lang="en-US" sz="1400"/>
          </a:p>
        </p:txBody>
      </p:sp>
      <p:pic>
        <p:nvPicPr>
          <p:cNvPr id="5" name="Picture 2" descr="No alternative text description for this image">
            <a:extLst>
              <a:ext uri="{FF2B5EF4-FFF2-40B4-BE49-F238E27FC236}">
                <a16:creationId xmlns:a16="http://schemas.microsoft.com/office/drawing/2014/main" id="{825F37B5-6F8E-8605-E036-FAC4A2A11E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754" b="6890"/>
          <a:stretch/>
        </p:blipFill>
        <p:spPr bwMode="auto">
          <a:xfrm>
            <a:off x="-219740" y="0"/>
            <a:ext cx="555335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578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C0794A-BB32-F0C8-DC41-C0AD59FE5450}"/>
              </a:ext>
            </a:extLst>
          </p:cNvPr>
          <p:cNvSpPr/>
          <p:nvPr/>
        </p:nvSpPr>
        <p:spPr>
          <a:xfrm>
            <a:off x="0" y="0"/>
            <a:ext cx="12192000" cy="973840"/>
          </a:xfrm>
          <a:prstGeom prst="rect">
            <a:avLst/>
          </a:prstGeom>
          <a:solidFill>
            <a:srgbClr val="003B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27298C-61F9-63BC-F99F-E574ABE7A4C9}"/>
              </a:ext>
            </a:extLst>
          </p:cNvPr>
          <p:cNvSpPr>
            <a:spLocks noGrp="1"/>
          </p:cNvSpPr>
          <p:nvPr>
            <p:ph type="title"/>
          </p:nvPr>
        </p:nvSpPr>
        <p:spPr>
          <a:xfrm>
            <a:off x="838200" y="-49616"/>
            <a:ext cx="10515600" cy="1103457"/>
          </a:xfrm>
        </p:spPr>
        <p:txBody>
          <a:bodyPr/>
          <a:lstStyle/>
          <a:p>
            <a:r>
              <a:rPr lang="en-US">
                <a:solidFill>
                  <a:srgbClr val="FFB71B"/>
                </a:solidFill>
                <a:latin typeface="+mn-lt"/>
              </a:rPr>
              <a:t>Significant Issues</a:t>
            </a:r>
          </a:p>
        </p:txBody>
      </p:sp>
      <p:sp>
        <p:nvSpPr>
          <p:cNvPr id="3" name="Content Placeholder 2">
            <a:extLst>
              <a:ext uri="{FF2B5EF4-FFF2-40B4-BE49-F238E27FC236}">
                <a16:creationId xmlns:a16="http://schemas.microsoft.com/office/drawing/2014/main" id="{1AFCC9B9-9CBC-7AA3-7162-B57D74D5FF27}"/>
              </a:ext>
            </a:extLst>
          </p:cNvPr>
          <p:cNvSpPr>
            <a:spLocks noGrp="1"/>
          </p:cNvSpPr>
          <p:nvPr>
            <p:ph sz="half" idx="1"/>
          </p:nvPr>
        </p:nvSpPr>
        <p:spPr>
          <a:xfrm>
            <a:off x="838200" y="1161204"/>
            <a:ext cx="5034516" cy="4902345"/>
          </a:xfrm>
        </p:spPr>
        <p:txBody>
          <a:bodyPr>
            <a:normAutofit fontScale="92500" lnSpcReduction="10000"/>
          </a:bodyPr>
          <a:lstStyle/>
          <a:p>
            <a:pPr fontAlgn="base">
              <a:lnSpc>
                <a:spcPct val="100000"/>
              </a:lnSpc>
            </a:pPr>
            <a:r>
              <a:rPr lang="en-US" sz="2000" b="1" i="0">
                <a:solidFill>
                  <a:srgbClr val="00B050"/>
                </a:solidFill>
                <a:effectLst/>
              </a:rPr>
              <a:t>Pro</a:t>
            </a:r>
            <a:r>
              <a:rPr lang="en-US" sz="2000" b="0" i="0">
                <a:solidFill>
                  <a:srgbClr val="000000"/>
                </a:solidFill>
                <a:effectLst/>
              </a:rPr>
              <a:t>:</a:t>
            </a:r>
            <a:r>
              <a:rPr lang="en-US" sz="2000" b="1" i="0">
                <a:solidFill>
                  <a:srgbClr val="000000"/>
                </a:solidFill>
                <a:effectLst/>
              </a:rPr>
              <a:t> </a:t>
            </a:r>
            <a:r>
              <a:rPr lang="en-US" sz="2000" b="0" i="0">
                <a:solidFill>
                  <a:srgbClr val="000000"/>
                </a:solidFill>
                <a:effectLst/>
              </a:rPr>
              <a:t>Passed an implementable version of the lot-splitting bill</a:t>
            </a:r>
            <a:r>
              <a:rPr lang="en-US" sz="2000" b="1" i="0">
                <a:solidFill>
                  <a:srgbClr val="000000"/>
                </a:solidFill>
                <a:effectLst/>
              </a:rPr>
              <a:t> </a:t>
            </a:r>
            <a:r>
              <a:rPr lang="en-US" sz="2000" b="0" i="0">
                <a:solidFill>
                  <a:srgbClr val="000000"/>
                </a:solidFill>
                <a:effectLst/>
              </a:rPr>
              <a:t>(</a:t>
            </a:r>
            <a:r>
              <a:rPr lang="en-US" sz="2000" b="1" i="0">
                <a:solidFill>
                  <a:srgbClr val="000000"/>
                </a:solidFill>
                <a:effectLst/>
              </a:rPr>
              <a:t>HB 1096</a:t>
            </a:r>
            <a:r>
              <a:rPr lang="en-US" sz="2000" b="0" i="0">
                <a:solidFill>
                  <a:srgbClr val="000000"/>
                </a:solidFill>
                <a:effectLst/>
              </a:rPr>
              <a:t>)</a:t>
            </a:r>
            <a:r>
              <a:rPr lang="en-US" sz="2000" b="1" i="0">
                <a:solidFill>
                  <a:srgbClr val="000000"/>
                </a:solidFill>
                <a:effectLst/>
              </a:rPr>
              <a:t> </a:t>
            </a:r>
            <a:r>
              <a:rPr lang="en-US" sz="2000" b="0" i="0">
                <a:solidFill>
                  <a:srgbClr val="000000"/>
                </a:solidFill>
                <a:effectLst/>
              </a:rPr>
              <a:t>and unit lot subdivision bill (</a:t>
            </a:r>
            <a:r>
              <a:rPr lang="en-US" sz="2000" b="1" i="0">
                <a:solidFill>
                  <a:srgbClr val="000000"/>
                </a:solidFill>
                <a:effectLst/>
              </a:rPr>
              <a:t>SB 5559</a:t>
            </a:r>
            <a:r>
              <a:rPr lang="en-US" sz="2000" b="0" i="0">
                <a:solidFill>
                  <a:srgbClr val="000000"/>
                </a:solidFill>
                <a:effectLst/>
              </a:rPr>
              <a:t>). </a:t>
            </a:r>
          </a:p>
          <a:p>
            <a:pPr fontAlgn="base">
              <a:lnSpc>
                <a:spcPct val="100000"/>
              </a:lnSpc>
            </a:pPr>
            <a:r>
              <a:rPr lang="en-US" sz="2000" b="1" i="0">
                <a:solidFill>
                  <a:srgbClr val="00B050"/>
                </a:solidFill>
                <a:effectLst/>
              </a:rPr>
              <a:t>Pro</a:t>
            </a:r>
            <a:r>
              <a:rPr lang="en-US" sz="2000" b="0" i="0">
                <a:solidFill>
                  <a:srgbClr val="000000"/>
                </a:solidFill>
                <a:effectLst/>
              </a:rPr>
              <a:t>:</a:t>
            </a:r>
            <a:r>
              <a:rPr lang="en-US" sz="2000" b="1" i="0">
                <a:solidFill>
                  <a:srgbClr val="000000"/>
                </a:solidFill>
                <a:effectLst/>
              </a:rPr>
              <a:t> </a:t>
            </a:r>
            <a:r>
              <a:rPr lang="en-US" sz="2000" b="0" i="0">
                <a:solidFill>
                  <a:srgbClr val="000000"/>
                </a:solidFill>
                <a:effectLst/>
              </a:rPr>
              <a:t>Addressed condominium insurance issues</a:t>
            </a:r>
            <a:r>
              <a:rPr lang="en-US" sz="2000" b="1" i="0">
                <a:solidFill>
                  <a:srgbClr val="000000"/>
                </a:solidFill>
                <a:effectLst/>
              </a:rPr>
              <a:t> </a:t>
            </a:r>
            <a:r>
              <a:rPr lang="en-US" sz="2000" b="0" i="0">
                <a:solidFill>
                  <a:srgbClr val="000000"/>
                </a:solidFill>
                <a:effectLst/>
              </a:rPr>
              <a:t>(</a:t>
            </a:r>
            <a:r>
              <a:rPr lang="en-US" sz="2000" b="1" i="0">
                <a:solidFill>
                  <a:srgbClr val="000000"/>
                </a:solidFill>
                <a:effectLst/>
              </a:rPr>
              <a:t>HB 1403</a:t>
            </a:r>
            <a:r>
              <a:rPr lang="en-US" sz="2000" b="0" i="0">
                <a:solidFill>
                  <a:srgbClr val="000000"/>
                </a:solidFill>
                <a:effectLst/>
              </a:rPr>
              <a:t>). </a:t>
            </a:r>
          </a:p>
          <a:p>
            <a:pPr fontAlgn="base">
              <a:lnSpc>
                <a:spcPct val="100000"/>
              </a:lnSpc>
            </a:pPr>
            <a:r>
              <a:rPr lang="en-US" sz="2000" b="1" i="0">
                <a:solidFill>
                  <a:srgbClr val="00B050"/>
                </a:solidFill>
                <a:effectLst/>
              </a:rPr>
              <a:t>Pro</a:t>
            </a:r>
            <a:r>
              <a:rPr lang="en-US" sz="2000" b="0" i="0">
                <a:solidFill>
                  <a:srgbClr val="000000"/>
                </a:solidFill>
                <a:effectLst/>
              </a:rPr>
              <a:t>:</a:t>
            </a:r>
            <a:r>
              <a:rPr lang="en-US" sz="2000" b="1" i="0">
                <a:solidFill>
                  <a:srgbClr val="000000"/>
                </a:solidFill>
                <a:effectLst/>
              </a:rPr>
              <a:t> </a:t>
            </a:r>
            <a:r>
              <a:rPr lang="en-US" sz="2000" b="0" i="0">
                <a:solidFill>
                  <a:srgbClr val="000000"/>
                </a:solidFill>
                <a:effectLst/>
              </a:rPr>
              <a:t>Harmonized uses of local real estate excises taxes (REET), and extended authority for operations and maintenance and housing (</a:t>
            </a:r>
            <a:r>
              <a:rPr lang="en-US" sz="2000" b="1" i="0">
                <a:solidFill>
                  <a:srgbClr val="000000"/>
                </a:solidFill>
                <a:effectLst/>
              </a:rPr>
              <a:t>HB 1791</a:t>
            </a:r>
            <a:r>
              <a:rPr lang="en-US" sz="2000" b="0" i="0">
                <a:solidFill>
                  <a:srgbClr val="000000"/>
                </a:solidFill>
                <a:effectLst/>
              </a:rPr>
              <a:t>). </a:t>
            </a:r>
          </a:p>
          <a:p>
            <a:pPr fontAlgn="base">
              <a:lnSpc>
                <a:spcPct val="100000"/>
              </a:lnSpc>
            </a:pPr>
            <a:r>
              <a:rPr lang="en-US" sz="2000" b="1" i="0">
                <a:solidFill>
                  <a:srgbClr val="00B050"/>
                </a:solidFill>
                <a:effectLst/>
              </a:rPr>
              <a:t>Pro</a:t>
            </a:r>
            <a:r>
              <a:rPr lang="en-US" sz="2000" b="0" i="0">
                <a:solidFill>
                  <a:srgbClr val="000000"/>
                </a:solidFill>
                <a:effectLst/>
              </a:rPr>
              <a:t>:</a:t>
            </a:r>
            <a:r>
              <a:rPr lang="en-US" sz="2000" b="1" i="0">
                <a:solidFill>
                  <a:srgbClr val="000000"/>
                </a:solidFill>
                <a:effectLst/>
              </a:rPr>
              <a:t> </a:t>
            </a:r>
            <a:r>
              <a:rPr lang="en-US" sz="2000" b="0" i="0">
                <a:solidFill>
                  <a:srgbClr val="000000"/>
                </a:solidFill>
                <a:effectLst/>
              </a:rPr>
              <a:t>Adopted the Recycling Reform Act, creating extended producer responsibility for packaging (</a:t>
            </a:r>
            <a:r>
              <a:rPr lang="en-US" sz="2000" b="1" i="0">
                <a:solidFill>
                  <a:srgbClr val="000000"/>
                </a:solidFill>
                <a:effectLst/>
              </a:rPr>
              <a:t>SB 5284</a:t>
            </a:r>
            <a:r>
              <a:rPr lang="en-US" sz="2000" b="0" i="0">
                <a:solidFill>
                  <a:srgbClr val="000000"/>
                </a:solidFill>
                <a:effectLst/>
              </a:rPr>
              <a:t>). </a:t>
            </a:r>
          </a:p>
          <a:p>
            <a:pPr fontAlgn="base">
              <a:lnSpc>
                <a:spcPct val="100000"/>
              </a:lnSpc>
            </a:pPr>
            <a:r>
              <a:rPr lang="en-US" sz="2000" b="1" i="0">
                <a:solidFill>
                  <a:srgbClr val="00B050"/>
                </a:solidFill>
                <a:effectLst/>
              </a:rPr>
              <a:t>Pro</a:t>
            </a:r>
            <a:r>
              <a:rPr lang="en-US" sz="2000" b="0" i="0">
                <a:solidFill>
                  <a:srgbClr val="000000"/>
                </a:solidFill>
                <a:effectLst/>
              </a:rPr>
              <a:t>: Dedicated $32.5 million to the Brian Abbott Fish Barrier Removal Board for local culvert corrections. </a:t>
            </a:r>
          </a:p>
          <a:p>
            <a:endParaRPr lang="en-US"/>
          </a:p>
        </p:txBody>
      </p:sp>
      <p:sp>
        <p:nvSpPr>
          <p:cNvPr id="4" name="Content Placeholder 3">
            <a:extLst>
              <a:ext uri="{FF2B5EF4-FFF2-40B4-BE49-F238E27FC236}">
                <a16:creationId xmlns:a16="http://schemas.microsoft.com/office/drawing/2014/main" id="{20D76ED6-F7EA-D176-8F56-35623FA87DE4}"/>
              </a:ext>
            </a:extLst>
          </p:cNvPr>
          <p:cNvSpPr>
            <a:spLocks noGrp="1"/>
          </p:cNvSpPr>
          <p:nvPr>
            <p:ph sz="half" idx="2"/>
          </p:nvPr>
        </p:nvSpPr>
        <p:spPr>
          <a:xfrm>
            <a:off x="6328144" y="1161204"/>
            <a:ext cx="5181600" cy="4902346"/>
          </a:xfrm>
        </p:spPr>
        <p:txBody>
          <a:bodyPr>
            <a:normAutofit fontScale="92500" lnSpcReduction="10000"/>
          </a:bodyPr>
          <a:lstStyle/>
          <a:p>
            <a:pPr fontAlgn="base">
              <a:lnSpc>
                <a:spcPct val="100000"/>
              </a:lnSpc>
            </a:pPr>
            <a:r>
              <a:rPr lang="en-US" sz="2000" b="1" i="0">
                <a:solidFill>
                  <a:srgbClr val="00B050"/>
                </a:solidFill>
                <a:effectLst/>
              </a:rPr>
              <a:t>Pro</a:t>
            </a:r>
            <a:r>
              <a:rPr lang="en-US" sz="2000" b="0" i="0">
                <a:solidFill>
                  <a:srgbClr val="000000"/>
                </a:solidFill>
                <a:effectLst/>
              </a:rPr>
              <a:t>: Created expanded alcohol service areas allowing cities and towns to establish ‘Libation Zones’ in their communities (</a:t>
            </a:r>
            <a:r>
              <a:rPr lang="en-US" sz="2000" b="1" i="0">
                <a:solidFill>
                  <a:srgbClr val="000000"/>
                </a:solidFill>
                <a:effectLst/>
              </a:rPr>
              <a:t>HB 1515</a:t>
            </a:r>
            <a:r>
              <a:rPr lang="en-US" sz="2000" b="0" i="0">
                <a:solidFill>
                  <a:srgbClr val="000000"/>
                </a:solidFill>
                <a:effectLst/>
              </a:rPr>
              <a:t>). </a:t>
            </a:r>
          </a:p>
          <a:p>
            <a:pPr fontAlgn="base">
              <a:lnSpc>
                <a:spcPct val="100000"/>
              </a:lnSpc>
            </a:pPr>
            <a:r>
              <a:rPr lang="en-US" sz="2000" b="1" i="0">
                <a:solidFill>
                  <a:srgbClr val="00B050"/>
                </a:solidFill>
                <a:effectLst/>
              </a:rPr>
              <a:t>Pro</a:t>
            </a:r>
            <a:r>
              <a:rPr lang="en-US" sz="2000" b="0" i="0">
                <a:solidFill>
                  <a:srgbClr val="000000"/>
                </a:solidFill>
                <a:effectLst/>
              </a:rPr>
              <a:t>: Extended clean energy retrofit dollars dedicated to grants for energy audits of city-owned Tier 1 and 2 buildings into FY 2026. </a:t>
            </a:r>
          </a:p>
          <a:p>
            <a:pPr fontAlgn="base">
              <a:lnSpc>
                <a:spcPct val="100000"/>
              </a:lnSpc>
            </a:pPr>
            <a:r>
              <a:rPr lang="en-US" sz="2000" b="1" i="0">
                <a:solidFill>
                  <a:srgbClr val="00B050"/>
                </a:solidFill>
                <a:effectLst/>
              </a:rPr>
              <a:t>Pro</a:t>
            </a:r>
            <a:r>
              <a:rPr lang="en-US" sz="2000" b="0" i="0">
                <a:solidFill>
                  <a:srgbClr val="000000"/>
                </a:solidFill>
                <a:effectLst/>
              </a:rPr>
              <a:t>: Stopped proposal to introduce new vague requirements on city ordinances dealing with camping in public </a:t>
            </a:r>
            <a:r>
              <a:rPr lang="en-US" sz="2000" i="0">
                <a:solidFill>
                  <a:srgbClr val="000000"/>
                </a:solidFill>
                <a:effectLst/>
              </a:rPr>
              <a:t>(</a:t>
            </a:r>
            <a:r>
              <a:rPr lang="en-US" sz="2000" b="1" i="0">
                <a:solidFill>
                  <a:srgbClr val="000000"/>
                </a:solidFill>
                <a:effectLst/>
              </a:rPr>
              <a:t>HB 1380</a:t>
            </a:r>
            <a:r>
              <a:rPr lang="en-US" sz="2000" i="0">
                <a:solidFill>
                  <a:srgbClr val="000000"/>
                </a:solidFill>
                <a:effectLst/>
              </a:rPr>
              <a:t>). </a:t>
            </a:r>
            <a:r>
              <a:rPr lang="en-US" sz="2000" b="0" i="0">
                <a:solidFill>
                  <a:srgbClr val="000000"/>
                </a:solidFill>
                <a:effectLst/>
              </a:rPr>
              <a:t> </a:t>
            </a:r>
          </a:p>
          <a:p>
            <a:pPr fontAlgn="base">
              <a:lnSpc>
                <a:spcPct val="100000"/>
              </a:lnSpc>
            </a:pPr>
            <a:r>
              <a:rPr lang="en-US" sz="2000" b="1" i="0">
                <a:solidFill>
                  <a:srgbClr val="FF0000"/>
                </a:solidFill>
                <a:effectLst/>
              </a:rPr>
              <a:t>Con</a:t>
            </a:r>
            <a:r>
              <a:rPr lang="en-US" sz="2000" b="0" i="0">
                <a:solidFill>
                  <a:srgbClr val="000000"/>
                </a:solidFill>
                <a:effectLst/>
              </a:rPr>
              <a:t>: Restricted city authority to regulate parking (</a:t>
            </a:r>
            <a:r>
              <a:rPr lang="en-US" sz="2000" b="1" i="0">
                <a:solidFill>
                  <a:srgbClr val="000000"/>
                </a:solidFill>
                <a:effectLst/>
              </a:rPr>
              <a:t>SB 5184</a:t>
            </a:r>
            <a:r>
              <a:rPr lang="en-US" sz="2000" b="0" i="0">
                <a:solidFill>
                  <a:srgbClr val="000000"/>
                </a:solidFill>
                <a:effectLst/>
              </a:rPr>
              <a:t>). </a:t>
            </a:r>
          </a:p>
          <a:p>
            <a:pPr fontAlgn="base">
              <a:lnSpc>
                <a:spcPct val="100000"/>
              </a:lnSpc>
            </a:pPr>
            <a:r>
              <a:rPr lang="en-US" sz="2000" b="1" i="0">
                <a:solidFill>
                  <a:srgbClr val="FF0000"/>
                </a:solidFill>
                <a:effectLst/>
              </a:rPr>
              <a:t>Con</a:t>
            </a:r>
            <a:r>
              <a:rPr lang="en-US" sz="2000" b="0" i="0">
                <a:solidFill>
                  <a:srgbClr val="000000"/>
                </a:solidFill>
                <a:effectLst/>
              </a:rPr>
              <a:t>: Adopted unemployment benefits for striking workers without addressing impacts for public employers (</a:t>
            </a:r>
            <a:r>
              <a:rPr lang="en-US" sz="2000" b="1" i="0">
                <a:solidFill>
                  <a:srgbClr val="000000"/>
                </a:solidFill>
                <a:effectLst/>
              </a:rPr>
              <a:t>SB 5041</a:t>
            </a:r>
            <a:r>
              <a:rPr lang="en-US" sz="2000" b="0" i="0">
                <a:solidFill>
                  <a:srgbClr val="000000"/>
                </a:solidFill>
                <a:effectLst/>
              </a:rPr>
              <a:t>). </a:t>
            </a:r>
          </a:p>
          <a:p>
            <a:endParaRPr lang="en-US"/>
          </a:p>
        </p:txBody>
      </p:sp>
    </p:spTree>
    <p:extLst>
      <p:ext uri="{BB962C8B-B14F-4D97-AF65-F5344CB8AC3E}">
        <p14:creationId xmlns:p14="http://schemas.microsoft.com/office/powerpoint/2010/main" val="2843749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05116E6-703E-4A1B-BE38-35C92A72B1B9}"/>
              </a:ext>
            </a:extLst>
          </p:cNvPr>
          <p:cNvSpPr txBox="1">
            <a:spLocks/>
          </p:cNvSpPr>
          <p:nvPr/>
        </p:nvSpPr>
        <p:spPr>
          <a:xfrm>
            <a:off x="838200" y="282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accent1"/>
                </a:solidFill>
              </a:rPr>
              <a:t>2025-27 biennial budget outcomes</a:t>
            </a:r>
          </a:p>
        </p:txBody>
      </p:sp>
      <p:grpSp>
        <p:nvGrpSpPr>
          <p:cNvPr id="31" name="Group 30">
            <a:extLst>
              <a:ext uri="{FF2B5EF4-FFF2-40B4-BE49-F238E27FC236}">
                <a16:creationId xmlns:a16="http://schemas.microsoft.com/office/drawing/2014/main" id="{103FF651-4D49-F17E-4E95-C90951001FE7}"/>
              </a:ext>
            </a:extLst>
          </p:cNvPr>
          <p:cNvGrpSpPr/>
          <p:nvPr/>
        </p:nvGrpSpPr>
        <p:grpSpPr>
          <a:xfrm>
            <a:off x="788028" y="1541933"/>
            <a:ext cx="527035" cy="4604997"/>
            <a:chOff x="68589" y="848720"/>
            <a:chExt cx="527035" cy="4604997"/>
          </a:xfrm>
        </p:grpSpPr>
        <p:sp>
          <p:nvSpPr>
            <p:cNvPr id="50" name="Rectangle 49">
              <a:extLst>
                <a:ext uri="{FF2B5EF4-FFF2-40B4-BE49-F238E27FC236}">
                  <a16:creationId xmlns:a16="http://schemas.microsoft.com/office/drawing/2014/main" id="{653921BF-1CFE-4DEC-C768-DF30C2D6B281}"/>
                </a:ext>
              </a:extLst>
            </p:cNvPr>
            <p:cNvSpPr/>
            <p:nvPr/>
          </p:nvSpPr>
          <p:spPr>
            <a:xfrm rot="16200000">
              <a:off x="-1970392" y="2887701"/>
              <a:ext cx="4604997" cy="52703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51" name="TextBox 50">
              <a:extLst>
                <a:ext uri="{FF2B5EF4-FFF2-40B4-BE49-F238E27FC236}">
                  <a16:creationId xmlns:a16="http://schemas.microsoft.com/office/drawing/2014/main" id="{A9361F92-87A5-9895-E2A6-F7196353F88E}"/>
                </a:ext>
              </a:extLst>
            </p:cNvPr>
            <p:cNvSpPr txBox="1"/>
            <p:nvPr/>
          </p:nvSpPr>
          <p:spPr>
            <a:xfrm rot="16200000">
              <a:off x="-1970392" y="2887701"/>
              <a:ext cx="4604997" cy="52703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464816" bIns="0" numCol="1" spcCol="1270" anchor="t" anchorCtr="0">
              <a:noAutofit/>
            </a:bodyPr>
            <a:lstStyle/>
            <a:p>
              <a:pPr marL="0" lvl="0" indent="0" algn="r" defTabSz="1644650">
                <a:lnSpc>
                  <a:spcPct val="90000"/>
                </a:lnSpc>
                <a:spcBef>
                  <a:spcPct val="0"/>
                </a:spcBef>
                <a:spcAft>
                  <a:spcPct val="35000"/>
                </a:spcAft>
                <a:buNone/>
              </a:pPr>
              <a:r>
                <a:rPr lang="en-US" sz="3700" kern="1200"/>
                <a:t>Operating</a:t>
              </a:r>
            </a:p>
          </p:txBody>
        </p:sp>
      </p:grpSp>
      <p:grpSp>
        <p:nvGrpSpPr>
          <p:cNvPr id="32" name="Group 31">
            <a:extLst>
              <a:ext uri="{FF2B5EF4-FFF2-40B4-BE49-F238E27FC236}">
                <a16:creationId xmlns:a16="http://schemas.microsoft.com/office/drawing/2014/main" id="{FA06AB58-3E5E-AFB4-7EF5-30643AC9AE79}"/>
              </a:ext>
            </a:extLst>
          </p:cNvPr>
          <p:cNvGrpSpPr/>
          <p:nvPr/>
        </p:nvGrpSpPr>
        <p:grpSpPr>
          <a:xfrm>
            <a:off x="1315062" y="1244842"/>
            <a:ext cx="2625196" cy="5202936"/>
            <a:chOff x="595623" y="551629"/>
            <a:chExt cx="2625196" cy="5199180"/>
          </a:xfrm>
          <a:solidFill>
            <a:schemeClr val="accent5">
              <a:lumMod val="50000"/>
            </a:schemeClr>
          </a:solidFill>
        </p:grpSpPr>
        <p:sp>
          <p:nvSpPr>
            <p:cNvPr id="48" name="Rectangle 47">
              <a:extLst>
                <a:ext uri="{FF2B5EF4-FFF2-40B4-BE49-F238E27FC236}">
                  <a16:creationId xmlns:a16="http://schemas.microsoft.com/office/drawing/2014/main" id="{7145F05B-1344-1BEC-0825-6303FA377743}"/>
                </a:ext>
              </a:extLst>
            </p:cNvPr>
            <p:cNvSpPr/>
            <p:nvPr/>
          </p:nvSpPr>
          <p:spPr>
            <a:xfrm>
              <a:off x="595623" y="551629"/>
              <a:ext cx="2625196" cy="5199180"/>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a:p>
          </p:txBody>
        </p:sp>
        <p:sp>
          <p:nvSpPr>
            <p:cNvPr id="49" name="TextBox 48">
              <a:extLst>
                <a:ext uri="{FF2B5EF4-FFF2-40B4-BE49-F238E27FC236}">
                  <a16:creationId xmlns:a16="http://schemas.microsoft.com/office/drawing/2014/main" id="{B0822BA4-111F-4E51-411C-037F99A1E6EA}"/>
                </a:ext>
              </a:extLst>
            </p:cNvPr>
            <p:cNvSpPr txBox="1"/>
            <p:nvPr/>
          </p:nvSpPr>
          <p:spPr>
            <a:xfrm>
              <a:off x="595623" y="551629"/>
              <a:ext cx="2625196" cy="51991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568" tIns="464816" rIns="99568" bIns="99568" numCol="1" spcCol="1270" anchor="t" anchorCtr="0">
              <a:noAutofit/>
            </a:bodyPr>
            <a:lstStyle/>
            <a:p>
              <a:pPr marL="114300" lvl="1" indent="-114300" algn="l" defTabSz="622300">
                <a:lnSpc>
                  <a:spcPct val="90000"/>
                </a:lnSpc>
                <a:spcBef>
                  <a:spcPts val="0"/>
                </a:spcBef>
                <a:spcAft>
                  <a:spcPts val="1200"/>
                </a:spcAft>
                <a:buChar char="•"/>
              </a:pPr>
              <a:r>
                <a:rPr lang="en-US" sz="1400" kern="1200">
                  <a:solidFill>
                    <a:schemeClr val="bg1"/>
                  </a:solidFill>
                  <a:ea typeface="+mn-lt"/>
                  <a:cs typeface="+mn-lt"/>
                </a:rPr>
                <a:t>$288 million sweep from the Public Works Assistance Account</a:t>
              </a:r>
              <a:endParaRPr lang="en-US" sz="1400" kern="1200">
                <a:solidFill>
                  <a:schemeClr val="bg1"/>
                </a:solidFill>
              </a:endParaRPr>
            </a:p>
            <a:p>
              <a:pPr marL="114300" lvl="1" indent="-114300" algn="l" defTabSz="622300">
                <a:lnSpc>
                  <a:spcPct val="90000"/>
                </a:lnSpc>
                <a:spcBef>
                  <a:spcPts val="0"/>
                </a:spcBef>
                <a:spcAft>
                  <a:spcPts val="1200"/>
                </a:spcAft>
                <a:buChar char="•"/>
              </a:pPr>
              <a:r>
                <a:rPr lang="en-US" sz="1400" kern="1200">
                  <a:solidFill>
                    <a:schemeClr val="bg1"/>
                  </a:solidFill>
                  <a:ea typeface="+mn-lt"/>
                  <a:cs typeface="+mn-lt"/>
                </a:rPr>
                <a:t>$100 million for law enforcement grants in </a:t>
              </a:r>
              <a:r>
                <a:rPr lang="en-US" sz="1400" b="1" kern="1200">
                  <a:solidFill>
                    <a:schemeClr val="bg1"/>
                  </a:solidFill>
                  <a:ea typeface="+mn-lt"/>
                  <a:cs typeface="+mn-lt"/>
                </a:rPr>
                <a:t>HB 2015</a:t>
              </a:r>
              <a:endParaRPr lang="en-US" sz="1400" kern="1200">
                <a:solidFill>
                  <a:schemeClr val="bg1"/>
                </a:solidFill>
                <a:cs typeface="Calibri"/>
              </a:endParaRPr>
            </a:p>
            <a:p>
              <a:pPr marL="114300" lvl="1" indent="-114300" algn="l" defTabSz="622300">
                <a:lnSpc>
                  <a:spcPct val="90000"/>
                </a:lnSpc>
                <a:spcBef>
                  <a:spcPts val="0"/>
                </a:spcBef>
                <a:spcAft>
                  <a:spcPts val="1200"/>
                </a:spcAft>
                <a:buChar char="•"/>
              </a:pPr>
              <a:r>
                <a:rPr lang="en-US" sz="1400" kern="1200">
                  <a:solidFill>
                    <a:schemeClr val="bg1"/>
                  </a:solidFill>
                  <a:ea typeface="+mn-lt"/>
                  <a:cs typeface="+mn-lt"/>
                </a:rPr>
                <a:t>$62 million to address housing and services for those who are unhoused</a:t>
              </a:r>
              <a:endParaRPr lang="en-US" sz="1400" kern="1200">
                <a:solidFill>
                  <a:schemeClr val="bg1"/>
                </a:solidFill>
                <a:cs typeface="Calibri"/>
              </a:endParaRPr>
            </a:p>
            <a:p>
              <a:pPr marL="114300" lvl="1" indent="-114300" algn="l" defTabSz="622300">
                <a:lnSpc>
                  <a:spcPct val="90000"/>
                </a:lnSpc>
                <a:spcBef>
                  <a:spcPts val="0"/>
                </a:spcBef>
                <a:spcAft>
                  <a:spcPts val="1200"/>
                </a:spcAft>
                <a:buChar char="•"/>
              </a:pPr>
              <a:r>
                <a:rPr lang="en-US" sz="1400" kern="1200">
                  <a:solidFill>
                    <a:schemeClr val="bg1"/>
                  </a:solidFill>
                  <a:ea typeface="+mn-lt"/>
                  <a:cs typeface="+mn-lt"/>
                </a:rPr>
                <a:t>$1.2 billion </a:t>
              </a:r>
              <a:r>
                <a:rPr lang="en-US" sz="1400">
                  <a:solidFill>
                    <a:schemeClr val="bg1"/>
                  </a:solidFill>
                  <a:ea typeface="+mn-lt"/>
                  <a:cs typeface="+mn-lt"/>
                </a:rPr>
                <a:t>for homelessness and affordable housing</a:t>
              </a:r>
              <a:endParaRPr lang="en-US" sz="1400" kern="1200">
                <a:solidFill>
                  <a:schemeClr val="bg1"/>
                </a:solidFill>
                <a:cs typeface="Calibri"/>
              </a:endParaRPr>
            </a:p>
            <a:p>
              <a:pPr marL="114300" lvl="1" indent="-114300" algn="l" defTabSz="622300">
                <a:lnSpc>
                  <a:spcPct val="90000"/>
                </a:lnSpc>
                <a:spcBef>
                  <a:spcPts val="0"/>
                </a:spcBef>
                <a:spcAft>
                  <a:spcPts val="1200"/>
                </a:spcAft>
                <a:buChar char="•"/>
              </a:pPr>
              <a:r>
                <a:rPr lang="en-US" sz="1400" kern="1200">
                  <a:solidFill>
                    <a:schemeClr val="bg1"/>
                  </a:solidFill>
                  <a:ea typeface="+mn-lt"/>
                  <a:cs typeface="+mn-lt"/>
                </a:rPr>
                <a:t>$</a:t>
              </a:r>
              <a:r>
                <a:rPr lang="en-US" sz="1400">
                  <a:solidFill>
                    <a:schemeClr val="bg1"/>
                  </a:solidFill>
                  <a:ea typeface="+mn-lt"/>
                  <a:cs typeface="+mn-lt"/>
                </a:rPr>
                <a:t>45 million for GMA planning grants</a:t>
              </a:r>
            </a:p>
            <a:p>
              <a:pPr marL="114300" lvl="1" indent="-114300" algn="l" defTabSz="622300">
                <a:lnSpc>
                  <a:spcPct val="90000"/>
                </a:lnSpc>
                <a:spcBef>
                  <a:spcPts val="0"/>
                </a:spcBef>
                <a:spcAft>
                  <a:spcPts val="1200"/>
                </a:spcAft>
                <a:buChar char="•"/>
              </a:pPr>
              <a:r>
                <a:rPr lang="en-US" sz="1400" kern="1200">
                  <a:solidFill>
                    <a:schemeClr val="bg1"/>
                  </a:solidFill>
                  <a:ea typeface="+mn-lt"/>
                  <a:cs typeface="+mn-lt"/>
                </a:rPr>
                <a:t>$6.8 millio</a:t>
              </a:r>
              <a:r>
                <a:rPr lang="en-US" sz="1400">
                  <a:solidFill>
                    <a:schemeClr val="bg1"/>
                  </a:solidFill>
                  <a:ea typeface="+mn-lt"/>
                  <a:cs typeface="+mn-lt"/>
                </a:rPr>
                <a:t>n for MRSC</a:t>
              </a:r>
            </a:p>
            <a:p>
              <a:pPr marL="114300" lvl="1" indent="-114300" algn="l" defTabSz="622300">
                <a:lnSpc>
                  <a:spcPct val="90000"/>
                </a:lnSpc>
                <a:spcBef>
                  <a:spcPts val="0"/>
                </a:spcBef>
                <a:spcAft>
                  <a:spcPts val="1200"/>
                </a:spcAft>
                <a:buChar char="•"/>
              </a:pPr>
              <a:r>
                <a:rPr lang="en-US" sz="1400" kern="1200">
                  <a:solidFill>
                    <a:schemeClr val="bg1"/>
                  </a:solidFill>
                  <a:ea typeface="+mn-lt"/>
                  <a:cs typeface="+mn-lt"/>
                </a:rPr>
                <a:t>$4 million in grants to fund city alternative response teams</a:t>
              </a:r>
            </a:p>
            <a:p>
              <a:pPr marL="114300" lvl="1" indent="-114300" algn="l" defTabSz="622300">
                <a:lnSpc>
                  <a:spcPct val="90000"/>
                </a:lnSpc>
                <a:spcBef>
                  <a:spcPts val="0"/>
                </a:spcBef>
                <a:spcAft>
                  <a:spcPts val="1200"/>
                </a:spcAft>
                <a:buChar char="•"/>
              </a:pPr>
              <a:r>
                <a:rPr lang="en-US" sz="1400">
                  <a:solidFill>
                    <a:schemeClr val="bg1"/>
                  </a:solidFill>
                  <a:ea typeface="+mn-lt"/>
                  <a:cs typeface="+mn-lt"/>
                </a:rPr>
                <a:t>$3.6 million for city public defense grants</a:t>
              </a:r>
              <a:endParaRPr lang="en-US" sz="1400" kern="1200">
                <a:solidFill>
                  <a:schemeClr val="bg1"/>
                </a:solidFill>
              </a:endParaRPr>
            </a:p>
          </p:txBody>
        </p:sp>
      </p:grpSp>
      <p:sp>
        <p:nvSpPr>
          <p:cNvPr id="33" name="Rectangle 32" descr="Schoolhouse with solid fill">
            <a:extLst>
              <a:ext uri="{FF2B5EF4-FFF2-40B4-BE49-F238E27FC236}">
                <a16:creationId xmlns:a16="http://schemas.microsoft.com/office/drawing/2014/main" id="{C92725B5-3AAC-5423-392A-90B6DD69ACBB}"/>
              </a:ext>
            </a:extLst>
          </p:cNvPr>
          <p:cNvSpPr/>
          <p:nvPr/>
        </p:nvSpPr>
        <p:spPr>
          <a:xfrm>
            <a:off x="719439" y="846246"/>
            <a:ext cx="1054071" cy="1054071"/>
          </a:xfrm>
          <a:prstGeom prst="rect">
            <a:avLst/>
          </a:prstGeom>
          <a:blipFill>
            <a:blip r:embed="rId3">
              <a:duotone>
                <a:prstClr val="black"/>
                <a:schemeClr val="accent6">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nvGrpSpPr>
          <p:cNvPr id="34" name="Group 33">
            <a:extLst>
              <a:ext uri="{FF2B5EF4-FFF2-40B4-BE49-F238E27FC236}">
                <a16:creationId xmlns:a16="http://schemas.microsoft.com/office/drawing/2014/main" id="{0C931FAA-B202-1053-0445-8392BEAC9FB9}"/>
              </a:ext>
            </a:extLst>
          </p:cNvPr>
          <p:cNvGrpSpPr/>
          <p:nvPr/>
        </p:nvGrpSpPr>
        <p:grpSpPr>
          <a:xfrm>
            <a:off x="4263223" y="1541933"/>
            <a:ext cx="527035" cy="4604997"/>
            <a:chOff x="3901207" y="848720"/>
            <a:chExt cx="527035" cy="4604997"/>
          </a:xfrm>
        </p:grpSpPr>
        <p:sp>
          <p:nvSpPr>
            <p:cNvPr id="46" name="Rectangle 45">
              <a:extLst>
                <a:ext uri="{FF2B5EF4-FFF2-40B4-BE49-F238E27FC236}">
                  <a16:creationId xmlns:a16="http://schemas.microsoft.com/office/drawing/2014/main" id="{2DD740C5-1103-0CB3-EA3B-BAEBECA2CB20}"/>
                </a:ext>
              </a:extLst>
            </p:cNvPr>
            <p:cNvSpPr/>
            <p:nvPr/>
          </p:nvSpPr>
          <p:spPr>
            <a:xfrm rot="16200000">
              <a:off x="1862226" y="2887701"/>
              <a:ext cx="4604997" cy="52703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7" name="TextBox 46">
              <a:extLst>
                <a:ext uri="{FF2B5EF4-FFF2-40B4-BE49-F238E27FC236}">
                  <a16:creationId xmlns:a16="http://schemas.microsoft.com/office/drawing/2014/main" id="{F9F8F591-E939-EDF4-87CA-5B33C1C6D088}"/>
                </a:ext>
              </a:extLst>
            </p:cNvPr>
            <p:cNvSpPr txBox="1"/>
            <p:nvPr/>
          </p:nvSpPr>
          <p:spPr>
            <a:xfrm rot="16200000">
              <a:off x="1862226" y="2887701"/>
              <a:ext cx="4604997" cy="52703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464816" bIns="0" numCol="1" spcCol="1270" anchor="t" anchorCtr="0">
              <a:noAutofit/>
            </a:bodyPr>
            <a:lstStyle/>
            <a:p>
              <a:pPr marL="0" lvl="0" indent="0" algn="r" defTabSz="1644650">
                <a:lnSpc>
                  <a:spcPct val="90000"/>
                </a:lnSpc>
                <a:spcBef>
                  <a:spcPct val="0"/>
                </a:spcBef>
                <a:spcAft>
                  <a:spcPct val="35000"/>
                </a:spcAft>
                <a:buNone/>
              </a:pPr>
              <a:r>
                <a:rPr lang="en-US" sz="3700" kern="1200"/>
                <a:t>Transportation</a:t>
              </a:r>
            </a:p>
          </p:txBody>
        </p:sp>
      </p:grpSp>
      <p:grpSp>
        <p:nvGrpSpPr>
          <p:cNvPr id="35" name="Group 34">
            <a:extLst>
              <a:ext uri="{FF2B5EF4-FFF2-40B4-BE49-F238E27FC236}">
                <a16:creationId xmlns:a16="http://schemas.microsoft.com/office/drawing/2014/main" id="{06A5B463-F409-2B00-0788-2CF8339205DC}"/>
              </a:ext>
            </a:extLst>
          </p:cNvPr>
          <p:cNvGrpSpPr/>
          <p:nvPr/>
        </p:nvGrpSpPr>
        <p:grpSpPr>
          <a:xfrm>
            <a:off x="4790258" y="1254788"/>
            <a:ext cx="2625196" cy="5202936"/>
            <a:chOff x="4428242" y="561575"/>
            <a:chExt cx="2625196" cy="5179286"/>
          </a:xfrm>
          <a:solidFill>
            <a:schemeClr val="accent6"/>
          </a:solidFill>
        </p:grpSpPr>
        <p:sp>
          <p:nvSpPr>
            <p:cNvPr id="44" name="Rectangle 43">
              <a:extLst>
                <a:ext uri="{FF2B5EF4-FFF2-40B4-BE49-F238E27FC236}">
                  <a16:creationId xmlns:a16="http://schemas.microsoft.com/office/drawing/2014/main" id="{21EC3292-2CD5-D14F-60AE-83C09E7CC171}"/>
                </a:ext>
              </a:extLst>
            </p:cNvPr>
            <p:cNvSpPr/>
            <p:nvPr/>
          </p:nvSpPr>
          <p:spPr>
            <a:xfrm>
              <a:off x="4428242" y="561575"/>
              <a:ext cx="2625196" cy="5179286"/>
            </a:xfrm>
            <a:prstGeom prst="rect">
              <a:avLst/>
            </a:prstGeom>
            <a:grpFill/>
          </p:spPr>
          <p:style>
            <a:lnRef idx="2">
              <a:schemeClr val="lt1">
                <a:hueOff val="0"/>
                <a:satOff val="0"/>
                <a:lumOff val="0"/>
                <a:alphaOff val="0"/>
              </a:schemeClr>
            </a:lnRef>
            <a:fillRef idx="1">
              <a:scrgbClr r="0" g="0" b="0"/>
            </a:fillRef>
            <a:effectRef idx="0">
              <a:schemeClr val="accent5">
                <a:hueOff val="-3379271"/>
                <a:satOff val="-8710"/>
                <a:lumOff val="-5883"/>
                <a:alphaOff val="0"/>
              </a:schemeClr>
            </a:effectRef>
            <a:fontRef idx="minor">
              <a:schemeClr val="lt1"/>
            </a:fontRef>
          </p:style>
          <p:txBody>
            <a:bodyPr/>
            <a:lstStyle/>
            <a:p>
              <a:endParaRPr lang="en-US"/>
            </a:p>
          </p:txBody>
        </p:sp>
        <p:sp>
          <p:nvSpPr>
            <p:cNvPr id="45" name="TextBox 44">
              <a:extLst>
                <a:ext uri="{FF2B5EF4-FFF2-40B4-BE49-F238E27FC236}">
                  <a16:creationId xmlns:a16="http://schemas.microsoft.com/office/drawing/2014/main" id="{D53109A6-6CCF-97AB-7679-3CE940B59C65}"/>
                </a:ext>
              </a:extLst>
            </p:cNvPr>
            <p:cNvSpPr txBox="1"/>
            <p:nvPr/>
          </p:nvSpPr>
          <p:spPr>
            <a:xfrm>
              <a:off x="4428242" y="561575"/>
              <a:ext cx="2625196" cy="517928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568" tIns="464816" rIns="99568" bIns="99568" numCol="1" spcCol="1270" anchor="t" anchorCtr="0">
              <a:noAutofit/>
            </a:bodyPr>
            <a:lstStyle/>
            <a:p>
              <a:pPr marL="114300" lvl="1" indent="-114300" algn="l" defTabSz="622300">
                <a:lnSpc>
                  <a:spcPct val="90000"/>
                </a:lnSpc>
                <a:spcBef>
                  <a:spcPct val="0"/>
                </a:spcBef>
                <a:spcAft>
                  <a:spcPts val="1200"/>
                </a:spcAft>
                <a:buFont typeface="Arial" panose="020B0604020202020204" pitchFamily="34" charset="0"/>
                <a:buChar char="•"/>
              </a:pPr>
              <a:endParaRPr lang="en-US" sz="1400">
                <a:solidFill>
                  <a:schemeClr val="bg1"/>
                </a:solidFill>
              </a:endParaRPr>
            </a:p>
            <a:p>
              <a:pPr marL="114300" lvl="1" indent="-114300" algn="l" defTabSz="622300">
                <a:lnSpc>
                  <a:spcPct val="90000"/>
                </a:lnSpc>
                <a:spcBef>
                  <a:spcPct val="0"/>
                </a:spcBef>
                <a:spcAft>
                  <a:spcPts val="1200"/>
                </a:spcAft>
                <a:buFont typeface="Arial" panose="020B0604020202020204" pitchFamily="34" charset="0"/>
                <a:buChar char="•"/>
              </a:pPr>
              <a:r>
                <a:rPr lang="en-US" sz="1400">
                  <a:solidFill>
                    <a:schemeClr val="bg1"/>
                  </a:solidFill>
                </a:rPr>
                <a:t>Estimated $36.2 million additional distribution (over six years) from $0.06/gal increase in gas tax</a:t>
              </a:r>
            </a:p>
            <a:p>
              <a:pPr marL="114300" lvl="1" indent="-114300" algn="l" defTabSz="622300">
                <a:lnSpc>
                  <a:spcPct val="90000"/>
                </a:lnSpc>
                <a:spcBef>
                  <a:spcPct val="0"/>
                </a:spcBef>
                <a:spcAft>
                  <a:spcPts val="1200"/>
                </a:spcAft>
                <a:buFont typeface="Arial" panose="020B0604020202020204" pitchFamily="34" charset="0"/>
                <a:buChar char="•"/>
              </a:pPr>
              <a:r>
                <a:rPr lang="en-US" sz="1400">
                  <a:solidFill>
                    <a:schemeClr val="bg1"/>
                  </a:solidFill>
                </a:rPr>
                <a:t>$310 million for the Transportation Improvement Board, including funding for Small City Pavement and Sidewalks, Complete Streets, and preservation funding</a:t>
              </a:r>
            </a:p>
            <a:p>
              <a:pPr marL="114300" lvl="1" indent="-114300" algn="l" defTabSz="622300">
                <a:lnSpc>
                  <a:spcPct val="90000"/>
                </a:lnSpc>
                <a:spcBef>
                  <a:spcPct val="0"/>
                </a:spcBef>
                <a:spcAft>
                  <a:spcPts val="1200"/>
                </a:spcAft>
                <a:buFont typeface="Arial" panose="020B0604020202020204" pitchFamily="34" charset="0"/>
                <a:buChar char="•"/>
              </a:pPr>
              <a:r>
                <a:rPr lang="en-US" sz="1400">
                  <a:solidFill>
                    <a:schemeClr val="bg1"/>
                  </a:solidFill>
                </a:rPr>
                <a:t>$83.3 million for Safe Routes to School</a:t>
              </a:r>
            </a:p>
            <a:p>
              <a:pPr marL="114300" lvl="1" indent="-114300" algn="l" defTabSz="622300">
                <a:lnSpc>
                  <a:spcPct val="90000"/>
                </a:lnSpc>
                <a:spcBef>
                  <a:spcPct val="0"/>
                </a:spcBef>
                <a:spcAft>
                  <a:spcPts val="1200"/>
                </a:spcAft>
                <a:buFont typeface="Arial" panose="020B0604020202020204" pitchFamily="34" charset="0"/>
                <a:buChar char="•"/>
              </a:pPr>
              <a:r>
                <a:rPr lang="en-US" sz="1400">
                  <a:solidFill>
                    <a:schemeClr val="bg1"/>
                  </a:solidFill>
                </a:rPr>
                <a:t>$81.7 million for pedestrian and bike safety</a:t>
              </a:r>
            </a:p>
            <a:p>
              <a:pPr marL="114300" lvl="1" indent="-114300" algn="l" defTabSz="622300">
                <a:lnSpc>
                  <a:spcPct val="90000"/>
                </a:lnSpc>
                <a:spcBef>
                  <a:spcPct val="0"/>
                </a:spcBef>
                <a:spcAft>
                  <a:spcPts val="1200"/>
                </a:spcAft>
                <a:buFont typeface="Arial" panose="020B0604020202020204" pitchFamily="34" charset="0"/>
                <a:buChar char="•"/>
              </a:pPr>
              <a:r>
                <a:rPr lang="en-US" sz="1400">
                  <a:solidFill>
                    <a:schemeClr val="bg1"/>
                  </a:solidFill>
                </a:rPr>
                <a:t>$9.2 million to address homeless encampments in state rights of way </a:t>
              </a:r>
            </a:p>
            <a:p>
              <a:pPr marL="114300" lvl="1" indent="-114300" algn="l" defTabSz="622300">
                <a:lnSpc>
                  <a:spcPct val="90000"/>
                </a:lnSpc>
                <a:spcBef>
                  <a:spcPct val="0"/>
                </a:spcBef>
                <a:spcAft>
                  <a:spcPts val="1200"/>
                </a:spcAft>
                <a:buFont typeface="Arial" panose="020B0604020202020204" pitchFamily="34" charset="0"/>
                <a:buChar char="•"/>
              </a:pPr>
              <a:endParaRPr lang="en-US" sz="1400">
                <a:solidFill>
                  <a:schemeClr val="bg1"/>
                </a:solidFill>
              </a:endParaRPr>
            </a:p>
          </p:txBody>
        </p:sp>
      </p:grpSp>
      <p:sp>
        <p:nvSpPr>
          <p:cNvPr id="36" name="Rectangle 35" descr="Slippery Road with solid fill">
            <a:extLst>
              <a:ext uri="{FF2B5EF4-FFF2-40B4-BE49-F238E27FC236}">
                <a16:creationId xmlns:a16="http://schemas.microsoft.com/office/drawing/2014/main" id="{1D9BC14B-41B2-0A9C-4388-D055110459BB}"/>
              </a:ext>
            </a:extLst>
          </p:cNvPr>
          <p:cNvSpPr/>
          <p:nvPr/>
        </p:nvSpPr>
        <p:spPr>
          <a:xfrm>
            <a:off x="4047496" y="872745"/>
            <a:ext cx="1054071" cy="1054071"/>
          </a:xfrm>
          <a:prstGeom prst="rect">
            <a:avLst/>
          </a:prstGeom>
          <a:blipFill>
            <a:blip r:embed="rId5">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p:spPr>
        <p:style>
          <a:lnRef idx="2">
            <a:scrgbClr r="0" g="0" b="0"/>
          </a:lnRef>
          <a:fillRef idx="1">
            <a:scrgbClr r="0" g="0" b="0"/>
          </a:fillRef>
          <a:effectRef idx="0">
            <a:schemeClr val="accent5">
              <a:tint val="50000"/>
              <a:hueOff val="-3364820"/>
              <a:satOff val="-11474"/>
              <a:lumOff val="-1911"/>
              <a:alphaOff val="0"/>
            </a:schemeClr>
          </a:effectRef>
          <a:fontRef idx="minor">
            <a:schemeClr val="lt1">
              <a:hueOff val="0"/>
              <a:satOff val="0"/>
              <a:lumOff val="0"/>
              <a:alphaOff val="0"/>
            </a:schemeClr>
          </a:fontRef>
        </p:style>
        <p:txBody>
          <a:bodyPr/>
          <a:lstStyle/>
          <a:p>
            <a:endParaRPr lang="en-US"/>
          </a:p>
        </p:txBody>
      </p:sp>
      <p:grpSp>
        <p:nvGrpSpPr>
          <p:cNvPr id="37" name="Group 36">
            <a:extLst>
              <a:ext uri="{FF2B5EF4-FFF2-40B4-BE49-F238E27FC236}">
                <a16:creationId xmlns:a16="http://schemas.microsoft.com/office/drawing/2014/main" id="{37271AB5-0F29-5884-E2AC-6E63FF17BAFE}"/>
              </a:ext>
            </a:extLst>
          </p:cNvPr>
          <p:cNvGrpSpPr/>
          <p:nvPr/>
        </p:nvGrpSpPr>
        <p:grpSpPr>
          <a:xfrm>
            <a:off x="7738414" y="1541933"/>
            <a:ext cx="527035" cy="4604997"/>
            <a:chOff x="7733826" y="848720"/>
            <a:chExt cx="527035" cy="4604997"/>
          </a:xfrm>
        </p:grpSpPr>
        <p:sp>
          <p:nvSpPr>
            <p:cNvPr id="42" name="Rectangle 41">
              <a:extLst>
                <a:ext uri="{FF2B5EF4-FFF2-40B4-BE49-F238E27FC236}">
                  <a16:creationId xmlns:a16="http://schemas.microsoft.com/office/drawing/2014/main" id="{6723A864-34B4-E955-9651-B12FA8BC21F9}"/>
                </a:ext>
              </a:extLst>
            </p:cNvPr>
            <p:cNvSpPr/>
            <p:nvPr/>
          </p:nvSpPr>
          <p:spPr>
            <a:xfrm rot="16200000">
              <a:off x="5694845" y="2887701"/>
              <a:ext cx="4604997" cy="52703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3" name="TextBox 42">
              <a:extLst>
                <a:ext uri="{FF2B5EF4-FFF2-40B4-BE49-F238E27FC236}">
                  <a16:creationId xmlns:a16="http://schemas.microsoft.com/office/drawing/2014/main" id="{98A85D4F-1FB8-34F2-25EE-481CE0A8FC15}"/>
                </a:ext>
              </a:extLst>
            </p:cNvPr>
            <p:cNvSpPr txBox="1"/>
            <p:nvPr/>
          </p:nvSpPr>
          <p:spPr>
            <a:xfrm rot="16200000">
              <a:off x="5694845" y="2887701"/>
              <a:ext cx="4604997" cy="52703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464816" bIns="0" numCol="1" spcCol="1270" anchor="t" anchorCtr="0">
              <a:noAutofit/>
            </a:bodyPr>
            <a:lstStyle/>
            <a:p>
              <a:pPr marL="0" lvl="0" indent="0" algn="r" defTabSz="1644650">
                <a:lnSpc>
                  <a:spcPct val="90000"/>
                </a:lnSpc>
                <a:spcBef>
                  <a:spcPct val="0"/>
                </a:spcBef>
                <a:spcAft>
                  <a:spcPct val="35000"/>
                </a:spcAft>
                <a:buNone/>
              </a:pPr>
              <a:r>
                <a:rPr lang="en-US" sz="3700" kern="1200"/>
                <a:t>Capital</a:t>
              </a:r>
            </a:p>
          </p:txBody>
        </p:sp>
      </p:grpSp>
      <p:grpSp>
        <p:nvGrpSpPr>
          <p:cNvPr id="38" name="Group 37">
            <a:extLst>
              <a:ext uri="{FF2B5EF4-FFF2-40B4-BE49-F238E27FC236}">
                <a16:creationId xmlns:a16="http://schemas.microsoft.com/office/drawing/2014/main" id="{8B4280AF-6A16-ADC4-3A4C-2236F12B73A3}"/>
              </a:ext>
            </a:extLst>
          </p:cNvPr>
          <p:cNvGrpSpPr/>
          <p:nvPr/>
        </p:nvGrpSpPr>
        <p:grpSpPr>
          <a:xfrm>
            <a:off x="8265449" y="1271272"/>
            <a:ext cx="2625196" cy="5202936"/>
            <a:chOff x="8260861" y="594685"/>
            <a:chExt cx="2625196" cy="5113066"/>
          </a:xfrm>
          <a:solidFill>
            <a:schemeClr val="accent2">
              <a:lumMod val="75000"/>
            </a:schemeClr>
          </a:solidFill>
        </p:grpSpPr>
        <p:sp>
          <p:nvSpPr>
            <p:cNvPr id="40" name="Rectangle 39">
              <a:extLst>
                <a:ext uri="{FF2B5EF4-FFF2-40B4-BE49-F238E27FC236}">
                  <a16:creationId xmlns:a16="http://schemas.microsoft.com/office/drawing/2014/main" id="{04C2A4B1-86BE-C28D-BF94-F7B3AE42BFB2}"/>
                </a:ext>
              </a:extLst>
            </p:cNvPr>
            <p:cNvSpPr/>
            <p:nvPr/>
          </p:nvSpPr>
          <p:spPr>
            <a:xfrm>
              <a:off x="8260861" y="594685"/>
              <a:ext cx="2625196" cy="5113066"/>
            </a:xfrm>
            <a:prstGeom prst="rect">
              <a:avLst/>
            </a:prstGeom>
            <a:grpFill/>
          </p:spPr>
          <p:style>
            <a:lnRef idx="2">
              <a:schemeClr val="lt1">
                <a:hueOff val="0"/>
                <a:satOff val="0"/>
                <a:lumOff val="0"/>
                <a:alphaOff val="0"/>
              </a:schemeClr>
            </a:lnRef>
            <a:fillRef idx="1">
              <a:scrgbClr r="0" g="0" b="0"/>
            </a:fillRef>
            <a:effectRef idx="0">
              <a:schemeClr val="accent5">
                <a:hueOff val="-6758543"/>
                <a:satOff val="-17419"/>
                <a:lumOff val="-11765"/>
                <a:alphaOff val="0"/>
              </a:schemeClr>
            </a:effectRef>
            <a:fontRef idx="minor">
              <a:schemeClr val="lt1"/>
            </a:fontRef>
          </p:style>
          <p:txBody>
            <a:bodyPr/>
            <a:lstStyle/>
            <a:p>
              <a:endParaRPr lang="en-US"/>
            </a:p>
          </p:txBody>
        </p:sp>
        <p:sp>
          <p:nvSpPr>
            <p:cNvPr id="41" name="TextBox 40">
              <a:extLst>
                <a:ext uri="{FF2B5EF4-FFF2-40B4-BE49-F238E27FC236}">
                  <a16:creationId xmlns:a16="http://schemas.microsoft.com/office/drawing/2014/main" id="{0E0D6FAB-B82A-BBBF-5FA4-2575F90E3295}"/>
                </a:ext>
              </a:extLst>
            </p:cNvPr>
            <p:cNvSpPr txBox="1"/>
            <p:nvPr/>
          </p:nvSpPr>
          <p:spPr>
            <a:xfrm>
              <a:off x="8260861" y="594685"/>
              <a:ext cx="2625196" cy="511306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568" tIns="464816" rIns="99568" bIns="99568" numCol="1" spcCol="1270" anchor="t" anchorCtr="0">
              <a:noAutofit/>
            </a:bodyPr>
            <a:lstStyle/>
            <a:p>
              <a:pPr marL="114300" lvl="1" indent="-114300" algn="l" defTabSz="622300">
                <a:lnSpc>
                  <a:spcPct val="90000"/>
                </a:lnSpc>
                <a:spcBef>
                  <a:spcPct val="0"/>
                </a:spcBef>
                <a:spcAft>
                  <a:spcPts val="1200"/>
                </a:spcAft>
                <a:buFont typeface="Arial" panose="020B0604020202020204" pitchFamily="34" charset="0"/>
                <a:buChar char="•"/>
              </a:pPr>
              <a:endParaRPr lang="en-US" sz="1400" b="0" i="0" kern="1200">
                <a:solidFill>
                  <a:schemeClr val="bg1"/>
                </a:solidFill>
              </a:endParaRPr>
            </a:p>
            <a:p>
              <a:pPr marL="114300" lvl="1" indent="-114300" defTabSz="622300">
                <a:lnSpc>
                  <a:spcPct val="90000"/>
                </a:lnSpc>
                <a:spcBef>
                  <a:spcPct val="0"/>
                </a:spcBef>
                <a:spcAft>
                  <a:spcPts val="1200"/>
                </a:spcAft>
                <a:buFont typeface="Arial" panose="020B0604020202020204" pitchFamily="34" charset="0"/>
                <a:buChar char="•"/>
              </a:pPr>
              <a:r>
                <a:rPr lang="en-US" sz="1400" b="0" i="0" kern="1200">
                  <a:solidFill>
                    <a:schemeClr val="bg1"/>
                  </a:solidFill>
                </a:rPr>
                <a:t>$</a:t>
              </a:r>
              <a:r>
                <a:rPr lang="en-US" sz="1400">
                  <a:solidFill>
                    <a:schemeClr val="bg1"/>
                  </a:solidFill>
                </a:rPr>
                <a:t>365 million for Public Works Board, including $100 million in additional construction bond authority to make up for PWAA sweep – $100 million available for applications for FY26 </a:t>
              </a:r>
              <a:endParaRPr lang="en-US" sz="1400">
                <a:solidFill>
                  <a:schemeClr val="bg1"/>
                </a:solidFill>
                <a:ea typeface="Calibri"/>
                <a:cs typeface="Calibri"/>
              </a:endParaRPr>
            </a:p>
            <a:p>
              <a:pPr marL="114300" lvl="1" indent="-114300" algn="l" defTabSz="622300">
                <a:lnSpc>
                  <a:spcPct val="90000"/>
                </a:lnSpc>
                <a:spcBef>
                  <a:spcPct val="0"/>
                </a:spcBef>
                <a:spcAft>
                  <a:spcPts val="1200"/>
                </a:spcAft>
                <a:buFont typeface="Arial" panose="020B0604020202020204" pitchFamily="34" charset="0"/>
                <a:buChar char="•"/>
              </a:pPr>
              <a:r>
                <a:rPr lang="en-US" sz="1400" b="0" i="0" kern="1200">
                  <a:solidFill>
                    <a:schemeClr val="bg1"/>
                  </a:solidFill>
                </a:rPr>
                <a:t>$605 million for Housing Trust Fund + $157 million for other housing programs</a:t>
              </a:r>
            </a:p>
            <a:p>
              <a:pPr marL="114300" lvl="1" indent="-114300" algn="l" defTabSz="622300">
                <a:lnSpc>
                  <a:spcPct val="90000"/>
                </a:lnSpc>
                <a:spcBef>
                  <a:spcPct val="0"/>
                </a:spcBef>
                <a:spcAft>
                  <a:spcPts val="1200"/>
                </a:spcAft>
                <a:buFont typeface="Arial" panose="020B0604020202020204" pitchFamily="34" charset="0"/>
                <a:buChar char="•"/>
              </a:pPr>
              <a:r>
                <a:rPr lang="en-US" sz="1400">
                  <a:solidFill>
                    <a:schemeClr val="bg1"/>
                  </a:solidFill>
                </a:rPr>
                <a:t>$32.5 million for Brian Abbott Fish Barrier Removal Board for local culverts</a:t>
              </a:r>
            </a:p>
            <a:p>
              <a:pPr marL="114300" lvl="1" indent="-114300" algn="l" defTabSz="622300">
                <a:lnSpc>
                  <a:spcPct val="90000"/>
                </a:lnSpc>
                <a:spcBef>
                  <a:spcPct val="0"/>
                </a:spcBef>
                <a:spcAft>
                  <a:spcPts val="1200"/>
                </a:spcAft>
                <a:buFont typeface="Arial" panose="020B0604020202020204" pitchFamily="34" charset="0"/>
                <a:buChar char="•"/>
              </a:pPr>
              <a:r>
                <a:rPr lang="en-US" sz="1400" b="0" i="0" kern="1200">
                  <a:solidFill>
                    <a:schemeClr val="bg1"/>
                  </a:solidFill>
                </a:rPr>
                <a:t>$81 million for CERB capital construction projects</a:t>
              </a:r>
            </a:p>
            <a:p>
              <a:pPr marL="114300" lvl="1" indent="-114300" algn="l" defTabSz="622300">
                <a:lnSpc>
                  <a:spcPct val="90000"/>
                </a:lnSpc>
                <a:spcBef>
                  <a:spcPct val="0"/>
                </a:spcBef>
                <a:spcAft>
                  <a:spcPts val="1200"/>
                </a:spcAft>
                <a:buFont typeface="Arial" panose="020B0604020202020204" pitchFamily="34" charset="0"/>
                <a:buChar char="•"/>
              </a:pPr>
              <a:r>
                <a:rPr lang="en-US" sz="1400">
                  <a:solidFill>
                    <a:schemeClr val="bg1"/>
                  </a:solidFill>
                </a:rPr>
                <a:t>$125 million for grants funding local clean energy and climate resilience/mitigation projects</a:t>
              </a:r>
              <a:endParaRPr lang="en-US" sz="1400" b="0" i="0" kern="1200">
                <a:solidFill>
                  <a:schemeClr val="bg1"/>
                </a:solidFill>
              </a:endParaRPr>
            </a:p>
          </p:txBody>
        </p:sp>
      </p:grpSp>
      <p:sp>
        <p:nvSpPr>
          <p:cNvPr id="39" name="Rectangle 38" descr="Cement truck with solid fill">
            <a:extLst>
              <a:ext uri="{FF2B5EF4-FFF2-40B4-BE49-F238E27FC236}">
                <a16:creationId xmlns:a16="http://schemas.microsoft.com/office/drawing/2014/main" id="{27B88100-1D30-05E5-2BF8-92312109CCE4}"/>
              </a:ext>
            </a:extLst>
          </p:cNvPr>
          <p:cNvSpPr/>
          <p:nvPr/>
        </p:nvSpPr>
        <p:spPr>
          <a:xfrm>
            <a:off x="7685415" y="846246"/>
            <a:ext cx="1054071" cy="1054071"/>
          </a:xfrm>
          <a:prstGeom prst="rect">
            <a:avLst/>
          </a:prstGeom>
          <a:blipFill>
            <a:blip r:embed="rId7">
              <a:duotone>
                <a:prstClr val="black"/>
                <a:schemeClr val="accent6">
                  <a:tint val="45000"/>
                  <a:satMod val="400000"/>
                </a:schemeClr>
              </a:duotone>
              <a:extLst>
                <a:ext uri="{96DAC541-7B7A-43D3-8B79-37D633B846F1}">
                  <asvg:svgBlip xmlns:asvg="http://schemas.microsoft.com/office/drawing/2016/SVG/main" r:embed="rId8"/>
                </a:ext>
              </a:extLst>
            </a:blip>
            <a:srcRect/>
            <a:stretch>
              <a:fillRect/>
            </a:stretch>
          </a:blipFill>
          <a:ln>
            <a:noFill/>
          </a:ln>
        </p:spPr>
        <p:style>
          <a:lnRef idx="2">
            <a:scrgbClr r="0" g="0" b="0"/>
          </a:lnRef>
          <a:fillRef idx="1">
            <a:scrgbClr r="0" g="0" b="0"/>
          </a:fillRef>
          <a:effectRef idx="0">
            <a:schemeClr val="accent5">
              <a:tint val="50000"/>
              <a:hueOff val="-6729641"/>
              <a:satOff val="-22947"/>
              <a:lumOff val="-3823"/>
              <a:alphaOff val="0"/>
            </a:schemeClr>
          </a:effectRef>
          <a:fontRef idx="minor">
            <a:schemeClr val="lt1">
              <a:hueOff val="0"/>
              <a:satOff val="0"/>
              <a:lumOff val="0"/>
              <a:alphaOff val="0"/>
            </a:schemeClr>
          </a:fontRef>
        </p:style>
        <p:txBody>
          <a:bodyPr/>
          <a:lstStyle/>
          <a:p>
            <a:endParaRPr lang="en-US"/>
          </a:p>
        </p:txBody>
      </p:sp>
    </p:spTree>
    <p:extLst>
      <p:ext uri="{BB962C8B-B14F-4D97-AF65-F5344CB8AC3E}">
        <p14:creationId xmlns:p14="http://schemas.microsoft.com/office/powerpoint/2010/main" val="3912731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A0161-F5CA-3218-1572-CD225189EFF3}"/>
              </a:ext>
            </a:extLst>
          </p:cNvPr>
          <p:cNvSpPr>
            <a:spLocks noGrp="1"/>
          </p:cNvSpPr>
          <p:nvPr>
            <p:ph type="title"/>
          </p:nvPr>
        </p:nvSpPr>
        <p:spPr/>
        <p:txBody>
          <a:bodyPr>
            <a:normAutofit/>
          </a:bodyPr>
          <a:lstStyle/>
          <a:p>
            <a:r>
              <a:rPr lang="en-US" sz="4400" b="1">
                <a:solidFill>
                  <a:schemeClr val="accent1"/>
                </a:solidFill>
                <a:cs typeface="Calibri Light"/>
              </a:rPr>
              <a:t>Finance bills</a:t>
            </a:r>
          </a:p>
        </p:txBody>
      </p:sp>
      <p:sp>
        <p:nvSpPr>
          <p:cNvPr id="6" name="Content Placeholder 5">
            <a:extLst>
              <a:ext uri="{FF2B5EF4-FFF2-40B4-BE49-F238E27FC236}">
                <a16:creationId xmlns:a16="http://schemas.microsoft.com/office/drawing/2014/main" id="{4834CEAD-EBE7-E659-C12F-E70098232AA4}"/>
              </a:ext>
            </a:extLst>
          </p:cNvPr>
          <p:cNvSpPr>
            <a:spLocks noGrp="1"/>
          </p:cNvSpPr>
          <p:nvPr>
            <p:ph idx="1"/>
          </p:nvPr>
        </p:nvSpPr>
        <p:spPr>
          <a:xfrm>
            <a:off x="838200" y="1480009"/>
            <a:ext cx="10515600" cy="4696954"/>
          </a:xfrm>
        </p:spPr>
        <p:txBody>
          <a:bodyPr vert="horz" lIns="91440" tIns="45720" rIns="91440" bIns="45720" rtlCol="0" anchor="t">
            <a:noAutofit/>
          </a:bodyPr>
          <a:lstStyle/>
          <a:p>
            <a:pPr marL="0" indent="0">
              <a:buNone/>
            </a:pPr>
            <a:r>
              <a:rPr lang="en-US" sz="2200" b="1">
                <a:solidFill>
                  <a:srgbClr val="00B050"/>
                </a:solidFill>
                <a:ea typeface="Calibri"/>
                <a:cs typeface="Calibri"/>
              </a:rPr>
              <a:t>Passed</a:t>
            </a:r>
            <a:r>
              <a:rPr lang="en-US" sz="2200">
                <a:solidFill>
                  <a:srgbClr val="000000"/>
                </a:solidFill>
                <a:ea typeface="Calibri"/>
                <a:cs typeface="Calibri"/>
              </a:rPr>
              <a:t> </a:t>
            </a:r>
            <a:endParaRPr lang="en-US" sz="2200">
              <a:ea typeface="Calibri" panose="020F0502020204030204"/>
              <a:cs typeface="Calibri" panose="020F0502020204030204"/>
            </a:endParaRPr>
          </a:p>
          <a:p>
            <a:pPr marL="0" indent="0">
              <a:buNone/>
            </a:pPr>
            <a:r>
              <a:rPr lang="en-US" sz="2200" b="1">
                <a:solidFill>
                  <a:srgbClr val="000000"/>
                </a:solidFill>
                <a:ea typeface="Calibri"/>
                <a:cs typeface="Calibri"/>
              </a:rPr>
              <a:t>SB 5315 </a:t>
            </a:r>
            <a:r>
              <a:rPr lang="en-US" sz="2200">
                <a:solidFill>
                  <a:srgbClr val="000000"/>
                </a:solidFill>
                <a:ea typeface="Calibri"/>
                <a:cs typeface="Calibri"/>
              </a:rPr>
              <a:t>–</a:t>
            </a:r>
            <a:r>
              <a:rPr lang="en-US" sz="2200" b="1">
                <a:solidFill>
                  <a:srgbClr val="000000"/>
                </a:solidFill>
                <a:ea typeface="Calibri"/>
                <a:cs typeface="Calibri"/>
              </a:rPr>
              <a:t> </a:t>
            </a:r>
            <a:r>
              <a:rPr lang="en-US" sz="2200">
                <a:solidFill>
                  <a:srgbClr val="000000"/>
                </a:solidFill>
                <a:ea typeface="Calibri"/>
                <a:cs typeface="Calibri"/>
              </a:rPr>
              <a:t>Modifying local tax rate notification requirements to DOR</a:t>
            </a:r>
            <a:endParaRPr lang="en-US" sz="2200">
              <a:ea typeface="Calibri"/>
              <a:cs typeface="Calibri"/>
            </a:endParaRPr>
          </a:p>
          <a:p>
            <a:pPr>
              <a:buNone/>
            </a:pPr>
            <a:r>
              <a:rPr lang="en-US" sz="2200" b="1">
                <a:solidFill>
                  <a:srgbClr val="000000"/>
                </a:solidFill>
                <a:ea typeface="Calibri"/>
                <a:cs typeface="Calibri"/>
              </a:rPr>
              <a:t>SB 5814</a:t>
            </a:r>
            <a:r>
              <a:rPr lang="en-US" sz="2200">
                <a:solidFill>
                  <a:srgbClr val="000000"/>
                </a:solidFill>
                <a:ea typeface="Calibri"/>
                <a:cs typeface="Calibri"/>
              </a:rPr>
              <a:t> – Modifies certain sales tax to apply them to new categories of transactions – will impact city sales tax</a:t>
            </a:r>
            <a:endParaRPr lang="en-US" sz="2200" b="1">
              <a:solidFill>
                <a:srgbClr val="000000"/>
              </a:solidFill>
              <a:ea typeface="Calibri"/>
              <a:cs typeface="Calibri"/>
            </a:endParaRPr>
          </a:p>
          <a:p>
            <a:pPr>
              <a:buNone/>
            </a:pPr>
            <a:r>
              <a:rPr lang="en-US" sz="2200" b="1">
                <a:solidFill>
                  <a:srgbClr val="000000"/>
                </a:solidFill>
                <a:ea typeface="Calibri"/>
                <a:cs typeface="Calibri"/>
              </a:rPr>
              <a:t>HB 2049 </a:t>
            </a:r>
            <a:r>
              <a:rPr lang="en-US" sz="2200">
                <a:solidFill>
                  <a:srgbClr val="000000"/>
                </a:solidFill>
                <a:ea typeface="Calibri"/>
                <a:cs typeface="Calibri"/>
              </a:rPr>
              <a:t>– *Amended to remove change to levy limit up to 3%; Revised version increases certain school local levy authority </a:t>
            </a:r>
          </a:p>
          <a:p>
            <a:pPr marL="0" indent="0">
              <a:buNone/>
            </a:pPr>
            <a:r>
              <a:rPr lang="en-US" sz="2200" b="1">
                <a:solidFill>
                  <a:srgbClr val="FF0000"/>
                </a:solidFill>
                <a:ea typeface="Calibri"/>
                <a:cs typeface="Calibri"/>
              </a:rPr>
              <a:t>Did not pass</a:t>
            </a:r>
            <a:endParaRPr lang="en-US" sz="2200">
              <a:solidFill>
                <a:srgbClr val="000000"/>
              </a:solidFill>
              <a:ea typeface="Calibri"/>
              <a:cs typeface="Calibri"/>
            </a:endParaRPr>
          </a:p>
          <a:p>
            <a:pPr marL="0" indent="0">
              <a:buNone/>
            </a:pPr>
            <a:r>
              <a:rPr lang="en-US" sz="2200" b="1">
                <a:ea typeface="Calibri" panose="020F0502020204030204"/>
                <a:cs typeface="Calibri" panose="020F0502020204030204"/>
              </a:rPr>
              <a:t>HB 1334/SB 5812/SB 5798 </a:t>
            </a:r>
            <a:r>
              <a:rPr lang="en-US" sz="2200">
                <a:ea typeface="Calibri" panose="020F0502020204030204"/>
                <a:cs typeface="Calibri" panose="020F0502020204030204"/>
              </a:rPr>
              <a:t>–</a:t>
            </a:r>
            <a:r>
              <a:rPr lang="en-US" sz="2200" b="1">
                <a:ea typeface="Calibri" panose="020F0502020204030204"/>
                <a:cs typeface="Calibri" panose="020F0502020204030204"/>
              </a:rPr>
              <a:t> </a:t>
            </a:r>
            <a:r>
              <a:rPr lang="en-US" sz="2200">
                <a:ea typeface="Calibri" panose="020F0502020204030204"/>
                <a:cs typeface="Calibri" panose="020F0502020204030204"/>
              </a:rPr>
              <a:t>Revise the property tax levy cap </a:t>
            </a:r>
            <a:endParaRPr lang="en-US" sz="2200"/>
          </a:p>
          <a:p>
            <a:pPr marL="0" indent="0">
              <a:buNone/>
            </a:pPr>
            <a:r>
              <a:rPr lang="en-US" sz="2200" b="1">
                <a:ea typeface="Calibri"/>
                <a:cs typeface="Calibri"/>
              </a:rPr>
              <a:t>SB 5770</a:t>
            </a:r>
            <a:r>
              <a:rPr lang="en-US" sz="2200">
                <a:ea typeface="Calibri" panose="020F0502020204030204"/>
                <a:cs typeface="Calibri" panose="020F0502020204030204"/>
              </a:rPr>
              <a:t>, </a:t>
            </a:r>
            <a:r>
              <a:rPr lang="en-US" sz="2200" b="1">
                <a:ea typeface="Calibri" panose="020F0502020204030204"/>
                <a:cs typeface="Calibri" panose="020F0502020204030204"/>
              </a:rPr>
              <a:t>SB 5771</a:t>
            </a:r>
            <a:r>
              <a:rPr lang="en-US" sz="2200">
                <a:ea typeface="Calibri" panose="020F0502020204030204"/>
                <a:cs typeface="Calibri" panose="020F0502020204030204"/>
              </a:rPr>
              <a:t>,</a:t>
            </a:r>
            <a:r>
              <a:rPr lang="en-US" sz="2200" b="1">
                <a:ea typeface="Calibri" panose="020F0502020204030204"/>
                <a:cs typeface="Calibri" panose="020F0502020204030204"/>
              </a:rPr>
              <a:t> SJR 8203 </a:t>
            </a:r>
            <a:r>
              <a:rPr lang="en-US" sz="2200">
                <a:ea typeface="Calibri" panose="020F0502020204030204"/>
                <a:cs typeface="Calibri" panose="020F0502020204030204"/>
              </a:rPr>
              <a:t>– Creates a new primary residence property tax exemption</a:t>
            </a:r>
            <a:endParaRPr lang="en-US" sz="2200"/>
          </a:p>
          <a:p>
            <a:pPr marL="0" indent="0">
              <a:buNone/>
            </a:pPr>
            <a:r>
              <a:rPr lang="en-US" sz="2200" b="1">
                <a:ea typeface="Calibri" panose="020F0502020204030204"/>
                <a:cs typeface="Calibri" panose="020F0502020204030204"/>
              </a:rPr>
              <a:t>SB 5796 </a:t>
            </a:r>
            <a:r>
              <a:rPr lang="en-US" sz="2200">
                <a:ea typeface="Calibri" panose="020F0502020204030204"/>
                <a:cs typeface="Calibri" panose="020F0502020204030204"/>
              </a:rPr>
              <a:t>–</a:t>
            </a:r>
            <a:r>
              <a:rPr lang="en-US" sz="2200" b="1">
                <a:ea typeface="Calibri" panose="020F0502020204030204"/>
                <a:cs typeface="Calibri" panose="020F0502020204030204"/>
              </a:rPr>
              <a:t> </a:t>
            </a:r>
            <a:r>
              <a:rPr lang="en-US" sz="2200">
                <a:ea typeface="Calibri" panose="020F0502020204030204"/>
                <a:cs typeface="Calibri" panose="020F0502020204030204"/>
              </a:rPr>
              <a:t>Establishes payroll tax of 5% on certain employers</a:t>
            </a:r>
          </a:p>
        </p:txBody>
      </p:sp>
    </p:spTree>
    <p:extLst>
      <p:ext uri="{BB962C8B-B14F-4D97-AF65-F5344CB8AC3E}">
        <p14:creationId xmlns:p14="http://schemas.microsoft.com/office/powerpoint/2010/main" val="354239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19FB2-117D-9FA5-26E8-659CCF41CFEA}"/>
              </a:ext>
            </a:extLst>
          </p:cNvPr>
          <p:cNvSpPr>
            <a:spLocks noGrp="1"/>
          </p:cNvSpPr>
          <p:nvPr>
            <p:ph type="title"/>
          </p:nvPr>
        </p:nvSpPr>
        <p:spPr/>
        <p:txBody>
          <a:bodyPr/>
          <a:lstStyle/>
          <a:p>
            <a:r>
              <a:rPr lang="en-US" sz="4400" b="1">
                <a:solidFill>
                  <a:srgbClr val="4472C4"/>
                </a:solidFill>
                <a:cs typeface="Calibri Light"/>
              </a:rPr>
              <a:t>Public Safety &amp; Criminal Justice bills</a:t>
            </a:r>
            <a:endParaRPr lang="en-US"/>
          </a:p>
        </p:txBody>
      </p:sp>
      <p:sp>
        <p:nvSpPr>
          <p:cNvPr id="4" name="Content Placeholder 3">
            <a:extLst>
              <a:ext uri="{FF2B5EF4-FFF2-40B4-BE49-F238E27FC236}">
                <a16:creationId xmlns:a16="http://schemas.microsoft.com/office/drawing/2014/main" id="{47364B31-4A18-FE07-393E-F1C22EA80D35}"/>
              </a:ext>
            </a:extLst>
          </p:cNvPr>
          <p:cNvSpPr>
            <a:spLocks noGrp="1"/>
          </p:cNvSpPr>
          <p:nvPr>
            <p:ph idx="1"/>
          </p:nvPr>
        </p:nvSpPr>
        <p:spPr/>
        <p:txBody>
          <a:bodyPr vert="horz" lIns="91440" tIns="45720" rIns="91440" bIns="45720" rtlCol="0" anchor="t">
            <a:noAutofit/>
          </a:bodyPr>
          <a:lstStyle/>
          <a:p>
            <a:pPr marL="0" indent="0">
              <a:buNone/>
            </a:pPr>
            <a:r>
              <a:rPr lang="en-US" sz="2400" b="1">
                <a:solidFill>
                  <a:srgbClr val="00B050"/>
                </a:solidFill>
                <a:ea typeface="Calibri"/>
                <a:cs typeface="Calibri"/>
              </a:rPr>
              <a:t>Passed</a:t>
            </a:r>
            <a:endParaRPr lang="en-US" sz="2400">
              <a:ea typeface="Calibri"/>
              <a:cs typeface="Calibri"/>
            </a:endParaRPr>
          </a:p>
          <a:p>
            <a:pPr marL="0" indent="0">
              <a:buNone/>
            </a:pPr>
            <a:r>
              <a:rPr lang="en-US" sz="2400" b="1">
                <a:ea typeface="Calibri"/>
                <a:cs typeface="Calibri"/>
              </a:rPr>
              <a:t>HB 1174 </a:t>
            </a:r>
            <a:r>
              <a:rPr lang="en-US" sz="2400">
                <a:solidFill>
                  <a:srgbClr val="000000"/>
                </a:solidFill>
                <a:ea typeface="Calibri"/>
                <a:cs typeface="Calibri"/>
              </a:rPr>
              <a:t>– Changes to governance of court interpreters</a:t>
            </a:r>
          </a:p>
          <a:p>
            <a:pPr marL="0" indent="0">
              <a:buNone/>
            </a:pPr>
            <a:r>
              <a:rPr lang="en-US" sz="2400" b="1">
                <a:solidFill>
                  <a:srgbClr val="000000"/>
                </a:solidFill>
                <a:ea typeface="Calibri"/>
                <a:cs typeface="Calibri"/>
              </a:rPr>
              <a:t>HB 1596 </a:t>
            </a:r>
            <a:r>
              <a:rPr lang="en-US" sz="2400">
                <a:solidFill>
                  <a:srgbClr val="000000"/>
                </a:solidFill>
                <a:ea typeface="Calibri"/>
                <a:cs typeface="Calibri"/>
              </a:rPr>
              <a:t>– </a:t>
            </a:r>
            <a:r>
              <a:rPr lang="en-US" sz="2400">
                <a:solidFill>
                  <a:srgbClr val="000000"/>
                </a:solidFill>
                <a:ea typeface="+mn-lt"/>
                <a:cs typeface="+mn-lt"/>
              </a:rPr>
              <a:t>Speed-limiting technology devices for certain drivers</a:t>
            </a:r>
          </a:p>
          <a:p>
            <a:pPr marL="0" indent="-457200">
              <a:buNone/>
            </a:pPr>
            <a:r>
              <a:rPr lang="en-US" sz="2400" b="1">
                <a:ea typeface="Calibri"/>
                <a:cs typeface="Calibri"/>
              </a:rPr>
              <a:t>HB 2015 </a:t>
            </a:r>
            <a:r>
              <a:rPr lang="en-US" sz="2400">
                <a:ea typeface="Calibri"/>
                <a:cs typeface="Calibri"/>
              </a:rPr>
              <a:t>– Councilmanic 0.1% sales tax for criminal justice and 			        new $100 million grant program to fund officer and co-responder recruitment and training</a:t>
            </a:r>
            <a:endParaRPr lang="en-US" sz="2400">
              <a:solidFill>
                <a:srgbClr val="000000"/>
              </a:solidFill>
              <a:ea typeface="Calibri"/>
              <a:cs typeface="Calibri"/>
            </a:endParaRPr>
          </a:p>
          <a:p>
            <a:pPr marL="0" indent="0">
              <a:buNone/>
            </a:pPr>
            <a:r>
              <a:rPr lang="en-US" sz="2400" b="1">
                <a:solidFill>
                  <a:srgbClr val="000000"/>
                </a:solidFill>
                <a:ea typeface="Calibri"/>
                <a:cs typeface="Calibri"/>
              </a:rPr>
              <a:t>HB 1440 </a:t>
            </a:r>
            <a:r>
              <a:rPr lang="en-US" sz="2400">
                <a:solidFill>
                  <a:srgbClr val="000000"/>
                </a:solidFill>
                <a:ea typeface="Calibri"/>
                <a:cs typeface="Calibri"/>
              </a:rPr>
              <a:t>– Requires higher standard for civil asset forfeitures,</a:t>
            </a:r>
            <a:r>
              <a:rPr lang="en-US" sz="2400">
                <a:ea typeface="Calibri"/>
                <a:cs typeface="Calibri"/>
              </a:rPr>
              <a:t> </a:t>
            </a:r>
            <a:r>
              <a:rPr lang="en-US" sz="2400">
                <a:solidFill>
                  <a:srgbClr val="000000"/>
                </a:solidFill>
                <a:ea typeface="Calibri"/>
                <a:cs typeface="Calibri"/>
              </a:rPr>
              <a:t>enables forfeiture hearings to move to municipal courts. </a:t>
            </a:r>
          </a:p>
        </p:txBody>
      </p:sp>
    </p:spTree>
    <p:extLst>
      <p:ext uri="{BB962C8B-B14F-4D97-AF65-F5344CB8AC3E}">
        <p14:creationId xmlns:p14="http://schemas.microsoft.com/office/powerpoint/2010/main" val="33362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667C-64BA-F4B4-D087-3BC7730A9D5A}"/>
              </a:ext>
            </a:extLst>
          </p:cNvPr>
          <p:cNvSpPr>
            <a:spLocks noGrp="1"/>
          </p:cNvSpPr>
          <p:nvPr>
            <p:ph type="title"/>
          </p:nvPr>
        </p:nvSpPr>
        <p:spPr/>
        <p:txBody>
          <a:bodyPr>
            <a:noAutofit/>
          </a:bodyPr>
          <a:lstStyle/>
          <a:p>
            <a:r>
              <a:rPr lang="en-US" sz="4400" b="1">
                <a:solidFill>
                  <a:srgbClr val="4472C4"/>
                </a:solidFill>
                <a:cs typeface="Calibri Light"/>
              </a:rPr>
              <a:t>Public Safety &amp; Criminal Justice bills</a:t>
            </a:r>
            <a:endParaRPr lang="en-US" sz="4400" b="1"/>
          </a:p>
        </p:txBody>
      </p:sp>
      <p:sp>
        <p:nvSpPr>
          <p:cNvPr id="3" name="Content Placeholder 2">
            <a:extLst>
              <a:ext uri="{FF2B5EF4-FFF2-40B4-BE49-F238E27FC236}">
                <a16:creationId xmlns:a16="http://schemas.microsoft.com/office/drawing/2014/main" id="{C3B823C2-70AC-0EC3-89D9-878C0535F219}"/>
              </a:ext>
            </a:extLst>
          </p:cNvPr>
          <p:cNvSpPr>
            <a:spLocks noGrp="1"/>
          </p:cNvSpPr>
          <p:nvPr>
            <p:ph idx="1"/>
          </p:nvPr>
        </p:nvSpPr>
        <p:spPr>
          <a:xfrm>
            <a:off x="751573" y="1430989"/>
            <a:ext cx="10515600" cy="4351338"/>
          </a:xfrm>
        </p:spPr>
        <p:txBody>
          <a:bodyPr>
            <a:noAutofit/>
          </a:bodyPr>
          <a:lstStyle/>
          <a:p>
            <a:pPr marL="0" indent="0">
              <a:buNone/>
            </a:pPr>
            <a:r>
              <a:rPr lang="en-US" sz="2600" b="1">
                <a:solidFill>
                  <a:srgbClr val="FF0000"/>
                </a:solidFill>
                <a:ea typeface="Calibri"/>
                <a:cs typeface="Calibri"/>
              </a:rPr>
              <a:t>Did not pass</a:t>
            </a:r>
            <a:endParaRPr lang="en-US" sz="2600">
              <a:ea typeface="Calibri"/>
              <a:cs typeface="Calibri"/>
            </a:endParaRPr>
          </a:p>
          <a:p>
            <a:pPr marL="0" indent="0">
              <a:buNone/>
            </a:pPr>
            <a:r>
              <a:rPr lang="en-US" sz="2000" b="1">
                <a:ea typeface="Calibri"/>
                <a:cs typeface="Calibri"/>
              </a:rPr>
              <a:t>HB 1113</a:t>
            </a:r>
            <a:r>
              <a:rPr lang="en-US" sz="2000">
                <a:ea typeface="Calibri"/>
                <a:cs typeface="Calibri"/>
              </a:rPr>
              <a:t> – Authorize court to release upon substantial compliance</a:t>
            </a:r>
          </a:p>
          <a:p>
            <a:pPr marL="0" indent="0">
              <a:buNone/>
            </a:pPr>
            <a:r>
              <a:rPr lang="en-US" sz="2000" b="1">
                <a:ea typeface="Calibri"/>
                <a:cs typeface="Calibri"/>
              </a:rPr>
              <a:t>HB 1218</a:t>
            </a:r>
            <a:r>
              <a:rPr lang="en-US" sz="2000">
                <a:ea typeface="Calibri"/>
                <a:cs typeface="Calibri"/>
              </a:rPr>
              <a:t> – Change trial competency evaluations</a:t>
            </a:r>
          </a:p>
          <a:p>
            <a:pPr marL="0" indent="0">
              <a:buNone/>
            </a:pPr>
            <a:r>
              <a:rPr lang="en-US" sz="2000" b="1">
                <a:ea typeface="Calibri"/>
                <a:cs typeface="Calibri"/>
              </a:rPr>
              <a:t>HB 1399</a:t>
            </a:r>
            <a:r>
              <a:rPr lang="en-US" sz="2000">
                <a:ea typeface="Calibri"/>
                <a:cs typeface="Calibri"/>
              </a:rPr>
              <a:t> –  Law enforcement leadership eligibility &amp; police volunteers</a:t>
            </a:r>
          </a:p>
          <a:p>
            <a:pPr marL="0" indent="0">
              <a:buNone/>
            </a:pPr>
            <a:r>
              <a:rPr lang="en-US" sz="2000" b="1">
                <a:solidFill>
                  <a:srgbClr val="000000"/>
                </a:solidFill>
                <a:ea typeface="Calibri"/>
                <a:cs typeface="Calibri"/>
              </a:rPr>
              <a:t>HB 1423 </a:t>
            </a:r>
            <a:r>
              <a:rPr lang="en-US" sz="2000">
                <a:solidFill>
                  <a:srgbClr val="000000"/>
                </a:solidFill>
                <a:ea typeface="Calibri"/>
                <a:cs typeface="Calibri"/>
              </a:rPr>
              <a:t>– Authority to use vehicle noise enforcement cameras</a:t>
            </a:r>
          </a:p>
          <a:p>
            <a:pPr marL="0" indent="0">
              <a:buNone/>
            </a:pPr>
            <a:r>
              <a:rPr lang="en-US" sz="2000" b="1">
                <a:ea typeface="Calibri"/>
                <a:cs typeface="Calibri"/>
              </a:rPr>
              <a:t>HB 1428 </a:t>
            </a:r>
            <a:r>
              <a:rPr lang="en-US" sz="2000">
                <a:ea typeface="Calibri"/>
                <a:cs typeface="Calibri"/>
              </a:rPr>
              <a:t>– Increase state criminal justice assistance by $25 million</a:t>
            </a:r>
          </a:p>
          <a:p>
            <a:pPr marL="0" indent="0">
              <a:buNone/>
            </a:pPr>
            <a:r>
              <a:rPr lang="en-US" sz="2000" b="1">
                <a:ea typeface="Calibri"/>
                <a:cs typeface="Calibri"/>
              </a:rPr>
              <a:t>HB 1435</a:t>
            </a:r>
            <a:r>
              <a:rPr lang="en-US" sz="2000">
                <a:ea typeface="Calibri"/>
                <a:cs typeface="Calibri"/>
              </a:rPr>
              <a:t>/</a:t>
            </a:r>
            <a:r>
              <a:rPr lang="en-US" sz="2000" b="1">
                <a:ea typeface="Calibri"/>
                <a:cs typeface="Calibri"/>
              </a:rPr>
              <a:t>SB 5060 </a:t>
            </a:r>
            <a:r>
              <a:rPr lang="en-US" sz="2000">
                <a:ea typeface="Calibri"/>
                <a:cs typeface="Calibri"/>
              </a:rPr>
              <a:t>– $100 million for law enforcement hiring grants </a:t>
            </a:r>
          </a:p>
          <a:p>
            <a:pPr marL="0" indent="0">
              <a:buNone/>
            </a:pPr>
            <a:r>
              <a:rPr lang="en-US" sz="2000" b="1">
                <a:ea typeface="Calibri"/>
                <a:cs typeface="Calibri"/>
              </a:rPr>
              <a:t>HB 1592 </a:t>
            </a:r>
            <a:r>
              <a:rPr lang="en-US" sz="2000">
                <a:ea typeface="Calibri"/>
                <a:cs typeface="Calibri"/>
              </a:rPr>
              <a:t>– Public defense funding</a:t>
            </a:r>
            <a:r>
              <a:rPr lang="en-US" sz="2000" b="1">
                <a:ea typeface="Calibri"/>
                <a:cs typeface="Calibri"/>
              </a:rPr>
              <a:t> </a:t>
            </a:r>
            <a:endParaRPr lang="en-US" sz="2000">
              <a:ea typeface="Calibri"/>
              <a:cs typeface="Calibri"/>
            </a:endParaRPr>
          </a:p>
          <a:p>
            <a:pPr marL="0" indent="0">
              <a:buNone/>
            </a:pPr>
            <a:r>
              <a:rPr lang="en-US" sz="2000" b="1">
                <a:ea typeface="Calibri"/>
                <a:cs typeface="Calibri"/>
              </a:rPr>
              <a:t>SB 5775</a:t>
            </a:r>
            <a:r>
              <a:rPr lang="en-US" sz="2000">
                <a:ea typeface="Calibri"/>
                <a:cs typeface="Calibri"/>
              </a:rPr>
              <a:t> – Councilmanic public safety sales tax authority and allows cities to impose counties’ unused rate up to 0.3%</a:t>
            </a:r>
          </a:p>
          <a:p>
            <a:pPr marL="0" indent="0">
              <a:buNone/>
            </a:pPr>
            <a:r>
              <a:rPr lang="en-US" sz="2000" b="1">
                <a:ea typeface="Calibri"/>
                <a:cs typeface="Calibri"/>
              </a:rPr>
              <a:t>HB 1056/SB 5066 </a:t>
            </a:r>
            <a:r>
              <a:rPr lang="en-US" sz="2000">
                <a:ea typeface="Calibri"/>
                <a:cs typeface="Calibri"/>
              </a:rPr>
              <a:t>– AG investigations of local police departments</a:t>
            </a:r>
          </a:p>
          <a:p>
            <a:pPr marL="0" indent="0">
              <a:buNone/>
            </a:pPr>
            <a:endParaRPr lang="en-US" sz="2600">
              <a:ea typeface="Calibri"/>
              <a:cs typeface="Calibri"/>
            </a:endParaRPr>
          </a:p>
          <a:p>
            <a:endParaRPr lang="en-US" sz="2600"/>
          </a:p>
        </p:txBody>
      </p:sp>
    </p:spTree>
    <p:extLst>
      <p:ext uri="{BB962C8B-B14F-4D97-AF65-F5344CB8AC3E}">
        <p14:creationId xmlns:p14="http://schemas.microsoft.com/office/powerpoint/2010/main" val="6372960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78cd21e-f20e-466e-a510-59701ba186ec">
      <Terms xmlns="http://schemas.microsoft.com/office/infopath/2007/PartnerControls"/>
    </lcf76f155ced4ddcb4097134ff3c332f>
    <TaxCatchAll xmlns="1344821d-dc63-44e3-bd04-bf5e3eac6c45" xsi:nil="true"/>
    <_Flow_SignoffStatus xmlns="778cd21e-f20e-466e-a510-59701ba186e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06E4397F9C0AC4AAAAC336DE1FF2531" ma:contentTypeVersion="16" ma:contentTypeDescription="Create a new document." ma:contentTypeScope="" ma:versionID="4f078008f9dbf1f3a79392d07e8ac6a0">
  <xsd:schema xmlns:xsd="http://www.w3.org/2001/XMLSchema" xmlns:xs="http://www.w3.org/2001/XMLSchema" xmlns:p="http://schemas.microsoft.com/office/2006/metadata/properties" xmlns:ns2="778cd21e-f20e-466e-a510-59701ba186ec" xmlns:ns3="1344821d-dc63-44e3-bd04-bf5e3eac6c45" targetNamespace="http://schemas.microsoft.com/office/2006/metadata/properties" ma:root="true" ma:fieldsID="d26defc021b3f0526ef16fde81ee6a2d" ns2:_="" ns3:_="">
    <xsd:import namespace="778cd21e-f20e-466e-a510-59701ba186ec"/>
    <xsd:import namespace="1344821d-dc63-44e3-bd04-bf5e3eac6c45"/>
    <xsd:element name="properties">
      <xsd:complexType>
        <xsd:sequence>
          <xsd:element name="documentManagement">
            <xsd:complexType>
              <xsd:all>
                <xsd:element ref="ns2:MediaServiceMetadata" minOccurs="0"/>
                <xsd:element ref="ns2:MediaServiceFastMetadata"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_Flow_SignoffStatu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8cd21e-f20e-466e-a510-59701ba186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83ee821b-11c8-484d-bd75-fe806e22ec3a"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344821d-dc63-44e3-bd04-bf5e3eac6c45"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95cbb72-0df5-4fe7-81ec-da05c658ed31}" ma:internalName="TaxCatchAll" ma:showField="CatchAllData" ma:web="1344821d-dc63-44e3-bd04-bf5e3eac6c45">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80C077-1416-4F36-99B7-455C9A6B06CE}">
  <ds:schemaRefs>
    <ds:schemaRef ds:uri="http://schemas.microsoft.com/sharepoint/v3/contenttype/forms"/>
  </ds:schemaRefs>
</ds:datastoreItem>
</file>

<file path=customXml/itemProps2.xml><?xml version="1.0" encoding="utf-8"?>
<ds:datastoreItem xmlns:ds="http://schemas.openxmlformats.org/officeDocument/2006/customXml" ds:itemID="{DC5C7E6F-F275-40BE-BF10-76D7CD294434}">
  <ds:schemaRefs>
    <ds:schemaRef ds:uri="1344821d-dc63-44e3-bd04-bf5e3eac6c45"/>
    <ds:schemaRef ds:uri="778cd21e-f20e-466e-a510-59701ba186e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156D214-1268-4A1F-B856-7168CF92F633}">
  <ds:schemaRefs>
    <ds:schemaRef ds:uri="1344821d-dc63-44e3-bd04-bf5e3eac6c45"/>
    <ds:schemaRef ds:uri="778cd21e-f20e-466e-a510-59701ba186e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TotalTime>
  <Words>5202</Words>
  <Application>Microsoft Office PowerPoint</Application>
  <PresentationFormat>Widescreen</PresentationFormat>
  <Paragraphs>401</Paragraphs>
  <Slides>27</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Abadi</vt:lpstr>
      <vt:lpstr>Aptos</vt:lpstr>
      <vt:lpstr>Arial</vt:lpstr>
      <vt:lpstr>Calibri</vt:lpstr>
      <vt:lpstr>Calibri Light</vt:lpstr>
      <vt:lpstr>Courier New</vt:lpstr>
      <vt:lpstr>Myriad Pro</vt:lpstr>
      <vt:lpstr>Times New Roman</vt:lpstr>
      <vt:lpstr>Wingdings</vt:lpstr>
      <vt:lpstr>1_Office Theme</vt:lpstr>
      <vt:lpstr>AWC Legislative Update</vt:lpstr>
      <vt:lpstr>AWC’s Government Relations Team</vt:lpstr>
      <vt:lpstr>2025 Legislative Session</vt:lpstr>
      <vt:lpstr>PowerPoint Presentation</vt:lpstr>
      <vt:lpstr>Significant Issues</vt:lpstr>
      <vt:lpstr>PowerPoint Presentation</vt:lpstr>
      <vt:lpstr>Finance bills</vt:lpstr>
      <vt:lpstr>Public Safety &amp; Criminal Justice bills</vt:lpstr>
      <vt:lpstr>Public Safety &amp; Criminal Justice bills</vt:lpstr>
      <vt:lpstr>PowerPoint Presentation</vt:lpstr>
      <vt:lpstr>Housing bills</vt:lpstr>
      <vt:lpstr>Housing bills</vt:lpstr>
      <vt:lpstr>Homelessness bills</vt:lpstr>
      <vt:lpstr>Transportation bills </vt:lpstr>
      <vt:lpstr>Open Government bills</vt:lpstr>
      <vt:lpstr>HR &amp; Labor Relations bills</vt:lpstr>
      <vt:lpstr>PowerPoint Presentation</vt:lpstr>
      <vt:lpstr>General Government bills</vt:lpstr>
      <vt:lpstr>Public Works &amp; Infrastructure bills</vt:lpstr>
      <vt:lpstr>Land Use &amp; Building Codes bills</vt:lpstr>
      <vt:lpstr>Land Use &amp; Building Codes bills</vt:lpstr>
      <vt:lpstr>Other items</vt:lpstr>
      <vt:lpstr>Looking ahead to the 2026 political landscape</vt:lpstr>
      <vt:lpstr>Developing AWC’s 2026 Legislative Agenda</vt:lpstr>
      <vt:lpstr>PowerPoint Presentation</vt:lpstr>
      <vt:lpstr>To Do List: Before 2026</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Werner Ide</dc:creator>
  <cp:lastModifiedBy>Kaitlyn Graham</cp:lastModifiedBy>
  <cp:revision>2</cp:revision>
  <cp:lastPrinted>2025-05-22T16:28:39Z</cp:lastPrinted>
  <dcterms:created xsi:type="dcterms:W3CDTF">2019-09-05T21:42:56Z</dcterms:created>
  <dcterms:modified xsi:type="dcterms:W3CDTF">2025-07-09T14:55:08Z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0x010100506E4397F9C0AC4AAAAC336DE1FF2531</vt:lpwstr>
  </property>
  <property fmtid="{D5CDD505-2E9C-101B-9397-08002B2CF9AE}" pid="3" name="MediaServiceImageTags">
    <vt:lpwstr/>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ies>
</file>